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6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y="10287000" cx="18288000"/>
  <p:notesSz cx="6858000" cy="9144000"/>
  <p:embeddedFontLst>
    <p:embeddedFont>
      <p:font typeface="Play"/>
      <p:regular r:id="rId11"/>
      <p:bold r:id="rId12"/>
    </p:embeddedFont>
    <p:embeddedFont>
      <p:font typeface="Montserrat"/>
      <p:regular r:id="rId13"/>
      <p:bold r:id="rId14"/>
      <p:italic r:id="rId15"/>
      <p:boldItalic r:id="rId16"/>
    </p:embeddedFont>
    <p:embeddedFont>
      <p:font typeface="DM Serif Display"/>
      <p:regular r:id="rId17"/>
      <p: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9" roundtripDataSignature="AMtx7mjuVFEHUj91ig+s0NxKa/1PlEYF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Play-regular.fntdata"/><Relationship Id="rId10" Type="http://schemas.openxmlformats.org/officeDocument/2006/relationships/slide" Target="slides/slide4.xml"/><Relationship Id="rId13" Type="http://schemas.openxmlformats.org/officeDocument/2006/relationships/font" Target="fonts/Montserrat-regular.fntdata"/><Relationship Id="rId12" Type="http://schemas.openxmlformats.org/officeDocument/2006/relationships/font" Target="fonts/Play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schemas.openxmlformats.org/officeDocument/2006/relationships/font" Target="fonts/DMSerifDisplay-regular.fntdata"/><Relationship Id="rId16" Type="http://schemas.openxmlformats.org/officeDocument/2006/relationships/font" Target="fonts/Montserrat-boldItalic.fntdata"/><Relationship Id="rId5" Type="http://schemas.openxmlformats.org/officeDocument/2006/relationships/slideMaster" Target="slideMasters/slideMaster2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font" Target="fonts/DMSerifDisplay-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uota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/>
          <p:nvPr>
            <p:ph idx="10" type="dt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6"/>
          <p:cNvSpPr txBox="1"/>
          <p:nvPr>
            <p:ph idx="11" type="ftr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6"/>
          <p:cNvSpPr txBox="1"/>
          <p:nvPr>
            <p:ph idx="12" type="sldNum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testo verticale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7"/>
          <p:cNvSpPr txBox="1"/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7"/>
          <p:cNvSpPr txBox="1"/>
          <p:nvPr>
            <p:ph idx="1" type="body"/>
          </p:nvPr>
        </p:nvSpPr>
        <p:spPr>
          <a:xfrm rot="5400000">
            <a:off x="5880497" y="-1884758"/>
            <a:ext cx="6527007" cy="157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7"/>
          <p:cNvSpPr txBox="1"/>
          <p:nvPr>
            <p:ph idx="10" type="dt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7"/>
          <p:cNvSpPr txBox="1"/>
          <p:nvPr>
            <p:ph idx="11" type="ftr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7"/>
          <p:cNvSpPr txBox="1"/>
          <p:nvPr>
            <p:ph idx="12" type="sldNum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olo e testo verticale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8"/>
          <p:cNvSpPr txBox="1"/>
          <p:nvPr>
            <p:ph type="title"/>
          </p:nvPr>
        </p:nvSpPr>
        <p:spPr>
          <a:xfrm rot="5400000">
            <a:off x="10700147" y="2934892"/>
            <a:ext cx="8717757" cy="3943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8"/>
          <p:cNvSpPr txBox="1"/>
          <p:nvPr>
            <p:ph idx="1" type="body"/>
          </p:nvPr>
        </p:nvSpPr>
        <p:spPr>
          <a:xfrm rot="5400000">
            <a:off x="2699146" y="-894158"/>
            <a:ext cx="8717757" cy="11601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8"/>
          <p:cNvSpPr txBox="1"/>
          <p:nvPr>
            <p:ph idx="10" type="dt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8"/>
          <p:cNvSpPr txBox="1"/>
          <p:nvPr>
            <p:ph idx="11" type="ftr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8"/>
          <p:cNvSpPr txBox="1"/>
          <p:nvPr>
            <p:ph idx="12" type="sldNum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97" name="Google Shape;97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3" name="Google Shape;10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9" name="Google Shape;109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2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15" name="Google Shape;115;p12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116" name="Google Shape;116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13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2" name="Google Shape;122;p13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23" name="Google Shape;123;p13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4" name="Google Shape;124;p13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125" name="Google Shape;125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5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15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36" name="Google Shape;136;p15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37" name="Google Shape;137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titolo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9"/>
          <p:cNvSpPr txBox="1"/>
          <p:nvPr>
            <p:ph type="ctrTitle"/>
          </p:nvPr>
        </p:nvSpPr>
        <p:spPr>
          <a:xfrm>
            <a:off x="2286000" y="1683545"/>
            <a:ext cx="13716000" cy="358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Play"/>
              <a:buNone/>
              <a:defRPr sz="9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9"/>
          <p:cNvSpPr txBox="1"/>
          <p:nvPr>
            <p:ph idx="1" type="subTitle"/>
          </p:nvPr>
        </p:nvSpPr>
        <p:spPr>
          <a:xfrm>
            <a:off x="2286000" y="5403057"/>
            <a:ext cx="13716000" cy="24836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1pPr>
            <a:lvl2pPr lvl="1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/>
            </a:lvl2pPr>
            <a:lvl3pPr lvl="2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3pPr>
            <a:lvl4pPr lvl="3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4pPr>
            <a:lvl5pPr lvl="4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5pPr>
            <a:lvl6pPr lvl="5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6pPr>
            <a:lvl7pPr lvl="6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7pPr>
            <a:lvl8pPr lvl="7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8pPr>
            <a:lvl9pPr lvl="8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9pPr>
          </a:lstStyle>
          <a:p/>
        </p:txBody>
      </p:sp>
      <p:sp>
        <p:nvSpPr>
          <p:cNvPr id="22" name="Google Shape;22;p19"/>
          <p:cNvSpPr txBox="1"/>
          <p:nvPr>
            <p:ph idx="10" type="dt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9"/>
          <p:cNvSpPr txBox="1"/>
          <p:nvPr>
            <p:ph idx="11" type="ftr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9"/>
          <p:cNvSpPr txBox="1"/>
          <p:nvPr>
            <p:ph idx="12" type="sldNum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1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6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144" name="Google Shape;144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17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0" name="Google Shape;150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8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18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6" name="Google Shape;156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olo e contenuto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0"/>
          <p:cNvSpPr txBox="1"/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0"/>
          <p:cNvSpPr txBox="1"/>
          <p:nvPr>
            <p:ph idx="1" type="body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20"/>
          <p:cNvSpPr txBox="1"/>
          <p:nvPr>
            <p:ph idx="10" type="dt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0"/>
          <p:cNvSpPr txBox="1"/>
          <p:nvPr>
            <p:ph idx="11" type="ftr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0"/>
          <p:cNvSpPr txBox="1"/>
          <p:nvPr>
            <p:ph idx="12" type="sldNum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estazione sezione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1"/>
          <p:cNvSpPr txBox="1"/>
          <p:nvPr>
            <p:ph type="title"/>
          </p:nvPr>
        </p:nvSpPr>
        <p:spPr>
          <a:xfrm>
            <a:off x="1247775" y="2564608"/>
            <a:ext cx="15773400" cy="427910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Play"/>
              <a:buNone/>
              <a:defRPr sz="9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1"/>
          <p:cNvSpPr txBox="1"/>
          <p:nvPr>
            <p:ph idx="1" type="body"/>
          </p:nvPr>
        </p:nvSpPr>
        <p:spPr>
          <a:xfrm>
            <a:off x="1247775" y="6884195"/>
            <a:ext cx="15773400" cy="22502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757575"/>
              </a:buClr>
              <a:buSzPts val="3600"/>
              <a:buNone/>
              <a:defRPr sz="36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757575"/>
              </a:buClr>
              <a:buSzPts val="3000"/>
              <a:buNone/>
              <a:defRPr sz="3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757575"/>
              </a:buClr>
              <a:buSzPts val="2700"/>
              <a:buNone/>
              <a:defRPr sz="27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4" name="Google Shape;34;p21"/>
          <p:cNvSpPr txBox="1"/>
          <p:nvPr>
            <p:ph idx="10" type="dt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1"/>
          <p:cNvSpPr txBox="1"/>
          <p:nvPr>
            <p:ph idx="11" type="ftr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1"/>
          <p:cNvSpPr txBox="1"/>
          <p:nvPr>
            <p:ph idx="12" type="sldNum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e contenuti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2"/>
          <p:cNvSpPr txBox="1"/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2"/>
          <p:cNvSpPr txBox="1"/>
          <p:nvPr>
            <p:ph idx="1" type="body"/>
          </p:nvPr>
        </p:nvSpPr>
        <p:spPr>
          <a:xfrm>
            <a:off x="1257300" y="2738438"/>
            <a:ext cx="7772400" cy="65270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2"/>
          <p:cNvSpPr txBox="1"/>
          <p:nvPr>
            <p:ph idx="2" type="body"/>
          </p:nvPr>
        </p:nvSpPr>
        <p:spPr>
          <a:xfrm>
            <a:off x="9258300" y="2738438"/>
            <a:ext cx="7772400" cy="65270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22"/>
          <p:cNvSpPr txBox="1"/>
          <p:nvPr>
            <p:ph idx="10" type="dt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2"/>
          <p:cNvSpPr txBox="1"/>
          <p:nvPr>
            <p:ph idx="11" type="ftr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2"/>
          <p:cNvSpPr txBox="1"/>
          <p:nvPr>
            <p:ph idx="12" type="sldNum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fronto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3"/>
          <p:cNvSpPr txBox="1"/>
          <p:nvPr>
            <p:ph type="title"/>
          </p:nvPr>
        </p:nvSpPr>
        <p:spPr>
          <a:xfrm>
            <a:off x="1259682" y="547688"/>
            <a:ext cx="15773400" cy="198834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3"/>
          <p:cNvSpPr txBox="1"/>
          <p:nvPr>
            <p:ph idx="1" type="body"/>
          </p:nvPr>
        </p:nvSpPr>
        <p:spPr>
          <a:xfrm>
            <a:off x="1259683" y="2521745"/>
            <a:ext cx="7736681" cy="12358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/>
            </a:lvl1pPr>
            <a:lvl2pPr indent="-2286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3000"/>
            </a:lvl2pPr>
            <a:lvl3pPr indent="-2286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3pPr>
            <a:lvl4pPr indent="-2286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4pPr>
            <a:lvl5pPr indent="-2286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5pPr>
            <a:lvl6pPr indent="-2286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6pPr>
            <a:lvl7pPr indent="-2286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7pPr>
            <a:lvl8pPr indent="-2286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8pPr>
            <a:lvl9pPr indent="-2286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9pPr>
          </a:lstStyle>
          <a:p/>
        </p:txBody>
      </p:sp>
      <p:sp>
        <p:nvSpPr>
          <p:cNvPr id="47" name="Google Shape;47;p23"/>
          <p:cNvSpPr txBox="1"/>
          <p:nvPr>
            <p:ph idx="2" type="body"/>
          </p:nvPr>
        </p:nvSpPr>
        <p:spPr>
          <a:xfrm>
            <a:off x="1259683" y="3757613"/>
            <a:ext cx="7736681" cy="5526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23"/>
          <p:cNvSpPr txBox="1"/>
          <p:nvPr>
            <p:ph idx="3" type="body"/>
          </p:nvPr>
        </p:nvSpPr>
        <p:spPr>
          <a:xfrm>
            <a:off x="9258300" y="2521745"/>
            <a:ext cx="7774782" cy="12358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b="1" sz="3600"/>
            </a:lvl1pPr>
            <a:lvl2pPr indent="-2286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b="1" sz="3000"/>
            </a:lvl2pPr>
            <a:lvl3pPr indent="-2286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3pPr>
            <a:lvl4pPr indent="-2286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4pPr>
            <a:lvl5pPr indent="-2286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5pPr>
            <a:lvl6pPr indent="-2286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6pPr>
            <a:lvl7pPr indent="-2286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7pPr>
            <a:lvl8pPr indent="-2286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8pPr>
            <a:lvl9pPr indent="-2286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9pPr>
          </a:lstStyle>
          <a:p/>
        </p:txBody>
      </p:sp>
      <p:sp>
        <p:nvSpPr>
          <p:cNvPr id="49" name="Google Shape;49;p23"/>
          <p:cNvSpPr txBox="1"/>
          <p:nvPr>
            <p:ph idx="4" type="body"/>
          </p:nvPr>
        </p:nvSpPr>
        <p:spPr>
          <a:xfrm>
            <a:off x="9258300" y="3757613"/>
            <a:ext cx="7774782" cy="5526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23"/>
          <p:cNvSpPr txBox="1"/>
          <p:nvPr>
            <p:ph idx="10" type="dt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3"/>
          <p:cNvSpPr txBox="1"/>
          <p:nvPr>
            <p:ph idx="11" type="ftr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3"/>
          <p:cNvSpPr txBox="1"/>
          <p:nvPr>
            <p:ph idx="12" type="sldNum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titolo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4"/>
          <p:cNvSpPr txBox="1"/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4"/>
          <p:cNvSpPr txBox="1"/>
          <p:nvPr>
            <p:ph idx="10" type="dt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4"/>
          <p:cNvSpPr txBox="1"/>
          <p:nvPr>
            <p:ph idx="11" type="ftr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4"/>
          <p:cNvSpPr txBox="1"/>
          <p:nvPr>
            <p:ph idx="12" type="sldNum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to con didascalia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5"/>
          <p:cNvSpPr txBox="1"/>
          <p:nvPr>
            <p:ph type="title"/>
          </p:nvPr>
        </p:nvSpPr>
        <p:spPr>
          <a:xfrm>
            <a:off x="1259683" y="685800"/>
            <a:ext cx="5898356" cy="24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Play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5"/>
          <p:cNvSpPr txBox="1"/>
          <p:nvPr>
            <p:ph idx="1" type="body"/>
          </p:nvPr>
        </p:nvSpPr>
        <p:spPr>
          <a:xfrm>
            <a:off x="7774782" y="1481138"/>
            <a:ext cx="9258300" cy="73104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5334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1pPr>
            <a:lvl2pPr indent="-4953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200"/>
              <a:buChar char="•"/>
              <a:defRPr sz="4200"/>
            </a:lvl2pPr>
            <a:lvl3pPr indent="-4572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3pPr>
            <a:lvl4pPr indent="-4191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4pPr>
            <a:lvl5pPr indent="-4191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5pPr>
            <a:lvl6pPr indent="-4191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6pPr>
            <a:lvl7pPr indent="-4191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7pPr>
            <a:lvl8pPr indent="-4191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8pPr>
            <a:lvl9pPr indent="-4191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9pPr>
          </a:lstStyle>
          <a:p/>
        </p:txBody>
      </p:sp>
      <p:sp>
        <p:nvSpPr>
          <p:cNvPr id="61" name="Google Shape;61;p25"/>
          <p:cNvSpPr txBox="1"/>
          <p:nvPr>
            <p:ph idx="2" type="body"/>
          </p:nvPr>
        </p:nvSpPr>
        <p:spPr>
          <a:xfrm>
            <a:off x="1259683" y="3086100"/>
            <a:ext cx="5898356" cy="57173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indent="-2286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indent="-2286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indent="-2286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indent="-2286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indent="-2286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indent="-2286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indent="-2286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indent="-2286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/>
        </p:txBody>
      </p:sp>
      <p:sp>
        <p:nvSpPr>
          <p:cNvPr id="62" name="Google Shape;62;p25"/>
          <p:cNvSpPr txBox="1"/>
          <p:nvPr>
            <p:ph idx="10" type="dt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5"/>
          <p:cNvSpPr txBox="1"/>
          <p:nvPr>
            <p:ph idx="11" type="ftr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5"/>
          <p:cNvSpPr txBox="1"/>
          <p:nvPr>
            <p:ph idx="12" type="sldNum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magine con didascali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6"/>
          <p:cNvSpPr txBox="1"/>
          <p:nvPr>
            <p:ph type="title"/>
          </p:nvPr>
        </p:nvSpPr>
        <p:spPr>
          <a:xfrm>
            <a:off x="1259683" y="685800"/>
            <a:ext cx="5898356" cy="24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Play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6"/>
          <p:cNvSpPr/>
          <p:nvPr>
            <p:ph idx="2" type="pic"/>
          </p:nvPr>
        </p:nvSpPr>
        <p:spPr>
          <a:xfrm>
            <a:off x="7774782" y="1481138"/>
            <a:ext cx="9258300" cy="7310438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6"/>
          <p:cNvSpPr txBox="1"/>
          <p:nvPr>
            <p:ph idx="1" type="body"/>
          </p:nvPr>
        </p:nvSpPr>
        <p:spPr>
          <a:xfrm>
            <a:off x="1259683" y="3086100"/>
            <a:ext cx="5898356" cy="57173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indent="-228600" lvl="1" marL="914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indent="-228600" lvl="2" marL="1371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indent="-228600" lvl="3" marL="1828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indent="-228600" lvl="4" marL="2286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indent="-228600" lvl="5" marL="2743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indent="-228600" lvl="6" marL="32004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indent="-228600" lvl="7" marL="3657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indent="-228600" lvl="8" marL="41148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/>
        </p:txBody>
      </p:sp>
      <p:sp>
        <p:nvSpPr>
          <p:cNvPr id="69" name="Google Shape;69;p26"/>
          <p:cNvSpPr txBox="1"/>
          <p:nvPr>
            <p:ph idx="10" type="dt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6"/>
          <p:cNvSpPr txBox="1"/>
          <p:nvPr>
            <p:ph idx="11" type="ftr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6"/>
          <p:cNvSpPr txBox="1"/>
          <p:nvPr>
            <p:ph idx="12" type="sldNum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Play"/>
              <a:buNone/>
              <a:defRPr b="0" i="0" sz="66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5"/>
          <p:cNvSpPr txBox="1"/>
          <p:nvPr>
            <p:ph idx="1" type="body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95300" lvl="0" marL="457200" marR="0" rtl="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Char char="•"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57200" lvl="1" marL="9144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9100" lvl="2" marL="13716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b="0" i="0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00050" lvl="3" marL="18288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00050" lvl="4" marL="22860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00050" lvl="5" marL="2743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00050" lvl="6" marL="32004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00050" lvl="7" marL="36576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00050" lvl="8" marL="41148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5"/>
          <p:cNvSpPr txBox="1"/>
          <p:nvPr>
            <p:ph idx="10" type="dt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5"/>
          <p:cNvSpPr txBox="1"/>
          <p:nvPr>
            <p:ph idx="11" type="ftr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5"/>
          <p:cNvSpPr txBox="1"/>
          <p:nvPr>
            <p:ph idx="12" type="sldNum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6" name="Google Shape;86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Google Shape;8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Google Shape;8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5" Type="http://schemas.openxmlformats.org/officeDocument/2006/relationships/image" Target="../media/image1.png"/><Relationship Id="rId6" Type="http://schemas.openxmlformats.org/officeDocument/2006/relationships/image" Target="../media/image4.png"/><Relationship Id="rId7" Type="http://schemas.openxmlformats.org/officeDocument/2006/relationships/hyperlink" Target="https://www.fashionupproject.com/" TargetMode="External"/><Relationship Id="rId8" Type="http://schemas.openxmlformats.org/officeDocument/2006/relationships/hyperlink" Target="https://www.fashionupproject.com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"/>
          <p:cNvSpPr/>
          <p:nvPr/>
        </p:nvSpPr>
        <p:spPr>
          <a:xfrm rot="10800000">
            <a:off x="2" y="1019175"/>
            <a:ext cx="18288000" cy="9525"/>
          </a:xfrm>
          <a:custGeom>
            <a:rect b="b" l="l" r="r" t="t"/>
            <a:pathLst>
              <a:path extrusionOk="0" h="12700" w="24384000">
                <a:moveTo>
                  <a:pt x="0" y="0"/>
                </a:moveTo>
                <a:lnTo>
                  <a:pt x="24384000" y="0"/>
                </a:lnTo>
                <a:lnTo>
                  <a:pt x="24384000" y="12700"/>
                </a:lnTo>
                <a:lnTo>
                  <a:pt x="0" y="12700"/>
                </a:lnTo>
                <a:close/>
              </a:path>
            </a:pathLst>
          </a:custGeom>
          <a:solidFill>
            <a:srgbClr val="1E232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1"/>
          <p:cNvSpPr/>
          <p:nvPr/>
        </p:nvSpPr>
        <p:spPr>
          <a:xfrm>
            <a:off x="1" y="9263065"/>
            <a:ext cx="12735071" cy="1023938"/>
          </a:xfrm>
          <a:custGeom>
            <a:rect b="b" l="l" r="r" t="t"/>
            <a:pathLst>
              <a:path extrusionOk="0" h="1023937" w="12735070">
                <a:moveTo>
                  <a:pt x="0" y="0"/>
                </a:moveTo>
                <a:lnTo>
                  <a:pt x="12735070" y="0"/>
                </a:lnTo>
                <a:lnTo>
                  <a:pt x="12735070" y="1023937"/>
                </a:lnTo>
                <a:lnTo>
                  <a:pt x="0" y="1023937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-194" l="0" r="0" t="-194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1"/>
          <p:cNvSpPr/>
          <p:nvPr/>
        </p:nvSpPr>
        <p:spPr>
          <a:xfrm>
            <a:off x="7751896" y="5657850"/>
            <a:ext cx="5296403" cy="5008320"/>
          </a:xfrm>
          <a:custGeom>
            <a:rect b="b" l="l" r="r" t="t"/>
            <a:pathLst>
              <a:path extrusionOk="0" h="5008320" w="5296402">
                <a:moveTo>
                  <a:pt x="0" y="0"/>
                </a:moveTo>
                <a:lnTo>
                  <a:pt x="5296402" y="0"/>
                </a:lnTo>
                <a:lnTo>
                  <a:pt x="5296402" y="5008320"/>
                </a:lnTo>
                <a:lnTo>
                  <a:pt x="0" y="500832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-65" r="-64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1"/>
          <p:cNvSpPr/>
          <p:nvPr/>
        </p:nvSpPr>
        <p:spPr>
          <a:xfrm>
            <a:off x="7751896" y="1028700"/>
            <a:ext cx="9482615" cy="9258300"/>
          </a:xfrm>
          <a:custGeom>
            <a:rect b="b" l="l" r="r" t="t"/>
            <a:pathLst>
              <a:path extrusionOk="0" h="12344400" w="12643485">
                <a:moveTo>
                  <a:pt x="0" y="0"/>
                </a:moveTo>
                <a:lnTo>
                  <a:pt x="12643485" y="0"/>
                </a:lnTo>
                <a:lnTo>
                  <a:pt x="12643485" y="12344400"/>
                </a:lnTo>
                <a:lnTo>
                  <a:pt x="0" y="123444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1209" l="0" r="0" t="-121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1"/>
          <p:cNvSpPr/>
          <p:nvPr/>
        </p:nvSpPr>
        <p:spPr>
          <a:xfrm>
            <a:off x="13662190" y="268370"/>
            <a:ext cx="2675477" cy="559118"/>
          </a:xfrm>
          <a:custGeom>
            <a:rect b="b" l="l" r="r" t="t"/>
            <a:pathLst>
              <a:path extrusionOk="0" h="745490" w="3567303">
                <a:moveTo>
                  <a:pt x="0" y="0"/>
                </a:moveTo>
                <a:lnTo>
                  <a:pt x="3567303" y="0"/>
                </a:lnTo>
                <a:lnTo>
                  <a:pt x="3567303" y="745490"/>
                </a:lnTo>
                <a:lnTo>
                  <a:pt x="0" y="74549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-24" l="0" r="0" t="-25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1"/>
          <p:cNvSpPr txBox="1"/>
          <p:nvPr/>
        </p:nvSpPr>
        <p:spPr>
          <a:xfrm>
            <a:off x="1031567" y="332045"/>
            <a:ext cx="4506600" cy="3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99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Program szkoleniowy UpTraK</a:t>
            </a:r>
            <a:endParaRPr/>
          </a:p>
        </p:txBody>
      </p:sp>
      <p:sp>
        <p:nvSpPr>
          <p:cNvPr id="169" name="Google Shape;169;p1"/>
          <p:cNvSpPr txBox="1"/>
          <p:nvPr/>
        </p:nvSpPr>
        <p:spPr>
          <a:xfrm>
            <a:off x="514050" y="5036650"/>
            <a:ext cx="7288800" cy="14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00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SŁOWNICZEK</a:t>
            </a:r>
            <a:endParaRPr/>
          </a:p>
        </p:txBody>
      </p:sp>
      <p:sp>
        <p:nvSpPr>
          <p:cNvPr id="170" name="Google Shape;170;p1"/>
          <p:cNvSpPr txBox="1"/>
          <p:nvPr/>
        </p:nvSpPr>
        <p:spPr>
          <a:xfrm>
            <a:off x="1028701" y="2869136"/>
            <a:ext cx="6682800" cy="18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0" u="none" cap="none" strike="noStrike">
                <a:solidFill>
                  <a:srgbClr val="CFCF5A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Modu</a:t>
            </a:r>
            <a:r>
              <a:rPr lang="en-US" sz="12000">
                <a:solidFill>
                  <a:srgbClr val="CFCF5A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ł</a:t>
            </a:r>
            <a:r>
              <a:rPr b="0" i="0" lang="en-US" sz="12000" u="none" cap="none" strike="noStrike">
                <a:solidFill>
                  <a:srgbClr val="CFCF5A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 1</a:t>
            </a:r>
            <a:endParaRPr/>
          </a:p>
        </p:txBody>
      </p:sp>
      <p:sp>
        <p:nvSpPr>
          <p:cNvPr id="171" name="Google Shape;171;p1"/>
          <p:cNvSpPr/>
          <p:nvPr/>
        </p:nvSpPr>
        <p:spPr>
          <a:xfrm>
            <a:off x="16670570" y="2"/>
            <a:ext cx="9525" cy="10287000"/>
          </a:xfrm>
          <a:custGeom>
            <a:rect b="b" l="l" r="r" t="t"/>
            <a:pathLst>
              <a:path extrusionOk="0" h="13716000" w="12700">
                <a:moveTo>
                  <a:pt x="0" y="13716000"/>
                </a:moveTo>
                <a:lnTo>
                  <a:pt x="0" y="0"/>
                </a:lnTo>
                <a:lnTo>
                  <a:pt x="12700" y="0"/>
                </a:lnTo>
                <a:lnTo>
                  <a:pt x="12700" y="13716000"/>
                </a:lnTo>
                <a:close/>
              </a:path>
            </a:pathLst>
          </a:custGeom>
          <a:solidFill>
            <a:srgbClr val="1E232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1"/>
          <p:cNvSpPr txBox="1"/>
          <p:nvPr/>
        </p:nvSpPr>
        <p:spPr>
          <a:xfrm rot="-5400000">
            <a:off x="15968161" y="7610464"/>
            <a:ext cx="3027011" cy="2686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sng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fashionupproject.com </a:t>
            </a:r>
            <a:endParaRPr b="0" i="0" sz="1800" u="sng" cap="none" strike="noStrik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  <a:hlinkClick r:id="rId8">
                <a:extLst>
                  <a:ext uri="{A12FA001-AC4F-418D-AE19-62706E023703}">
                    <ahyp:hlinkClr val="tx"/>
                  </a:ext>
                </a:extLst>
              </a:hlinkClick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" name="Google Shape;177;p2"/>
          <p:cNvGrpSpPr/>
          <p:nvPr/>
        </p:nvGrpSpPr>
        <p:grpSpPr>
          <a:xfrm>
            <a:off x="0" y="1033462"/>
            <a:ext cx="1028700" cy="9253538"/>
            <a:chOff x="0" y="0"/>
            <a:chExt cx="222487" cy="2001355"/>
          </a:xfrm>
        </p:grpSpPr>
        <p:sp>
          <p:nvSpPr>
            <p:cNvPr id="178" name="Google Shape;178;p2"/>
            <p:cNvSpPr/>
            <p:nvPr/>
          </p:nvSpPr>
          <p:spPr>
            <a:xfrm>
              <a:off x="0" y="0"/>
              <a:ext cx="222487" cy="2001355"/>
            </a:xfrm>
            <a:custGeom>
              <a:rect b="b" l="l" r="r" t="t"/>
              <a:pathLst>
                <a:path extrusionOk="0" h="2001355" w="222487">
                  <a:moveTo>
                    <a:pt x="0" y="0"/>
                  </a:moveTo>
                  <a:lnTo>
                    <a:pt x="222487" y="0"/>
                  </a:lnTo>
                  <a:lnTo>
                    <a:pt x="222487" y="2001355"/>
                  </a:lnTo>
                  <a:lnTo>
                    <a:pt x="0" y="2001355"/>
                  </a:lnTo>
                  <a:close/>
                </a:path>
              </a:pathLst>
            </a:custGeom>
            <a:solidFill>
              <a:srgbClr val="CFCF5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2"/>
            <p:cNvSpPr txBox="1"/>
            <p:nvPr/>
          </p:nvSpPr>
          <p:spPr>
            <a:xfrm>
              <a:off x="0" y="0"/>
              <a:ext cx="222487" cy="20013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2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0" name="Google Shape;180;p2"/>
          <p:cNvGrpSpPr/>
          <p:nvPr/>
        </p:nvGrpSpPr>
        <p:grpSpPr>
          <a:xfrm>
            <a:off x="0" y="0"/>
            <a:ext cx="18288000" cy="10287000"/>
            <a:chOff x="0" y="0"/>
            <a:chExt cx="24384000" cy="13716000"/>
          </a:xfrm>
        </p:grpSpPr>
        <p:cxnSp>
          <p:nvCxnSpPr>
            <p:cNvPr id="181" name="Google Shape;181;p2"/>
            <p:cNvCxnSpPr/>
            <p:nvPr/>
          </p:nvCxnSpPr>
          <p:spPr>
            <a:xfrm rot="10800000">
              <a:off x="22233774" y="0"/>
              <a:ext cx="0" cy="13716000"/>
            </a:xfrm>
            <a:prstGeom prst="straightConnector1">
              <a:avLst/>
            </a:prstGeom>
            <a:noFill/>
            <a:ln cap="flat" cmpd="sng" w="12700">
              <a:solidFill>
                <a:srgbClr val="1E2328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82" name="Google Shape;182;p2"/>
            <p:cNvCxnSpPr/>
            <p:nvPr/>
          </p:nvCxnSpPr>
          <p:spPr>
            <a:xfrm rot="10800000">
              <a:off x="0" y="1365250"/>
              <a:ext cx="24384000" cy="0"/>
            </a:xfrm>
            <a:prstGeom prst="straightConnector1">
              <a:avLst/>
            </a:prstGeom>
            <a:noFill/>
            <a:ln cap="flat" cmpd="sng" w="12700">
              <a:solidFill>
                <a:srgbClr val="1E232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183" name="Google Shape;183;p2"/>
            <p:cNvSpPr/>
            <p:nvPr/>
          </p:nvSpPr>
          <p:spPr>
            <a:xfrm>
              <a:off x="22233774" y="1371600"/>
              <a:ext cx="2150226" cy="2150226"/>
            </a:xfrm>
            <a:custGeom>
              <a:rect b="b" l="l" r="r" t="t"/>
              <a:pathLst>
                <a:path extrusionOk="0" h="2150226" w="2150226">
                  <a:moveTo>
                    <a:pt x="0" y="0"/>
                  </a:moveTo>
                  <a:lnTo>
                    <a:pt x="2150226" y="0"/>
                  </a:lnTo>
                  <a:lnTo>
                    <a:pt x="2150226" y="2150226"/>
                  </a:lnTo>
                  <a:lnTo>
                    <a:pt x="0" y="21502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4" name="Google Shape;184;p2"/>
            <p:cNvSpPr txBox="1"/>
            <p:nvPr/>
          </p:nvSpPr>
          <p:spPr>
            <a:xfrm rot="-5400000">
              <a:off x="21278350" y="10157822"/>
              <a:ext cx="4036014" cy="3371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2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700">
                  <a:solidFill>
                    <a:srgbClr val="1E2328"/>
                  </a:solidFill>
                  <a:latin typeface="Montserrat"/>
                  <a:ea typeface="Montserrat"/>
                  <a:cs typeface="Montserrat"/>
                  <a:sym typeface="Montserrat"/>
                </a:rPr>
                <a:t>www.fashionupproject.com</a:t>
              </a:r>
              <a:endParaRPr/>
            </a:p>
          </p:txBody>
        </p:sp>
      </p:grpSp>
      <p:cxnSp>
        <p:nvCxnSpPr>
          <p:cNvPr id="185" name="Google Shape;185;p2"/>
          <p:cNvCxnSpPr/>
          <p:nvPr/>
        </p:nvCxnSpPr>
        <p:spPr>
          <a:xfrm rot="10800000">
            <a:off x="0" y="1023937"/>
            <a:ext cx="18288000" cy="0"/>
          </a:xfrm>
          <a:prstGeom prst="straightConnector1">
            <a:avLst/>
          </a:prstGeom>
          <a:noFill/>
          <a:ln cap="flat" cmpd="sng" w="9525">
            <a:solidFill>
              <a:srgbClr val="1E2328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186" name="Google Shape;186;p2"/>
          <p:cNvGrpSpPr/>
          <p:nvPr/>
        </p:nvGrpSpPr>
        <p:grpSpPr>
          <a:xfrm>
            <a:off x="0" y="4067054"/>
            <a:ext cx="3933182" cy="2152892"/>
            <a:chOff x="0" y="0"/>
            <a:chExt cx="5244242" cy="2870523"/>
          </a:xfrm>
        </p:grpSpPr>
        <p:grpSp>
          <p:nvGrpSpPr>
            <p:cNvPr id="187" name="Google Shape;187;p2"/>
            <p:cNvGrpSpPr/>
            <p:nvPr/>
          </p:nvGrpSpPr>
          <p:grpSpPr>
            <a:xfrm>
              <a:off x="0" y="0"/>
              <a:ext cx="5244242" cy="2870523"/>
              <a:chOff x="0" y="0"/>
              <a:chExt cx="1980673" cy="1084155"/>
            </a:xfrm>
          </p:grpSpPr>
          <p:sp>
            <p:nvSpPr>
              <p:cNvPr id="188" name="Google Shape;188;p2"/>
              <p:cNvSpPr/>
              <p:nvPr/>
            </p:nvSpPr>
            <p:spPr>
              <a:xfrm>
                <a:off x="0" y="0"/>
                <a:ext cx="1980673" cy="1084155"/>
              </a:xfrm>
              <a:custGeom>
                <a:rect b="b" l="l" r="r" t="t"/>
                <a:pathLst>
                  <a:path extrusionOk="0" h="1084155" w="1980673">
                    <a:moveTo>
                      <a:pt x="0" y="0"/>
                    </a:moveTo>
                    <a:lnTo>
                      <a:pt x="1980673" y="0"/>
                    </a:lnTo>
                    <a:lnTo>
                      <a:pt x="1980673" y="1084155"/>
                    </a:lnTo>
                    <a:lnTo>
                      <a:pt x="0" y="1084155"/>
                    </a:lnTo>
                    <a:close/>
                  </a:path>
                </a:pathLst>
              </a:custGeom>
              <a:solidFill>
                <a:srgbClr val="1E2328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189;p2"/>
              <p:cNvSpPr txBox="1"/>
              <p:nvPr/>
            </p:nvSpPr>
            <p:spPr>
              <a:xfrm>
                <a:off x="0" y="0"/>
                <a:ext cx="1980673" cy="10841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22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0" name="Google Shape;190;p2"/>
            <p:cNvSpPr txBox="1"/>
            <p:nvPr/>
          </p:nvSpPr>
          <p:spPr>
            <a:xfrm>
              <a:off x="594936" y="1078965"/>
              <a:ext cx="3453900" cy="71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199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465">
                  <a:solidFill>
                    <a:srgbClr val="FFFFFF"/>
                  </a:solidFill>
                  <a:latin typeface="DM Serif Display"/>
                  <a:ea typeface="DM Serif Display"/>
                  <a:cs typeface="DM Serif Display"/>
                  <a:sym typeface="DM Serif Display"/>
                </a:rPr>
                <a:t>Słowniczek</a:t>
              </a:r>
              <a:endParaRPr sz="3465">
                <a:solidFill>
                  <a:srgbClr val="FFFFFF"/>
                </a:solidFill>
                <a:latin typeface="DM Serif Display"/>
                <a:ea typeface="DM Serif Display"/>
                <a:cs typeface="DM Serif Display"/>
                <a:sym typeface="DM Serif Display"/>
              </a:endParaRPr>
            </a:p>
          </p:txBody>
        </p:sp>
      </p:grpSp>
      <p:cxnSp>
        <p:nvCxnSpPr>
          <p:cNvPr id="191" name="Google Shape;191;p2"/>
          <p:cNvCxnSpPr/>
          <p:nvPr/>
        </p:nvCxnSpPr>
        <p:spPr>
          <a:xfrm rot="22765">
            <a:off x="10111530" y="4988719"/>
            <a:ext cx="719057" cy="0"/>
          </a:xfrm>
          <a:prstGeom prst="straightConnector1">
            <a:avLst/>
          </a:prstGeom>
          <a:noFill/>
          <a:ln cap="flat" cmpd="sng" w="9525">
            <a:solidFill>
              <a:srgbClr val="CFCF5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2" name="Google Shape;192;p2"/>
          <p:cNvSpPr txBox="1"/>
          <p:nvPr/>
        </p:nvSpPr>
        <p:spPr>
          <a:xfrm>
            <a:off x="4135768" y="1126966"/>
            <a:ext cx="11951400" cy="88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Upcycling</a:t>
            </a:r>
            <a:r>
              <a:rPr lang="en-US" sz="20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br>
              <a:rPr lang="en-US" sz="20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r>
              <a:rPr lang="en-US" sz="20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 to proces twórczego przekształcania odpadów lub niechcianych materiałów w nowe przedmioty o wyższej użyteczności lub wartości estetycznej.</a:t>
            </a:r>
            <a:endParaRPr sz="20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b="1" lang="en-US" sz="24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Recycling (recykling)</a:t>
            </a:r>
            <a:br>
              <a:rPr b="1" lang="en-US" sz="1100">
                <a:solidFill>
                  <a:schemeClr val="dk1"/>
                </a:solidFill>
              </a:rPr>
            </a:br>
            <a:r>
              <a:rPr lang="en-US" sz="20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 to proces zbierania i przetwarzania odpadów oraz zużytych produktów w celu stworzenia nowych wyrobów. Celem recyklingu jest ograniczenie zużycia surowców, energii i wody, a także minimalizacja zanieczyszczeń oraz emisji gazów cieplarnianych.</a:t>
            </a:r>
            <a:endParaRPr sz="20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Downcycling</a:t>
            </a:r>
            <a:br>
              <a:rPr b="1" lang="en-US" sz="1100">
                <a:solidFill>
                  <a:schemeClr val="dk1"/>
                </a:solidFill>
              </a:rPr>
            </a:br>
            <a:r>
              <a:rPr lang="en-US" sz="20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 to proces przetwarzania materiałów na nowe produkty o niższej jakości lub funkcjonalności niż oryginał. Dzieje się tak często dlatego, że materiały ulegają degradacji lub zanieczyszczeniu podczas procesu recyklingu, co uniemożliwia ich wykorzystanie do zastosowań o wyższej jakości.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4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Zrównoważony rozwój (Sustainability)</a:t>
            </a:r>
            <a:br>
              <a:rPr b="1" lang="en-US" sz="1100">
                <a:solidFill>
                  <a:schemeClr val="dk1"/>
                </a:solidFill>
              </a:rPr>
            </a:br>
            <a:r>
              <a:rPr lang="en-US" sz="20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 odnosi się do zdolności zaspokajania potrzeb obecnego pokolenia bez ograniczania możliwości przyszłych pokoleń do zaspokojenia ich własnych potrzeb. Podkreśla równowagę między wykorzystaniem zasobów, kierunkami rozwoju społecznego, inwestycjami i aspektami środowiskowymi, a także ochroną środowiska. Zrównoważony rozwój zakłada odpowiedzialność i długoterminową perspektywę, której celem jest integracja aspektów ekonomicznych, społecznych i ekologicznych w procesach decyzyjnych na wszystkich poziomach.</a:t>
            </a:r>
            <a:endParaRPr sz="1100">
              <a:solidFill>
                <a:schemeClr val="dk1"/>
              </a:solidFill>
            </a:endParaRPr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3" name="Google Shape;193;p2"/>
          <p:cNvSpPr txBox="1"/>
          <p:nvPr/>
        </p:nvSpPr>
        <p:spPr>
          <a:xfrm>
            <a:off x="1031566" y="351095"/>
            <a:ext cx="4506600" cy="3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99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Program szkoleniowy UpTraK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Google Shape;198;p3"/>
          <p:cNvGrpSpPr/>
          <p:nvPr/>
        </p:nvGrpSpPr>
        <p:grpSpPr>
          <a:xfrm>
            <a:off x="0" y="1033462"/>
            <a:ext cx="1028700" cy="9253538"/>
            <a:chOff x="0" y="0"/>
            <a:chExt cx="222487" cy="2001355"/>
          </a:xfrm>
        </p:grpSpPr>
        <p:sp>
          <p:nvSpPr>
            <p:cNvPr id="199" name="Google Shape;199;p3"/>
            <p:cNvSpPr/>
            <p:nvPr/>
          </p:nvSpPr>
          <p:spPr>
            <a:xfrm>
              <a:off x="0" y="0"/>
              <a:ext cx="222487" cy="2001355"/>
            </a:xfrm>
            <a:custGeom>
              <a:rect b="b" l="l" r="r" t="t"/>
              <a:pathLst>
                <a:path extrusionOk="0" h="2001355" w="222487">
                  <a:moveTo>
                    <a:pt x="0" y="0"/>
                  </a:moveTo>
                  <a:lnTo>
                    <a:pt x="222487" y="0"/>
                  </a:lnTo>
                  <a:lnTo>
                    <a:pt x="222487" y="2001355"/>
                  </a:lnTo>
                  <a:lnTo>
                    <a:pt x="0" y="2001355"/>
                  </a:lnTo>
                  <a:close/>
                </a:path>
              </a:pathLst>
            </a:custGeom>
            <a:solidFill>
              <a:srgbClr val="CFCF5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3"/>
            <p:cNvSpPr txBox="1"/>
            <p:nvPr/>
          </p:nvSpPr>
          <p:spPr>
            <a:xfrm>
              <a:off x="0" y="0"/>
              <a:ext cx="222487" cy="20013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2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01" name="Google Shape;201;p3"/>
          <p:cNvGrpSpPr/>
          <p:nvPr/>
        </p:nvGrpSpPr>
        <p:grpSpPr>
          <a:xfrm>
            <a:off x="0" y="0"/>
            <a:ext cx="18288000" cy="10287000"/>
            <a:chOff x="0" y="0"/>
            <a:chExt cx="24384000" cy="13716000"/>
          </a:xfrm>
        </p:grpSpPr>
        <p:cxnSp>
          <p:nvCxnSpPr>
            <p:cNvPr id="202" name="Google Shape;202;p3"/>
            <p:cNvCxnSpPr/>
            <p:nvPr/>
          </p:nvCxnSpPr>
          <p:spPr>
            <a:xfrm rot="10800000">
              <a:off x="22233774" y="0"/>
              <a:ext cx="0" cy="13716000"/>
            </a:xfrm>
            <a:prstGeom prst="straightConnector1">
              <a:avLst/>
            </a:prstGeom>
            <a:noFill/>
            <a:ln cap="flat" cmpd="sng" w="12700">
              <a:solidFill>
                <a:srgbClr val="1E2328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03" name="Google Shape;203;p3"/>
            <p:cNvCxnSpPr/>
            <p:nvPr/>
          </p:nvCxnSpPr>
          <p:spPr>
            <a:xfrm rot="10800000">
              <a:off x="0" y="1365250"/>
              <a:ext cx="24384000" cy="0"/>
            </a:xfrm>
            <a:prstGeom prst="straightConnector1">
              <a:avLst/>
            </a:prstGeom>
            <a:noFill/>
            <a:ln cap="flat" cmpd="sng" w="12700">
              <a:solidFill>
                <a:srgbClr val="1E232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04" name="Google Shape;204;p3"/>
            <p:cNvSpPr/>
            <p:nvPr/>
          </p:nvSpPr>
          <p:spPr>
            <a:xfrm>
              <a:off x="22233774" y="1371600"/>
              <a:ext cx="2150226" cy="2150226"/>
            </a:xfrm>
            <a:custGeom>
              <a:rect b="b" l="l" r="r" t="t"/>
              <a:pathLst>
                <a:path extrusionOk="0" h="2150226" w="2150226">
                  <a:moveTo>
                    <a:pt x="0" y="0"/>
                  </a:moveTo>
                  <a:lnTo>
                    <a:pt x="2150226" y="0"/>
                  </a:lnTo>
                  <a:lnTo>
                    <a:pt x="2150226" y="2150226"/>
                  </a:lnTo>
                  <a:lnTo>
                    <a:pt x="0" y="21502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3"/>
            <p:cNvSpPr txBox="1"/>
            <p:nvPr/>
          </p:nvSpPr>
          <p:spPr>
            <a:xfrm rot="-5400000">
              <a:off x="21278350" y="10157822"/>
              <a:ext cx="4036014" cy="3371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2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700">
                  <a:solidFill>
                    <a:srgbClr val="1E2328"/>
                  </a:solidFill>
                  <a:latin typeface="Montserrat"/>
                  <a:ea typeface="Montserrat"/>
                  <a:cs typeface="Montserrat"/>
                  <a:sym typeface="Montserrat"/>
                </a:rPr>
                <a:t>www.fashionupproject.com</a:t>
              </a:r>
              <a:endParaRPr/>
            </a:p>
          </p:txBody>
        </p:sp>
      </p:grpSp>
      <p:cxnSp>
        <p:nvCxnSpPr>
          <p:cNvPr id="206" name="Google Shape;206;p3"/>
          <p:cNvCxnSpPr/>
          <p:nvPr/>
        </p:nvCxnSpPr>
        <p:spPr>
          <a:xfrm rot="10800000">
            <a:off x="0" y="1023937"/>
            <a:ext cx="18288000" cy="0"/>
          </a:xfrm>
          <a:prstGeom prst="straightConnector1">
            <a:avLst/>
          </a:prstGeom>
          <a:noFill/>
          <a:ln cap="flat" cmpd="sng" w="9525">
            <a:solidFill>
              <a:srgbClr val="1E2328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07" name="Google Shape;207;p3"/>
          <p:cNvGrpSpPr/>
          <p:nvPr/>
        </p:nvGrpSpPr>
        <p:grpSpPr>
          <a:xfrm>
            <a:off x="0" y="4067054"/>
            <a:ext cx="3933182" cy="2152892"/>
            <a:chOff x="0" y="0"/>
            <a:chExt cx="5244242" cy="2870523"/>
          </a:xfrm>
        </p:grpSpPr>
        <p:grpSp>
          <p:nvGrpSpPr>
            <p:cNvPr id="208" name="Google Shape;208;p3"/>
            <p:cNvGrpSpPr/>
            <p:nvPr/>
          </p:nvGrpSpPr>
          <p:grpSpPr>
            <a:xfrm>
              <a:off x="0" y="0"/>
              <a:ext cx="5244242" cy="2870523"/>
              <a:chOff x="0" y="0"/>
              <a:chExt cx="1980673" cy="1084155"/>
            </a:xfrm>
          </p:grpSpPr>
          <p:sp>
            <p:nvSpPr>
              <p:cNvPr id="209" name="Google Shape;209;p3"/>
              <p:cNvSpPr/>
              <p:nvPr/>
            </p:nvSpPr>
            <p:spPr>
              <a:xfrm>
                <a:off x="0" y="0"/>
                <a:ext cx="1980673" cy="1084155"/>
              </a:xfrm>
              <a:custGeom>
                <a:rect b="b" l="l" r="r" t="t"/>
                <a:pathLst>
                  <a:path extrusionOk="0" h="1084155" w="1980673">
                    <a:moveTo>
                      <a:pt x="0" y="0"/>
                    </a:moveTo>
                    <a:lnTo>
                      <a:pt x="1980673" y="0"/>
                    </a:lnTo>
                    <a:lnTo>
                      <a:pt x="1980673" y="1084155"/>
                    </a:lnTo>
                    <a:lnTo>
                      <a:pt x="0" y="1084155"/>
                    </a:lnTo>
                    <a:close/>
                  </a:path>
                </a:pathLst>
              </a:custGeom>
              <a:solidFill>
                <a:srgbClr val="1E2328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0" name="Google Shape;210;p3"/>
              <p:cNvSpPr txBox="1"/>
              <p:nvPr/>
            </p:nvSpPr>
            <p:spPr>
              <a:xfrm>
                <a:off x="0" y="0"/>
                <a:ext cx="1980673" cy="10841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22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11" name="Google Shape;211;p3"/>
            <p:cNvSpPr txBox="1"/>
            <p:nvPr/>
          </p:nvSpPr>
          <p:spPr>
            <a:xfrm>
              <a:off x="594936" y="1078965"/>
              <a:ext cx="3453900" cy="1578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lnSpc>
                  <a:spcPct val="121991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Arial"/>
                <a:buNone/>
              </a:pPr>
              <a:r>
                <a:rPr lang="en-US" sz="3465">
                  <a:solidFill>
                    <a:schemeClr val="lt1"/>
                  </a:solidFill>
                  <a:latin typeface="DM Serif Display"/>
                  <a:ea typeface="DM Serif Display"/>
                  <a:cs typeface="DM Serif Display"/>
                  <a:sym typeface="DM Serif Display"/>
                </a:rPr>
                <a:t>Słowniczek</a:t>
              </a:r>
              <a:endParaRPr sz="3465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endParaRPr>
            </a:p>
            <a:p>
              <a:pPr indent="0" lvl="0" marL="0" marR="0" rtl="0" algn="l">
                <a:lnSpc>
                  <a:spcPct val="12199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465">
                <a:solidFill>
                  <a:srgbClr val="FFFFFF"/>
                </a:solidFill>
                <a:latin typeface="DM Serif Display"/>
                <a:ea typeface="DM Serif Display"/>
                <a:cs typeface="DM Serif Display"/>
                <a:sym typeface="DM Serif Display"/>
              </a:endParaRPr>
            </a:p>
          </p:txBody>
        </p:sp>
      </p:grpSp>
      <p:cxnSp>
        <p:nvCxnSpPr>
          <p:cNvPr id="212" name="Google Shape;212;p3"/>
          <p:cNvCxnSpPr/>
          <p:nvPr/>
        </p:nvCxnSpPr>
        <p:spPr>
          <a:xfrm rot="22765">
            <a:off x="10111530" y="4988719"/>
            <a:ext cx="719057" cy="0"/>
          </a:xfrm>
          <a:prstGeom prst="straightConnector1">
            <a:avLst/>
          </a:prstGeom>
          <a:noFill/>
          <a:ln cap="flat" cmpd="sng" w="9525">
            <a:solidFill>
              <a:srgbClr val="CFCF5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13" name="Google Shape;213;p3"/>
          <p:cNvSpPr txBox="1"/>
          <p:nvPr/>
        </p:nvSpPr>
        <p:spPr>
          <a:xfrm>
            <a:off x="4135768" y="1126966"/>
            <a:ext cx="11951400" cy="84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Boutique cyrkularne (Circular boutiques)</a:t>
            </a:r>
            <a:endParaRPr b="1" sz="24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to sklepy działające w systemie zamkniętego obiegu. Oznacza to, że ubrania i inne przedmioty trafiające do tych sklepów nie są traktowane jako odpady, lecz jako zasoby, które można ponownie wykorzystać.</a:t>
            </a:r>
            <a:endParaRPr sz="20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Sklepy z odzieżą używaną (Second-hand stores)</a:t>
            </a:r>
            <a:endParaRPr b="1" sz="24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to punkty sprzedaży detalicznej oferujące używaną odzież i akcesoria, stanowiące przystępną cenowo i zrównoważoną alternatywę dla szybkiej mody. Sklepy te są doskonałym źródłem materiałów do upcyklingu, oferując unikalne i różnorodne elementy, które można przekształcić w nowe projekty, jednocześnie ograniczając odpady tekstylne.</a:t>
            </a:r>
            <a:endParaRPr sz="20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Ścinki tekstylne (Textile scraps)</a:t>
            </a:r>
            <a:endParaRPr b="1" sz="24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to pozostałości tkanin pochodzące z produkcji odzieży lub innych procesów związanych z tekstyliami, często wyrzucane jako odpady. Ścinki te są idealne do projektów upcyklingowych – można je przekształcić w patchworkowe wzory, akcesoria lub inne kreatywne produkty, wspierając ideę mody zero waste.</a:t>
            </a:r>
            <a:endParaRPr sz="20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Tkaniny z nadprodukcji (Deadstock fabrics)</a:t>
            </a:r>
            <a:endParaRPr b="1" sz="24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to niewykorzystane materiały tekstylne, które zostały wyprodukowane w nadmiarze lub uznane za nieodpowiednie do sprzedaży i często przechowywane przez producentów lub projektantów. Wykorzystanie tych tkanin w procesach upcyklingu zapobiega ich zmarnowaniu, oferując ekologiczną możliwość tworzenia unikalnych, limitowanych ubrań lub akcesoriów.</a:t>
            </a:r>
            <a:endParaRPr sz="20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14" name="Google Shape;214;p3"/>
          <p:cNvSpPr txBox="1"/>
          <p:nvPr/>
        </p:nvSpPr>
        <p:spPr>
          <a:xfrm>
            <a:off x="1031566" y="351095"/>
            <a:ext cx="4506600" cy="3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99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Program szkoleniowy UpTraK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oogle Shape;219;p4"/>
          <p:cNvGrpSpPr/>
          <p:nvPr/>
        </p:nvGrpSpPr>
        <p:grpSpPr>
          <a:xfrm>
            <a:off x="0" y="1033462"/>
            <a:ext cx="1028700" cy="9253538"/>
            <a:chOff x="0" y="0"/>
            <a:chExt cx="222487" cy="2001355"/>
          </a:xfrm>
        </p:grpSpPr>
        <p:sp>
          <p:nvSpPr>
            <p:cNvPr id="220" name="Google Shape;220;p4"/>
            <p:cNvSpPr/>
            <p:nvPr/>
          </p:nvSpPr>
          <p:spPr>
            <a:xfrm>
              <a:off x="0" y="0"/>
              <a:ext cx="222487" cy="2001355"/>
            </a:xfrm>
            <a:custGeom>
              <a:rect b="b" l="l" r="r" t="t"/>
              <a:pathLst>
                <a:path extrusionOk="0" h="2001355" w="222487">
                  <a:moveTo>
                    <a:pt x="0" y="0"/>
                  </a:moveTo>
                  <a:lnTo>
                    <a:pt x="222487" y="0"/>
                  </a:lnTo>
                  <a:lnTo>
                    <a:pt x="222487" y="2001355"/>
                  </a:lnTo>
                  <a:lnTo>
                    <a:pt x="0" y="2001355"/>
                  </a:lnTo>
                  <a:close/>
                </a:path>
              </a:pathLst>
            </a:custGeom>
            <a:solidFill>
              <a:srgbClr val="CFCF5A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4"/>
            <p:cNvSpPr txBox="1"/>
            <p:nvPr/>
          </p:nvSpPr>
          <p:spPr>
            <a:xfrm>
              <a:off x="0" y="0"/>
              <a:ext cx="222487" cy="20013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22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2" name="Google Shape;222;p4"/>
          <p:cNvGrpSpPr/>
          <p:nvPr/>
        </p:nvGrpSpPr>
        <p:grpSpPr>
          <a:xfrm>
            <a:off x="0" y="0"/>
            <a:ext cx="18288000" cy="10287000"/>
            <a:chOff x="0" y="0"/>
            <a:chExt cx="24384000" cy="13716000"/>
          </a:xfrm>
        </p:grpSpPr>
        <p:cxnSp>
          <p:nvCxnSpPr>
            <p:cNvPr id="223" name="Google Shape;223;p4"/>
            <p:cNvCxnSpPr/>
            <p:nvPr/>
          </p:nvCxnSpPr>
          <p:spPr>
            <a:xfrm rot="10800000">
              <a:off x="22233774" y="0"/>
              <a:ext cx="0" cy="13716000"/>
            </a:xfrm>
            <a:prstGeom prst="straightConnector1">
              <a:avLst/>
            </a:prstGeom>
            <a:noFill/>
            <a:ln cap="flat" cmpd="sng" w="12700">
              <a:solidFill>
                <a:srgbClr val="1E2328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224" name="Google Shape;224;p4"/>
            <p:cNvCxnSpPr/>
            <p:nvPr/>
          </p:nvCxnSpPr>
          <p:spPr>
            <a:xfrm rot="10800000">
              <a:off x="0" y="1365250"/>
              <a:ext cx="24384000" cy="0"/>
            </a:xfrm>
            <a:prstGeom prst="straightConnector1">
              <a:avLst/>
            </a:prstGeom>
            <a:noFill/>
            <a:ln cap="flat" cmpd="sng" w="12700">
              <a:solidFill>
                <a:srgbClr val="1E2328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225" name="Google Shape;225;p4"/>
            <p:cNvSpPr/>
            <p:nvPr/>
          </p:nvSpPr>
          <p:spPr>
            <a:xfrm>
              <a:off x="22233774" y="1371600"/>
              <a:ext cx="2150226" cy="2150226"/>
            </a:xfrm>
            <a:custGeom>
              <a:rect b="b" l="l" r="r" t="t"/>
              <a:pathLst>
                <a:path extrusionOk="0" h="2150226" w="2150226">
                  <a:moveTo>
                    <a:pt x="0" y="0"/>
                  </a:moveTo>
                  <a:lnTo>
                    <a:pt x="2150226" y="0"/>
                  </a:lnTo>
                  <a:lnTo>
                    <a:pt x="2150226" y="2150226"/>
                  </a:lnTo>
                  <a:lnTo>
                    <a:pt x="0" y="215022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6" name="Google Shape;226;p4"/>
            <p:cNvSpPr txBox="1"/>
            <p:nvPr/>
          </p:nvSpPr>
          <p:spPr>
            <a:xfrm rot="-5400000">
              <a:off x="21278350" y="10157822"/>
              <a:ext cx="4036014" cy="3371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2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700">
                  <a:solidFill>
                    <a:srgbClr val="1E2328"/>
                  </a:solidFill>
                  <a:latin typeface="Montserrat"/>
                  <a:ea typeface="Montserrat"/>
                  <a:cs typeface="Montserrat"/>
                  <a:sym typeface="Montserrat"/>
                </a:rPr>
                <a:t>www.fashionupproject.com</a:t>
              </a:r>
              <a:endParaRPr/>
            </a:p>
          </p:txBody>
        </p:sp>
      </p:grpSp>
      <p:cxnSp>
        <p:nvCxnSpPr>
          <p:cNvPr id="227" name="Google Shape;227;p4"/>
          <p:cNvCxnSpPr/>
          <p:nvPr/>
        </p:nvCxnSpPr>
        <p:spPr>
          <a:xfrm rot="10800000">
            <a:off x="0" y="1023937"/>
            <a:ext cx="18288000" cy="0"/>
          </a:xfrm>
          <a:prstGeom prst="straightConnector1">
            <a:avLst/>
          </a:prstGeom>
          <a:noFill/>
          <a:ln cap="flat" cmpd="sng" w="9525">
            <a:solidFill>
              <a:srgbClr val="1E2328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28" name="Google Shape;228;p4"/>
          <p:cNvGrpSpPr/>
          <p:nvPr/>
        </p:nvGrpSpPr>
        <p:grpSpPr>
          <a:xfrm>
            <a:off x="0" y="4067054"/>
            <a:ext cx="3933182" cy="2152892"/>
            <a:chOff x="0" y="0"/>
            <a:chExt cx="5244242" cy="2870523"/>
          </a:xfrm>
        </p:grpSpPr>
        <p:grpSp>
          <p:nvGrpSpPr>
            <p:cNvPr id="229" name="Google Shape;229;p4"/>
            <p:cNvGrpSpPr/>
            <p:nvPr/>
          </p:nvGrpSpPr>
          <p:grpSpPr>
            <a:xfrm>
              <a:off x="0" y="0"/>
              <a:ext cx="5244242" cy="2870523"/>
              <a:chOff x="0" y="0"/>
              <a:chExt cx="1980673" cy="1084155"/>
            </a:xfrm>
          </p:grpSpPr>
          <p:sp>
            <p:nvSpPr>
              <p:cNvPr id="230" name="Google Shape;230;p4"/>
              <p:cNvSpPr/>
              <p:nvPr/>
            </p:nvSpPr>
            <p:spPr>
              <a:xfrm>
                <a:off x="0" y="0"/>
                <a:ext cx="1980673" cy="1084155"/>
              </a:xfrm>
              <a:custGeom>
                <a:rect b="b" l="l" r="r" t="t"/>
                <a:pathLst>
                  <a:path extrusionOk="0" h="1084155" w="1980673">
                    <a:moveTo>
                      <a:pt x="0" y="0"/>
                    </a:moveTo>
                    <a:lnTo>
                      <a:pt x="1980673" y="0"/>
                    </a:lnTo>
                    <a:lnTo>
                      <a:pt x="1980673" y="1084155"/>
                    </a:lnTo>
                    <a:lnTo>
                      <a:pt x="0" y="1084155"/>
                    </a:lnTo>
                    <a:close/>
                  </a:path>
                </a:pathLst>
              </a:custGeom>
              <a:solidFill>
                <a:srgbClr val="1E2328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1" name="Google Shape;231;p4"/>
              <p:cNvSpPr txBox="1"/>
              <p:nvPr/>
            </p:nvSpPr>
            <p:spPr>
              <a:xfrm>
                <a:off x="0" y="0"/>
                <a:ext cx="1980673" cy="108415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22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32" name="Google Shape;232;p4"/>
            <p:cNvSpPr txBox="1"/>
            <p:nvPr/>
          </p:nvSpPr>
          <p:spPr>
            <a:xfrm>
              <a:off x="594936" y="1078965"/>
              <a:ext cx="3453900" cy="71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21991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465">
                  <a:solidFill>
                    <a:srgbClr val="FFFFFF"/>
                  </a:solidFill>
                  <a:latin typeface="DM Serif Display"/>
                  <a:ea typeface="DM Serif Display"/>
                  <a:cs typeface="DM Serif Display"/>
                  <a:sym typeface="DM Serif Display"/>
                </a:rPr>
                <a:t>Słowniczek</a:t>
              </a:r>
              <a:endParaRPr sz="3465">
                <a:solidFill>
                  <a:srgbClr val="FFFFFF"/>
                </a:solidFill>
                <a:latin typeface="DM Serif Display"/>
                <a:ea typeface="DM Serif Display"/>
                <a:cs typeface="DM Serif Display"/>
                <a:sym typeface="DM Serif Display"/>
              </a:endParaRPr>
            </a:p>
          </p:txBody>
        </p:sp>
      </p:grpSp>
      <p:cxnSp>
        <p:nvCxnSpPr>
          <p:cNvPr id="233" name="Google Shape;233;p4"/>
          <p:cNvCxnSpPr/>
          <p:nvPr/>
        </p:nvCxnSpPr>
        <p:spPr>
          <a:xfrm rot="22765">
            <a:off x="10111530" y="4988719"/>
            <a:ext cx="719057" cy="0"/>
          </a:xfrm>
          <a:prstGeom prst="straightConnector1">
            <a:avLst/>
          </a:prstGeom>
          <a:noFill/>
          <a:ln cap="flat" cmpd="sng" w="9525">
            <a:solidFill>
              <a:srgbClr val="CFCF5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4" name="Google Shape;234;p4"/>
          <p:cNvSpPr txBox="1"/>
          <p:nvPr/>
        </p:nvSpPr>
        <p:spPr>
          <a:xfrm>
            <a:off x="4135768" y="1126966"/>
            <a:ext cx="11951400" cy="64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2400"/>
              <a:buFont typeface="Montserrat"/>
              <a:buNone/>
            </a:pPr>
            <a:r>
              <a:rPr b="1" lang="en-US" sz="24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Strategia cenowa (Pricing Strategy)</a:t>
            </a:r>
            <a:endParaRPr b="1" sz="24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2400"/>
              <a:buFont typeface="Montserrat"/>
              <a:buNone/>
            </a:pPr>
            <a:r>
              <a:rPr lang="en-US" sz="20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to metoda, którą firma stosuje do ustalania cen swoich produktów lub usług. Jest kluczowym elementem zarządzania marketingiem i sprzedażą, uwzględniającym takie czynniki jak warunki rynkowe, ceny konkurencji, koszty produkcji oraz popyt konsumencki. Celem strategii cenowej jest ustalenie optymalnej ceny, która maksymalizuje zysk przy jednoczesnym utrzymaniu przewagi konkurencyjnej.</a:t>
            </a:r>
            <a:endParaRPr sz="20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2400"/>
              <a:buFont typeface="Montserrat"/>
              <a:buNone/>
            </a:pPr>
            <a:r>
              <a:t/>
            </a:r>
            <a:endParaRPr b="1" sz="24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2400"/>
              <a:buFont typeface="Montserrat"/>
              <a:buNone/>
            </a:pPr>
            <a:r>
              <a:rPr b="1" lang="en-US" sz="24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Skalowalność (Scalability)</a:t>
            </a:r>
            <a:endParaRPr b="1" sz="24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2400"/>
              <a:buFont typeface="Montserrat"/>
              <a:buNone/>
            </a:pPr>
            <a:r>
              <a:rPr lang="en-US" sz="20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to pojęcie opisujące zdolność systemu, sieci lub procesu do obsługi rosnącej ilości pracy lub możliwość jego rozbudowy w celu sprostania temu wzrostowi. W kontekście biznesowym skalowalność odnosi się do zdolności firmy do zwiększania produkcji i zaspokajania rosnącego popytu bez pogorszenia wydajności ani jakości.</a:t>
            </a:r>
            <a:endParaRPr sz="20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2400"/>
              <a:buFont typeface="Montserrat"/>
              <a:buNone/>
            </a:pPr>
            <a:r>
              <a:t/>
            </a:r>
            <a:endParaRPr sz="24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2400"/>
              <a:buFont typeface="Montserrat"/>
              <a:buNone/>
            </a:pPr>
            <a:r>
              <a:rPr b="1" lang="en-US" sz="24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Kanał marketingowy (Marketing Channel)</a:t>
            </a:r>
            <a:endParaRPr b="1" sz="24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2328"/>
              </a:buClr>
              <a:buSzPts val="2400"/>
              <a:buFont typeface="Montserrat"/>
              <a:buNone/>
            </a:pPr>
            <a:r>
              <a:rPr lang="en-US" sz="2000">
                <a:solidFill>
                  <a:srgbClr val="1E2328"/>
                </a:solidFill>
                <a:latin typeface="Montserrat"/>
                <a:ea typeface="Montserrat"/>
                <a:cs typeface="Montserrat"/>
                <a:sym typeface="Montserrat"/>
              </a:rPr>
              <a:t>to zestaw praktyk i działań niezbędnych do przeniesienia własności towarów oraz ich przemieszczania z miejsca produkcji do miejsca konsumpcji. Obejmuje organizacje takie jak dystrybutorzy, hurtownicy i detaliści, które ułatwiają dystrybucję i sprzedaż produktów końcowemu nabywcy.</a:t>
            </a:r>
            <a:endParaRPr sz="20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1E2328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35" name="Google Shape;235;p4"/>
          <p:cNvSpPr txBox="1"/>
          <p:nvPr/>
        </p:nvSpPr>
        <p:spPr>
          <a:xfrm>
            <a:off x="1031566" y="351095"/>
            <a:ext cx="4506489" cy="384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99">
                <a:solidFill>
                  <a:srgbClr val="1E2328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UpTraK Training Programme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i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Motyw pakietu Office">
  <a:themeElements>
    <a:clrScheme name="Pakiet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>Paulina BM</dc:creator>
</cp:coreProperties>
</file>