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6" r:id="rId12"/>
    <p:sldId id="272" r:id="rId13"/>
    <p:sldId id="276" r:id="rId14"/>
    <p:sldId id="265" r:id="rId15"/>
    <p:sldId id="287" r:id="rId16"/>
    <p:sldId id="275" r:id="rId17"/>
    <p:sldId id="274" r:id="rId18"/>
    <p:sldId id="281" r:id="rId19"/>
    <p:sldId id="267" r:id="rId20"/>
    <p:sldId id="288" r:id="rId21"/>
    <p:sldId id="289" r:id="rId22"/>
    <p:sldId id="290" r:id="rId23"/>
    <p:sldId id="268" r:id="rId24"/>
    <p:sldId id="284" r:id="rId25"/>
    <p:sldId id="291" r:id="rId26"/>
    <p:sldId id="292" r:id="rId27"/>
    <p:sldId id="293" r:id="rId28"/>
    <p:sldId id="294" r:id="rId29"/>
    <p:sldId id="295" r:id="rId30"/>
    <p:sldId id="283" r:id="rId31"/>
    <p:sldId id="296" r:id="rId32"/>
    <p:sldId id="269" r:id="rId33"/>
    <p:sldId id="270" r:id="rId34"/>
  </p:sldIdLst>
  <p:sldSz cx="18288000" cy="10287000"/>
  <p:notesSz cx="6858000" cy="9144000"/>
  <p:embeddedFontLst>
    <p:embeddedFont>
      <p:font typeface="DM Serif Display" pitchFamily="2" charset="0"/>
      <p:regular r:id="rId36"/>
      <p:italic r:id="rId37"/>
    </p:embeddedFont>
    <p:embeddedFont>
      <p:font typeface="Montserrat" panose="00000500000000000000" pitchFamily="2" charset="-18"/>
      <p:regular r:id="rId38"/>
      <p:bold r:id="rId39"/>
      <p:italic r:id="rId40"/>
      <p:boldItalic r:id="rId41"/>
    </p:embeddedFont>
  </p:embeddedFontLst>
  <p:defaultTextStyle>
    <a:defPPr>
      <a:defRPr lang="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9F1D61-B7E9-44A3-8392-69A041E4BC39}" v="80" dt="2025-12-11T17:25:29.444"/>
    <p1510:client id="{A8D6730C-DADC-0ED0-FB1B-F4C2634F4445}" v="5" dt="2025-12-09T20:04:50.1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19" autoAdjust="0"/>
    <p:restoredTop sz="94811" autoAdjust="0"/>
  </p:normalViewPr>
  <p:slideViewPr>
    <p:cSldViewPr>
      <p:cViewPr varScale="1">
        <p:scale>
          <a:sx n="50" d="100"/>
          <a:sy n="50" d="100"/>
        </p:scale>
        <p:origin x="1325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8D6730C-DADC-0ED0-FB1B-F4C2634F4445}"/>
    <pc:docChg chg="modSld">
      <pc:chgData name="" userId="" providerId="" clId="Web-{A8D6730C-DADC-0ED0-FB1B-F4C2634F4445}" dt="2025-12-09T20:04:46.182" v="0" actId="20577"/>
      <pc:docMkLst>
        <pc:docMk/>
      </pc:docMkLst>
      <pc:sldChg chg="modSp">
        <pc:chgData name="" userId="" providerId="" clId="Web-{A8D6730C-DADC-0ED0-FB1B-F4C2634F4445}" dt="2025-12-09T20:04:46.182" v="0" actId="20577"/>
        <pc:sldMkLst>
          <pc:docMk/>
          <pc:sldMk cId="0" sldId="257"/>
        </pc:sldMkLst>
      </pc:sldChg>
    </pc:docChg>
  </pc:docChgLst>
  <pc:docChgLst>
    <pc:chgData name="Antoniucci Martina" userId="S::martina.antoniucci@osservatoriomestieridarte.it::32541252-b29c-4a7f-8763-04ccd7aaa38b" providerId="AD" clId="Web-{A8D6730C-DADC-0ED0-FB1B-F4C2634F4445}"/>
    <pc:docChg chg="modSld">
      <pc:chgData name="Antoniucci Martina" userId="S::martina.antoniucci@osservatoriomestieridarte.it::32541252-b29c-4a7f-8763-04ccd7aaa38b" providerId="AD" clId="Web-{A8D6730C-DADC-0ED0-FB1B-F4C2634F4445}" dt="2025-12-09T20:04:50.151" v="0"/>
      <pc:docMkLst>
        <pc:docMk/>
      </pc:docMkLst>
      <pc:sldChg chg="delSp">
        <pc:chgData name="Antoniucci Martina" userId="S::martina.antoniucci@osservatoriomestieridarte.it::32541252-b29c-4a7f-8763-04ccd7aaa38b" providerId="AD" clId="Web-{A8D6730C-DADC-0ED0-FB1B-F4C2634F4445}" dt="2025-12-09T20:04:50.151" v="0"/>
        <pc:sldMkLst>
          <pc:docMk/>
          <pc:sldMk cId="0" sldId="257"/>
        </pc:sldMkLst>
      </pc:sldChg>
    </pc:docChg>
  </pc:docChgLst>
  <pc:docChgLst>
    <pc:chgData name="Antoniucci Martina" userId="S::martina.antoniucci@osservatoriomestieridarte.it::32541252-b29c-4a7f-8763-04ccd7aaa38b" providerId="AD" clId="Web-{349F1D61-B7E9-44A3-8392-69A041E4BC39}"/>
    <pc:docChg chg="modSld">
      <pc:chgData name="Antoniucci Martina" userId="S::martina.antoniucci@osservatoriomestieridarte.it::32541252-b29c-4a7f-8763-04ccd7aaa38b" providerId="AD" clId="Web-{349F1D61-B7E9-44A3-8392-69A041E4BC39}" dt="2025-12-11T17:25:29.444" v="59" actId="1076"/>
      <pc:docMkLst>
        <pc:docMk/>
      </pc:docMkLst>
      <pc:sldChg chg="modSp">
        <pc:chgData name="Antoniucci Martina" userId="S::martina.antoniucci@osservatoriomestieridarte.it::32541252-b29c-4a7f-8763-04ccd7aaa38b" providerId="AD" clId="Web-{349F1D61-B7E9-44A3-8392-69A041E4BC39}" dt="2025-12-11T17:07:13.438" v="0" actId="1076"/>
        <pc:sldMkLst>
          <pc:docMk/>
          <pc:sldMk cId="0" sldId="258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07:13.438" v="0" actId="1076"/>
          <ac:spMkLst>
            <pc:docMk/>
            <pc:sldMk cId="0" sldId="258"/>
            <ac:spMk id="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14:34.274" v="23" actId="1076"/>
        <pc:sldMkLst>
          <pc:docMk/>
          <pc:sldMk cId="0" sldId="259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14:34.274" v="23" actId="1076"/>
          <ac:spMkLst>
            <pc:docMk/>
            <pc:sldMk cId="0" sldId="259"/>
            <ac:spMk id="13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11:15.800" v="12" actId="1076"/>
        <pc:sldMkLst>
          <pc:docMk/>
          <pc:sldMk cId="0" sldId="260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11:15.800" v="12" actId="1076"/>
          <ac:spMkLst>
            <pc:docMk/>
            <pc:sldMk cId="0" sldId="260"/>
            <ac:spMk id="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15:37.700" v="25" actId="1076"/>
        <pc:sldMkLst>
          <pc:docMk/>
          <pc:sldMk cId="0" sldId="261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15:37.700" v="25" actId="1076"/>
          <ac:spMkLst>
            <pc:docMk/>
            <pc:sldMk cId="0" sldId="261"/>
            <ac:spMk id="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08:49.345" v="1" actId="1076"/>
        <pc:sldMkLst>
          <pc:docMk/>
          <pc:sldMk cId="0" sldId="262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08:49.345" v="1" actId="1076"/>
          <ac:spMkLst>
            <pc:docMk/>
            <pc:sldMk cId="0" sldId="262"/>
            <ac:spMk id="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12:09.832" v="14" actId="1076"/>
        <pc:sldMkLst>
          <pc:docMk/>
          <pc:sldMk cId="0" sldId="263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12:09.832" v="14" actId="1076"/>
          <ac:spMkLst>
            <pc:docMk/>
            <pc:sldMk cId="0" sldId="263"/>
            <ac:spMk id="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16:11.686" v="27" actId="20577"/>
        <pc:sldMkLst>
          <pc:docMk/>
          <pc:sldMk cId="0" sldId="264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16:11.686" v="27" actId="20577"/>
          <ac:spMkLst>
            <pc:docMk/>
            <pc:sldMk cId="0" sldId="264"/>
            <ac:spMk id="2" creationId="{00000000-0000-0000-0000-000000000000}"/>
          </ac:spMkLst>
        </pc:spChg>
        <pc:spChg chg="mod">
          <ac:chgData name="Antoniucci Martina" userId="S::martina.antoniucci@osservatoriomestieridarte.it::32541252-b29c-4a7f-8763-04ccd7aaa38b" providerId="AD" clId="Web-{349F1D61-B7E9-44A3-8392-69A041E4BC39}" dt="2025-12-11T17:16:01.623" v="26" actId="1076"/>
          <ac:spMkLst>
            <pc:docMk/>
            <pc:sldMk cId="0" sldId="264"/>
            <ac:spMk id="7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17:37.267" v="30" actId="1076"/>
        <pc:sldMkLst>
          <pc:docMk/>
          <pc:sldMk cId="0" sldId="265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17:37.267" v="30" actId="1076"/>
          <ac:spMkLst>
            <pc:docMk/>
            <pc:sldMk cId="0" sldId="265"/>
            <ac:spMk id="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16:40.812" v="28" actId="1076"/>
        <pc:sldMkLst>
          <pc:docMk/>
          <pc:sldMk cId="0" sldId="266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16:40.812" v="28" actId="1076"/>
          <ac:spMkLst>
            <pc:docMk/>
            <pc:sldMk cId="0" sldId="266"/>
            <ac:spMk id="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19:23.755" v="39" actId="1076"/>
        <pc:sldMkLst>
          <pc:docMk/>
          <pc:sldMk cId="0" sldId="267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19:23.755" v="39" actId="1076"/>
          <ac:spMkLst>
            <pc:docMk/>
            <pc:sldMk cId="0" sldId="267"/>
            <ac:spMk id="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23:33.509" v="54" actId="1076"/>
        <pc:sldMkLst>
          <pc:docMk/>
          <pc:sldMk cId="0" sldId="268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23:33.509" v="54" actId="1076"/>
          <ac:spMkLst>
            <pc:docMk/>
            <pc:sldMk cId="0" sldId="268"/>
            <ac:spMk id="6" creationId="{00000000-0000-0000-0000-000000000000}"/>
          </ac:spMkLst>
        </pc:spChg>
        <pc:spChg chg="mod">
          <ac:chgData name="Antoniucci Martina" userId="S::martina.antoniucci@osservatoriomestieridarte.it::32541252-b29c-4a7f-8763-04ccd7aaa38b" providerId="AD" clId="Web-{349F1D61-B7E9-44A3-8392-69A041E4BC39}" dt="2025-12-11T17:23:11.853" v="53" actId="20577"/>
          <ac:spMkLst>
            <pc:docMk/>
            <pc:sldMk cId="0" sldId="268"/>
            <ac:spMk id="18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21:46.774" v="47" actId="1076"/>
        <pc:sldMkLst>
          <pc:docMk/>
          <pc:sldMk cId="0" sldId="269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21:46.774" v="47" actId="1076"/>
          <ac:spMkLst>
            <pc:docMk/>
            <pc:sldMk cId="0" sldId="269"/>
            <ac:spMk id="6" creationId="{00000000-0000-0000-0000-000000000000}"/>
          </ac:spMkLst>
        </pc:spChg>
        <pc:spChg chg="mod">
          <ac:chgData name="Antoniucci Martina" userId="S::martina.antoniucci@osservatoriomestieridarte.it::32541252-b29c-4a7f-8763-04ccd7aaa38b" providerId="AD" clId="Web-{349F1D61-B7E9-44A3-8392-69A041E4BC39}" dt="2025-12-11T17:21:28.601" v="46" actId="20577"/>
          <ac:spMkLst>
            <pc:docMk/>
            <pc:sldMk cId="0" sldId="269"/>
            <ac:spMk id="17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15:05.135" v="24" actId="1076"/>
        <pc:sldMkLst>
          <pc:docMk/>
          <pc:sldMk cId="0" sldId="270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15:05.135" v="24" actId="1076"/>
          <ac:spMkLst>
            <pc:docMk/>
            <pc:sldMk cId="0" sldId="270"/>
            <ac:spMk id="9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10:51.503" v="11" actId="1076"/>
        <pc:sldMkLst>
          <pc:docMk/>
          <pc:sldMk cId="2185223215" sldId="271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10:51.503" v="11" actId="1076"/>
          <ac:spMkLst>
            <pc:docMk/>
            <pc:sldMk cId="2185223215" sldId="271"/>
            <ac:spMk id="6" creationId="{01216550-8CF7-7FB1-50F8-2605462D4FA8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13:03.317" v="18" actId="20577"/>
        <pc:sldMkLst>
          <pc:docMk/>
          <pc:sldMk cId="4108918754" sldId="272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12:50.942" v="16" actId="1076"/>
          <ac:spMkLst>
            <pc:docMk/>
            <pc:sldMk cId="4108918754" sldId="272"/>
            <ac:spMk id="6" creationId="{936AE0ED-15C8-ACEB-4861-57960B93527D}"/>
          </ac:spMkLst>
        </pc:spChg>
        <pc:spChg chg="mod">
          <ac:chgData name="Antoniucci Martina" userId="S::martina.antoniucci@osservatoriomestieridarte.it::32541252-b29c-4a7f-8763-04ccd7aaa38b" providerId="AD" clId="Web-{349F1D61-B7E9-44A3-8392-69A041E4BC39}" dt="2025-12-11T17:13:03.317" v="18" actId="20577"/>
          <ac:spMkLst>
            <pc:docMk/>
            <pc:sldMk cId="4108918754" sldId="272"/>
            <ac:spMk id="29" creationId="{DA41B3B0-0FED-F35C-BAC7-67CAA6DBBC32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19:03.067" v="38" actId="1076"/>
        <pc:sldMkLst>
          <pc:docMk/>
          <pc:sldMk cId="4180289539" sldId="274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19:03.067" v="38" actId="1076"/>
          <ac:spMkLst>
            <pc:docMk/>
            <pc:sldMk cId="4180289539" sldId="274"/>
            <ac:spMk id="6" creationId="{F91B19B0-2BE4-575E-14B5-A0355A338E6D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25:29.444" v="59" actId="1076"/>
        <pc:sldMkLst>
          <pc:docMk/>
          <pc:sldMk cId="566921767" sldId="275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17:57.690" v="32" actId="1076"/>
          <ac:spMkLst>
            <pc:docMk/>
            <pc:sldMk cId="566921767" sldId="275"/>
            <ac:spMk id="3" creationId="{A464136D-FC69-41C5-98BD-D8435B106A04}"/>
          </ac:spMkLst>
        </pc:spChg>
        <pc:spChg chg="mod">
          <ac:chgData name="Antoniucci Martina" userId="S::martina.antoniucci@osservatoriomestieridarte.it::32541252-b29c-4a7f-8763-04ccd7aaa38b" providerId="AD" clId="Web-{349F1D61-B7E9-44A3-8392-69A041E4BC39}" dt="2025-12-11T17:25:29.444" v="59" actId="1076"/>
          <ac:spMkLst>
            <pc:docMk/>
            <pc:sldMk cId="566921767" sldId="275"/>
            <ac:spMk id="6" creationId="{07F8AC55-1D01-6D83-F343-F5E51B202B6D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17:04.344" v="29" actId="1076"/>
        <pc:sldMkLst>
          <pc:docMk/>
          <pc:sldMk cId="3978117971" sldId="276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17:04.344" v="29" actId="1076"/>
          <ac:spMkLst>
            <pc:docMk/>
            <pc:sldMk cId="3978117971" sldId="276"/>
            <ac:spMk id="7" creationId="{F4E232B9-DACB-E005-F327-C49270A4C317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18:29.706" v="36" actId="20577"/>
        <pc:sldMkLst>
          <pc:docMk/>
          <pc:sldMk cId="818097704" sldId="281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18:02.268" v="34" actId="1076"/>
          <ac:spMkLst>
            <pc:docMk/>
            <pc:sldMk cId="818097704" sldId="281"/>
            <ac:spMk id="3" creationId="{D3E81F12-3D82-F5F0-909C-68C6FC76F9D8}"/>
          </ac:spMkLst>
        </pc:spChg>
        <pc:spChg chg="mod">
          <ac:chgData name="Antoniucci Martina" userId="S::martina.antoniucci@osservatoriomestieridarte.it::32541252-b29c-4a7f-8763-04ccd7aaa38b" providerId="AD" clId="Web-{349F1D61-B7E9-44A3-8392-69A041E4BC39}" dt="2025-12-11T17:18:23.003" v="35" actId="1076"/>
          <ac:spMkLst>
            <pc:docMk/>
            <pc:sldMk cId="818097704" sldId="281"/>
            <ac:spMk id="6" creationId="{8F5513BB-21FE-8393-ADF2-D1EFF167A5ED}"/>
          </ac:spMkLst>
        </pc:spChg>
        <pc:spChg chg="mod">
          <ac:chgData name="Antoniucci Martina" userId="S::martina.antoniucci@osservatoriomestieridarte.it::32541252-b29c-4a7f-8763-04ccd7aaa38b" providerId="AD" clId="Web-{349F1D61-B7E9-44A3-8392-69A041E4BC39}" dt="2025-12-11T17:18:29.706" v="36" actId="20577"/>
          <ac:spMkLst>
            <pc:docMk/>
            <pc:sldMk cId="818097704" sldId="281"/>
            <ac:spMk id="34" creationId="{D069AFFF-A204-2314-3ACE-37076C3AF652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19:59.662" v="41" actId="20577"/>
        <pc:sldMkLst>
          <pc:docMk/>
          <pc:sldMk cId="1996679585" sldId="283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19:54.740" v="40" actId="1076"/>
          <ac:spMkLst>
            <pc:docMk/>
            <pc:sldMk cId="1996679585" sldId="283"/>
            <ac:spMk id="6" creationId="{C55FB4FB-6E9A-11F8-A07F-CF6879AB9D5A}"/>
          </ac:spMkLst>
        </pc:spChg>
        <pc:spChg chg="mod">
          <ac:chgData name="Antoniucci Martina" userId="S::martina.antoniucci@osservatoriomestieridarte.it::32541252-b29c-4a7f-8763-04ccd7aaa38b" providerId="AD" clId="Web-{349F1D61-B7E9-44A3-8392-69A041E4BC39}" dt="2025-12-11T17:19:59.662" v="41" actId="20577"/>
          <ac:spMkLst>
            <pc:docMk/>
            <pc:sldMk cId="1996679585" sldId="283"/>
            <ac:spMk id="16" creationId="{4EF03134-20DB-640C-8C63-D6D0D2A2248D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13:45.146" v="21" actId="20577"/>
        <pc:sldMkLst>
          <pc:docMk/>
          <pc:sldMk cId="2991417214" sldId="284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13:37.208" v="20" actId="1076"/>
          <ac:spMkLst>
            <pc:docMk/>
            <pc:sldMk cId="2991417214" sldId="284"/>
            <ac:spMk id="7" creationId="{90CA8D2A-9970-77B3-8E48-13F0CF202E63}"/>
          </ac:spMkLst>
        </pc:spChg>
        <pc:spChg chg="mod">
          <ac:chgData name="Antoniucci Martina" userId="S::martina.antoniucci@osservatoriomestieridarte.it::32541252-b29c-4a7f-8763-04ccd7aaa38b" providerId="AD" clId="Web-{349F1D61-B7E9-44A3-8392-69A041E4BC39}" dt="2025-12-11T17:13:45.146" v="21" actId="20577"/>
          <ac:spMkLst>
            <pc:docMk/>
            <pc:sldMk cId="2991417214" sldId="284"/>
            <ac:spMk id="14" creationId="{291EA03A-0074-12FF-A6DE-20E2CE1921FE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25:06.318" v="58" actId="1076"/>
        <pc:sldMkLst>
          <pc:docMk/>
          <pc:sldMk cId="2336447999" sldId="287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25:06.318" v="58" actId="1076"/>
          <ac:spMkLst>
            <pc:docMk/>
            <pc:sldMk cId="2336447999" sldId="287"/>
            <ac:spMk id="6" creationId="{3B635515-B04D-CC20-E48B-33E2C7528522}"/>
          </ac:spMkLst>
        </pc:spChg>
        <pc:spChg chg="mod">
          <ac:chgData name="Antoniucci Martina" userId="S::martina.antoniucci@osservatoriomestieridarte.it::32541252-b29c-4a7f-8763-04ccd7aaa38b" providerId="AD" clId="Web-{349F1D61-B7E9-44A3-8392-69A041E4BC39}" dt="2025-12-11T17:24:52.599" v="57" actId="20577"/>
          <ac:spMkLst>
            <pc:docMk/>
            <pc:sldMk cId="2336447999" sldId="287"/>
            <ac:spMk id="16" creationId="{EF161139-E6F4-7BA2-FD14-AC6A47B71F6E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09:38.877" v="4" actId="1076"/>
        <pc:sldMkLst>
          <pc:docMk/>
          <pc:sldMk cId="2441699915" sldId="288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09:38.877" v="4" actId="1076"/>
          <ac:spMkLst>
            <pc:docMk/>
            <pc:sldMk cId="2441699915" sldId="288"/>
            <ac:spMk id="7" creationId="{B0F1EB0A-FCAD-A386-1849-26845928C656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24:24.583" v="56" actId="1076"/>
        <pc:sldMkLst>
          <pc:docMk/>
          <pc:sldMk cId="2834462917" sldId="289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24:24.583" v="56" actId="1076"/>
          <ac:spMkLst>
            <pc:docMk/>
            <pc:sldMk cId="2834462917" sldId="289"/>
            <ac:spMk id="7" creationId="{973E10CF-DDDE-5618-1422-206CF69C25B0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23:58.675" v="55" actId="1076"/>
        <pc:sldMkLst>
          <pc:docMk/>
          <pc:sldMk cId="1336950611" sldId="290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23:58.675" v="55" actId="1076"/>
          <ac:spMkLst>
            <pc:docMk/>
            <pc:sldMk cId="1336950611" sldId="290"/>
            <ac:spMk id="7" creationId="{C7C5220A-9E42-EE50-49FB-B7670103315E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22:55.119" v="52" actId="1076"/>
        <pc:sldMkLst>
          <pc:docMk/>
          <pc:sldMk cId="2807151381" sldId="291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22:55.119" v="52" actId="1076"/>
          <ac:spMkLst>
            <pc:docMk/>
            <pc:sldMk cId="2807151381" sldId="291"/>
            <ac:spMk id="7" creationId="{3253B051-FC41-07FE-F651-1CFFDB86B2CC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22:18.368" v="50" actId="1076"/>
        <pc:sldMkLst>
          <pc:docMk/>
          <pc:sldMk cId="211519404" sldId="292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22:18.368" v="50" actId="1076"/>
          <ac:spMkLst>
            <pc:docMk/>
            <pc:sldMk cId="211519404" sldId="292"/>
            <ac:spMk id="7" creationId="{D47F936E-89FA-C1B6-5399-A2D1E2B3C51D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20:54.632" v="44" actId="1076"/>
        <pc:sldMkLst>
          <pc:docMk/>
          <pc:sldMk cId="769590408" sldId="293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20:54.632" v="44" actId="1076"/>
          <ac:spMkLst>
            <pc:docMk/>
            <pc:sldMk cId="769590408" sldId="293"/>
            <ac:spMk id="6" creationId="{EEABF916-EB12-5C45-AF4A-C35EBADAA3F4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14:08.523" v="22" actId="1076"/>
        <pc:sldMkLst>
          <pc:docMk/>
          <pc:sldMk cId="933510551" sldId="294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14:08.523" v="22" actId="1076"/>
          <ac:spMkLst>
            <pc:docMk/>
            <pc:sldMk cId="933510551" sldId="294"/>
            <ac:spMk id="6" creationId="{8F5513BB-21FE-8393-ADF2-D1EFF167A5ED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20:33.944" v="43" actId="20577"/>
        <pc:sldMkLst>
          <pc:docMk/>
          <pc:sldMk cId="2531301138" sldId="295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20:25.881" v="42" actId="1076"/>
          <ac:spMkLst>
            <pc:docMk/>
            <pc:sldMk cId="2531301138" sldId="295"/>
            <ac:spMk id="6" creationId="{D7DD96B4-7B5A-9B32-9724-B02D05661069}"/>
          </ac:spMkLst>
        </pc:spChg>
        <pc:spChg chg="mod">
          <ac:chgData name="Antoniucci Martina" userId="S::martina.antoniucci@osservatoriomestieridarte.it::32541252-b29c-4a7f-8763-04ccd7aaa38b" providerId="AD" clId="Web-{349F1D61-B7E9-44A3-8392-69A041E4BC39}" dt="2025-12-11T17:20:33.944" v="43" actId="20577"/>
          <ac:spMkLst>
            <pc:docMk/>
            <pc:sldMk cId="2531301138" sldId="295"/>
            <ac:spMk id="34" creationId="{C839158F-37B4-5655-42E2-C0B4CA7C8A2A}"/>
          </ac:spMkLst>
        </pc:spChg>
      </pc:sldChg>
      <pc:sldChg chg="modSp">
        <pc:chgData name="Antoniucci Martina" userId="S::martina.antoniucci@osservatoriomestieridarte.it::32541252-b29c-4a7f-8763-04ccd7aaa38b" providerId="AD" clId="Web-{349F1D61-B7E9-44A3-8392-69A041E4BC39}" dt="2025-12-11T17:21:20.804" v="45" actId="1076"/>
        <pc:sldMkLst>
          <pc:docMk/>
          <pc:sldMk cId="3983001338" sldId="296"/>
        </pc:sldMkLst>
        <pc:spChg chg="mod">
          <ac:chgData name="Antoniucci Martina" userId="S::martina.antoniucci@osservatoriomestieridarte.it::32541252-b29c-4a7f-8763-04ccd7aaa38b" providerId="AD" clId="Web-{349F1D61-B7E9-44A3-8392-69A041E4BC39}" dt="2025-12-11T17:21:20.804" v="45" actId="1076"/>
          <ac:spMkLst>
            <pc:docMk/>
            <pc:sldMk cId="3983001338" sldId="296"/>
            <ac:spMk id="13" creationId="{5D92EF8C-99AF-6595-C63B-477559883E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BB955-BAA1-4B5E-B5A6-04C787984AE1}" type="datetimeFigureOut">
              <a:rPr lang="el-GR" smtClean="0"/>
              <a:t>20/3/2026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0836E-3DD3-49D8-82D7-68D75BB88A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95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" dirty="0"/>
              <a:t>Tłumaczenie: https://www.canva.com/design/DAGc6b0Kru8/G9tApnjV5yQT5t7tVpqp_A/edit?utm_content=DAGc6b0Kru8&amp;utm_campaign=designshare&amp;utm_medium=link2&amp;utm_source=sharebutton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0836E-3DD3-49D8-82D7-68D75BB88A78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3931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" sz="12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Unikalna propozycja sprzedaży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0836E-3DD3-49D8-82D7-68D75BB88A78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7703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0836E-3DD3-49D8-82D7-68D75BB88A78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99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horturl.at/Ea9Z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s://shorturl.at/Hv4z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SyICkGZ6iM?feature=oembed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www.youtube.com/watch?v=zSyICkGZ6i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www.projectmanagementdocs.com/template/project-documents/quality-checklist/" TargetMode="External"/><Relationship Id="rId5" Type="http://schemas.openxmlformats.org/officeDocument/2006/relationships/hyperlink" Target="https://theoddfactory.com/product/quality-control-checklist-your-production-perfection-guide/" TargetMode="Externa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hyperlink" Target="https://echa.europa.eu/regulations/reach/understanding-reach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ustainablebrandplatform.com/articles/eu-country-specific-fashion-texile-regulations-2024#:~:text=While%20many%20regulations%20apply%20across,regulations%20impacting%20the%20textile%20industry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europa.eu/youreurope/business/product-requirements/labels-markings/textile-label/index_en.ht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qts.com/apparel-quality-control-standards-and-procedures/" TargetMode="External"/><Relationship Id="rId3" Type="http://schemas.openxmlformats.org/officeDocument/2006/relationships/hyperlink" Target="https://www.oshima.com.tw/blog/a-stepbystep-guide-to-garment-production" TargetMode="External"/><Relationship Id="rId7" Type="http://schemas.openxmlformats.org/officeDocument/2006/relationships/hyperlink" Target="https://www.scirp.org/journal/paperinformation?paperid=11493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esearchgate.net/figure/a-The-Upcycled-Fashion-Design-and-Production-Process-Model_fig3_293487790" TargetMode="External"/><Relationship Id="rId11" Type="http://schemas.openxmlformats.org/officeDocument/2006/relationships/hyperlink" Target="https://www.eurofins.com/assurance/resources/articles/quality-control-in-garment-manufacturing/" TargetMode="External"/><Relationship Id="rId5" Type="http://schemas.openxmlformats.org/officeDocument/2006/relationships/hyperlink" Target="https://greensuggest.com/standard-vs-upcycled-design-and-production-process/" TargetMode="External"/><Relationship Id="rId10" Type="http://schemas.openxmlformats.org/officeDocument/2006/relationships/hyperlink" Target="https://blog.qima.com/inspection/garment-quality-inspection-procedures" TargetMode="External"/><Relationship Id="rId4" Type="http://schemas.openxmlformats.org/officeDocument/2006/relationships/hyperlink" Target="https://ieomsociety.org/proceedings/2022istanbul/22.pdf" TargetMode="External"/><Relationship Id="rId9" Type="http://schemas.openxmlformats.org/officeDocument/2006/relationships/hyperlink" Target="https://tetrainspection.com/quality-control-clothin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0" y="9263063"/>
            <a:ext cx="12735070" cy="1023937"/>
            <a:chOff x="0" y="0"/>
            <a:chExt cx="10109079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109079" cy="812800"/>
            </a:xfrm>
            <a:custGeom>
              <a:avLst/>
              <a:gdLst/>
              <a:ahLst/>
              <a:cxnLst/>
              <a:rect l="l" t="t" r="r" b="b"/>
              <a:pathLst>
                <a:path w="10109079" h="812800">
                  <a:moveTo>
                    <a:pt x="0" y="0"/>
                  </a:moveTo>
                  <a:lnTo>
                    <a:pt x="10109079" y="0"/>
                  </a:lnTo>
                  <a:lnTo>
                    <a:pt x="1010907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0109079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51895" y="5657850"/>
            <a:ext cx="5296402" cy="5008320"/>
            <a:chOff x="0" y="0"/>
            <a:chExt cx="4204276" cy="39755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04276" cy="3975597"/>
            </a:xfrm>
            <a:custGeom>
              <a:avLst/>
              <a:gdLst/>
              <a:ahLst/>
              <a:cxnLst/>
              <a:rect l="l" t="t" r="r" b="b"/>
              <a:pathLst>
                <a:path w="4204276" h="3975597">
                  <a:moveTo>
                    <a:pt x="0" y="0"/>
                  </a:moveTo>
                  <a:lnTo>
                    <a:pt x="4204276" y="0"/>
                  </a:lnTo>
                  <a:lnTo>
                    <a:pt x="4204276" y="3975597"/>
                  </a:lnTo>
                  <a:lnTo>
                    <a:pt x="0" y="397559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4204276" cy="3975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751895" y="1028700"/>
            <a:ext cx="9482623" cy="9258300"/>
            <a:chOff x="0" y="0"/>
            <a:chExt cx="12643497" cy="1234440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t="1182" b="1182"/>
            <a:stretch>
              <a:fillRect/>
            </a:stretch>
          </p:blipFill>
          <p:spPr>
            <a:xfrm>
              <a:off x="0" y="0"/>
              <a:ext cx="12643497" cy="12344400"/>
            </a:xfrm>
            <a:prstGeom prst="rect">
              <a:avLst/>
            </a:prstGeom>
          </p:spPr>
        </p:pic>
      </p:grpSp>
      <p:sp>
        <p:nvSpPr>
          <p:cNvPr id="11" name="Freeform 11"/>
          <p:cNvSpPr/>
          <p:nvPr/>
        </p:nvSpPr>
        <p:spPr>
          <a:xfrm>
            <a:off x="13662188" y="268369"/>
            <a:ext cx="2675477" cy="559152"/>
          </a:xfrm>
          <a:custGeom>
            <a:avLst/>
            <a:gdLst/>
            <a:ahLst/>
            <a:cxnLst/>
            <a:rect l="l" t="t" r="r" b="b"/>
            <a:pathLst>
              <a:path w="2675477" h="559152">
                <a:moveTo>
                  <a:pt x="0" y="0"/>
                </a:moveTo>
                <a:lnTo>
                  <a:pt x="2675478" y="0"/>
                </a:lnTo>
                <a:lnTo>
                  <a:pt x="2675478" y="559152"/>
                </a:lnTo>
                <a:lnTo>
                  <a:pt x="0" y="55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TextBox 12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4865198"/>
            <a:ext cx="6774163" cy="1390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56"/>
              </a:lnSpc>
            </a:pPr>
            <a:r>
              <a:rPr lang="pl" sz="96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Unit 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659586"/>
            <a:ext cx="6682774" cy="171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20"/>
              </a:lnSpc>
            </a:pPr>
            <a:r>
              <a:rPr lang="pl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Moduł 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1566" y="6391549"/>
            <a:ext cx="5694495" cy="117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pl" sz="32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PRODUKCJA I </a:t>
            </a:r>
            <a:r>
              <a:rPr lang="pl" sz="32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KONTROLA JAKOŚCI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16675331" y="0"/>
            <a:ext cx="0" cy="1028700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7" name="TextBox 17"/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0F98909B-96EF-8BA6-5DA5-15F530C97FC7}"/>
              </a:ext>
            </a:extLst>
          </p:cNvPr>
          <p:cNvSpPr txBox="1"/>
          <p:nvPr/>
        </p:nvSpPr>
        <p:spPr>
          <a:xfrm>
            <a:off x="1048846" y="9581484"/>
            <a:ext cx="6546439" cy="38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Czas trwania: 2 godziny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31342" y="2467062"/>
            <a:ext cx="8801664" cy="5465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Przemysł modowy działa w oparciu o dwa podstawowe modele: standardowy i upcyklingowy.</a:t>
            </a:r>
            <a:endParaRPr lang="it-IT"/>
          </a:p>
          <a:p>
            <a:pPr marL="342900" indent="-342900" algn="just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Standardowa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moda opiera się na modelu liniowym, polegającym na pozyskiwaniu pierwotnych materiałów do produkcji nowych ubrań, które ostatecznie są wyrzucane.</a:t>
            </a: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just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 kolei moda </a:t>
            </a: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</a:endParaRPr>
          </a:p>
          <a:p>
            <a:pPr algn="just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Praktyka ta pozwala ograniczyć ilość odpadów, oszczędzać zasoby i promować zrównoważony rozwój w branży modowej.</a:t>
            </a: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</a:endParaRPr>
          </a:p>
          <a:p>
            <a:pPr algn="just">
              <a:lnSpc>
                <a:spcPts val="3299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</a:endParaRPr>
          </a:p>
          <a:p>
            <a:pPr algn="just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Na poniższym slajdzie zobaczysz główne różnice w procesie produkcji.</a:t>
            </a: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AutoShape 4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Freeform 6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8398851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sp>
        <p:nvSpPr>
          <p:cNvPr id="9" name="AutoShape 9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/>
          <p:cNvGrpSpPr/>
          <p:nvPr/>
        </p:nvGrpSpPr>
        <p:grpSpPr>
          <a:xfrm>
            <a:off x="1028700" y="2539753"/>
            <a:ext cx="6172897" cy="3083525"/>
            <a:chOff x="0" y="0"/>
            <a:chExt cx="1980673" cy="10841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980673" cy="1084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98456" y="2467062"/>
            <a:ext cx="5633381" cy="3120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55"/>
              </a:lnSpc>
            </a:pPr>
            <a:r>
              <a:rPr lang="pl" sz="4963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Standardowy projekt</a:t>
            </a:r>
          </a:p>
          <a:p>
            <a:pPr>
              <a:lnSpc>
                <a:spcPts val="6055"/>
              </a:lnSpc>
            </a:pPr>
            <a:r>
              <a:rPr lang="pl-PL" sz="4963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v</a:t>
            </a:r>
            <a:r>
              <a:rPr lang="pl" sz="4963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s.</a:t>
            </a:r>
          </a:p>
          <a:p>
            <a:pPr>
              <a:lnSpc>
                <a:spcPts val="6055"/>
              </a:lnSpc>
            </a:pPr>
            <a:r>
              <a:rPr lang="pl" sz="4963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Upcycling Projekt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00CA7CCF-36CF-77A8-A3EB-DB732FBF2345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789B1221-B2AB-3492-F8C6-78EEEDE06DCC}"/>
              </a:ext>
            </a:extLst>
          </p:cNvPr>
          <p:cNvGrpSpPr/>
          <p:nvPr/>
        </p:nvGrpSpPr>
        <p:grpSpPr>
          <a:xfrm>
            <a:off x="6374649" y="8005160"/>
            <a:ext cx="9917195" cy="810286"/>
            <a:chOff x="4875068" y="8003527"/>
            <a:chExt cx="9917197" cy="810286"/>
          </a:xfrm>
        </p:grpSpPr>
        <p:grpSp>
          <p:nvGrpSpPr>
            <p:cNvPr id="46" name="Ομάδα 45">
              <a:extLst>
                <a:ext uri="{FF2B5EF4-FFF2-40B4-BE49-F238E27FC236}">
                  <a16:creationId xmlns:a16="http://schemas.microsoft.com/office/drawing/2014/main" id="{1C0A1335-08A1-AC62-DD0E-EDD8E2047F89}"/>
                </a:ext>
              </a:extLst>
            </p:cNvPr>
            <p:cNvGrpSpPr/>
            <p:nvPr/>
          </p:nvGrpSpPr>
          <p:grpSpPr>
            <a:xfrm>
              <a:off x="4875068" y="8106016"/>
              <a:ext cx="2716896" cy="699514"/>
              <a:chOff x="7157510" y="7047733"/>
              <a:chExt cx="2716896" cy="699514"/>
            </a:xfrm>
          </p:grpSpPr>
          <p:sp>
            <p:nvSpPr>
              <p:cNvPr id="39" name="Freeform 22">
                <a:extLst>
                  <a:ext uri="{FF2B5EF4-FFF2-40B4-BE49-F238E27FC236}">
                    <a16:creationId xmlns:a16="http://schemas.microsoft.com/office/drawing/2014/main" id="{A932DBD3-F9E9-582B-B4A3-973D609DFC32}"/>
                  </a:ext>
                </a:extLst>
              </p:cNvPr>
              <p:cNvSpPr/>
              <p:nvPr/>
            </p:nvSpPr>
            <p:spPr>
              <a:xfrm>
                <a:off x="9174892" y="7047733"/>
                <a:ext cx="699514" cy="699514"/>
              </a:xfrm>
              <a:custGeom>
                <a:avLst/>
                <a:gdLst/>
                <a:ahLst/>
                <a:cxnLst/>
                <a:rect l="l" t="t" r="r" b="b"/>
                <a:pathLst>
                  <a:path w="699514" h="699514">
                    <a:moveTo>
                      <a:pt x="0" y="0"/>
                    </a:moveTo>
                    <a:lnTo>
                      <a:pt x="699514" y="0"/>
                    </a:lnTo>
                    <a:lnTo>
                      <a:pt x="699514" y="699514"/>
                    </a:lnTo>
                    <a:lnTo>
                      <a:pt x="0" y="69951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40" name="Group 24">
                <a:extLst>
                  <a:ext uri="{FF2B5EF4-FFF2-40B4-BE49-F238E27FC236}">
                    <a16:creationId xmlns:a16="http://schemas.microsoft.com/office/drawing/2014/main" id="{031F6BF3-1B3F-BC94-27FB-BC25C440A58E}"/>
                  </a:ext>
                </a:extLst>
              </p:cNvPr>
              <p:cNvGrpSpPr/>
              <p:nvPr/>
            </p:nvGrpSpPr>
            <p:grpSpPr>
              <a:xfrm>
                <a:off x="7157510" y="7115915"/>
                <a:ext cx="1676946" cy="563150"/>
                <a:chOff x="0" y="0"/>
                <a:chExt cx="2235927" cy="750867"/>
              </a:xfrm>
            </p:grpSpPr>
            <p:grpSp>
              <p:nvGrpSpPr>
                <p:cNvPr id="41" name="Group 25">
                  <a:extLst>
                    <a:ext uri="{FF2B5EF4-FFF2-40B4-BE49-F238E27FC236}">
                      <a16:creationId xmlns:a16="http://schemas.microsoft.com/office/drawing/2014/main" id="{3E3DFE3A-93BE-C4C5-F214-1A87E70E353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2235927" cy="750867"/>
                  <a:chOff x="0" y="0"/>
                  <a:chExt cx="742713" cy="249417"/>
                </a:xfrm>
              </p:grpSpPr>
              <p:sp>
                <p:nvSpPr>
                  <p:cNvPr id="43" name="Freeform 26">
                    <a:extLst>
                      <a:ext uri="{FF2B5EF4-FFF2-40B4-BE49-F238E27FC236}">
                        <a16:creationId xmlns:a16="http://schemas.microsoft.com/office/drawing/2014/main" id="{2282B8F5-D1A5-476D-5D7C-2136E0D9BBC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2713" cy="2494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2713" h="249417">
                        <a:moveTo>
                          <a:pt x="0" y="0"/>
                        </a:moveTo>
                        <a:lnTo>
                          <a:pt x="742713" y="0"/>
                        </a:lnTo>
                        <a:lnTo>
                          <a:pt x="742713" y="249417"/>
                        </a:lnTo>
                        <a:lnTo>
                          <a:pt x="0" y="249417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0"/>
                    </a:srgbClr>
                  </a:solidFill>
                  <a:ln w="19050" cap="sq">
                    <a:solidFill>
                      <a:srgbClr val="CFCF5A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44" name="TextBox 27">
                    <a:extLst>
                      <a:ext uri="{FF2B5EF4-FFF2-40B4-BE49-F238E27FC236}">
                        <a16:creationId xmlns:a16="http://schemas.microsoft.com/office/drawing/2014/main" id="{7C54914D-726A-252E-3BC8-AAFBECF8C60D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0"/>
                    <a:ext cx="742713" cy="249417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2160"/>
                      </a:lnSpc>
                    </a:pPr>
                    <a:endParaRPr/>
                  </a:p>
                </p:txBody>
              </p:sp>
            </p:grpSp>
            <p:sp>
              <p:nvSpPr>
                <p:cNvPr id="42" name="TextBox 28">
                  <a:extLst>
                    <a:ext uri="{FF2B5EF4-FFF2-40B4-BE49-F238E27FC236}">
                      <a16:creationId xmlns:a16="http://schemas.microsoft.com/office/drawing/2014/main" id="{547A704F-F855-8FFD-B5BD-399B6BD81BA8}"/>
                    </a:ext>
                  </a:extLst>
                </p:cNvPr>
                <p:cNvSpPr txBox="1"/>
                <p:nvPr/>
              </p:nvSpPr>
              <p:spPr>
                <a:xfrm>
                  <a:off x="0" y="199849"/>
                  <a:ext cx="2235927" cy="3556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160"/>
                    </a:lnSpc>
                  </a:pPr>
                  <a:r>
                    <a:rPr lang="pl" dirty="0">
                      <a:solidFill>
                        <a:srgbClr val="00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Czytaj</a:t>
                  </a:r>
                  <a:endParaRPr lang="en-US" sz="1800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</p:grpSp>
        <p:sp>
          <p:nvSpPr>
            <p:cNvPr id="45" name="TextBox 2">
              <a:extLst>
                <a:ext uri="{FF2B5EF4-FFF2-40B4-BE49-F238E27FC236}">
                  <a16:creationId xmlns:a16="http://schemas.microsoft.com/office/drawing/2014/main" id="{F93CB4FC-EDD0-9C90-AEEA-9129FDC4669F}"/>
                </a:ext>
              </a:extLst>
            </p:cNvPr>
            <p:cNvSpPr txBox="1"/>
            <p:nvPr/>
          </p:nvSpPr>
          <p:spPr>
            <a:xfrm>
              <a:off x="7711938" y="8003527"/>
              <a:ext cx="7080327" cy="8102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299"/>
                </a:lnSpc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Więcej informacji na temat wpływu upcyklingu na środowisko i finanse można znaleźć w Module 1.</a:t>
              </a:r>
            </a:p>
          </p:txBody>
        </p:sp>
      </p:grp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13F3EE67-7947-59B8-8A04-16755B8885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47" y="5623276"/>
            <a:ext cx="3175001" cy="43126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98851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30" name="TextBox 30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0E8232CC-4B43-1AD7-7D7D-0C1E2F54BCD1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B88F7F4-8E51-3534-23B5-63FA56134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" y="1173033"/>
            <a:ext cx="16678275" cy="9258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E1157-E88D-90C1-850F-BA75F11E4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9">
            <a:extLst>
              <a:ext uri="{FF2B5EF4-FFF2-40B4-BE49-F238E27FC236}">
                <a16:creationId xmlns:a16="http://schemas.microsoft.com/office/drawing/2014/main" id="{40D94FF5-D56F-1FE6-809F-918FD195AC8E}"/>
              </a:ext>
            </a:extLst>
          </p:cNvPr>
          <p:cNvGrpSpPr/>
          <p:nvPr/>
        </p:nvGrpSpPr>
        <p:grpSpPr>
          <a:xfrm>
            <a:off x="1031566" y="1063487"/>
            <a:ext cx="2839728" cy="6366010"/>
            <a:chOff x="0" y="0"/>
            <a:chExt cx="2254171" cy="3661101"/>
          </a:xfrm>
        </p:grpSpPr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41A04F46-5F3C-0D13-0C58-98DB9589EBDE}"/>
                </a:ext>
              </a:extLst>
            </p:cNvPr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D5F46FA0-22C9-15A8-2319-85543C32B477}"/>
                </a:ext>
              </a:extLst>
            </p:cNvPr>
            <p:cNvSpPr txBox="1"/>
            <p:nvPr/>
          </p:nvSpPr>
          <p:spPr>
            <a:xfrm>
              <a:off x="0" y="0"/>
              <a:ext cx="2254171" cy="3661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67385F31-33A1-BC4F-45B5-2F3BA497B445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45E747C1-796A-F19B-8299-63143B109F5C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3C2E133B-0FD4-86E9-9008-DD340C5FA99B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570CB40-93E6-316B-1791-28142271F39B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36AE0ED-15C8-ACEB-4861-57960B93527D}"/>
                </a:ext>
              </a:extLst>
            </p:cNvPr>
            <p:cNvSpPr txBox="1"/>
            <p:nvPr/>
          </p:nvSpPr>
          <p:spPr>
            <a:xfrm>
              <a:off x="18398851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1E898C5F-8AB2-3567-EAEE-FAEAB98CBD3E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BD8E170B-76D9-C8BD-D830-8D7A83EEE17E}"/>
              </a:ext>
            </a:extLst>
          </p:cNvPr>
          <p:cNvSpPr txBox="1"/>
          <p:nvPr/>
        </p:nvSpPr>
        <p:spPr>
          <a:xfrm rot="16200000">
            <a:off x="-215161" y="3211107"/>
            <a:ext cx="5333181" cy="2341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Standardowy model projektowy</a:t>
            </a: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DA41B3B0-0FED-F35C-BAC7-67CAA6DBBC32}"/>
              </a:ext>
            </a:extLst>
          </p:cNvPr>
          <p:cNvSpPr txBox="1"/>
          <p:nvPr/>
        </p:nvSpPr>
        <p:spPr>
          <a:xfrm>
            <a:off x="4272462" y="1478981"/>
            <a:ext cx="8678778" cy="8463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" altLang="el-GR" sz="2200" dirty="0">
                <a:solidFill>
                  <a:srgbClr val="424242"/>
                </a:solidFill>
                <a:latin typeface="Montserrat"/>
              </a:rPr>
              <a:t>Standardowy </a:t>
            </a:r>
            <a:r>
              <a:rPr lang="pl" altLang="el-GR" sz="2200" b="1" dirty="0">
                <a:solidFill>
                  <a:srgbClr val="424242"/>
                </a:solidFill>
                <a:latin typeface="Montserrat"/>
              </a:rPr>
              <a:t>model projektowania mody </a:t>
            </a:r>
            <a:r>
              <a:rPr lang="pl" altLang="el-GR" sz="2200" dirty="0">
                <a:solidFill>
                  <a:srgbClr val="424242"/>
                </a:solidFill>
                <a:latin typeface="Montserrat"/>
              </a:rPr>
              <a:t>zazwyczaj rozpoczyna się od dogłębnych badań rynku, mających na celu zrozumienie trendów i produktów konkurencji. Projektanci przekładają te koncepcje na szkice i prototypy, zapewniając zgodność z pożądaną estetyką i oczekiwaniami rynku. Kluczowym momentem w tym procesie jest pozyskiwanie materiałów, które następuje po zakończeniu projektowania, poprzez zakup pierwotnych tkanin od producentów.</a:t>
            </a:r>
            <a:endParaRPr lang="it-IT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l-GR" sz="2200" b="0" i="0" u="none" strike="noStrike" cap="none" normalizeH="0" baseline="0" dirty="0">
              <a:ln>
                <a:noFill/>
              </a:ln>
              <a:solidFill>
                <a:srgbClr val="424242"/>
              </a:solidFill>
              <a:effectLst/>
              <a:latin typeface="Montserrat" panose="00000500000000000000" pitchFamily="2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" sz="2200" dirty="0">
                <a:solidFill>
                  <a:srgbClr val="424242"/>
                </a:solidFill>
                <a:latin typeface="Montserrat" panose="00000500000000000000" pitchFamily="2" charset="0"/>
              </a:rPr>
              <a:t>Model </a:t>
            </a:r>
            <a:r>
              <a:rPr lang="pl" sz="2200" b="1" dirty="0">
                <a:solidFill>
                  <a:srgbClr val="424242"/>
                </a:solidFill>
                <a:latin typeface="Montserrat" panose="00000500000000000000" pitchFamily="2" charset="0"/>
              </a:rPr>
              <a:t>projektowania mody z wykorzystaniem recyklingu </a:t>
            </a:r>
            <a:r>
              <a:rPr lang="pl" sz="2200" dirty="0">
                <a:solidFill>
                  <a:srgbClr val="424242"/>
                </a:solidFill>
                <a:latin typeface="Montserrat" panose="00000500000000000000" pitchFamily="2" charset="0"/>
              </a:rPr>
              <a:t>znacząco odbiega </a:t>
            </a:r>
            <a:r>
              <a:rPr lang="pl" sz="2200" dirty="0">
                <a:solidFill>
                  <a:srgbClr val="1E2328"/>
                </a:solidFill>
                <a:latin typeface="Montserrat" panose="00000500000000000000" pitchFamily="2" charset="0"/>
              </a:rPr>
              <a:t>od standardowego podejścia. Zaczyna się od skrupulatnego pozyskiwania materiałów z istniejących już materiałów, takich jak zużyte ubrania, skrawki tkanin i tekstylia. Ten wstępny etap pozyskiwania materiałów stanowi podstawę całego procesu projektowania. Projektanci skrupulatnie analizują zebrane materiały, biorąc pod uwagę ich naturalne cechy – kolor, fakturę, rozmiar i wszelkie istniejące zdobienia – aby inspirować i ukierunkowywać proces twórczy. Następnie proces projektowania rozwija się organicznie, a projektanci adaptują i wprowadzają innowacje, aby przekształcić znalezione materiały w unikalne i funkcjonalne ubrania. To podejście stawia na kreatywność, pomysłowość i głęboki szacunek dla ich wartości.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1E2328"/>
              </a:solidFill>
              <a:latin typeface="Montserrat" panose="00000500000000000000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" altLang="el-GR" sz="2200" dirty="0">
                <a:solidFill>
                  <a:srgbClr val="424242"/>
                </a:solidFill>
                <a:latin typeface="Montserrat" panose="00000500000000000000" pitchFamily="2" charset="0"/>
              </a:rPr>
              <a:t>Dowiedz się więcej: </a:t>
            </a:r>
            <a:r>
              <a:rPr lang="pl" altLang="el-GR" sz="2200" dirty="0">
                <a:solidFill>
                  <a:srgbClr val="424242"/>
                </a:solidFill>
                <a:latin typeface="Montserrat" panose="00000500000000000000" pitchFamily="2" charset="0"/>
                <a:hlinkClick r:id="rId3"/>
              </a:rPr>
              <a:t>https://shorturl.at/Ea9Ze</a:t>
            </a:r>
            <a:endParaRPr kumimoji="0" lang="el-GR" altLang="el-G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49FEC235-1539-DE27-788F-31AAD0749417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981826E5-DC24-00C0-17BF-A53C0B7579BD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grpSp>
        <p:nvGrpSpPr>
          <p:cNvPr id="12" name="Group 9">
            <a:extLst>
              <a:ext uri="{FF2B5EF4-FFF2-40B4-BE49-F238E27FC236}">
                <a16:creationId xmlns:a16="http://schemas.microsoft.com/office/drawing/2014/main" id="{7D349EA4-BBAC-AC46-CEF0-B5BD84581F8A}"/>
              </a:ext>
            </a:extLst>
          </p:cNvPr>
          <p:cNvGrpSpPr/>
          <p:nvPr/>
        </p:nvGrpSpPr>
        <p:grpSpPr>
          <a:xfrm>
            <a:off x="13222074" y="3314702"/>
            <a:ext cx="2839728" cy="6973045"/>
            <a:chOff x="0" y="0"/>
            <a:chExt cx="2254171" cy="3661101"/>
          </a:xfrm>
        </p:grpSpPr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361D040-C09A-C3DA-340A-A72FEB0C1AE5}"/>
                </a:ext>
              </a:extLst>
            </p:cNvPr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E2D89750-4A0E-73FF-E5B8-2A25D17B5049}"/>
                </a:ext>
              </a:extLst>
            </p:cNvPr>
            <p:cNvSpPr txBox="1"/>
            <p:nvPr/>
          </p:nvSpPr>
          <p:spPr>
            <a:xfrm>
              <a:off x="0" y="0"/>
              <a:ext cx="2254171" cy="3661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5" name="TextBox 23">
            <a:extLst>
              <a:ext uri="{FF2B5EF4-FFF2-40B4-BE49-F238E27FC236}">
                <a16:creationId xmlns:a16="http://schemas.microsoft.com/office/drawing/2014/main" id="{AFE27A42-78DA-EA51-0C69-1DAE4FD57165}"/>
              </a:ext>
            </a:extLst>
          </p:cNvPr>
          <p:cNvSpPr txBox="1"/>
          <p:nvPr/>
        </p:nvSpPr>
        <p:spPr>
          <a:xfrm rot="5400000">
            <a:off x="11312481" y="5473357"/>
            <a:ext cx="6658912" cy="2341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Model projektowania upcyclingu</a:t>
            </a:r>
          </a:p>
        </p:txBody>
      </p:sp>
    </p:spTree>
    <p:extLst>
      <p:ext uri="{BB962C8B-B14F-4D97-AF65-F5344CB8AC3E}">
        <p14:creationId xmlns:p14="http://schemas.microsoft.com/office/powerpoint/2010/main" val="410891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3AAB4-86AC-6B8B-751C-5889B58C9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B710362-F977-8CF5-655D-A7E2AEF478E0}"/>
              </a:ext>
            </a:extLst>
          </p:cNvPr>
          <p:cNvSpPr txBox="1"/>
          <p:nvPr/>
        </p:nvSpPr>
        <p:spPr>
          <a:xfrm>
            <a:off x="1055250" y="3680375"/>
            <a:ext cx="7416749" cy="6311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299"/>
              </a:lnSpc>
              <a:buFont typeface="+mj-lt"/>
              <a:buAutoNum type="arabicPeriod"/>
            </a:pPr>
            <a:r>
              <a:rPr lang="pl" sz="2200" b="1" dirty="0">
                <a:solidFill>
                  <a:srgbClr val="1E2328"/>
                </a:solidFill>
                <a:latin typeface="Montserrat"/>
              </a:rPr>
              <a:t>Sortowanie i przygotowanie materiałów</a:t>
            </a:r>
          </a:p>
          <a:p>
            <a:pPr marL="342900" indent="-342900">
              <a:lnSpc>
                <a:spcPts val="3299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" sz="2200" dirty="0">
                <a:solidFill>
                  <a:srgbClr val="1E2328"/>
                </a:solidFill>
                <a:latin typeface="Montserrat"/>
              </a:rPr>
              <a:t>Sortuj materiały według rodzaju, koloru i stanu.</a:t>
            </a:r>
          </a:p>
          <a:p>
            <a:pPr marL="342900" indent="-342900">
              <a:lnSpc>
                <a:spcPts val="3299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" sz="2200" dirty="0">
                <a:solidFill>
                  <a:srgbClr val="1E2328"/>
                </a:solidFill>
                <a:latin typeface="Montserrat"/>
              </a:rPr>
              <a:t>Oczyść i przygotuj materiały do użycia.</a:t>
            </a:r>
          </a:p>
          <a:p>
            <a:pPr marL="342900" indent="-342900">
              <a:lnSpc>
                <a:spcPts val="3299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" sz="2200" dirty="0">
                <a:solidFill>
                  <a:srgbClr val="1E2328"/>
                </a:solidFill>
                <a:latin typeface="Montserrat"/>
              </a:rPr>
              <a:t>Rozłóż odzież na użyteczne elementy.</a:t>
            </a:r>
          </a:p>
          <a:p>
            <a:pPr marL="342900" indent="-342900">
              <a:lnSpc>
                <a:spcPts val="3299"/>
              </a:lnSpc>
              <a:buFont typeface="Wingdings" panose="05000000000000000000" pitchFamily="2" charset="2"/>
              <a:buChar char="ü"/>
            </a:pPr>
            <a:endParaRPr lang="en-US" sz="2200" dirty="0">
              <a:solidFill>
                <a:srgbClr val="1E2328"/>
              </a:solidFill>
              <a:latin typeface="Montserrat"/>
            </a:endParaRPr>
          </a:p>
          <a:p>
            <a:pPr marL="457200" indent="-457200">
              <a:lnSpc>
                <a:spcPts val="3299"/>
              </a:lnSpc>
              <a:buFont typeface="+mj-lt"/>
              <a:buAutoNum type="arabicPeriod" startAt="2"/>
            </a:pPr>
            <a:r>
              <a:rPr lang="pl" sz="2199" b="1" dirty="0">
                <a:solidFill>
                  <a:srgbClr val="1E2328"/>
                </a:solidFill>
                <a:latin typeface="Montserrat"/>
              </a:rPr>
              <a:t>Tworzenie wzorów i krojenie</a:t>
            </a:r>
          </a:p>
          <a:p>
            <a:pPr marL="342900" indent="-342900">
              <a:lnSpc>
                <a:spcPts val="3299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" sz="2199" dirty="0">
                <a:solidFill>
                  <a:srgbClr val="1E2328"/>
                </a:solidFill>
                <a:latin typeface="Montserrat"/>
              </a:rPr>
              <a:t>Twórz wzory w oparciu o projekty i dostępne materiały.</a:t>
            </a:r>
          </a:p>
          <a:p>
            <a:pPr marL="342900" indent="-342900">
              <a:lnSpc>
                <a:spcPts val="3299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" sz="2199" dirty="0">
                <a:solidFill>
                  <a:srgbClr val="1E2328"/>
                </a:solidFill>
                <a:latin typeface="Montserrat"/>
              </a:rPr>
              <a:t>Tnij materiały według wzorów, minimalizując ilość odpadów.</a:t>
            </a:r>
          </a:p>
          <a:p>
            <a:pPr>
              <a:lnSpc>
                <a:spcPts val="3299"/>
              </a:lnSpc>
            </a:pPr>
            <a:endParaRPr lang="en-US" sz="2199" dirty="0">
              <a:solidFill>
                <a:srgbClr val="1E2328"/>
              </a:solidFill>
              <a:latin typeface="Montserrat"/>
            </a:endParaRPr>
          </a:p>
          <a:p>
            <a:pPr marL="457200" indent="-457200">
              <a:lnSpc>
                <a:spcPts val="3299"/>
              </a:lnSpc>
              <a:buFont typeface="+mj-lt"/>
              <a:buAutoNum type="arabicPeriod" startAt="3"/>
            </a:pPr>
            <a:r>
              <a:rPr lang="pl" sz="2199" b="1" dirty="0">
                <a:solidFill>
                  <a:srgbClr val="1E2328"/>
                </a:solidFill>
                <a:latin typeface="Montserrat"/>
              </a:rPr>
              <a:t>Budowa</a:t>
            </a:r>
          </a:p>
          <a:p>
            <a:pPr marL="342900" indent="-342900">
              <a:lnSpc>
                <a:spcPts val="3299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" sz="2199" dirty="0">
                <a:solidFill>
                  <a:srgbClr val="1E2328"/>
                </a:solidFill>
                <a:latin typeface="Montserrat"/>
              </a:rPr>
              <a:t>Składanie ubrań przy użyciu różnych technik szycia.</a:t>
            </a:r>
          </a:p>
          <a:p>
            <a:pPr marL="342900" indent="-342900">
              <a:lnSpc>
                <a:spcPts val="3299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" sz="2199" dirty="0">
                <a:solidFill>
                  <a:srgbClr val="1E2328"/>
                </a:solidFill>
                <a:latin typeface="Montserrat"/>
              </a:rPr>
              <a:t>W razie potrzeby dodaj ozdoby i szczegóły.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EEC7F5E-1B7F-6AAA-91AE-F41FED19C54B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0D47F95A-E0D4-0C66-5897-1FEC4B4FB9D3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962FE4C8-074D-2DCB-F49B-09F2DAE744BD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E6D156D-1E29-7373-9322-C5145072045F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4E232B9-DACB-E005-F327-C49270A4C317}"/>
                </a:ext>
              </a:extLst>
            </p:cNvPr>
            <p:cNvSpPr txBox="1"/>
            <p:nvPr/>
          </p:nvSpPr>
          <p:spPr>
            <a:xfrm>
              <a:off x="18398851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sp>
        <p:nvSpPr>
          <p:cNvPr id="9" name="AutoShape 9">
            <a:extLst>
              <a:ext uri="{FF2B5EF4-FFF2-40B4-BE49-F238E27FC236}">
                <a16:creationId xmlns:a16="http://schemas.microsoft.com/office/drawing/2014/main" id="{C2A58694-03A7-B32C-0F55-EB6706C4DAAB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C37F7E5E-7BF2-4F66-D1C6-5F64E75B65E8}"/>
              </a:ext>
            </a:extLst>
          </p:cNvPr>
          <p:cNvGrpSpPr/>
          <p:nvPr/>
        </p:nvGrpSpPr>
        <p:grpSpPr>
          <a:xfrm>
            <a:off x="0" y="1023936"/>
            <a:ext cx="16675327" cy="2290763"/>
            <a:chOff x="0" y="0"/>
            <a:chExt cx="1980673" cy="108415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2B4723D-2214-21AC-CE93-02AAE61EB2BE}"/>
                </a:ext>
              </a:extLst>
            </p:cNvPr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0BE079CF-BB98-3942-5D8C-2CA141EA9647}"/>
                </a:ext>
              </a:extLst>
            </p:cNvPr>
            <p:cNvSpPr txBox="1"/>
            <p:nvPr/>
          </p:nvSpPr>
          <p:spPr>
            <a:xfrm>
              <a:off x="0" y="0"/>
              <a:ext cx="1980673" cy="1084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01E6BACF-E373-BCE1-17F5-B4C11B117F6A}"/>
              </a:ext>
            </a:extLst>
          </p:cNvPr>
          <p:cNvSpPr txBox="1"/>
          <p:nvPr/>
        </p:nvSpPr>
        <p:spPr>
          <a:xfrm>
            <a:off x="2375597" y="1782673"/>
            <a:ext cx="11758707" cy="773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55"/>
              </a:lnSpc>
            </a:pPr>
            <a:r>
              <a:rPr lang="pl" sz="4963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Proces produkcji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7D624CEC-6640-F866-CFC9-A8576FF0081D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38A48ECB-0B7B-DB8F-FA63-C6FCD8242D02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A060808E-C4FF-DD1C-307C-451B7FA51B21}"/>
              </a:ext>
            </a:extLst>
          </p:cNvPr>
          <p:cNvGrpSpPr/>
          <p:nvPr/>
        </p:nvGrpSpPr>
        <p:grpSpPr>
          <a:xfrm>
            <a:off x="15890522" y="3315265"/>
            <a:ext cx="784807" cy="6971733"/>
            <a:chOff x="0" y="0"/>
            <a:chExt cx="3505240" cy="5723059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7308954A-D7C7-E4E3-BE15-2A18DF4A3E81}"/>
                </a:ext>
              </a:extLst>
            </p:cNvPr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46D8DF08-593B-4650-3141-D545D1E9C1E2}"/>
                </a:ext>
              </a:extLst>
            </p:cNvPr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8" name="TextBox 2">
            <a:extLst>
              <a:ext uri="{FF2B5EF4-FFF2-40B4-BE49-F238E27FC236}">
                <a16:creationId xmlns:a16="http://schemas.microsoft.com/office/drawing/2014/main" id="{1F816551-6F0B-D31F-6DBA-F8900ACC3426}"/>
              </a:ext>
            </a:extLst>
          </p:cNvPr>
          <p:cNvSpPr txBox="1"/>
          <p:nvPr/>
        </p:nvSpPr>
        <p:spPr>
          <a:xfrm>
            <a:off x="9144000" y="3680375"/>
            <a:ext cx="7416749" cy="2926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299"/>
              </a:lnSpc>
              <a:buFont typeface="+mj-lt"/>
              <a:buAutoNum type="arabicPeriod" startAt="4"/>
            </a:pPr>
            <a:r>
              <a:rPr lang="pl" sz="2200" b="1" dirty="0">
                <a:solidFill>
                  <a:srgbClr val="1E2328"/>
                </a:solidFill>
                <a:latin typeface="Montserrat"/>
              </a:rPr>
              <a:t>Kontrola jakości</a:t>
            </a:r>
          </a:p>
          <a:p>
            <a:pPr marL="342900" indent="-342900">
              <a:lnSpc>
                <a:spcPts val="3299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" sz="2200" dirty="0">
                <a:solidFill>
                  <a:srgbClr val="1E2328"/>
                </a:solidFill>
                <a:latin typeface="Montserrat"/>
              </a:rPr>
              <a:t>Sprawdź jakość i spójność ubrań.</a:t>
            </a:r>
          </a:p>
          <a:p>
            <a:pPr marL="342900" indent="-342900">
              <a:lnSpc>
                <a:spcPts val="3299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" sz="2200" dirty="0">
                <a:solidFill>
                  <a:srgbClr val="1E2328"/>
                </a:solidFill>
                <a:latin typeface="Montserrat"/>
              </a:rPr>
              <a:t>Dokonaj niezbędnych regulacji lub napraw.</a:t>
            </a:r>
          </a:p>
          <a:p>
            <a:pPr>
              <a:lnSpc>
                <a:spcPts val="3299"/>
              </a:lnSpc>
            </a:pPr>
            <a:endParaRPr lang="en-US" sz="2200" dirty="0">
              <a:solidFill>
                <a:srgbClr val="1E2328"/>
              </a:solidFill>
              <a:latin typeface="Montserrat"/>
            </a:endParaRPr>
          </a:p>
          <a:p>
            <a:pPr marL="457200" indent="-457200">
              <a:lnSpc>
                <a:spcPts val="3299"/>
              </a:lnSpc>
              <a:buFont typeface="+mj-lt"/>
              <a:buAutoNum type="arabicPeriod" startAt="5"/>
            </a:pPr>
            <a:r>
              <a:rPr lang="pl" sz="2200" b="1" dirty="0">
                <a:solidFill>
                  <a:srgbClr val="1E2328"/>
                </a:solidFill>
                <a:latin typeface="Montserrat"/>
              </a:rPr>
              <a:t>Ostatnie szlify</a:t>
            </a:r>
          </a:p>
          <a:p>
            <a:pPr marL="342900" indent="-342900">
              <a:lnSpc>
                <a:spcPts val="3299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" sz="2200" dirty="0">
                <a:solidFill>
                  <a:srgbClr val="1E2328"/>
                </a:solidFill>
                <a:latin typeface="Montserrat"/>
              </a:rPr>
              <a:t>Prasowanie i wykańczanie odzieży.</a:t>
            </a:r>
          </a:p>
          <a:p>
            <a:pPr marL="342900" indent="-342900">
              <a:lnSpc>
                <a:spcPts val="3299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" sz="2200" dirty="0">
                <a:solidFill>
                  <a:srgbClr val="1E2328"/>
                </a:solidFill>
                <a:latin typeface="Montserrat"/>
              </a:rPr>
              <a:t>Dodaj etykiety i tagi.</a:t>
            </a:r>
            <a:endParaRPr lang="en-US" sz="2199" dirty="0">
              <a:solidFill>
                <a:srgbClr val="1E2328"/>
              </a:solidFill>
              <a:latin typeface="Montserrat"/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73B8602D-7984-6DE5-88AA-DDB7B6B2EE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913" y="6974062"/>
            <a:ext cx="4590418" cy="306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17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98851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/>
          <p:cNvGrpSpPr/>
          <p:nvPr/>
        </p:nvGrpSpPr>
        <p:grpSpPr>
          <a:xfrm>
            <a:off x="1523830" y="3895377"/>
            <a:ext cx="3458730" cy="4147460"/>
            <a:chOff x="0" y="0"/>
            <a:chExt cx="3207753" cy="38465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184720" y="3785597"/>
            <a:ext cx="3458730" cy="4147460"/>
            <a:chOff x="0" y="0"/>
            <a:chExt cx="3207753" cy="38465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814998" y="3347400"/>
            <a:ext cx="876394" cy="87639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475888" y="3347400"/>
            <a:ext cx="876394" cy="876394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22" name="AutoShape 22"/>
          <p:cNvSpPr/>
          <p:nvPr/>
        </p:nvSpPr>
        <p:spPr>
          <a:xfrm rot="22765">
            <a:off x="2893667" y="5593101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23" name="AutoShape 23"/>
          <p:cNvSpPr/>
          <p:nvPr/>
        </p:nvSpPr>
        <p:spPr>
          <a:xfrm rot="22765">
            <a:off x="6554557" y="5593101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24" name="Group 24"/>
          <p:cNvGrpSpPr/>
          <p:nvPr/>
        </p:nvGrpSpPr>
        <p:grpSpPr>
          <a:xfrm>
            <a:off x="8845610" y="3785597"/>
            <a:ext cx="3458730" cy="4147460"/>
            <a:chOff x="0" y="0"/>
            <a:chExt cx="3207753" cy="384650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136778" y="3347400"/>
            <a:ext cx="876394" cy="876394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30" name="AutoShape 30"/>
          <p:cNvSpPr/>
          <p:nvPr/>
        </p:nvSpPr>
        <p:spPr>
          <a:xfrm rot="22765">
            <a:off x="10215446" y="5593101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1" name="Group 31"/>
          <p:cNvGrpSpPr/>
          <p:nvPr/>
        </p:nvGrpSpPr>
        <p:grpSpPr>
          <a:xfrm>
            <a:off x="12506500" y="3785597"/>
            <a:ext cx="3458730" cy="4147460"/>
            <a:chOff x="0" y="0"/>
            <a:chExt cx="3207753" cy="384650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3797668" y="3347400"/>
            <a:ext cx="876394" cy="876394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37" name="AutoShape 37"/>
          <p:cNvSpPr/>
          <p:nvPr/>
        </p:nvSpPr>
        <p:spPr>
          <a:xfrm rot="22765">
            <a:off x="13876336" y="5593101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38" name="TextBox 38"/>
          <p:cNvSpPr txBox="1"/>
          <p:nvPr/>
        </p:nvSpPr>
        <p:spPr>
          <a:xfrm>
            <a:off x="3124200" y="2019300"/>
            <a:ext cx="10598943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Kluczowe zagadnienia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628111" y="4732353"/>
            <a:ext cx="3250169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Zrównoważony rozwój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814998" y="3541171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475888" y="3541171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327664" y="4501061"/>
            <a:ext cx="3250169" cy="879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Etyczne</a:t>
            </a:r>
          </a:p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rozważania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935436" y="5752621"/>
            <a:ext cx="2574218" cy="1701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Priorytetem jest stosowanie praktyk przyjaznych środowisku w całym procesie produkcyjnym.</a:t>
            </a:r>
            <a:endParaRPr lang="en-US"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5626976" y="5872749"/>
            <a:ext cx="2574218" cy="1009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Zapewnij uczciwe praktyki pracy i etyczne pozyskiwanie materiałów.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972009" y="4501061"/>
            <a:ext cx="3250169" cy="879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Kreatywność i innowacyjność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972009" y="5524499"/>
            <a:ext cx="2890074" cy="2394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Zachęcanie do kreatywnego rozwiązywania problemów i innowacyjnego podejścia do projektowania.</a:t>
            </a:r>
            <a:endParaRPr lang="en-US"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2610780" y="4732353"/>
            <a:ext cx="3250169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Jakość i trwałość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931710" y="5752621"/>
            <a:ext cx="2574218" cy="1359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Utrzymuj wysokie standardy jakości, aby zagwarantować trwałość odzieży poddanej recyklingowi.</a:t>
            </a:r>
            <a:endParaRPr lang="en-US"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0136778" y="3541171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03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3797668" y="3541171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04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9059BC67-6401-4922-907A-0D0369470FF1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1FA9D03-7227-A247-82CE-4BA98457B155}"/>
              </a:ext>
            </a:extLst>
          </p:cNvPr>
          <p:cNvSpPr txBox="1"/>
          <p:nvPr/>
        </p:nvSpPr>
        <p:spPr>
          <a:xfrm>
            <a:off x="6112311" y="9145852"/>
            <a:ext cx="8206284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2160"/>
              </a:lnSpc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pl" dirty="0"/>
              <a:t>Jakość produkowanej odzieży zostanie omówiona szczegółowo dalej.</a:t>
            </a:r>
            <a:endParaRPr lang="el-GR" dirty="0"/>
          </a:p>
        </p:txBody>
      </p:sp>
      <p:grpSp>
        <p:nvGrpSpPr>
          <p:cNvPr id="60" name="Ομάδα 59">
            <a:extLst>
              <a:ext uri="{FF2B5EF4-FFF2-40B4-BE49-F238E27FC236}">
                <a16:creationId xmlns:a16="http://schemas.microsoft.com/office/drawing/2014/main" id="{7E444BC0-CC21-8559-6F5A-9B4715F8F598}"/>
              </a:ext>
            </a:extLst>
          </p:cNvPr>
          <p:cNvGrpSpPr/>
          <p:nvPr/>
        </p:nvGrpSpPr>
        <p:grpSpPr>
          <a:xfrm>
            <a:off x="3119779" y="8930427"/>
            <a:ext cx="2716896" cy="699514"/>
            <a:chOff x="7157510" y="7047733"/>
            <a:chExt cx="2716896" cy="699514"/>
          </a:xfrm>
        </p:grpSpPr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8F5E2FE4-4813-2615-1A67-531396C544B2}"/>
                </a:ext>
              </a:extLst>
            </p:cNvPr>
            <p:cNvSpPr/>
            <p:nvPr/>
          </p:nvSpPr>
          <p:spPr>
            <a:xfrm>
              <a:off x="9174892" y="704773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62" name="Group 24">
              <a:extLst>
                <a:ext uri="{FF2B5EF4-FFF2-40B4-BE49-F238E27FC236}">
                  <a16:creationId xmlns:a16="http://schemas.microsoft.com/office/drawing/2014/main" id="{73461789-2E0D-8AA2-FF6F-325903105EA8}"/>
                </a:ext>
              </a:extLst>
            </p:cNvPr>
            <p:cNvGrpSpPr/>
            <p:nvPr/>
          </p:nvGrpSpPr>
          <p:grpSpPr>
            <a:xfrm>
              <a:off x="7157510" y="7115915"/>
              <a:ext cx="1676946" cy="563150"/>
              <a:chOff x="0" y="0"/>
              <a:chExt cx="2235927" cy="750867"/>
            </a:xfrm>
          </p:grpSpPr>
          <p:grpSp>
            <p:nvGrpSpPr>
              <p:cNvPr id="63" name="Group 25">
                <a:extLst>
                  <a:ext uri="{FF2B5EF4-FFF2-40B4-BE49-F238E27FC236}">
                    <a16:creationId xmlns:a16="http://schemas.microsoft.com/office/drawing/2014/main" id="{6B82292F-BFF7-FE19-0E4C-3D92025E54DD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65" name="Freeform 26">
                  <a:extLst>
                    <a:ext uri="{FF2B5EF4-FFF2-40B4-BE49-F238E27FC236}">
                      <a16:creationId xmlns:a16="http://schemas.microsoft.com/office/drawing/2014/main" id="{5E8CAF00-9F7B-3748-F059-0554DD46D32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6" name="TextBox 27">
                  <a:extLst>
                    <a:ext uri="{FF2B5EF4-FFF2-40B4-BE49-F238E27FC236}">
                      <a16:creationId xmlns:a16="http://schemas.microsoft.com/office/drawing/2014/main" id="{3B8708A6-159F-7C39-3650-30662FF8F8F5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64" name="TextBox 28">
                <a:extLst>
                  <a:ext uri="{FF2B5EF4-FFF2-40B4-BE49-F238E27FC236}">
                    <a16:creationId xmlns:a16="http://schemas.microsoft.com/office/drawing/2014/main" id="{566A9C48-7B7C-2E0C-1082-A0C61C2D5589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pl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Notatka</a:t>
                </a:r>
                <a:endParaRPr lang="en-US" sz="18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2092B-7C2C-2D06-0136-5D2F38EE9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66AD357-C208-C357-5A3F-38BF79A19134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5569C7CF-2EC9-6A64-5470-64E352C18BD4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344111B7-0DE4-22DB-D6BB-6BDFDB3D7D1D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CEFD4B4-9F4A-1AE6-F1F0-7A1B874B162D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3B635515-B04D-CC20-E48B-33E2C7528522}"/>
                </a:ext>
              </a:extLst>
            </p:cNvPr>
            <p:cNvSpPr txBox="1"/>
            <p:nvPr/>
          </p:nvSpPr>
          <p:spPr>
            <a:xfrm>
              <a:off x="18398852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4743E441-18F1-F7DA-7228-4EFEB82373AE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79834F9B-E9CD-53C9-7378-B280893E5604}"/>
              </a:ext>
            </a:extLst>
          </p:cNvPr>
          <p:cNvGrpSpPr/>
          <p:nvPr/>
        </p:nvGrpSpPr>
        <p:grpSpPr>
          <a:xfrm>
            <a:off x="11814819" y="2052637"/>
            <a:ext cx="4415781" cy="7209712"/>
            <a:chOff x="0" y="0"/>
            <a:chExt cx="3505240" cy="5723059"/>
          </a:xfrm>
          <a:solidFill>
            <a:schemeClr val="tx1"/>
          </a:solidFill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3A47C6E-1E79-D0E6-1C0B-E95ECB1214EE}"/>
                </a:ext>
              </a:extLst>
            </p:cNvPr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C3FB84E-02CA-50E4-DE38-05ADAFDF88B4}"/>
                </a:ext>
              </a:extLst>
            </p:cNvPr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DCE4AB4E-90CA-BFAE-0247-C096B4FB477A}"/>
              </a:ext>
            </a:extLst>
          </p:cNvPr>
          <p:cNvSpPr txBox="1"/>
          <p:nvPr/>
        </p:nvSpPr>
        <p:spPr>
          <a:xfrm>
            <a:off x="228602" y="1637739"/>
            <a:ext cx="10914214" cy="4290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099"/>
              </a:lnSpc>
            </a:pPr>
            <a:r>
              <a:rPr lang="pl" sz="99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Zapewnienie i kontrola jakości w</a:t>
            </a:r>
          </a:p>
          <a:p>
            <a:pPr algn="l">
              <a:lnSpc>
                <a:spcPts val="11099"/>
              </a:lnSpc>
            </a:pPr>
            <a:r>
              <a:rPr lang="pl" sz="99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Upcyclingu</a:t>
            </a:r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2CD0352B-C88D-FD6D-E03B-D393A1BD2702}"/>
              </a:ext>
            </a:extLst>
          </p:cNvPr>
          <p:cNvSpPr/>
          <p:nvPr/>
        </p:nvSpPr>
        <p:spPr>
          <a:xfrm rot="22765" flipV="1">
            <a:off x="1031717" y="9207975"/>
            <a:ext cx="15198759" cy="86362"/>
          </a:xfrm>
          <a:prstGeom prst="line">
            <a:avLst/>
          </a:prstGeom>
          <a:ln w="9525" cap="flat">
            <a:solidFill>
              <a:srgbClr val="CFCF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EF161139-E6F4-7BA2-FD14-AC6A47B71F6E}"/>
              </a:ext>
            </a:extLst>
          </p:cNvPr>
          <p:cNvSpPr txBox="1"/>
          <p:nvPr/>
        </p:nvSpPr>
        <p:spPr>
          <a:xfrm>
            <a:off x="1031564" y="6182056"/>
            <a:ext cx="8902664" cy="2926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Zapewnienie i kontrola jakości w produkcji odzieży z recyklingu mają kluczowe znaczenie dla utrzymania zadowolenia klientów i reputacji marki. Dzięki wdrażaniu środków jakości na każdym etapie procesu produkcyjnego, firmy zajmujące się recyklingiem mogą tworzyć wysokiej jakości, trwałe i etycznie produkowane ubrania, które spełniają oczekiwania klientów i przyczyniają się do bardziej zrównoważonego rozwoju branży modowej.</a:t>
            </a:r>
            <a:endParaRPr lang="it-IT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2448176A-7EB4-4D17-9FBA-8C548E6EEFB9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CABBEA-16D9-7ACF-7B69-A1B33EF60CE7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811FF628-32AC-BA08-AB22-6776E577BE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964" y="2826992"/>
            <a:ext cx="3774000" cy="56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47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50132-32FD-8597-457D-52EB8B09F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E2DDB1E-9968-A5DC-0894-1980BE3A11A6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A464136D-FC69-41C5-98BD-D8435B106A04}"/>
                </a:ext>
              </a:extLst>
            </p:cNvPr>
            <p:cNvSpPr/>
            <p:nvPr/>
          </p:nvSpPr>
          <p:spPr>
            <a:xfrm flipV="1">
              <a:off x="22254652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814201F4-A03A-427A-5D47-4DE5FFBDAFA9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00AD815-2EAC-9791-5976-394B69DBFCF9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07F8AC55-1D01-6D83-F343-F5E51B202B6D}"/>
                </a:ext>
              </a:extLst>
            </p:cNvPr>
            <p:cNvSpPr txBox="1"/>
            <p:nvPr/>
          </p:nvSpPr>
          <p:spPr>
            <a:xfrm>
              <a:off x="18419728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B44FB28D-8100-5BB8-829C-B66DD9227A58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EEAE040-9E63-A52D-0C22-813FAA8C1558}"/>
              </a:ext>
            </a:extLst>
          </p:cNvPr>
          <p:cNvSpPr/>
          <p:nvPr/>
        </p:nvSpPr>
        <p:spPr>
          <a:xfrm>
            <a:off x="411575" y="2460865"/>
            <a:ext cx="15927756" cy="5167682"/>
          </a:xfrm>
          <a:custGeom>
            <a:avLst/>
            <a:gdLst/>
            <a:ahLst/>
            <a:cxnLst/>
            <a:rect l="l" t="t" r="r" b="b"/>
            <a:pathLst>
              <a:path w="5195375" h="3846507">
                <a:moveTo>
                  <a:pt x="0" y="0"/>
                </a:moveTo>
                <a:lnTo>
                  <a:pt x="5195375" y="0"/>
                </a:lnTo>
                <a:lnTo>
                  <a:pt x="5195375" y="3846507"/>
                </a:lnTo>
                <a:lnTo>
                  <a:pt x="0" y="3846507"/>
                </a:lnTo>
                <a:close/>
              </a:path>
            </a:pathLst>
          </a:custGeom>
          <a:solidFill>
            <a:srgbClr val="1E2328"/>
          </a:solidFill>
        </p:spPr>
        <p:txBody>
          <a:bodyPr/>
          <a:lstStyle/>
          <a:p>
            <a:endParaRPr lang="el-GR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40B000D-388F-7C90-F7E2-A64D5192B0A8}"/>
              </a:ext>
            </a:extLst>
          </p:cNvPr>
          <p:cNvSpPr txBox="1"/>
          <p:nvPr/>
        </p:nvSpPr>
        <p:spPr>
          <a:xfrm>
            <a:off x="411574" y="1954177"/>
            <a:ext cx="15927757" cy="798172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196"/>
              </a:lnSpc>
            </a:pPr>
            <a:endParaRPr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DDC33C3-EDB5-4145-5CD0-F2328AD36472}"/>
              </a:ext>
            </a:extLst>
          </p:cNvPr>
          <p:cNvGrpSpPr/>
          <p:nvPr/>
        </p:nvGrpSpPr>
        <p:grpSpPr>
          <a:xfrm>
            <a:off x="1631899" y="1748609"/>
            <a:ext cx="4527229" cy="1923221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22F6C99-8C8E-B406-2A8E-6B86B2C1039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571CD0A8-AFB2-3619-0F6B-6D0DE5B78BAB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B97AF2F3-38CF-5AC6-3907-FA3B67EA5015}"/>
              </a:ext>
            </a:extLst>
          </p:cNvPr>
          <p:cNvSpPr txBox="1"/>
          <p:nvPr/>
        </p:nvSpPr>
        <p:spPr>
          <a:xfrm>
            <a:off x="1922530" y="2537753"/>
            <a:ext cx="4008001" cy="562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6000" dirty="0">
                <a:latin typeface="DM Serif Display"/>
                <a:ea typeface="DM Serif Display"/>
                <a:cs typeface="DM Serif Display"/>
                <a:sym typeface="DM Serif Display"/>
              </a:rPr>
              <a:t>Pamiętaj!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60346D37-79AD-E6E4-BBAC-DC671441C430}"/>
              </a:ext>
            </a:extLst>
          </p:cNvPr>
          <p:cNvSpPr txBox="1"/>
          <p:nvPr/>
        </p:nvSpPr>
        <p:spPr>
          <a:xfrm>
            <a:off x="735136" y="3842449"/>
            <a:ext cx="15255125" cy="1233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Zapewnienie jakości </a:t>
            </a: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lang="pl" sz="2199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kontrola jakości </a:t>
            </a: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to nie to samo. Oba są kluczowymi elementami procesu wytwarzania produktu, ale opierają się na różnych podejściach.</a:t>
            </a:r>
          </a:p>
          <a:p>
            <a:pPr algn="l">
              <a:lnSpc>
                <a:spcPts val="3299"/>
              </a:lnSpc>
            </a:pPr>
            <a:endParaRPr lang="en-US" sz="2199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5C3120B0-4DDE-60AA-7B34-B0915ECF8850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7C6D157B-B118-EA88-725A-C8E7CCB2AA60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6BE876DB-0F95-4985-82CA-B35AC2F96A8D}"/>
              </a:ext>
            </a:extLst>
          </p:cNvPr>
          <p:cNvSpPr txBox="1"/>
          <p:nvPr/>
        </p:nvSpPr>
        <p:spPr>
          <a:xfrm>
            <a:off x="735136" y="5177830"/>
            <a:ext cx="7113465" cy="1656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Zapewnienie jakości</a:t>
            </a:r>
          </a:p>
          <a:p>
            <a:pPr algn="l">
              <a:lnSpc>
                <a:spcPts val="3299"/>
              </a:lnSpc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Skupienie się na: zapobieganiu powstawaniu defektów.</a:t>
            </a:r>
          </a:p>
          <a:p>
            <a:pPr algn="l">
              <a:lnSpc>
                <a:spcPts val="3299"/>
              </a:lnSpc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Podejście: proaktywne i zapobiegawcze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8734A304-9B20-9407-6FF1-7DD38C4169FF}"/>
              </a:ext>
            </a:extLst>
          </p:cNvPr>
          <p:cNvSpPr txBox="1"/>
          <p:nvPr/>
        </p:nvSpPr>
        <p:spPr>
          <a:xfrm>
            <a:off x="8876796" y="5195345"/>
            <a:ext cx="7113465" cy="1656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Kontrola jakości</a:t>
            </a:r>
          </a:p>
          <a:p>
            <a:pPr algn="l">
              <a:lnSpc>
                <a:spcPts val="3299"/>
              </a:lnSpc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Cel: Identyfikowanie i korygowanie wad gotowych produktów lub usług.</a:t>
            </a:r>
          </a:p>
          <a:p>
            <a:pPr algn="l">
              <a:lnSpc>
                <a:spcPts val="3299"/>
              </a:lnSpc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Podejście: reaktywne i korygujące.</a:t>
            </a:r>
          </a:p>
        </p:txBody>
      </p:sp>
      <p:grpSp>
        <p:nvGrpSpPr>
          <p:cNvPr id="28" name="Ομάδα 27">
            <a:extLst>
              <a:ext uri="{FF2B5EF4-FFF2-40B4-BE49-F238E27FC236}">
                <a16:creationId xmlns:a16="http://schemas.microsoft.com/office/drawing/2014/main" id="{9E223120-BEE5-CBA9-CEEA-738F7FA706DC}"/>
              </a:ext>
            </a:extLst>
          </p:cNvPr>
          <p:cNvGrpSpPr/>
          <p:nvPr/>
        </p:nvGrpSpPr>
        <p:grpSpPr>
          <a:xfrm>
            <a:off x="5849925" y="8558786"/>
            <a:ext cx="6570675" cy="699514"/>
            <a:chOff x="4237716" y="8944266"/>
            <a:chExt cx="6570675" cy="69951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0EE6AF-3D3C-1361-A568-16F7F3633AB8}"/>
                </a:ext>
              </a:extLst>
            </p:cNvPr>
            <p:cNvSpPr txBox="1"/>
            <p:nvPr/>
          </p:nvSpPr>
          <p:spPr>
            <a:xfrm>
              <a:off x="7031425" y="9109357"/>
              <a:ext cx="37769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" dirty="0">
                  <a:latin typeface="Montserrat" panose="00000500000000000000" pitchFamily="2" charset="0"/>
                  <a:hlinkClick r:id="rId4"/>
                </a:rPr>
                <a:t>https://shorturl.at/Hv4zG</a:t>
              </a:r>
              <a:endParaRPr lang="el-GR" dirty="0"/>
            </a:p>
          </p:txBody>
        </p:sp>
        <p:grpSp>
          <p:nvGrpSpPr>
            <p:cNvPr id="21" name="Ομάδα 20">
              <a:extLst>
                <a:ext uri="{FF2B5EF4-FFF2-40B4-BE49-F238E27FC236}">
                  <a16:creationId xmlns:a16="http://schemas.microsoft.com/office/drawing/2014/main" id="{ACB48C77-29C7-A8C8-B3F5-895BF269012D}"/>
                </a:ext>
              </a:extLst>
            </p:cNvPr>
            <p:cNvGrpSpPr/>
            <p:nvPr/>
          </p:nvGrpSpPr>
          <p:grpSpPr>
            <a:xfrm>
              <a:off x="4237716" y="8944266"/>
              <a:ext cx="2716896" cy="699514"/>
              <a:chOff x="7157510" y="7047733"/>
              <a:chExt cx="2716896" cy="699514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886DD22E-7C5A-7ED7-76FC-4115CD272236}"/>
                  </a:ext>
                </a:extLst>
              </p:cNvPr>
              <p:cNvSpPr/>
              <p:nvPr/>
            </p:nvSpPr>
            <p:spPr>
              <a:xfrm>
                <a:off x="9174892" y="7047733"/>
                <a:ext cx="699514" cy="699514"/>
              </a:xfrm>
              <a:custGeom>
                <a:avLst/>
                <a:gdLst/>
                <a:ahLst/>
                <a:cxnLst/>
                <a:rect l="l" t="t" r="r" b="b"/>
                <a:pathLst>
                  <a:path w="699514" h="699514">
                    <a:moveTo>
                      <a:pt x="0" y="0"/>
                    </a:moveTo>
                    <a:lnTo>
                      <a:pt x="699514" y="0"/>
                    </a:lnTo>
                    <a:lnTo>
                      <a:pt x="699514" y="699514"/>
                    </a:lnTo>
                    <a:lnTo>
                      <a:pt x="0" y="69951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23" name="Group 24">
                <a:extLst>
                  <a:ext uri="{FF2B5EF4-FFF2-40B4-BE49-F238E27FC236}">
                    <a16:creationId xmlns:a16="http://schemas.microsoft.com/office/drawing/2014/main" id="{DB4EC00A-C307-246C-A8C8-36D69458EBCC}"/>
                  </a:ext>
                </a:extLst>
              </p:cNvPr>
              <p:cNvGrpSpPr/>
              <p:nvPr/>
            </p:nvGrpSpPr>
            <p:grpSpPr>
              <a:xfrm>
                <a:off x="7157510" y="7115915"/>
                <a:ext cx="1676946" cy="563150"/>
                <a:chOff x="0" y="0"/>
                <a:chExt cx="2235927" cy="750867"/>
              </a:xfrm>
            </p:grpSpPr>
            <p:grpSp>
              <p:nvGrpSpPr>
                <p:cNvPr id="24" name="Group 25">
                  <a:extLst>
                    <a:ext uri="{FF2B5EF4-FFF2-40B4-BE49-F238E27FC236}">
                      <a16:creationId xmlns:a16="http://schemas.microsoft.com/office/drawing/2014/main" id="{724CBBFC-2E5B-BD06-3DB4-D7FED835151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2235927" cy="750867"/>
                  <a:chOff x="0" y="0"/>
                  <a:chExt cx="742713" cy="249417"/>
                </a:xfrm>
              </p:grpSpPr>
              <p:sp>
                <p:nvSpPr>
                  <p:cNvPr id="26" name="Freeform 26">
                    <a:extLst>
                      <a:ext uri="{FF2B5EF4-FFF2-40B4-BE49-F238E27FC236}">
                        <a16:creationId xmlns:a16="http://schemas.microsoft.com/office/drawing/2014/main" id="{2335E142-2126-800D-FEB0-66875AC56F5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2713" cy="2494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2713" h="249417">
                        <a:moveTo>
                          <a:pt x="0" y="0"/>
                        </a:moveTo>
                        <a:lnTo>
                          <a:pt x="742713" y="0"/>
                        </a:lnTo>
                        <a:lnTo>
                          <a:pt x="742713" y="249417"/>
                        </a:lnTo>
                        <a:lnTo>
                          <a:pt x="0" y="249417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0"/>
                    </a:srgbClr>
                  </a:solidFill>
                  <a:ln w="19050" cap="sq">
                    <a:solidFill>
                      <a:srgbClr val="CFCF5A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7" name="TextBox 27">
                    <a:extLst>
                      <a:ext uri="{FF2B5EF4-FFF2-40B4-BE49-F238E27FC236}">
                        <a16:creationId xmlns:a16="http://schemas.microsoft.com/office/drawing/2014/main" id="{91C48206-512B-B859-3594-FA61FDA54B2F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0"/>
                    <a:ext cx="742713" cy="249417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2160"/>
                      </a:lnSpc>
                    </a:pPr>
                    <a:endParaRPr/>
                  </a:p>
                </p:txBody>
              </p:sp>
            </p:grpSp>
            <p:sp>
              <p:nvSpPr>
                <p:cNvPr id="25" name="TextBox 28">
                  <a:extLst>
                    <a:ext uri="{FF2B5EF4-FFF2-40B4-BE49-F238E27FC236}">
                      <a16:creationId xmlns:a16="http://schemas.microsoft.com/office/drawing/2014/main" id="{DFE99B9F-A7A8-795F-86B4-442EB120C14D}"/>
                    </a:ext>
                  </a:extLst>
                </p:cNvPr>
                <p:cNvSpPr txBox="1"/>
                <p:nvPr/>
              </p:nvSpPr>
              <p:spPr>
                <a:xfrm>
                  <a:off x="0" y="199849"/>
                  <a:ext cx="2235927" cy="3556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160"/>
                    </a:lnSpc>
                  </a:pPr>
                  <a:r>
                    <a:rPr lang="pl" dirty="0">
                      <a:solidFill>
                        <a:srgbClr val="00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Odwiedź</a:t>
                  </a:r>
                  <a:endParaRPr lang="en-US" sz="1800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66921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66B9C-0A62-66EB-C888-5721A0EC3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E686D28-2DF9-E44A-6B31-C1D6A110ED61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91E2A62A-CB95-87BA-BBA7-A24FAA978915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8E7BCD37-EC13-86AA-4E87-F6491F4EB2C6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8E1C7B0-2438-B10F-1965-3DA8AEA7BEE8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F91B19B0-2BE4-575E-14B5-A0355A338E6D}"/>
                </a:ext>
              </a:extLst>
            </p:cNvPr>
            <p:cNvSpPr txBox="1"/>
            <p:nvPr/>
          </p:nvSpPr>
          <p:spPr>
            <a:xfrm>
              <a:off x="18398851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6A82BDB7-C4F8-6A23-B002-02A88872B00A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0A8546B6-9727-62E8-D1A2-7BC1278B302F}"/>
              </a:ext>
            </a:extLst>
          </p:cNvPr>
          <p:cNvGrpSpPr/>
          <p:nvPr/>
        </p:nvGrpSpPr>
        <p:grpSpPr>
          <a:xfrm>
            <a:off x="11814819" y="2052637"/>
            <a:ext cx="4415781" cy="7209712"/>
            <a:chOff x="0" y="0"/>
            <a:chExt cx="3505240" cy="572305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5A43AC0-85BD-4A9D-3714-22C2589E1150}"/>
                </a:ext>
              </a:extLst>
            </p:cNvPr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A200CEF8-5CB5-DF97-8844-1B6F3BEB8788}"/>
                </a:ext>
              </a:extLst>
            </p:cNvPr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857A9A22-42EC-5FCE-80C4-AE36FB9930EE}"/>
              </a:ext>
            </a:extLst>
          </p:cNvPr>
          <p:cNvSpPr txBox="1"/>
          <p:nvPr/>
        </p:nvSpPr>
        <p:spPr>
          <a:xfrm>
            <a:off x="1554235" y="2051749"/>
            <a:ext cx="14031066" cy="1443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099"/>
              </a:lnSpc>
            </a:pPr>
            <a:r>
              <a:rPr lang="pl" sz="99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Obejrzyjmy ten film</a:t>
            </a:r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832474B0-C3D3-C1F9-FA50-8C8470256D62}"/>
              </a:ext>
            </a:extLst>
          </p:cNvPr>
          <p:cNvSpPr/>
          <p:nvPr/>
        </p:nvSpPr>
        <p:spPr>
          <a:xfrm rot="22765">
            <a:off x="1031590" y="9246394"/>
            <a:ext cx="719057" cy="0"/>
          </a:xfrm>
          <a:prstGeom prst="line">
            <a:avLst/>
          </a:prstGeom>
          <a:ln w="9525" cap="flat">
            <a:solidFill>
              <a:srgbClr val="CFCF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B4986E0A-FF70-0A97-BEA5-4E28AA6042E9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AE62B5-2447-E5A3-D3EF-CBE60068B06F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F81C72-1955-E4D2-3FD6-06B0C63388E3}"/>
              </a:ext>
            </a:extLst>
          </p:cNvPr>
          <p:cNvSpPr txBox="1"/>
          <p:nvPr/>
        </p:nvSpPr>
        <p:spPr>
          <a:xfrm>
            <a:off x="3642061" y="9318767"/>
            <a:ext cx="91505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200">
                <a:latin typeface="Montserrat" panose="00000500000000000000" pitchFamily="2" charset="0"/>
              </a:defRPr>
            </a:lvl1pPr>
          </a:lstStyle>
          <a:p>
            <a:r>
              <a:rPr lang="pl" dirty="0">
                <a:hlinkClick r:id="rId4"/>
              </a:rPr>
              <a:t>https://www.youtube.com/watch?v=zSyICkGZ6iM</a:t>
            </a:r>
            <a:r>
              <a:rPr lang="pl" dirty="0"/>
              <a:t> </a:t>
            </a:r>
            <a:endParaRPr lang="el-GR" dirty="0"/>
          </a:p>
        </p:txBody>
      </p:sp>
      <p:pic>
        <p:nvPicPr>
          <p:cNvPr id="12" name="Ηλεκτρονικά πολυμέσα 11" title="Quality Assurance Vs Quality Control: Difference between them with definition and comparison chart">
            <a:hlinkClick r:id="" action="ppaction://media"/>
            <a:extLst>
              <a:ext uri="{FF2B5EF4-FFF2-40B4-BE49-F238E27FC236}">
                <a16:creationId xmlns:a16="http://schemas.microsoft.com/office/drawing/2014/main" id="{97D7FEA6-602B-E4F0-B410-72DC42F76CE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492926" y="3616096"/>
            <a:ext cx="9448799" cy="533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8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227C1-30A3-ECB8-9087-3862D864B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A519F07-A228-F579-4DEE-19184444DCA7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3E81F12-3D82-F5F0-909C-68C6FC76F9D8}"/>
                </a:ext>
              </a:extLst>
            </p:cNvPr>
            <p:cNvSpPr/>
            <p:nvPr/>
          </p:nvSpPr>
          <p:spPr>
            <a:xfrm flipV="1">
              <a:off x="22233775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6C114158-69B5-A8F3-5D18-C73C018AB5B2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E76B5F1-0404-0D67-7A85-6BF12DDFE94E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8F5513BB-21FE-8393-ADF2-D1EFF167A5ED}"/>
                </a:ext>
              </a:extLst>
            </p:cNvPr>
            <p:cNvSpPr txBox="1"/>
            <p:nvPr/>
          </p:nvSpPr>
          <p:spPr>
            <a:xfrm>
              <a:off x="18398851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2189B418-BA8A-C620-AFC6-7C9D4CC66D24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FC20D2B-002B-D0F7-F87D-6B8092BED7CA}"/>
              </a:ext>
            </a:extLst>
          </p:cNvPr>
          <p:cNvGrpSpPr/>
          <p:nvPr/>
        </p:nvGrpSpPr>
        <p:grpSpPr>
          <a:xfrm>
            <a:off x="521852" y="3370377"/>
            <a:ext cx="15697187" cy="6086731"/>
            <a:chOff x="0" y="0"/>
            <a:chExt cx="3207753" cy="384650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CB424CC-F3E5-B797-EF6C-B6F27B2E7A56}"/>
                </a:ext>
              </a:extLst>
            </p:cNvPr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177FAA4D-826A-63F9-0C17-DC61F3EFCFDB}"/>
                </a:ext>
              </a:extLst>
            </p:cNvPr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51" name="TextBox 51">
            <a:extLst>
              <a:ext uri="{FF2B5EF4-FFF2-40B4-BE49-F238E27FC236}">
                <a16:creationId xmlns:a16="http://schemas.microsoft.com/office/drawing/2014/main" id="{A113E958-5E9B-49B3-172A-7A536AFB1DEF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195548F2-E865-F905-1E26-880B22C0DEF8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0014454F-5AA3-5BB8-C025-CEC30DFB5E96}"/>
              </a:ext>
            </a:extLst>
          </p:cNvPr>
          <p:cNvSpPr txBox="1"/>
          <p:nvPr/>
        </p:nvSpPr>
        <p:spPr>
          <a:xfrm>
            <a:off x="1612668" y="2009110"/>
            <a:ext cx="13144499" cy="802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Główne cele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69AFFF-A204-2314-3ACE-37076C3AF652}"/>
              </a:ext>
            </a:extLst>
          </p:cNvPr>
          <p:cNvSpPr txBox="1"/>
          <p:nvPr/>
        </p:nvSpPr>
        <p:spPr>
          <a:xfrm>
            <a:off x="787880" y="3932271"/>
            <a:ext cx="15165130" cy="47325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pl" sz="2200" dirty="0">
                <a:solidFill>
                  <a:schemeClr val="bg1"/>
                </a:solidFill>
                <a:latin typeface="Montserrat" panose="00000500000000000000" pitchFamily="2" charset="0"/>
              </a:rPr>
              <a:t>Zapewnienie stałej jakości produktu: Jakość odzieży koncentruje się przede wszystkim na zapewnieniu jednorodności jakości produktu w całym procesie produkcyjnym. Utrzymanie stałego poziomu jakości oznacza, że klienci otrzymują niezawodne tkaniny, które odpowiadają ich potrzebom.</a:t>
            </a:r>
            <a:endParaRPr lang="it-IT"/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pl" sz="2200" dirty="0">
                <a:solidFill>
                  <a:schemeClr val="bg1"/>
                </a:solidFill>
                <a:latin typeface="Montserrat" panose="00000500000000000000" pitchFamily="2" charset="0"/>
              </a:rPr>
              <a:t>Zwiększenie zadowolenia klienta: Oznacza to, że dostarczony produkt przekracza oczekiwania pod względem wygody, trwałości i estetyki, a jednocześnie uwzględnia pragnienia konsumentów, co w efekcie wzmacnia zaufanie do firmy (co może prowadzić do długotrwałego sukcesu).</a:t>
            </a:r>
          </a:p>
        </p:txBody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83380B1D-E2CA-25C4-200B-85306DE75488}"/>
              </a:ext>
            </a:extLst>
          </p:cNvPr>
          <p:cNvSpPr/>
          <p:nvPr/>
        </p:nvSpPr>
        <p:spPr>
          <a:xfrm rot="22765" flipV="1">
            <a:off x="-11373" y="9060179"/>
            <a:ext cx="16714230" cy="110690"/>
          </a:xfrm>
          <a:prstGeom prst="line">
            <a:avLst/>
          </a:prstGeom>
          <a:ln w="9525" cap="flat">
            <a:solidFill>
              <a:srgbClr val="CFCF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8097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0" y="7479555"/>
            <a:ext cx="16675330" cy="2807445"/>
            <a:chOff x="0" y="0"/>
            <a:chExt cx="816580" cy="22285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6580" cy="2228546"/>
            </a:xfrm>
            <a:custGeom>
              <a:avLst/>
              <a:gdLst/>
              <a:ahLst/>
              <a:cxnLst/>
              <a:rect l="l" t="t" r="r" b="b"/>
              <a:pathLst>
                <a:path w="816580" h="2228546">
                  <a:moveTo>
                    <a:pt x="0" y="0"/>
                  </a:moveTo>
                  <a:lnTo>
                    <a:pt x="816580" y="0"/>
                  </a:lnTo>
                  <a:lnTo>
                    <a:pt x="816580" y="2228546"/>
                  </a:lnTo>
                  <a:lnTo>
                    <a:pt x="0" y="2228546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816580" cy="22285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98852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4" name="TextBox 14"/>
          <p:cNvSpPr txBox="1"/>
          <p:nvPr/>
        </p:nvSpPr>
        <p:spPr>
          <a:xfrm>
            <a:off x="1028699" y="1439240"/>
            <a:ext cx="13144499" cy="802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Obszary zapewniania i kontroli jakości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699" y="2641370"/>
            <a:ext cx="15258511" cy="1233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Teraz, gdy poznaliśmy już kluczowe elementy procesu upcyklingu, możemy omówić kwestię zapewnienia jakości i kontroli produkcji odzieży.</a:t>
            </a:r>
          </a:p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Oto obszary, w których należy je stosować: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565601" y="3461952"/>
            <a:ext cx="8057609" cy="2926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3299"/>
              </a:lnSpc>
              <a:buFont typeface="+mj-lt"/>
              <a:buAutoNum type="arabicPeriod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Wybór materiału i wstępna obróbka</a:t>
            </a:r>
          </a:p>
          <a:p>
            <a:pPr marL="457200" indent="-457200" algn="l">
              <a:lnSpc>
                <a:spcPts val="3299"/>
              </a:lnSpc>
              <a:buFont typeface="+mj-lt"/>
              <a:buAutoNum type="arabicPeriod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Projektowanie i tworzenie wzorów</a:t>
            </a:r>
          </a:p>
          <a:p>
            <a:pPr marL="457200" indent="-457200" algn="l">
              <a:lnSpc>
                <a:spcPts val="3299"/>
              </a:lnSpc>
              <a:buFont typeface="+mj-lt"/>
              <a:buAutoNum type="arabicPeriod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Cięcie i montaż</a:t>
            </a:r>
          </a:p>
          <a:p>
            <a:pPr marL="457200" indent="-457200" algn="l">
              <a:lnSpc>
                <a:spcPts val="3299"/>
              </a:lnSpc>
              <a:buFont typeface="+mj-lt"/>
              <a:buAutoNum type="arabicPeriod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Wykańczanie i pakowanie</a:t>
            </a:r>
          </a:p>
          <a:p>
            <a:pPr marL="457200" indent="-457200" algn="l">
              <a:lnSpc>
                <a:spcPts val="3299"/>
              </a:lnSpc>
              <a:buFont typeface="+mj-lt"/>
              <a:buAutoNum type="arabicPeriod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Kontrola postprodukcyjna</a:t>
            </a:r>
          </a:p>
          <a:p>
            <a:pPr marL="457200" indent="-457200" algn="l">
              <a:lnSpc>
                <a:spcPts val="3299"/>
              </a:lnSpc>
              <a:buFont typeface="+mj-lt"/>
              <a:buAutoNum type="arabicPeriod"/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Przejdź na następną stronę, aby przeczytać o nich więcej szczegółów.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A05664-7969-F0D4-A504-2574BE7B5230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61361691-D22E-C9C7-5D37-B1C1B1526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4376053"/>
            <a:ext cx="6036446" cy="40242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0" y="9263063"/>
            <a:ext cx="12735070" cy="1023937"/>
            <a:chOff x="0" y="0"/>
            <a:chExt cx="10109079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109079" cy="812800"/>
            </a:xfrm>
            <a:custGeom>
              <a:avLst/>
              <a:gdLst/>
              <a:ahLst/>
              <a:cxnLst/>
              <a:rect l="l" t="t" r="r" b="b"/>
              <a:pathLst>
                <a:path w="10109079" h="812800">
                  <a:moveTo>
                    <a:pt x="0" y="0"/>
                  </a:moveTo>
                  <a:lnTo>
                    <a:pt x="10109079" y="0"/>
                  </a:lnTo>
                  <a:lnTo>
                    <a:pt x="1010907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0109079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51895" y="5657850"/>
            <a:ext cx="5296402" cy="5008320"/>
            <a:chOff x="0" y="0"/>
            <a:chExt cx="4204276" cy="39755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04276" cy="3975597"/>
            </a:xfrm>
            <a:custGeom>
              <a:avLst/>
              <a:gdLst/>
              <a:ahLst/>
              <a:cxnLst/>
              <a:rect l="l" t="t" r="r" b="b"/>
              <a:pathLst>
                <a:path w="4204276" h="3975597">
                  <a:moveTo>
                    <a:pt x="0" y="0"/>
                  </a:moveTo>
                  <a:lnTo>
                    <a:pt x="4204276" y="0"/>
                  </a:lnTo>
                  <a:lnTo>
                    <a:pt x="4204276" y="3975597"/>
                  </a:lnTo>
                  <a:lnTo>
                    <a:pt x="0" y="397559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4204276" cy="3975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751895" y="1028700"/>
            <a:ext cx="9482623" cy="9258300"/>
            <a:chOff x="0" y="0"/>
            <a:chExt cx="12643497" cy="1234440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t="1182" b="1182"/>
            <a:stretch>
              <a:fillRect/>
            </a:stretch>
          </p:blipFill>
          <p:spPr>
            <a:xfrm>
              <a:off x="0" y="0"/>
              <a:ext cx="12643497" cy="12344400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2" name="AutoShape 12"/>
          <p:cNvSpPr/>
          <p:nvPr/>
        </p:nvSpPr>
        <p:spPr>
          <a:xfrm flipV="1">
            <a:off x="16675331" y="0"/>
            <a:ext cx="0" cy="1028700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4" name="TextBox 14"/>
          <p:cNvSpPr txBox="1"/>
          <p:nvPr/>
        </p:nvSpPr>
        <p:spPr>
          <a:xfrm>
            <a:off x="1031566" y="3023235"/>
            <a:ext cx="4695894" cy="4173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00"/>
              </a:lnSpc>
              <a:spcBef>
                <a:spcPct val="0"/>
              </a:spcBef>
            </a:pPr>
            <a:r>
              <a:rPr lang="pl" sz="22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Finansowane przez Unię Europejską. Wyrażone poglądy i opinie są jednak poglądami i opiniami wyłącznie autora/autorów i niekoniecznie odzwierciedlają poglądy Unii Europejskiej ani Europejskiej Agencji Wykonawczej ds. Edukacji i Kultury (EACEA). Ani Unia Europejska, ani EACEA nie ponoszą za nie odpowiedzialności.</a:t>
            </a:r>
          </a:p>
        </p:txBody>
      </p:sp>
      <p:sp>
        <p:nvSpPr>
          <p:cNvPr id="15" name="Freeform 15"/>
          <p:cNvSpPr/>
          <p:nvPr/>
        </p:nvSpPr>
        <p:spPr>
          <a:xfrm>
            <a:off x="13662188" y="268369"/>
            <a:ext cx="2675477" cy="559152"/>
          </a:xfrm>
          <a:custGeom>
            <a:avLst/>
            <a:gdLst/>
            <a:ahLst/>
            <a:cxnLst/>
            <a:rect l="l" t="t" r="r" b="b"/>
            <a:pathLst>
              <a:path w="2675477" h="559152">
                <a:moveTo>
                  <a:pt x="0" y="0"/>
                </a:moveTo>
                <a:lnTo>
                  <a:pt x="2675478" y="0"/>
                </a:lnTo>
                <a:lnTo>
                  <a:pt x="2675478" y="559152"/>
                </a:lnTo>
                <a:lnTo>
                  <a:pt x="0" y="55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75B41D9C-4ECB-17F5-CF52-1827D67DBBFD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4E190-D3A5-952A-1EDB-010BCF72B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0C95BF1-0CF5-6DA0-935E-D6610E3A27E1}"/>
              </a:ext>
            </a:extLst>
          </p:cNvPr>
          <p:cNvSpPr txBox="1"/>
          <p:nvPr/>
        </p:nvSpPr>
        <p:spPr>
          <a:xfrm>
            <a:off x="1281396" y="3656193"/>
            <a:ext cx="7416749" cy="5888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pl" sz="2199" b="1" dirty="0">
                <a:solidFill>
                  <a:srgbClr val="1E2328"/>
                </a:solidFill>
                <a:latin typeface="Montserrat"/>
              </a:rPr>
              <a:t>Wybór materiałów i wstępna obróbka</a:t>
            </a:r>
            <a:endParaRPr lang="en-US" sz="2199" dirty="0">
              <a:solidFill>
                <a:srgbClr val="1E2328"/>
              </a:solidFill>
              <a:latin typeface="Montserrat"/>
            </a:endParaRPr>
          </a:p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</a:rPr>
              <a:t>Dokładna kontrola: Każdy element poddanego recyklingowi materiału należy dokładnie sprawdzić pod kątem wad, plam i uszkodzeń.</a:t>
            </a:r>
          </a:p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</a:rPr>
              <a:t>Czyszczenie i dezynfekcja: Prawidłowe metody czyszczenia i dezynfekcji są niezbędne do usunięcia brudu, zapachów i potencjalnych zagrożeń dla zdrowia.</a:t>
            </a:r>
          </a:p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</a:rPr>
              <a:t>Badanie materiałów: Przeprowadź testy wytrzymałości tkaniny, trwałości koloru i innych istotnych właściwości, aby ocenić jej przydatność do produkcji planowanego ubioru.</a:t>
            </a:r>
          </a:p>
          <a:p>
            <a:pPr>
              <a:lnSpc>
                <a:spcPts val="3299"/>
              </a:lnSpc>
            </a:pPr>
            <a:endParaRPr lang="en-US" sz="2199" dirty="0">
              <a:solidFill>
                <a:srgbClr val="1E2328"/>
              </a:solidFill>
              <a:latin typeface="Montserrat"/>
            </a:endParaRPr>
          </a:p>
          <a:p>
            <a:pPr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</a:rPr>
              <a:t>Uwaga: więcej na temat pozyskiwania i wyboru materiałów można przeczytać w Module 1.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F4D839C-87F9-4C99-454D-577163C27765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1C9C623F-7069-907A-4550-3C80F811A8AF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B3CF5F9E-A4C8-FFB9-C44D-1D6DD021887C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F130DC3-30F8-D023-47AF-907CC9CD79CB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0F1EB0A-FCAD-A386-1849-26845928C656}"/>
                </a:ext>
              </a:extLst>
            </p:cNvPr>
            <p:cNvSpPr txBox="1"/>
            <p:nvPr/>
          </p:nvSpPr>
          <p:spPr>
            <a:xfrm>
              <a:off x="18398851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sp>
        <p:nvSpPr>
          <p:cNvPr id="9" name="AutoShape 9">
            <a:extLst>
              <a:ext uri="{FF2B5EF4-FFF2-40B4-BE49-F238E27FC236}">
                <a16:creationId xmlns:a16="http://schemas.microsoft.com/office/drawing/2014/main" id="{81409564-1C8D-A9F4-C21A-4E478D4D3B4E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23D07606-AEB5-2F6D-33E8-0D74E68BAE00}"/>
              </a:ext>
            </a:extLst>
          </p:cNvPr>
          <p:cNvGrpSpPr/>
          <p:nvPr/>
        </p:nvGrpSpPr>
        <p:grpSpPr>
          <a:xfrm>
            <a:off x="0" y="1023936"/>
            <a:ext cx="16675327" cy="2290763"/>
            <a:chOff x="0" y="0"/>
            <a:chExt cx="1980673" cy="108415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24AB4B1-5BF5-0DBF-ADB2-8D71600BCAFB}"/>
                </a:ext>
              </a:extLst>
            </p:cNvPr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793D3AC0-2E1B-C48F-043C-91B0632A974C}"/>
                </a:ext>
              </a:extLst>
            </p:cNvPr>
            <p:cNvSpPr txBox="1"/>
            <p:nvPr/>
          </p:nvSpPr>
          <p:spPr>
            <a:xfrm>
              <a:off x="0" y="0"/>
              <a:ext cx="1980673" cy="1084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AC596FF0-22E2-308F-D83E-9814A6ACC92B}"/>
              </a:ext>
            </a:extLst>
          </p:cNvPr>
          <p:cNvSpPr txBox="1"/>
          <p:nvPr/>
        </p:nvSpPr>
        <p:spPr>
          <a:xfrm>
            <a:off x="2375597" y="1782673"/>
            <a:ext cx="11758707" cy="773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55"/>
              </a:lnSpc>
            </a:pPr>
            <a:r>
              <a:rPr lang="pl" sz="4963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Obszary zapewniania i kontroli jakości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EDB7D03C-44D7-EA67-99EF-34CDF9B7FF88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1444C786-13AB-06B9-D805-43ECF4AE65BE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0B38F4AF-8F9B-F5C1-8FF1-19B468D4D1D6}"/>
              </a:ext>
            </a:extLst>
          </p:cNvPr>
          <p:cNvGrpSpPr/>
          <p:nvPr/>
        </p:nvGrpSpPr>
        <p:grpSpPr>
          <a:xfrm>
            <a:off x="-9155" y="1019175"/>
            <a:ext cx="784807" cy="9258300"/>
            <a:chOff x="0" y="0"/>
            <a:chExt cx="3505240" cy="5723059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A821D6F3-D73A-C81E-F50C-A2DB0D145FB0}"/>
                </a:ext>
              </a:extLst>
            </p:cNvPr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376368BA-543C-8E30-3371-6003A9A8D2E2}"/>
                </a:ext>
              </a:extLst>
            </p:cNvPr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8" name="TextBox 2">
            <a:extLst>
              <a:ext uri="{FF2B5EF4-FFF2-40B4-BE49-F238E27FC236}">
                <a16:creationId xmlns:a16="http://schemas.microsoft.com/office/drawing/2014/main" id="{9EEBE293-9553-2968-8CBA-C26541D6E7B0}"/>
              </a:ext>
            </a:extLst>
          </p:cNvPr>
          <p:cNvSpPr txBox="1"/>
          <p:nvPr/>
        </p:nvSpPr>
        <p:spPr>
          <a:xfrm>
            <a:off x="9190034" y="3656193"/>
            <a:ext cx="7416749" cy="2926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pl" sz="2200" b="1" dirty="0">
                <a:solidFill>
                  <a:srgbClr val="1E2328"/>
                </a:solidFill>
                <a:latin typeface="Montserrat"/>
              </a:rPr>
              <a:t>Projektowanie i tworzenie wzorów</a:t>
            </a:r>
          </a:p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200" dirty="0">
                <a:solidFill>
                  <a:srgbClr val="1E2328"/>
                </a:solidFill>
                <a:latin typeface="Montserrat"/>
              </a:rPr>
              <a:t>Dokładne pomiary: Dokładne pomiary są niezbędne, aby zapewnić dobre dopasowanie i uniknąć strat.</a:t>
            </a:r>
            <a:endParaRPr lang="el-GR" sz="2200" dirty="0">
              <a:solidFill>
                <a:srgbClr val="1E2328"/>
              </a:solidFill>
              <a:latin typeface="Montserrat"/>
            </a:endParaRPr>
          </a:p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200" dirty="0">
                <a:solidFill>
                  <a:srgbClr val="1E2328"/>
                </a:solidFill>
                <a:latin typeface="Montserrat"/>
              </a:rPr>
              <a:t>Możliwość dostosowania wzoru: Wzory mogą wymagać dostosowania do unikalnych cech materiałów poddanych recyklingowi, które mogą różnić się rozmiarem, kształtem i fakturą.</a:t>
            </a:r>
            <a:endParaRPr lang="en-US" sz="2199" dirty="0">
              <a:solidFill>
                <a:srgbClr val="1E2328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41699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B2D04-2951-DE82-F0AB-08E5C5345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29A5C40-3350-910D-924B-A92F43C0D746}"/>
              </a:ext>
            </a:extLst>
          </p:cNvPr>
          <p:cNvSpPr txBox="1"/>
          <p:nvPr/>
        </p:nvSpPr>
        <p:spPr>
          <a:xfrm>
            <a:off x="1281396" y="3656193"/>
            <a:ext cx="7416749" cy="5888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pl" sz="2199" b="1" dirty="0">
                <a:solidFill>
                  <a:srgbClr val="1E2328"/>
                </a:solidFill>
                <a:latin typeface="Montserrat"/>
              </a:rPr>
              <a:t>Cięcie i montaż</a:t>
            </a:r>
          </a:p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</a:rPr>
              <a:t>Precyzyjne cięcie: Precyzyjne techniki cięcia minimalizują marnotrawstwo materiału i gwarantują czyste linie finalnego produktu.</a:t>
            </a:r>
          </a:p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</a:rPr>
              <a:t>Spójny montaż: Przestrzegaj standardowych procesów montażu, aby zachować spójność i jakość wszystkich elementów garderoby.</a:t>
            </a:r>
          </a:p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</a:rPr>
              <a:t>Regularne kontrole: Przeprowadzaj regularne kontrole jakości w trakcie procesu montażu, aby wcześnie identyfikować i usuwać wszelkie wady.</a:t>
            </a:r>
          </a:p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endParaRPr lang="en-US" sz="2199" dirty="0">
              <a:solidFill>
                <a:srgbClr val="1E2328"/>
              </a:solidFill>
              <a:latin typeface="Montserrat"/>
            </a:endParaRPr>
          </a:p>
          <a:p>
            <a:pPr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</a:rPr>
              <a:t>Uwaga: więcej na temat technik krawieckich możesz przeczytać w Module 4.</a:t>
            </a:r>
          </a:p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endParaRPr lang="en-US" sz="2199" dirty="0">
              <a:solidFill>
                <a:srgbClr val="1E2328"/>
              </a:solidFill>
              <a:latin typeface="Montserrat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8AD0503-3774-E55E-58B1-CB96160364D3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CE20A058-1C26-E984-F6B3-A4B367A05B90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F665B4DF-C265-F01D-5BF4-78F2543B7707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83919BC-3E2A-1DF9-C14D-0F65614FD593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73E10CF-DDDE-5618-1422-206CF69C25B0}"/>
                </a:ext>
              </a:extLst>
            </p:cNvPr>
            <p:cNvSpPr txBox="1"/>
            <p:nvPr/>
          </p:nvSpPr>
          <p:spPr>
            <a:xfrm>
              <a:off x="18398851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sp>
        <p:nvSpPr>
          <p:cNvPr id="9" name="AutoShape 9">
            <a:extLst>
              <a:ext uri="{FF2B5EF4-FFF2-40B4-BE49-F238E27FC236}">
                <a16:creationId xmlns:a16="http://schemas.microsoft.com/office/drawing/2014/main" id="{60D9B868-9052-4070-7CBD-6B4DD7985D83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90249755-2448-63F4-F796-D9079278CA23}"/>
              </a:ext>
            </a:extLst>
          </p:cNvPr>
          <p:cNvGrpSpPr/>
          <p:nvPr/>
        </p:nvGrpSpPr>
        <p:grpSpPr>
          <a:xfrm>
            <a:off x="0" y="1023936"/>
            <a:ext cx="16675327" cy="2290763"/>
            <a:chOff x="0" y="0"/>
            <a:chExt cx="1980673" cy="108415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E36CBB5-0724-C47F-603C-3BADBC5A3C85}"/>
                </a:ext>
              </a:extLst>
            </p:cNvPr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D17E4468-F7C0-2239-FE75-DDDD7361F76E}"/>
                </a:ext>
              </a:extLst>
            </p:cNvPr>
            <p:cNvSpPr txBox="1"/>
            <p:nvPr/>
          </p:nvSpPr>
          <p:spPr>
            <a:xfrm>
              <a:off x="0" y="0"/>
              <a:ext cx="1980673" cy="1084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2D3B7C27-069A-1913-4008-898322143ED1}"/>
              </a:ext>
            </a:extLst>
          </p:cNvPr>
          <p:cNvSpPr txBox="1"/>
          <p:nvPr/>
        </p:nvSpPr>
        <p:spPr>
          <a:xfrm>
            <a:off x="2375597" y="1782673"/>
            <a:ext cx="11758707" cy="773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55"/>
              </a:lnSpc>
            </a:pPr>
            <a:r>
              <a:rPr lang="pl" sz="4963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Obszary zapewniania i kontroli jakości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4DE5D442-1C87-A5A2-15CD-34AF0C534FBB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87F3911B-4C37-A2BB-F7B9-B2667AE5363D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FE831C06-21FF-5184-224C-1961E3FA666C}"/>
              </a:ext>
            </a:extLst>
          </p:cNvPr>
          <p:cNvGrpSpPr/>
          <p:nvPr/>
        </p:nvGrpSpPr>
        <p:grpSpPr>
          <a:xfrm>
            <a:off x="-9155" y="1019175"/>
            <a:ext cx="784807" cy="9258300"/>
            <a:chOff x="0" y="0"/>
            <a:chExt cx="3505240" cy="5723059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F8DCA83-8255-F540-6A38-BC9D3C197055}"/>
                </a:ext>
              </a:extLst>
            </p:cNvPr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3DA20F26-C12F-607B-88BE-FC9DA547833A}"/>
                </a:ext>
              </a:extLst>
            </p:cNvPr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8" name="TextBox 2">
            <a:extLst>
              <a:ext uri="{FF2B5EF4-FFF2-40B4-BE49-F238E27FC236}">
                <a16:creationId xmlns:a16="http://schemas.microsoft.com/office/drawing/2014/main" id="{4E8827C2-9F60-55C8-C4A2-2033A3B46E31}"/>
              </a:ext>
            </a:extLst>
          </p:cNvPr>
          <p:cNvSpPr txBox="1"/>
          <p:nvPr/>
        </p:nvSpPr>
        <p:spPr>
          <a:xfrm>
            <a:off x="9190034" y="3656193"/>
            <a:ext cx="7416749" cy="3772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pl" sz="2200" b="1" dirty="0">
                <a:solidFill>
                  <a:srgbClr val="1E2328"/>
                </a:solidFill>
                <a:latin typeface="Montserrat"/>
              </a:rPr>
              <a:t>Wykańczanie i pakowanie</a:t>
            </a:r>
          </a:p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200" dirty="0">
                <a:solidFill>
                  <a:srgbClr val="1E2328"/>
                </a:solidFill>
                <a:latin typeface="Montserrat"/>
              </a:rPr>
              <a:t>Staranne wykończenie: Zwróć uwagę na szczegóły, takie jak szwy, obszycia i dziurki, aby zapewnić profesjonalne wykończenie.</a:t>
            </a:r>
          </a:p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200" dirty="0">
                <a:solidFill>
                  <a:srgbClr val="1E2328"/>
                </a:solidFill>
                <a:latin typeface="Montserrat"/>
              </a:rPr>
              <a:t>Właściwe opakowanie: Należy używać odpowiednich materiałów opakowaniowych, aby chronić odzież podczas transportu i przechowywania.</a:t>
            </a:r>
          </a:p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200" dirty="0">
                <a:solidFill>
                  <a:srgbClr val="1E2328"/>
                </a:solidFill>
                <a:latin typeface="Montserrat"/>
              </a:rPr>
              <a:t>Czytelne etykiety: Zapewnij czytelne i dokładne etykiety z instrukcjami dotyczącymi pielęgnacji i informacjami o rozmiarach.</a:t>
            </a:r>
            <a:endParaRPr lang="en-US" sz="2199" dirty="0">
              <a:solidFill>
                <a:srgbClr val="1E2328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34462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78B11-DF54-63AF-DC39-DB8B96833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76FB880-183B-54FB-3438-F525B365D27C}"/>
              </a:ext>
            </a:extLst>
          </p:cNvPr>
          <p:cNvSpPr txBox="1"/>
          <p:nvPr/>
        </p:nvSpPr>
        <p:spPr>
          <a:xfrm>
            <a:off x="1281396" y="3656193"/>
            <a:ext cx="7416749" cy="2926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pl" sz="2199" b="1" dirty="0">
                <a:solidFill>
                  <a:srgbClr val="1E2328"/>
                </a:solidFill>
                <a:latin typeface="Montserrat"/>
              </a:rPr>
              <a:t>Kontrola jakości po produkcji</a:t>
            </a:r>
          </a:p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</a:rPr>
              <a:t>Kontrola końcowa: Przeprowadź kontrolę końcową każdego elementu garderoby w celu zidentyfikowania i usunięcia wszelkich pozostałych wad.</a:t>
            </a:r>
          </a:p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</a:rPr>
              <a:t>Opinie klientów: Aktywnie poszukuj opinii klientów i uwzględniaj je w celu ciągłego podnoszenia jakości i rozwiązywania wszelkich problemów.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FA19D76-489B-E559-5657-6C911F0F8FA6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9E879EFC-A9BC-B10D-A06C-094BE77A2F84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D4619AC6-1775-1A38-66F2-349F86CBD207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38E496E-E009-53A8-09DB-539D2CA5B821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7C5220A-9E42-EE50-49FB-B7670103315E}"/>
                </a:ext>
              </a:extLst>
            </p:cNvPr>
            <p:cNvSpPr txBox="1"/>
            <p:nvPr/>
          </p:nvSpPr>
          <p:spPr>
            <a:xfrm>
              <a:off x="18398851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sp>
        <p:nvSpPr>
          <p:cNvPr id="9" name="AutoShape 9">
            <a:extLst>
              <a:ext uri="{FF2B5EF4-FFF2-40B4-BE49-F238E27FC236}">
                <a16:creationId xmlns:a16="http://schemas.microsoft.com/office/drawing/2014/main" id="{19D5E496-02EC-0975-D55F-7018D5B58D38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167D7B90-EC74-EF7E-676B-542F9E973684}"/>
              </a:ext>
            </a:extLst>
          </p:cNvPr>
          <p:cNvGrpSpPr/>
          <p:nvPr/>
        </p:nvGrpSpPr>
        <p:grpSpPr>
          <a:xfrm>
            <a:off x="0" y="1023936"/>
            <a:ext cx="16675327" cy="2290763"/>
            <a:chOff x="0" y="0"/>
            <a:chExt cx="1980673" cy="108415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05886C4-3A10-8AAC-D492-C0B445BF7E8B}"/>
                </a:ext>
              </a:extLst>
            </p:cNvPr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11D19BE5-DE48-BD35-A22D-A11138CECD63}"/>
                </a:ext>
              </a:extLst>
            </p:cNvPr>
            <p:cNvSpPr txBox="1"/>
            <p:nvPr/>
          </p:nvSpPr>
          <p:spPr>
            <a:xfrm>
              <a:off x="0" y="0"/>
              <a:ext cx="1980673" cy="1084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BA350785-C659-3ABE-E7CD-B982529B511F}"/>
              </a:ext>
            </a:extLst>
          </p:cNvPr>
          <p:cNvSpPr txBox="1"/>
          <p:nvPr/>
        </p:nvSpPr>
        <p:spPr>
          <a:xfrm>
            <a:off x="2375597" y="1782673"/>
            <a:ext cx="11758707" cy="773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55"/>
              </a:lnSpc>
            </a:pPr>
            <a:r>
              <a:rPr lang="pl" sz="4963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Obszary kontroli jakości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6C323D39-2F22-CF37-A8F7-2838EBE4F0F3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541B5FFE-2B96-AE28-FFA9-E186AA6A7538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A7C661D1-A2D2-F308-5199-A99DF47D66C9}"/>
              </a:ext>
            </a:extLst>
          </p:cNvPr>
          <p:cNvGrpSpPr/>
          <p:nvPr/>
        </p:nvGrpSpPr>
        <p:grpSpPr>
          <a:xfrm>
            <a:off x="-9155" y="1019175"/>
            <a:ext cx="784807" cy="9258300"/>
            <a:chOff x="0" y="0"/>
            <a:chExt cx="3505240" cy="5723059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814D0EA-00CB-D2E4-F8C7-423CC900BF67}"/>
                </a:ext>
              </a:extLst>
            </p:cNvPr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A65DB7A3-C6CD-99A4-7BF8-59C73918BAAC}"/>
                </a:ext>
              </a:extLst>
            </p:cNvPr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37DE87CB-6F7D-CD14-CC22-2107D019A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636" y="3314696"/>
            <a:ext cx="4648203" cy="697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50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98851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/>
          <p:cNvGrpSpPr/>
          <p:nvPr/>
        </p:nvGrpSpPr>
        <p:grpSpPr>
          <a:xfrm>
            <a:off x="0" y="2019301"/>
            <a:ext cx="16675329" cy="8267700"/>
            <a:chOff x="0" y="0"/>
            <a:chExt cx="3508294" cy="10263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08294" cy="1026348"/>
            </a:xfrm>
            <a:custGeom>
              <a:avLst/>
              <a:gdLst/>
              <a:ahLst/>
              <a:cxnLst/>
              <a:rect l="l" t="t" r="r" b="b"/>
              <a:pathLst>
                <a:path w="3508294" h="1026348">
                  <a:moveTo>
                    <a:pt x="0" y="0"/>
                  </a:moveTo>
                  <a:lnTo>
                    <a:pt x="3508294" y="0"/>
                  </a:lnTo>
                  <a:lnTo>
                    <a:pt x="3508294" y="1026348"/>
                  </a:lnTo>
                  <a:lnTo>
                    <a:pt x="0" y="102634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3508294" cy="1026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38492" y="1671227"/>
            <a:ext cx="9019905" cy="802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" sz="6000" dirty="0">
                <a:latin typeface="DM Serif Display"/>
                <a:ea typeface="DM Serif Display"/>
                <a:cs typeface="DM Serif Display"/>
                <a:sym typeface="DM Serif Display"/>
              </a:rPr>
              <a:t>Najlepsze praktyki</a:t>
            </a:r>
          </a:p>
        </p:txBody>
      </p:sp>
      <p:sp>
        <p:nvSpPr>
          <p:cNvPr id="17" name="AutoShape 17"/>
          <p:cNvSpPr/>
          <p:nvPr/>
        </p:nvSpPr>
        <p:spPr>
          <a:xfrm rot="22765">
            <a:off x="1612660" y="6934229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8" name="TextBox 18"/>
          <p:cNvSpPr txBox="1"/>
          <p:nvPr/>
        </p:nvSpPr>
        <p:spPr>
          <a:xfrm>
            <a:off x="1031566" y="2690113"/>
            <a:ext cx="14818034" cy="4619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pl" sz="2199" dirty="0">
                <a:latin typeface="Montserrat"/>
                <a:ea typeface="Montserrat"/>
                <a:cs typeface="Montserrat"/>
                <a:sym typeface="Montserrat"/>
              </a:rPr>
              <a:t>Jeśli nie wiesz, od czego zacząć, możesz zacząć od zapoznania się z poniższymi najlepszymi praktykami:</a:t>
            </a:r>
            <a:endParaRPr lang="it-IT"/>
          </a:p>
          <a:p>
            <a:pPr marL="457200" indent="-457200" algn="just">
              <a:lnSpc>
                <a:spcPts val="3299"/>
              </a:lnSpc>
              <a:buFont typeface="+mj-lt"/>
              <a:buAutoNum type="arabicPeriod"/>
            </a:pPr>
            <a:r>
              <a:rPr lang="pl" sz="2199" dirty="0">
                <a:latin typeface="Montserrat"/>
                <a:ea typeface="Montserrat"/>
                <a:cs typeface="Montserrat"/>
                <a:sym typeface="Montserrat"/>
              </a:rPr>
              <a:t>Stwórz kompleksowy podręcznik jakości, który będzie zawierał wszystkie ustalone standardy, procedury i wytyczne. Będzie on służył jako punkt odniesienia dla Ciebie (i/lub Twojego zespołu).</a:t>
            </a:r>
            <a:endParaRPr lang="en-US" sz="2199" dirty="0">
              <a:latin typeface="Montserrat"/>
              <a:ea typeface="Montserrat"/>
              <a:cs typeface="Montserrat"/>
            </a:endParaRPr>
          </a:p>
          <a:p>
            <a:pPr marL="457200" indent="-457200" algn="just">
              <a:lnSpc>
                <a:spcPts val="3299"/>
              </a:lnSpc>
              <a:buFont typeface="+mj-lt"/>
              <a:buAutoNum type="arabicPeriod"/>
            </a:pPr>
            <a:r>
              <a:rPr lang="pl" sz="2199" dirty="0">
                <a:latin typeface="Montserrat"/>
                <a:ea typeface="Montserrat"/>
                <a:cs typeface="Montserrat"/>
                <a:sym typeface="Montserrat"/>
              </a:rPr>
              <a:t>Przeprowadzaj regularne kontrole na różnych etapach produkcji, co pozwala na wczesną identyfikację i naprawę wszelkich usterek.</a:t>
            </a:r>
            <a:endParaRPr lang="en-US" sz="2199" dirty="0">
              <a:latin typeface="Montserrat"/>
              <a:ea typeface="Montserrat"/>
              <a:cs typeface="Montserrat"/>
            </a:endParaRPr>
          </a:p>
          <a:p>
            <a:pPr marL="457200" indent="-457200" algn="just">
              <a:lnSpc>
                <a:spcPts val="3299"/>
              </a:lnSpc>
              <a:buFont typeface="+mj-lt"/>
              <a:buAutoNum type="arabicPeriod"/>
            </a:pPr>
            <a:r>
              <a:rPr lang="pl" sz="2199" dirty="0">
                <a:latin typeface="Montserrat"/>
                <a:ea typeface="Montserrat"/>
                <a:cs typeface="Montserrat"/>
                <a:sym typeface="Montserrat"/>
              </a:rPr>
              <a:t>Przed zapakowaniem i wysyłką należy przeprowadzić dokładną kontrolę końcową każdego elementu garderoby.</a:t>
            </a:r>
            <a:endParaRPr lang="en-US" sz="2199" dirty="0">
              <a:latin typeface="Montserrat"/>
              <a:ea typeface="Montserrat"/>
              <a:cs typeface="Montserrat"/>
            </a:endParaRPr>
          </a:p>
          <a:p>
            <a:pPr marL="457200" indent="-457200" algn="just">
              <a:lnSpc>
                <a:spcPts val="3299"/>
              </a:lnSpc>
              <a:buFont typeface="+mj-lt"/>
              <a:buAutoNum type="arabicPeriod"/>
            </a:pPr>
            <a:r>
              <a:rPr lang="pl" sz="2199" dirty="0">
                <a:latin typeface="Montserrat"/>
                <a:ea typeface="Montserrat"/>
                <a:cs typeface="Montserrat"/>
                <a:sym typeface="Montserrat"/>
              </a:rPr>
              <a:t>Używaj list kontrolnych i formularzy do dokumentowania ustaleń z inspekcji, śledzenia wad i monitorowania postępów produkcji.</a:t>
            </a:r>
            <a:endParaRPr lang="en-US" sz="2199" dirty="0">
              <a:latin typeface="Montserrat"/>
              <a:ea typeface="Montserrat"/>
              <a:cs typeface="Montserrat"/>
            </a:endParaRPr>
          </a:p>
          <a:p>
            <a:pPr marL="457200" indent="-457200" algn="just">
              <a:lnSpc>
                <a:spcPts val="3299"/>
              </a:lnSpc>
              <a:buFont typeface="+mj-lt"/>
              <a:buAutoNum type="arabicPeriod"/>
            </a:pPr>
            <a:r>
              <a:rPr lang="pl" sz="2199" dirty="0">
                <a:latin typeface="Montserrat"/>
                <a:ea typeface="Montserrat"/>
                <a:cs typeface="Montserrat"/>
                <a:sym typeface="Montserrat"/>
              </a:rPr>
              <a:t>Przeanalizuj opinie klientów, aby zidentyfikować obszary wymagające poprawy i rozwiązać wszelkie powtarzające się problemy.</a:t>
            </a:r>
            <a:endParaRPr lang="en-US" sz="2199" dirty="0">
              <a:latin typeface="Montserrat"/>
              <a:ea typeface="Montserrat"/>
              <a:cs typeface="Montserrat"/>
            </a:endParaRPr>
          </a:p>
          <a:p>
            <a:pPr marL="457200" indent="-457200" algn="l">
              <a:lnSpc>
                <a:spcPts val="3299"/>
              </a:lnSpc>
              <a:buFont typeface="+mj-lt"/>
              <a:buAutoNum type="arabicPeriod"/>
            </a:pPr>
            <a:endParaRPr lang="en-US" sz="2199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457200" algn="l">
              <a:lnSpc>
                <a:spcPts val="3299"/>
              </a:lnSpc>
              <a:buFont typeface="+mj-lt"/>
              <a:buAutoNum type="arabicPeriod"/>
            </a:pPr>
            <a:endParaRPr lang="en-US" sz="2199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9EE07FF5-D7F1-06FB-1952-D0B67AE9B103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A0A01E-6671-3A36-3C60-28050C780F85}"/>
              </a:ext>
            </a:extLst>
          </p:cNvPr>
          <p:cNvSpPr txBox="1"/>
          <p:nvPr/>
        </p:nvSpPr>
        <p:spPr>
          <a:xfrm>
            <a:off x="1031566" y="7393196"/>
            <a:ext cx="15552714" cy="1749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200" dirty="0">
                <a:latin typeface="Montserrat"/>
                <a:ea typeface="Montserrat"/>
                <a:cs typeface="Montserrat"/>
                <a:sym typeface="Montserrat"/>
              </a:rPr>
              <a:t>Wiele </a:t>
            </a:r>
            <a:r>
              <a:rPr lang="pl" sz="2200" b="1" dirty="0">
                <a:latin typeface="Montserrat"/>
                <a:ea typeface="Montserrat"/>
                <a:cs typeface="Montserrat"/>
                <a:sym typeface="Montserrat"/>
              </a:rPr>
              <a:t>materiałów można znaleźć także w Internecie </a:t>
            </a:r>
            <a:r>
              <a:rPr lang="pl" sz="2200" dirty="0">
                <a:latin typeface="Montserrat"/>
                <a:ea typeface="Montserrat"/>
                <a:cs typeface="Montserrat"/>
                <a:sym typeface="Montserrat"/>
              </a:rPr>
              <a:t>, na przykład: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200" dirty="0"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https://checklist.gg/templates/lista-kontroli-jakości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200" dirty="0"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https://theoddfactory.com/product/lista-kontroli-jakości-przewodnik-do-doskonalenia-produkcji/</a:t>
            </a:r>
            <a:r>
              <a:rPr lang="pl" sz="2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200" dirty="0"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https://www.projectmanagementdocs.com/template/project-documents/quality-checklist/</a:t>
            </a:r>
            <a:r>
              <a:rPr lang="pl" sz="2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8B72F-827E-DD74-A3D0-4DA2539A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81A798D-E5E8-FCE6-A496-EC31E367E5DC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42C2580F-2286-4134-FF0A-A112B7C9C226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AEC701C3-A5DB-25C7-DEEF-274437CE5988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CD21254-FE4A-6F04-33CB-28EE6B3C49E1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0CA8D2A-9970-77B3-8E48-13F0CF202E63}"/>
                </a:ext>
              </a:extLst>
            </p:cNvPr>
            <p:cNvSpPr txBox="1"/>
            <p:nvPr/>
          </p:nvSpPr>
          <p:spPr>
            <a:xfrm>
              <a:off x="18398852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sp>
        <p:nvSpPr>
          <p:cNvPr id="9" name="AutoShape 9">
            <a:extLst>
              <a:ext uri="{FF2B5EF4-FFF2-40B4-BE49-F238E27FC236}">
                <a16:creationId xmlns:a16="http://schemas.microsoft.com/office/drawing/2014/main" id="{2C22F3B9-5932-0D3F-39D2-CAA8F9F1F560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B9299B1-C8D6-DE94-6DEB-BEFA1FBEFDF7}"/>
              </a:ext>
            </a:extLst>
          </p:cNvPr>
          <p:cNvGrpSpPr/>
          <p:nvPr/>
        </p:nvGrpSpPr>
        <p:grpSpPr>
          <a:xfrm>
            <a:off x="2" y="1041983"/>
            <a:ext cx="16675327" cy="2330870"/>
            <a:chOff x="0" y="0"/>
            <a:chExt cx="1980673" cy="108415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387789E-1DC0-C7E4-F06C-C2E78F43937C}"/>
                </a:ext>
              </a:extLst>
            </p:cNvPr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BE12B492-B6FA-4E90-AE35-67C6008426B0}"/>
                </a:ext>
              </a:extLst>
            </p:cNvPr>
            <p:cNvSpPr txBox="1"/>
            <p:nvPr/>
          </p:nvSpPr>
          <p:spPr>
            <a:xfrm>
              <a:off x="0" y="0"/>
              <a:ext cx="1980673" cy="1084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E4D3F939-1474-C0A7-B4FA-F618C959A40E}"/>
              </a:ext>
            </a:extLst>
          </p:cNvPr>
          <p:cNvSpPr txBox="1"/>
          <p:nvPr/>
        </p:nvSpPr>
        <p:spPr>
          <a:xfrm>
            <a:off x="5829425" y="1820774"/>
            <a:ext cx="9638697" cy="773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55"/>
              </a:lnSpc>
            </a:pPr>
            <a:r>
              <a:rPr lang="pl" sz="4963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Typowe rodzaje wad odzieży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B477D72B-9060-26AA-09D1-5F3F28431BB1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DDFA9247-C369-3C4D-D87D-CF8D472446CC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86B626DF-EFCF-62A7-7270-3A1F3CB0FD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234"/>
            <a:ext cx="4622215" cy="6938229"/>
          </a:xfrm>
          <a:prstGeom prst="rect">
            <a:avLst/>
          </a:prstGeom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291EA03A-0074-12FF-A6DE-20E2CE1921FE}"/>
              </a:ext>
            </a:extLst>
          </p:cNvPr>
          <p:cNvSpPr txBox="1"/>
          <p:nvPr/>
        </p:nvSpPr>
        <p:spPr>
          <a:xfrm>
            <a:off x="4742188" y="3231804"/>
            <a:ext cx="11734796" cy="6036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pl" sz="2200" b="1" i="0" dirty="0">
                <a:effectLst/>
                <a:latin typeface="Montserrat" panose="00000500000000000000" pitchFamily="2" charset="0"/>
              </a:rPr>
              <a:t>Wady tkaniny</a:t>
            </a:r>
            <a:endParaRPr lang="it-IT" dirty="0"/>
          </a:p>
          <a:p>
            <a:pPr marL="342900" indent="-3429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2200" b="1" i="0" dirty="0">
                <a:solidFill>
                  <a:srgbClr val="3F3F3F"/>
                </a:solidFill>
                <a:effectLst/>
                <a:latin typeface="Montserrat" panose="00000500000000000000" pitchFamily="2" charset="0"/>
              </a:rPr>
              <a:t>Różnice w kolorach: </a:t>
            </a:r>
            <a:r>
              <a:rPr lang="pl" sz="2200" b="0" i="0" dirty="0">
                <a:solidFill>
                  <a:srgbClr val="3F3F3F"/>
                </a:solidFill>
                <a:effectLst/>
                <a:latin typeface="Montserrat" panose="00000500000000000000" pitchFamily="2" charset="0"/>
              </a:rPr>
              <a:t>Mogą one wynikać z różnic w partiach barwników lub niespójności w procesie barwienia. Identyfikacja różnic w kolorach podczas pozyskiwania materiałów jest kluczowa dla zapewnienia spójności kolorów odzieży w danej partii.</a:t>
            </a:r>
          </a:p>
          <a:p>
            <a:pPr marL="342900" indent="-3429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2200" b="1" i="0" dirty="0">
                <a:solidFill>
                  <a:srgbClr val="3F3F3F"/>
                </a:solidFill>
                <a:effectLst/>
                <a:latin typeface="Montserrat" panose="00000500000000000000" pitchFamily="2" charset="0"/>
              </a:rPr>
              <a:t>Plamy: </a:t>
            </a:r>
            <a:r>
              <a:rPr lang="pl" sz="2200" b="0" i="0" dirty="0">
                <a:solidFill>
                  <a:srgbClr val="3F3F3F"/>
                </a:solidFill>
                <a:effectLst/>
                <a:latin typeface="Montserrat" panose="00000500000000000000" pitchFamily="2" charset="0"/>
              </a:rPr>
              <a:t>Plamy na tkaninie mogą pojawić się podczas produkcji lub transportu i mogą być spowodowane przez olej, brud lub inne substancje. Należy sprawdzić, czy na tkaninie nie ma plam i usunąć je przed wysyłką odzieży.</a:t>
            </a:r>
          </a:p>
          <a:p>
            <a:pPr marL="342900" indent="-3429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2200" b="1" i="0" dirty="0">
                <a:solidFill>
                  <a:srgbClr val="3F3F3F"/>
                </a:solidFill>
                <a:effectLst/>
                <a:latin typeface="Montserrat" panose="00000500000000000000" pitchFamily="2" charset="0"/>
              </a:rPr>
              <a:t>Dziury: </a:t>
            </a:r>
            <a:r>
              <a:rPr lang="pl" sz="2200" b="0" i="0" dirty="0">
                <a:solidFill>
                  <a:srgbClr val="3F3F3F"/>
                </a:solidFill>
                <a:effectLst/>
                <a:latin typeface="Montserrat" panose="00000500000000000000" pitchFamily="2" charset="0"/>
              </a:rPr>
              <a:t>Dziury w tkaninie mogą powstać na skutek zaciągnięć, rozdarć lub uszkodzeń powstałych podczas produkcji lub transportu.</a:t>
            </a:r>
          </a:p>
          <a:p>
            <a:pPr marL="342900" indent="-3429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2200" b="1" i="0" dirty="0">
                <a:solidFill>
                  <a:srgbClr val="3F3F3F"/>
                </a:solidFill>
                <a:effectLst/>
                <a:latin typeface="Montserrat" panose="00000500000000000000" pitchFamily="2" charset="0"/>
              </a:rPr>
              <a:t>Zaciągnięcia: </a:t>
            </a:r>
            <a:r>
              <a:rPr lang="pl" sz="2200" b="0" i="0" dirty="0">
                <a:solidFill>
                  <a:srgbClr val="3F3F3F"/>
                </a:solidFill>
                <a:effectLst/>
                <a:latin typeface="Montserrat" panose="00000500000000000000" pitchFamily="2" charset="0"/>
              </a:rPr>
              <a:t>Zaciągnięcia powstają, gdy nici są wyciągane z tkaniny, tworząc pętelkę. Może się to zdarzyć podczas produkcji lub noszenia. Identyfikacja i naprawa zaciągnięć jest kluczowa, ponieważ mogą one prowadzić do dalszego rozdarcia lub uszkodzenia odzieży.</a:t>
            </a:r>
          </a:p>
        </p:txBody>
      </p:sp>
    </p:spTree>
    <p:extLst>
      <p:ext uri="{BB962C8B-B14F-4D97-AF65-F5344CB8AC3E}">
        <p14:creationId xmlns:p14="http://schemas.microsoft.com/office/powerpoint/2010/main" val="2991417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074DF-5C39-9165-E5CF-A1DB3B8AD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FE76B4B5-47FA-8BA6-DCA1-AB91120EC879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3F309EF9-70B7-4CD2-BC63-59DBA5CB0EEE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89BB922A-4885-0D5B-9115-4785E4EEF150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821CF5B-F2C0-8D23-3849-E3CF8F3F7E63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253B051-FC41-07FE-F651-1CFFDB86B2CC}"/>
                </a:ext>
              </a:extLst>
            </p:cNvPr>
            <p:cNvSpPr txBox="1"/>
            <p:nvPr/>
          </p:nvSpPr>
          <p:spPr>
            <a:xfrm>
              <a:off x="18398851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sp>
        <p:nvSpPr>
          <p:cNvPr id="9" name="AutoShape 9">
            <a:extLst>
              <a:ext uri="{FF2B5EF4-FFF2-40B4-BE49-F238E27FC236}">
                <a16:creationId xmlns:a16="http://schemas.microsoft.com/office/drawing/2014/main" id="{37D442A3-1F77-0765-7820-E58D71ADFC98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E84B767-0B62-2127-D3E7-B108B8627E4C}"/>
              </a:ext>
            </a:extLst>
          </p:cNvPr>
          <p:cNvGrpSpPr/>
          <p:nvPr/>
        </p:nvGrpSpPr>
        <p:grpSpPr>
          <a:xfrm>
            <a:off x="2" y="1041983"/>
            <a:ext cx="16675327" cy="2330870"/>
            <a:chOff x="0" y="0"/>
            <a:chExt cx="1980673" cy="108415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D787F93-ADEB-F08E-10FB-63A21C924FD7}"/>
                </a:ext>
              </a:extLst>
            </p:cNvPr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700D3FCB-A770-2B72-784C-7356F9934A72}"/>
                </a:ext>
              </a:extLst>
            </p:cNvPr>
            <p:cNvSpPr txBox="1"/>
            <p:nvPr/>
          </p:nvSpPr>
          <p:spPr>
            <a:xfrm>
              <a:off x="0" y="0"/>
              <a:ext cx="1980673" cy="1084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1F1110A7-6B16-BB05-7FFD-6266C9555E35}"/>
              </a:ext>
            </a:extLst>
          </p:cNvPr>
          <p:cNvSpPr txBox="1"/>
          <p:nvPr/>
        </p:nvSpPr>
        <p:spPr>
          <a:xfrm>
            <a:off x="5829425" y="1820774"/>
            <a:ext cx="9638697" cy="773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55"/>
              </a:lnSpc>
            </a:pPr>
            <a:r>
              <a:rPr lang="pl" sz="4963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Typowe rodzaje wad odzieży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6D475EEA-D0D9-4371-A4FE-0BD509E35DBD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D11FE7C1-FA8C-1203-04C3-4C4A8C37E763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189CB11-E76F-9DC3-715F-16E134E8A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234"/>
            <a:ext cx="4622215" cy="6938229"/>
          </a:xfrm>
          <a:prstGeom prst="rect">
            <a:avLst/>
          </a:prstGeom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D9A7B4E1-8B9C-BED7-E3B5-45A3D475088E}"/>
              </a:ext>
            </a:extLst>
          </p:cNvPr>
          <p:cNvSpPr txBox="1"/>
          <p:nvPr/>
        </p:nvSpPr>
        <p:spPr>
          <a:xfrm>
            <a:off x="4781375" y="3929669"/>
            <a:ext cx="11734796" cy="5021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pl" sz="2200" b="1" i="0" dirty="0">
                <a:effectLst/>
                <a:latin typeface="Montserrat" panose="00000500000000000000" pitchFamily="2" charset="0"/>
              </a:rPr>
              <a:t>Wady konstrukcyjne</a:t>
            </a:r>
          </a:p>
          <a:p>
            <a:pPr marL="342900" indent="-3429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2200" b="1" i="0" dirty="0">
                <a:solidFill>
                  <a:srgbClr val="3F3F3F"/>
                </a:solidFill>
                <a:effectLst/>
                <a:latin typeface="Montserrat" panose="00000500000000000000" pitchFamily="2" charset="0"/>
              </a:rPr>
              <a:t>Zerwane szwy: </a:t>
            </a:r>
            <a:r>
              <a:rPr lang="pl" sz="2200" i="0" dirty="0">
                <a:solidFill>
                  <a:srgbClr val="3F3F3F"/>
                </a:solidFill>
                <a:effectLst/>
                <a:latin typeface="Montserrat" panose="00000500000000000000" pitchFamily="2" charset="0"/>
              </a:rPr>
              <a:t>Zerwane szwy mogą wystąpić, gdy igła w maszynie do szycia pęknie lub naprężenie nici jest nieprawidłowe. Może to prowadzić do poluzowania szwów, a nawet powstania dziur w ubraniu.</a:t>
            </a:r>
          </a:p>
          <a:p>
            <a:pPr marL="342900" indent="-3429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2200" b="1" i="0" dirty="0">
                <a:solidFill>
                  <a:srgbClr val="3F3F3F"/>
                </a:solidFill>
                <a:effectLst/>
                <a:latin typeface="Montserrat" panose="00000500000000000000" pitchFamily="2" charset="0"/>
              </a:rPr>
              <a:t>Nierówne szwy: </a:t>
            </a:r>
            <a:r>
              <a:rPr lang="pl" sz="2200" i="0" dirty="0">
                <a:solidFill>
                  <a:srgbClr val="3F3F3F"/>
                </a:solidFill>
                <a:effectLst/>
                <a:latin typeface="Montserrat" panose="00000500000000000000" pitchFamily="2" charset="0"/>
              </a:rPr>
              <a:t>Nierówne szwy powstają, gdy kawałki materiału muszą być zszyte prawidłowo, co skutkuje nierównymi szwami. Może to sprawić, że ubranie będzie wyglądać nieprofesjonalnie i wpłynie na jego dopasowanie.</a:t>
            </a:r>
          </a:p>
          <a:p>
            <a:pPr marL="342900" indent="-3429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2200" b="1" i="0" dirty="0">
                <a:solidFill>
                  <a:srgbClr val="3F3F3F"/>
                </a:solidFill>
                <a:effectLst/>
                <a:latin typeface="Montserrat" panose="00000500000000000000" pitchFamily="2" charset="0"/>
              </a:rPr>
              <a:t>Luźne nitki: </a:t>
            </a:r>
            <a:r>
              <a:rPr lang="pl" sz="2200" i="0" dirty="0">
                <a:solidFill>
                  <a:srgbClr val="3F3F3F"/>
                </a:solidFill>
                <a:effectLst/>
                <a:latin typeface="Montserrat" panose="00000500000000000000" pitchFamily="2" charset="0"/>
              </a:rPr>
              <a:t>Luźne nitki mogą pojawić się, gdy nić nie zostanie prawidłowo przycięta po szyciu. Nitki te mogą się splątać i stworzyć nieporządny wygląd.</a:t>
            </a:r>
          </a:p>
        </p:txBody>
      </p:sp>
    </p:spTree>
    <p:extLst>
      <p:ext uri="{BB962C8B-B14F-4D97-AF65-F5344CB8AC3E}">
        <p14:creationId xmlns:p14="http://schemas.microsoft.com/office/powerpoint/2010/main" val="2807151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84C27-9A70-0E75-B6FA-644830B61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BBB8F76-B852-1C3B-5085-C166955E2586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7611F935-988D-6A5A-D94D-2395684263A8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329625EC-9416-BEF9-F1D7-45FF7FE3F1A7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BA0CA09-1A33-FF5C-FD9C-70C10D2CF95E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47F936E-89FA-C1B6-5399-A2D1E2B3C51D}"/>
                </a:ext>
              </a:extLst>
            </p:cNvPr>
            <p:cNvSpPr txBox="1"/>
            <p:nvPr/>
          </p:nvSpPr>
          <p:spPr>
            <a:xfrm>
              <a:off x="18398851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sp>
        <p:nvSpPr>
          <p:cNvPr id="9" name="AutoShape 9">
            <a:extLst>
              <a:ext uri="{FF2B5EF4-FFF2-40B4-BE49-F238E27FC236}">
                <a16:creationId xmlns:a16="http://schemas.microsoft.com/office/drawing/2014/main" id="{0A6275AF-E1C1-3C05-D9FF-EBBF42F7D930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7DF1654-3023-B815-79C5-80D2DC5A45A7}"/>
              </a:ext>
            </a:extLst>
          </p:cNvPr>
          <p:cNvGrpSpPr/>
          <p:nvPr/>
        </p:nvGrpSpPr>
        <p:grpSpPr>
          <a:xfrm>
            <a:off x="2" y="1041983"/>
            <a:ext cx="16675327" cy="2330870"/>
            <a:chOff x="0" y="0"/>
            <a:chExt cx="1980673" cy="108415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6782886-FCCC-F9F3-D12F-601E8F9CC406}"/>
                </a:ext>
              </a:extLst>
            </p:cNvPr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E0C7ED82-B0CD-8387-9165-280B6A387D03}"/>
                </a:ext>
              </a:extLst>
            </p:cNvPr>
            <p:cNvSpPr txBox="1"/>
            <p:nvPr/>
          </p:nvSpPr>
          <p:spPr>
            <a:xfrm>
              <a:off x="0" y="0"/>
              <a:ext cx="1980673" cy="1084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BE87A904-9DA2-1D98-0F4F-CB5264A66C27}"/>
              </a:ext>
            </a:extLst>
          </p:cNvPr>
          <p:cNvSpPr txBox="1"/>
          <p:nvPr/>
        </p:nvSpPr>
        <p:spPr>
          <a:xfrm>
            <a:off x="5829425" y="1820774"/>
            <a:ext cx="9638697" cy="773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55"/>
              </a:lnSpc>
            </a:pPr>
            <a:r>
              <a:rPr lang="pl" sz="4963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Typowe rodzaje wad odzieży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46379F92-0B78-6ED0-5485-7D2F5C47B949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4F4FAAC2-CB15-297D-357A-85E8DC51CC20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174E9FD-13D6-4D9A-F321-54482985B8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234"/>
            <a:ext cx="4622215" cy="6938229"/>
          </a:xfrm>
          <a:prstGeom prst="rect">
            <a:avLst/>
          </a:prstGeom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5A7C0801-198C-80B3-A993-FFC5929EE908}"/>
              </a:ext>
            </a:extLst>
          </p:cNvPr>
          <p:cNvSpPr txBox="1"/>
          <p:nvPr/>
        </p:nvSpPr>
        <p:spPr>
          <a:xfrm>
            <a:off x="4781375" y="3929669"/>
            <a:ext cx="11734796" cy="4005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pl" sz="2200" b="1" i="0" dirty="0">
                <a:effectLst/>
                <a:latin typeface="Montserrat" panose="00000500000000000000" pitchFamily="2" charset="0"/>
              </a:rPr>
              <a:t>Wady wymiarowe</a:t>
            </a:r>
          </a:p>
          <a:p>
            <a:pPr marL="342900" indent="-3429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2200" b="1" i="0" dirty="0">
                <a:solidFill>
                  <a:srgbClr val="3F3F3F"/>
                </a:solidFill>
                <a:effectLst/>
                <a:latin typeface="Montserrat" panose="00000500000000000000" pitchFamily="2" charset="0"/>
              </a:rPr>
              <a:t>Nieprawidłowe pomiary: </a:t>
            </a:r>
            <a:r>
              <a:rPr lang="pl" sz="2200" i="0" dirty="0">
                <a:solidFill>
                  <a:srgbClr val="3F3F3F"/>
                </a:solidFill>
                <a:effectLst/>
                <a:latin typeface="Montserrat" panose="00000500000000000000" pitchFamily="2" charset="0"/>
              </a:rPr>
              <a:t>Nieprawidłowe pomiary mogą wynikać z błędu ludzkiego lub konieczności korekty wzoru lub szablonu użytego do wycięcia materiału. Może to skutkować tym, że ubranie będzie za duże lub za małe.</a:t>
            </a:r>
          </a:p>
          <a:p>
            <a:pPr marL="342900" indent="-34290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2200" b="1" i="0" dirty="0">
                <a:solidFill>
                  <a:srgbClr val="3F3F3F"/>
                </a:solidFill>
                <a:effectLst/>
                <a:latin typeface="Montserrat" panose="00000500000000000000" pitchFamily="2" charset="0"/>
              </a:rPr>
              <a:t>Niespójne rozmiary: </a:t>
            </a:r>
            <a:r>
              <a:rPr lang="pl" sz="2200" i="0" dirty="0">
                <a:solidFill>
                  <a:srgbClr val="3F3F3F"/>
                </a:solidFill>
                <a:effectLst/>
                <a:latin typeface="Montserrat" panose="00000500000000000000" pitchFamily="2" charset="0"/>
              </a:rPr>
              <a:t>Niespójne rozmiary mogą wystąpić, gdy różne części odzieży mają różne wymiary, co może wpływać na dopasowanie i wygodę odzieży. Należy sprawdzić, czy występują różnice w rozmiarach i upewnić się, że wszystkie elementy odzieży spełniają wymagane standardy.</a:t>
            </a:r>
          </a:p>
        </p:txBody>
      </p:sp>
    </p:spTree>
    <p:extLst>
      <p:ext uri="{BB962C8B-B14F-4D97-AF65-F5344CB8AC3E}">
        <p14:creationId xmlns:p14="http://schemas.microsoft.com/office/powerpoint/2010/main" val="211519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C366E-92A7-C1F8-85C9-918F9429E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3C093F0-F97B-3746-8738-BC02C5C11DEB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7BDAEF04-D7BB-F721-EA2C-DD1B6D80B5DA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3A5D6CF0-AC2A-05E8-2276-A6973D29CBE0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DD75B0E-843F-6B35-2C0A-684AFCB8A45C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EABF916-EB12-5C45-AF4A-C35EBADAA3F4}"/>
                </a:ext>
              </a:extLst>
            </p:cNvPr>
            <p:cNvSpPr txBox="1"/>
            <p:nvPr/>
          </p:nvSpPr>
          <p:spPr>
            <a:xfrm>
              <a:off x="18398851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601438CA-5732-B72D-D354-26B801FACB1F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D6552FB-F971-7439-041A-A97810117A45}"/>
              </a:ext>
            </a:extLst>
          </p:cNvPr>
          <p:cNvGrpSpPr/>
          <p:nvPr/>
        </p:nvGrpSpPr>
        <p:grpSpPr>
          <a:xfrm>
            <a:off x="813274" y="3934090"/>
            <a:ext cx="3458730" cy="5369612"/>
            <a:chOff x="0" y="0"/>
            <a:chExt cx="3207753" cy="384650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4A86412-D4F6-5A74-AF7C-4DB5A96F35F3}"/>
                </a:ext>
              </a:extLst>
            </p:cNvPr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9317D4AF-A590-0CD7-4FDA-CBAE6B2B8EBC}"/>
                </a:ext>
              </a:extLst>
            </p:cNvPr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833A5934-FC74-6945-2585-7F5046A71F92}"/>
              </a:ext>
            </a:extLst>
          </p:cNvPr>
          <p:cNvGrpSpPr/>
          <p:nvPr/>
        </p:nvGrpSpPr>
        <p:grpSpPr>
          <a:xfrm>
            <a:off x="4474164" y="3934090"/>
            <a:ext cx="8194812" cy="5369612"/>
            <a:chOff x="0" y="0"/>
            <a:chExt cx="3207753" cy="3846507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DFB8A93-FAA8-9C30-239D-9B8D7215619D}"/>
                </a:ext>
              </a:extLst>
            </p:cNvPr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C9E925F3-7A6E-9CE5-C9BA-BE69B20B726E}"/>
                </a:ext>
              </a:extLst>
            </p:cNvPr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DD9EEDBB-4E38-E41F-F8D9-73BDC6B499D2}"/>
              </a:ext>
            </a:extLst>
          </p:cNvPr>
          <p:cNvGrpSpPr/>
          <p:nvPr/>
        </p:nvGrpSpPr>
        <p:grpSpPr>
          <a:xfrm>
            <a:off x="2104442" y="3495893"/>
            <a:ext cx="876394" cy="876394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C3F968A7-FA8F-F550-4ABC-900D7658408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15402810-03D7-3D1A-2CB0-E3433C6F84D9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FB6718E-3936-658D-F812-F5C0CF4DB96A}"/>
              </a:ext>
            </a:extLst>
          </p:cNvPr>
          <p:cNvGrpSpPr/>
          <p:nvPr/>
        </p:nvGrpSpPr>
        <p:grpSpPr>
          <a:xfrm>
            <a:off x="5765332" y="3495893"/>
            <a:ext cx="876394" cy="876394"/>
            <a:chOff x="0" y="0"/>
            <a:chExt cx="812800" cy="8128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28FF1CE-2031-CBC6-C370-A8F8B9EC947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82F593DD-E9EC-BE2D-33A7-3F19E81E0BC6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39" name="TextBox 39">
            <a:extLst>
              <a:ext uri="{FF2B5EF4-FFF2-40B4-BE49-F238E27FC236}">
                <a16:creationId xmlns:a16="http://schemas.microsoft.com/office/drawing/2014/main" id="{AC77984F-AC62-E655-867C-BEF877A76764}"/>
              </a:ext>
            </a:extLst>
          </p:cNvPr>
          <p:cNvSpPr txBox="1"/>
          <p:nvPr/>
        </p:nvSpPr>
        <p:spPr>
          <a:xfrm>
            <a:off x="924072" y="4580041"/>
            <a:ext cx="3250169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Potrzebne materiały</a:t>
            </a: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3472C3F3-1CBF-2EDE-15A3-3DFEC71082F9}"/>
              </a:ext>
            </a:extLst>
          </p:cNvPr>
          <p:cNvSpPr txBox="1"/>
          <p:nvPr/>
        </p:nvSpPr>
        <p:spPr>
          <a:xfrm>
            <a:off x="2104442" y="3689664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sp>
        <p:nvSpPr>
          <p:cNvPr id="41" name="TextBox 41">
            <a:extLst>
              <a:ext uri="{FF2B5EF4-FFF2-40B4-BE49-F238E27FC236}">
                <a16:creationId xmlns:a16="http://schemas.microsoft.com/office/drawing/2014/main" id="{CE4C1423-DC9E-9C58-853F-08B5E557DEF1}"/>
              </a:ext>
            </a:extLst>
          </p:cNvPr>
          <p:cNvSpPr txBox="1"/>
          <p:nvPr/>
        </p:nvSpPr>
        <p:spPr>
          <a:xfrm>
            <a:off x="5765332" y="3689664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</a:p>
        </p:txBody>
      </p:sp>
      <p:sp>
        <p:nvSpPr>
          <p:cNvPr id="42" name="TextBox 42">
            <a:extLst>
              <a:ext uri="{FF2B5EF4-FFF2-40B4-BE49-F238E27FC236}">
                <a16:creationId xmlns:a16="http://schemas.microsoft.com/office/drawing/2014/main" id="{733D6F75-F17B-9105-CB60-6D17705BEC46}"/>
              </a:ext>
            </a:extLst>
          </p:cNvPr>
          <p:cNvSpPr txBox="1"/>
          <p:nvPr/>
        </p:nvSpPr>
        <p:spPr>
          <a:xfrm>
            <a:off x="4584009" y="4616713"/>
            <a:ext cx="3250169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Cele</a:t>
            </a:r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D3ACD710-4409-0F49-48E3-5D80D842306B}"/>
              </a:ext>
            </a:extLst>
          </p:cNvPr>
          <p:cNvSpPr txBox="1"/>
          <p:nvPr/>
        </p:nvSpPr>
        <p:spPr>
          <a:xfrm>
            <a:off x="1345878" y="5257478"/>
            <a:ext cx="2574218" cy="3535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pl" sz="1800" dirty="0">
                <a:solidFill>
                  <a:srgbClr val="FFFFFF"/>
                </a:solidFill>
                <a:latin typeface="Montserrat" panose="00000500000000000000" pitchFamily="2" charset="0"/>
                <a:ea typeface="DM Serif Display"/>
                <a:cs typeface="DM Serif Display"/>
                <a:sym typeface="DM Serif Display"/>
              </a:rPr>
              <a:t>Ubranie z odzysku z wadami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pl" dirty="0">
                <a:solidFill>
                  <a:srgbClr val="FFFFFF"/>
                </a:solidFill>
                <a:latin typeface="Montserrat" panose="00000500000000000000" pitchFamily="2" charset="0"/>
                <a:ea typeface="DM Serif Display"/>
                <a:cs typeface="DM Serif Display"/>
                <a:sym typeface="DM Serif Display"/>
              </a:rPr>
              <a:t>Ubranie z odzysku bez wad</a:t>
            </a:r>
            <a:endParaRPr lang="en-US" sz="1800" dirty="0">
              <a:solidFill>
                <a:srgbClr val="FFFFFF"/>
              </a:solidFill>
              <a:latin typeface="Montserrat" panose="00000500000000000000" pitchFamily="2" charset="0"/>
              <a:ea typeface="DM Serif Display"/>
              <a:cs typeface="DM Serif Display"/>
              <a:sym typeface="DM Serif Display"/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pl" sz="1800" dirty="0">
                <a:solidFill>
                  <a:srgbClr val="FFFFFF"/>
                </a:solidFill>
                <a:latin typeface="Montserrat" panose="00000500000000000000" pitchFamily="2" charset="0"/>
                <a:ea typeface="DM Serif Display"/>
                <a:cs typeface="DM Serif Display"/>
                <a:sym typeface="DM Serif Display"/>
              </a:rPr>
              <a:t>Markery i arkusze papieru</a:t>
            </a:r>
          </a:p>
        </p:txBody>
      </p:sp>
      <p:sp>
        <p:nvSpPr>
          <p:cNvPr id="44" name="TextBox 44">
            <a:extLst>
              <a:ext uri="{FF2B5EF4-FFF2-40B4-BE49-F238E27FC236}">
                <a16:creationId xmlns:a16="http://schemas.microsoft.com/office/drawing/2014/main" id="{7F834A5C-E6AF-0104-8AD2-429B22F845BB}"/>
              </a:ext>
            </a:extLst>
          </p:cNvPr>
          <p:cNvSpPr txBox="1"/>
          <p:nvPr/>
        </p:nvSpPr>
        <p:spPr>
          <a:xfrm>
            <a:off x="4840375" y="5187783"/>
            <a:ext cx="7835295" cy="27056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l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pl" dirty="0">
                <a:solidFill>
                  <a:srgbClr val="FFFFFF"/>
                </a:solidFill>
                <a:latin typeface="Montserrat" panose="00000500000000000000" pitchFamily="2" charset="0"/>
              </a:rPr>
              <a:t>Aby uczestnicy zrozumieli procedurę wykrywania wad w odzieży.</a:t>
            </a:r>
          </a:p>
          <a:p>
            <a:pPr marL="342900" lvl="0" indent="-342900" algn="l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pl" dirty="0">
                <a:solidFill>
                  <a:srgbClr val="FFFFFF"/>
                </a:solidFill>
                <a:latin typeface="Montserrat" panose="00000500000000000000" pitchFamily="2" charset="0"/>
              </a:rPr>
              <a:t>Aby dokładnie zrozumieć listę możliwych wad odzieży poddanej recyklingowi.</a:t>
            </a:r>
          </a:p>
          <a:p>
            <a:pPr marL="342900" lvl="0" indent="-342900" algn="l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pl" dirty="0">
                <a:solidFill>
                  <a:srgbClr val="FFFFFF"/>
                </a:solidFill>
                <a:latin typeface="Montserrat" panose="00000500000000000000" pitchFamily="2" charset="0"/>
              </a:rPr>
              <a:t>Ćwiczenie aktywnego wykrywania ewentualnych defektów w odzieży poddanej recyklingowi.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77D9580B-AC93-6BD3-05BF-1B79BB165513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152ED4DB-F2A6-8E8B-E0BE-3779CB97CA19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D97208FF-537B-B9DB-10B7-BCB23B7782B3}"/>
              </a:ext>
            </a:extLst>
          </p:cNvPr>
          <p:cNvSpPr txBox="1"/>
          <p:nvPr/>
        </p:nvSpPr>
        <p:spPr>
          <a:xfrm>
            <a:off x="1179502" y="1412652"/>
            <a:ext cx="13144499" cy="802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Aktywność w zakresie kontroli jakości</a:t>
            </a:r>
          </a:p>
        </p:txBody>
      </p:sp>
      <p:sp>
        <p:nvSpPr>
          <p:cNvPr id="53" name="TextBox 15">
            <a:extLst>
              <a:ext uri="{FF2B5EF4-FFF2-40B4-BE49-F238E27FC236}">
                <a16:creationId xmlns:a16="http://schemas.microsoft.com/office/drawing/2014/main" id="{0B61D909-3D8D-8278-127D-0B6B82FD553D}"/>
              </a:ext>
            </a:extLst>
          </p:cNvPr>
          <p:cNvSpPr txBox="1"/>
          <p:nvPr/>
        </p:nvSpPr>
        <p:spPr>
          <a:xfrm>
            <a:off x="1071355" y="2278801"/>
            <a:ext cx="15258511" cy="387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Do trenera: Głównym warunkiem wstępnym jest, aby uczestnicy kursu rozumieli, w jaki sposób wykrywać wady w odzieży.</a:t>
            </a: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B16EB650-C0B4-06E2-DD7F-F81CF72970DA}"/>
              </a:ext>
            </a:extLst>
          </p:cNvPr>
          <p:cNvGrpSpPr/>
          <p:nvPr/>
        </p:nvGrpSpPr>
        <p:grpSpPr>
          <a:xfrm>
            <a:off x="12871136" y="3962859"/>
            <a:ext cx="3458730" cy="5369612"/>
            <a:chOff x="0" y="0"/>
            <a:chExt cx="3207753" cy="3846507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588DABEF-8437-1E5F-3242-E594B0BB5AA5}"/>
                </a:ext>
              </a:extLst>
            </p:cNvPr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id="{ECC96989-FE8D-C978-9109-56F95093A9C2}"/>
                </a:ext>
              </a:extLst>
            </p:cNvPr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24" name="Group 16">
            <a:extLst>
              <a:ext uri="{FF2B5EF4-FFF2-40B4-BE49-F238E27FC236}">
                <a16:creationId xmlns:a16="http://schemas.microsoft.com/office/drawing/2014/main" id="{F9541F1F-98BC-3343-A25A-48EEFC877DF7}"/>
              </a:ext>
            </a:extLst>
          </p:cNvPr>
          <p:cNvGrpSpPr/>
          <p:nvPr/>
        </p:nvGrpSpPr>
        <p:grpSpPr>
          <a:xfrm>
            <a:off x="14162304" y="3524662"/>
            <a:ext cx="876394" cy="876394"/>
            <a:chOff x="0" y="0"/>
            <a:chExt cx="812800" cy="812800"/>
          </a:xfrm>
        </p:grpSpPr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52BDEE2C-8800-10BB-B17C-20B3FB0C15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18">
              <a:extLst>
                <a:ext uri="{FF2B5EF4-FFF2-40B4-BE49-F238E27FC236}">
                  <a16:creationId xmlns:a16="http://schemas.microsoft.com/office/drawing/2014/main" id="{86077D2A-F83D-4606-F5AB-2383554D2327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27" name="TextBox 39">
            <a:extLst>
              <a:ext uri="{FF2B5EF4-FFF2-40B4-BE49-F238E27FC236}">
                <a16:creationId xmlns:a16="http://schemas.microsoft.com/office/drawing/2014/main" id="{EC18AF46-37A4-7F39-5C84-C40D5811F2ED}"/>
              </a:ext>
            </a:extLst>
          </p:cNvPr>
          <p:cNvSpPr txBox="1"/>
          <p:nvPr/>
        </p:nvSpPr>
        <p:spPr>
          <a:xfrm>
            <a:off x="12981934" y="4608810"/>
            <a:ext cx="3250169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Czas trwania</a:t>
            </a:r>
          </a:p>
        </p:txBody>
      </p:sp>
      <p:sp>
        <p:nvSpPr>
          <p:cNvPr id="28" name="TextBox 40">
            <a:extLst>
              <a:ext uri="{FF2B5EF4-FFF2-40B4-BE49-F238E27FC236}">
                <a16:creationId xmlns:a16="http://schemas.microsoft.com/office/drawing/2014/main" id="{2957B1C1-DCEE-FDA5-22CF-FEE4D046EF14}"/>
              </a:ext>
            </a:extLst>
          </p:cNvPr>
          <p:cNvSpPr txBox="1"/>
          <p:nvPr/>
        </p:nvSpPr>
        <p:spPr>
          <a:xfrm>
            <a:off x="14162304" y="3718433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sp>
        <p:nvSpPr>
          <p:cNvPr id="29" name="TextBox 43">
            <a:extLst>
              <a:ext uri="{FF2B5EF4-FFF2-40B4-BE49-F238E27FC236}">
                <a16:creationId xmlns:a16="http://schemas.microsoft.com/office/drawing/2014/main" id="{C81C9B8D-5A41-C59E-564F-55C2B5FF4B4C}"/>
              </a:ext>
            </a:extLst>
          </p:cNvPr>
          <p:cNvSpPr txBox="1"/>
          <p:nvPr/>
        </p:nvSpPr>
        <p:spPr>
          <a:xfrm>
            <a:off x="13319909" y="5105589"/>
            <a:ext cx="2574218" cy="39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 godzina</a:t>
            </a:r>
          </a:p>
        </p:txBody>
      </p:sp>
      <p:sp>
        <p:nvSpPr>
          <p:cNvPr id="30" name="TextBox 39">
            <a:extLst>
              <a:ext uri="{FF2B5EF4-FFF2-40B4-BE49-F238E27FC236}">
                <a16:creationId xmlns:a16="http://schemas.microsoft.com/office/drawing/2014/main" id="{C1D5641D-4B0C-C0DD-A100-414823A7F486}"/>
              </a:ext>
            </a:extLst>
          </p:cNvPr>
          <p:cNvSpPr txBox="1"/>
          <p:nvPr/>
        </p:nvSpPr>
        <p:spPr>
          <a:xfrm>
            <a:off x="13003002" y="6244610"/>
            <a:ext cx="3250169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Ustawienie</a:t>
            </a: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5CC978F9-DD7E-4320-473A-9D2C561F5162}"/>
              </a:ext>
            </a:extLst>
          </p:cNvPr>
          <p:cNvSpPr txBox="1"/>
          <p:nvPr/>
        </p:nvSpPr>
        <p:spPr>
          <a:xfrm>
            <a:off x="13340977" y="6741389"/>
            <a:ext cx="2574218" cy="129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pomieszczenie, w którym można podzielić uczestników na grupy dwuosobowe.</a:t>
            </a:r>
          </a:p>
        </p:txBody>
      </p:sp>
    </p:spTree>
    <p:extLst>
      <p:ext uri="{BB962C8B-B14F-4D97-AF65-F5344CB8AC3E}">
        <p14:creationId xmlns:p14="http://schemas.microsoft.com/office/powerpoint/2010/main" val="769590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227C1-30A3-ECB8-9087-3862D864B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A519F07-A228-F579-4DEE-19184444DCA7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3E81F12-3D82-F5F0-909C-68C6FC76F9D8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6C114158-69B5-A8F3-5D18-C73C018AB5B2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E76B5F1-0404-0D67-7A85-6BF12DDFE94E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8F5513BB-21FE-8393-ADF2-D1EFF167A5ED}"/>
                </a:ext>
              </a:extLst>
            </p:cNvPr>
            <p:cNvSpPr txBox="1"/>
            <p:nvPr/>
          </p:nvSpPr>
          <p:spPr>
            <a:xfrm>
              <a:off x="18398851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2189B418-BA8A-C620-AFC6-7C9D4CC66D24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FC20D2B-002B-D0F7-F87D-6B8092BED7CA}"/>
              </a:ext>
            </a:extLst>
          </p:cNvPr>
          <p:cNvGrpSpPr/>
          <p:nvPr/>
        </p:nvGrpSpPr>
        <p:grpSpPr>
          <a:xfrm>
            <a:off x="2590802" y="3934090"/>
            <a:ext cx="12191996" cy="5369612"/>
            <a:chOff x="0" y="0"/>
            <a:chExt cx="3207753" cy="384650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CB424CC-F3E5-B797-EF6C-B6F27B2E7A56}"/>
                </a:ext>
              </a:extLst>
            </p:cNvPr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177FAA4D-826A-63F9-0C17-DC61F3EFCFDB}"/>
                </a:ext>
              </a:extLst>
            </p:cNvPr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1F2A478E-8D42-E751-C588-C5148411CFBF}"/>
              </a:ext>
            </a:extLst>
          </p:cNvPr>
          <p:cNvGrpSpPr/>
          <p:nvPr/>
        </p:nvGrpSpPr>
        <p:grpSpPr>
          <a:xfrm>
            <a:off x="3505200" y="3495892"/>
            <a:ext cx="876394" cy="876394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5D6DE958-5859-CDC7-6831-A5F2BC6A0BC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6A029643-3D91-8E28-6182-93A02079A77B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40" name="TextBox 40">
            <a:extLst>
              <a:ext uri="{FF2B5EF4-FFF2-40B4-BE49-F238E27FC236}">
                <a16:creationId xmlns:a16="http://schemas.microsoft.com/office/drawing/2014/main" id="{F1911FBE-4ED9-DEFF-CF73-CFE6419559A8}"/>
              </a:ext>
            </a:extLst>
          </p:cNvPr>
          <p:cNvSpPr txBox="1"/>
          <p:nvPr/>
        </p:nvSpPr>
        <p:spPr>
          <a:xfrm>
            <a:off x="3505200" y="3689663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Plan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A113E958-5E9B-49B3-172A-7A536AFB1DEF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195548F2-E865-F905-1E26-880B22C0DEF8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0014454F-5AA3-5BB8-C025-CEC30DFB5E96}"/>
              </a:ext>
            </a:extLst>
          </p:cNvPr>
          <p:cNvSpPr txBox="1"/>
          <p:nvPr/>
        </p:nvSpPr>
        <p:spPr>
          <a:xfrm>
            <a:off x="1179502" y="1412652"/>
            <a:ext cx="13144499" cy="802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Aktywność w zakresie kontroli jakości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69AFFF-A204-2314-3ACE-37076C3AF652}"/>
              </a:ext>
            </a:extLst>
          </p:cNvPr>
          <p:cNvSpPr txBox="1"/>
          <p:nvPr/>
        </p:nvSpPr>
        <p:spPr>
          <a:xfrm>
            <a:off x="4567335" y="5096132"/>
            <a:ext cx="9153330" cy="2780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l" b="1" dirty="0">
                <a:solidFill>
                  <a:schemeClr val="bg1"/>
                </a:solidFill>
                <a:latin typeface="Montserrat" panose="00000500000000000000" pitchFamily="2" charset="0"/>
              </a:rPr>
              <a:t>Czas</a:t>
            </a:r>
            <a:r>
              <a:rPr lang="pl" dirty="0">
                <a:solidFill>
                  <a:schemeClr val="bg1"/>
                </a:solidFill>
                <a:latin typeface="Montserrat" panose="00000500000000000000" pitchFamily="2" charset="0"/>
              </a:rPr>
              <a:t>                </a:t>
            </a:r>
            <a:r>
              <a:rPr lang="pl" b="1" dirty="0">
                <a:solidFill>
                  <a:schemeClr val="bg1"/>
                </a:solidFill>
                <a:latin typeface="Montserrat" panose="00000500000000000000" pitchFamily="2" charset="0"/>
              </a:rPr>
              <a:t>Działalność</a:t>
            </a:r>
          </a:p>
          <a:p>
            <a:pPr>
              <a:lnSpc>
                <a:spcPct val="200000"/>
              </a:lnSpc>
            </a:pPr>
            <a:r>
              <a:rPr lang="pl" dirty="0">
                <a:solidFill>
                  <a:schemeClr val="bg1"/>
                </a:solidFill>
                <a:latin typeface="Montserrat" panose="00000500000000000000" pitchFamily="2" charset="0"/>
              </a:rPr>
              <a:t>00:00 – 00:10 Prezentacja listy możliwych wad odzieży</a:t>
            </a:r>
          </a:p>
          <a:p>
            <a:pPr>
              <a:lnSpc>
                <a:spcPct val="200000"/>
              </a:lnSpc>
            </a:pPr>
            <a:r>
              <a:rPr lang="pl" dirty="0">
                <a:solidFill>
                  <a:schemeClr val="bg1"/>
                </a:solidFill>
                <a:latin typeface="Montserrat" panose="00000500000000000000" pitchFamily="2" charset="0"/>
              </a:rPr>
              <a:t>00:10 – 00:35 Pracujcie w grupach, aby obejrzeć 2 różne poddane recyklingowi ubrania</a:t>
            </a:r>
          </a:p>
          <a:p>
            <a:pPr>
              <a:lnSpc>
                <a:spcPct val="200000"/>
              </a:lnSpc>
            </a:pPr>
            <a:r>
              <a:rPr lang="pl" dirty="0">
                <a:solidFill>
                  <a:schemeClr val="bg1"/>
                </a:solidFill>
                <a:latin typeface="Montserrat" panose="00000500000000000000" pitchFamily="2" charset="0"/>
              </a:rPr>
              <a:t>00:35 – 00:45 Udostępnianie i przekazywanie opinii</a:t>
            </a:r>
          </a:p>
          <a:p>
            <a:pPr>
              <a:lnSpc>
                <a:spcPct val="200000"/>
              </a:lnSpc>
            </a:pPr>
            <a:r>
              <a:rPr lang="pl" dirty="0">
                <a:solidFill>
                  <a:schemeClr val="bg1"/>
                </a:solidFill>
                <a:latin typeface="Montserrat" panose="00000500000000000000" pitchFamily="2" charset="0"/>
              </a:rPr>
              <a:t>00:45 – 01:00 Podsumowanie i podsumowanie</a:t>
            </a:r>
          </a:p>
        </p:txBody>
      </p:sp>
    </p:spTree>
    <p:extLst>
      <p:ext uri="{BB962C8B-B14F-4D97-AF65-F5344CB8AC3E}">
        <p14:creationId xmlns:p14="http://schemas.microsoft.com/office/powerpoint/2010/main" val="933510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E0392-F785-7375-6627-0C335172D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4EB9382-1273-DEF3-1190-BABE54993C00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F7ECABF9-DCD8-ACCF-F108-07C05FE0807E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F72603BE-577B-3C45-3FAE-E368D5077ED4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5A78F4A-B97F-0B51-D4C2-220E884DF7CE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7DD96B4-7B5A-9B32-9724-B02D05661069}"/>
                </a:ext>
              </a:extLst>
            </p:cNvPr>
            <p:cNvSpPr txBox="1"/>
            <p:nvPr/>
          </p:nvSpPr>
          <p:spPr>
            <a:xfrm>
              <a:off x="18398851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CD119DB0-8737-9966-9CD8-86AC61981DED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1F877AD4-2FC1-3DBA-A425-331C585EA629}"/>
              </a:ext>
            </a:extLst>
          </p:cNvPr>
          <p:cNvGrpSpPr/>
          <p:nvPr/>
        </p:nvGrpSpPr>
        <p:grpSpPr>
          <a:xfrm>
            <a:off x="457200" y="3284933"/>
            <a:ext cx="16019682" cy="5995916"/>
            <a:chOff x="0" y="0"/>
            <a:chExt cx="3207753" cy="384650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1C7FEFF-7ACA-6C81-444B-3EFE4574B1ED}"/>
                </a:ext>
              </a:extLst>
            </p:cNvPr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F3E627CB-21B5-33D5-40C2-CD54F2AC2228}"/>
                </a:ext>
              </a:extLst>
            </p:cNvPr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4BA74376-9BD2-1389-CD52-93F3C29A9729}"/>
              </a:ext>
            </a:extLst>
          </p:cNvPr>
          <p:cNvGrpSpPr/>
          <p:nvPr/>
        </p:nvGrpSpPr>
        <p:grpSpPr>
          <a:xfrm>
            <a:off x="2229775" y="2846736"/>
            <a:ext cx="2519350" cy="876394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CBF6989-7032-8FF0-DE7E-ECD6F5DE2F7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73811BC5-9DD3-9B8E-B0B9-01CC41D9D154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40" name="TextBox 40">
            <a:extLst>
              <a:ext uri="{FF2B5EF4-FFF2-40B4-BE49-F238E27FC236}">
                <a16:creationId xmlns:a16="http://schemas.microsoft.com/office/drawing/2014/main" id="{6FD6C012-3F41-5579-3B18-C5A964CD1745}"/>
              </a:ext>
            </a:extLst>
          </p:cNvPr>
          <p:cNvSpPr txBox="1"/>
          <p:nvPr/>
        </p:nvSpPr>
        <p:spPr>
          <a:xfrm>
            <a:off x="2229774" y="3040507"/>
            <a:ext cx="2519351" cy="430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Realizacja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980FA7BD-6F8F-367E-E0A8-0214062B7A44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33FC3688-6EAB-56F8-3035-A4D5E9F49F91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EAEBC5A0-6612-4DE1-BB9A-0A59965A03E7}"/>
              </a:ext>
            </a:extLst>
          </p:cNvPr>
          <p:cNvSpPr txBox="1"/>
          <p:nvPr/>
        </p:nvSpPr>
        <p:spPr>
          <a:xfrm>
            <a:off x="1179502" y="1412652"/>
            <a:ext cx="13144499" cy="802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Aktywność w zakresie kontroli jakości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39158F-37B4-5655-42E2-C0B4CA7C8A2A}"/>
              </a:ext>
            </a:extLst>
          </p:cNvPr>
          <p:cNvSpPr txBox="1"/>
          <p:nvPr/>
        </p:nvSpPr>
        <p:spPr>
          <a:xfrm>
            <a:off x="808276" y="4390385"/>
            <a:ext cx="15317530" cy="37850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Open Sans" panose="020B0606030504020204" pitchFamily="34" charset="0"/>
              </a:rPr>
              <a:t>Przedstaw koncepcję upcyklingu i jego znaczenie dla zrównoważonego rozwoju oraz przedstaw listę możliwych wad odzieży. Krótko wyjaśnij każdą wadę i jej potencjalne przyczyny.</a:t>
            </a:r>
            <a:endParaRPr lang="it-IT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Open Sans" panose="020B0606030504020204" pitchFamily="34" charset="0"/>
              </a:rPr>
              <a:t>Rozdaj każdej grupie dwa ubrania z recyklingu. Poproś, aby dokładnie obejrzeli każde ubranie, identyfikując i odnotowując wszelkie znalezione wady. Przekaż również każdej grupie listę kontrolną lub arkusz do dokumentowania swoich spostrzeżeń.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Open Sans" panose="020B0606030504020204" pitchFamily="34" charset="0"/>
              </a:rPr>
              <a:t>Na koniec poproś każdą grupę o podzielenie się swoimi wnioskami z resztą grupy.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Open Sans" panose="020B0606030504020204" pitchFamily="34" charset="0"/>
              </a:rPr>
              <a:t>Zachęcaj do dyskusji i porównywania wad znalezionych w każdym elemencie garderoby oraz ułatw wymianę opinii i zadawanie pytań między grupami.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Open Sans" panose="020B0606030504020204" pitchFamily="34" charset="0"/>
              </a:rPr>
              <a:t>Omów wyzwania i sukcesy upcyklingu jako zrównoważonej praktyki oraz podkreśl znaczenie kontroli jakości i etycznej produkcji w przemyśle odzieżowym.</a:t>
            </a:r>
          </a:p>
        </p:txBody>
      </p:sp>
    </p:spTree>
    <p:extLst>
      <p:ext uri="{BB962C8B-B14F-4D97-AF65-F5344CB8AC3E}">
        <p14:creationId xmlns:p14="http://schemas.microsoft.com/office/powerpoint/2010/main" val="2531301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98851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1707643"/>
            <a:ext cx="10729563" cy="4454427"/>
            <a:chOff x="0" y="0"/>
            <a:chExt cx="14306084" cy="593923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 t="18843" b="18843"/>
            <a:stretch>
              <a:fillRect/>
            </a:stretch>
          </p:blipFill>
          <p:spPr>
            <a:xfrm>
              <a:off x="0" y="0"/>
              <a:ext cx="14306084" cy="5939237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9717692" y="2708859"/>
            <a:ext cx="6348470" cy="4290075"/>
            <a:chOff x="0" y="0"/>
            <a:chExt cx="8464627" cy="57201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8464627" cy="5720100"/>
              <a:chOff x="0" y="0"/>
              <a:chExt cx="5039406" cy="340545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5039406" cy="3405455"/>
              </a:xfrm>
              <a:custGeom>
                <a:avLst/>
                <a:gdLst/>
                <a:ahLst/>
                <a:cxnLst/>
                <a:rect l="l" t="t" r="r" b="b"/>
                <a:pathLst>
                  <a:path w="5039406" h="3405455">
                    <a:moveTo>
                      <a:pt x="0" y="0"/>
                    </a:moveTo>
                    <a:lnTo>
                      <a:pt x="5039406" y="0"/>
                    </a:lnTo>
                    <a:lnTo>
                      <a:pt x="5039406" y="3405455"/>
                    </a:lnTo>
                    <a:lnTo>
                      <a:pt x="0" y="3405455"/>
                    </a:lnTo>
                    <a:close/>
                  </a:path>
                </a:pathLst>
              </a:custGeom>
              <a:solidFill>
                <a:srgbClr val="1E2328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0"/>
                <a:ext cx="5039406" cy="34054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78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295761" y="1081203"/>
              <a:ext cx="4654654" cy="2096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pl" sz="6000" dirty="0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Przegląd Unitu</a:t>
              </a: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1295804" y="4525589"/>
              <a:ext cx="958722" cy="6349"/>
            </a:xfrm>
            <a:prstGeom prst="line">
              <a:avLst/>
            </a:prstGeom>
            <a:ln w="127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254457" y="7637143"/>
            <a:ext cx="13690732" cy="1656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pl" sz="2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 tym module poznasz zasady i procedury produkcji oraz kontroli jakości. Omówimy proces tworzenia procesu produkcyjnego odzieży z recyklingu oraz środki, które należy podjąć w celu zapewnienia doskonałości produktów, a także obowiązujące przepisy UE dotyczące produkcji odzieży i kontroli jakości.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636769-2D59-DE56-C744-6F78F4DB8002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47CB9-15FF-A709-B5E8-882F91B98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0B45759-0F25-DEA7-9CA2-A58457E9F469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6F808E91-A351-0989-9A40-6607FCAD011F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872B7516-4A0E-C156-9C5C-CCAD6D837223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F138240-70AA-7906-4623-6D7A077B05AB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C55FB4FB-6E9A-11F8-A07F-CF6879AB9D5A}"/>
                </a:ext>
              </a:extLst>
            </p:cNvPr>
            <p:cNvSpPr txBox="1"/>
            <p:nvPr/>
          </p:nvSpPr>
          <p:spPr>
            <a:xfrm>
              <a:off x="18398851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7E1F3410-97D2-CA40-B6E5-09C090B2A131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B874CBAE-4C46-D854-5992-F5714DBE1968}"/>
              </a:ext>
            </a:extLst>
          </p:cNvPr>
          <p:cNvGrpSpPr/>
          <p:nvPr/>
        </p:nvGrpSpPr>
        <p:grpSpPr>
          <a:xfrm>
            <a:off x="11814819" y="2052637"/>
            <a:ext cx="4415781" cy="7209712"/>
            <a:chOff x="0" y="0"/>
            <a:chExt cx="3505240" cy="572305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882AD8E-6FEF-16C6-6CEE-AE7C4C2070D8}"/>
                </a:ext>
              </a:extLst>
            </p:cNvPr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A24BE3B0-64CE-E896-9AB0-71B50777B4FD}"/>
                </a:ext>
              </a:extLst>
            </p:cNvPr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E8E8A8DF-7B4A-D5CE-C3E2-DF90D5C4E6F9}"/>
              </a:ext>
            </a:extLst>
          </p:cNvPr>
          <p:cNvSpPr txBox="1"/>
          <p:nvPr/>
        </p:nvSpPr>
        <p:spPr>
          <a:xfrm>
            <a:off x="1031566" y="1919570"/>
            <a:ext cx="12684404" cy="1443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099"/>
              </a:lnSpc>
            </a:pPr>
            <a:r>
              <a:rPr lang="pl" sz="99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Przepisy UE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4EF03134-20DB-640C-8C63-D6D0D2A2248D}"/>
              </a:ext>
            </a:extLst>
          </p:cNvPr>
          <p:cNvSpPr txBox="1"/>
          <p:nvPr/>
        </p:nvSpPr>
        <p:spPr>
          <a:xfrm>
            <a:off x="1031566" y="4500554"/>
            <a:ext cx="7655234" cy="3349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UE wdrożyła szereg środków mających na celu zapewnienie kontroli jakości w produkcji odzieży, kładąc nacisk zarówno na bezpieczeństwo produktów, jak i etyczne praktyki produkcyjne.</a:t>
            </a:r>
            <a:endParaRPr lang="it-IT"/>
          </a:p>
          <a:p>
            <a:pPr algn="just">
              <a:lnSpc>
                <a:spcPts val="3299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</a:endParaRPr>
          </a:p>
          <a:p>
            <a:pPr algn="just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Mimo że nie odnoszą się one do samego procesu upcyklingu, ich znajomość jest istotna, aby końcowy produkt poddany upcyklingowi był zgodny z przepisami.</a:t>
            </a: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2171136A-133D-5D86-D928-9AE5A9E3291B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B55397-E2FF-F145-38DA-A9CF08E14695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F62DF3B3-ECD3-CECA-4CF2-0B3E3DD312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7096" y="3924300"/>
            <a:ext cx="5647939" cy="376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79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FB858-3FC7-B1E5-150A-AC4927348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0C352DB-B70A-C4DA-2084-237E3C396C74}"/>
              </a:ext>
            </a:extLst>
          </p:cNvPr>
          <p:cNvGrpSpPr/>
          <p:nvPr/>
        </p:nvGrpSpPr>
        <p:grpSpPr>
          <a:xfrm>
            <a:off x="0" y="6691312"/>
            <a:ext cx="9310979" cy="3595688"/>
            <a:chOff x="0" y="0"/>
            <a:chExt cx="12414639" cy="4794250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7D7A4F85-3429-4352-8F64-9B7198C881A9}"/>
                </a:ext>
              </a:extLst>
            </p:cNvPr>
            <p:cNvGrpSpPr/>
            <p:nvPr/>
          </p:nvGrpSpPr>
          <p:grpSpPr>
            <a:xfrm>
              <a:off x="0" y="1365250"/>
              <a:ext cx="12414639" cy="3429000"/>
              <a:chOff x="0" y="0"/>
              <a:chExt cx="7391041" cy="2041451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0FD2A3C8-3F2D-163C-4409-1CFBDECF00BA}"/>
                  </a:ext>
                </a:extLst>
              </p:cNvPr>
              <p:cNvSpPr/>
              <p:nvPr/>
            </p:nvSpPr>
            <p:spPr>
              <a:xfrm>
                <a:off x="0" y="0"/>
                <a:ext cx="7391041" cy="2041451"/>
              </a:xfrm>
              <a:custGeom>
                <a:avLst/>
                <a:gdLst/>
                <a:ahLst/>
                <a:cxnLst/>
                <a:rect l="l" t="t" r="r" b="b"/>
                <a:pathLst>
                  <a:path w="7391041" h="2041451">
                    <a:moveTo>
                      <a:pt x="0" y="0"/>
                    </a:moveTo>
                    <a:lnTo>
                      <a:pt x="7391041" y="0"/>
                    </a:lnTo>
                    <a:lnTo>
                      <a:pt x="7391041" y="2041451"/>
                    </a:lnTo>
                    <a:lnTo>
                      <a:pt x="0" y="2041451"/>
                    </a:lnTo>
                    <a:close/>
                  </a:path>
                </a:pathLst>
              </a:custGeom>
              <a:solidFill>
                <a:srgbClr val="CFCF5A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8148CE5C-F19D-8593-B0BC-E08EE3C32D8A}"/>
                  </a:ext>
                </a:extLst>
              </p:cNvPr>
              <p:cNvSpPr txBox="1"/>
              <p:nvPr/>
            </p:nvSpPr>
            <p:spPr>
              <a:xfrm>
                <a:off x="0" y="0"/>
                <a:ext cx="7391041" cy="20414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78"/>
                  </a:lnSpc>
                </a:pPr>
                <a:endParaRPr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470705F0-1590-6141-EB7C-7AE3161117BB}"/>
                </a:ext>
              </a:extLst>
            </p:cNvPr>
            <p:cNvGrpSpPr/>
            <p:nvPr/>
          </p:nvGrpSpPr>
          <p:grpSpPr>
            <a:xfrm>
              <a:off x="0" y="0"/>
              <a:ext cx="1371600" cy="1365250"/>
              <a:chOff x="0" y="0"/>
              <a:chExt cx="816580" cy="812800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E05DE7F3-D7F3-C570-BCB2-574CFEBAB8B2}"/>
                  </a:ext>
                </a:extLst>
              </p:cNvPr>
              <p:cNvSpPr/>
              <p:nvPr/>
            </p:nvSpPr>
            <p:spPr>
              <a:xfrm>
                <a:off x="0" y="0"/>
                <a:ext cx="81658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6580" h="812800">
                    <a:moveTo>
                      <a:pt x="0" y="0"/>
                    </a:moveTo>
                    <a:lnTo>
                      <a:pt x="816580" y="0"/>
                    </a:lnTo>
                    <a:lnTo>
                      <a:pt x="8165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E2328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7B27CF01-84E6-2140-9234-DCD8E064A32C}"/>
                  </a:ext>
                </a:extLst>
              </p:cNvPr>
              <p:cNvSpPr txBox="1"/>
              <p:nvPr/>
            </p:nvSpPr>
            <p:spPr>
              <a:xfrm>
                <a:off x="0" y="0"/>
                <a:ext cx="81658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78"/>
                  </a:lnSpc>
                </a:pPr>
                <a:endParaRPr/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50E62B00-C9D1-E607-FBA1-9B90606CCBD9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E342CE24-3319-7E3E-43B0-A98F9180C6D5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>
              <a:extLst>
                <a:ext uri="{FF2B5EF4-FFF2-40B4-BE49-F238E27FC236}">
                  <a16:creationId xmlns:a16="http://schemas.microsoft.com/office/drawing/2014/main" id="{F7C1F8EF-8FF0-D3A3-05B8-5596CCE8970A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AE41690-DABD-E40B-2948-29AD1F6A7E8E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5D92EF8C-99AF-6595-C63B-477559883EF7}"/>
                </a:ext>
              </a:extLst>
            </p:cNvPr>
            <p:cNvSpPr txBox="1"/>
            <p:nvPr/>
          </p:nvSpPr>
          <p:spPr>
            <a:xfrm>
              <a:off x="18398851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7B741259-C582-9DE8-E4B3-8A095CA43B14}"/>
              </a:ext>
            </a:extLst>
          </p:cNvPr>
          <p:cNvSpPr txBox="1"/>
          <p:nvPr/>
        </p:nvSpPr>
        <p:spPr>
          <a:xfrm>
            <a:off x="5943599" y="5899602"/>
            <a:ext cx="8808499" cy="430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pl" sz="25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Przepisy UE dotyczące mody i tekstyliów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31E09710-159A-5C49-99E2-9E54E10C9123}"/>
              </a:ext>
            </a:extLst>
          </p:cNvPr>
          <p:cNvSpPr txBox="1"/>
          <p:nvPr/>
        </p:nvSpPr>
        <p:spPr>
          <a:xfrm>
            <a:off x="5943599" y="6605672"/>
            <a:ext cx="9921131" cy="810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Chociaż powyższe przepisy obowiązują na terenie całej UE, niektóre z nich są specyficzne dla poszczególnych krajów.</a:t>
            </a:r>
          </a:p>
        </p:txBody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C4EBD6B6-DEB3-505B-81F9-E65BA32EA2BC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93AA5511-920F-9C71-31D7-E16C22B9A43B}"/>
              </a:ext>
            </a:extLst>
          </p:cNvPr>
          <p:cNvSpPr txBox="1"/>
          <p:nvPr/>
        </p:nvSpPr>
        <p:spPr>
          <a:xfrm>
            <a:off x="5410199" y="1429892"/>
            <a:ext cx="10744194" cy="4619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74979" lvl="1" indent="-237490" algn="l">
              <a:lnSpc>
                <a:spcPts val="3299"/>
              </a:lnSpc>
              <a:buAutoNum type="arabicPeriod"/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REACH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(rejestracja, ocena, udzielanie zezwoleń i stosowane ograniczenia w zakresie chemikaliów): Rozporządzenie to ogranicza stosowanie niektórych niebezpiecznych substancji chemicznych w tekstyliach w celu ochrony zdrowia konsumentów.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https://echa.europa.eu/regulations/reach/understanding-reach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74979" lvl="1" indent="-237490" algn="l">
              <a:lnSpc>
                <a:spcPts val="3299"/>
              </a:lnSpc>
              <a:buAutoNum type="arabicPeriod"/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Rozporządzenie w sprawie etykietowania wyrobów tekstylnych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Rozporządzenie to nakłada obowiązek jasnego i dokładnego etykietowania wyrobów tekstylnych, obejmującego m.in. zawartość włókien, instrukcje dotyczące pielęgnacji i kraj pochodzenia.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https://europa.eu/youreurope/business/product-requirements/labels-markings/textile-label/index_en.htm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3DBF24B4-47B3-1149-912B-5C53DDFF83EC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C51A3C5D-CDAF-B6B6-2A0C-EF2A69952B8F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E7B33EA6-28A9-ABE0-96F3-D043DCB2B0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1028700"/>
            <a:ext cx="4381499" cy="668654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26F8B46-8750-0C61-F7D3-7B53C91BA237}"/>
              </a:ext>
            </a:extLst>
          </p:cNvPr>
          <p:cNvSpPr txBox="1"/>
          <p:nvPr/>
        </p:nvSpPr>
        <p:spPr>
          <a:xfrm>
            <a:off x="12637896" y="7630809"/>
            <a:ext cx="37769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dirty="0">
                <a:latin typeface="Montserrat" panose="00000500000000000000" pitchFamily="2" charset="0"/>
                <a:hlinkClick r:id="rId6"/>
              </a:rPr>
              <a:t>https://www.sustainablebrandplatform.com/articles/eu-country-specific-fashion-texile-regulations-2024#:~:text=While%20many%20regulations%20apply%20across,regulations%20impacting%20the%20textile%20industry </a:t>
            </a:r>
            <a:r>
              <a:rPr lang="pl" dirty="0"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grpSp>
        <p:nvGrpSpPr>
          <p:cNvPr id="29" name="Ομάδα 28">
            <a:extLst>
              <a:ext uri="{FF2B5EF4-FFF2-40B4-BE49-F238E27FC236}">
                <a16:creationId xmlns:a16="http://schemas.microsoft.com/office/drawing/2014/main" id="{B0BEF5B7-D9A0-EF9A-D4F7-FDBA34BC3D3F}"/>
              </a:ext>
            </a:extLst>
          </p:cNvPr>
          <p:cNvGrpSpPr/>
          <p:nvPr/>
        </p:nvGrpSpPr>
        <p:grpSpPr>
          <a:xfrm>
            <a:off x="9813721" y="7691397"/>
            <a:ext cx="2716896" cy="699514"/>
            <a:chOff x="7157510" y="7047733"/>
            <a:chExt cx="2716896" cy="699514"/>
          </a:xfrm>
        </p:grpSpPr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1204E736-F45D-7D77-B964-16ECFD571B25}"/>
                </a:ext>
              </a:extLst>
            </p:cNvPr>
            <p:cNvSpPr/>
            <p:nvPr/>
          </p:nvSpPr>
          <p:spPr>
            <a:xfrm>
              <a:off x="9174892" y="704773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31" name="Group 24">
              <a:extLst>
                <a:ext uri="{FF2B5EF4-FFF2-40B4-BE49-F238E27FC236}">
                  <a16:creationId xmlns:a16="http://schemas.microsoft.com/office/drawing/2014/main" id="{69B93690-EBC2-9ADD-0926-7EE66B40B908}"/>
                </a:ext>
              </a:extLst>
            </p:cNvPr>
            <p:cNvGrpSpPr/>
            <p:nvPr/>
          </p:nvGrpSpPr>
          <p:grpSpPr>
            <a:xfrm>
              <a:off x="7157510" y="7115915"/>
              <a:ext cx="1676946" cy="563150"/>
              <a:chOff x="0" y="0"/>
              <a:chExt cx="2235927" cy="750867"/>
            </a:xfrm>
          </p:grpSpPr>
          <p:grpSp>
            <p:nvGrpSpPr>
              <p:cNvPr id="32" name="Group 25">
                <a:extLst>
                  <a:ext uri="{FF2B5EF4-FFF2-40B4-BE49-F238E27FC236}">
                    <a16:creationId xmlns:a16="http://schemas.microsoft.com/office/drawing/2014/main" id="{5540CE06-25A9-45C7-3C99-B42C2B17F7FF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34" name="Freeform 26">
                  <a:extLst>
                    <a:ext uri="{FF2B5EF4-FFF2-40B4-BE49-F238E27FC236}">
                      <a16:creationId xmlns:a16="http://schemas.microsoft.com/office/drawing/2014/main" id="{1DA6CD51-9F57-9CCE-D7EA-778C2A69418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" name="TextBox 27">
                  <a:extLst>
                    <a:ext uri="{FF2B5EF4-FFF2-40B4-BE49-F238E27FC236}">
                      <a16:creationId xmlns:a16="http://schemas.microsoft.com/office/drawing/2014/main" id="{1372BC7E-F45C-0B6D-8913-A39BA0E6FE7A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33" name="TextBox 28">
                <a:extLst>
                  <a:ext uri="{FF2B5EF4-FFF2-40B4-BE49-F238E27FC236}">
                    <a16:creationId xmlns:a16="http://schemas.microsoft.com/office/drawing/2014/main" id="{2076204A-7629-A755-8325-2D3DA3728EF5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pl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Odwiedź</a:t>
                </a:r>
                <a:endParaRPr lang="en-US" sz="18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3001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98851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5674870"/>
            <a:ext cx="2839728" cy="4612130"/>
            <a:chOff x="0" y="0"/>
            <a:chExt cx="2254171" cy="36611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2254171" cy="3661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1006728"/>
            <a:ext cx="16672328" cy="4745461"/>
            <a:chOff x="0" y="0"/>
            <a:chExt cx="3605891" cy="1026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05891" cy="1026348"/>
            </a:xfrm>
            <a:custGeom>
              <a:avLst/>
              <a:gdLst/>
              <a:ahLst/>
              <a:cxnLst/>
              <a:rect l="l" t="t" r="r" b="b"/>
              <a:pathLst>
                <a:path w="3605891" h="1026348">
                  <a:moveTo>
                    <a:pt x="0" y="0"/>
                  </a:moveTo>
                  <a:lnTo>
                    <a:pt x="3605891" y="0"/>
                  </a:lnTo>
                  <a:lnTo>
                    <a:pt x="3605891" y="1026348"/>
                  </a:lnTo>
                  <a:lnTo>
                    <a:pt x="0" y="102634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3605891" cy="1026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5" name="TextBox 15"/>
          <p:cNvSpPr txBox="1"/>
          <p:nvPr/>
        </p:nvSpPr>
        <p:spPr>
          <a:xfrm>
            <a:off x="6228287" y="2683797"/>
            <a:ext cx="5831426" cy="157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" sz="6000" dirty="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Podsumowanie Unitu</a:t>
            </a:r>
          </a:p>
        </p:txBody>
      </p:sp>
      <p:sp>
        <p:nvSpPr>
          <p:cNvPr id="16" name="AutoShape 16"/>
          <p:cNvSpPr/>
          <p:nvPr/>
        </p:nvSpPr>
        <p:spPr>
          <a:xfrm>
            <a:off x="6286779" y="4691633"/>
            <a:ext cx="719041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7" name="TextBox 17"/>
          <p:cNvSpPr txBox="1"/>
          <p:nvPr/>
        </p:nvSpPr>
        <p:spPr>
          <a:xfrm>
            <a:off x="6196922" y="6285940"/>
            <a:ext cx="9992788" cy="25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 tym module dowiedzieliście się o procesie produkcji odzieży z recyklingu i o tym, czym różni się on od tradycyjnego procesu produkcji odzieży. Następnie poznaliście znaczenie kontroli jakości w łańcuchu produkcyjnym i jej najważniejsze cechy.</a:t>
            </a:r>
            <a:endParaRPr lang="it-IT"/>
          </a:p>
          <a:p>
            <a:pPr algn="just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Na koniec omówiliśmy regulacje wprowadzone przez UE w celu zapewnienia jakości produkcji.</a:t>
            </a: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946488" y="2126555"/>
            <a:ext cx="3474574" cy="7094874"/>
          </a:xfrm>
          <a:custGeom>
            <a:avLst/>
            <a:gdLst/>
            <a:ahLst/>
            <a:cxnLst/>
            <a:rect l="l" t="t" r="r" b="b"/>
            <a:pathLst>
              <a:path w="2513330" h="5132070">
                <a:moveTo>
                  <a:pt x="2159000" y="0"/>
                </a:moveTo>
                <a:lnTo>
                  <a:pt x="354330" y="0"/>
                </a:lnTo>
                <a:cubicBezTo>
                  <a:pt x="158750" y="0"/>
                  <a:pt x="0" y="158750"/>
                  <a:pt x="0" y="354330"/>
                </a:cubicBezTo>
                <a:lnTo>
                  <a:pt x="0" y="4777740"/>
                </a:lnTo>
                <a:cubicBezTo>
                  <a:pt x="0" y="4973320"/>
                  <a:pt x="158750" y="5132070"/>
                  <a:pt x="354330" y="5132070"/>
                </a:cubicBezTo>
                <a:lnTo>
                  <a:pt x="2159000" y="5132070"/>
                </a:lnTo>
                <a:cubicBezTo>
                  <a:pt x="2354580" y="5132070"/>
                  <a:pt x="2513330" y="4973320"/>
                  <a:pt x="2513330" y="4777740"/>
                </a:cubicBezTo>
                <a:lnTo>
                  <a:pt x="2513330" y="354330"/>
                </a:lnTo>
                <a:cubicBezTo>
                  <a:pt x="2513330" y="158750"/>
                  <a:pt x="2354580" y="0"/>
                  <a:pt x="2159000" y="0"/>
                </a:cubicBezTo>
                <a:close/>
                <a:moveTo>
                  <a:pt x="1558290" y="162560"/>
                </a:moveTo>
                <a:cubicBezTo>
                  <a:pt x="1576070" y="162560"/>
                  <a:pt x="1590040" y="176530"/>
                  <a:pt x="1590040" y="194310"/>
                </a:cubicBezTo>
                <a:cubicBezTo>
                  <a:pt x="1590040" y="212090"/>
                  <a:pt x="1576070" y="226060"/>
                  <a:pt x="1558290" y="226060"/>
                </a:cubicBezTo>
                <a:cubicBezTo>
                  <a:pt x="1540510" y="226060"/>
                  <a:pt x="1526540" y="212090"/>
                  <a:pt x="1526540" y="194310"/>
                </a:cubicBezTo>
                <a:cubicBezTo>
                  <a:pt x="1526540" y="176530"/>
                  <a:pt x="1541780" y="162560"/>
                  <a:pt x="1558290" y="162560"/>
                </a:cubicBezTo>
                <a:close/>
                <a:moveTo>
                  <a:pt x="1089660" y="172720"/>
                </a:moveTo>
                <a:lnTo>
                  <a:pt x="1394460" y="172720"/>
                </a:lnTo>
                <a:cubicBezTo>
                  <a:pt x="1405890" y="172720"/>
                  <a:pt x="1416050" y="181610"/>
                  <a:pt x="1416050" y="194310"/>
                </a:cubicBezTo>
                <a:cubicBezTo>
                  <a:pt x="1416050" y="207010"/>
                  <a:pt x="1405890" y="215900"/>
                  <a:pt x="1394460" y="215900"/>
                </a:cubicBezTo>
                <a:lnTo>
                  <a:pt x="1089660" y="215900"/>
                </a:lnTo>
                <a:cubicBezTo>
                  <a:pt x="1078230" y="215900"/>
                  <a:pt x="1068070" y="207010"/>
                  <a:pt x="1068070" y="194310"/>
                </a:cubicBezTo>
                <a:cubicBezTo>
                  <a:pt x="1068070" y="181610"/>
                  <a:pt x="1078230" y="172720"/>
                  <a:pt x="1089660" y="172720"/>
                </a:cubicBezTo>
                <a:close/>
                <a:moveTo>
                  <a:pt x="2383790" y="4798060"/>
                </a:moveTo>
                <a:cubicBezTo>
                  <a:pt x="2383790" y="4913630"/>
                  <a:pt x="2289810" y="5007610"/>
                  <a:pt x="2174240" y="5007610"/>
                </a:cubicBezTo>
                <a:lnTo>
                  <a:pt x="341630" y="5007610"/>
                </a:lnTo>
                <a:cubicBezTo>
                  <a:pt x="226060" y="5007610"/>
                  <a:pt x="132080" y="4913630"/>
                  <a:pt x="132080" y="4798060"/>
                </a:cubicBezTo>
                <a:lnTo>
                  <a:pt x="132080" y="340360"/>
                </a:lnTo>
                <a:cubicBezTo>
                  <a:pt x="132080" y="224790"/>
                  <a:pt x="226060" y="130810"/>
                  <a:pt x="341630" y="130810"/>
                </a:cubicBezTo>
                <a:lnTo>
                  <a:pt x="614680" y="130810"/>
                </a:lnTo>
                <a:lnTo>
                  <a:pt x="614680" y="187960"/>
                </a:lnTo>
                <a:cubicBezTo>
                  <a:pt x="614680" y="252730"/>
                  <a:pt x="668020" y="306070"/>
                  <a:pt x="732790" y="306070"/>
                </a:cubicBezTo>
                <a:lnTo>
                  <a:pt x="1783080" y="306070"/>
                </a:lnTo>
                <a:cubicBezTo>
                  <a:pt x="1847850" y="306070"/>
                  <a:pt x="1901190" y="252730"/>
                  <a:pt x="1901190" y="187960"/>
                </a:cubicBezTo>
                <a:lnTo>
                  <a:pt x="1901190" y="130810"/>
                </a:lnTo>
                <a:lnTo>
                  <a:pt x="2172970" y="130810"/>
                </a:lnTo>
                <a:cubicBezTo>
                  <a:pt x="2288540" y="130810"/>
                  <a:pt x="2382520" y="224790"/>
                  <a:pt x="2382520" y="340360"/>
                </a:cubicBezTo>
                <a:lnTo>
                  <a:pt x="2382520" y="4798060"/>
                </a:ln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pl-PL"/>
          </a:p>
        </p:txBody>
      </p:sp>
      <p:sp>
        <p:nvSpPr>
          <p:cNvPr id="20" name="Freeform 20"/>
          <p:cNvSpPr/>
          <p:nvPr/>
        </p:nvSpPr>
        <p:spPr>
          <a:xfrm>
            <a:off x="1129083" y="2307395"/>
            <a:ext cx="3112896" cy="6741974"/>
          </a:xfrm>
          <a:custGeom>
            <a:avLst/>
            <a:gdLst/>
            <a:ahLst/>
            <a:cxnLst/>
            <a:rect l="l" t="t" r="r" b="b"/>
            <a:pathLst>
              <a:path w="2251710" h="4876800">
                <a:moveTo>
                  <a:pt x="2040890" y="0"/>
                </a:moveTo>
                <a:lnTo>
                  <a:pt x="1769110" y="0"/>
                </a:lnTo>
                <a:lnTo>
                  <a:pt x="1769110" y="57150"/>
                </a:lnTo>
                <a:cubicBezTo>
                  <a:pt x="1769110" y="121920"/>
                  <a:pt x="1715770" y="175260"/>
                  <a:pt x="1651000" y="175260"/>
                </a:cubicBezTo>
                <a:lnTo>
                  <a:pt x="601980" y="175260"/>
                </a:lnTo>
                <a:cubicBezTo>
                  <a:pt x="537210" y="175260"/>
                  <a:pt x="483870" y="121920"/>
                  <a:pt x="483870" y="57150"/>
                </a:cubicBezTo>
                <a:lnTo>
                  <a:pt x="483870" y="0"/>
                </a:lnTo>
                <a:lnTo>
                  <a:pt x="209550" y="0"/>
                </a:lnTo>
                <a:cubicBezTo>
                  <a:pt x="93980" y="0"/>
                  <a:pt x="0" y="93980"/>
                  <a:pt x="0" y="209550"/>
                </a:cubicBezTo>
                <a:lnTo>
                  <a:pt x="0" y="4667250"/>
                </a:lnTo>
                <a:cubicBezTo>
                  <a:pt x="0" y="4782820"/>
                  <a:pt x="93980" y="4876800"/>
                  <a:pt x="209550" y="4876800"/>
                </a:cubicBezTo>
                <a:lnTo>
                  <a:pt x="2040890" y="4876800"/>
                </a:lnTo>
                <a:cubicBezTo>
                  <a:pt x="2156460" y="4876800"/>
                  <a:pt x="2250440" y="4782820"/>
                  <a:pt x="2250440" y="4667250"/>
                </a:cubicBezTo>
                <a:lnTo>
                  <a:pt x="2250440" y="209550"/>
                </a:lnTo>
                <a:cubicBezTo>
                  <a:pt x="2251710" y="93980"/>
                  <a:pt x="2157730" y="0"/>
                  <a:pt x="2040890" y="0"/>
                </a:cubicBezTo>
                <a:close/>
              </a:path>
            </a:pathLst>
          </a:custGeom>
          <a:blipFill>
            <a:blip r:embed="rId3"/>
            <a:stretch>
              <a:fillRect l="-22189" r="-22189"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21" name="Freeform 21"/>
          <p:cNvSpPr/>
          <p:nvPr/>
        </p:nvSpPr>
        <p:spPr>
          <a:xfrm>
            <a:off x="2423051" y="2365334"/>
            <a:ext cx="481068" cy="59695"/>
          </a:xfrm>
          <a:custGeom>
            <a:avLst/>
            <a:gdLst/>
            <a:ahLst/>
            <a:cxnLst/>
            <a:rect l="l" t="t" r="r" b="b"/>
            <a:pathLst>
              <a:path w="347980" h="43180">
                <a:moveTo>
                  <a:pt x="326390" y="0"/>
                </a:moveTo>
                <a:lnTo>
                  <a:pt x="21590" y="0"/>
                </a:lnTo>
                <a:cubicBezTo>
                  <a:pt x="10160" y="0"/>
                  <a:pt x="0" y="8890"/>
                  <a:pt x="0" y="21590"/>
                </a:cubicBezTo>
                <a:cubicBezTo>
                  <a:pt x="0" y="34290"/>
                  <a:pt x="10160" y="43180"/>
                  <a:pt x="21590" y="43180"/>
                </a:cubicBezTo>
                <a:lnTo>
                  <a:pt x="326390" y="43180"/>
                </a:lnTo>
                <a:cubicBezTo>
                  <a:pt x="337820" y="43180"/>
                  <a:pt x="347980" y="34290"/>
                  <a:pt x="347980" y="21590"/>
                </a:cubicBezTo>
                <a:cubicBezTo>
                  <a:pt x="347980" y="8890"/>
                  <a:pt x="337820" y="0"/>
                  <a:pt x="326390" y="0"/>
                </a:cubicBezTo>
                <a:close/>
              </a:path>
            </a:pathLst>
          </a:custGeom>
          <a:solidFill>
            <a:srgbClr val="555555"/>
          </a:solidFill>
        </p:spPr>
        <p:txBody>
          <a:bodyPr/>
          <a:lstStyle/>
          <a:p>
            <a:endParaRPr lang="pl-PL"/>
          </a:p>
        </p:txBody>
      </p:sp>
      <p:sp>
        <p:nvSpPr>
          <p:cNvPr id="22" name="Freeform 22"/>
          <p:cNvSpPr/>
          <p:nvPr/>
        </p:nvSpPr>
        <p:spPr>
          <a:xfrm>
            <a:off x="3054699" y="2351217"/>
            <a:ext cx="92122" cy="87927"/>
          </a:xfrm>
          <a:custGeom>
            <a:avLst/>
            <a:gdLst/>
            <a:ahLst/>
            <a:cxnLst/>
            <a:rect l="l" t="t" r="r" b="b"/>
            <a:pathLst>
              <a:path w="66636" h="63602">
                <a:moveTo>
                  <a:pt x="33318" y="51"/>
                </a:moveTo>
                <a:cubicBezTo>
                  <a:pt x="21941" y="0"/>
                  <a:pt x="11406" y="6040"/>
                  <a:pt x="5703" y="15885"/>
                </a:cubicBezTo>
                <a:cubicBezTo>
                  <a:pt x="0" y="25729"/>
                  <a:pt x="0" y="37873"/>
                  <a:pt x="5703" y="47717"/>
                </a:cubicBezTo>
                <a:cubicBezTo>
                  <a:pt x="11406" y="57562"/>
                  <a:pt x="21941" y="63602"/>
                  <a:pt x="33318" y="63551"/>
                </a:cubicBezTo>
                <a:cubicBezTo>
                  <a:pt x="44695" y="63602"/>
                  <a:pt x="55230" y="57562"/>
                  <a:pt x="60933" y="47717"/>
                </a:cubicBezTo>
                <a:cubicBezTo>
                  <a:pt x="66636" y="37873"/>
                  <a:pt x="66636" y="25729"/>
                  <a:pt x="60933" y="15885"/>
                </a:cubicBezTo>
                <a:cubicBezTo>
                  <a:pt x="55230" y="6040"/>
                  <a:pt x="44695" y="0"/>
                  <a:pt x="33318" y="51"/>
                </a:cubicBezTo>
                <a:close/>
              </a:path>
            </a:pathLst>
          </a:custGeom>
          <a:solidFill>
            <a:srgbClr val="555555"/>
          </a:solidFill>
        </p:spPr>
        <p:txBody>
          <a:bodyPr/>
          <a:lstStyle/>
          <a:p>
            <a:endParaRPr lang="pl-PL"/>
          </a:p>
        </p:txBody>
      </p:sp>
      <p:sp>
        <p:nvSpPr>
          <p:cNvPr id="23" name="Freeform 23"/>
          <p:cNvSpPr/>
          <p:nvPr/>
        </p:nvSpPr>
        <p:spPr>
          <a:xfrm>
            <a:off x="872748" y="3039531"/>
            <a:ext cx="38626" cy="294961"/>
          </a:xfrm>
          <a:custGeom>
            <a:avLst/>
            <a:gdLst/>
            <a:ahLst/>
            <a:cxnLst/>
            <a:rect l="l" t="t" r="r" b="b"/>
            <a:pathLst>
              <a:path w="27940" h="213360">
                <a:moveTo>
                  <a:pt x="0" y="26670"/>
                </a:moveTo>
                <a:lnTo>
                  <a:pt x="0" y="185420"/>
                </a:lnTo>
                <a:cubicBezTo>
                  <a:pt x="0" y="200660"/>
                  <a:pt x="12700" y="213360"/>
                  <a:pt x="27940" y="213360"/>
                </a:cubicBezTo>
                <a:lnTo>
                  <a:pt x="27940" y="0"/>
                </a:lnTo>
                <a:cubicBezTo>
                  <a:pt x="12700" y="0"/>
                  <a:pt x="0" y="11430"/>
                  <a:pt x="0" y="26670"/>
                </a:cubicBezTo>
                <a:close/>
              </a:path>
            </a:pathLst>
          </a:custGeom>
          <a:solidFill>
            <a:srgbClr val="2E2E2E"/>
          </a:solidFill>
        </p:spPr>
        <p:txBody>
          <a:bodyPr/>
          <a:lstStyle/>
          <a:p>
            <a:endParaRPr lang="pl-PL"/>
          </a:p>
        </p:txBody>
      </p:sp>
      <p:sp>
        <p:nvSpPr>
          <p:cNvPr id="24" name="Freeform 24"/>
          <p:cNvSpPr/>
          <p:nvPr/>
        </p:nvSpPr>
        <p:spPr>
          <a:xfrm>
            <a:off x="872748" y="3553958"/>
            <a:ext cx="38626" cy="531984"/>
          </a:xfrm>
          <a:custGeom>
            <a:avLst/>
            <a:gdLst/>
            <a:ahLst/>
            <a:cxnLst/>
            <a:rect l="l" t="t" r="r" b="b"/>
            <a:pathLst>
              <a:path w="27940" h="384810">
                <a:moveTo>
                  <a:pt x="0" y="26670"/>
                </a:moveTo>
                <a:lnTo>
                  <a:pt x="0" y="356870"/>
                </a:lnTo>
                <a:cubicBezTo>
                  <a:pt x="0" y="372110"/>
                  <a:pt x="12700" y="384810"/>
                  <a:pt x="27940" y="384810"/>
                </a:cubicBezTo>
                <a:lnTo>
                  <a:pt x="27940" y="0"/>
                </a:lnTo>
                <a:cubicBezTo>
                  <a:pt x="12700" y="0"/>
                  <a:pt x="0" y="11430"/>
                  <a:pt x="0" y="26670"/>
                </a:cubicBezTo>
                <a:close/>
              </a:path>
            </a:pathLst>
          </a:custGeom>
          <a:solidFill>
            <a:srgbClr val="2E2E2E"/>
          </a:solidFill>
        </p:spPr>
        <p:txBody>
          <a:bodyPr/>
          <a:lstStyle/>
          <a:p>
            <a:endParaRPr lang="pl-PL"/>
          </a:p>
        </p:txBody>
      </p:sp>
      <p:sp>
        <p:nvSpPr>
          <p:cNvPr id="25" name="Freeform 25"/>
          <p:cNvSpPr/>
          <p:nvPr/>
        </p:nvSpPr>
        <p:spPr>
          <a:xfrm>
            <a:off x="872748" y="4201819"/>
            <a:ext cx="38626" cy="533740"/>
          </a:xfrm>
          <a:custGeom>
            <a:avLst/>
            <a:gdLst/>
            <a:ahLst/>
            <a:cxnLst/>
            <a:rect l="l" t="t" r="r" b="b"/>
            <a:pathLst>
              <a:path w="27940" h="386080">
                <a:moveTo>
                  <a:pt x="0" y="27940"/>
                </a:moveTo>
                <a:lnTo>
                  <a:pt x="0" y="358140"/>
                </a:lnTo>
                <a:cubicBezTo>
                  <a:pt x="0" y="373380"/>
                  <a:pt x="12700" y="386080"/>
                  <a:pt x="27940" y="386080"/>
                </a:cubicBezTo>
                <a:lnTo>
                  <a:pt x="27940" y="0"/>
                </a:lnTo>
                <a:cubicBezTo>
                  <a:pt x="12700" y="0"/>
                  <a:pt x="0" y="12700"/>
                  <a:pt x="0" y="27940"/>
                </a:cubicBezTo>
                <a:close/>
              </a:path>
            </a:pathLst>
          </a:custGeom>
          <a:solidFill>
            <a:srgbClr val="2E2E2E"/>
          </a:solidFill>
        </p:spPr>
        <p:txBody>
          <a:bodyPr/>
          <a:lstStyle/>
          <a:p>
            <a:endParaRPr lang="pl-PL"/>
          </a:p>
        </p:txBody>
      </p:sp>
      <p:sp>
        <p:nvSpPr>
          <p:cNvPr id="26" name="Freeform 26"/>
          <p:cNvSpPr/>
          <p:nvPr/>
        </p:nvSpPr>
        <p:spPr>
          <a:xfrm>
            <a:off x="4456177" y="3729530"/>
            <a:ext cx="38626" cy="855037"/>
          </a:xfrm>
          <a:custGeom>
            <a:avLst/>
            <a:gdLst/>
            <a:ahLst/>
            <a:cxnLst/>
            <a:rect l="l" t="t" r="r" b="b"/>
            <a:pathLst>
              <a:path w="27940" h="618490">
                <a:moveTo>
                  <a:pt x="0" y="0"/>
                </a:moveTo>
                <a:lnTo>
                  <a:pt x="0" y="618490"/>
                </a:lnTo>
                <a:cubicBezTo>
                  <a:pt x="15240" y="618490"/>
                  <a:pt x="27940" y="605790"/>
                  <a:pt x="27940" y="590550"/>
                </a:cubicBezTo>
                <a:lnTo>
                  <a:pt x="27940" y="27940"/>
                </a:lnTo>
                <a:cubicBezTo>
                  <a:pt x="27940" y="12700"/>
                  <a:pt x="15240" y="0"/>
                  <a:pt x="0" y="0"/>
                </a:cubicBezTo>
                <a:close/>
              </a:path>
            </a:pathLst>
          </a:custGeom>
          <a:solidFill>
            <a:srgbClr val="2E2E2E"/>
          </a:solidFill>
        </p:spPr>
        <p:txBody>
          <a:bodyPr/>
          <a:lstStyle/>
          <a:p>
            <a:endParaRPr lang="pl-PL"/>
          </a:p>
        </p:txBody>
      </p:sp>
      <p:sp>
        <p:nvSpPr>
          <p:cNvPr id="27" name="Freeform 27"/>
          <p:cNvSpPr/>
          <p:nvPr/>
        </p:nvSpPr>
        <p:spPr>
          <a:xfrm>
            <a:off x="911374" y="2091441"/>
            <a:ext cx="3544803" cy="7165103"/>
          </a:xfrm>
          <a:custGeom>
            <a:avLst/>
            <a:gdLst/>
            <a:ahLst/>
            <a:cxnLst/>
            <a:rect l="l" t="t" r="r" b="b"/>
            <a:pathLst>
              <a:path w="2564130" h="5182870">
                <a:moveTo>
                  <a:pt x="2564130" y="1184910"/>
                </a:moveTo>
                <a:lnTo>
                  <a:pt x="2564130" y="379730"/>
                </a:lnTo>
                <a:cubicBezTo>
                  <a:pt x="2564130" y="353060"/>
                  <a:pt x="2561590" y="327660"/>
                  <a:pt x="2556510" y="303530"/>
                </a:cubicBezTo>
                <a:cubicBezTo>
                  <a:pt x="2553970" y="290830"/>
                  <a:pt x="2551430" y="279400"/>
                  <a:pt x="2547620" y="266700"/>
                </a:cubicBezTo>
                <a:cubicBezTo>
                  <a:pt x="2542540" y="248920"/>
                  <a:pt x="2534920" y="231140"/>
                  <a:pt x="2527300" y="214630"/>
                </a:cubicBezTo>
                <a:cubicBezTo>
                  <a:pt x="2522220" y="203200"/>
                  <a:pt x="2515870" y="193040"/>
                  <a:pt x="2509520" y="182880"/>
                </a:cubicBezTo>
                <a:cubicBezTo>
                  <a:pt x="2503170" y="172720"/>
                  <a:pt x="2496820" y="162560"/>
                  <a:pt x="2489200" y="152400"/>
                </a:cubicBezTo>
                <a:cubicBezTo>
                  <a:pt x="2477770" y="137160"/>
                  <a:pt x="2466340" y="124460"/>
                  <a:pt x="2453640" y="110490"/>
                </a:cubicBezTo>
                <a:cubicBezTo>
                  <a:pt x="2444750" y="101600"/>
                  <a:pt x="2435860" y="93980"/>
                  <a:pt x="2426970" y="86360"/>
                </a:cubicBezTo>
                <a:cubicBezTo>
                  <a:pt x="2360930" y="31750"/>
                  <a:pt x="2277110" y="0"/>
                  <a:pt x="2185670" y="0"/>
                </a:cubicBezTo>
                <a:lnTo>
                  <a:pt x="379730" y="0"/>
                </a:lnTo>
                <a:cubicBezTo>
                  <a:pt x="288290" y="0"/>
                  <a:pt x="203200" y="33020"/>
                  <a:pt x="138430" y="86360"/>
                </a:cubicBezTo>
                <a:cubicBezTo>
                  <a:pt x="129540" y="93980"/>
                  <a:pt x="120650" y="102870"/>
                  <a:pt x="111760" y="110490"/>
                </a:cubicBezTo>
                <a:cubicBezTo>
                  <a:pt x="99060" y="123190"/>
                  <a:pt x="86360" y="137160"/>
                  <a:pt x="76200" y="152400"/>
                </a:cubicBezTo>
                <a:cubicBezTo>
                  <a:pt x="68580" y="162560"/>
                  <a:pt x="62230" y="172720"/>
                  <a:pt x="55880" y="182880"/>
                </a:cubicBezTo>
                <a:cubicBezTo>
                  <a:pt x="49530" y="193040"/>
                  <a:pt x="43180" y="204470"/>
                  <a:pt x="38100" y="214630"/>
                </a:cubicBezTo>
                <a:cubicBezTo>
                  <a:pt x="29210" y="232410"/>
                  <a:pt x="22860" y="248920"/>
                  <a:pt x="16510" y="266700"/>
                </a:cubicBezTo>
                <a:cubicBezTo>
                  <a:pt x="12700" y="279400"/>
                  <a:pt x="10160" y="290830"/>
                  <a:pt x="7620" y="303530"/>
                </a:cubicBezTo>
                <a:cubicBezTo>
                  <a:pt x="2540" y="327660"/>
                  <a:pt x="0" y="354330"/>
                  <a:pt x="0" y="379730"/>
                </a:cubicBezTo>
                <a:lnTo>
                  <a:pt x="0" y="4803140"/>
                </a:lnTo>
                <a:cubicBezTo>
                  <a:pt x="0" y="5012690"/>
                  <a:pt x="170180" y="5182870"/>
                  <a:pt x="379730" y="5182870"/>
                </a:cubicBezTo>
                <a:lnTo>
                  <a:pt x="2184400" y="5182870"/>
                </a:lnTo>
                <a:cubicBezTo>
                  <a:pt x="2393950" y="5182870"/>
                  <a:pt x="2564130" y="5012690"/>
                  <a:pt x="2564130" y="4803140"/>
                </a:cubicBezTo>
                <a:lnTo>
                  <a:pt x="2564130" y="1184910"/>
                </a:lnTo>
                <a:close/>
                <a:moveTo>
                  <a:pt x="2538730" y="1184910"/>
                </a:moveTo>
                <a:lnTo>
                  <a:pt x="2538730" y="4804410"/>
                </a:lnTo>
                <a:cubicBezTo>
                  <a:pt x="2538730" y="4999990"/>
                  <a:pt x="2379980" y="5158740"/>
                  <a:pt x="2184400" y="5158740"/>
                </a:cubicBezTo>
                <a:lnTo>
                  <a:pt x="379730" y="5158740"/>
                </a:lnTo>
                <a:cubicBezTo>
                  <a:pt x="184150" y="5158740"/>
                  <a:pt x="25400" y="4999990"/>
                  <a:pt x="25400" y="4804410"/>
                </a:cubicBezTo>
                <a:lnTo>
                  <a:pt x="25400" y="381000"/>
                </a:lnTo>
                <a:cubicBezTo>
                  <a:pt x="25400" y="184150"/>
                  <a:pt x="184150" y="25400"/>
                  <a:pt x="379730" y="25400"/>
                </a:cubicBezTo>
                <a:lnTo>
                  <a:pt x="2184400" y="25400"/>
                </a:lnTo>
                <a:cubicBezTo>
                  <a:pt x="2379980" y="25400"/>
                  <a:pt x="2538730" y="184150"/>
                  <a:pt x="2538730" y="379730"/>
                </a:cubicBezTo>
                <a:lnTo>
                  <a:pt x="2538730" y="1184910"/>
                </a:lnTo>
                <a:close/>
              </a:path>
            </a:pathLst>
          </a:custGeom>
          <a:solidFill>
            <a:srgbClr val="555555"/>
          </a:solidFill>
        </p:spPr>
        <p:txBody>
          <a:bodyPr/>
          <a:lstStyle/>
          <a:p>
            <a:endParaRPr lang="pl-PL"/>
          </a:p>
        </p:txBody>
      </p:sp>
      <p:sp>
        <p:nvSpPr>
          <p:cNvPr id="28" name="Freeform 28"/>
          <p:cNvSpPr/>
          <p:nvPr/>
        </p:nvSpPr>
        <p:spPr>
          <a:xfrm>
            <a:off x="5011788" y="6300121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9" name="TextBox 29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5FA88E40-87E2-29C6-4592-3260AE856483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33462"/>
            <a:ext cx="1028700" cy="9253538"/>
            <a:chOff x="0" y="0"/>
            <a:chExt cx="222487" cy="2001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487" cy="2001355"/>
            </a:xfrm>
            <a:custGeom>
              <a:avLst/>
              <a:gdLst/>
              <a:ahLst/>
              <a:cxnLst/>
              <a:rect l="l" t="t" r="r" b="b"/>
              <a:pathLst>
                <a:path w="222487" h="2001355">
                  <a:moveTo>
                    <a:pt x="0" y="0"/>
                  </a:moveTo>
                  <a:lnTo>
                    <a:pt x="222487" y="0"/>
                  </a:lnTo>
                  <a:lnTo>
                    <a:pt x="222487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22487" cy="2001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6" name="AutoShape 6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Freeform 8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8398851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</a:t>
              </a:r>
              <a:r>
                <a:rPr lang="pl" sz="24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</a:t>
              </a: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2" name="Group 12"/>
          <p:cNvGrpSpPr/>
          <p:nvPr/>
        </p:nvGrpSpPr>
        <p:grpSpPr>
          <a:xfrm>
            <a:off x="0" y="4067054"/>
            <a:ext cx="3933182" cy="2152892"/>
            <a:chOff x="0" y="0"/>
            <a:chExt cx="5244242" cy="2870523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244242" cy="2870523"/>
              <a:chOff x="0" y="0"/>
              <a:chExt cx="1980673" cy="10841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980673" cy="1084155"/>
              </a:xfrm>
              <a:custGeom>
                <a:avLst/>
                <a:gdLst/>
                <a:ahLst/>
                <a:cxnLst/>
                <a:rect l="l" t="t" r="r" b="b"/>
                <a:pathLst>
                  <a:path w="1980673" h="1084155">
                    <a:moveTo>
                      <a:pt x="0" y="0"/>
                    </a:moveTo>
                    <a:lnTo>
                      <a:pt x="1980673" y="0"/>
                    </a:lnTo>
                    <a:lnTo>
                      <a:pt x="1980673" y="1084155"/>
                    </a:lnTo>
                    <a:lnTo>
                      <a:pt x="0" y="1084155"/>
                    </a:lnTo>
                    <a:close/>
                  </a:path>
                </a:pathLst>
              </a:custGeom>
              <a:solidFill>
                <a:srgbClr val="1E2328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0"/>
                <a:ext cx="1980673" cy="10841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96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594936" y="1078965"/>
              <a:ext cx="3453894" cy="712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27"/>
                </a:lnSpc>
              </a:pPr>
              <a:r>
                <a:rPr lang="pl" sz="3465" dirty="0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Źródła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379384" y="3305664"/>
            <a:ext cx="11951541" cy="4619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https://www.oshima.com.tw/blog/a-stepbystep-guide-to-garment-production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https://ieomsociety.org/proceedings/2022istanbul/22.pdf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https://greensuggest.com/standard-vs-upcycled-design-and-production-process/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https://www.researchgate.net/figure/a-The-Upcycled-Fashion-Design-and-Production-Process-Model_fig3_293487790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https://www.scirp.org/journal/paperinformation?paperid=114931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https://www.hqts.com/standardy-i-procedury-kontroli-jakości-odzieży/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https://tetrainspection.com/quality-control-clothing/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0"/>
              </a:rPr>
              <a:t>https://blog.qima.com/inspection/procedury-kontroli-jakości-odzieży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1"/>
              </a:rPr>
              <a:t>https://www.eurofins.com/assurance/resources/articles/quality-control-in-garment-manufacturing/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24534284-FC84-E462-B96A-69479CD446BA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691312"/>
            <a:ext cx="9310979" cy="3595688"/>
            <a:chOff x="0" y="0"/>
            <a:chExt cx="12414639" cy="479425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365250"/>
              <a:ext cx="12414639" cy="3429000"/>
              <a:chOff x="0" y="0"/>
              <a:chExt cx="7391041" cy="204145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7391041" cy="2041451"/>
              </a:xfrm>
              <a:custGeom>
                <a:avLst/>
                <a:gdLst/>
                <a:ahLst/>
                <a:cxnLst/>
                <a:rect l="l" t="t" r="r" b="b"/>
                <a:pathLst>
                  <a:path w="7391041" h="2041451">
                    <a:moveTo>
                      <a:pt x="0" y="0"/>
                    </a:moveTo>
                    <a:lnTo>
                      <a:pt x="7391041" y="0"/>
                    </a:lnTo>
                    <a:lnTo>
                      <a:pt x="7391041" y="2041451"/>
                    </a:lnTo>
                    <a:lnTo>
                      <a:pt x="0" y="2041451"/>
                    </a:lnTo>
                    <a:close/>
                  </a:path>
                </a:pathLst>
              </a:custGeom>
              <a:solidFill>
                <a:srgbClr val="CFCF5A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0"/>
                <a:ext cx="7391041" cy="20414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78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371600" cy="1365250"/>
              <a:chOff x="0" y="0"/>
              <a:chExt cx="81658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658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6580" h="812800">
                    <a:moveTo>
                      <a:pt x="0" y="0"/>
                    </a:moveTo>
                    <a:lnTo>
                      <a:pt x="816580" y="0"/>
                    </a:lnTo>
                    <a:lnTo>
                      <a:pt x="8165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E2328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0"/>
                <a:ext cx="81658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78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10" name="AutoShape 10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8398851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796862" y="7316236"/>
            <a:ext cx="6089217" cy="2554627"/>
            <a:chOff x="-19151" y="-532018"/>
            <a:chExt cx="8118956" cy="3406168"/>
          </a:xfrm>
        </p:grpSpPr>
        <p:sp>
          <p:nvSpPr>
            <p:cNvPr id="16" name="TextBox 16"/>
            <p:cNvSpPr txBox="1"/>
            <p:nvPr/>
          </p:nvSpPr>
          <p:spPr>
            <a:xfrm>
              <a:off x="-19151" y="-532018"/>
              <a:ext cx="7208435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pl" sz="25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Wymagana wiedza wstępna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-19151" y="100998"/>
              <a:ext cx="8118956" cy="27731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99"/>
                </a:lnSpc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 ramach tej jednostki zdobędziesz podstawowe umiejętności w zakresie pozyskiwania materiałów (moduł 3) i krawiectwa z wykorzystaniem materiałów poddanych recyclingowi (moduł 4).</a:t>
              </a:r>
            </a:p>
          </p:txBody>
        </p:sp>
      </p:grpSp>
      <p:sp>
        <p:nvSpPr>
          <p:cNvPr id="18" name="AutoShape 1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 dirty="0"/>
          </a:p>
        </p:txBody>
      </p:sp>
      <p:grpSp>
        <p:nvGrpSpPr>
          <p:cNvPr id="19" name="Group 19"/>
          <p:cNvGrpSpPr/>
          <p:nvPr/>
        </p:nvGrpSpPr>
        <p:grpSpPr>
          <a:xfrm>
            <a:off x="1031566" y="2057400"/>
            <a:ext cx="5356508" cy="7200900"/>
            <a:chOff x="0" y="0"/>
            <a:chExt cx="7142011" cy="9601200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/>
            <a:srcRect t="5217" b="5217"/>
            <a:stretch>
              <a:fillRect/>
            </a:stretch>
          </p:blipFill>
          <p:spPr>
            <a:xfrm>
              <a:off x="0" y="0"/>
              <a:ext cx="7142011" cy="9601200"/>
            </a:xfrm>
            <a:prstGeom prst="rect">
              <a:avLst/>
            </a:prstGeom>
          </p:spPr>
        </p:pic>
      </p:grpSp>
      <p:grpSp>
        <p:nvGrpSpPr>
          <p:cNvPr id="21" name="Group 21"/>
          <p:cNvGrpSpPr/>
          <p:nvPr/>
        </p:nvGrpSpPr>
        <p:grpSpPr>
          <a:xfrm>
            <a:off x="6736672" y="2143125"/>
            <a:ext cx="9452776" cy="5191609"/>
            <a:chOff x="0" y="114300"/>
            <a:chExt cx="12603701" cy="6922147"/>
          </a:xfrm>
        </p:grpSpPr>
        <p:sp>
          <p:nvSpPr>
            <p:cNvPr id="22" name="TextBox 22"/>
            <p:cNvSpPr txBox="1"/>
            <p:nvPr/>
          </p:nvSpPr>
          <p:spPr>
            <a:xfrm>
              <a:off x="0" y="2570522"/>
              <a:ext cx="12603701" cy="4465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99"/>
                </a:lnSpc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Pod koniec tej jednostki będziesz potrafił/mogła:</a:t>
              </a:r>
            </a:p>
            <a:p>
              <a:pPr marL="474979" lvl="1" indent="-237490" algn="l">
                <a:lnSpc>
                  <a:spcPts val="3299"/>
                </a:lnSpc>
                <a:buAutoNum type="arabicPeriod"/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Rozpoznawać niezbędne kroki w celu przygotowania procesu produkcyjnego odzieży poddanej recyklingowi</a:t>
              </a:r>
            </a:p>
            <a:p>
              <a:pPr marL="474979" lvl="1" indent="-237490" algn="l">
                <a:lnSpc>
                  <a:spcPts val="3299"/>
                </a:lnSpc>
                <a:buAutoNum type="arabicPeriod"/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Definiować zasady zapewnienia jakości i kontroli jakości</a:t>
              </a:r>
            </a:p>
            <a:p>
              <a:pPr marL="474979" lvl="1" indent="-237490" algn="l">
                <a:lnSpc>
                  <a:spcPts val="3299"/>
                </a:lnSpc>
                <a:buAutoNum type="arabicPeriod"/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Przeprowadzić kontrolę jakości odzieży poddanej recyklingowi</a:t>
              </a:r>
            </a:p>
            <a:p>
              <a:pPr marL="474979" lvl="1" indent="-237490" algn="l">
                <a:lnSpc>
                  <a:spcPts val="3299"/>
                </a:lnSpc>
                <a:buAutoNum type="arabicPeriod"/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Podsumować obowiązujące przepisy UE dotyczące kontroli jakości tekstyliów</a:t>
              </a:r>
            </a:p>
            <a:p>
              <a:pPr marL="474979" lvl="1" indent="-237490" algn="l">
                <a:lnSpc>
                  <a:spcPts val="3299"/>
                </a:lnSpc>
                <a:buAutoNum type="arabicPeriod"/>
              </a:pPr>
              <a:endPara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14300"/>
              <a:ext cx="8969490" cy="2096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Oczekiwane</a:t>
              </a:r>
            </a:p>
            <a:p>
              <a:pPr algn="l">
                <a:lnSpc>
                  <a:spcPts val="6000"/>
                </a:lnSpc>
              </a:pPr>
              <a:r>
                <a:rPr lang="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Rezultaty uczenia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A9AA1A3D-9918-5E5A-8BA1-C5D7FFD836B5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A0E93341-8D99-7041-B6D7-241349805EDF}"/>
              </a:ext>
            </a:extLst>
          </p:cNvPr>
          <p:cNvSpPr txBox="1"/>
          <p:nvPr/>
        </p:nvSpPr>
        <p:spPr>
          <a:xfrm>
            <a:off x="1031566" y="9298410"/>
            <a:ext cx="5406326" cy="430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Szacowany czas czytania</a:t>
            </a: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81C65611-E3E7-2C78-3E4A-C041CD484EBE}"/>
              </a:ext>
            </a:extLst>
          </p:cNvPr>
          <p:cNvSpPr txBox="1"/>
          <p:nvPr/>
        </p:nvSpPr>
        <p:spPr>
          <a:xfrm>
            <a:off x="1031566" y="9637430"/>
            <a:ext cx="6546439" cy="38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13 minut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98851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/>
          <p:cNvGrpSpPr/>
          <p:nvPr/>
        </p:nvGrpSpPr>
        <p:grpSpPr>
          <a:xfrm>
            <a:off x="0" y="1033462"/>
            <a:ext cx="6051534" cy="9253538"/>
            <a:chOff x="0" y="0"/>
            <a:chExt cx="1308826" cy="20013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8826" cy="2001355"/>
            </a:xfrm>
            <a:custGeom>
              <a:avLst/>
              <a:gdLst/>
              <a:ahLst/>
              <a:cxnLst/>
              <a:rect l="l" t="t" r="r" b="b"/>
              <a:pathLst>
                <a:path w="1308826" h="2001355">
                  <a:moveTo>
                    <a:pt x="0" y="0"/>
                  </a:moveTo>
                  <a:lnTo>
                    <a:pt x="1308826" y="0"/>
                  </a:lnTo>
                  <a:lnTo>
                    <a:pt x="1308826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308826" cy="2001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3830974"/>
            <a:ext cx="4119719" cy="157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Cel Nauczania</a:t>
            </a:r>
          </a:p>
        </p:txBody>
      </p:sp>
      <p:sp>
        <p:nvSpPr>
          <p:cNvPr id="13" name="AutoShape 13"/>
          <p:cNvSpPr/>
          <p:nvPr/>
        </p:nvSpPr>
        <p:spPr>
          <a:xfrm>
            <a:off x="1087192" y="5869411"/>
            <a:ext cx="719041" cy="4762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4" name="TextBox 14"/>
          <p:cNvSpPr txBox="1"/>
          <p:nvPr/>
        </p:nvSpPr>
        <p:spPr>
          <a:xfrm>
            <a:off x="1087192" y="6085068"/>
            <a:ext cx="3789639" cy="2503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Jednostka stawia sobie za cel wyposażenie przyszłych rzemieślników krawieckich w podstawową wiedzę z zakresu produkcji i kontroli jakości oraz obowiązujących przepisów UE.</a:t>
            </a:r>
            <a:endParaRPr lang="en-US" sz="2199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5701777" y="5519654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6" name="Group 16"/>
          <p:cNvGrpSpPr/>
          <p:nvPr/>
        </p:nvGrpSpPr>
        <p:grpSpPr>
          <a:xfrm>
            <a:off x="6736672" y="3594082"/>
            <a:ext cx="9601147" cy="1890453"/>
            <a:chOff x="0" y="114300"/>
            <a:chExt cx="12801529" cy="2520603"/>
          </a:xfrm>
        </p:grpSpPr>
        <p:sp>
          <p:nvSpPr>
            <p:cNvPr id="17" name="TextBox 17"/>
            <p:cNvSpPr txBox="1"/>
            <p:nvPr/>
          </p:nvSpPr>
          <p:spPr>
            <a:xfrm>
              <a:off x="0" y="1554522"/>
              <a:ext cx="12801529" cy="1080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99"/>
                </a:lnSpc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Jednostka ta jest przeznaczona dla osób, które chcą zdobyć podstawową wiedzę na temat produkcji i kontroli jakości w dziedzinie mody rzemieślniczej.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14300"/>
              <a:ext cx="9110276" cy="1104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Grupa docelowa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736672" y="6922260"/>
            <a:ext cx="9722527" cy="1467261"/>
            <a:chOff x="0" y="114300"/>
            <a:chExt cx="12963369" cy="1956348"/>
          </a:xfrm>
        </p:grpSpPr>
        <p:sp>
          <p:nvSpPr>
            <p:cNvPr id="20" name="TextBox 20"/>
            <p:cNvSpPr txBox="1"/>
            <p:nvPr/>
          </p:nvSpPr>
          <p:spPr>
            <a:xfrm>
              <a:off x="0" y="1554523"/>
              <a:ext cx="12963369" cy="5161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299"/>
                </a:lnSpc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Proces produkcji, kontrola jakości, zapewnienie jakości, przepisy UE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14300"/>
              <a:ext cx="11947368" cy="11049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Kluczowe koncepcje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3CAEE4CB-3C43-1219-AD82-8E611C94E446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98851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127431" y="1028700"/>
            <a:ext cx="8545347" cy="7210425"/>
            <a:chOff x="0" y="0"/>
            <a:chExt cx="11393795" cy="961390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 t="3505" b="28147"/>
            <a:stretch>
              <a:fillRect/>
            </a:stretch>
          </p:blipFill>
          <p:spPr>
            <a:xfrm>
              <a:off x="0" y="0"/>
              <a:ext cx="11393795" cy="9613900"/>
            </a:xfrm>
            <a:prstGeom prst="rect">
              <a:avLst/>
            </a:prstGeom>
          </p:spPr>
        </p:pic>
      </p:grpSp>
      <p:sp>
        <p:nvSpPr>
          <p:cNvPr id="10" name="AutoShape 10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1" name="Group 11"/>
          <p:cNvGrpSpPr/>
          <p:nvPr/>
        </p:nvGrpSpPr>
        <p:grpSpPr>
          <a:xfrm>
            <a:off x="1028700" y="5653088"/>
            <a:ext cx="8282279" cy="4633913"/>
            <a:chOff x="0" y="0"/>
            <a:chExt cx="6574460" cy="36783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574461" cy="3678393"/>
            </a:xfrm>
            <a:custGeom>
              <a:avLst/>
              <a:gdLst/>
              <a:ahLst/>
              <a:cxnLst/>
              <a:rect l="l" t="t" r="r" b="b"/>
              <a:pathLst>
                <a:path w="6574461" h="3678393">
                  <a:moveTo>
                    <a:pt x="0" y="0"/>
                  </a:moveTo>
                  <a:lnTo>
                    <a:pt x="6574461" y="0"/>
                  </a:lnTo>
                  <a:lnTo>
                    <a:pt x="6574461" y="3678393"/>
                  </a:lnTo>
                  <a:lnTo>
                    <a:pt x="0" y="3678393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6574460" cy="3678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315212" y="6508174"/>
            <a:ext cx="5140218" cy="1572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Niezbędne</a:t>
            </a:r>
          </a:p>
          <a:p>
            <a:pPr algn="l">
              <a:lnSpc>
                <a:spcPts val="6000"/>
              </a:lnSpc>
            </a:pPr>
            <a:r>
              <a:rPr lang="pl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Wyposażenie</a:t>
            </a:r>
          </a:p>
        </p:txBody>
      </p:sp>
      <p:sp>
        <p:nvSpPr>
          <p:cNvPr id="15" name="AutoShape 15"/>
          <p:cNvSpPr/>
          <p:nvPr/>
        </p:nvSpPr>
        <p:spPr>
          <a:xfrm>
            <a:off x="2315244" y="8612231"/>
            <a:ext cx="719041" cy="4762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6" name="TextBox 16"/>
          <p:cNvSpPr txBox="1"/>
          <p:nvPr/>
        </p:nvSpPr>
        <p:spPr>
          <a:xfrm>
            <a:off x="1028700" y="2593075"/>
            <a:ext cx="6413126" cy="1227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Laptop z dostępem do internetu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Projektor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51DA17B5-278C-8C7F-76EB-1C713400227B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98851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/>
          <p:cNvGrpSpPr/>
          <p:nvPr/>
        </p:nvGrpSpPr>
        <p:grpSpPr>
          <a:xfrm>
            <a:off x="424644" y="2372345"/>
            <a:ext cx="13672355" cy="7499402"/>
            <a:chOff x="0" y="0"/>
            <a:chExt cx="5195375" cy="38465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95375" cy="3846507"/>
            </a:xfrm>
            <a:custGeom>
              <a:avLst/>
              <a:gdLst/>
              <a:ahLst/>
              <a:cxnLst/>
              <a:rect l="l" t="t" r="r" b="b"/>
              <a:pathLst>
                <a:path w="5195375" h="3846507">
                  <a:moveTo>
                    <a:pt x="0" y="0"/>
                  </a:moveTo>
                  <a:lnTo>
                    <a:pt x="5195375" y="0"/>
                  </a:lnTo>
                  <a:lnTo>
                    <a:pt x="5195375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5195375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44970" y="1660090"/>
            <a:ext cx="876394" cy="87639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2778729" y="4007982"/>
            <a:ext cx="719041" cy="4762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6" name="TextBox 16"/>
          <p:cNvSpPr txBox="1"/>
          <p:nvPr/>
        </p:nvSpPr>
        <p:spPr>
          <a:xfrm>
            <a:off x="458083" y="3045042"/>
            <a:ext cx="5360333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Profil nauczyciela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44970" y="1853861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48203" y="4118729"/>
            <a:ext cx="13043997" cy="5888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Techniczny: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Znajomość łańcucha produkcyjnego upcyclingu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endParaRPr lang="en-US" sz="2199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Pedagogiczny: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Doświadczenie w nauczaniu dorosłych i rozumieniu ich stylów uczenia się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Dobre umiejętności komunikacyjne i prezentacyjne pozwalające na zaangażowanie uczniów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endParaRPr lang="en-US" sz="2199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Biznes i przedsiębiorczość: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Umiejętność konfigurowania procesu produkcyjnego odzieży z recyklingu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Znajomość środków kontroli jakości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Zrozumienie przepisów dotyczących jakości produktów i certyfikacji</a:t>
            </a:r>
          </a:p>
          <a:p>
            <a:pPr algn="l">
              <a:lnSpc>
                <a:spcPts val="3299"/>
              </a:lnSpc>
            </a:pPr>
            <a:endParaRPr lang="en-US" sz="2199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endParaRPr lang="en-US" sz="2199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FA4C2115-8524-EC65-6758-E4E50C200F8A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808D1-3EB3-62F0-7874-5BDF384DC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24F0B88-598A-F6C1-E609-C3FD213EF781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6E01173F-0E3A-F179-0952-4210DA4455F9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640A8301-3255-6938-8D49-27BAB6800303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6195ABC-E236-3892-3F6E-BB2689975692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01216550-8CF7-7FB1-50F8-2605462D4FA8}"/>
                </a:ext>
              </a:extLst>
            </p:cNvPr>
            <p:cNvSpPr txBox="1"/>
            <p:nvPr/>
          </p:nvSpPr>
          <p:spPr>
            <a:xfrm>
              <a:off x="18398852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C874BEAC-E6A4-E905-3846-602A8281D79D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 dirty="0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41BC70B1-3C3E-DB09-838B-288A2AD73C54}"/>
              </a:ext>
            </a:extLst>
          </p:cNvPr>
          <p:cNvSpPr/>
          <p:nvPr/>
        </p:nvSpPr>
        <p:spPr>
          <a:xfrm>
            <a:off x="2778729" y="4007982"/>
            <a:ext cx="719041" cy="4762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1042998F-38BB-2695-3F29-7DF3BD394596}"/>
              </a:ext>
            </a:extLst>
          </p:cNvPr>
          <p:cNvSpPr txBox="1"/>
          <p:nvPr/>
        </p:nvSpPr>
        <p:spPr>
          <a:xfrm>
            <a:off x="458083" y="3045042"/>
            <a:ext cx="5360333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Profil nauczyciela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73D4ED49-3A72-2EE6-FD05-8067D024E44F}"/>
              </a:ext>
            </a:extLst>
          </p:cNvPr>
          <p:cNvSpPr txBox="1"/>
          <p:nvPr/>
        </p:nvSpPr>
        <p:spPr>
          <a:xfrm>
            <a:off x="1644970" y="1853861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3F57A00-6695-1B86-60BD-E0B5CC08D491}"/>
              </a:ext>
            </a:extLst>
          </p:cNvPr>
          <p:cNvGrpSpPr/>
          <p:nvPr/>
        </p:nvGrpSpPr>
        <p:grpSpPr>
          <a:xfrm>
            <a:off x="2521365" y="4706272"/>
            <a:ext cx="12349972" cy="4147460"/>
            <a:chOff x="0" y="0"/>
            <a:chExt cx="5195375" cy="3846507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64E2EB5-02C3-A693-37CF-655684078BF6}"/>
                </a:ext>
              </a:extLst>
            </p:cNvPr>
            <p:cNvSpPr/>
            <p:nvPr/>
          </p:nvSpPr>
          <p:spPr>
            <a:xfrm>
              <a:off x="0" y="0"/>
              <a:ext cx="5195375" cy="3846507"/>
            </a:xfrm>
            <a:custGeom>
              <a:avLst/>
              <a:gdLst/>
              <a:ahLst/>
              <a:cxnLst/>
              <a:rect l="l" t="t" r="r" b="b"/>
              <a:pathLst>
                <a:path w="5195375" h="3846507">
                  <a:moveTo>
                    <a:pt x="0" y="0"/>
                  </a:moveTo>
                  <a:lnTo>
                    <a:pt x="5195375" y="0"/>
                  </a:lnTo>
                  <a:lnTo>
                    <a:pt x="5195375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CB54DB50-83B5-BB14-C8B6-B14628CC31F5}"/>
                </a:ext>
              </a:extLst>
            </p:cNvPr>
            <p:cNvSpPr txBox="1"/>
            <p:nvPr/>
          </p:nvSpPr>
          <p:spPr>
            <a:xfrm>
              <a:off x="0" y="0"/>
              <a:ext cx="5195375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84C58A78-BD41-B672-5F69-090F447F0878}"/>
              </a:ext>
            </a:extLst>
          </p:cNvPr>
          <p:cNvGrpSpPr/>
          <p:nvPr/>
        </p:nvGrpSpPr>
        <p:grpSpPr>
          <a:xfrm>
            <a:off x="12885116" y="4377408"/>
            <a:ext cx="876394" cy="876394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CC579C34-BE2C-45CF-A996-F7399CE9C87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05B80A24-ABC9-C4BB-3448-CF2C3074F464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25" name="TextBox 25">
            <a:extLst>
              <a:ext uri="{FF2B5EF4-FFF2-40B4-BE49-F238E27FC236}">
                <a16:creationId xmlns:a16="http://schemas.microsoft.com/office/drawing/2014/main" id="{E2149903-B82C-87FD-8013-F35334E03F2A}"/>
              </a:ext>
            </a:extLst>
          </p:cNvPr>
          <p:cNvSpPr txBox="1"/>
          <p:nvPr/>
        </p:nvSpPr>
        <p:spPr>
          <a:xfrm>
            <a:off x="12885116" y="4571180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</a:p>
        </p:txBody>
      </p:sp>
      <p:sp>
        <p:nvSpPr>
          <p:cNvPr id="26" name="AutoShape 26">
            <a:extLst>
              <a:ext uri="{FF2B5EF4-FFF2-40B4-BE49-F238E27FC236}">
                <a16:creationId xmlns:a16="http://schemas.microsoft.com/office/drawing/2014/main" id="{FA3FF480-AAD9-AFE9-9C9E-7EE1A20B5BB7}"/>
              </a:ext>
            </a:extLst>
          </p:cNvPr>
          <p:cNvSpPr/>
          <p:nvPr/>
        </p:nvSpPr>
        <p:spPr>
          <a:xfrm>
            <a:off x="11710883" y="6653186"/>
            <a:ext cx="719041" cy="4762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2F500F9B-73D8-0F9B-EE94-9FD00F5AC6C5}"/>
              </a:ext>
            </a:extLst>
          </p:cNvPr>
          <p:cNvSpPr txBox="1"/>
          <p:nvPr/>
        </p:nvSpPr>
        <p:spPr>
          <a:xfrm>
            <a:off x="9390237" y="5690246"/>
            <a:ext cx="5360333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Metodologia</a:t>
            </a: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DCACEDFC-74DC-3D7D-3335-AD12FE674282}"/>
              </a:ext>
            </a:extLst>
          </p:cNvPr>
          <p:cNvSpPr txBox="1"/>
          <p:nvPr/>
        </p:nvSpPr>
        <p:spPr>
          <a:xfrm>
            <a:off x="3048000" y="6830643"/>
            <a:ext cx="11381080" cy="38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Niniejsza jednostka będzie opierać się na metodologii uczenia się przez doświadczenie.</a:t>
            </a: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ACBE1E2C-306E-69E6-1ABB-F3780ED1E1C5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60471619-D046-D95C-A9E7-DB2ADF6222F0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  <p:extLst>
      <p:ext uri="{BB962C8B-B14F-4D97-AF65-F5344CB8AC3E}">
        <p14:creationId xmlns:p14="http://schemas.microsoft.com/office/powerpoint/2010/main" val="218522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98852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3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/>
          <p:cNvGrpSpPr/>
          <p:nvPr/>
        </p:nvGrpSpPr>
        <p:grpSpPr>
          <a:xfrm>
            <a:off x="11814819" y="2052637"/>
            <a:ext cx="4415781" cy="7209712"/>
            <a:chOff x="0" y="0"/>
            <a:chExt cx="3505240" cy="57230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31564" y="1637739"/>
            <a:ext cx="8036203" cy="4290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099"/>
              </a:lnSpc>
            </a:pPr>
            <a:r>
              <a:rPr lang="pl" sz="99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Produkcja</a:t>
            </a:r>
          </a:p>
          <a:p>
            <a:pPr algn="l">
              <a:lnSpc>
                <a:spcPts val="11099"/>
              </a:lnSpc>
            </a:pPr>
            <a:r>
              <a:rPr lang="pl" sz="99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Planowanie i proces</a:t>
            </a:r>
          </a:p>
        </p:txBody>
      </p:sp>
      <p:sp>
        <p:nvSpPr>
          <p:cNvPr id="15" name="AutoShape 15"/>
          <p:cNvSpPr/>
          <p:nvPr/>
        </p:nvSpPr>
        <p:spPr>
          <a:xfrm rot="22765">
            <a:off x="1031590" y="9246394"/>
            <a:ext cx="719057" cy="0"/>
          </a:xfrm>
          <a:prstGeom prst="line">
            <a:avLst/>
          </a:prstGeom>
          <a:ln w="9525" cap="flat">
            <a:solidFill>
              <a:srgbClr val="CFCF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6" name="TextBox 16"/>
          <p:cNvSpPr txBox="1"/>
          <p:nvPr/>
        </p:nvSpPr>
        <p:spPr>
          <a:xfrm>
            <a:off x="1031564" y="6286500"/>
            <a:ext cx="7502835" cy="2503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Upcycling odzieży polega na przekształcaniu zużytych lub niepotrzebnych materiałów w nowe, wysokiej jakości produkty. Proces ten wymaga starannego planowania i unikalnego podejścia do produkcji, gdzie każdy etap musi uwzględniać wpływ produkcji odzieży na środowisko.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73F1E7-E238-E399-0D1F-8188CB08267D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FCF2877F-ABCB-BC93-072B-01B3709D5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30" y="2740847"/>
            <a:ext cx="3886488" cy="58292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</TotalTime>
  <Words>3007</Words>
  <Application>Microsoft Office PowerPoint</Application>
  <PresentationFormat>Niestandardowy</PresentationFormat>
  <Paragraphs>338</Paragraphs>
  <Slides>33</Slides>
  <Notes>3</Notes>
  <HiddenSlides>0</HiddenSlides>
  <MMClips>1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9" baseType="lpstr">
      <vt:lpstr>DM Serif Display</vt:lpstr>
      <vt:lpstr>Montserrat</vt:lpstr>
      <vt:lpstr>Calibri</vt:lpstr>
      <vt:lpstr>Arial</vt:lpstr>
      <vt:lpstr>Wingdings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UpTraK PPT template</dc:title>
  <cp:lastModifiedBy>Bartłomiej Nowak</cp:lastModifiedBy>
  <cp:revision>312</cp:revision>
  <dcterms:created xsi:type="dcterms:W3CDTF">2006-08-16T00:00:00Z</dcterms:created>
  <dcterms:modified xsi:type="dcterms:W3CDTF">2026-03-20T06:49:57Z</dcterms:modified>
  <dc:identifier>DAGF2R1KSC4</dc:identifier>
</cp:coreProperties>
</file>