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8288000" cy="10287000"/>
  <p:notesSz cx="6858000" cy="9144000"/>
  <p:embeddedFontLst>
    <p:embeddedFont>
      <p:font typeface="DM Serif Display" pitchFamily="2" charset="0"/>
      <p:regular r:id="rId38"/>
      <p:italic r:id="rId39"/>
    </p:embeddedFont>
    <p:embeddedFont>
      <p:font typeface="Montserrat" panose="00000500000000000000" pitchFamily="2" charset="-18"/>
      <p:regular r:id="rId40"/>
      <p:bold r:id="rId41"/>
      <p:italic r:id="rId42"/>
      <p:boldItalic r:id="rId43"/>
    </p:embeddedFont>
    <p:embeddedFont>
      <p:font typeface="Montserrat Black" panose="00000A00000000000000" pitchFamily="2" charset="-18"/>
      <p:bold r:id="rId44"/>
      <p:boldItalic r:id="rId45"/>
    </p:embeddedFont>
    <p:embeddedFont>
      <p:font typeface="Montserrat SemiBold" panose="00000700000000000000" pitchFamily="2" charset="-18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8" roundtripDataSignature="AMtx7mhCM5eTMTh96AH8ewZyWmGRurMS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94AD5A-34DE-EACE-7121-1AC3BD4432DE}" v="1021" dt="2026-03-12T18:13:21.255"/>
    <p1510:client id="{E4D21F74-86A8-568C-D0A9-C446EF831BDD}" v="2479" dt="2026-03-13T09:50:40.035"/>
  </p1510:revLst>
</p1510:revInfo>
</file>

<file path=ppt/tableStyles.xml><?xml version="1.0" encoding="utf-8"?>
<a:tblStyleLst xmlns:a="http://schemas.openxmlformats.org/drawingml/2006/main" def="{7EBC62BC-D717-49E1-A083-90CA791DAEC0}">
  <a:tblStyle styleId="{7EBC62BC-D717-49E1-A083-90CA791DAEC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94660"/>
  </p:normalViewPr>
  <p:slideViewPr>
    <p:cSldViewPr snapToGrid="0">
      <p:cViewPr varScale="1">
        <p:scale>
          <a:sx n="52" d="100"/>
          <a:sy n="52" d="100"/>
        </p:scale>
        <p:origin x="102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8" Type="http://customschemas.google.com/relationships/presentationmetadata" Target="meta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wak.bartlomiej@zs5.mail.pl" userId="S::urn:spo:guest#nowak.bartlomiej@zs5.mail.pl::" providerId="AD" clId="Web-{8E94AD5A-34DE-EACE-7121-1AC3BD4432DE}"/>
    <pc:docChg chg="modSld">
      <pc:chgData name="nowak.bartlomiej@zs5.mail.pl" userId="S::urn:spo:guest#nowak.bartlomiej@zs5.mail.pl::" providerId="AD" clId="Web-{8E94AD5A-34DE-EACE-7121-1AC3BD4432DE}" dt="2026-03-12T18:13:16.380" v="602" actId="20577"/>
      <pc:docMkLst>
        <pc:docMk/>
      </pc:docMkLst>
      <pc:sldChg chg="modSp">
        <pc:chgData name="nowak.bartlomiej@zs5.mail.pl" userId="S::urn:spo:guest#nowak.bartlomiej@zs5.mail.pl::" providerId="AD" clId="Web-{8E94AD5A-34DE-EACE-7121-1AC3BD4432DE}" dt="2026-03-12T17:50:21.959" v="6" actId="20577"/>
        <pc:sldMkLst>
          <pc:docMk/>
          <pc:sldMk cId="0" sldId="256"/>
        </pc:sldMkLst>
        <pc:spChg chg="mod">
          <ac:chgData name="nowak.bartlomiej@zs5.mail.pl" userId="S::urn:spo:guest#nowak.bartlomiej@zs5.mail.pl::" providerId="AD" clId="Web-{8E94AD5A-34DE-EACE-7121-1AC3BD4432DE}" dt="2026-03-12T17:50:03.631" v="3" actId="20577"/>
          <ac:spMkLst>
            <pc:docMk/>
            <pc:sldMk cId="0" sldId="256"/>
            <ac:spMk id="95" creationId="{00000000-0000-0000-0000-000000000000}"/>
          </ac:spMkLst>
        </pc:spChg>
        <pc:spChg chg="mod">
          <ac:chgData name="nowak.bartlomiej@zs5.mail.pl" userId="S::urn:spo:guest#nowak.bartlomiej@zs5.mail.pl::" providerId="AD" clId="Web-{8E94AD5A-34DE-EACE-7121-1AC3BD4432DE}" dt="2026-03-12T17:50:21.959" v="6" actId="20577"/>
          <ac:spMkLst>
            <pc:docMk/>
            <pc:sldMk cId="0" sldId="256"/>
            <ac:spMk id="96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8E94AD5A-34DE-EACE-7121-1AC3BD4432DE}" dt="2026-03-12T17:56:48.014" v="173" actId="20577"/>
        <pc:sldMkLst>
          <pc:docMk/>
          <pc:sldMk cId="0" sldId="257"/>
        </pc:sldMkLst>
        <pc:spChg chg="mod">
          <ac:chgData name="nowak.bartlomiej@zs5.mail.pl" userId="S::urn:spo:guest#nowak.bartlomiej@zs5.mail.pl::" providerId="AD" clId="Web-{8E94AD5A-34DE-EACE-7121-1AC3BD4432DE}" dt="2026-03-12T17:56:48.014" v="173" actId="20577"/>
          <ac:spMkLst>
            <pc:docMk/>
            <pc:sldMk cId="0" sldId="257"/>
            <ac:spMk id="114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8E94AD5A-34DE-EACE-7121-1AC3BD4432DE}" dt="2026-03-12T17:56:57.327" v="174" actId="20577"/>
        <pc:sldMkLst>
          <pc:docMk/>
          <pc:sldMk cId="0" sldId="258"/>
        </pc:sldMkLst>
        <pc:spChg chg="mod">
          <ac:chgData name="nowak.bartlomiej@zs5.mail.pl" userId="S::urn:spo:guest#nowak.bartlomiej@zs5.mail.pl::" providerId="AD" clId="Web-{8E94AD5A-34DE-EACE-7121-1AC3BD4432DE}" dt="2026-03-12T17:52:04.566" v="22" actId="20577"/>
          <ac:spMkLst>
            <pc:docMk/>
            <pc:sldMk cId="0" sldId="258"/>
            <ac:spMk id="131" creationId="{00000000-0000-0000-0000-000000000000}"/>
          </ac:spMkLst>
        </pc:spChg>
        <pc:spChg chg="mod">
          <ac:chgData name="nowak.bartlomiej@zs5.mail.pl" userId="S::urn:spo:guest#nowak.bartlomiej@zs5.mail.pl::" providerId="AD" clId="Web-{8E94AD5A-34DE-EACE-7121-1AC3BD4432DE}" dt="2026-03-12T17:56:57.327" v="174" actId="20577"/>
          <ac:spMkLst>
            <pc:docMk/>
            <pc:sldMk cId="0" sldId="258"/>
            <ac:spMk id="133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8E94AD5A-34DE-EACE-7121-1AC3BD4432DE}" dt="2026-03-12T17:57:16.077" v="176" actId="20577"/>
        <pc:sldMkLst>
          <pc:docMk/>
          <pc:sldMk cId="0" sldId="259"/>
        </pc:sldMkLst>
        <pc:spChg chg="mod">
          <ac:chgData name="nowak.bartlomiej@zs5.mail.pl" userId="S::urn:spo:guest#nowak.bartlomiej@zs5.mail.pl::" providerId="AD" clId="Web-{8E94AD5A-34DE-EACE-7121-1AC3BD4432DE}" dt="2026-03-12T17:53:33.064" v="84" actId="20577"/>
          <ac:spMkLst>
            <pc:docMk/>
            <pc:sldMk cId="0" sldId="259"/>
            <ac:spMk id="2" creationId="{73550CB5-7F5E-ECFE-55C3-A40A7686C8BD}"/>
          </ac:spMkLst>
        </pc:spChg>
        <pc:spChg chg="mod">
          <ac:chgData name="nowak.bartlomiej@zs5.mail.pl" userId="S::urn:spo:guest#nowak.bartlomiej@zs5.mail.pl::" providerId="AD" clId="Web-{8E94AD5A-34DE-EACE-7121-1AC3BD4432DE}" dt="2026-03-12T17:53:37.986" v="85" actId="20577"/>
          <ac:spMkLst>
            <pc:docMk/>
            <pc:sldMk cId="0" sldId="259"/>
            <ac:spMk id="3" creationId="{24CEB63E-72A3-19CC-B317-EADC8C80FB2C}"/>
          </ac:spMkLst>
        </pc:spChg>
        <pc:spChg chg="mod">
          <ac:chgData name="nowak.bartlomiej@zs5.mail.pl" userId="S::urn:spo:guest#nowak.bartlomiej@zs5.mail.pl::" providerId="AD" clId="Web-{8E94AD5A-34DE-EACE-7121-1AC3BD4432DE}" dt="2026-03-12T17:53:49.376" v="104" actId="20577"/>
          <ac:spMkLst>
            <pc:docMk/>
            <pc:sldMk cId="0" sldId="259"/>
            <ac:spMk id="153" creationId="{00000000-0000-0000-0000-000000000000}"/>
          </ac:spMkLst>
        </pc:spChg>
        <pc:spChg chg="mod">
          <ac:chgData name="nowak.bartlomiej@zs5.mail.pl" userId="S::urn:spo:guest#nowak.bartlomiej@zs5.mail.pl::" providerId="AD" clId="Web-{8E94AD5A-34DE-EACE-7121-1AC3BD4432DE}" dt="2026-03-12T17:57:16.077" v="176" actId="20577"/>
          <ac:spMkLst>
            <pc:docMk/>
            <pc:sldMk cId="0" sldId="259"/>
            <ac:spMk id="154" creationId="{00000000-0000-0000-0000-000000000000}"/>
          </ac:spMkLst>
        </pc:spChg>
        <pc:spChg chg="mod">
          <ac:chgData name="nowak.bartlomiej@zs5.mail.pl" userId="S::urn:spo:guest#nowak.bartlomiej@zs5.mail.pl::" providerId="AD" clId="Web-{8E94AD5A-34DE-EACE-7121-1AC3BD4432DE}" dt="2026-03-12T17:57:08.889" v="175" actId="20577"/>
          <ac:spMkLst>
            <pc:docMk/>
            <pc:sldMk cId="0" sldId="259"/>
            <ac:spMk id="157" creationId="{00000000-0000-0000-0000-000000000000}"/>
          </ac:spMkLst>
        </pc:spChg>
        <pc:spChg chg="mod">
          <ac:chgData name="nowak.bartlomiej@zs5.mail.pl" userId="S::urn:spo:guest#nowak.bartlomiej@zs5.mail.pl::" providerId="AD" clId="Web-{8E94AD5A-34DE-EACE-7121-1AC3BD4432DE}" dt="2026-03-12T17:52:41.127" v="56" actId="20577"/>
          <ac:spMkLst>
            <pc:docMk/>
            <pc:sldMk cId="0" sldId="259"/>
            <ac:spMk id="158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8E94AD5A-34DE-EACE-7121-1AC3BD4432DE}" dt="2026-03-12T17:58:12.607" v="186" actId="20577"/>
        <pc:sldMkLst>
          <pc:docMk/>
          <pc:sldMk cId="0" sldId="260"/>
        </pc:sldMkLst>
        <pc:spChg chg="mod">
          <ac:chgData name="nowak.bartlomiej@zs5.mail.pl" userId="S::urn:spo:guest#nowak.bartlomiej@zs5.mail.pl::" providerId="AD" clId="Web-{8E94AD5A-34DE-EACE-7121-1AC3BD4432DE}" dt="2026-03-12T17:58:07.998" v="184" actId="20577"/>
          <ac:spMkLst>
            <pc:docMk/>
            <pc:sldMk cId="0" sldId="260"/>
            <ac:spMk id="179" creationId="{00000000-0000-0000-0000-000000000000}"/>
          </ac:spMkLst>
        </pc:spChg>
        <pc:spChg chg="mod">
          <ac:chgData name="nowak.bartlomiej@zs5.mail.pl" userId="S::urn:spo:guest#nowak.bartlomiej@zs5.mail.pl::" providerId="AD" clId="Web-{8E94AD5A-34DE-EACE-7121-1AC3BD4432DE}" dt="2026-03-12T17:54:28.500" v="127" actId="20577"/>
          <ac:spMkLst>
            <pc:docMk/>
            <pc:sldMk cId="0" sldId="260"/>
            <ac:spMk id="180" creationId="{00000000-0000-0000-0000-000000000000}"/>
          </ac:spMkLst>
        </pc:spChg>
        <pc:spChg chg="mod">
          <ac:chgData name="nowak.bartlomiej@zs5.mail.pl" userId="S::urn:spo:guest#nowak.bartlomiej@zs5.mail.pl::" providerId="AD" clId="Web-{8E94AD5A-34DE-EACE-7121-1AC3BD4432DE}" dt="2026-03-12T17:58:12.607" v="186" actId="20577"/>
          <ac:spMkLst>
            <pc:docMk/>
            <pc:sldMk cId="0" sldId="260"/>
            <ac:spMk id="182" creationId="{00000000-0000-0000-0000-000000000000}"/>
          </ac:spMkLst>
        </pc:spChg>
        <pc:spChg chg="mod">
          <ac:chgData name="nowak.bartlomiej@zs5.mail.pl" userId="S::urn:spo:guest#nowak.bartlomiej@zs5.mail.pl::" providerId="AD" clId="Web-{8E94AD5A-34DE-EACE-7121-1AC3BD4432DE}" dt="2026-03-12T17:55:17.828" v="163" actId="14100"/>
          <ac:spMkLst>
            <pc:docMk/>
            <pc:sldMk cId="0" sldId="260"/>
            <ac:spMk id="183" creationId="{00000000-0000-0000-0000-000000000000}"/>
          </ac:spMkLst>
        </pc:spChg>
        <pc:grpChg chg="mod">
          <ac:chgData name="nowak.bartlomiej@zs5.mail.pl" userId="S::urn:spo:guest#nowak.bartlomiej@zs5.mail.pl::" providerId="AD" clId="Web-{8E94AD5A-34DE-EACE-7121-1AC3BD4432DE}" dt="2026-03-12T17:54:41.157" v="128" actId="1076"/>
          <ac:grpSpMkLst>
            <pc:docMk/>
            <pc:sldMk cId="0" sldId="260"/>
            <ac:grpSpMk id="181" creationId="{00000000-0000-0000-0000-000000000000}"/>
          </ac:grpSpMkLst>
        </pc:grpChg>
      </pc:sldChg>
      <pc:sldChg chg="modSp">
        <pc:chgData name="nowak.bartlomiej@zs5.mail.pl" userId="S::urn:spo:guest#nowak.bartlomiej@zs5.mail.pl::" providerId="AD" clId="Web-{8E94AD5A-34DE-EACE-7121-1AC3BD4432DE}" dt="2026-03-12T17:59:20.420" v="214" actId="20577"/>
        <pc:sldMkLst>
          <pc:docMk/>
          <pc:sldMk cId="0" sldId="261"/>
        </pc:sldMkLst>
        <pc:spChg chg="mod">
          <ac:chgData name="nowak.bartlomiej@zs5.mail.pl" userId="S::urn:spo:guest#nowak.bartlomiej@zs5.mail.pl::" providerId="AD" clId="Web-{8E94AD5A-34DE-EACE-7121-1AC3BD4432DE}" dt="2026-03-12T17:58:30.482" v="194" actId="20577"/>
          <ac:spMkLst>
            <pc:docMk/>
            <pc:sldMk cId="0" sldId="261"/>
            <ac:spMk id="200" creationId="{00000000-0000-0000-0000-000000000000}"/>
          </ac:spMkLst>
        </pc:spChg>
        <pc:spChg chg="mod">
          <ac:chgData name="nowak.bartlomiej@zs5.mail.pl" userId="S::urn:spo:guest#nowak.bartlomiej@zs5.mail.pl::" providerId="AD" clId="Web-{8E94AD5A-34DE-EACE-7121-1AC3BD4432DE}" dt="2026-03-12T17:59:20.420" v="214" actId="20577"/>
          <ac:spMkLst>
            <pc:docMk/>
            <pc:sldMk cId="0" sldId="261"/>
            <ac:spMk id="202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8E94AD5A-34DE-EACE-7121-1AC3BD4432DE}" dt="2026-03-12T18:00:50.747" v="257" actId="20577"/>
        <pc:sldMkLst>
          <pc:docMk/>
          <pc:sldMk cId="0" sldId="262"/>
        </pc:sldMkLst>
        <pc:spChg chg="mod">
          <ac:chgData name="nowak.bartlomiej@zs5.mail.pl" userId="S::urn:spo:guest#nowak.bartlomiej@zs5.mail.pl::" providerId="AD" clId="Web-{8E94AD5A-34DE-EACE-7121-1AC3BD4432DE}" dt="2026-03-12T17:59:32.794" v="218" actId="20577"/>
          <ac:spMkLst>
            <pc:docMk/>
            <pc:sldMk cId="0" sldId="262"/>
            <ac:spMk id="222" creationId="{00000000-0000-0000-0000-000000000000}"/>
          </ac:spMkLst>
        </pc:spChg>
        <pc:spChg chg="mod">
          <ac:chgData name="nowak.bartlomiej@zs5.mail.pl" userId="S::urn:spo:guest#nowak.bartlomiej@zs5.mail.pl::" providerId="AD" clId="Web-{8E94AD5A-34DE-EACE-7121-1AC3BD4432DE}" dt="2026-03-12T18:00:10.654" v="244" actId="20577"/>
          <ac:spMkLst>
            <pc:docMk/>
            <pc:sldMk cId="0" sldId="262"/>
            <ac:spMk id="224" creationId="{00000000-0000-0000-0000-000000000000}"/>
          </ac:spMkLst>
        </pc:spChg>
        <pc:spChg chg="mod">
          <ac:chgData name="nowak.bartlomiej@zs5.mail.pl" userId="S::urn:spo:guest#nowak.bartlomiej@zs5.mail.pl::" providerId="AD" clId="Web-{8E94AD5A-34DE-EACE-7121-1AC3BD4432DE}" dt="2026-03-12T17:59:39.513" v="231" actId="20577"/>
          <ac:spMkLst>
            <pc:docMk/>
            <pc:sldMk cId="0" sldId="262"/>
            <ac:spMk id="233" creationId="{00000000-0000-0000-0000-000000000000}"/>
          </ac:spMkLst>
        </pc:spChg>
        <pc:spChg chg="mod">
          <ac:chgData name="nowak.bartlomiej@zs5.mail.pl" userId="S::urn:spo:guest#nowak.bartlomiej@zs5.mail.pl::" providerId="AD" clId="Web-{8E94AD5A-34DE-EACE-7121-1AC3BD4432DE}" dt="2026-03-12T18:00:50.747" v="257" actId="20577"/>
          <ac:spMkLst>
            <pc:docMk/>
            <pc:sldMk cId="0" sldId="262"/>
            <ac:spMk id="234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8E94AD5A-34DE-EACE-7121-1AC3BD4432DE}" dt="2026-03-12T18:02:20.731" v="275" actId="20577"/>
        <pc:sldMkLst>
          <pc:docMk/>
          <pc:sldMk cId="0" sldId="263"/>
        </pc:sldMkLst>
        <pc:spChg chg="mod">
          <ac:chgData name="nowak.bartlomiej@zs5.mail.pl" userId="S::urn:spo:guest#nowak.bartlomiej@zs5.mail.pl::" providerId="AD" clId="Web-{8E94AD5A-34DE-EACE-7121-1AC3BD4432DE}" dt="2026-03-12T18:01:29.653" v="262" actId="20577"/>
          <ac:spMkLst>
            <pc:docMk/>
            <pc:sldMk cId="0" sldId="263"/>
            <ac:spMk id="251" creationId="{00000000-0000-0000-0000-000000000000}"/>
          </ac:spMkLst>
        </pc:spChg>
        <pc:spChg chg="mod">
          <ac:chgData name="nowak.bartlomiej@zs5.mail.pl" userId="S::urn:spo:guest#nowak.bartlomiej@zs5.mail.pl::" providerId="AD" clId="Web-{8E94AD5A-34DE-EACE-7121-1AC3BD4432DE}" dt="2026-03-12T18:02:20.731" v="275" actId="20577"/>
          <ac:spMkLst>
            <pc:docMk/>
            <pc:sldMk cId="0" sldId="263"/>
            <ac:spMk id="253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8E94AD5A-34DE-EACE-7121-1AC3BD4432DE}" dt="2026-03-12T18:03:59.293" v="302" actId="20577"/>
        <pc:sldMkLst>
          <pc:docMk/>
          <pc:sldMk cId="0" sldId="264"/>
        </pc:sldMkLst>
        <pc:spChg chg="mod">
          <ac:chgData name="nowak.bartlomiej@zs5.mail.pl" userId="S::urn:spo:guest#nowak.bartlomiej@zs5.mail.pl::" providerId="AD" clId="Web-{8E94AD5A-34DE-EACE-7121-1AC3BD4432DE}" dt="2026-03-12T18:03:21.106" v="295" actId="20577"/>
          <ac:spMkLst>
            <pc:docMk/>
            <pc:sldMk cId="0" sldId="264"/>
            <ac:spMk id="259" creationId="{00000000-0000-0000-0000-000000000000}"/>
          </ac:spMkLst>
        </pc:spChg>
        <pc:spChg chg="mod">
          <ac:chgData name="nowak.bartlomiej@zs5.mail.pl" userId="S::urn:spo:guest#nowak.bartlomiej@zs5.mail.pl::" providerId="AD" clId="Web-{8E94AD5A-34DE-EACE-7121-1AC3BD4432DE}" dt="2026-03-12T18:02:29.356" v="279" actId="20577"/>
          <ac:spMkLst>
            <pc:docMk/>
            <pc:sldMk cId="0" sldId="264"/>
            <ac:spMk id="273" creationId="{00000000-0000-0000-0000-000000000000}"/>
          </ac:spMkLst>
        </pc:spChg>
        <pc:spChg chg="mod">
          <ac:chgData name="nowak.bartlomiej@zs5.mail.pl" userId="S::urn:spo:guest#nowak.bartlomiej@zs5.mail.pl::" providerId="AD" clId="Web-{8E94AD5A-34DE-EACE-7121-1AC3BD4432DE}" dt="2026-03-12T18:02:44.981" v="283" actId="20577"/>
          <ac:spMkLst>
            <pc:docMk/>
            <pc:sldMk cId="0" sldId="264"/>
            <ac:spMk id="274" creationId="{00000000-0000-0000-0000-000000000000}"/>
          </ac:spMkLst>
        </pc:spChg>
        <pc:spChg chg="mod">
          <ac:chgData name="nowak.bartlomiej@zs5.mail.pl" userId="S::urn:spo:guest#nowak.bartlomiej@zs5.mail.pl::" providerId="AD" clId="Web-{8E94AD5A-34DE-EACE-7121-1AC3BD4432DE}" dt="2026-03-12T18:03:59.293" v="302" actId="20577"/>
          <ac:spMkLst>
            <pc:docMk/>
            <pc:sldMk cId="0" sldId="264"/>
            <ac:spMk id="276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8E94AD5A-34DE-EACE-7121-1AC3BD4432DE}" dt="2026-03-12T18:06:01.105" v="339" actId="20577"/>
        <pc:sldMkLst>
          <pc:docMk/>
          <pc:sldMk cId="0" sldId="265"/>
        </pc:sldMkLst>
        <pc:spChg chg="mod">
          <ac:chgData name="nowak.bartlomiej@zs5.mail.pl" userId="S::urn:spo:guest#nowak.bartlomiej@zs5.mail.pl::" providerId="AD" clId="Web-{8E94AD5A-34DE-EACE-7121-1AC3BD4432DE}" dt="2026-03-12T18:05:02.605" v="329" actId="20577"/>
          <ac:spMkLst>
            <pc:docMk/>
            <pc:sldMk cId="0" sldId="265"/>
            <ac:spMk id="281" creationId="{00000000-0000-0000-0000-000000000000}"/>
          </ac:spMkLst>
        </pc:spChg>
        <pc:spChg chg="mod">
          <ac:chgData name="nowak.bartlomiej@zs5.mail.pl" userId="S::urn:spo:guest#nowak.bartlomiej@zs5.mail.pl::" providerId="AD" clId="Web-{8E94AD5A-34DE-EACE-7121-1AC3BD4432DE}" dt="2026-03-12T18:04:08.074" v="308" actId="20577"/>
          <ac:spMkLst>
            <pc:docMk/>
            <pc:sldMk cId="0" sldId="265"/>
            <ac:spMk id="295" creationId="{00000000-0000-0000-0000-000000000000}"/>
          </ac:spMkLst>
        </pc:spChg>
        <pc:spChg chg="mod">
          <ac:chgData name="nowak.bartlomiej@zs5.mail.pl" userId="S::urn:spo:guest#nowak.bartlomiej@zs5.mail.pl::" providerId="AD" clId="Web-{8E94AD5A-34DE-EACE-7121-1AC3BD4432DE}" dt="2026-03-12T18:04:34.152" v="326" actId="20577"/>
          <ac:spMkLst>
            <pc:docMk/>
            <pc:sldMk cId="0" sldId="265"/>
            <ac:spMk id="297" creationId="{00000000-0000-0000-0000-000000000000}"/>
          </ac:spMkLst>
        </pc:spChg>
        <pc:spChg chg="mod">
          <ac:chgData name="nowak.bartlomiej@zs5.mail.pl" userId="S::urn:spo:guest#nowak.bartlomiej@zs5.mail.pl::" providerId="AD" clId="Web-{8E94AD5A-34DE-EACE-7121-1AC3BD4432DE}" dt="2026-03-12T18:06:01.105" v="339" actId="20577"/>
          <ac:spMkLst>
            <pc:docMk/>
            <pc:sldMk cId="0" sldId="265"/>
            <ac:spMk id="298" creationId="{00000000-0000-0000-0000-000000000000}"/>
          </ac:spMkLst>
        </pc:spChg>
        <pc:spChg chg="mod">
          <ac:chgData name="nowak.bartlomiej@zs5.mail.pl" userId="S::urn:spo:guest#nowak.bartlomiej@zs5.mail.pl::" providerId="AD" clId="Web-{8E94AD5A-34DE-EACE-7121-1AC3BD4432DE}" dt="2026-03-12T18:04:03.746" v="306" actId="20577"/>
          <ac:spMkLst>
            <pc:docMk/>
            <pc:sldMk cId="0" sldId="265"/>
            <ac:spMk id="302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8E94AD5A-34DE-EACE-7121-1AC3BD4432DE}" dt="2026-03-12T18:07:52.760" v="380" actId="20577"/>
        <pc:sldMkLst>
          <pc:docMk/>
          <pc:sldMk cId="0" sldId="266"/>
        </pc:sldMkLst>
        <pc:spChg chg="mod">
          <ac:chgData name="nowak.bartlomiej@zs5.mail.pl" userId="S::urn:spo:guest#nowak.bartlomiej@zs5.mail.pl::" providerId="AD" clId="Web-{8E94AD5A-34DE-EACE-7121-1AC3BD4432DE}" dt="2026-03-12T18:07:52.760" v="380" actId="20577"/>
          <ac:spMkLst>
            <pc:docMk/>
            <pc:sldMk cId="0" sldId="266"/>
            <ac:spMk id="307" creationId="{00000000-0000-0000-0000-000000000000}"/>
          </ac:spMkLst>
        </pc:spChg>
        <pc:spChg chg="mod">
          <ac:chgData name="nowak.bartlomiej@zs5.mail.pl" userId="S::urn:spo:guest#nowak.bartlomiej@zs5.mail.pl::" providerId="AD" clId="Web-{8E94AD5A-34DE-EACE-7121-1AC3BD4432DE}" dt="2026-03-12T18:06:09.465" v="346" actId="20577"/>
          <ac:spMkLst>
            <pc:docMk/>
            <pc:sldMk cId="0" sldId="266"/>
            <ac:spMk id="318" creationId="{00000000-0000-0000-0000-000000000000}"/>
          </ac:spMkLst>
        </pc:spChg>
        <pc:spChg chg="mod">
          <ac:chgData name="nowak.bartlomiej@zs5.mail.pl" userId="S::urn:spo:guest#nowak.bartlomiej@zs5.mail.pl::" providerId="AD" clId="Web-{8E94AD5A-34DE-EACE-7121-1AC3BD4432DE}" dt="2026-03-12T18:06:18.949" v="356" actId="20577"/>
          <ac:spMkLst>
            <pc:docMk/>
            <pc:sldMk cId="0" sldId="266"/>
            <ac:spMk id="323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8E94AD5A-34DE-EACE-7121-1AC3BD4432DE}" dt="2026-03-12T18:08:57.712" v="414" actId="14100"/>
        <pc:sldMkLst>
          <pc:docMk/>
          <pc:sldMk cId="0" sldId="267"/>
        </pc:sldMkLst>
        <pc:spChg chg="mod">
          <ac:chgData name="nowak.bartlomiej@zs5.mail.pl" userId="S::urn:spo:guest#nowak.bartlomiej@zs5.mail.pl::" providerId="AD" clId="Web-{8E94AD5A-34DE-EACE-7121-1AC3BD4432DE}" dt="2026-03-12T18:08:33.869" v="411" actId="20577"/>
          <ac:spMkLst>
            <pc:docMk/>
            <pc:sldMk cId="0" sldId="267"/>
            <ac:spMk id="328" creationId="{00000000-0000-0000-0000-000000000000}"/>
          </ac:spMkLst>
        </pc:spChg>
        <pc:spChg chg="mod">
          <ac:chgData name="nowak.bartlomiej@zs5.mail.pl" userId="S::urn:spo:guest#nowak.bartlomiej@zs5.mail.pl::" providerId="AD" clId="Web-{8E94AD5A-34DE-EACE-7121-1AC3BD4432DE}" dt="2026-03-12T18:08:52.274" v="413" actId="14100"/>
          <ac:spMkLst>
            <pc:docMk/>
            <pc:sldMk cId="0" sldId="267"/>
            <ac:spMk id="338" creationId="{00000000-0000-0000-0000-000000000000}"/>
          </ac:spMkLst>
        </pc:spChg>
        <pc:spChg chg="mod">
          <ac:chgData name="nowak.bartlomiej@zs5.mail.pl" userId="S::urn:spo:guest#nowak.bartlomiej@zs5.mail.pl::" providerId="AD" clId="Web-{8E94AD5A-34DE-EACE-7121-1AC3BD4432DE}" dt="2026-03-12T18:08:57.712" v="414" actId="14100"/>
          <ac:spMkLst>
            <pc:docMk/>
            <pc:sldMk cId="0" sldId="267"/>
            <ac:spMk id="339" creationId="{00000000-0000-0000-0000-000000000000}"/>
          </ac:spMkLst>
        </pc:spChg>
        <pc:spChg chg="mod">
          <ac:chgData name="nowak.bartlomiej@zs5.mail.pl" userId="S::urn:spo:guest#nowak.bartlomiej@zs5.mail.pl::" providerId="AD" clId="Web-{8E94AD5A-34DE-EACE-7121-1AC3BD4432DE}" dt="2026-03-12T18:08:12.916" v="407" actId="20577"/>
          <ac:spMkLst>
            <pc:docMk/>
            <pc:sldMk cId="0" sldId="267"/>
            <ac:spMk id="344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8E94AD5A-34DE-EACE-7121-1AC3BD4432DE}" dt="2026-03-12T18:10:15.366" v="447" actId="20577"/>
        <pc:sldMkLst>
          <pc:docMk/>
          <pc:sldMk cId="0" sldId="268"/>
        </pc:sldMkLst>
        <pc:spChg chg="mod">
          <ac:chgData name="nowak.bartlomiej@zs5.mail.pl" userId="S::urn:spo:guest#nowak.bartlomiej@zs5.mail.pl::" providerId="AD" clId="Web-{8E94AD5A-34DE-EACE-7121-1AC3BD4432DE}" dt="2026-03-12T18:10:15.366" v="447" actId="20577"/>
          <ac:spMkLst>
            <pc:docMk/>
            <pc:sldMk cId="0" sldId="268"/>
            <ac:spMk id="349" creationId="{00000000-0000-0000-0000-000000000000}"/>
          </ac:spMkLst>
        </pc:spChg>
        <pc:spChg chg="mod">
          <ac:chgData name="nowak.bartlomiej@zs5.mail.pl" userId="S::urn:spo:guest#nowak.bartlomiej@zs5.mail.pl::" providerId="AD" clId="Web-{8E94AD5A-34DE-EACE-7121-1AC3BD4432DE}" dt="2026-03-12T18:09:10.680" v="418" actId="14100"/>
          <ac:spMkLst>
            <pc:docMk/>
            <pc:sldMk cId="0" sldId="268"/>
            <ac:spMk id="360" creationId="{00000000-0000-0000-0000-000000000000}"/>
          </ac:spMkLst>
        </pc:spChg>
        <pc:spChg chg="mod">
          <ac:chgData name="nowak.bartlomiej@zs5.mail.pl" userId="S::urn:spo:guest#nowak.bartlomiej@zs5.mail.pl::" providerId="AD" clId="Web-{8E94AD5A-34DE-EACE-7121-1AC3BD4432DE}" dt="2026-03-12T18:09:18.211" v="424" actId="20577"/>
          <ac:spMkLst>
            <pc:docMk/>
            <pc:sldMk cId="0" sldId="268"/>
            <ac:spMk id="365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8E94AD5A-34DE-EACE-7121-1AC3BD4432DE}" dt="2026-03-12T18:13:16.380" v="602" actId="20577"/>
        <pc:sldMkLst>
          <pc:docMk/>
          <pc:sldMk cId="0" sldId="269"/>
        </pc:sldMkLst>
        <pc:spChg chg="mod">
          <ac:chgData name="nowak.bartlomiej@zs5.mail.pl" userId="S::urn:spo:guest#nowak.bartlomiej@zs5.mail.pl::" providerId="AD" clId="Web-{8E94AD5A-34DE-EACE-7121-1AC3BD4432DE}" dt="2026-03-12T18:10:39.944" v="466" actId="20577"/>
          <ac:spMkLst>
            <pc:docMk/>
            <pc:sldMk cId="0" sldId="269"/>
            <ac:spMk id="405" creationId="{00000000-0000-0000-0000-000000000000}"/>
          </ac:spMkLst>
        </pc:spChg>
        <pc:spChg chg="mod">
          <ac:chgData name="nowak.bartlomiej@zs5.mail.pl" userId="S::urn:spo:guest#nowak.bartlomiej@zs5.mail.pl::" providerId="AD" clId="Web-{8E94AD5A-34DE-EACE-7121-1AC3BD4432DE}" dt="2026-03-12T18:11:04.319" v="478" actId="20577"/>
          <ac:spMkLst>
            <pc:docMk/>
            <pc:sldMk cId="0" sldId="269"/>
            <ac:spMk id="407" creationId="{00000000-0000-0000-0000-000000000000}"/>
          </ac:spMkLst>
        </pc:spChg>
        <pc:spChg chg="mod">
          <ac:chgData name="nowak.bartlomiej@zs5.mail.pl" userId="S::urn:spo:guest#nowak.bartlomiej@zs5.mail.pl::" providerId="AD" clId="Web-{8E94AD5A-34DE-EACE-7121-1AC3BD4432DE}" dt="2026-03-12T18:12:21.208" v="564" actId="20577"/>
          <ac:spMkLst>
            <pc:docMk/>
            <pc:sldMk cId="0" sldId="269"/>
            <ac:spMk id="408" creationId="{00000000-0000-0000-0000-000000000000}"/>
          </ac:spMkLst>
        </pc:spChg>
        <pc:spChg chg="mod">
          <ac:chgData name="nowak.bartlomiej@zs5.mail.pl" userId="S::urn:spo:guest#nowak.bartlomiej@zs5.mail.pl::" providerId="AD" clId="Web-{8E94AD5A-34DE-EACE-7121-1AC3BD4432DE}" dt="2026-03-12T18:11:21.600" v="482" actId="20577"/>
          <ac:spMkLst>
            <pc:docMk/>
            <pc:sldMk cId="0" sldId="269"/>
            <ac:spMk id="409" creationId="{00000000-0000-0000-0000-000000000000}"/>
          </ac:spMkLst>
        </pc:spChg>
        <pc:spChg chg="mod">
          <ac:chgData name="nowak.bartlomiej@zs5.mail.pl" userId="S::urn:spo:guest#nowak.bartlomiej@zs5.mail.pl::" providerId="AD" clId="Web-{8E94AD5A-34DE-EACE-7121-1AC3BD4432DE}" dt="2026-03-12T18:13:03.598" v="583" actId="20577"/>
          <ac:spMkLst>
            <pc:docMk/>
            <pc:sldMk cId="0" sldId="269"/>
            <ac:spMk id="410" creationId="{00000000-0000-0000-0000-000000000000}"/>
          </ac:spMkLst>
        </pc:spChg>
        <pc:spChg chg="mod">
          <ac:chgData name="nowak.bartlomiej@zs5.mail.pl" userId="S::urn:spo:guest#nowak.bartlomiej@zs5.mail.pl::" providerId="AD" clId="Web-{8E94AD5A-34DE-EACE-7121-1AC3BD4432DE}" dt="2026-03-12T18:11:30.615" v="484" actId="20577"/>
          <ac:spMkLst>
            <pc:docMk/>
            <pc:sldMk cId="0" sldId="269"/>
            <ac:spMk id="411" creationId="{00000000-0000-0000-0000-000000000000}"/>
          </ac:spMkLst>
        </pc:spChg>
        <pc:spChg chg="mod">
          <ac:chgData name="nowak.bartlomiej@zs5.mail.pl" userId="S::urn:spo:guest#nowak.bartlomiej@zs5.mail.pl::" providerId="AD" clId="Web-{8E94AD5A-34DE-EACE-7121-1AC3BD4432DE}" dt="2026-03-12T18:13:16.380" v="602" actId="20577"/>
          <ac:spMkLst>
            <pc:docMk/>
            <pc:sldMk cId="0" sldId="269"/>
            <ac:spMk id="412" creationId="{00000000-0000-0000-0000-000000000000}"/>
          </ac:spMkLst>
        </pc:spChg>
        <pc:spChg chg="mod">
          <ac:chgData name="nowak.bartlomiej@zs5.mail.pl" userId="S::urn:spo:guest#nowak.bartlomiej@zs5.mail.pl::" providerId="AD" clId="Web-{8E94AD5A-34DE-EACE-7121-1AC3BD4432DE}" dt="2026-03-12T18:12:02.287" v="539" actId="20577"/>
          <ac:spMkLst>
            <pc:docMk/>
            <pc:sldMk cId="0" sldId="269"/>
            <ac:spMk id="414" creationId="{00000000-0000-0000-0000-000000000000}"/>
          </ac:spMkLst>
        </pc:spChg>
        <pc:spChg chg="mod">
          <ac:chgData name="nowak.bartlomiej@zs5.mail.pl" userId="S::urn:spo:guest#nowak.bartlomiej@zs5.mail.pl::" providerId="AD" clId="Web-{8E94AD5A-34DE-EACE-7121-1AC3BD4432DE}" dt="2026-03-12T18:10:54.506" v="474" actId="20577"/>
          <ac:spMkLst>
            <pc:docMk/>
            <pc:sldMk cId="0" sldId="269"/>
            <ac:spMk id="416" creationId="{00000000-0000-0000-0000-000000000000}"/>
          </ac:spMkLst>
        </pc:spChg>
      </pc:sldChg>
    </pc:docChg>
  </pc:docChgLst>
  <pc:docChgLst>
    <pc:chgData name="nowak.bartlomiej@zs5.mail.pl" userId="S::urn:spo:guest#nowak.bartlomiej@zs5.mail.pl::" providerId="AD" clId="Web-{E4D21F74-86A8-568C-D0A9-C446EF831BDD}"/>
    <pc:docChg chg="modSld">
      <pc:chgData name="nowak.bartlomiej@zs5.mail.pl" userId="S::urn:spo:guest#nowak.bartlomiej@zs5.mail.pl::" providerId="AD" clId="Web-{E4D21F74-86A8-568C-D0A9-C446EF831BDD}" dt="2026-03-13T09:50:37.239" v="1502"/>
      <pc:docMkLst>
        <pc:docMk/>
      </pc:docMkLst>
      <pc:sldChg chg="modSp">
        <pc:chgData name="nowak.bartlomiej@zs5.mail.pl" userId="S::urn:spo:guest#nowak.bartlomiej@zs5.mail.pl::" providerId="AD" clId="Web-{E4D21F74-86A8-568C-D0A9-C446EF831BDD}" dt="2026-03-13T08:58:31.566" v="64" actId="20577"/>
        <pc:sldMkLst>
          <pc:docMk/>
          <pc:sldMk cId="0" sldId="270"/>
        </pc:sldMkLst>
        <pc:spChg chg="mod">
          <ac:chgData name="nowak.bartlomiej@zs5.mail.pl" userId="S::urn:spo:guest#nowak.bartlomiej@zs5.mail.pl::" providerId="AD" clId="Web-{E4D21F74-86A8-568C-D0A9-C446EF831BDD}" dt="2026-03-13T08:56:27.207" v="3" actId="20577"/>
          <ac:spMkLst>
            <pc:docMk/>
            <pc:sldMk cId="0" sldId="270"/>
            <ac:spMk id="444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8:57:34.176" v="17" actId="20577"/>
          <ac:spMkLst>
            <pc:docMk/>
            <pc:sldMk cId="0" sldId="270"/>
            <ac:spMk id="445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8:58:31.566" v="64" actId="20577"/>
          <ac:spMkLst>
            <pc:docMk/>
            <pc:sldMk cId="0" sldId="270"/>
            <ac:spMk id="447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E4D21F74-86A8-568C-D0A9-C446EF831BDD}" dt="2026-03-13T09:00:44.675" v="117" actId="20577"/>
        <pc:sldMkLst>
          <pc:docMk/>
          <pc:sldMk cId="0" sldId="271"/>
        </pc:sldMkLst>
        <pc:spChg chg="mod">
          <ac:chgData name="nowak.bartlomiej@zs5.mail.pl" userId="S::urn:spo:guest#nowak.bartlomiej@zs5.mail.pl::" providerId="AD" clId="Web-{E4D21F74-86A8-568C-D0A9-C446EF831BDD}" dt="2026-03-13T08:58:42.035" v="65" actId="20577"/>
          <ac:spMkLst>
            <pc:docMk/>
            <pc:sldMk cId="0" sldId="271"/>
            <ac:spMk id="475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8:59:22.269" v="74" actId="20577"/>
          <ac:spMkLst>
            <pc:docMk/>
            <pc:sldMk cId="0" sldId="271"/>
            <ac:spMk id="476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00:44.675" v="117" actId="20577"/>
          <ac:spMkLst>
            <pc:docMk/>
            <pc:sldMk cId="0" sldId="271"/>
            <ac:spMk id="478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E4D21F74-86A8-568C-D0A9-C446EF831BDD}" dt="2026-03-13T09:02:50.987" v="174" actId="20577"/>
        <pc:sldMkLst>
          <pc:docMk/>
          <pc:sldMk cId="0" sldId="272"/>
        </pc:sldMkLst>
        <pc:spChg chg="mod">
          <ac:chgData name="nowak.bartlomiej@zs5.mail.pl" userId="S::urn:spo:guest#nowak.bartlomiej@zs5.mail.pl::" providerId="AD" clId="Web-{E4D21F74-86A8-568C-D0A9-C446EF831BDD}" dt="2026-03-13T09:01:00.613" v="118" actId="20577"/>
          <ac:spMkLst>
            <pc:docMk/>
            <pc:sldMk cId="0" sldId="272"/>
            <ac:spMk id="506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01:44.222" v="128" actId="20577"/>
          <ac:spMkLst>
            <pc:docMk/>
            <pc:sldMk cId="0" sldId="272"/>
            <ac:spMk id="507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02:50.987" v="174" actId="20577"/>
          <ac:spMkLst>
            <pc:docMk/>
            <pc:sldMk cId="0" sldId="272"/>
            <ac:spMk id="509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E4D21F74-86A8-568C-D0A9-C446EF831BDD}" dt="2026-03-13T09:04:50.159" v="244" actId="20577"/>
        <pc:sldMkLst>
          <pc:docMk/>
          <pc:sldMk cId="0" sldId="273"/>
        </pc:sldMkLst>
        <pc:spChg chg="mod">
          <ac:chgData name="nowak.bartlomiej@zs5.mail.pl" userId="S::urn:spo:guest#nowak.bartlomiej@zs5.mail.pl::" providerId="AD" clId="Web-{E4D21F74-86A8-568C-D0A9-C446EF831BDD}" dt="2026-03-13T09:04:13.315" v="202" actId="20577"/>
          <ac:spMkLst>
            <pc:docMk/>
            <pc:sldMk cId="0" sldId="273"/>
            <ac:spMk id="537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03:58.722" v="199" actId="20577"/>
          <ac:spMkLst>
            <pc:docMk/>
            <pc:sldMk cId="0" sldId="273"/>
            <ac:spMk id="538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04:50.159" v="244" actId="20577"/>
          <ac:spMkLst>
            <pc:docMk/>
            <pc:sldMk cId="0" sldId="273"/>
            <ac:spMk id="540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E4D21F74-86A8-568C-D0A9-C446EF831BDD}" dt="2026-03-13T09:07:07.596" v="351" actId="20577"/>
        <pc:sldMkLst>
          <pc:docMk/>
          <pc:sldMk cId="0" sldId="274"/>
        </pc:sldMkLst>
        <pc:spChg chg="mod">
          <ac:chgData name="nowak.bartlomiej@zs5.mail.pl" userId="S::urn:spo:guest#nowak.bartlomiej@zs5.mail.pl::" providerId="AD" clId="Web-{E4D21F74-86A8-568C-D0A9-C446EF831BDD}" dt="2026-03-13T09:05:27.237" v="272" actId="20577"/>
          <ac:spMkLst>
            <pc:docMk/>
            <pc:sldMk cId="0" sldId="274"/>
            <ac:spMk id="580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05:58.690" v="288" actId="20577"/>
          <ac:spMkLst>
            <pc:docMk/>
            <pc:sldMk cId="0" sldId="274"/>
            <ac:spMk id="582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06:20.315" v="291" actId="20577"/>
          <ac:spMkLst>
            <pc:docMk/>
            <pc:sldMk cId="0" sldId="274"/>
            <ac:spMk id="583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06:26.284" v="298" actId="20577"/>
          <ac:spMkLst>
            <pc:docMk/>
            <pc:sldMk cId="0" sldId="274"/>
            <ac:spMk id="584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06:43.003" v="318" actId="20577"/>
          <ac:spMkLst>
            <pc:docMk/>
            <pc:sldMk cId="0" sldId="274"/>
            <ac:spMk id="585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06:47.440" v="320" actId="20577"/>
          <ac:spMkLst>
            <pc:docMk/>
            <pc:sldMk cId="0" sldId="274"/>
            <ac:spMk id="586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07:07.596" v="351" actId="20577"/>
          <ac:spMkLst>
            <pc:docMk/>
            <pc:sldMk cId="0" sldId="274"/>
            <ac:spMk id="587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05:51.565" v="281" actId="20577"/>
          <ac:spMkLst>
            <pc:docMk/>
            <pc:sldMk cId="0" sldId="274"/>
            <ac:spMk id="589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05:30.440" v="278" actId="20577"/>
          <ac:spMkLst>
            <pc:docMk/>
            <pc:sldMk cId="0" sldId="274"/>
            <ac:spMk id="591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E4D21F74-86A8-568C-D0A9-C446EF831BDD}" dt="2026-03-13T09:09:36.159" v="417" actId="20577"/>
        <pc:sldMkLst>
          <pc:docMk/>
          <pc:sldMk cId="0" sldId="275"/>
        </pc:sldMkLst>
        <pc:spChg chg="mod">
          <ac:chgData name="nowak.bartlomiej@zs5.mail.pl" userId="S::urn:spo:guest#nowak.bartlomiej@zs5.mail.pl::" providerId="AD" clId="Web-{E4D21F74-86A8-568C-D0A9-C446EF831BDD}" dt="2026-03-13T09:07:18.143" v="353" actId="20577"/>
          <ac:spMkLst>
            <pc:docMk/>
            <pc:sldMk cId="0" sldId="275"/>
            <ac:spMk id="619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08:09.643" v="371" actId="14100"/>
          <ac:spMkLst>
            <pc:docMk/>
            <pc:sldMk cId="0" sldId="275"/>
            <ac:spMk id="620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09:36.159" v="417" actId="20577"/>
          <ac:spMkLst>
            <pc:docMk/>
            <pc:sldMk cId="0" sldId="275"/>
            <ac:spMk id="622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E4D21F74-86A8-568C-D0A9-C446EF831BDD}" dt="2026-03-13T09:11:16.431" v="488" actId="20577"/>
        <pc:sldMkLst>
          <pc:docMk/>
          <pc:sldMk cId="0" sldId="276"/>
        </pc:sldMkLst>
        <pc:spChg chg="mod">
          <ac:chgData name="nowak.bartlomiej@zs5.mail.pl" userId="S::urn:spo:guest#nowak.bartlomiej@zs5.mail.pl::" providerId="AD" clId="Web-{E4D21F74-86A8-568C-D0A9-C446EF831BDD}" dt="2026-03-13T09:09:41.580" v="419" actId="20577"/>
          <ac:spMkLst>
            <pc:docMk/>
            <pc:sldMk cId="0" sldId="276"/>
            <ac:spMk id="641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10:14.650" v="429" actId="20577"/>
          <ac:spMkLst>
            <pc:docMk/>
            <pc:sldMk cId="0" sldId="276"/>
            <ac:spMk id="642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11:16.431" v="488" actId="20577"/>
          <ac:spMkLst>
            <pc:docMk/>
            <pc:sldMk cId="0" sldId="276"/>
            <ac:spMk id="644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E4D21F74-86A8-568C-D0A9-C446EF831BDD}" dt="2026-03-13T09:12:46.259" v="535" actId="20577"/>
        <pc:sldMkLst>
          <pc:docMk/>
          <pc:sldMk cId="0" sldId="277"/>
        </pc:sldMkLst>
        <pc:spChg chg="mod">
          <ac:chgData name="nowak.bartlomiej@zs5.mail.pl" userId="S::urn:spo:guest#nowak.bartlomiej@zs5.mail.pl::" providerId="AD" clId="Web-{E4D21F74-86A8-568C-D0A9-C446EF831BDD}" dt="2026-03-13T09:11:18.213" v="490" actId="20577"/>
          <ac:spMkLst>
            <pc:docMk/>
            <pc:sldMk cId="0" sldId="277"/>
            <ac:spMk id="681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11:58.056" v="503" actId="20577"/>
          <ac:spMkLst>
            <pc:docMk/>
            <pc:sldMk cId="0" sldId="277"/>
            <ac:spMk id="682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12:46.259" v="535" actId="20577"/>
          <ac:spMkLst>
            <pc:docMk/>
            <pc:sldMk cId="0" sldId="277"/>
            <ac:spMk id="684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E4D21F74-86A8-568C-D0A9-C446EF831BDD}" dt="2026-03-13T09:24:19.929" v="606" actId="20577"/>
        <pc:sldMkLst>
          <pc:docMk/>
          <pc:sldMk cId="0" sldId="278"/>
        </pc:sldMkLst>
        <pc:spChg chg="mod">
          <ac:chgData name="nowak.bartlomiej@zs5.mail.pl" userId="S::urn:spo:guest#nowak.bartlomiej@zs5.mail.pl::" providerId="AD" clId="Web-{E4D21F74-86A8-568C-D0A9-C446EF831BDD}" dt="2026-03-13T09:12:52.650" v="541" actId="20577"/>
          <ac:spMkLst>
            <pc:docMk/>
            <pc:sldMk cId="0" sldId="278"/>
            <ac:spMk id="712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22:55.241" v="550" actId="20577"/>
          <ac:spMkLst>
            <pc:docMk/>
            <pc:sldMk cId="0" sldId="278"/>
            <ac:spMk id="713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24:19.929" v="606" actId="20577"/>
          <ac:spMkLst>
            <pc:docMk/>
            <pc:sldMk cId="0" sldId="278"/>
            <ac:spMk id="715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E4D21F74-86A8-568C-D0A9-C446EF831BDD}" dt="2026-03-13T09:27:11.180" v="659" actId="20577"/>
        <pc:sldMkLst>
          <pc:docMk/>
          <pc:sldMk cId="0" sldId="279"/>
        </pc:sldMkLst>
        <pc:spChg chg="mod">
          <ac:chgData name="nowak.bartlomiej@zs5.mail.pl" userId="S::urn:spo:guest#nowak.bartlomiej@zs5.mail.pl::" providerId="AD" clId="Web-{E4D21F74-86A8-568C-D0A9-C446EF831BDD}" dt="2026-03-13T09:24:42.945" v="628" actId="20577"/>
          <ac:spMkLst>
            <pc:docMk/>
            <pc:sldMk cId="0" sldId="279"/>
            <ac:spMk id="749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25:06.414" v="639" actId="20577"/>
          <ac:spMkLst>
            <pc:docMk/>
            <pc:sldMk cId="0" sldId="279"/>
            <ac:spMk id="750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26:17.414" v="651" actId="20577"/>
          <ac:spMkLst>
            <pc:docMk/>
            <pc:sldMk cId="0" sldId="279"/>
            <ac:spMk id="753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26:09.398" v="643" actId="20577"/>
          <ac:spMkLst>
            <pc:docMk/>
            <pc:sldMk cId="0" sldId="279"/>
            <ac:spMk id="754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26:37.695" v="653" actId="20577"/>
          <ac:spMkLst>
            <pc:docMk/>
            <pc:sldMk cId="0" sldId="279"/>
            <ac:spMk id="755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27:11.180" v="659" actId="20577"/>
          <ac:spMkLst>
            <pc:docMk/>
            <pc:sldMk cId="0" sldId="279"/>
            <ac:spMk id="757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24:49.664" v="637" actId="20577"/>
          <ac:spMkLst>
            <pc:docMk/>
            <pc:sldMk cId="0" sldId="279"/>
            <ac:spMk id="760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E4D21F74-86A8-568C-D0A9-C446EF831BDD}" dt="2026-03-13T09:29:41.772" v="746" actId="20577"/>
        <pc:sldMkLst>
          <pc:docMk/>
          <pc:sldMk cId="0" sldId="280"/>
        </pc:sldMkLst>
        <pc:spChg chg="mod">
          <ac:chgData name="nowak.bartlomiej@zs5.mail.pl" userId="S::urn:spo:guest#nowak.bartlomiej@zs5.mail.pl::" providerId="AD" clId="Web-{E4D21F74-86A8-568C-D0A9-C446EF831BDD}" dt="2026-03-13T09:27:31.773" v="663" actId="20577"/>
          <ac:spMkLst>
            <pc:docMk/>
            <pc:sldMk cId="0" sldId="280"/>
            <ac:spMk id="788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28:12.319" v="680" actId="20577"/>
          <ac:spMkLst>
            <pc:docMk/>
            <pc:sldMk cId="0" sldId="280"/>
            <ac:spMk id="789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29:41.772" v="746" actId="20577"/>
          <ac:spMkLst>
            <pc:docMk/>
            <pc:sldMk cId="0" sldId="280"/>
            <ac:spMk id="791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E4D21F74-86A8-568C-D0A9-C446EF831BDD}" dt="2026-03-13T09:31:29.678" v="803" actId="20577"/>
        <pc:sldMkLst>
          <pc:docMk/>
          <pc:sldMk cId="0" sldId="281"/>
        </pc:sldMkLst>
        <pc:spChg chg="mod">
          <ac:chgData name="nowak.bartlomiej@zs5.mail.pl" userId="S::urn:spo:guest#nowak.bartlomiej@zs5.mail.pl::" providerId="AD" clId="Web-{E4D21F74-86A8-568C-D0A9-C446EF831BDD}" dt="2026-03-13T09:29:49.475" v="753" actId="20577"/>
          <ac:spMkLst>
            <pc:docMk/>
            <pc:sldMk cId="0" sldId="281"/>
            <ac:spMk id="810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30:42.069" v="767" actId="20577"/>
          <ac:spMkLst>
            <pc:docMk/>
            <pc:sldMk cId="0" sldId="281"/>
            <ac:spMk id="811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31:29.678" v="803" actId="20577"/>
          <ac:spMkLst>
            <pc:docMk/>
            <pc:sldMk cId="0" sldId="281"/>
            <ac:spMk id="813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E4D21F74-86A8-568C-D0A9-C446EF831BDD}" dt="2026-03-13T09:34:19.490" v="908" actId="20577"/>
        <pc:sldMkLst>
          <pc:docMk/>
          <pc:sldMk cId="0" sldId="282"/>
        </pc:sldMkLst>
        <pc:spChg chg="mod">
          <ac:chgData name="nowak.bartlomiej@zs5.mail.pl" userId="S::urn:spo:guest#nowak.bartlomiej@zs5.mail.pl::" providerId="AD" clId="Web-{E4D21F74-86A8-568C-D0A9-C446EF831BDD}" dt="2026-03-13T09:32:17.303" v="838" actId="14100"/>
          <ac:spMkLst>
            <pc:docMk/>
            <pc:sldMk cId="0" sldId="282"/>
            <ac:spMk id="850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33:18.646" v="848" actId="20577"/>
          <ac:spMkLst>
            <pc:docMk/>
            <pc:sldMk cId="0" sldId="282"/>
            <ac:spMk id="851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34:19.490" v="908" actId="20577"/>
          <ac:spMkLst>
            <pc:docMk/>
            <pc:sldMk cId="0" sldId="282"/>
            <ac:spMk id="853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E4D21F74-86A8-568C-D0A9-C446EF831BDD}" dt="2026-03-13T09:37:28.802" v="1014" actId="20577"/>
        <pc:sldMkLst>
          <pc:docMk/>
          <pc:sldMk cId="0" sldId="283"/>
        </pc:sldMkLst>
        <pc:spChg chg="mod">
          <ac:chgData name="nowak.bartlomiej@zs5.mail.pl" userId="S::urn:spo:guest#nowak.bartlomiej@zs5.mail.pl::" providerId="AD" clId="Web-{E4D21F74-86A8-568C-D0A9-C446EF831BDD}" dt="2026-03-13T09:34:27.177" v="928" actId="20577"/>
          <ac:spMkLst>
            <pc:docMk/>
            <pc:sldMk cId="0" sldId="283"/>
            <ac:spMk id="887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36:30.927" v="967" actId="20577"/>
          <ac:spMkLst>
            <pc:docMk/>
            <pc:sldMk cId="0" sldId="283"/>
            <ac:spMk id="890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36:52.317" v="1005" actId="20577"/>
          <ac:spMkLst>
            <pc:docMk/>
            <pc:sldMk cId="0" sldId="283"/>
            <ac:spMk id="892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36:55.224" v="1007" actId="20577"/>
          <ac:spMkLst>
            <pc:docMk/>
            <pc:sldMk cId="0" sldId="283"/>
            <ac:spMk id="893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37:28.802" v="1014" actId="20577"/>
          <ac:spMkLst>
            <pc:docMk/>
            <pc:sldMk cId="0" sldId="283"/>
            <ac:spMk id="894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34:45.161" v="937" actId="20577"/>
          <ac:spMkLst>
            <pc:docMk/>
            <pc:sldMk cId="0" sldId="283"/>
            <ac:spMk id="898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E4D21F74-86A8-568C-D0A9-C446EF831BDD}" dt="2026-03-13T09:39:46.755" v="1073" actId="20577"/>
        <pc:sldMkLst>
          <pc:docMk/>
          <pc:sldMk cId="0" sldId="284"/>
        </pc:sldMkLst>
        <pc:spChg chg="mod">
          <ac:chgData name="nowak.bartlomiej@zs5.mail.pl" userId="S::urn:spo:guest#nowak.bartlomiej@zs5.mail.pl::" providerId="AD" clId="Web-{E4D21F74-86A8-568C-D0A9-C446EF831BDD}" dt="2026-03-13T09:38:06.161" v="1017" actId="20577"/>
          <ac:spMkLst>
            <pc:docMk/>
            <pc:sldMk cId="0" sldId="284"/>
            <ac:spMk id="927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39:46.755" v="1073" actId="20577"/>
          <ac:spMkLst>
            <pc:docMk/>
            <pc:sldMk cId="0" sldId="284"/>
            <ac:spMk id="929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E4D21F74-86A8-568C-D0A9-C446EF831BDD}" dt="2026-03-13T09:42:14.286" v="1148" actId="20577"/>
        <pc:sldMkLst>
          <pc:docMk/>
          <pc:sldMk cId="0" sldId="285"/>
        </pc:sldMkLst>
        <pc:spChg chg="mod">
          <ac:chgData name="nowak.bartlomiej@zs5.mail.pl" userId="S::urn:spo:guest#nowak.bartlomiej@zs5.mail.pl::" providerId="AD" clId="Web-{E4D21F74-86A8-568C-D0A9-C446EF831BDD}" dt="2026-03-13T09:40:36.614" v="1077" actId="20577"/>
          <ac:spMkLst>
            <pc:docMk/>
            <pc:sldMk cId="0" sldId="285"/>
            <ac:spMk id="949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42:14.286" v="1148" actId="20577"/>
          <ac:spMkLst>
            <pc:docMk/>
            <pc:sldMk cId="0" sldId="285"/>
            <ac:spMk id="951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E4D21F74-86A8-568C-D0A9-C446EF831BDD}" dt="2026-03-13T09:43:55.317" v="1215" actId="20577"/>
        <pc:sldMkLst>
          <pc:docMk/>
          <pc:sldMk cId="0" sldId="286"/>
        </pc:sldMkLst>
        <pc:spChg chg="mod">
          <ac:chgData name="nowak.bartlomiej@zs5.mail.pl" userId="S::urn:spo:guest#nowak.bartlomiej@zs5.mail.pl::" providerId="AD" clId="Web-{E4D21F74-86A8-568C-D0A9-C446EF831BDD}" dt="2026-03-13T09:42:21.426" v="1149" actId="20577"/>
          <ac:spMkLst>
            <pc:docMk/>
            <pc:sldMk cId="0" sldId="286"/>
            <ac:spMk id="988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42:52.723" v="1153" actId="20577"/>
          <ac:spMkLst>
            <pc:docMk/>
            <pc:sldMk cId="0" sldId="286"/>
            <ac:spMk id="989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43:55.317" v="1215" actId="20577"/>
          <ac:spMkLst>
            <pc:docMk/>
            <pc:sldMk cId="0" sldId="286"/>
            <ac:spMk id="991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E4D21F74-86A8-568C-D0A9-C446EF831BDD}" dt="2026-03-13T09:46:06.254" v="1273" actId="20577"/>
        <pc:sldMkLst>
          <pc:docMk/>
          <pc:sldMk cId="0" sldId="287"/>
        </pc:sldMkLst>
        <pc:spChg chg="mod">
          <ac:chgData name="nowak.bartlomiej@zs5.mail.pl" userId="S::urn:spo:guest#nowak.bartlomiej@zs5.mail.pl::" providerId="AD" clId="Web-{E4D21F74-86A8-568C-D0A9-C446EF831BDD}" dt="2026-03-13T09:46:06.254" v="1273" actId="20577"/>
          <ac:spMkLst>
            <pc:docMk/>
            <pc:sldMk cId="0" sldId="287"/>
            <ac:spMk id="996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45:58.801" v="1272" actId="20577"/>
          <ac:spMkLst>
            <pc:docMk/>
            <pc:sldMk cId="0" sldId="287"/>
            <ac:spMk id="1009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43:58.723" v="1222" actId="20577"/>
          <ac:spMkLst>
            <pc:docMk/>
            <pc:sldMk cId="0" sldId="287"/>
            <ac:spMk id="1013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44:10.098" v="1237" actId="20577"/>
          <ac:spMkLst>
            <pc:docMk/>
            <pc:sldMk cId="0" sldId="287"/>
            <ac:spMk id="1014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44:25.692" v="1250" actId="20577"/>
          <ac:spMkLst>
            <pc:docMk/>
            <pc:sldMk cId="0" sldId="287"/>
            <ac:spMk id="1020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44:37.598" v="1258" actId="20577"/>
          <ac:spMkLst>
            <pc:docMk/>
            <pc:sldMk cId="0" sldId="287"/>
            <ac:spMk id="1021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45:51.426" v="1270" actId="20577"/>
          <ac:spMkLst>
            <pc:docMk/>
            <pc:sldMk cId="0" sldId="287"/>
            <ac:spMk id="1022" creationId="{00000000-0000-0000-0000-000000000000}"/>
          </ac:spMkLst>
        </pc:spChg>
      </pc:sldChg>
      <pc:sldChg chg="modSp">
        <pc:chgData name="nowak.bartlomiej@zs5.mail.pl" userId="S::urn:spo:guest#nowak.bartlomiej@zs5.mail.pl::" providerId="AD" clId="Web-{E4D21F74-86A8-568C-D0A9-C446EF831BDD}" dt="2026-03-13T09:50:37.239" v="1502"/>
        <pc:sldMkLst>
          <pc:docMk/>
          <pc:sldMk cId="0" sldId="288"/>
        </pc:sldMkLst>
        <pc:spChg chg="mod">
          <ac:chgData name="nowak.bartlomiej@zs5.mail.pl" userId="S::urn:spo:guest#nowak.bartlomiej@zs5.mail.pl::" providerId="AD" clId="Web-{E4D21F74-86A8-568C-D0A9-C446EF831BDD}" dt="2026-03-13T09:48:02.489" v="1339" actId="20577"/>
          <ac:spMkLst>
            <pc:docMk/>
            <pc:sldMk cId="0" sldId="288"/>
            <ac:spMk id="1038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48:39.145" v="1350" actId="20577"/>
          <ac:spMkLst>
            <pc:docMk/>
            <pc:sldMk cId="0" sldId="288"/>
            <ac:spMk id="1039" creationId="{00000000-0000-0000-0000-000000000000}"/>
          </ac:spMkLst>
        </pc:spChg>
        <pc:graphicFrameChg chg="mod modGraphic">
          <ac:chgData name="nowak.bartlomiej@zs5.mail.pl" userId="S::urn:spo:guest#nowak.bartlomiej@zs5.mail.pl::" providerId="AD" clId="Web-{E4D21F74-86A8-568C-D0A9-C446EF831BDD}" dt="2026-03-13T09:50:37.239" v="1502"/>
          <ac:graphicFrameMkLst>
            <pc:docMk/>
            <pc:sldMk cId="0" sldId="288"/>
            <ac:graphicFrameMk id="1041" creationId="{00000000-0000-0000-0000-000000000000}"/>
          </ac:graphicFrameMkLst>
        </pc:graphicFrameChg>
      </pc:sldChg>
      <pc:sldChg chg="modSp">
        <pc:chgData name="nowak.bartlomiej@zs5.mail.pl" userId="S::urn:spo:guest#nowak.bartlomiej@zs5.mail.pl::" providerId="AD" clId="Web-{E4D21F74-86A8-568C-D0A9-C446EF831BDD}" dt="2026-03-13T09:47:43.864" v="1316" actId="20577"/>
        <pc:sldMkLst>
          <pc:docMk/>
          <pc:sldMk cId="0" sldId="289"/>
        </pc:sldMkLst>
        <pc:spChg chg="mod">
          <ac:chgData name="nowak.bartlomiej@zs5.mail.pl" userId="S::urn:spo:guest#nowak.bartlomiej@zs5.mail.pl::" providerId="AD" clId="Web-{E4D21F74-86A8-568C-D0A9-C446EF831BDD}" dt="2026-03-13T09:47:14.004" v="1309" actId="20577"/>
          <ac:spMkLst>
            <pc:docMk/>
            <pc:sldMk cId="0" sldId="289"/>
            <ac:spMk id="1059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47:43.864" v="1316" actId="20577"/>
          <ac:spMkLst>
            <pc:docMk/>
            <pc:sldMk cId="0" sldId="289"/>
            <ac:spMk id="1061" creationId="{00000000-0000-0000-0000-000000000000}"/>
          </ac:spMkLst>
        </pc:spChg>
        <pc:grpChg chg="mod">
          <ac:chgData name="nowak.bartlomiej@zs5.mail.pl" userId="S::urn:spo:guest#nowak.bartlomiej@zs5.mail.pl::" providerId="AD" clId="Web-{E4D21F74-86A8-568C-D0A9-C446EF831BDD}" dt="2026-03-13T09:47:05.629" v="1295" actId="1076"/>
          <ac:grpSpMkLst>
            <pc:docMk/>
            <pc:sldMk cId="0" sldId="289"/>
            <ac:grpSpMk id="1055" creationId="{00000000-0000-0000-0000-000000000000}"/>
          </ac:grpSpMkLst>
        </pc:grpChg>
      </pc:sldChg>
      <pc:sldChg chg="modSp">
        <pc:chgData name="nowak.bartlomiej@zs5.mail.pl" userId="S::urn:spo:guest#nowak.bartlomiej@zs5.mail.pl::" providerId="AD" clId="Web-{E4D21F74-86A8-568C-D0A9-C446EF831BDD}" dt="2026-03-13T09:46:58.786" v="1293" actId="20577"/>
        <pc:sldMkLst>
          <pc:docMk/>
          <pc:sldMk cId="0" sldId="290"/>
        </pc:sldMkLst>
        <pc:spChg chg="mod">
          <ac:chgData name="nowak.bartlomiej@zs5.mail.pl" userId="S::urn:spo:guest#nowak.bartlomiej@zs5.mail.pl::" providerId="AD" clId="Web-{E4D21F74-86A8-568C-D0A9-C446EF831BDD}" dt="2026-03-13T09:46:50.332" v="1284" actId="20577"/>
          <ac:spMkLst>
            <pc:docMk/>
            <pc:sldMk cId="0" sldId="290"/>
            <ac:spMk id="1091" creationId="{00000000-0000-0000-0000-000000000000}"/>
          </ac:spMkLst>
        </pc:spChg>
        <pc:spChg chg="mod">
          <ac:chgData name="nowak.bartlomiej@zs5.mail.pl" userId="S::urn:spo:guest#nowak.bartlomiej@zs5.mail.pl::" providerId="AD" clId="Web-{E4D21F74-86A8-568C-D0A9-C446EF831BDD}" dt="2026-03-13T09:46:58.786" v="1293" actId="20577"/>
          <ac:spMkLst>
            <pc:docMk/>
            <pc:sldMk cId="0" sldId="290"/>
            <ac:spMk id="109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161115a51a_1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3161115a51a_1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161115a51a_1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g3161115a51a_1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161115a51a_1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g3161115a51a_1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19716d215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g319716d215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19716d215d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g319716d215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19716d215d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g319716d215d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19716d215d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g319716d215d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19716d215d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g319716d215d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319716d215d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g319716d215d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19716d215d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g319716d215d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19716d215d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g319716d215d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19716d215d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g319716d215d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3161115a51a_1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g3161115a51a_1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319716d215d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g319716d215d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319716d215d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g319716d215d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319716d215d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g319716d215d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3161115a51a_1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g3161115a51a_1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319716d215d_0_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g319716d215d_0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319716d215d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g319716d215d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319716d215d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g319716d215d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g319716d215d_0_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g319716d215d_0_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161115a51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3161115a51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ashionupproject.com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ashionupproject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ashionupproject.co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ashionupproject.co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ashionupproject.co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ashionupproject.co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ashionupproject.com" TargetMode="Externa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ashionupproject.com" TargetMode="Externa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ashionupproject.com" TargetMode="Externa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ashionupproject.com" TargetMode="Externa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ashionupproject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fashionupproject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ashionupproject.com" TargetMode="Externa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ashionupproject.com" TargetMode="Externa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ashionupproject.com" TargetMode="Externa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ashionupproject.com" TargetMode="Externa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ashionupproject.co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ashionupproject.com" TargetMode="Externa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ashionupproject.com" TargetMode="Externa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ashionupproject.com" TargetMode="Externa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ashionupproject.com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ashionupproject.com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hyperlink" Target="http://www.fashionupproject.co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ashionupproject.com" TargetMode="Externa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ashionupproject.com" TargetMode="Externa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ashionupproject.com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hyperlink" Target="http://www.fashionupproject.com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5.png"/><Relationship Id="rId4" Type="http://schemas.openxmlformats.org/officeDocument/2006/relationships/hyperlink" Target="http://www.fashionupproject.com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extileschool.com/" TargetMode="External"/><Relationship Id="rId5" Type="http://schemas.openxmlformats.org/officeDocument/2006/relationships/hyperlink" Target="https://www.redressdesignaward.com/academy/resources/guide/sustainability-in-fibres" TargetMode="External"/><Relationship Id="rId4" Type="http://schemas.openxmlformats.org/officeDocument/2006/relationships/hyperlink" Target="http://www.fashionupproject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hyperlink" Target="http://www.fashionupproject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://www.fashionupproject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hyperlink" Target="http://www.fashionupproject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ashionupproject.co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hyperlink" Target="http://www.fashionupproject.c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ashionupproject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p1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85" name="Google Shape;85;p1"/>
          <p:cNvGrpSpPr/>
          <p:nvPr/>
        </p:nvGrpSpPr>
        <p:grpSpPr>
          <a:xfrm>
            <a:off x="0" y="9263063"/>
            <a:ext cx="12735070" cy="1023937"/>
            <a:chOff x="0" y="0"/>
            <a:chExt cx="10109079" cy="812800"/>
          </a:xfrm>
        </p:grpSpPr>
        <p:sp>
          <p:nvSpPr>
            <p:cNvPr id="86" name="Google Shape;86;p1"/>
            <p:cNvSpPr/>
            <p:nvPr/>
          </p:nvSpPr>
          <p:spPr>
            <a:xfrm>
              <a:off x="0" y="0"/>
              <a:ext cx="10109079" cy="812800"/>
            </a:xfrm>
            <a:custGeom>
              <a:avLst/>
              <a:gdLst/>
              <a:ahLst/>
              <a:cxnLst/>
              <a:rect l="l" t="t" r="r" b="b"/>
              <a:pathLst>
                <a:path w="10109079" h="812800" extrusionOk="0">
                  <a:moveTo>
                    <a:pt x="0" y="0"/>
                  </a:moveTo>
                  <a:lnTo>
                    <a:pt x="10109079" y="0"/>
                  </a:lnTo>
                  <a:lnTo>
                    <a:pt x="1010907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0" y="0"/>
              <a:ext cx="10109079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p1"/>
          <p:cNvGrpSpPr/>
          <p:nvPr/>
        </p:nvGrpSpPr>
        <p:grpSpPr>
          <a:xfrm>
            <a:off x="7751895" y="5657850"/>
            <a:ext cx="5296402" cy="5008320"/>
            <a:chOff x="0" y="0"/>
            <a:chExt cx="4204276" cy="3975597"/>
          </a:xfrm>
        </p:grpSpPr>
        <p:sp>
          <p:nvSpPr>
            <p:cNvPr id="89" name="Google Shape;89;p1"/>
            <p:cNvSpPr/>
            <p:nvPr/>
          </p:nvSpPr>
          <p:spPr>
            <a:xfrm>
              <a:off x="0" y="0"/>
              <a:ext cx="4204276" cy="3975597"/>
            </a:xfrm>
            <a:custGeom>
              <a:avLst/>
              <a:gdLst/>
              <a:ahLst/>
              <a:cxnLst/>
              <a:rect l="l" t="t" r="r" b="b"/>
              <a:pathLst>
                <a:path w="4204276" h="3975597" extrusionOk="0">
                  <a:moveTo>
                    <a:pt x="0" y="0"/>
                  </a:moveTo>
                  <a:lnTo>
                    <a:pt x="4204276" y="0"/>
                  </a:lnTo>
                  <a:lnTo>
                    <a:pt x="4204276" y="3975597"/>
                  </a:lnTo>
                  <a:lnTo>
                    <a:pt x="0" y="3975597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0" y="0"/>
              <a:ext cx="4204276" cy="3975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t="1182" b="1181"/>
          <a:stretch/>
        </p:blipFill>
        <p:spPr>
          <a:xfrm>
            <a:off x="7751895" y="1028700"/>
            <a:ext cx="9482623" cy="92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13662188" y="268369"/>
            <a:ext cx="2675477" cy="559152"/>
          </a:xfrm>
          <a:custGeom>
            <a:avLst/>
            <a:gdLst/>
            <a:ahLst/>
            <a:cxnLst/>
            <a:rect l="l" t="t" r="r" b="b"/>
            <a:pathLst>
              <a:path w="2675477" h="559152" extrusionOk="0">
                <a:moveTo>
                  <a:pt x="0" y="0"/>
                </a:moveTo>
                <a:lnTo>
                  <a:pt x="2675478" y="0"/>
                </a:lnTo>
                <a:lnTo>
                  <a:pt x="2675478" y="559152"/>
                </a:lnTo>
                <a:lnTo>
                  <a:pt x="0" y="5591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93" name="Google Shape;93;p1"/>
          <p:cNvSpPr txBox="1"/>
          <p:nvPr/>
        </p:nvSpPr>
        <p:spPr>
          <a:xfrm>
            <a:off x="1031566" y="351095"/>
            <a:ext cx="4506489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1028700" y="4865198"/>
            <a:ext cx="6774163" cy="1376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UNIT 1</a:t>
            </a:r>
            <a:endParaRPr/>
          </a:p>
        </p:txBody>
      </p:sp>
      <p:sp>
        <p:nvSpPr>
          <p:cNvPr id="95" name="Google Shape;95;p1"/>
          <p:cNvSpPr txBox="1"/>
          <p:nvPr/>
        </p:nvSpPr>
        <p:spPr>
          <a:xfrm>
            <a:off x="1028700" y="2659586"/>
            <a:ext cx="6682800" cy="2049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dirty="0" err="1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Moduł</a:t>
            </a:r>
            <a:r>
              <a:rPr lang="en-US" sz="12000" b="0" i="0" u="none" strike="noStrike" cap="none" dirty="0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12000" dirty="0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3</a:t>
            </a:r>
            <a:endParaRPr dirty="0"/>
          </a:p>
        </p:txBody>
      </p:sp>
      <p:sp>
        <p:nvSpPr>
          <p:cNvPr id="96" name="Google Shape;96;p1"/>
          <p:cNvSpPr txBox="1"/>
          <p:nvPr/>
        </p:nvSpPr>
        <p:spPr>
          <a:xfrm>
            <a:off x="1048374" y="6391549"/>
            <a:ext cx="5677792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200">
                <a:solidFill>
                  <a:srgbClr val="1E2328"/>
                </a:solidFill>
                <a:sym typeface="Montserrat"/>
              </a:rPr>
              <a:t>WSTĘP DO</a:t>
            </a:r>
            <a:endParaRPr lang="en-US">
              <a:sym typeface="Montserrat"/>
            </a:endParaRPr>
          </a:p>
          <a:p>
            <a:r>
              <a:rPr lang="en-US" sz="3200">
                <a:solidFill>
                  <a:srgbClr val="1E2328"/>
                </a:solidFill>
                <a:sym typeface="Montserrat"/>
              </a:rPr>
              <a:t>WŁÓKIEN TEKSTYLNYCH I</a:t>
            </a:r>
            <a:endParaRPr lang="en-US">
              <a:sym typeface="Montserrat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1E2328"/>
                </a:solidFill>
                <a:sym typeface="Montserrat"/>
              </a:rPr>
              <a:t>TKANIN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7" name="Google Shape;97;p1"/>
          <p:cNvCxnSpPr/>
          <p:nvPr/>
        </p:nvCxnSpPr>
        <p:spPr>
          <a:xfrm rot="10800000">
            <a:off x="16675331" y="0"/>
            <a:ext cx="0" cy="1028700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8" name="Google Shape;98;p1"/>
          <p:cNvSpPr txBox="1"/>
          <p:nvPr/>
        </p:nvSpPr>
        <p:spPr>
          <a:xfrm rot="-5400000">
            <a:off x="15771000" y="7406250"/>
            <a:ext cx="3426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www.fashionupproject.com</a:t>
            </a:r>
            <a:endParaRPr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E078AA22-2B54-DCB1-9F1A-A04955CA42BE}"/>
              </a:ext>
            </a:extLst>
          </p:cNvPr>
          <p:cNvSpPr txBox="1"/>
          <p:nvPr/>
        </p:nvSpPr>
        <p:spPr>
          <a:xfrm>
            <a:off x="1048846" y="9581484"/>
            <a:ext cx="6546439" cy="387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en-US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Duration: 1 hour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 txBox="1"/>
          <p:nvPr/>
        </p:nvSpPr>
        <p:spPr>
          <a:xfrm>
            <a:off x="7061999" y="3674603"/>
            <a:ext cx="9231300" cy="2150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Wszystkie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tkaniny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naturalne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składają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się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z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włókien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pochodzenia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zwierzęcego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lub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roślinnego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Łatwo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je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barwić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przędzić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modyfikować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ale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przede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wszystkim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są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produkowane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z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sierści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zwierzęcej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lub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włókien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celulozowych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pozyskiwanych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z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różnych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roślin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Najbardziej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znane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to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wełna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jedwab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bawełna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len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</a:t>
            </a:r>
            <a:endParaRPr lang="en-US" sz="2150" dirty="0">
              <a:latin typeface="Montserrat"/>
            </a:endParaRPr>
          </a:p>
          <a:p>
            <a:pPr>
              <a:lnSpc>
                <a:spcPct val="150022"/>
              </a:lnSpc>
            </a:pP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konopie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bambus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</a:t>
            </a:r>
            <a:endParaRPr sz="2150" dirty="0">
              <a:latin typeface="Montserrat"/>
            </a:endParaRPr>
          </a:p>
        </p:txBody>
      </p:sp>
      <p:grpSp>
        <p:nvGrpSpPr>
          <p:cNvPr id="282" name="Google Shape;282;p9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283" name="Google Shape;283;p9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4" name="Google Shape;284;p9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85" name="Google Shape;285;p9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6" name="Google Shape;286;p9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Unit 1</a:t>
              </a:r>
              <a:endParaRPr dirty="0"/>
            </a:p>
          </p:txBody>
        </p:sp>
        <p:sp>
          <p:nvSpPr>
            <p:cNvPr id="287" name="Google Shape;287;p9"/>
            <p:cNvSpPr txBox="1"/>
            <p:nvPr/>
          </p:nvSpPr>
          <p:spPr>
            <a:xfrm rot="-5400000">
              <a:off x="20827400" y="9674700"/>
              <a:ext cx="4970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/>
            </a:p>
          </p:txBody>
        </p:sp>
      </p:grpSp>
      <p:cxnSp>
        <p:nvCxnSpPr>
          <p:cNvPr id="288" name="Google Shape;288;p9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89" name="Google Shape;289;p9"/>
          <p:cNvGrpSpPr/>
          <p:nvPr/>
        </p:nvGrpSpPr>
        <p:grpSpPr>
          <a:xfrm>
            <a:off x="1028700" y="3598399"/>
            <a:ext cx="5633430" cy="2555787"/>
            <a:chOff x="0" y="0"/>
            <a:chExt cx="1980673" cy="1084155"/>
          </a:xfrm>
        </p:grpSpPr>
        <p:sp>
          <p:nvSpPr>
            <p:cNvPr id="290" name="Google Shape;290;p9"/>
            <p:cNvSpPr/>
            <p:nvPr/>
          </p:nvSpPr>
          <p:spPr>
            <a:xfrm>
              <a:off x="0" y="0"/>
              <a:ext cx="1980673" cy="1084155"/>
            </a:xfrm>
            <a:custGeom>
              <a:avLst/>
              <a:gdLst/>
              <a:ahLst/>
              <a:cxnLst/>
              <a:rect l="l" t="t" r="r" b="b"/>
              <a:pathLst>
                <a:path w="1980673" h="1084155" extrusionOk="0">
                  <a:moveTo>
                    <a:pt x="0" y="0"/>
                  </a:moveTo>
                  <a:lnTo>
                    <a:pt x="1980673" y="0"/>
                  </a:lnTo>
                  <a:lnTo>
                    <a:pt x="1980673" y="1084155"/>
                  </a:lnTo>
                  <a:lnTo>
                    <a:pt x="0" y="1084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1" name="Google Shape;291;p9"/>
            <p:cNvSpPr txBox="1"/>
            <p:nvPr/>
          </p:nvSpPr>
          <p:spPr>
            <a:xfrm>
              <a:off x="0" y="0"/>
              <a:ext cx="1980673" cy="108415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2" name="Google Shape;292;p9"/>
          <p:cNvGrpSpPr/>
          <p:nvPr/>
        </p:nvGrpSpPr>
        <p:grpSpPr>
          <a:xfrm>
            <a:off x="1028700" y="6420856"/>
            <a:ext cx="5633430" cy="3456937"/>
            <a:chOff x="0" y="0"/>
            <a:chExt cx="1980673" cy="1084155"/>
          </a:xfrm>
        </p:grpSpPr>
        <p:sp>
          <p:nvSpPr>
            <p:cNvPr id="293" name="Google Shape;293;p9"/>
            <p:cNvSpPr/>
            <p:nvPr/>
          </p:nvSpPr>
          <p:spPr>
            <a:xfrm>
              <a:off x="0" y="0"/>
              <a:ext cx="1980673" cy="1084155"/>
            </a:xfrm>
            <a:custGeom>
              <a:avLst/>
              <a:gdLst/>
              <a:ahLst/>
              <a:cxnLst/>
              <a:rect l="l" t="t" r="r" b="b"/>
              <a:pathLst>
                <a:path w="1980673" h="1084155" extrusionOk="0">
                  <a:moveTo>
                    <a:pt x="0" y="0"/>
                  </a:moveTo>
                  <a:lnTo>
                    <a:pt x="1980673" y="0"/>
                  </a:lnTo>
                  <a:lnTo>
                    <a:pt x="1980673" y="1084155"/>
                  </a:lnTo>
                  <a:lnTo>
                    <a:pt x="0" y="1084155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4" name="Google Shape;294;p9"/>
            <p:cNvSpPr txBox="1"/>
            <p:nvPr/>
          </p:nvSpPr>
          <p:spPr>
            <a:xfrm>
              <a:off x="0" y="0"/>
              <a:ext cx="1980673" cy="10841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5" name="Google Shape;295;p9"/>
          <p:cNvSpPr txBox="1"/>
          <p:nvPr/>
        </p:nvSpPr>
        <p:spPr>
          <a:xfrm>
            <a:off x="1592109" y="4969100"/>
            <a:ext cx="4506600" cy="929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5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NATURALNE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6" name="Google Shape;296;p9"/>
          <p:cNvSpPr txBox="1"/>
          <p:nvPr/>
        </p:nvSpPr>
        <p:spPr>
          <a:xfrm>
            <a:off x="1031566" y="351095"/>
            <a:ext cx="4506489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dirty="0"/>
          </a:p>
        </p:txBody>
      </p:sp>
      <p:sp>
        <p:nvSpPr>
          <p:cNvPr id="297" name="Google Shape;297;p9"/>
          <p:cNvSpPr txBox="1"/>
          <p:nvPr/>
        </p:nvSpPr>
        <p:spPr>
          <a:xfrm>
            <a:off x="1339981" y="6762018"/>
            <a:ext cx="5078100" cy="278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2002"/>
              </a:lnSpc>
            </a:pPr>
            <a:r>
              <a:rPr lang="en-US" sz="4950" b="1">
                <a:solidFill>
                  <a:schemeClr val="lt1"/>
                </a:solidFill>
                <a:latin typeface="Montserrat"/>
                <a:ea typeface="Montserrat"/>
                <a:cs typeface="Montserrat"/>
              </a:rPr>
              <a:t>WYKONANE PRZEZ CZŁOWIEKA</a:t>
            </a:r>
            <a:endParaRPr lang="en-US" sz="4950" b="1" dirty="0">
              <a:solidFill>
                <a:schemeClr val="lt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298" name="Google Shape;298;p9"/>
          <p:cNvSpPr txBox="1"/>
          <p:nvPr/>
        </p:nvSpPr>
        <p:spPr>
          <a:xfrm>
            <a:off x="6969363" y="6420856"/>
            <a:ext cx="9231300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Włókna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sztuczne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można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podzielić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sztuczne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syntetyczne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</a:t>
            </a:r>
            <a:endParaRPr lang="en-US" sz="2150" dirty="0">
              <a:latin typeface="Montserrat"/>
            </a:endParaRPr>
          </a:p>
          <a:p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Włókna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sztuczne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podobnie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jak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naturalne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dzielą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się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zwierzęce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roślinne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mineralne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w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zależności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od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surowca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z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którego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są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pozyskiwane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poddawane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procesowi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chemicznemu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celu</a:t>
            </a:r>
            <a:endParaRPr lang="en-US" dirty="0" err="1">
              <a:latin typeface="Montserrat"/>
            </a:endParaRPr>
          </a:p>
          <a:p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wytworzenia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Włókna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syntetyczne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pochodzą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głównie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z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węgla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ropy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naftowej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poddawanych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reakcjom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chemicznym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celu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wytworzenia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syntetycznych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polimerów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nadających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się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do przędzenia.</a:t>
            </a:r>
            <a:endParaRPr sz="2150" dirty="0">
              <a:latin typeface="Montserrat"/>
            </a:endParaRPr>
          </a:p>
        </p:txBody>
      </p:sp>
      <p:grpSp>
        <p:nvGrpSpPr>
          <p:cNvPr id="299" name="Google Shape;299;p9"/>
          <p:cNvGrpSpPr/>
          <p:nvPr/>
        </p:nvGrpSpPr>
        <p:grpSpPr>
          <a:xfrm>
            <a:off x="1107500" y="2074800"/>
            <a:ext cx="15093719" cy="1369995"/>
            <a:chOff x="0" y="0"/>
            <a:chExt cx="1980673" cy="1084200"/>
          </a:xfrm>
        </p:grpSpPr>
        <p:sp>
          <p:nvSpPr>
            <p:cNvPr id="300" name="Google Shape;300;p9"/>
            <p:cNvSpPr/>
            <p:nvPr/>
          </p:nvSpPr>
          <p:spPr>
            <a:xfrm>
              <a:off x="0" y="0"/>
              <a:ext cx="1980673" cy="1084155"/>
            </a:xfrm>
            <a:custGeom>
              <a:avLst/>
              <a:gdLst/>
              <a:ahLst/>
              <a:cxnLst/>
              <a:rect l="l" t="t" r="r" b="b"/>
              <a:pathLst>
                <a:path w="1980673" h="1084155" extrusionOk="0">
                  <a:moveTo>
                    <a:pt x="0" y="0"/>
                  </a:moveTo>
                  <a:lnTo>
                    <a:pt x="1980673" y="0"/>
                  </a:lnTo>
                  <a:lnTo>
                    <a:pt x="1980673" y="1084155"/>
                  </a:lnTo>
                  <a:lnTo>
                    <a:pt x="0" y="1084155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01" name="Google Shape;301;p9"/>
            <p:cNvSpPr txBox="1"/>
            <p:nvPr/>
          </p:nvSpPr>
          <p:spPr>
            <a:xfrm>
              <a:off x="0" y="0"/>
              <a:ext cx="1980600" cy="108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2" name="Google Shape;302;p9"/>
          <p:cNvSpPr txBox="1"/>
          <p:nvPr/>
        </p:nvSpPr>
        <p:spPr>
          <a:xfrm>
            <a:off x="1592109" y="2377900"/>
            <a:ext cx="4506600" cy="929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5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WŁÓKNA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161115a51a_1_189"/>
          <p:cNvSpPr txBox="1"/>
          <p:nvPr/>
        </p:nvSpPr>
        <p:spPr>
          <a:xfrm>
            <a:off x="7061975" y="4643770"/>
            <a:ext cx="8864006" cy="330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Włókna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naturalne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występują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już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 w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naturze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jako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włókna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pochodzenia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 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zwierzęcego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roślinnego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Naturalne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włókna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zwierzęce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dzielą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się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dwa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rodzaje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: </a:t>
            </a:r>
            <a:r>
              <a:rPr lang="en-US" sz="2150" b="1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wełnę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zbudowaną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z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sierści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owiec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kóz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alpaki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wigonia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 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lamy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wielbłąda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królika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; </a:t>
            </a:r>
            <a:r>
              <a:rPr lang="en-US" sz="2150" b="1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jedwabie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zbudowane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z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włókien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 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wytwarzanych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przez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niektóre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gatunki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owadów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Naturalne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włókna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roślinne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są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pozyskiwane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z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niektórych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gatunków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/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lub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części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roślin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takich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jak </a:t>
            </a:r>
            <a:r>
              <a:rPr lang="en-US" sz="2150" b="1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bawełna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</a:t>
            </a:r>
            <a:endParaRPr lang="en-US" sz="2150">
              <a:latin typeface="Montserrat"/>
            </a:endParaRPr>
          </a:p>
          <a:p>
            <a:r>
              <a:rPr lang="en-US" sz="2150" b="1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len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b="1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konopie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b="1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juta</a:t>
            </a:r>
            <a:r>
              <a:rPr lang="en-US" sz="2150" b="1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itp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Istnieją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również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włókna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pochodzenia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mineralnego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 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które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zazwyczaj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nie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są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wykorzystywane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do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produkcji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tekstyliów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</a:t>
            </a:r>
            <a:endParaRPr sz="2150">
              <a:latin typeface="Montserrat"/>
            </a:endParaRPr>
          </a:p>
        </p:txBody>
      </p:sp>
      <p:grpSp>
        <p:nvGrpSpPr>
          <p:cNvPr id="308" name="Google Shape;308;g3161115a51a_1_189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309" name="Google Shape;309;g3161115a51a_1_189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0" name="Google Shape;310;g3161115a51a_1_189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11" name="Google Shape;311;g3161115a51a_1_189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12" name="Google Shape;312;g3161115a51a_1_189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Unit 1</a:t>
              </a:r>
              <a:endParaRPr dirty="0"/>
            </a:p>
          </p:txBody>
        </p:sp>
        <p:sp>
          <p:nvSpPr>
            <p:cNvPr id="313" name="Google Shape;313;g3161115a51a_1_189"/>
            <p:cNvSpPr txBox="1"/>
            <p:nvPr/>
          </p:nvSpPr>
          <p:spPr>
            <a:xfrm rot="-5400000">
              <a:off x="20803850" y="9651150"/>
              <a:ext cx="5017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/>
            </a:p>
          </p:txBody>
        </p:sp>
      </p:grpSp>
      <p:cxnSp>
        <p:nvCxnSpPr>
          <p:cNvPr id="314" name="Google Shape;314;g3161115a51a_1_189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15" name="Google Shape;315;g3161115a51a_1_189"/>
          <p:cNvGrpSpPr/>
          <p:nvPr/>
        </p:nvGrpSpPr>
        <p:grpSpPr>
          <a:xfrm>
            <a:off x="1028700" y="1888725"/>
            <a:ext cx="14897830" cy="1466597"/>
            <a:chOff x="0" y="0"/>
            <a:chExt cx="1980673" cy="1084200"/>
          </a:xfrm>
        </p:grpSpPr>
        <p:sp>
          <p:nvSpPr>
            <p:cNvPr id="316" name="Google Shape;316;g3161115a51a_1_189"/>
            <p:cNvSpPr/>
            <p:nvPr/>
          </p:nvSpPr>
          <p:spPr>
            <a:xfrm>
              <a:off x="0" y="0"/>
              <a:ext cx="1980673" cy="1084155"/>
            </a:xfrm>
            <a:custGeom>
              <a:avLst/>
              <a:gdLst/>
              <a:ahLst/>
              <a:cxnLst/>
              <a:rect l="l" t="t" r="r" b="b"/>
              <a:pathLst>
                <a:path w="1980673" h="1084155" extrusionOk="0">
                  <a:moveTo>
                    <a:pt x="0" y="0"/>
                  </a:moveTo>
                  <a:lnTo>
                    <a:pt x="1980673" y="0"/>
                  </a:lnTo>
                  <a:lnTo>
                    <a:pt x="1980673" y="1084155"/>
                  </a:lnTo>
                  <a:lnTo>
                    <a:pt x="0" y="1084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17" name="Google Shape;317;g3161115a51a_1_189"/>
            <p:cNvSpPr txBox="1"/>
            <p:nvPr/>
          </p:nvSpPr>
          <p:spPr>
            <a:xfrm>
              <a:off x="0" y="0"/>
              <a:ext cx="1980600" cy="1084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g3161115a51a_1_189"/>
          <p:cNvSpPr txBox="1"/>
          <p:nvPr/>
        </p:nvSpPr>
        <p:spPr>
          <a:xfrm>
            <a:off x="1592132" y="2262413"/>
            <a:ext cx="13561500" cy="929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2002"/>
              </a:lnSpc>
            </a:pPr>
            <a:r>
              <a:rPr lang="en-US" sz="495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NATURALNE WŁÓKNA</a:t>
            </a:r>
            <a:endParaRPr sz="4963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19" name="Google Shape;319;g3161115a51a_1_189"/>
          <p:cNvSpPr txBox="1"/>
          <p:nvPr/>
        </p:nvSpPr>
        <p:spPr>
          <a:xfrm>
            <a:off x="1031566" y="351095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dirty="0"/>
          </a:p>
        </p:txBody>
      </p:sp>
      <p:grpSp>
        <p:nvGrpSpPr>
          <p:cNvPr id="320" name="Google Shape;320;g3161115a51a_1_189"/>
          <p:cNvGrpSpPr/>
          <p:nvPr/>
        </p:nvGrpSpPr>
        <p:grpSpPr>
          <a:xfrm>
            <a:off x="1028700" y="4220125"/>
            <a:ext cx="5512411" cy="4908607"/>
            <a:chOff x="0" y="0"/>
            <a:chExt cx="1980673" cy="1084200"/>
          </a:xfrm>
        </p:grpSpPr>
        <p:sp>
          <p:nvSpPr>
            <p:cNvPr id="321" name="Google Shape;321;g3161115a51a_1_189"/>
            <p:cNvSpPr/>
            <p:nvPr/>
          </p:nvSpPr>
          <p:spPr>
            <a:xfrm>
              <a:off x="0" y="0"/>
              <a:ext cx="1980673" cy="1084155"/>
            </a:xfrm>
            <a:custGeom>
              <a:avLst/>
              <a:gdLst/>
              <a:ahLst/>
              <a:cxnLst/>
              <a:rect l="l" t="t" r="r" b="b"/>
              <a:pathLst>
                <a:path w="1980673" h="1084155" extrusionOk="0">
                  <a:moveTo>
                    <a:pt x="0" y="0"/>
                  </a:moveTo>
                  <a:lnTo>
                    <a:pt x="1980673" y="0"/>
                  </a:lnTo>
                  <a:lnTo>
                    <a:pt x="1980673" y="1084155"/>
                  </a:lnTo>
                  <a:lnTo>
                    <a:pt x="0" y="1084155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22" name="Google Shape;322;g3161115a51a_1_189"/>
            <p:cNvSpPr txBox="1"/>
            <p:nvPr/>
          </p:nvSpPr>
          <p:spPr>
            <a:xfrm>
              <a:off x="0" y="0"/>
              <a:ext cx="1980600" cy="1084200"/>
            </a:xfrm>
            <a:prstGeom prst="rect">
              <a:avLst/>
            </a:prstGeom>
            <a:solidFill>
              <a:srgbClr val="CFCF5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3" name="Google Shape;323;g3161115a51a_1_189"/>
          <p:cNvSpPr txBox="1"/>
          <p:nvPr/>
        </p:nvSpPr>
        <p:spPr>
          <a:xfrm>
            <a:off x="1777900" y="5826475"/>
            <a:ext cx="4014000" cy="278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2002"/>
              </a:lnSpc>
            </a:pPr>
            <a:r>
              <a:rPr lang="en-US" sz="495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ZWIERZĘCE LUB ROŚLINNE</a:t>
            </a:r>
            <a:endParaRPr lang="en-US" sz="4950" b="1">
              <a:solidFill>
                <a:srgbClr val="FFFFFF"/>
              </a:solidFill>
              <a:latin typeface="Montserrat"/>
              <a:ea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161115a51a_1_262"/>
          <p:cNvSpPr txBox="1"/>
          <p:nvPr/>
        </p:nvSpPr>
        <p:spPr>
          <a:xfrm>
            <a:off x="7061974" y="4264703"/>
            <a:ext cx="8864006" cy="5459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22"/>
              </a:lnSpc>
            </a:pP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Włókna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sztuczne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podobnie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jak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naturalne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dzielą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się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zwierzęce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roślinne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mineralne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w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zależności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od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surowca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z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którego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są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pozyskiwane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Pochodzą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one z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białek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zwierzęcych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(np.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Lanital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z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kazeiny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mlecznej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obecnie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odzyskiwanej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zazwyczaj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mieszanej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z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kaszmirem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wełną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merynosów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odzież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dla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dzieci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bardzo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wczesnym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dzieciństwie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lub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stosowanej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przez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osoby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z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nietolerancją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wełny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włókien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syntetycznych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),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celulozy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z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drzew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takich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jak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sosna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bambus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lub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eukaliptus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poddawanej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różnym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procesom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celu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przekształcenia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przędze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materiałowe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(np.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wiskoza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octan)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lub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z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białek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ekstrahowanych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z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kukurydzy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soi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nasion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orzeszków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ziemnych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(np. Vicara, Ardil, Azlon).</a:t>
            </a:r>
            <a:endParaRPr lang="en-US" sz="2150" dirty="0">
              <a:latin typeface="Montserrat"/>
            </a:endParaRPr>
          </a:p>
        </p:txBody>
      </p:sp>
      <p:grpSp>
        <p:nvGrpSpPr>
          <p:cNvPr id="329" name="Google Shape;329;g3161115a51a_1_26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330" name="Google Shape;330;g3161115a51a_1_262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1" name="Google Shape;331;g3161115a51a_1_262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32" name="Google Shape;332;g3161115a51a_1_262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3" name="Google Shape;333;g3161115a51a_1_262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Unit 1</a:t>
              </a:r>
              <a:endParaRPr dirty="0"/>
            </a:p>
          </p:txBody>
        </p:sp>
        <p:sp>
          <p:nvSpPr>
            <p:cNvPr id="334" name="Google Shape;334;g3161115a51a_1_262"/>
            <p:cNvSpPr txBox="1"/>
            <p:nvPr/>
          </p:nvSpPr>
          <p:spPr>
            <a:xfrm rot="-5400000">
              <a:off x="20874650" y="9721950"/>
              <a:ext cx="4875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/>
            </a:p>
          </p:txBody>
        </p:sp>
      </p:grpSp>
      <p:cxnSp>
        <p:nvCxnSpPr>
          <p:cNvPr id="335" name="Google Shape;335;g3161115a51a_1_262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36" name="Google Shape;336;g3161115a51a_1_262"/>
          <p:cNvGrpSpPr/>
          <p:nvPr/>
        </p:nvGrpSpPr>
        <p:grpSpPr>
          <a:xfrm>
            <a:off x="238684" y="1888725"/>
            <a:ext cx="16292417" cy="1466597"/>
            <a:chOff x="-105033" y="0"/>
            <a:chExt cx="2166084" cy="1084200"/>
          </a:xfrm>
        </p:grpSpPr>
        <p:sp>
          <p:nvSpPr>
            <p:cNvPr id="337" name="Google Shape;337;g3161115a51a_1_262"/>
            <p:cNvSpPr/>
            <p:nvPr/>
          </p:nvSpPr>
          <p:spPr>
            <a:xfrm>
              <a:off x="0" y="0"/>
              <a:ext cx="1980673" cy="1084155"/>
            </a:xfrm>
            <a:custGeom>
              <a:avLst/>
              <a:gdLst/>
              <a:ahLst/>
              <a:cxnLst/>
              <a:rect l="l" t="t" r="r" b="b"/>
              <a:pathLst>
                <a:path w="1980673" h="1084155" extrusionOk="0">
                  <a:moveTo>
                    <a:pt x="0" y="0"/>
                  </a:moveTo>
                  <a:lnTo>
                    <a:pt x="1980673" y="0"/>
                  </a:lnTo>
                  <a:lnTo>
                    <a:pt x="1980673" y="1084155"/>
                  </a:lnTo>
                  <a:lnTo>
                    <a:pt x="0" y="1084155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8" name="Google Shape;338;g3161115a51a_1_262"/>
            <p:cNvSpPr txBox="1"/>
            <p:nvPr/>
          </p:nvSpPr>
          <p:spPr>
            <a:xfrm>
              <a:off x="-105033" y="0"/>
              <a:ext cx="2166084" cy="1084200"/>
            </a:xfrm>
            <a:prstGeom prst="rect">
              <a:avLst/>
            </a:prstGeom>
            <a:solidFill>
              <a:srgbClr val="CFCF5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9" name="Google Shape;339;g3161115a51a_1_262"/>
          <p:cNvSpPr txBox="1"/>
          <p:nvPr/>
        </p:nvSpPr>
        <p:spPr>
          <a:xfrm>
            <a:off x="583603" y="2262413"/>
            <a:ext cx="15326426" cy="929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2002"/>
              </a:lnSpc>
            </a:pPr>
            <a:r>
              <a:rPr lang="en-US" sz="495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WŁÓKNA WYKONANE PRZEZ CZŁOWIEKA</a:t>
            </a:r>
            <a:endParaRPr sz="4963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40" name="Google Shape;340;g3161115a51a_1_262"/>
          <p:cNvSpPr txBox="1"/>
          <p:nvPr/>
        </p:nvSpPr>
        <p:spPr>
          <a:xfrm>
            <a:off x="1031566" y="351095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dirty="0"/>
          </a:p>
        </p:txBody>
      </p:sp>
      <p:grpSp>
        <p:nvGrpSpPr>
          <p:cNvPr id="341" name="Google Shape;341;g3161115a51a_1_262"/>
          <p:cNvGrpSpPr/>
          <p:nvPr/>
        </p:nvGrpSpPr>
        <p:grpSpPr>
          <a:xfrm>
            <a:off x="1028700" y="4220125"/>
            <a:ext cx="5512411" cy="4908607"/>
            <a:chOff x="0" y="0"/>
            <a:chExt cx="1980673" cy="1084200"/>
          </a:xfrm>
        </p:grpSpPr>
        <p:sp>
          <p:nvSpPr>
            <p:cNvPr id="342" name="Google Shape;342;g3161115a51a_1_262"/>
            <p:cNvSpPr/>
            <p:nvPr/>
          </p:nvSpPr>
          <p:spPr>
            <a:xfrm>
              <a:off x="0" y="0"/>
              <a:ext cx="1980673" cy="1084155"/>
            </a:xfrm>
            <a:custGeom>
              <a:avLst/>
              <a:gdLst/>
              <a:ahLst/>
              <a:cxnLst/>
              <a:rect l="l" t="t" r="r" b="b"/>
              <a:pathLst>
                <a:path w="1980673" h="1084155" extrusionOk="0">
                  <a:moveTo>
                    <a:pt x="0" y="0"/>
                  </a:moveTo>
                  <a:lnTo>
                    <a:pt x="1980673" y="0"/>
                  </a:lnTo>
                  <a:lnTo>
                    <a:pt x="1980673" y="1084155"/>
                  </a:lnTo>
                  <a:lnTo>
                    <a:pt x="0" y="1084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43" name="Google Shape;343;g3161115a51a_1_262"/>
            <p:cNvSpPr txBox="1"/>
            <p:nvPr/>
          </p:nvSpPr>
          <p:spPr>
            <a:xfrm>
              <a:off x="0" y="0"/>
              <a:ext cx="1980600" cy="1084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4" name="Google Shape;344;g3161115a51a_1_262"/>
          <p:cNvSpPr txBox="1"/>
          <p:nvPr/>
        </p:nvSpPr>
        <p:spPr>
          <a:xfrm>
            <a:off x="1777450" y="6292525"/>
            <a:ext cx="4014900" cy="929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22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50" b="1">
                <a:solidFill>
                  <a:srgbClr val="FFFFFF"/>
                </a:solidFill>
                <a:latin typeface="Montserrat"/>
                <a:sym typeface="Montserrat"/>
              </a:rPr>
              <a:t>SZTUCZNE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161115a51a_1_242"/>
          <p:cNvSpPr txBox="1"/>
          <p:nvPr/>
        </p:nvSpPr>
        <p:spPr>
          <a:xfrm>
            <a:off x="7061975" y="4220125"/>
            <a:ext cx="8837445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Tkaniny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syntetyczne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takie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jak nylon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poliester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składają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się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z</a:t>
            </a:r>
            <a:endParaRPr lang="en-US" dirty="0">
              <a:latin typeface="Montserrat"/>
            </a:endParaRPr>
          </a:p>
          <a:p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włókien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komponentów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wytworzonych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sztucznie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procesach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chemicznych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I 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przemysłowych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Powstały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wyniku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badań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człowieka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mających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celu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 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zaspokojenie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określonych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potrzeb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co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czyni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je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znacznie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bardziej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 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wszechstronnymi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trwałymi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ekonomicznymi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niż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tkaniny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naturalne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Włókna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są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często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łączone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z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włóknami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naturalnymi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takimi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jak 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bawełna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w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celu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uzyskania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innych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rodzajów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tkanin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 Do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tej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kategorii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należą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również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tkaniny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 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techniczne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tj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przędze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wytwarzane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z</a:t>
            </a:r>
            <a:endParaRPr lang="en-US" dirty="0" err="1">
              <a:latin typeface="Montserrat"/>
            </a:endParaRPr>
          </a:p>
          <a:p>
            <a:r>
              <a:rPr lang="en-US" sz="215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poliestru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zmieszanego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z </a:t>
            </a:r>
            <a:r>
              <a:rPr lang="en-US" sz="215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innymi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włóknami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(</a:t>
            </a:r>
            <a:r>
              <a:rPr lang="en-US" sz="215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naturalnymi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lub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syntetycznymi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), </a:t>
            </a:r>
            <a:r>
              <a:rPr lang="en-US" sz="215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które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 charakteryzują </a:t>
            </a:r>
            <a:r>
              <a:rPr lang="en-US" sz="215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się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lekkością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oddychalnością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a </a:t>
            </a:r>
            <a:r>
              <a:rPr lang="en-US" sz="215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jednocześnie ciepłymi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wodoodpornymi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</a:t>
            </a:r>
            <a:endParaRPr sz="2150">
              <a:latin typeface="Montserrat"/>
            </a:endParaRPr>
          </a:p>
        </p:txBody>
      </p:sp>
      <p:grpSp>
        <p:nvGrpSpPr>
          <p:cNvPr id="350" name="Google Shape;350;g3161115a51a_1_24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351" name="Google Shape;351;g3161115a51a_1_242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2" name="Google Shape;352;g3161115a51a_1_242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53" name="Google Shape;353;g3161115a51a_1_242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54" name="Google Shape;354;g3161115a51a_1_242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Unit 1</a:t>
              </a:r>
              <a:endParaRPr dirty="0"/>
            </a:p>
          </p:txBody>
        </p:sp>
        <p:sp>
          <p:nvSpPr>
            <p:cNvPr id="355" name="Google Shape;355;g3161115a51a_1_242"/>
            <p:cNvSpPr txBox="1"/>
            <p:nvPr/>
          </p:nvSpPr>
          <p:spPr>
            <a:xfrm rot="-5400000">
              <a:off x="20815700" y="9663000"/>
              <a:ext cx="4993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/>
            </a:p>
          </p:txBody>
        </p:sp>
      </p:grpSp>
      <p:cxnSp>
        <p:nvCxnSpPr>
          <p:cNvPr id="356" name="Google Shape;356;g3161115a51a_1_242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57" name="Google Shape;357;g3161115a51a_1_242"/>
          <p:cNvGrpSpPr/>
          <p:nvPr/>
        </p:nvGrpSpPr>
        <p:grpSpPr>
          <a:xfrm>
            <a:off x="1028700" y="1888725"/>
            <a:ext cx="14897830" cy="1466597"/>
            <a:chOff x="0" y="0"/>
            <a:chExt cx="1980673" cy="1084200"/>
          </a:xfrm>
        </p:grpSpPr>
        <p:sp>
          <p:nvSpPr>
            <p:cNvPr id="358" name="Google Shape;358;g3161115a51a_1_242"/>
            <p:cNvSpPr/>
            <p:nvPr/>
          </p:nvSpPr>
          <p:spPr>
            <a:xfrm>
              <a:off x="0" y="0"/>
              <a:ext cx="1980673" cy="1084155"/>
            </a:xfrm>
            <a:custGeom>
              <a:avLst/>
              <a:gdLst/>
              <a:ahLst/>
              <a:cxnLst/>
              <a:rect l="l" t="t" r="r" b="b"/>
              <a:pathLst>
                <a:path w="1980673" h="1084155" extrusionOk="0">
                  <a:moveTo>
                    <a:pt x="0" y="0"/>
                  </a:moveTo>
                  <a:lnTo>
                    <a:pt x="1980673" y="0"/>
                  </a:lnTo>
                  <a:lnTo>
                    <a:pt x="1980673" y="1084155"/>
                  </a:lnTo>
                  <a:lnTo>
                    <a:pt x="0" y="1084155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59" name="Google Shape;359;g3161115a51a_1_242"/>
            <p:cNvSpPr txBox="1"/>
            <p:nvPr/>
          </p:nvSpPr>
          <p:spPr>
            <a:xfrm>
              <a:off x="0" y="0"/>
              <a:ext cx="1980600" cy="1084200"/>
            </a:xfrm>
            <a:prstGeom prst="rect">
              <a:avLst/>
            </a:prstGeom>
            <a:solidFill>
              <a:srgbClr val="CFCF5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0" name="Google Shape;360;g3161115a51a_1_242"/>
          <p:cNvSpPr txBox="1"/>
          <p:nvPr/>
        </p:nvSpPr>
        <p:spPr>
          <a:xfrm>
            <a:off x="1037442" y="2262413"/>
            <a:ext cx="14906204" cy="169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50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WŁÓKNA WYKONANE PRZEZ CZŁOWIEKA</a:t>
            </a:r>
            <a:endParaRPr lang="en-US" sz="5000"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>
              <a:lnSpc>
                <a:spcPct val="122002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950" dirty="0">
              <a:solidFill>
                <a:srgbClr val="FFFFFF"/>
              </a:solidFill>
              <a:latin typeface="Montserrat Black"/>
              <a:ea typeface="Montserrat Black"/>
              <a:cs typeface="Montserrat Black"/>
            </a:endParaRPr>
          </a:p>
        </p:txBody>
      </p:sp>
      <p:sp>
        <p:nvSpPr>
          <p:cNvPr id="361" name="Google Shape;361;g3161115a51a_1_242"/>
          <p:cNvSpPr txBox="1"/>
          <p:nvPr/>
        </p:nvSpPr>
        <p:spPr>
          <a:xfrm>
            <a:off x="1031566" y="351095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dirty="0"/>
          </a:p>
        </p:txBody>
      </p:sp>
      <p:grpSp>
        <p:nvGrpSpPr>
          <p:cNvPr id="362" name="Google Shape;362;g3161115a51a_1_242"/>
          <p:cNvGrpSpPr/>
          <p:nvPr/>
        </p:nvGrpSpPr>
        <p:grpSpPr>
          <a:xfrm>
            <a:off x="1028700" y="4220125"/>
            <a:ext cx="5512411" cy="4908607"/>
            <a:chOff x="0" y="0"/>
            <a:chExt cx="1980673" cy="1084200"/>
          </a:xfrm>
        </p:grpSpPr>
        <p:sp>
          <p:nvSpPr>
            <p:cNvPr id="363" name="Google Shape;363;g3161115a51a_1_242"/>
            <p:cNvSpPr/>
            <p:nvPr/>
          </p:nvSpPr>
          <p:spPr>
            <a:xfrm>
              <a:off x="0" y="0"/>
              <a:ext cx="1980673" cy="1084155"/>
            </a:xfrm>
            <a:custGeom>
              <a:avLst/>
              <a:gdLst/>
              <a:ahLst/>
              <a:cxnLst/>
              <a:rect l="l" t="t" r="r" b="b"/>
              <a:pathLst>
                <a:path w="1980673" h="1084155" extrusionOk="0">
                  <a:moveTo>
                    <a:pt x="0" y="0"/>
                  </a:moveTo>
                  <a:lnTo>
                    <a:pt x="1980673" y="0"/>
                  </a:lnTo>
                  <a:lnTo>
                    <a:pt x="1980673" y="1084155"/>
                  </a:lnTo>
                  <a:lnTo>
                    <a:pt x="0" y="1084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64" name="Google Shape;364;g3161115a51a_1_242"/>
            <p:cNvSpPr txBox="1"/>
            <p:nvPr/>
          </p:nvSpPr>
          <p:spPr>
            <a:xfrm>
              <a:off x="0" y="0"/>
              <a:ext cx="1980600" cy="1084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5" name="Google Shape;365;g3161115a51a_1_242"/>
          <p:cNvSpPr txBox="1"/>
          <p:nvPr/>
        </p:nvSpPr>
        <p:spPr>
          <a:xfrm>
            <a:off x="1804600" y="6292525"/>
            <a:ext cx="3960600" cy="929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5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SYNTETYKI</a:t>
            </a:r>
            <a:endParaRPr sz="4963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Google Shape;370;p10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371" name="Google Shape;371;p10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2" name="Google Shape;372;p10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73" name="Google Shape;373;p10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74" name="Google Shape;374;p10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Unit 1</a:t>
              </a:r>
              <a:endParaRPr dirty="0"/>
            </a:p>
          </p:txBody>
        </p:sp>
        <p:sp>
          <p:nvSpPr>
            <p:cNvPr id="375" name="Google Shape;375;p10"/>
            <p:cNvSpPr txBox="1"/>
            <p:nvPr/>
          </p:nvSpPr>
          <p:spPr>
            <a:xfrm rot="-5400000">
              <a:off x="20827400" y="9674700"/>
              <a:ext cx="4970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/>
            </a:p>
          </p:txBody>
        </p:sp>
      </p:grpSp>
      <p:cxnSp>
        <p:nvCxnSpPr>
          <p:cNvPr id="376" name="Google Shape;376;p10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78" name="Google Shape;378;p10"/>
          <p:cNvGrpSpPr/>
          <p:nvPr/>
        </p:nvGrpSpPr>
        <p:grpSpPr>
          <a:xfrm>
            <a:off x="1116965" y="4462955"/>
            <a:ext cx="3458730" cy="4147460"/>
            <a:chOff x="0" y="0"/>
            <a:chExt cx="3207753" cy="3846507"/>
          </a:xfrm>
        </p:grpSpPr>
        <p:sp>
          <p:nvSpPr>
            <p:cNvPr id="379" name="Google Shape;379;p10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 extrusionOk="0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80" name="Google Shape;380;p10"/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1" name="Google Shape;381;p10"/>
          <p:cNvGrpSpPr/>
          <p:nvPr/>
        </p:nvGrpSpPr>
        <p:grpSpPr>
          <a:xfrm>
            <a:off x="4777855" y="4462955"/>
            <a:ext cx="3458730" cy="4147460"/>
            <a:chOff x="0" y="0"/>
            <a:chExt cx="3207753" cy="3846507"/>
          </a:xfrm>
        </p:grpSpPr>
        <p:sp>
          <p:nvSpPr>
            <p:cNvPr id="382" name="Google Shape;382;p10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 extrusionOk="0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83" name="Google Shape;383;p10"/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4" name="Google Shape;384;p10"/>
          <p:cNvGrpSpPr/>
          <p:nvPr/>
        </p:nvGrpSpPr>
        <p:grpSpPr>
          <a:xfrm>
            <a:off x="2408133" y="4024758"/>
            <a:ext cx="876394" cy="876394"/>
            <a:chOff x="0" y="0"/>
            <a:chExt cx="812800" cy="812800"/>
          </a:xfrm>
        </p:grpSpPr>
        <p:sp>
          <p:nvSpPr>
            <p:cNvPr id="385" name="Google Shape;385;p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86" name="Google Shape;386;p1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7" name="Google Shape;387;p10"/>
          <p:cNvGrpSpPr/>
          <p:nvPr/>
        </p:nvGrpSpPr>
        <p:grpSpPr>
          <a:xfrm>
            <a:off x="6069023" y="4024758"/>
            <a:ext cx="876394" cy="876394"/>
            <a:chOff x="0" y="0"/>
            <a:chExt cx="812800" cy="812800"/>
          </a:xfrm>
        </p:grpSpPr>
        <p:sp>
          <p:nvSpPr>
            <p:cNvPr id="388" name="Google Shape;388;p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89" name="Google Shape;389;p1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90" name="Google Shape;390;p10"/>
          <p:cNvCxnSpPr/>
          <p:nvPr/>
        </p:nvCxnSpPr>
        <p:spPr>
          <a:xfrm rot="22765">
            <a:off x="6147692" y="6270459"/>
            <a:ext cx="719057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91" name="Google Shape;391;p10"/>
          <p:cNvGrpSpPr/>
          <p:nvPr/>
        </p:nvGrpSpPr>
        <p:grpSpPr>
          <a:xfrm>
            <a:off x="8438745" y="4462955"/>
            <a:ext cx="3458730" cy="4147460"/>
            <a:chOff x="0" y="0"/>
            <a:chExt cx="3207753" cy="3846507"/>
          </a:xfrm>
        </p:grpSpPr>
        <p:sp>
          <p:nvSpPr>
            <p:cNvPr id="392" name="Google Shape;392;p10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 extrusionOk="0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3" name="Google Shape;393;p10"/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4" name="Google Shape;394;p10"/>
          <p:cNvGrpSpPr/>
          <p:nvPr/>
        </p:nvGrpSpPr>
        <p:grpSpPr>
          <a:xfrm>
            <a:off x="9729913" y="4024758"/>
            <a:ext cx="876394" cy="876394"/>
            <a:chOff x="0" y="0"/>
            <a:chExt cx="812800" cy="812800"/>
          </a:xfrm>
        </p:grpSpPr>
        <p:sp>
          <p:nvSpPr>
            <p:cNvPr id="395" name="Google Shape;395;p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6" name="Google Shape;396;p1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97" name="Google Shape;397;p10"/>
          <p:cNvCxnSpPr/>
          <p:nvPr/>
        </p:nvCxnSpPr>
        <p:spPr>
          <a:xfrm rot="22765">
            <a:off x="9808581" y="6270459"/>
            <a:ext cx="719057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98" name="Google Shape;398;p10"/>
          <p:cNvGrpSpPr/>
          <p:nvPr/>
        </p:nvGrpSpPr>
        <p:grpSpPr>
          <a:xfrm>
            <a:off x="12099635" y="4462955"/>
            <a:ext cx="3458730" cy="4147460"/>
            <a:chOff x="0" y="0"/>
            <a:chExt cx="3207753" cy="3846507"/>
          </a:xfrm>
        </p:grpSpPr>
        <p:sp>
          <p:nvSpPr>
            <p:cNvPr id="399" name="Google Shape;399;p10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 extrusionOk="0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0" name="Google Shape;400;p10"/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1" name="Google Shape;401;p10"/>
          <p:cNvGrpSpPr/>
          <p:nvPr/>
        </p:nvGrpSpPr>
        <p:grpSpPr>
          <a:xfrm>
            <a:off x="13390803" y="4024758"/>
            <a:ext cx="876394" cy="876394"/>
            <a:chOff x="0" y="0"/>
            <a:chExt cx="812800" cy="812800"/>
          </a:xfrm>
        </p:grpSpPr>
        <p:sp>
          <p:nvSpPr>
            <p:cNvPr id="402" name="Google Shape;402;p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03" name="Google Shape;403;p10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04" name="Google Shape;404;p10"/>
          <p:cNvCxnSpPr/>
          <p:nvPr/>
        </p:nvCxnSpPr>
        <p:spPr>
          <a:xfrm rot="22765">
            <a:off x="13469471" y="6270459"/>
            <a:ext cx="719057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5" name="Google Shape;405;p10"/>
          <p:cNvSpPr txBox="1"/>
          <p:nvPr/>
        </p:nvSpPr>
        <p:spPr>
          <a:xfrm>
            <a:off x="3270284" y="1676585"/>
            <a:ext cx="105990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6000">
                <a:solidFill>
                  <a:srgbClr val="1E2328"/>
                </a:solidFill>
                <a:latin typeface="Montserrat Black"/>
                <a:sym typeface="Montserrat Black"/>
              </a:rPr>
              <a:t>WŁÓKNA NATURALNE</a:t>
            </a:r>
            <a:endParaRPr lang="en-US"/>
          </a:p>
          <a:p>
            <a:pPr algn="ctr"/>
            <a:r>
              <a:rPr lang="en-US" sz="3000" b="1" dirty="0">
                <a:solidFill>
                  <a:srgbClr val="1E2328"/>
                </a:solidFill>
                <a:latin typeface="Montserrat"/>
                <a:sym typeface="Montserrat"/>
              </a:rPr>
              <a:t>Na </a:t>
            </a:r>
            <a:r>
              <a:rPr lang="en-US" sz="3000" b="1" dirty="0" err="1">
                <a:solidFill>
                  <a:srgbClr val="1E2328"/>
                </a:solidFill>
                <a:latin typeface="Montserrat"/>
                <a:sym typeface="Montserrat"/>
              </a:rPr>
              <a:t>bazie</a:t>
            </a:r>
            <a:r>
              <a:rPr lang="en-US" sz="3000" b="1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r>
              <a:rPr lang="en-US" sz="3000" b="1" dirty="0" err="1">
                <a:solidFill>
                  <a:srgbClr val="1E2328"/>
                </a:solidFill>
                <a:latin typeface="Montserrat"/>
                <a:sym typeface="Montserrat"/>
              </a:rPr>
              <a:t>warzyw</a:t>
            </a:r>
            <a:endParaRPr dirty="0" err="1"/>
          </a:p>
        </p:txBody>
      </p:sp>
      <p:sp>
        <p:nvSpPr>
          <p:cNvPr id="406" name="Google Shape;406;p10"/>
          <p:cNvSpPr txBox="1"/>
          <p:nvPr/>
        </p:nvSpPr>
        <p:spPr>
          <a:xfrm>
            <a:off x="2408133" y="4218529"/>
            <a:ext cx="876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0"/>
          <p:cNvSpPr txBox="1"/>
          <p:nvPr/>
        </p:nvSpPr>
        <p:spPr>
          <a:xfrm>
            <a:off x="4882136" y="5409711"/>
            <a:ext cx="3250200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err="1">
                <a:solidFill>
                  <a:srgbClr val="FFFFFF"/>
                </a:solidFill>
                <a:latin typeface="DM Serif Display"/>
              </a:rPr>
              <a:t>len</a:t>
            </a:r>
          </a:p>
        </p:txBody>
      </p:sp>
      <p:sp>
        <p:nvSpPr>
          <p:cNvPr id="408" name="Google Shape;408;p10"/>
          <p:cNvSpPr txBox="1"/>
          <p:nvPr/>
        </p:nvSpPr>
        <p:spPr>
          <a:xfrm>
            <a:off x="5220111" y="6550107"/>
            <a:ext cx="25743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rgbClr val="FFFFFF"/>
                </a:solidFill>
                <a:latin typeface="Montserrat"/>
                <a:sym typeface="Montserrat"/>
              </a:rPr>
              <a:t>Włókno</a:t>
            </a:r>
            <a:r>
              <a:rPr lang="en-US" sz="1800" dirty="0">
                <a:solidFill>
                  <a:srgbClr val="FFFFFF"/>
                </a:solidFill>
                <a:latin typeface="Montserrat"/>
                <a:sym typeface="Montserrat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sym typeface="Montserrat"/>
              </a:rPr>
              <a:t>które</a:t>
            </a:r>
            <a:r>
              <a:rPr lang="en-US" sz="1800" dirty="0">
                <a:solidFill>
                  <a:srgbClr val="FFFFFF"/>
                </a:solidFill>
                <a:latin typeface="Montserrat"/>
                <a:sym typeface="Montserrat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sym typeface="Montserrat"/>
              </a:rPr>
              <a:t>tworzy</a:t>
            </a:r>
            <a:r>
              <a:rPr lang="en-US" sz="1800" dirty="0">
                <a:solidFill>
                  <a:srgbClr val="FFFFFF"/>
                </a:solidFill>
                <a:latin typeface="Montserrat"/>
                <a:sym typeface="Montserrat"/>
              </a:rPr>
              <a:t> 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sym typeface="Montserrat"/>
              </a:rPr>
              <a:t>płótno</a:t>
            </a:r>
            <a:endParaRPr lang="en-US" sz="1800" dirty="0" err="1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409" name="Google Shape;409;p10"/>
          <p:cNvSpPr txBox="1"/>
          <p:nvPr/>
        </p:nvSpPr>
        <p:spPr>
          <a:xfrm>
            <a:off x="8543026" y="5409711"/>
            <a:ext cx="3250200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err="1">
                <a:solidFill>
                  <a:srgbClr val="FFFFFF"/>
                </a:solidFill>
                <a:latin typeface="DM Serif Display"/>
              </a:rPr>
              <a:t>konopie</a:t>
            </a:r>
          </a:p>
        </p:txBody>
      </p:sp>
      <p:sp>
        <p:nvSpPr>
          <p:cNvPr id="410" name="Google Shape;410;p10"/>
          <p:cNvSpPr txBox="1"/>
          <p:nvPr/>
        </p:nvSpPr>
        <p:spPr>
          <a:xfrm>
            <a:off x="8881001" y="6550107"/>
            <a:ext cx="257430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rgbClr val="FFFFFF"/>
                </a:solidFill>
                <a:latin typeface="Montserrat"/>
                <a:sym typeface="Montserrat"/>
              </a:rPr>
              <a:t>Silne</a:t>
            </a:r>
            <a:r>
              <a:rPr lang="en-US" sz="1800" dirty="0">
                <a:solidFill>
                  <a:srgbClr val="FFFFFF"/>
                </a:solidFill>
                <a:latin typeface="Montserrat"/>
                <a:sym typeface="Montserrat"/>
              </a:rPr>
              <a:t> I 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sym typeface="Montserrat"/>
              </a:rPr>
              <a:t>wytrzymałe</a:t>
            </a:r>
            <a:endParaRPr lang="en-US" dirty="0" err="1"/>
          </a:p>
        </p:txBody>
      </p:sp>
      <p:sp>
        <p:nvSpPr>
          <p:cNvPr id="411" name="Google Shape;411;p10"/>
          <p:cNvSpPr txBox="1"/>
          <p:nvPr/>
        </p:nvSpPr>
        <p:spPr>
          <a:xfrm>
            <a:off x="12203915" y="5409711"/>
            <a:ext cx="3250200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err="1">
                <a:solidFill>
                  <a:srgbClr val="FFFFFF"/>
                </a:solidFill>
                <a:latin typeface="DM Serif Display"/>
                <a:sym typeface="DM Serif Display"/>
              </a:rPr>
              <a:t>juta</a:t>
            </a:r>
            <a:endParaRPr dirty="0" err="1"/>
          </a:p>
        </p:txBody>
      </p:sp>
      <p:sp>
        <p:nvSpPr>
          <p:cNvPr id="412" name="Google Shape;412;p10"/>
          <p:cNvSpPr txBox="1"/>
          <p:nvPr/>
        </p:nvSpPr>
        <p:spPr>
          <a:xfrm>
            <a:off x="12541891" y="6550107"/>
            <a:ext cx="2574300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rgbClr val="FFFFFF"/>
                </a:solidFill>
                <a:latin typeface="Montserrat"/>
                <a:sym typeface="Montserrat"/>
              </a:rPr>
              <a:t>Niskokosztowe I 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sym typeface="Montserrat"/>
              </a:rPr>
              <a:t>szybko</a:t>
            </a:r>
            <a:r>
              <a:rPr lang="en-US" sz="1800" dirty="0">
                <a:solidFill>
                  <a:srgbClr val="FFFFFF"/>
                </a:solidFill>
                <a:latin typeface="Montserrat"/>
                <a:sym typeface="Montserrat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sym typeface="Montserrat"/>
              </a:rPr>
              <a:t>rosnące</a:t>
            </a:r>
            <a:r>
              <a:rPr lang="en-US" sz="1800" dirty="0">
                <a:solidFill>
                  <a:srgbClr val="FFFFFF"/>
                </a:solidFill>
                <a:latin typeface="Montserrat"/>
                <a:sym typeface="Montserrat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sym typeface="Montserrat"/>
              </a:rPr>
              <a:t>włókno</a:t>
            </a:r>
            <a:endParaRPr lang="en-US" dirty="0" err="1"/>
          </a:p>
        </p:txBody>
      </p:sp>
      <p:sp>
        <p:nvSpPr>
          <p:cNvPr id="413" name="Google Shape;413;p10"/>
          <p:cNvSpPr txBox="1"/>
          <p:nvPr/>
        </p:nvSpPr>
        <p:spPr>
          <a:xfrm>
            <a:off x="1031566" y="351095"/>
            <a:ext cx="4506489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dirty="0"/>
          </a:p>
        </p:txBody>
      </p:sp>
      <p:sp>
        <p:nvSpPr>
          <p:cNvPr id="414" name="Google Shape;414;p10"/>
          <p:cNvSpPr txBox="1"/>
          <p:nvPr/>
        </p:nvSpPr>
        <p:spPr>
          <a:xfrm>
            <a:off x="1559036" y="6631807"/>
            <a:ext cx="25743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rgbClr val="FFFFFF"/>
                </a:solidFill>
                <a:latin typeface="Montserrat"/>
                <a:sym typeface="Montserrat"/>
              </a:rPr>
              <a:t>Najbardziej</a:t>
            </a:r>
            <a:r>
              <a:rPr lang="en-US" sz="1800" dirty="0">
                <a:solidFill>
                  <a:srgbClr val="FFFFFF"/>
                </a:solidFill>
                <a:latin typeface="Montserrat"/>
                <a:sym typeface="Montserrat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sym typeface="Montserrat"/>
              </a:rPr>
              <a:t>popularne</a:t>
            </a:r>
            <a:r>
              <a:rPr lang="en-US" sz="1800" dirty="0">
                <a:solidFill>
                  <a:srgbClr val="FFFFFF"/>
                </a:solidFill>
                <a:latin typeface="Montserrat"/>
                <a:sym typeface="Montserrat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sym typeface="Montserrat"/>
              </a:rPr>
              <a:t>włókno</a:t>
            </a:r>
            <a:r>
              <a:rPr lang="en-US" sz="1800" dirty="0">
                <a:solidFill>
                  <a:srgbClr val="FFFFFF"/>
                </a:solidFill>
                <a:latin typeface="Montserrat"/>
                <a:sym typeface="Montserrat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sym typeface="Montserrat"/>
              </a:rPr>
              <a:t>na</a:t>
            </a:r>
            <a:r>
              <a:rPr lang="en-US" sz="1800" dirty="0">
                <a:solidFill>
                  <a:srgbClr val="FFFFFF"/>
                </a:solidFill>
                <a:latin typeface="Montserrat"/>
                <a:sym typeface="Montserrat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sym typeface="Montserrat"/>
              </a:rPr>
              <a:t>świecie</a:t>
            </a:r>
            <a:endParaRPr lang="en-US" dirty="0" err="1"/>
          </a:p>
        </p:txBody>
      </p:sp>
      <p:cxnSp>
        <p:nvCxnSpPr>
          <p:cNvPr id="415" name="Google Shape;415;p10"/>
          <p:cNvCxnSpPr/>
          <p:nvPr/>
        </p:nvCxnSpPr>
        <p:spPr>
          <a:xfrm rot="22947">
            <a:off x="2486767" y="6270453"/>
            <a:ext cx="719116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6" name="Google Shape;416;p10"/>
          <p:cNvSpPr txBox="1"/>
          <p:nvPr/>
        </p:nvSpPr>
        <p:spPr>
          <a:xfrm>
            <a:off x="1221111" y="5392136"/>
            <a:ext cx="3250200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err="1">
                <a:solidFill>
                  <a:srgbClr val="FFFFFF"/>
                </a:solidFill>
                <a:latin typeface="DM Serif Display"/>
              </a:rPr>
              <a:t>bawełna</a:t>
            </a:r>
          </a:p>
        </p:txBody>
      </p:sp>
      <p:sp>
        <p:nvSpPr>
          <p:cNvPr id="2" name="Google Shape;223;p7">
            <a:extLst>
              <a:ext uri="{FF2B5EF4-FFF2-40B4-BE49-F238E27FC236}">
                <a16:creationId xmlns:a16="http://schemas.microsoft.com/office/drawing/2014/main" id="{68F6AE1A-62F2-79EA-71A2-E9B19DC9C84F}"/>
              </a:ext>
            </a:extLst>
          </p:cNvPr>
          <p:cNvSpPr txBox="1"/>
          <p:nvPr/>
        </p:nvSpPr>
        <p:spPr>
          <a:xfrm>
            <a:off x="2393890" y="4184998"/>
            <a:ext cx="876394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 cap="none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01</a:t>
            </a:r>
            <a:endParaRPr dirty="0"/>
          </a:p>
        </p:txBody>
      </p:sp>
      <p:sp>
        <p:nvSpPr>
          <p:cNvPr id="3" name="Google Shape;223;p7">
            <a:extLst>
              <a:ext uri="{FF2B5EF4-FFF2-40B4-BE49-F238E27FC236}">
                <a16:creationId xmlns:a16="http://schemas.microsoft.com/office/drawing/2014/main" id="{E9382B57-7F0A-D6F3-BC76-BF56ACFBF743}"/>
              </a:ext>
            </a:extLst>
          </p:cNvPr>
          <p:cNvSpPr txBox="1"/>
          <p:nvPr/>
        </p:nvSpPr>
        <p:spPr>
          <a:xfrm>
            <a:off x="6090479" y="4164624"/>
            <a:ext cx="876394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 cap="none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02</a:t>
            </a:r>
            <a:endParaRPr dirty="0"/>
          </a:p>
        </p:txBody>
      </p:sp>
      <p:sp>
        <p:nvSpPr>
          <p:cNvPr id="4" name="Google Shape;223;p7">
            <a:extLst>
              <a:ext uri="{FF2B5EF4-FFF2-40B4-BE49-F238E27FC236}">
                <a16:creationId xmlns:a16="http://schemas.microsoft.com/office/drawing/2014/main" id="{512CFC76-76CC-CB18-D95A-8F6A64A102FC}"/>
              </a:ext>
            </a:extLst>
          </p:cNvPr>
          <p:cNvSpPr txBox="1"/>
          <p:nvPr/>
        </p:nvSpPr>
        <p:spPr>
          <a:xfrm>
            <a:off x="9749119" y="4184998"/>
            <a:ext cx="876394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 cap="none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03</a:t>
            </a:r>
            <a:endParaRPr dirty="0"/>
          </a:p>
        </p:txBody>
      </p:sp>
      <p:sp>
        <p:nvSpPr>
          <p:cNvPr id="5" name="Google Shape;223;p7">
            <a:extLst>
              <a:ext uri="{FF2B5EF4-FFF2-40B4-BE49-F238E27FC236}">
                <a16:creationId xmlns:a16="http://schemas.microsoft.com/office/drawing/2014/main" id="{16147FCC-AA0D-CA04-38CD-77051B8AE1D9}"/>
              </a:ext>
            </a:extLst>
          </p:cNvPr>
          <p:cNvSpPr txBox="1"/>
          <p:nvPr/>
        </p:nvSpPr>
        <p:spPr>
          <a:xfrm>
            <a:off x="13390803" y="4190550"/>
            <a:ext cx="876394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 cap="none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04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g319716d215d_0_8"/>
          <p:cNvGrpSpPr/>
          <p:nvPr/>
        </p:nvGrpSpPr>
        <p:grpSpPr>
          <a:xfrm>
            <a:off x="928050" y="1312125"/>
            <a:ext cx="12265553" cy="1214054"/>
            <a:chOff x="0" y="0"/>
            <a:chExt cx="2254200" cy="3661200"/>
          </a:xfrm>
        </p:grpSpPr>
        <p:sp>
          <p:nvSpPr>
            <p:cNvPr id="422" name="Google Shape;422;g319716d215d_0_8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23" name="Google Shape;423;g319716d215d_0_8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4" name="Google Shape;424;g319716d215d_0_8"/>
          <p:cNvGrpSpPr/>
          <p:nvPr/>
        </p:nvGrpSpPr>
        <p:grpSpPr>
          <a:xfrm>
            <a:off x="12759477" y="5674870"/>
            <a:ext cx="2839841" cy="4612380"/>
            <a:chOff x="0" y="0"/>
            <a:chExt cx="2254200" cy="3661200"/>
          </a:xfrm>
        </p:grpSpPr>
        <p:sp>
          <p:nvSpPr>
            <p:cNvPr id="425" name="Google Shape;425;g319716d215d_0_8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26" name="Google Shape;426;g319716d215d_0_8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27" name="Google Shape;427;g319716d215d_0_8"/>
          <p:cNvPicPr preferRelativeResize="0"/>
          <p:nvPr/>
        </p:nvPicPr>
        <p:blipFill rotWithShape="1">
          <a:blip r:embed="rId3">
            <a:alphaModFix/>
          </a:blip>
          <a:srcRect l="32664" r="35681"/>
          <a:stretch/>
        </p:blipFill>
        <p:spPr>
          <a:xfrm>
            <a:off x="11146807" y="2250831"/>
            <a:ext cx="3284142" cy="69036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g319716d215d_0_8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429" name="Google Shape;429;g319716d215d_0_8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0" name="Google Shape;430;g319716d215d_0_8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31" name="Google Shape;431;g319716d215d_0_8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32" name="Google Shape;432;g319716d215d_0_8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 3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Unit 1</a:t>
              </a:r>
              <a:endParaRPr dirty="0"/>
            </a:p>
          </p:txBody>
        </p:sp>
        <p:sp>
          <p:nvSpPr>
            <p:cNvPr id="433" name="Google Shape;433;g319716d215d_0_8"/>
            <p:cNvSpPr txBox="1"/>
            <p:nvPr/>
          </p:nvSpPr>
          <p:spPr>
            <a:xfrm rot="-5400000">
              <a:off x="20850950" y="9698250"/>
              <a:ext cx="4923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5"/>
                </a:rPr>
                <a:t>www.fashionupproject.com</a:t>
              </a:r>
              <a:endParaRPr/>
            </a:p>
          </p:txBody>
        </p:sp>
      </p:grpSp>
      <p:cxnSp>
        <p:nvCxnSpPr>
          <p:cNvPr id="434" name="Google Shape;434;g319716d215d_0_8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35" name="Google Shape;435;g319716d215d_0_8"/>
          <p:cNvGrpSpPr/>
          <p:nvPr/>
        </p:nvGrpSpPr>
        <p:grpSpPr>
          <a:xfrm>
            <a:off x="10948449" y="2091441"/>
            <a:ext cx="3622164" cy="7165318"/>
            <a:chOff x="0" y="0"/>
            <a:chExt cx="2620010" cy="5182870"/>
          </a:xfrm>
        </p:grpSpPr>
        <p:sp>
          <p:nvSpPr>
            <p:cNvPr id="436" name="Google Shape;436;g319716d215d_0_8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 extrusionOk="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g319716d215d_0_8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 extrusionOk="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g319716d215d_0_8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 extrusionOk="0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g319716d215d_0_8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 extrusionOk="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g319716d215d_0_8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 extrusionOk="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g319716d215d_0_8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 extrusionOk="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g319716d215d_0_8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 extrusionOk="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g319716d215d_0_8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 extrusionOk="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4" name="Google Shape;444;g319716d215d_0_8"/>
          <p:cNvSpPr txBox="1"/>
          <p:nvPr/>
        </p:nvSpPr>
        <p:spPr>
          <a:xfrm>
            <a:off x="2731524" y="1457457"/>
            <a:ext cx="5831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1E2328"/>
                </a:solidFill>
                <a:latin typeface="Montserrat Black"/>
                <a:sym typeface="Montserrat Black"/>
              </a:rPr>
              <a:t>BAWEŁNA</a:t>
            </a:r>
            <a:endParaRPr lang="en-US"/>
          </a:p>
        </p:txBody>
      </p:sp>
      <p:sp>
        <p:nvSpPr>
          <p:cNvPr id="445" name="Google Shape;445;g319716d215d_0_8"/>
          <p:cNvSpPr txBox="1"/>
          <p:nvPr/>
        </p:nvSpPr>
        <p:spPr>
          <a:xfrm>
            <a:off x="928050" y="3102596"/>
            <a:ext cx="92313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150" dirty="0" err="1">
                <a:latin typeface="Montserrat"/>
                <a:sym typeface="Montserrat"/>
              </a:rPr>
              <a:t>Bawełna</a:t>
            </a:r>
            <a:r>
              <a:rPr lang="en-US" sz="2150" dirty="0">
                <a:latin typeface="Montserrat"/>
                <a:sym typeface="Montserrat"/>
              </a:rPr>
              <a:t> to </a:t>
            </a:r>
            <a:r>
              <a:rPr lang="en-US" sz="2150" dirty="0" err="1">
                <a:latin typeface="Montserrat"/>
                <a:sym typeface="Montserrat"/>
              </a:rPr>
              <a:t>włókno</a:t>
            </a:r>
            <a:r>
              <a:rPr lang="en-US" sz="2150" dirty="0">
                <a:latin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sym typeface="Montserrat"/>
              </a:rPr>
              <a:t>nasienne</a:t>
            </a:r>
            <a:r>
              <a:rPr lang="en-US" sz="2150" dirty="0">
                <a:latin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sym typeface="Montserrat"/>
              </a:rPr>
              <a:t>uprawiane</a:t>
            </a:r>
            <a:r>
              <a:rPr lang="en-US" sz="2150" dirty="0">
                <a:latin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sym typeface="Montserrat"/>
              </a:rPr>
              <a:t>jako</a:t>
            </a:r>
            <a:r>
              <a:rPr lang="en-US" sz="2150" dirty="0">
                <a:latin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sym typeface="Montserrat"/>
              </a:rPr>
              <a:t>osłonka</a:t>
            </a:r>
            <a:r>
              <a:rPr lang="en-US" sz="2150" dirty="0">
                <a:latin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sym typeface="Montserrat"/>
              </a:rPr>
              <a:t>wokół</a:t>
            </a:r>
            <a:r>
              <a:rPr lang="en-US" sz="2150" dirty="0">
                <a:latin typeface="Montserrat"/>
                <a:sym typeface="Montserrat"/>
              </a:rPr>
              <a:t> nasion</a:t>
            </a:r>
            <a:endParaRPr lang="en-US" sz="2150" dirty="0">
              <a:latin typeface="Montserrat"/>
            </a:endParaRPr>
          </a:p>
          <a:p>
            <a:r>
              <a:rPr lang="en-US" sz="2150" dirty="0" err="1">
                <a:latin typeface="Montserrat"/>
                <a:ea typeface="Montserrat"/>
                <a:sym typeface="Montserrat"/>
              </a:rPr>
              <a:t>bawełny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.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Znane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jako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najpopularniejsze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naturalne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włókno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na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świecie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, jest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miękkie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puszyste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w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dotyku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zazwyczaj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ma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kolor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kremowobiały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.</a:t>
            </a:r>
            <a:endParaRPr sz="2150">
              <a:latin typeface="Montserrat"/>
            </a:endParaRPr>
          </a:p>
        </p:txBody>
      </p:sp>
      <p:sp>
        <p:nvSpPr>
          <p:cNvPr id="446" name="Google Shape;446;g319716d215d_0_8"/>
          <p:cNvSpPr txBox="1"/>
          <p:nvPr/>
        </p:nvSpPr>
        <p:spPr>
          <a:xfrm>
            <a:off x="1031566" y="351095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dirty="0"/>
          </a:p>
        </p:txBody>
      </p:sp>
      <p:sp>
        <p:nvSpPr>
          <p:cNvPr id="447" name="Google Shape;447;g319716d215d_0_8"/>
          <p:cNvSpPr txBox="1"/>
          <p:nvPr/>
        </p:nvSpPr>
        <p:spPr>
          <a:xfrm>
            <a:off x="1031575" y="5010174"/>
            <a:ext cx="9231300" cy="3277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22"/>
              </a:lnSpc>
            </a:pPr>
            <a:r>
              <a:rPr lang="en-US" sz="2000" b="1" dirty="0" err="1">
                <a:solidFill>
                  <a:srgbClr val="1E2328"/>
                </a:solidFill>
                <a:latin typeface="Montserrat"/>
                <a:sym typeface="Montserrat"/>
              </a:rPr>
              <a:t>Cechy</a:t>
            </a:r>
            <a:r>
              <a:rPr lang="en-US" sz="2000" b="1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r>
              <a:rPr lang="en-US" sz="2000" b="1" dirty="0" err="1">
                <a:solidFill>
                  <a:srgbClr val="1E2328"/>
                </a:solidFill>
                <a:latin typeface="Montserrat"/>
                <a:sym typeface="Montserrat"/>
              </a:rPr>
              <a:t>charakterystyczne</a:t>
            </a:r>
            <a:r>
              <a:rPr lang="en-US" sz="2000" b="1" dirty="0">
                <a:solidFill>
                  <a:srgbClr val="1E2328"/>
                </a:solidFill>
                <a:latin typeface="Montserrat"/>
                <a:sym typeface="Montserrat"/>
              </a:rPr>
              <a:t>:</a:t>
            </a:r>
            <a:endParaRPr lang="en-US" dirty="0"/>
          </a:p>
          <a:p>
            <a:pPr marL="342900" indent="-342900">
              <a:buClr>
                <a:srgbClr val="454545"/>
              </a:buClr>
              <a:buSzPts val="2000"/>
              <a:buChar char="•"/>
            </a:pPr>
            <a:r>
              <a:rPr lang="en-US" sz="2000">
                <a:solidFill>
                  <a:srgbClr val="454545"/>
                </a:solidFill>
                <a:latin typeface="Montserrat"/>
                <a:ea typeface="Montserrat"/>
                <a:cs typeface="Montserrat"/>
                <a:sym typeface="Montserrat"/>
              </a:rPr>
              <a:t>﻿</a:t>
            </a:r>
            <a:r>
              <a:rPr lang="en-US" sz="200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Lekki</a:t>
            </a:r>
            <a:endParaRPr lang="en-US" sz="2000">
              <a:solidFill>
                <a:srgbClr val="454545"/>
              </a:solidFill>
              <a:latin typeface="Montserrat"/>
              <a:ea typeface="Montserrat"/>
              <a:cs typeface="Montserrat"/>
            </a:endParaRPr>
          </a:p>
          <a:p>
            <a:pPr marL="342900" indent="-342900">
              <a:buClr>
                <a:srgbClr val="454545"/>
              </a:buClr>
              <a:buSzPts val="2000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Wytrzymały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zachowuje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wytrzymałość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nawet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po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zamoczeniu</a:t>
            </a:r>
            <a:endParaRPr lang="en-US" dirty="0" err="1">
              <a:latin typeface="Montserrat"/>
            </a:endParaRPr>
          </a:p>
          <a:p>
            <a:pPr marL="342900" indent="-342900">
              <a:buClr>
                <a:srgbClr val="454545"/>
              </a:buClr>
              <a:buSzPts val="2000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Oddychający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nadający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się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do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noszenia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przez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cały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rok</a:t>
            </a:r>
            <a:endParaRPr lang="en-US" dirty="0" err="1">
              <a:latin typeface="Montserrat"/>
            </a:endParaRPr>
          </a:p>
          <a:p>
            <a:pPr marL="342900" indent="-342900">
              <a:buClr>
                <a:srgbClr val="454545"/>
              </a:buClr>
              <a:buSzPts val="2000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Bardzo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szybko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wchłania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uwalnia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wilgoć</a:t>
            </a:r>
            <a:endParaRPr lang="en-US" dirty="0" err="1">
              <a:latin typeface="Montserrat"/>
            </a:endParaRPr>
          </a:p>
          <a:p>
            <a:pPr marL="342900" indent="-342900">
              <a:buClr>
                <a:srgbClr val="454545"/>
              </a:buClr>
              <a:buSzPts val="2000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Dobrze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przyjmuje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barwniki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ale ma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tendencję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do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odbarwiania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się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po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praniu</a:t>
            </a:r>
            <a:endParaRPr dirty="0" err="1">
              <a:latin typeface="Montserrat"/>
            </a:endParaRPr>
          </a:p>
          <a:p>
            <a:pPr marL="342900" indent="-342900">
              <a:buClr>
                <a:srgbClr val="454545"/>
              </a:buClr>
              <a:buSzPts val="2000"/>
              <a:buChar char="•"/>
            </a:pP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Nie jest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stabilny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ma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tendencję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do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kurczenia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się</a:t>
            </a:r>
            <a:endParaRPr dirty="0" err="1">
              <a:latin typeface="Montserrat"/>
            </a:endParaRPr>
          </a:p>
          <a:p>
            <a:pPr marL="342900" indent="-342900">
              <a:buClr>
                <a:srgbClr val="454545"/>
              </a:buClr>
              <a:buSzPts val="2000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Skłonny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do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zagnieceń</a:t>
            </a:r>
            <a:endParaRPr dirty="0" err="1">
              <a:latin typeface="Montserrat"/>
            </a:endParaRPr>
          </a:p>
          <a:p>
            <a:pPr marL="444500" indent="-342900">
              <a:lnSpc>
                <a:spcPct val="114999"/>
              </a:lnSpc>
              <a:buClr>
                <a:srgbClr val="454545"/>
              </a:buClr>
              <a:buSzPts val="2000"/>
              <a:buChar char="•"/>
            </a:pP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Nie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gromadzi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ładunków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elektrostatycznych</a:t>
            </a:r>
            <a:endParaRPr dirty="0" err="1">
              <a:latin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oogle Shape;452;g319716d215d_0_47"/>
          <p:cNvGrpSpPr/>
          <p:nvPr/>
        </p:nvGrpSpPr>
        <p:grpSpPr>
          <a:xfrm>
            <a:off x="928050" y="1312125"/>
            <a:ext cx="12265553" cy="1214054"/>
            <a:chOff x="0" y="0"/>
            <a:chExt cx="2254200" cy="3661200"/>
          </a:xfrm>
        </p:grpSpPr>
        <p:sp>
          <p:nvSpPr>
            <p:cNvPr id="453" name="Google Shape;453;g319716d215d_0_47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54" name="Google Shape;454;g319716d215d_0_47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5" name="Google Shape;455;g319716d215d_0_47"/>
          <p:cNvGrpSpPr/>
          <p:nvPr/>
        </p:nvGrpSpPr>
        <p:grpSpPr>
          <a:xfrm>
            <a:off x="12759477" y="5674870"/>
            <a:ext cx="2839841" cy="4612380"/>
            <a:chOff x="0" y="0"/>
            <a:chExt cx="2254200" cy="3661200"/>
          </a:xfrm>
        </p:grpSpPr>
        <p:sp>
          <p:nvSpPr>
            <p:cNvPr id="456" name="Google Shape;456;g319716d215d_0_47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57" name="Google Shape;457;g319716d215d_0_47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58" name="Google Shape;458;g319716d215d_0_47"/>
          <p:cNvPicPr preferRelativeResize="0"/>
          <p:nvPr/>
        </p:nvPicPr>
        <p:blipFill rotWithShape="1">
          <a:blip r:embed="rId3">
            <a:alphaModFix/>
          </a:blip>
          <a:srcRect l="19051" r="49154"/>
          <a:stretch/>
        </p:blipFill>
        <p:spPr>
          <a:xfrm>
            <a:off x="11108000" y="2193725"/>
            <a:ext cx="3322949" cy="69607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9" name="Google Shape;459;g319716d215d_0_47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460" name="Google Shape;460;g319716d215d_0_47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61" name="Google Shape;461;g319716d215d_0_47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62" name="Google Shape;462;g319716d215d_0_47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63" name="Google Shape;463;g319716d215d_0_47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Unit 1</a:t>
              </a:r>
              <a:endParaRPr dirty="0"/>
            </a:p>
          </p:txBody>
        </p:sp>
        <p:sp>
          <p:nvSpPr>
            <p:cNvPr id="464" name="Google Shape;464;g319716d215d_0_47"/>
            <p:cNvSpPr txBox="1"/>
            <p:nvPr/>
          </p:nvSpPr>
          <p:spPr>
            <a:xfrm rot="-5400000">
              <a:off x="20721350" y="9568650"/>
              <a:ext cx="5182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5"/>
                </a:rPr>
                <a:t>www.fashionupproject.com</a:t>
              </a:r>
              <a:endParaRPr/>
            </a:p>
          </p:txBody>
        </p:sp>
      </p:grpSp>
      <p:cxnSp>
        <p:nvCxnSpPr>
          <p:cNvPr id="465" name="Google Shape;465;g319716d215d_0_47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66" name="Google Shape;466;g319716d215d_0_47"/>
          <p:cNvGrpSpPr/>
          <p:nvPr/>
        </p:nvGrpSpPr>
        <p:grpSpPr>
          <a:xfrm>
            <a:off x="10948449" y="2091441"/>
            <a:ext cx="3622164" cy="7165318"/>
            <a:chOff x="0" y="0"/>
            <a:chExt cx="2620010" cy="5182870"/>
          </a:xfrm>
        </p:grpSpPr>
        <p:sp>
          <p:nvSpPr>
            <p:cNvPr id="467" name="Google Shape;467;g319716d215d_0_47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 extrusionOk="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g319716d215d_0_47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 extrusionOk="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g319716d215d_0_47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 extrusionOk="0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g319716d215d_0_47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 extrusionOk="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g319716d215d_0_47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 extrusionOk="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g319716d215d_0_47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 extrusionOk="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g319716d215d_0_47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 extrusionOk="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g319716d215d_0_47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 extrusionOk="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5" name="Google Shape;475;g319716d215d_0_47"/>
          <p:cNvSpPr txBox="1"/>
          <p:nvPr/>
        </p:nvSpPr>
        <p:spPr>
          <a:xfrm>
            <a:off x="2886549" y="1457457"/>
            <a:ext cx="5831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1E232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LEN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476" name="Google Shape;476;g319716d215d_0_47"/>
          <p:cNvSpPr txBox="1"/>
          <p:nvPr/>
        </p:nvSpPr>
        <p:spPr>
          <a:xfrm>
            <a:off x="1031575" y="3102596"/>
            <a:ext cx="9231300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Len jest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jednym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z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najstarszych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najmocniejszych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naturalnych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włókien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łykowych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jest 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pozyskiwany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z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lnu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lub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siemienia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lnianego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Jest to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sztywne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chrupiące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włókno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naturalnym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 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połysku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Jego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kolor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waha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się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zazwyczaj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od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kości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słoniowej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przez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jasnobrązowy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do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szarego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endParaRPr lang="en-US">
              <a:latin typeface="Montserrat"/>
            </a:endParaRPr>
          </a:p>
        </p:txBody>
      </p:sp>
      <p:sp>
        <p:nvSpPr>
          <p:cNvPr id="477" name="Google Shape;477;g319716d215d_0_47"/>
          <p:cNvSpPr txBox="1"/>
          <p:nvPr/>
        </p:nvSpPr>
        <p:spPr>
          <a:xfrm>
            <a:off x="1031566" y="351095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dirty="0"/>
          </a:p>
        </p:txBody>
      </p:sp>
      <p:sp>
        <p:nvSpPr>
          <p:cNvPr id="478" name="Google Shape;478;g319716d215d_0_47"/>
          <p:cNvSpPr txBox="1"/>
          <p:nvPr/>
        </p:nvSpPr>
        <p:spPr>
          <a:xfrm>
            <a:off x="1031575" y="4803550"/>
            <a:ext cx="9231300" cy="4843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22"/>
              </a:lnSpc>
              <a:buSzPts val="1100"/>
            </a:pPr>
            <a:r>
              <a:rPr lang="en-US" sz="2000" b="1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Cechy</a:t>
            </a:r>
            <a:r>
              <a:rPr lang="en-US" sz="20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b="1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charakterystyczne</a:t>
            </a:r>
            <a:r>
              <a:rPr lang="en-US" sz="20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2000" b="1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Lekko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jedwabisty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lśniący</a:t>
            </a:r>
            <a:endParaRPr lang="en-US" sz="2000" dirty="0" err="1">
              <a:solidFill>
                <a:srgbClr val="454545"/>
              </a:solidFill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Trwały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sztywny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chrupiący</a:t>
            </a:r>
            <a:endParaRPr lang="en-US"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Odporny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wysokie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temperatury</a:t>
            </a:r>
            <a:endParaRPr lang="en-US"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Oddychający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zapewniający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chłód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latem</a:t>
            </a:r>
            <a:endParaRPr lang="en-US"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Niska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elastyczność</a:t>
            </a:r>
            <a:endParaRPr lang="en-US"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Odporny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mechacenie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owady</a:t>
            </a:r>
            <a:endParaRPr lang="en-US"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Bardzo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szybko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wchłania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uwalnia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wilgoć</a:t>
            </a:r>
            <a:endParaRPr lang="en-US"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Blednie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pod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wpływem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ciągłego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światła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słonecznego</a:t>
            </a:r>
            <a:endParaRPr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Trudno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uzyskać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żywe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kolory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ponieważ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trudno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go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farbować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wybielać</a:t>
            </a:r>
            <a:endParaRPr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Mięknie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traci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kolor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po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praniu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noszeniu</a:t>
            </a:r>
            <a:endParaRPr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Skłonny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 do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zagnieceń</a:t>
            </a:r>
            <a:endParaRPr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Antystatyczny</a:t>
            </a:r>
            <a:endParaRPr lang="en-US" dirty="0" err="1">
              <a:latin typeface="Montserrat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Biodegradowalny</a:t>
            </a:r>
            <a:endParaRPr dirty="0" err="1">
              <a:latin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50">
              <a:solidFill>
                <a:srgbClr val="45454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g319716d215d_0_78"/>
          <p:cNvGrpSpPr/>
          <p:nvPr/>
        </p:nvGrpSpPr>
        <p:grpSpPr>
          <a:xfrm>
            <a:off x="928050" y="1312125"/>
            <a:ext cx="12265553" cy="1214054"/>
            <a:chOff x="0" y="0"/>
            <a:chExt cx="2254200" cy="3661200"/>
          </a:xfrm>
        </p:grpSpPr>
        <p:sp>
          <p:nvSpPr>
            <p:cNvPr id="484" name="Google Shape;484;g319716d215d_0_78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85" name="Google Shape;485;g319716d215d_0_78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6" name="Google Shape;486;g319716d215d_0_78"/>
          <p:cNvGrpSpPr/>
          <p:nvPr/>
        </p:nvGrpSpPr>
        <p:grpSpPr>
          <a:xfrm>
            <a:off x="12759477" y="5674870"/>
            <a:ext cx="2839841" cy="4612380"/>
            <a:chOff x="0" y="0"/>
            <a:chExt cx="2254200" cy="3661200"/>
          </a:xfrm>
        </p:grpSpPr>
        <p:sp>
          <p:nvSpPr>
            <p:cNvPr id="487" name="Google Shape;487;g319716d215d_0_78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88" name="Google Shape;488;g319716d215d_0_78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89" name="Google Shape;489;g319716d215d_0_78"/>
          <p:cNvPicPr preferRelativeResize="0"/>
          <p:nvPr/>
        </p:nvPicPr>
        <p:blipFill rotWithShape="1">
          <a:blip r:embed="rId3">
            <a:alphaModFix/>
          </a:blip>
          <a:srcRect l="34079" r="34079"/>
          <a:stretch/>
        </p:blipFill>
        <p:spPr>
          <a:xfrm>
            <a:off x="11108000" y="2193725"/>
            <a:ext cx="3322947" cy="6960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0" name="Google Shape;490;g319716d215d_0_78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491" name="Google Shape;491;g319716d215d_0_78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2" name="Google Shape;492;g319716d215d_0_78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93" name="Google Shape;493;g319716d215d_0_78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94" name="Google Shape;494;g319716d215d_0_78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Unit 1</a:t>
              </a:r>
              <a:endParaRPr dirty="0"/>
            </a:p>
          </p:txBody>
        </p:sp>
        <p:sp>
          <p:nvSpPr>
            <p:cNvPr id="495" name="Google Shape;495;g319716d215d_0_78"/>
            <p:cNvSpPr txBox="1"/>
            <p:nvPr/>
          </p:nvSpPr>
          <p:spPr>
            <a:xfrm rot="-5400000">
              <a:off x="21111800" y="9508200"/>
              <a:ext cx="48522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5"/>
                </a:rPr>
                <a:t>www.fashionupproject.com</a:t>
              </a:r>
              <a:endParaRPr>
                <a:solidFill>
                  <a:schemeClr val="dk1"/>
                </a:solidFill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496" name="Google Shape;496;g319716d215d_0_78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97" name="Google Shape;497;g319716d215d_0_78"/>
          <p:cNvGrpSpPr/>
          <p:nvPr/>
        </p:nvGrpSpPr>
        <p:grpSpPr>
          <a:xfrm>
            <a:off x="10948449" y="2091441"/>
            <a:ext cx="3622164" cy="7165318"/>
            <a:chOff x="0" y="0"/>
            <a:chExt cx="2620010" cy="5182870"/>
          </a:xfrm>
        </p:grpSpPr>
        <p:sp>
          <p:nvSpPr>
            <p:cNvPr id="498" name="Google Shape;498;g319716d215d_0_78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 extrusionOk="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g319716d215d_0_78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 extrusionOk="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g319716d215d_0_78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 extrusionOk="0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g319716d215d_0_78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 extrusionOk="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g319716d215d_0_78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 extrusionOk="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g319716d215d_0_78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 extrusionOk="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g319716d215d_0_78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 extrusionOk="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g319716d215d_0_78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 extrusionOk="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" name="Google Shape;506;g319716d215d_0_78"/>
          <p:cNvSpPr txBox="1"/>
          <p:nvPr/>
        </p:nvSpPr>
        <p:spPr>
          <a:xfrm>
            <a:off x="2815849" y="1457457"/>
            <a:ext cx="5831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1E232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KONOPIE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07" name="Google Shape;507;g319716d215d_0_78"/>
          <p:cNvSpPr txBox="1"/>
          <p:nvPr/>
        </p:nvSpPr>
        <p:spPr>
          <a:xfrm>
            <a:off x="990500" y="2969175"/>
            <a:ext cx="963450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Konopie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to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naturalne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włókno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roślinne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pozyskiwane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z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łyka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konopi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siewnej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(Cannabis sativa).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Często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uważa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się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je za „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superwłókno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”.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Konopie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siewne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są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cienkie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mają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jasny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kolor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ibłyszczą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Są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naturalnie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jednym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z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najbardziej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przyjaznych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dla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środowiska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włókien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Wysokiej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jakości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tkaniny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konopne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można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porównać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do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lnu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Są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one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również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używane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do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mieszania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z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innymi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włóknami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celu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poprawy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ich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chwytu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endParaRPr lang="en-US" dirty="0">
              <a:latin typeface="Montserrat"/>
            </a:endParaRPr>
          </a:p>
        </p:txBody>
      </p:sp>
      <p:sp>
        <p:nvSpPr>
          <p:cNvPr id="508" name="Google Shape;508;g319716d215d_0_78"/>
          <p:cNvSpPr txBox="1"/>
          <p:nvPr/>
        </p:nvSpPr>
        <p:spPr>
          <a:xfrm>
            <a:off x="1031566" y="351095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dirty="0"/>
          </a:p>
        </p:txBody>
      </p:sp>
      <p:sp>
        <p:nvSpPr>
          <p:cNvPr id="509" name="Google Shape;509;g319716d215d_0_78"/>
          <p:cNvSpPr txBox="1"/>
          <p:nvPr/>
        </p:nvSpPr>
        <p:spPr>
          <a:xfrm>
            <a:off x="990500" y="5682449"/>
            <a:ext cx="9231300" cy="3919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22"/>
              </a:lnSpc>
              <a:buSzPts val="1100"/>
            </a:pPr>
            <a:r>
              <a:rPr lang="en-US" sz="2000" b="1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Cechy</a:t>
            </a:r>
            <a:r>
              <a:rPr lang="en-US" sz="20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b="1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charaktery</a:t>
            </a:r>
            <a:r>
              <a:rPr lang="en-US" sz="20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styczne:</a:t>
            </a:r>
            <a:endParaRPr sz="2000" b="1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cs typeface="Montserrat"/>
                <a:sym typeface="Montserrat"/>
              </a:rPr>
              <a:t>﻿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8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razy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mocniejsze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niż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bawełna</a:t>
            </a:r>
            <a:endParaRPr lang="en-US" sz="2000" dirty="0" err="1">
              <a:solidFill>
                <a:srgbClr val="45454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Wytrzymałość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wzrasta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po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zamoczeniu</a:t>
            </a:r>
            <a:endParaRPr lang="en-US"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Oddychający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przyjemny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dotyku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latem</a:t>
            </a:r>
            <a:endParaRPr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Odporny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promieniowanie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UV</a:t>
            </a:r>
            <a:endParaRPr dirty="0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Odporny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pleśń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owady</a:t>
            </a:r>
            <a:endParaRPr lang="en-US"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Hipoalergiczny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nie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podrażnia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skóry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, ale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może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powodować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drapanie</a:t>
            </a:r>
            <a:endParaRPr lang="en-US"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Trudny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do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barwienia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z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wysoką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zawartością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ligniny</a:t>
            </a:r>
            <a:endParaRPr lang="en-US"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Zmiękcza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po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praniu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noszeniu</a:t>
            </a:r>
            <a:endParaRPr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Skłonny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do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zagnieceń</a:t>
            </a:r>
            <a:endParaRPr lang="en-US"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Biodegradowalny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odnawialny</a:t>
            </a:r>
            <a:endParaRPr>
              <a:latin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50">
              <a:solidFill>
                <a:srgbClr val="45454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" name="Google Shape;514;g319716d215d_0_109"/>
          <p:cNvGrpSpPr/>
          <p:nvPr/>
        </p:nvGrpSpPr>
        <p:grpSpPr>
          <a:xfrm>
            <a:off x="928050" y="1312125"/>
            <a:ext cx="12265553" cy="1214054"/>
            <a:chOff x="0" y="0"/>
            <a:chExt cx="2254200" cy="3661200"/>
          </a:xfrm>
        </p:grpSpPr>
        <p:sp>
          <p:nvSpPr>
            <p:cNvPr id="515" name="Google Shape;515;g319716d215d_0_109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16" name="Google Shape;516;g319716d215d_0_109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7" name="Google Shape;517;g319716d215d_0_109"/>
          <p:cNvGrpSpPr/>
          <p:nvPr/>
        </p:nvGrpSpPr>
        <p:grpSpPr>
          <a:xfrm>
            <a:off x="12759477" y="5674870"/>
            <a:ext cx="2839841" cy="4612380"/>
            <a:chOff x="0" y="0"/>
            <a:chExt cx="2254200" cy="3661200"/>
          </a:xfrm>
        </p:grpSpPr>
        <p:sp>
          <p:nvSpPr>
            <p:cNvPr id="518" name="Google Shape;518;g319716d215d_0_109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19" name="Google Shape;519;g319716d215d_0_109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20" name="Google Shape;520;g319716d215d_0_109"/>
          <p:cNvPicPr preferRelativeResize="0"/>
          <p:nvPr/>
        </p:nvPicPr>
        <p:blipFill rotWithShape="1">
          <a:blip r:embed="rId3">
            <a:alphaModFix/>
          </a:blip>
          <a:srcRect l="20385" r="46981"/>
          <a:stretch/>
        </p:blipFill>
        <p:spPr>
          <a:xfrm>
            <a:off x="11108000" y="2193725"/>
            <a:ext cx="3322949" cy="69607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1" name="Google Shape;521;g319716d215d_0_109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522" name="Google Shape;522;g319716d215d_0_109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23" name="Google Shape;523;g319716d215d_0_109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24" name="Google Shape;524;g319716d215d_0_109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25" name="Google Shape;525;g319716d215d_0_109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Unit 1</a:t>
              </a:r>
              <a:endParaRPr dirty="0"/>
            </a:p>
          </p:txBody>
        </p:sp>
        <p:sp>
          <p:nvSpPr>
            <p:cNvPr id="526" name="Google Shape;526;g319716d215d_0_109"/>
            <p:cNvSpPr txBox="1"/>
            <p:nvPr/>
          </p:nvSpPr>
          <p:spPr>
            <a:xfrm rot="-5400000">
              <a:off x="21052850" y="9449250"/>
              <a:ext cx="49701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5"/>
                </a:rPr>
                <a:t>www.fashionupproject.com</a:t>
              </a:r>
              <a:endParaRPr>
                <a:solidFill>
                  <a:schemeClr val="dk1"/>
                </a:solidFill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527" name="Google Shape;527;g319716d215d_0_109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28" name="Google Shape;528;g319716d215d_0_109"/>
          <p:cNvGrpSpPr/>
          <p:nvPr/>
        </p:nvGrpSpPr>
        <p:grpSpPr>
          <a:xfrm>
            <a:off x="10948449" y="2091441"/>
            <a:ext cx="3622164" cy="7165318"/>
            <a:chOff x="0" y="0"/>
            <a:chExt cx="2620010" cy="5182870"/>
          </a:xfrm>
        </p:grpSpPr>
        <p:sp>
          <p:nvSpPr>
            <p:cNvPr id="529" name="Google Shape;529;g319716d215d_0_109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 extrusionOk="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g319716d215d_0_109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 extrusionOk="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g319716d215d_0_109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 extrusionOk="0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g319716d215d_0_109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 extrusionOk="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g319716d215d_0_109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 extrusionOk="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g319716d215d_0_109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 extrusionOk="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g319716d215d_0_109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 extrusionOk="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g319716d215d_0_109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 extrusionOk="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7" name="Google Shape;537;g319716d215d_0_109"/>
          <p:cNvSpPr txBox="1"/>
          <p:nvPr/>
        </p:nvSpPr>
        <p:spPr>
          <a:xfrm>
            <a:off x="2957249" y="1457457"/>
            <a:ext cx="5831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1E232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JUTA</a:t>
            </a:r>
            <a:endParaRPr dirty="0" err="1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38" name="Google Shape;538;g319716d215d_0_109"/>
          <p:cNvSpPr txBox="1"/>
          <p:nvPr/>
        </p:nvSpPr>
        <p:spPr>
          <a:xfrm>
            <a:off x="1031575" y="2951496"/>
            <a:ext cx="9231300" cy="2046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Juta to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wysoce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zdrewniałe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naturalne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włókno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roślinne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pozyskiwane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z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rośliny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 Corchorus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 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Zwana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jest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również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„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złotym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włóknem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”,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ponieważ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ma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zazwyczaj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złocistobrązowy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 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kolor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naturalny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połysk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Zajmuje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drugie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miejsce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po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bawełnie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pod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względem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produkcji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globalnego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spożycia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a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także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jest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jednym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z 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najtańszych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włókien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endParaRPr lang="en-US">
              <a:latin typeface="Montserrat"/>
            </a:endParaRPr>
          </a:p>
          <a:p>
            <a:pPr marL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1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9" name="Google Shape;539;g319716d215d_0_109"/>
          <p:cNvSpPr txBox="1"/>
          <p:nvPr/>
        </p:nvSpPr>
        <p:spPr>
          <a:xfrm>
            <a:off x="1031566" y="351095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dirty="0"/>
          </a:p>
        </p:txBody>
      </p:sp>
      <p:sp>
        <p:nvSpPr>
          <p:cNvPr id="540" name="Google Shape;540;g319716d215d_0_109"/>
          <p:cNvSpPr txBox="1"/>
          <p:nvPr/>
        </p:nvSpPr>
        <p:spPr>
          <a:xfrm>
            <a:off x="1031575" y="4991853"/>
            <a:ext cx="9231300" cy="292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22"/>
              </a:lnSpc>
              <a:buSzPts val="1100"/>
            </a:pPr>
            <a:r>
              <a:rPr lang="en-US" sz="2000" b="1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Cechy</a:t>
            </a:r>
            <a:r>
              <a:rPr lang="en-US" sz="20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b="1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charakterystyczne</a:t>
            </a:r>
            <a:r>
              <a:rPr lang="en-US" sz="20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2000" b="1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cs typeface="Montserrat"/>
                <a:sym typeface="Montserrat"/>
              </a:rPr>
              <a:t>﻿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Trwała</a:t>
            </a:r>
            <a:endParaRPr lang="en-US" sz="2000" dirty="0" err="1">
              <a:solidFill>
                <a:srgbClr val="45454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Wytrzymałość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maleje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po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zamoczeniu</a:t>
            </a:r>
            <a:endParaRPr lang="en-US"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Dobrze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trzyma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kształt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odzieży</a:t>
            </a:r>
            <a:endParaRPr lang="en-US"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Niska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elastyczność</a:t>
            </a:r>
            <a:endParaRPr lang="en-US"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Izoluje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dźwięk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ciepło</a:t>
            </a:r>
            <a:endParaRPr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Dobrze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przyjmuje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barwniki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nie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traci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koloru</a:t>
            </a:r>
            <a:endParaRPr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Antystatyczny</a:t>
            </a:r>
            <a:endParaRPr lang="en-US" dirty="0" err="1">
              <a:latin typeface="Montserrat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Biodegradowalny</a:t>
            </a:r>
            <a:endParaRPr dirty="0" err="1">
              <a:latin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5" name="Google Shape;545;g319716d215d_0_151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546" name="Google Shape;546;g319716d215d_0_151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7" name="Google Shape;547;g319716d215d_0_151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48" name="Google Shape;548;g319716d215d_0_151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49" name="Google Shape;549;g319716d215d_0_151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Unit 1</a:t>
              </a:r>
              <a:endParaRPr dirty="0"/>
            </a:p>
          </p:txBody>
        </p:sp>
        <p:sp>
          <p:nvSpPr>
            <p:cNvPr id="550" name="Google Shape;550;g319716d215d_0_151"/>
            <p:cNvSpPr txBox="1"/>
            <p:nvPr/>
          </p:nvSpPr>
          <p:spPr>
            <a:xfrm rot="-5400000">
              <a:off x="21029300" y="9425700"/>
              <a:ext cx="50172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>
                <a:solidFill>
                  <a:schemeClr val="dk1"/>
                </a:solidFill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551" name="Google Shape;551;g319716d215d_0_151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53" name="Google Shape;553;g319716d215d_0_151"/>
          <p:cNvGrpSpPr/>
          <p:nvPr/>
        </p:nvGrpSpPr>
        <p:grpSpPr>
          <a:xfrm>
            <a:off x="1444998" y="4548295"/>
            <a:ext cx="3458758" cy="4147404"/>
            <a:chOff x="0" y="0"/>
            <a:chExt cx="3207900" cy="3846600"/>
          </a:xfrm>
        </p:grpSpPr>
        <p:sp>
          <p:nvSpPr>
            <p:cNvPr id="554" name="Google Shape;554;g319716d215d_0_151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 extrusionOk="0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55" name="Google Shape;555;g319716d215d_0_151"/>
            <p:cNvSpPr txBox="1"/>
            <p:nvPr/>
          </p:nvSpPr>
          <p:spPr>
            <a:xfrm>
              <a:off x="0" y="0"/>
              <a:ext cx="3207900" cy="384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6" name="Google Shape;556;g319716d215d_0_151"/>
          <p:cNvGrpSpPr/>
          <p:nvPr/>
        </p:nvGrpSpPr>
        <p:grpSpPr>
          <a:xfrm>
            <a:off x="5105888" y="4548295"/>
            <a:ext cx="3458758" cy="4147404"/>
            <a:chOff x="0" y="0"/>
            <a:chExt cx="3207900" cy="3846600"/>
          </a:xfrm>
        </p:grpSpPr>
        <p:sp>
          <p:nvSpPr>
            <p:cNvPr id="557" name="Google Shape;557;g319716d215d_0_151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 extrusionOk="0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58" name="Google Shape;558;g319716d215d_0_151"/>
            <p:cNvSpPr txBox="1"/>
            <p:nvPr/>
          </p:nvSpPr>
          <p:spPr>
            <a:xfrm>
              <a:off x="0" y="0"/>
              <a:ext cx="3207900" cy="384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9" name="Google Shape;559;g319716d215d_0_151"/>
          <p:cNvGrpSpPr/>
          <p:nvPr/>
        </p:nvGrpSpPr>
        <p:grpSpPr>
          <a:xfrm>
            <a:off x="2736166" y="4110098"/>
            <a:ext cx="876361" cy="876361"/>
            <a:chOff x="0" y="0"/>
            <a:chExt cx="812800" cy="812800"/>
          </a:xfrm>
        </p:grpSpPr>
        <p:sp>
          <p:nvSpPr>
            <p:cNvPr id="560" name="Google Shape;560;g319716d215d_0_1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61" name="Google Shape;561;g319716d215d_0_151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2" name="Google Shape;562;g319716d215d_0_151"/>
          <p:cNvGrpSpPr/>
          <p:nvPr/>
        </p:nvGrpSpPr>
        <p:grpSpPr>
          <a:xfrm>
            <a:off x="6397056" y="4110098"/>
            <a:ext cx="876361" cy="876361"/>
            <a:chOff x="0" y="0"/>
            <a:chExt cx="812800" cy="812800"/>
          </a:xfrm>
        </p:grpSpPr>
        <p:sp>
          <p:nvSpPr>
            <p:cNvPr id="563" name="Google Shape;563;g319716d215d_0_1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64" name="Google Shape;564;g319716d215d_0_151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65" name="Google Shape;565;g319716d215d_0_151"/>
          <p:cNvCxnSpPr/>
          <p:nvPr/>
        </p:nvCxnSpPr>
        <p:spPr>
          <a:xfrm rot="22947">
            <a:off x="6475725" y="6355818"/>
            <a:ext cx="719116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66" name="Google Shape;566;g319716d215d_0_151"/>
          <p:cNvGrpSpPr/>
          <p:nvPr/>
        </p:nvGrpSpPr>
        <p:grpSpPr>
          <a:xfrm>
            <a:off x="8766778" y="4548295"/>
            <a:ext cx="3458758" cy="4147404"/>
            <a:chOff x="0" y="0"/>
            <a:chExt cx="3207900" cy="3846600"/>
          </a:xfrm>
        </p:grpSpPr>
        <p:sp>
          <p:nvSpPr>
            <p:cNvPr id="567" name="Google Shape;567;g319716d215d_0_151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 extrusionOk="0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68" name="Google Shape;568;g319716d215d_0_151"/>
            <p:cNvSpPr txBox="1"/>
            <p:nvPr/>
          </p:nvSpPr>
          <p:spPr>
            <a:xfrm>
              <a:off x="0" y="0"/>
              <a:ext cx="3207900" cy="384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9" name="Google Shape;569;g319716d215d_0_151"/>
          <p:cNvGrpSpPr/>
          <p:nvPr/>
        </p:nvGrpSpPr>
        <p:grpSpPr>
          <a:xfrm>
            <a:off x="10057946" y="4110098"/>
            <a:ext cx="876361" cy="876361"/>
            <a:chOff x="0" y="0"/>
            <a:chExt cx="812800" cy="812800"/>
          </a:xfrm>
        </p:grpSpPr>
        <p:sp>
          <p:nvSpPr>
            <p:cNvPr id="570" name="Google Shape;570;g319716d215d_0_1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71" name="Google Shape;571;g319716d215d_0_151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72" name="Google Shape;572;g319716d215d_0_151"/>
          <p:cNvCxnSpPr/>
          <p:nvPr/>
        </p:nvCxnSpPr>
        <p:spPr>
          <a:xfrm rot="22947">
            <a:off x="10136614" y="6355818"/>
            <a:ext cx="719116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73" name="Google Shape;573;g319716d215d_0_151"/>
          <p:cNvGrpSpPr/>
          <p:nvPr/>
        </p:nvGrpSpPr>
        <p:grpSpPr>
          <a:xfrm>
            <a:off x="12427668" y="4548295"/>
            <a:ext cx="3458758" cy="4147404"/>
            <a:chOff x="0" y="0"/>
            <a:chExt cx="3207900" cy="3846600"/>
          </a:xfrm>
        </p:grpSpPr>
        <p:sp>
          <p:nvSpPr>
            <p:cNvPr id="574" name="Google Shape;574;g319716d215d_0_151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 extrusionOk="0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75" name="Google Shape;575;g319716d215d_0_151"/>
            <p:cNvSpPr txBox="1"/>
            <p:nvPr/>
          </p:nvSpPr>
          <p:spPr>
            <a:xfrm>
              <a:off x="0" y="0"/>
              <a:ext cx="3207900" cy="384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6" name="Google Shape;576;g319716d215d_0_151"/>
          <p:cNvGrpSpPr/>
          <p:nvPr/>
        </p:nvGrpSpPr>
        <p:grpSpPr>
          <a:xfrm>
            <a:off x="13718836" y="4110098"/>
            <a:ext cx="876361" cy="876361"/>
            <a:chOff x="0" y="0"/>
            <a:chExt cx="812800" cy="812800"/>
          </a:xfrm>
        </p:grpSpPr>
        <p:sp>
          <p:nvSpPr>
            <p:cNvPr id="577" name="Google Shape;577;g319716d215d_0_1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78" name="Google Shape;578;g319716d215d_0_151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79" name="Google Shape;579;g319716d215d_0_151"/>
          <p:cNvCxnSpPr/>
          <p:nvPr/>
        </p:nvCxnSpPr>
        <p:spPr>
          <a:xfrm rot="22947">
            <a:off x="13797504" y="6355818"/>
            <a:ext cx="719116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0" name="Google Shape;580;g319716d215d_0_151"/>
          <p:cNvSpPr txBox="1"/>
          <p:nvPr/>
        </p:nvSpPr>
        <p:spPr>
          <a:xfrm>
            <a:off x="3467278" y="1600737"/>
            <a:ext cx="105990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6000">
                <a:solidFill>
                  <a:srgbClr val="1E2328"/>
                </a:solidFill>
                <a:latin typeface="Montserrat Black"/>
                <a:sym typeface="Montserrat Black"/>
              </a:rPr>
              <a:t>WŁÓKNA NATURALNE</a:t>
            </a:r>
            <a:endParaRPr lang="en-US"/>
          </a:p>
          <a:p>
            <a:pPr algn="ctr"/>
            <a:r>
              <a:rPr lang="en-US" sz="3000" dirty="0" err="1">
                <a:solidFill>
                  <a:srgbClr val="1E2328"/>
                </a:solidFill>
                <a:latin typeface="Montserrat SemiBold"/>
                <a:ea typeface="Montserrat SemiBold"/>
                <a:cs typeface="Montserrat SemiBold"/>
              </a:rPr>
              <a:t>pochodzenia</a:t>
            </a:r>
            <a:r>
              <a:rPr lang="en-US" sz="3000" dirty="0">
                <a:solidFill>
                  <a:srgbClr val="1E2328"/>
                </a:solidFill>
                <a:latin typeface="Montserrat SemiBold"/>
                <a:ea typeface="Montserrat SemiBold"/>
                <a:cs typeface="Montserrat SemiBold"/>
              </a:rPr>
              <a:t> </a:t>
            </a:r>
            <a:r>
              <a:rPr lang="en-US" sz="3000" dirty="0" err="1">
                <a:solidFill>
                  <a:srgbClr val="1E2328"/>
                </a:solidFill>
                <a:latin typeface="Montserrat SemiBold"/>
                <a:ea typeface="Montserrat SemiBold"/>
                <a:cs typeface="Montserrat SemiBold"/>
              </a:rPr>
              <a:t>zwierzęcego</a:t>
            </a:r>
            <a:endParaRPr lang="en-US" sz="3000" dirty="0">
              <a:solidFill>
                <a:srgbClr val="1E2328"/>
              </a:solidFill>
              <a:latin typeface="Montserrat SemiBold"/>
              <a:ea typeface="Montserrat SemiBold"/>
              <a:cs typeface="Montserrat SemiBold"/>
            </a:endParaRPr>
          </a:p>
        </p:txBody>
      </p:sp>
      <p:sp>
        <p:nvSpPr>
          <p:cNvPr id="581" name="Google Shape;581;g319716d215d_0_151"/>
          <p:cNvSpPr txBox="1"/>
          <p:nvPr/>
        </p:nvSpPr>
        <p:spPr>
          <a:xfrm>
            <a:off x="2736166" y="4303869"/>
            <a:ext cx="876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g319716d215d_0_151"/>
          <p:cNvSpPr txBox="1"/>
          <p:nvPr/>
        </p:nvSpPr>
        <p:spPr>
          <a:xfrm>
            <a:off x="5210169" y="5495051"/>
            <a:ext cx="3250200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err="1">
                <a:solidFill>
                  <a:srgbClr val="FFFFFF"/>
                </a:solidFill>
                <a:latin typeface="DM Serif Display"/>
                <a:sym typeface="DM Serif Display"/>
              </a:rPr>
              <a:t>kaszmir</a:t>
            </a:r>
            <a:endParaRPr lang="en-US" dirty="0" err="1"/>
          </a:p>
        </p:txBody>
      </p:sp>
      <p:sp>
        <p:nvSpPr>
          <p:cNvPr id="583" name="Google Shape;583;g319716d215d_0_151"/>
          <p:cNvSpPr txBox="1"/>
          <p:nvPr/>
        </p:nvSpPr>
        <p:spPr>
          <a:xfrm>
            <a:off x="5548144" y="6635447"/>
            <a:ext cx="2574300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1800" dirty="0" err="1">
                <a:solidFill>
                  <a:srgbClr val="FFFFFF"/>
                </a:solidFill>
                <a:latin typeface="Montserrat"/>
                <a:sym typeface="Montserrat"/>
              </a:rPr>
              <a:t>luksusowy</a:t>
            </a:r>
            <a:r>
              <a:rPr lang="en-US" sz="1800" dirty="0">
                <a:solidFill>
                  <a:srgbClr val="FFFFFF"/>
                </a:solidFill>
                <a:latin typeface="Montserrat"/>
                <a:sym typeface="Montserrat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sym typeface="Montserrat"/>
              </a:rPr>
              <a:t>rodzaj</a:t>
            </a:r>
            <a:r>
              <a:rPr lang="en-US" sz="1800" dirty="0">
                <a:solidFill>
                  <a:srgbClr val="FFFFFF"/>
                </a:solidFill>
                <a:latin typeface="Montserrat"/>
                <a:sym typeface="Montserrat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sym typeface="Montserrat"/>
              </a:rPr>
              <a:t>wełny</a:t>
            </a:r>
            <a:endParaRPr lang="en-US" dirty="0" err="1">
              <a:latin typeface="Montserrat"/>
            </a:endParaRPr>
          </a:p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rgbClr val="FFFFFF"/>
                </a:solidFill>
                <a:latin typeface="Montserrat"/>
                <a:sym typeface="Montserrat"/>
              </a:rPr>
              <a:t>zbieranej</a:t>
            </a:r>
            <a:r>
              <a:rPr lang="en-US" sz="1800" dirty="0">
                <a:solidFill>
                  <a:srgbClr val="FFFFFF"/>
                </a:solidFill>
                <a:latin typeface="Montserrat"/>
                <a:sym typeface="Montserrat"/>
              </a:rPr>
              <a:t> z 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sym typeface="Montserrat"/>
              </a:rPr>
              <a:t>kóz</a:t>
            </a:r>
            <a:endParaRPr dirty="0" err="1">
              <a:latin typeface="Montserrat"/>
            </a:endParaRPr>
          </a:p>
        </p:txBody>
      </p:sp>
      <p:sp>
        <p:nvSpPr>
          <p:cNvPr id="584" name="Google Shape;584;g319716d215d_0_151"/>
          <p:cNvSpPr txBox="1"/>
          <p:nvPr/>
        </p:nvSpPr>
        <p:spPr>
          <a:xfrm>
            <a:off x="8871059" y="5495051"/>
            <a:ext cx="3250200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err="1">
                <a:solidFill>
                  <a:srgbClr val="FFFFFF"/>
                </a:solidFill>
                <a:latin typeface="DM Serif Display"/>
                <a:sym typeface="DM Serif Display"/>
              </a:rPr>
              <a:t>alpaka</a:t>
            </a:r>
            <a:endParaRPr lang="en-US" dirty="0" err="1"/>
          </a:p>
        </p:txBody>
      </p:sp>
      <p:sp>
        <p:nvSpPr>
          <p:cNvPr id="585" name="Google Shape;585;g319716d215d_0_151"/>
          <p:cNvSpPr txBox="1"/>
          <p:nvPr/>
        </p:nvSpPr>
        <p:spPr>
          <a:xfrm>
            <a:off x="9209034" y="6635447"/>
            <a:ext cx="25743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rgbClr val="FFFFFF"/>
                </a:solidFill>
                <a:latin typeface="Montserrat"/>
                <a:sym typeface="Montserrat"/>
              </a:rPr>
              <a:t>rzadkie</a:t>
            </a:r>
            <a:r>
              <a:rPr lang="en-US" sz="1800" dirty="0">
                <a:solidFill>
                  <a:srgbClr val="FFFFFF"/>
                </a:solidFill>
                <a:latin typeface="Montserrat"/>
                <a:sym typeface="Montserrat"/>
              </a:rPr>
              <a:t>, ale 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sym typeface="Montserrat"/>
              </a:rPr>
              <a:t>wytrzymałe</a:t>
            </a:r>
            <a:r>
              <a:rPr lang="en-US" sz="1800" dirty="0">
                <a:solidFill>
                  <a:srgbClr val="FFFFFF"/>
                </a:solidFill>
                <a:latin typeface="Montserrat"/>
                <a:sym typeface="Montserrat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sym typeface="Montserrat"/>
              </a:rPr>
              <a:t>włókno</a:t>
            </a:r>
            <a:endParaRPr lang="en-US" dirty="0" err="1"/>
          </a:p>
        </p:txBody>
      </p:sp>
      <p:sp>
        <p:nvSpPr>
          <p:cNvPr id="586" name="Google Shape;586;g319716d215d_0_151"/>
          <p:cNvSpPr txBox="1"/>
          <p:nvPr/>
        </p:nvSpPr>
        <p:spPr>
          <a:xfrm>
            <a:off x="12531948" y="5495051"/>
            <a:ext cx="3250200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err="1">
                <a:solidFill>
                  <a:srgbClr val="FFFFFF"/>
                </a:solidFill>
                <a:latin typeface="DM Serif Display"/>
                <a:sym typeface="DM Serif Display"/>
              </a:rPr>
              <a:t>jedwab</a:t>
            </a:r>
            <a:endParaRPr dirty="0" err="1"/>
          </a:p>
        </p:txBody>
      </p:sp>
      <p:sp>
        <p:nvSpPr>
          <p:cNvPr id="587" name="Google Shape;587;g319716d215d_0_151"/>
          <p:cNvSpPr txBox="1"/>
          <p:nvPr/>
        </p:nvSpPr>
        <p:spPr>
          <a:xfrm>
            <a:off x="12869924" y="6635447"/>
            <a:ext cx="25743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rgbClr val="FFFFFF"/>
                </a:solidFill>
                <a:latin typeface="Montserrat"/>
                <a:sym typeface="Montserrat"/>
              </a:rPr>
              <a:t>Luksusowy</a:t>
            </a:r>
            <a:r>
              <a:rPr lang="en-US" sz="1800" dirty="0">
                <a:solidFill>
                  <a:srgbClr val="FFFFFF"/>
                </a:solidFill>
                <a:latin typeface="Montserrat"/>
                <a:sym typeface="Montserrat"/>
              </a:rPr>
              <a:t> I 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sym typeface="Montserrat"/>
              </a:rPr>
              <a:t>łatwy</a:t>
            </a:r>
            <a:r>
              <a:rPr lang="en-US" sz="1800" dirty="0">
                <a:solidFill>
                  <a:srgbClr val="FFFFFF"/>
                </a:solidFill>
                <a:latin typeface="Montserrat"/>
                <a:sym typeface="Montserrat"/>
              </a:rPr>
              <a:t> 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sym typeface="Montserrat"/>
              </a:rPr>
              <a:t>przy</a:t>
            </a:r>
            <a:r>
              <a:rPr lang="en-US" sz="1800" dirty="0">
                <a:solidFill>
                  <a:srgbClr val="FFFFFF"/>
                </a:solidFill>
                <a:latin typeface="Montserrat"/>
                <a:sym typeface="Montserrat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sym typeface="Montserrat"/>
              </a:rPr>
              <a:t>farbowaniu</a:t>
            </a:r>
            <a:endParaRPr lang="en-US" sz="1800" dirty="0" err="1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588" name="Google Shape;588;g319716d215d_0_151"/>
          <p:cNvSpPr txBox="1"/>
          <p:nvPr/>
        </p:nvSpPr>
        <p:spPr>
          <a:xfrm>
            <a:off x="1031566" y="351095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dirty="0"/>
          </a:p>
        </p:txBody>
      </p:sp>
      <p:sp>
        <p:nvSpPr>
          <p:cNvPr id="589" name="Google Shape;589;g319716d215d_0_151"/>
          <p:cNvSpPr txBox="1"/>
          <p:nvPr/>
        </p:nvSpPr>
        <p:spPr>
          <a:xfrm>
            <a:off x="1887069" y="6717147"/>
            <a:ext cx="2574300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1800" dirty="0" err="1">
                <a:solidFill>
                  <a:srgbClr val="FFFFFF"/>
                </a:solidFill>
                <a:latin typeface="Montserrat"/>
                <a:sym typeface="Montserrat"/>
              </a:rPr>
              <a:t>najbardziej</a:t>
            </a:r>
            <a:r>
              <a:rPr lang="en-US" sz="1800" dirty="0">
                <a:solidFill>
                  <a:srgbClr val="FFFFFF"/>
                </a:solidFill>
                <a:latin typeface="Montserrat"/>
                <a:sym typeface="Montserrat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sym typeface="Montserrat"/>
              </a:rPr>
              <a:t>rozciągliwe</a:t>
            </a:r>
            <a:endParaRPr lang="en-US" dirty="0" err="1">
              <a:latin typeface="Montserrat"/>
            </a:endParaRPr>
          </a:p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rgbClr val="FFFFFF"/>
                </a:solidFill>
                <a:latin typeface="Montserrat"/>
                <a:sym typeface="Montserrat"/>
              </a:rPr>
              <a:t>włókno</a:t>
            </a:r>
            <a:r>
              <a:rPr lang="en-US" sz="1800" dirty="0">
                <a:solidFill>
                  <a:srgbClr val="FFFFFF"/>
                </a:solidFill>
                <a:latin typeface="Montserrat"/>
                <a:sym typeface="Montserrat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sym typeface="Montserrat"/>
              </a:rPr>
              <a:t>naturalne</a:t>
            </a:r>
            <a:endParaRPr dirty="0" err="1">
              <a:latin typeface="Montserrat"/>
            </a:endParaRPr>
          </a:p>
        </p:txBody>
      </p:sp>
      <p:cxnSp>
        <p:nvCxnSpPr>
          <p:cNvPr id="590" name="Google Shape;590;g319716d215d_0_151"/>
          <p:cNvCxnSpPr/>
          <p:nvPr/>
        </p:nvCxnSpPr>
        <p:spPr>
          <a:xfrm rot="22947">
            <a:off x="2814800" y="6355793"/>
            <a:ext cx="719116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1" name="Google Shape;591;g319716d215d_0_151"/>
          <p:cNvSpPr txBox="1"/>
          <p:nvPr/>
        </p:nvSpPr>
        <p:spPr>
          <a:xfrm>
            <a:off x="1549144" y="5477476"/>
            <a:ext cx="3250200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err="1">
                <a:solidFill>
                  <a:srgbClr val="FFFFFF"/>
                </a:solidFill>
                <a:latin typeface="DM Serif Display"/>
                <a:sym typeface="DM Serif Display"/>
              </a:rPr>
              <a:t>wełna</a:t>
            </a:r>
            <a:endParaRPr lang="en-US" dirty="0" err="1"/>
          </a:p>
        </p:txBody>
      </p:sp>
      <p:sp>
        <p:nvSpPr>
          <p:cNvPr id="2" name="Google Shape;223;p7">
            <a:extLst>
              <a:ext uri="{FF2B5EF4-FFF2-40B4-BE49-F238E27FC236}">
                <a16:creationId xmlns:a16="http://schemas.microsoft.com/office/drawing/2014/main" id="{AA4E2F4A-1CC7-9101-6EA2-DB003E91F357}"/>
              </a:ext>
            </a:extLst>
          </p:cNvPr>
          <p:cNvSpPr txBox="1"/>
          <p:nvPr/>
        </p:nvSpPr>
        <p:spPr>
          <a:xfrm>
            <a:off x="2736166" y="4271889"/>
            <a:ext cx="876394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 cap="none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01</a:t>
            </a:r>
            <a:endParaRPr dirty="0"/>
          </a:p>
        </p:txBody>
      </p:sp>
      <p:sp>
        <p:nvSpPr>
          <p:cNvPr id="3" name="Google Shape;223;p7">
            <a:extLst>
              <a:ext uri="{FF2B5EF4-FFF2-40B4-BE49-F238E27FC236}">
                <a16:creationId xmlns:a16="http://schemas.microsoft.com/office/drawing/2014/main" id="{6C358083-19E7-57DD-17B4-A7B4B09F5301}"/>
              </a:ext>
            </a:extLst>
          </p:cNvPr>
          <p:cNvSpPr txBox="1"/>
          <p:nvPr/>
        </p:nvSpPr>
        <p:spPr>
          <a:xfrm>
            <a:off x="6432755" y="4251515"/>
            <a:ext cx="876394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 cap="none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02</a:t>
            </a:r>
            <a:endParaRPr dirty="0"/>
          </a:p>
        </p:txBody>
      </p:sp>
      <p:sp>
        <p:nvSpPr>
          <p:cNvPr id="4" name="Google Shape;223;p7">
            <a:extLst>
              <a:ext uri="{FF2B5EF4-FFF2-40B4-BE49-F238E27FC236}">
                <a16:creationId xmlns:a16="http://schemas.microsoft.com/office/drawing/2014/main" id="{FC81704B-331B-515E-935B-6489B798928B}"/>
              </a:ext>
            </a:extLst>
          </p:cNvPr>
          <p:cNvSpPr txBox="1"/>
          <p:nvPr/>
        </p:nvSpPr>
        <p:spPr>
          <a:xfrm>
            <a:off x="10091395" y="4271889"/>
            <a:ext cx="876394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 cap="none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03</a:t>
            </a:r>
            <a:endParaRPr dirty="0"/>
          </a:p>
        </p:txBody>
      </p:sp>
      <p:sp>
        <p:nvSpPr>
          <p:cNvPr id="5" name="Google Shape;223;p7">
            <a:extLst>
              <a:ext uri="{FF2B5EF4-FFF2-40B4-BE49-F238E27FC236}">
                <a16:creationId xmlns:a16="http://schemas.microsoft.com/office/drawing/2014/main" id="{9A771883-6B22-E3D7-8047-672D9B97D7C8}"/>
              </a:ext>
            </a:extLst>
          </p:cNvPr>
          <p:cNvSpPr txBox="1"/>
          <p:nvPr/>
        </p:nvSpPr>
        <p:spPr>
          <a:xfrm>
            <a:off x="13733079" y="4277441"/>
            <a:ext cx="876394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 cap="none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04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Google Shape;103;p2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04" name="Google Shape;104;p2"/>
          <p:cNvGrpSpPr/>
          <p:nvPr/>
        </p:nvGrpSpPr>
        <p:grpSpPr>
          <a:xfrm>
            <a:off x="0" y="9263063"/>
            <a:ext cx="12735070" cy="1023937"/>
            <a:chOff x="0" y="0"/>
            <a:chExt cx="10109079" cy="812800"/>
          </a:xfrm>
        </p:grpSpPr>
        <p:sp>
          <p:nvSpPr>
            <p:cNvPr id="105" name="Google Shape;105;p2"/>
            <p:cNvSpPr/>
            <p:nvPr/>
          </p:nvSpPr>
          <p:spPr>
            <a:xfrm>
              <a:off x="0" y="0"/>
              <a:ext cx="10109079" cy="812800"/>
            </a:xfrm>
            <a:custGeom>
              <a:avLst/>
              <a:gdLst/>
              <a:ahLst/>
              <a:cxnLst/>
              <a:rect l="l" t="t" r="r" b="b"/>
              <a:pathLst>
                <a:path w="10109079" h="812800" extrusionOk="0">
                  <a:moveTo>
                    <a:pt x="0" y="0"/>
                  </a:moveTo>
                  <a:lnTo>
                    <a:pt x="10109079" y="0"/>
                  </a:lnTo>
                  <a:lnTo>
                    <a:pt x="1010907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6" name="Google Shape;106;p2"/>
            <p:cNvSpPr txBox="1"/>
            <p:nvPr/>
          </p:nvSpPr>
          <p:spPr>
            <a:xfrm>
              <a:off x="0" y="0"/>
              <a:ext cx="10109079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2"/>
          <p:cNvGrpSpPr/>
          <p:nvPr/>
        </p:nvGrpSpPr>
        <p:grpSpPr>
          <a:xfrm>
            <a:off x="7751895" y="5657850"/>
            <a:ext cx="5296402" cy="5008320"/>
            <a:chOff x="0" y="0"/>
            <a:chExt cx="4204276" cy="3975597"/>
          </a:xfrm>
        </p:grpSpPr>
        <p:sp>
          <p:nvSpPr>
            <p:cNvPr id="108" name="Google Shape;108;p2"/>
            <p:cNvSpPr/>
            <p:nvPr/>
          </p:nvSpPr>
          <p:spPr>
            <a:xfrm>
              <a:off x="0" y="0"/>
              <a:ext cx="4204276" cy="3975597"/>
            </a:xfrm>
            <a:custGeom>
              <a:avLst/>
              <a:gdLst/>
              <a:ahLst/>
              <a:cxnLst/>
              <a:rect l="l" t="t" r="r" b="b"/>
              <a:pathLst>
                <a:path w="4204276" h="3975597" extrusionOk="0">
                  <a:moveTo>
                    <a:pt x="0" y="0"/>
                  </a:moveTo>
                  <a:lnTo>
                    <a:pt x="4204276" y="0"/>
                  </a:lnTo>
                  <a:lnTo>
                    <a:pt x="4204276" y="3975597"/>
                  </a:lnTo>
                  <a:lnTo>
                    <a:pt x="0" y="3975597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0" y="0"/>
              <a:ext cx="4204276" cy="3975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2"/>
          <p:cNvPicPr preferRelativeResize="0"/>
          <p:nvPr/>
        </p:nvPicPr>
        <p:blipFill rotWithShape="1">
          <a:blip r:embed="rId3">
            <a:alphaModFix/>
          </a:blip>
          <a:srcRect t="1182" b="1181"/>
          <a:stretch/>
        </p:blipFill>
        <p:spPr>
          <a:xfrm>
            <a:off x="7751895" y="1028700"/>
            <a:ext cx="9482623" cy="92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1031566" y="351095"/>
            <a:ext cx="4506489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dirty="0"/>
          </a:p>
        </p:txBody>
      </p:sp>
      <p:cxnSp>
        <p:nvCxnSpPr>
          <p:cNvPr id="112" name="Google Shape;112;p2"/>
          <p:cNvCxnSpPr/>
          <p:nvPr/>
        </p:nvCxnSpPr>
        <p:spPr>
          <a:xfrm rot="10800000">
            <a:off x="16675331" y="0"/>
            <a:ext cx="0" cy="1028700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" name="Google Shape;113;p2"/>
          <p:cNvSpPr txBox="1"/>
          <p:nvPr/>
        </p:nvSpPr>
        <p:spPr>
          <a:xfrm rot="-5400000">
            <a:off x="15744450" y="7379700"/>
            <a:ext cx="3480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www.fashionupproject.com</a:t>
            </a:r>
            <a:endParaRPr/>
          </a:p>
        </p:txBody>
      </p:sp>
      <p:sp>
        <p:nvSpPr>
          <p:cNvPr id="114" name="Google Shape;114;p2"/>
          <p:cNvSpPr txBox="1"/>
          <p:nvPr/>
        </p:nvSpPr>
        <p:spPr>
          <a:xfrm>
            <a:off x="1031566" y="3023235"/>
            <a:ext cx="4695894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n-US" sz="2200" dirty="0" err="1">
                <a:latin typeface="Montserrat"/>
                <a:ea typeface="Montserrat"/>
                <a:sym typeface="Montserrat"/>
              </a:rPr>
              <a:t>Finansowane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200" dirty="0" err="1">
                <a:latin typeface="Montserrat"/>
                <a:ea typeface="Montserrat"/>
                <a:sym typeface="Montserrat"/>
              </a:rPr>
              <a:t>przez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200" dirty="0" err="1">
                <a:latin typeface="Montserrat"/>
                <a:ea typeface="Montserrat"/>
                <a:sym typeface="Montserrat"/>
              </a:rPr>
              <a:t>Unię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200" dirty="0" err="1">
                <a:latin typeface="Montserrat"/>
                <a:ea typeface="Montserrat"/>
                <a:sym typeface="Montserrat"/>
              </a:rPr>
              <a:t>Europejską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sym typeface="Montserrat"/>
              </a:rPr>
              <a:t>.</a:t>
            </a:r>
            <a:endParaRPr lang="en-US">
              <a:latin typeface="Montserrat"/>
            </a:endParaRPr>
          </a:p>
          <a:p>
            <a:pPr algn="just"/>
            <a:r>
              <a:rPr lang="en-US" sz="2200" dirty="0" err="1">
                <a:latin typeface="Montserrat"/>
                <a:ea typeface="Montserrat"/>
                <a:sym typeface="Montserrat"/>
              </a:rPr>
              <a:t>Wyrażone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200" dirty="0" err="1">
                <a:latin typeface="Montserrat"/>
                <a:ea typeface="Montserrat"/>
                <a:sym typeface="Montserrat"/>
              </a:rPr>
              <a:t>poglądy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200" dirty="0" err="1">
                <a:latin typeface="Montserrat"/>
                <a:ea typeface="Montserrat"/>
                <a:sym typeface="Montserrat"/>
              </a:rPr>
              <a:t>i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200" dirty="0" err="1">
                <a:latin typeface="Montserrat"/>
                <a:ea typeface="Montserrat"/>
                <a:sym typeface="Montserrat"/>
              </a:rPr>
              <a:t>opinie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200" dirty="0" err="1">
                <a:latin typeface="Montserrat"/>
                <a:ea typeface="Montserrat"/>
                <a:sym typeface="Montserrat"/>
              </a:rPr>
              <a:t>są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200" dirty="0" err="1">
                <a:latin typeface="Montserrat"/>
                <a:ea typeface="Montserrat"/>
                <a:sym typeface="Montserrat"/>
              </a:rPr>
              <a:t>jednak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200" dirty="0" err="1">
                <a:latin typeface="Montserrat"/>
                <a:ea typeface="Montserrat"/>
                <a:sym typeface="Montserrat"/>
              </a:rPr>
              <a:t>poglądami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200" dirty="0" err="1">
                <a:latin typeface="Montserrat"/>
                <a:ea typeface="Montserrat"/>
                <a:sym typeface="Montserrat"/>
              </a:rPr>
              <a:t>i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200" dirty="0" err="1">
                <a:latin typeface="Montserrat"/>
                <a:ea typeface="Montserrat"/>
                <a:sym typeface="Montserrat"/>
              </a:rPr>
              <a:t>opiniami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200" dirty="0" err="1">
                <a:latin typeface="Montserrat"/>
                <a:ea typeface="Montserrat"/>
                <a:sym typeface="Montserrat"/>
              </a:rPr>
              <a:t>wyłącznie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200" dirty="0" err="1">
                <a:latin typeface="Montserrat"/>
                <a:ea typeface="Montserrat"/>
                <a:sym typeface="Montserrat"/>
              </a:rPr>
              <a:t>autora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(-</a:t>
            </a:r>
            <a:r>
              <a:rPr lang="en-US" sz="2200" dirty="0" err="1">
                <a:latin typeface="Montserrat"/>
                <a:ea typeface="Montserrat"/>
                <a:sym typeface="Montserrat"/>
              </a:rPr>
              <a:t>ów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sym typeface="Montserrat"/>
              </a:rPr>
              <a:t>) </a:t>
            </a:r>
            <a:r>
              <a:rPr lang="en-US" sz="2200" dirty="0" err="1">
                <a:latin typeface="Montserrat"/>
                <a:ea typeface="Montserrat"/>
                <a:sym typeface="Montserrat"/>
              </a:rPr>
              <a:t>i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200" dirty="0" err="1">
                <a:latin typeface="Montserrat"/>
                <a:ea typeface="Montserrat"/>
                <a:sym typeface="Montserrat"/>
              </a:rPr>
              <a:t>niekoniecznie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200" dirty="0" err="1">
                <a:latin typeface="Montserrat"/>
                <a:ea typeface="Montserrat"/>
                <a:sym typeface="Montserrat"/>
              </a:rPr>
              <a:t>odzwierciedlają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200" dirty="0" err="1">
                <a:latin typeface="Montserrat"/>
                <a:ea typeface="Montserrat"/>
                <a:sym typeface="Montserrat"/>
              </a:rPr>
              <a:t>poglądy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200" dirty="0" err="1">
                <a:latin typeface="Montserrat"/>
                <a:ea typeface="Montserrat"/>
                <a:sym typeface="Montserrat"/>
              </a:rPr>
              <a:t>Unii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200" dirty="0" err="1">
                <a:latin typeface="Montserrat"/>
                <a:ea typeface="Montserrat"/>
                <a:sym typeface="Montserrat"/>
              </a:rPr>
              <a:t>Europejskiej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 ani </a:t>
            </a:r>
            <a:r>
              <a:rPr lang="en-US" sz="2200" dirty="0" err="1">
                <a:latin typeface="Montserrat"/>
                <a:ea typeface="Montserrat"/>
                <a:sym typeface="Montserrat"/>
              </a:rPr>
              <a:t>Europejskiej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200" dirty="0" err="1">
                <a:latin typeface="Montserrat"/>
                <a:ea typeface="Montserrat"/>
                <a:sym typeface="Montserrat"/>
              </a:rPr>
              <a:t>Agencji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200" dirty="0" err="1">
                <a:latin typeface="Montserrat"/>
                <a:ea typeface="Montserrat"/>
                <a:sym typeface="Montserrat"/>
              </a:rPr>
              <a:t>Wykonawczej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 ds. </a:t>
            </a:r>
            <a:r>
              <a:rPr lang="en-US" sz="2200" dirty="0" err="1">
                <a:latin typeface="Montserrat"/>
                <a:ea typeface="Montserrat"/>
                <a:sym typeface="Montserrat"/>
              </a:rPr>
              <a:t>Edukacji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200" dirty="0" err="1">
                <a:latin typeface="Montserrat"/>
                <a:ea typeface="Montserrat"/>
                <a:sym typeface="Montserrat"/>
              </a:rPr>
              <a:t>i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200" dirty="0" err="1">
                <a:latin typeface="Montserrat"/>
                <a:ea typeface="Montserrat"/>
                <a:sym typeface="Montserrat"/>
              </a:rPr>
              <a:t>Kultury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 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sym typeface="Montserrat"/>
              </a:rPr>
              <a:t>(EACEA). 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Ani </a:t>
            </a:r>
            <a:r>
              <a:rPr lang="en-US" sz="2200" dirty="0" err="1">
                <a:latin typeface="Montserrat"/>
                <a:ea typeface="Montserrat"/>
                <a:sym typeface="Montserrat"/>
              </a:rPr>
              <a:t>Unia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200" dirty="0" err="1">
                <a:latin typeface="Montserrat"/>
                <a:ea typeface="Montserrat"/>
                <a:sym typeface="Montserrat"/>
              </a:rPr>
              <a:t>Europejska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, ani 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sym typeface="Montserrat"/>
              </a:rPr>
              <a:t>EACEA </a:t>
            </a:r>
            <a:r>
              <a:rPr lang="en-US" sz="2200" dirty="0" err="1">
                <a:latin typeface="Montserrat"/>
                <a:ea typeface="Montserrat"/>
                <a:sym typeface="Montserrat"/>
              </a:rPr>
              <a:t>nie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200" dirty="0" err="1">
                <a:latin typeface="Montserrat"/>
                <a:ea typeface="Montserrat"/>
                <a:sym typeface="Montserrat"/>
              </a:rPr>
              <a:t>ponoszą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 za </a:t>
            </a:r>
            <a:r>
              <a:rPr lang="en-US" sz="2200" dirty="0" err="1">
                <a:latin typeface="Montserrat"/>
                <a:ea typeface="Montserrat"/>
                <a:sym typeface="Montserrat"/>
              </a:rPr>
              <a:t>nie</a:t>
            </a:r>
            <a:r>
              <a:rPr lang="en-US" sz="220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200" dirty="0" err="1">
                <a:latin typeface="Montserrat"/>
                <a:ea typeface="Montserrat"/>
                <a:sym typeface="Montserrat"/>
              </a:rPr>
              <a:t>odpowiedzialności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sym typeface="Montserrat"/>
              </a:rPr>
              <a:t>.</a:t>
            </a:r>
            <a:endParaRPr>
              <a:latin typeface="Montserrat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13662188" y="268369"/>
            <a:ext cx="2675477" cy="559152"/>
          </a:xfrm>
          <a:custGeom>
            <a:avLst/>
            <a:gdLst/>
            <a:ahLst/>
            <a:cxnLst/>
            <a:rect l="l" t="t" r="r" b="b"/>
            <a:pathLst>
              <a:path w="2675477" h="559152" extrusionOk="0">
                <a:moveTo>
                  <a:pt x="0" y="0"/>
                </a:moveTo>
                <a:lnTo>
                  <a:pt x="2675478" y="0"/>
                </a:lnTo>
                <a:lnTo>
                  <a:pt x="2675478" y="559152"/>
                </a:lnTo>
                <a:lnTo>
                  <a:pt x="0" y="5591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sp>
        <p:nvSpPr>
          <p:cNvPr id="2" name="Google Shape;124;p3">
            <a:extLst>
              <a:ext uri="{FF2B5EF4-FFF2-40B4-BE49-F238E27FC236}">
                <a16:creationId xmlns:a16="http://schemas.microsoft.com/office/drawing/2014/main" id="{87CA9C57-C5E2-9274-1B4A-739335CBBF79}"/>
              </a:ext>
            </a:extLst>
          </p:cNvPr>
          <p:cNvSpPr txBox="1"/>
          <p:nvPr/>
        </p:nvSpPr>
        <p:spPr>
          <a:xfrm>
            <a:off x="7191659" y="329406"/>
            <a:ext cx="275625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</a:t>
            </a:r>
            <a:r>
              <a:rPr lang="pl-PL" sz="24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ł</a:t>
            </a:r>
            <a:r>
              <a:rPr lang="en-US" sz="24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US" sz="24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, Unit 1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Google Shape;596;g319716d215d_0_201"/>
          <p:cNvGrpSpPr/>
          <p:nvPr/>
        </p:nvGrpSpPr>
        <p:grpSpPr>
          <a:xfrm>
            <a:off x="928050" y="1312125"/>
            <a:ext cx="12265553" cy="1214054"/>
            <a:chOff x="0" y="0"/>
            <a:chExt cx="2254200" cy="3661200"/>
          </a:xfrm>
        </p:grpSpPr>
        <p:sp>
          <p:nvSpPr>
            <p:cNvPr id="597" name="Google Shape;597;g319716d215d_0_201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98" name="Google Shape;598;g319716d215d_0_201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9" name="Google Shape;599;g319716d215d_0_201"/>
          <p:cNvGrpSpPr/>
          <p:nvPr/>
        </p:nvGrpSpPr>
        <p:grpSpPr>
          <a:xfrm>
            <a:off x="12759477" y="5674870"/>
            <a:ext cx="2839841" cy="4612380"/>
            <a:chOff x="0" y="0"/>
            <a:chExt cx="2254200" cy="3661200"/>
          </a:xfrm>
        </p:grpSpPr>
        <p:sp>
          <p:nvSpPr>
            <p:cNvPr id="600" name="Google Shape;600;g319716d215d_0_201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01" name="Google Shape;601;g319716d215d_0_201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02" name="Google Shape;602;g319716d215d_0_201"/>
          <p:cNvPicPr preferRelativeResize="0"/>
          <p:nvPr/>
        </p:nvPicPr>
        <p:blipFill rotWithShape="1">
          <a:blip r:embed="rId3">
            <a:alphaModFix/>
          </a:blip>
          <a:srcRect l="36739" r="36739"/>
          <a:stretch/>
        </p:blipFill>
        <p:spPr>
          <a:xfrm>
            <a:off x="11108000" y="2193725"/>
            <a:ext cx="3322949" cy="6960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3" name="Google Shape;603;g319716d215d_0_201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604" name="Google Shape;604;g319716d215d_0_201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05" name="Google Shape;605;g319716d215d_0_201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06" name="Google Shape;606;g319716d215d_0_201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07" name="Google Shape;607;g319716d215d_0_201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Unit 1</a:t>
              </a:r>
              <a:endParaRPr dirty="0"/>
            </a:p>
          </p:txBody>
        </p:sp>
        <p:sp>
          <p:nvSpPr>
            <p:cNvPr id="608" name="Google Shape;608;g319716d215d_0_201"/>
            <p:cNvSpPr txBox="1"/>
            <p:nvPr/>
          </p:nvSpPr>
          <p:spPr>
            <a:xfrm rot="-5400000">
              <a:off x="20958650" y="9355050"/>
              <a:ext cx="51585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5"/>
                </a:rPr>
                <a:t>www.fashionupproject.com</a:t>
              </a:r>
              <a:endParaRPr>
                <a:solidFill>
                  <a:schemeClr val="dk1"/>
                </a:solidFill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609" name="Google Shape;609;g319716d215d_0_201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10" name="Google Shape;610;g319716d215d_0_201"/>
          <p:cNvGrpSpPr/>
          <p:nvPr/>
        </p:nvGrpSpPr>
        <p:grpSpPr>
          <a:xfrm>
            <a:off x="10948449" y="2091441"/>
            <a:ext cx="3622164" cy="7165318"/>
            <a:chOff x="0" y="0"/>
            <a:chExt cx="2620010" cy="5182870"/>
          </a:xfrm>
        </p:grpSpPr>
        <p:sp>
          <p:nvSpPr>
            <p:cNvPr id="611" name="Google Shape;611;g319716d215d_0_201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 extrusionOk="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g319716d215d_0_201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 extrusionOk="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g319716d215d_0_201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 extrusionOk="0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g319716d215d_0_201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 extrusionOk="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g319716d215d_0_201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 extrusionOk="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g319716d215d_0_201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 extrusionOk="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g319716d215d_0_201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 extrusionOk="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g319716d215d_0_201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 extrusionOk="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9" name="Google Shape;619;g319716d215d_0_201"/>
          <p:cNvSpPr txBox="1"/>
          <p:nvPr/>
        </p:nvSpPr>
        <p:spPr>
          <a:xfrm>
            <a:off x="2957249" y="1457457"/>
            <a:ext cx="5831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1E232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WEŁNA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620" name="Google Shape;620;g319716d215d_0_201"/>
          <p:cNvSpPr txBox="1"/>
          <p:nvPr/>
        </p:nvSpPr>
        <p:spPr>
          <a:xfrm>
            <a:off x="515382" y="2580055"/>
            <a:ext cx="9747493" cy="2046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Wełna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to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naturalne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włókno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 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białkowe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pozyskiwane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z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owiec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a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świecie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istnieje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ponad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200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różnych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ras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Jest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naturalnie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karbowana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falowana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a po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obróbce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pozostawia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wrażenie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puszystości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lekko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tłustej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miękkości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Większość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wełny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jest 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żółtawo-biała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lub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kolorze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kości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słoniowej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ale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niektóre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mogą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być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czarne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brązowe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szare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lub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stanowić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losowe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 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mieszanki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endParaRPr lang="en-US">
              <a:latin typeface="Montserrat"/>
            </a:endParaRPr>
          </a:p>
          <a:p>
            <a:pPr marL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1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1" name="Google Shape;621;g319716d215d_0_201"/>
          <p:cNvSpPr txBox="1"/>
          <p:nvPr/>
        </p:nvSpPr>
        <p:spPr>
          <a:xfrm>
            <a:off x="1031566" y="351095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dirty="0"/>
          </a:p>
        </p:txBody>
      </p:sp>
      <p:sp>
        <p:nvSpPr>
          <p:cNvPr id="622" name="Google Shape;622;g319716d215d_0_201"/>
          <p:cNvSpPr txBox="1"/>
          <p:nvPr/>
        </p:nvSpPr>
        <p:spPr>
          <a:xfrm>
            <a:off x="939398" y="4374480"/>
            <a:ext cx="9323477" cy="4824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22"/>
              </a:lnSpc>
              <a:buSzPts val="1100"/>
            </a:pPr>
            <a:r>
              <a:rPr lang="en-US" sz="1900" b="1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Cechy</a:t>
            </a:r>
            <a:r>
              <a:rPr lang="en-US" sz="19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00" b="1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charakterystyczne</a:t>
            </a:r>
            <a:r>
              <a:rPr lang="en-US" sz="19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900" b="1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rgbClr val="454545"/>
              </a:buClr>
              <a:buSzPts val="1900"/>
              <a:buFont typeface="Arial"/>
              <a:buChar char="•"/>
            </a:pP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Słabsza</a:t>
            </a:r>
            <a:r>
              <a:rPr lang="en-US" sz="19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niż</a:t>
            </a:r>
            <a:r>
              <a:rPr lang="en-US" sz="19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bawełna</a:t>
            </a:r>
            <a:r>
              <a:rPr lang="en-US" sz="19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i</a:t>
            </a:r>
            <a:r>
              <a:rPr lang="en-US" sz="19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len</a:t>
            </a:r>
            <a:endParaRPr lang="en-US" sz="1900" dirty="0" err="1">
              <a:solidFill>
                <a:srgbClr val="454545"/>
              </a:solidFill>
              <a:latin typeface="Montserrat"/>
            </a:endParaRPr>
          </a:p>
          <a:p>
            <a:pPr>
              <a:buClr>
                <a:srgbClr val="454545"/>
              </a:buClr>
              <a:buSzPts val="1900"/>
              <a:buFont typeface="Arial"/>
              <a:buChar char="•"/>
            </a:pP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Wytrzymałość</a:t>
            </a:r>
            <a:r>
              <a:rPr lang="en-US" sz="19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maleje</a:t>
            </a:r>
            <a:r>
              <a:rPr lang="en-US" sz="1900" dirty="0">
                <a:solidFill>
                  <a:srgbClr val="454545"/>
                </a:solidFill>
                <a:latin typeface="Montserrat"/>
                <a:sym typeface="Montserrat"/>
              </a:rPr>
              <a:t> po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zamoczeniu</a:t>
            </a:r>
            <a:endParaRPr lang="en-US" dirty="0" err="1">
              <a:latin typeface="Montserrat"/>
            </a:endParaRPr>
          </a:p>
          <a:p>
            <a:pPr>
              <a:buClr>
                <a:srgbClr val="454545"/>
              </a:buClr>
              <a:buSzPts val="1900"/>
              <a:buFont typeface="Arial"/>
              <a:buChar char="•"/>
            </a:pP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Dobrze</a:t>
            </a:r>
            <a:r>
              <a:rPr lang="en-US" sz="19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trzyma</a:t>
            </a:r>
            <a:r>
              <a:rPr lang="en-US" sz="19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kształt</a:t>
            </a:r>
            <a:r>
              <a:rPr lang="en-US" sz="19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ubrań</a:t>
            </a:r>
            <a:endParaRPr dirty="0" err="1">
              <a:latin typeface="Montserrat"/>
            </a:endParaRPr>
          </a:p>
          <a:p>
            <a:pPr>
              <a:buClr>
                <a:srgbClr val="454545"/>
              </a:buClr>
              <a:buSzPts val="1900"/>
              <a:buFont typeface="Arial"/>
              <a:buChar char="•"/>
            </a:pP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Zatrzymuje</a:t>
            </a:r>
            <a:r>
              <a:rPr lang="en-US" sz="19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powietrze</a:t>
            </a:r>
            <a:r>
              <a:rPr lang="en-US" sz="19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i</a:t>
            </a:r>
            <a:r>
              <a:rPr lang="en-US" sz="19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ciepło</a:t>
            </a:r>
            <a:endParaRPr dirty="0" err="1">
              <a:latin typeface="Montserrat"/>
            </a:endParaRPr>
          </a:p>
          <a:p>
            <a:pPr>
              <a:buClr>
                <a:srgbClr val="454545"/>
              </a:buClr>
              <a:buSzPts val="1900"/>
              <a:buFont typeface="Arial"/>
              <a:buChar char="•"/>
            </a:pPr>
            <a:r>
              <a:rPr lang="en-US" sz="19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Wysoka</a:t>
            </a:r>
            <a:r>
              <a:rPr lang="en-US" sz="19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elastyczność</a:t>
            </a:r>
            <a:r>
              <a:rPr lang="en-US" sz="19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;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uważane</a:t>
            </a:r>
            <a:r>
              <a:rPr lang="en-US" sz="19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za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najbardziej</a:t>
            </a:r>
            <a:r>
              <a:rPr lang="en-US" sz="19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rozciągliwe</a:t>
            </a:r>
            <a:r>
              <a:rPr lang="en-US" sz="19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włókno</a:t>
            </a:r>
            <a:r>
              <a:rPr lang="en-US" sz="19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naturalne</a:t>
            </a:r>
            <a:endParaRPr lang="en-US" dirty="0" err="1">
              <a:latin typeface="Montserrat"/>
            </a:endParaRPr>
          </a:p>
          <a:p>
            <a:pPr>
              <a:buClr>
                <a:srgbClr val="454545"/>
              </a:buClr>
              <a:buSzPts val="1900"/>
              <a:buFont typeface="Arial"/>
              <a:buChar char="•"/>
            </a:pPr>
            <a:r>
              <a:rPr lang="en-US" sz="19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Pochłania</a:t>
            </a:r>
            <a:r>
              <a:rPr lang="en-US" sz="19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wilgoć</a:t>
            </a:r>
            <a:r>
              <a:rPr lang="en-US" sz="19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lepiej</a:t>
            </a:r>
            <a:r>
              <a:rPr lang="en-US" sz="19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niż</a:t>
            </a:r>
            <a:r>
              <a:rPr lang="en-US" sz="19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bawełna</a:t>
            </a:r>
            <a:endParaRPr lang="en-US" dirty="0" err="1">
              <a:latin typeface="Montserrat"/>
            </a:endParaRPr>
          </a:p>
          <a:p>
            <a:pPr>
              <a:buClr>
                <a:srgbClr val="454545"/>
              </a:buClr>
              <a:buSzPts val="1900"/>
              <a:buFont typeface="Arial"/>
              <a:buChar char="•"/>
            </a:pPr>
            <a:r>
              <a:rPr lang="en-US" sz="19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Blednie</a:t>
            </a:r>
            <a:r>
              <a:rPr lang="en-US" sz="19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19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słabnie</a:t>
            </a:r>
            <a:r>
              <a:rPr lang="en-US" sz="19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pod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wpływem</a:t>
            </a:r>
            <a:r>
              <a:rPr lang="en-US" sz="19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ciągłego</a:t>
            </a:r>
            <a:r>
              <a:rPr lang="en-US" sz="19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światła</a:t>
            </a:r>
            <a:r>
              <a:rPr lang="en-US" sz="19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słonecznego</a:t>
            </a:r>
            <a:endParaRPr lang="en-US" dirty="0" err="1">
              <a:latin typeface="Montserrat"/>
            </a:endParaRPr>
          </a:p>
          <a:p>
            <a:pPr>
              <a:buClr>
                <a:srgbClr val="454545"/>
              </a:buClr>
              <a:buSzPts val="1900"/>
              <a:buFont typeface="Arial"/>
              <a:buChar char="•"/>
            </a:pPr>
            <a:r>
              <a:rPr lang="en-US" sz="19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Pleśń</a:t>
            </a:r>
            <a:r>
              <a:rPr lang="en-US" sz="19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rozwija</a:t>
            </a:r>
            <a:r>
              <a:rPr lang="en-US" sz="19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się</a:t>
            </a:r>
            <a:r>
              <a:rPr lang="en-US" sz="19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gdy</a:t>
            </a:r>
            <a:r>
              <a:rPr lang="en-US" sz="19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wełna</a:t>
            </a:r>
            <a:r>
              <a:rPr lang="en-US" sz="19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jest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wilgotna</a:t>
            </a:r>
            <a:endParaRPr lang="en-US" dirty="0" err="1">
              <a:latin typeface="Montserrat"/>
            </a:endParaRPr>
          </a:p>
          <a:p>
            <a:pPr>
              <a:buClr>
                <a:srgbClr val="454545"/>
              </a:buClr>
              <a:buSzPts val="1900"/>
              <a:buFont typeface="Arial"/>
              <a:buChar char="•"/>
            </a:pPr>
            <a:r>
              <a:rPr lang="en-US" sz="19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Może</a:t>
            </a:r>
            <a:r>
              <a:rPr lang="en-US" sz="19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powodować</a:t>
            </a:r>
            <a:r>
              <a:rPr lang="en-US" sz="19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podrażnienia</a:t>
            </a:r>
            <a:r>
              <a:rPr lang="en-US" sz="19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skóry</a:t>
            </a:r>
            <a:endParaRPr lang="en-US" dirty="0" err="1">
              <a:latin typeface="Montserrat"/>
            </a:endParaRPr>
          </a:p>
          <a:p>
            <a:pPr>
              <a:buClr>
                <a:srgbClr val="454545"/>
              </a:buClr>
              <a:buSzPts val="1900"/>
              <a:buFont typeface="Arial"/>
              <a:buChar char="•"/>
            </a:pP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Tendencja</a:t>
            </a:r>
            <a:r>
              <a:rPr lang="en-US" sz="1900" dirty="0">
                <a:solidFill>
                  <a:srgbClr val="454545"/>
                </a:solidFill>
                <a:latin typeface="Montserrat"/>
                <a:sym typeface="Montserrat"/>
              </a:rPr>
              <a:t> do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kurczenia</a:t>
            </a:r>
            <a:r>
              <a:rPr lang="en-US" sz="19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się</a:t>
            </a:r>
            <a:r>
              <a:rPr lang="en-US" sz="1900" dirty="0">
                <a:solidFill>
                  <a:srgbClr val="454545"/>
                </a:solidFill>
                <a:latin typeface="Montserrat"/>
                <a:sym typeface="Montserrat"/>
              </a:rPr>
              <a:t> po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zamoczeniu</a:t>
            </a:r>
            <a:endParaRPr dirty="0" err="1">
              <a:latin typeface="Montserrat"/>
            </a:endParaRPr>
          </a:p>
          <a:p>
            <a:pPr>
              <a:buClr>
                <a:srgbClr val="454545"/>
              </a:buClr>
              <a:buSzPts val="1900"/>
              <a:buFont typeface="Arial"/>
              <a:buChar char="•"/>
            </a:pP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Łuski</a:t>
            </a:r>
            <a:r>
              <a:rPr lang="en-US" sz="19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umożliwiają</a:t>
            </a:r>
            <a:r>
              <a:rPr lang="en-US" sz="19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filcowanie</a:t>
            </a:r>
            <a:endParaRPr dirty="0" err="1">
              <a:latin typeface="Montserrat"/>
            </a:endParaRPr>
          </a:p>
          <a:p>
            <a:pPr>
              <a:buClr>
                <a:srgbClr val="454545"/>
              </a:buClr>
              <a:buSzPts val="1900"/>
              <a:buFont typeface="Arial"/>
              <a:buChar char="•"/>
            </a:pP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Odporne</a:t>
            </a:r>
            <a:r>
              <a:rPr lang="en-US" sz="19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na</a:t>
            </a:r>
            <a:r>
              <a:rPr lang="en-US" sz="19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zagniecenia</a:t>
            </a:r>
            <a:endParaRPr dirty="0" err="1">
              <a:latin typeface="Montserrat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1900"/>
              <a:buFont typeface="Arial"/>
              <a:buChar char="•"/>
            </a:pP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Biodegradowalne</a:t>
            </a:r>
            <a:endParaRPr dirty="0" err="1">
              <a:latin typeface="Montserrat"/>
            </a:endParaRPr>
          </a:p>
          <a:p>
            <a:pPr>
              <a:buClr>
                <a:srgbClr val="454545"/>
              </a:buClr>
              <a:buSzPts val="1900"/>
              <a:buChar char="•"/>
            </a:pP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Nadaje</a:t>
            </a:r>
            <a:r>
              <a:rPr lang="en-US" sz="19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się</a:t>
            </a:r>
            <a:r>
              <a:rPr lang="en-US" sz="1900" dirty="0">
                <a:solidFill>
                  <a:srgbClr val="454545"/>
                </a:solidFill>
                <a:latin typeface="Montserrat"/>
                <a:sym typeface="Montserrat"/>
              </a:rPr>
              <a:t> do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recyklingu</a:t>
            </a:r>
            <a:r>
              <a:rPr lang="en-US" sz="19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mechanicznego</a:t>
            </a:r>
            <a:r>
              <a:rPr lang="en-US" sz="1900" dirty="0">
                <a:solidFill>
                  <a:srgbClr val="454545"/>
                </a:solidFill>
                <a:latin typeface="Montserrat"/>
                <a:sym typeface="Montserrat"/>
              </a:rPr>
              <a:t> z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włóknami</a:t>
            </a:r>
            <a:r>
              <a:rPr lang="en-US" sz="1900" dirty="0">
                <a:solidFill>
                  <a:srgbClr val="454545"/>
                </a:solidFill>
                <a:latin typeface="Montserrat"/>
                <a:sym typeface="Montserrat"/>
              </a:rPr>
              <a:t> o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stosunkowo</a:t>
            </a:r>
            <a:r>
              <a:rPr lang="en-US" sz="19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długiej</a:t>
            </a:r>
            <a:r>
              <a:rPr lang="en-US" sz="19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długości</a:t>
            </a:r>
            <a:endParaRPr dirty="0" err="1">
              <a:latin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g319716d215d_0_231"/>
          <p:cNvGrpSpPr/>
          <p:nvPr/>
        </p:nvGrpSpPr>
        <p:grpSpPr>
          <a:xfrm>
            <a:off x="928050" y="1312125"/>
            <a:ext cx="12265553" cy="1214054"/>
            <a:chOff x="0" y="0"/>
            <a:chExt cx="2254200" cy="3661200"/>
          </a:xfrm>
        </p:grpSpPr>
        <p:sp>
          <p:nvSpPr>
            <p:cNvPr id="628" name="Google Shape;628;g319716d215d_0_231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29" name="Google Shape;629;g319716d215d_0_231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0" name="Google Shape;630;g319716d215d_0_231"/>
          <p:cNvGrpSpPr/>
          <p:nvPr/>
        </p:nvGrpSpPr>
        <p:grpSpPr>
          <a:xfrm>
            <a:off x="12759477" y="5674870"/>
            <a:ext cx="2839841" cy="4612380"/>
            <a:chOff x="0" y="0"/>
            <a:chExt cx="2254200" cy="3661200"/>
          </a:xfrm>
        </p:grpSpPr>
        <p:sp>
          <p:nvSpPr>
            <p:cNvPr id="631" name="Google Shape;631;g319716d215d_0_231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32" name="Google Shape;632;g319716d215d_0_231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33" name="Google Shape;633;g319716d215d_0_231"/>
          <p:cNvPicPr preferRelativeResize="0"/>
          <p:nvPr/>
        </p:nvPicPr>
        <p:blipFill rotWithShape="1">
          <a:blip r:embed="rId3">
            <a:alphaModFix/>
          </a:blip>
          <a:srcRect l="30904" r="30904"/>
          <a:stretch/>
        </p:blipFill>
        <p:spPr>
          <a:xfrm>
            <a:off x="11108000" y="2193725"/>
            <a:ext cx="3322949" cy="69607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4" name="Google Shape;634;g319716d215d_0_231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635" name="Google Shape;635;g319716d215d_0_231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36" name="Google Shape;636;g319716d215d_0_231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37" name="Google Shape;637;g319716d215d_0_231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38" name="Google Shape;638;g319716d215d_0_231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Unit 1</a:t>
              </a:r>
              <a:endParaRPr dirty="0"/>
            </a:p>
          </p:txBody>
        </p:sp>
        <p:sp>
          <p:nvSpPr>
            <p:cNvPr id="639" name="Google Shape;639;g319716d215d_0_231"/>
            <p:cNvSpPr txBox="1"/>
            <p:nvPr/>
          </p:nvSpPr>
          <p:spPr>
            <a:xfrm rot="-5400000">
              <a:off x="21052850" y="9449250"/>
              <a:ext cx="49701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5"/>
                </a:rPr>
                <a:t>www.fashionupproject.com</a:t>
              </a:r>
              <a:endParaRPr>
                <a:solidFill>
                  <a:schemeClr val="dk1"/>
                </a:solidFill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640" name="Google Shape;640;g319716d215d_0_231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1" name="Google Shape;641;g319716d215d_0_231"/>
          <p:cNvSpPr txBox="1"/>
          <p:nvPr/>
        </p:nvSpPr>
        <p:spPr>
          <a:xfrm>
            <a:off x="2957249" y="1457457"/>
            <a:ext cx="5831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1E2328"/>
                </a:solidFill>
                <a:latin typeface="Montserrat Black"/>
                <a:sym typeface="Montserrat Black"/>
              </a:rPr>
              <a:t>KASZMIR</a:t>
            </a:r>
            <a:endParaRPr lang="en-US"/>
          </a:p>
        </p:txBody>
      </p:sp>
      <p:sp>
        <p:nvSpPr>
          <p:cNvPr id="642" name="Google Shape;642;g319716d215d_0_231"/>
          <p:cNvSpPr txBox="1"/>
          <p:nvPr/>
        </p:nvSpPr>
        <p:spPr>
          <a:xfrm>
            <a:off x="1031575" y="2951496"/>
            <a:ext cx="9231300" cy="173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00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Kaszmir pozyskiwany jest wyłącznie z podszerstka kóz kaszmirskich.</a:t>
            </a:r>
            <a:endParaRPr lang="en-US">
              <a:latin typeface="Montserrat"/>
            </a:endParaRPr>
          </a:p>
          <a:p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Włókno o niskim połysku jest zazwyczaj szare, brązowe i białe. Ze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względu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rzadką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produkcję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samo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włókno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jest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uważane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za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bardzo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luksusowe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jest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czasami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mieszane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z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bardzo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miękką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wełną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endParaRPr lang="en-US">
              <a:latin typeface="Montserrat"/>
            </a:endParaRPr>
          </a:p>
          <a:p>
            <a:pPr marL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1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3" name="Google Shape;643;g319716d215d_0_231"/>
          <p:cNvSpPr txBox="1"/>
          <p:nvPr/>
        </p:nvSpPr>
        <p:spPr>
          <a:xfrm>
            <a:off x="1031566" y="351095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dirty="0"/>
          </a:p>
        </p:txBody>
      </p:sp>
      <p:sp>
        <p:nvSpPr>
          <p:cNvPr id="644" name="Google Shape;644;g319716d215d_0_231"/>
          <p:cNvSpPr txBox="1"/>
          <p:nvPr/>
        </p:nvSpPr>
        <p:spPr>
          <a:xfrm>
            <a:off x="1031575" y="5300945"/>
            <a:ext cx="9231300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22"/>
              </a:lnSpc>
            </a:pPr>
            <a:r>
              <a:rPr lang="en-US" sz="2000" b="1" dirty="0" err="1">
                <a:solidFill>
                  <a:srgbClr val="1E2328"/>
                </a:solidFill>
                <a:latin typeface="Montserrat"/>
                <a:sym typeface="Montserrat"/>
              </a:rPr>
              <a:t>Cechy</a:t>
            </a:r>
            <a:r>
              <a:rPr lang="en-US" sz="2000" b="1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r>
              <a:rPr lang="en-US" sz="2000" b="1" dirty="0" err="1">
                <a:solidFill>
                  <a:srgbClr val="1E2328"/>
                </a:solidFill>
                <a:latin typeface="Montserrat"/>
                <a:sym typeface="Montserrat"/>
              </a:rPr>
              <a:t>charakterystyczne</a:t>
            </a:r>
            <a:r>
              <a:rPr lang="en-US" sz="2000" b="1" dirty="0">
                <a:solidFill>
                  <a:srgbClr val="1E2328"/>
                </a:solidFill>
                <a:latin typeface="Montserrat"/>
                <a:sym typeface="Montserrat"/>
              </a:rPr>
              <a:t>:</a:t>
            </a:r>
            <a:endParaRPr lang="en-US" dirty="0"/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Jedwabisty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niezwykle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delikatny</a:t>
            </a:r>
            <a:endParaRPr lang="en-US" sz="2000" dirty="0" err="1">
              <a:solidFill>
                <a:srgbClr val="454545"/>
              </a:solidFill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Miękki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;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układa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się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z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gracją</a:t>
            </a:r>
            <a:endParaRPr lang="en-US"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Zatrzymuje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ciepło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jest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wygodny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noszeniu</a:t>
            </a:r>
            <a:endParaRPr lang="en-US"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Lżejszy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niż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wełna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moher</a:t>
            </a:r>
            <a:endParaRPr lang="en-US"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Delikatny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podatny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mechacenie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ścieranie</a:t>
            </a:r>
            <a:endParaRPr lang="en-US"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Wchłania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zatrzymuje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wilgoć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jak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wełna</a:t>
            </a:r>
            <a:endParaRPr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Odporny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płomienie</a:t>
            </a:r>
            <a:endParaRPr dirty="0" err="1">
              <a:latin typeface="Montserrat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Hipoalergiczny</a:t>
            </a:r>
            <a:endParaRPr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Dobrze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przyjmuje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barwniki</a:t>
            </a:r>
            <a:endParaRPr>
              <a:latin typeface="Montserrat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2000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Antystatyczny</a:t>
            </a:r>
            <a:endParaRPr dirty="0" err="1">
              <a:latin typeface="Montserrat"/>
            </a:endParaRPr>
          </a:p>
        </p:txBody>
      </p:sp>
      <p:grpSp>
        <p:nvGrpSpPr>
          <p:cNvPr id="645" name="Google Shape;645;g319716d215d_0_231"/>
          <p:cNvGrpSpPr/>
          <p:nvPr/>
        </p:nvGrpSpPr>
        <p:grpSpPr>
          <a:xfrm>
            <a:off x="10948449" y="2091441"/>
            <a:ext cx="3622164" cy="7165318"/>
            <a:chOff x="0" y="0"/>
            <a:chExt cx="2620010" cy="5182870"/>
          </a:xfrm>
        </p:grpSpPr>
        <p:sp>
          <p:nvSpPr>
            <p:cNvPr id="646" name="Google Shape;646;g319716d215d_0_231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 extrusionOk="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g319716d215d_0_231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 extrusionOk="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g319716d215d_0_231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 extrusionOk="0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g319716d215d_0_231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 extrusionOk="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g319716d215d_0_231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 extrusionOk="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g319716d215d_0_231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 extrusionOk="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g319716d215d_0_231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 extrusionOk="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g319716d215d_0_231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 extrusionOk="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8" name="Google Shape;658;g319716d215d_0_261"/>
          <p:cNvGrpSpPr/>
          <p:nvPr/>
        </p:nvGrpSpPr>
        <p:grpSpPr>
          <a:xfrm>
            <a:off x="928050" y="1312125"/>
            <a:ext cx="12265553" cy="1214054"/>
            <a:chOff x="0" y="0"/>
            <a:chExt cx="2254200" cy="3661200"/>
          </a:xfrm>
        </p:grpSpPr>
        <p:sp>
          <p:nvSpPr>
            <p:cNvPr id="659" name="Google Shape;659;g319716d215d_0_261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60" name="Google Shape;660;g319716d215d_0_261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1" name="Google Shape;661;g319716d215d_0_261"/>
          <p:cNvGrpSpPr/>
          <p:nvPr/>
        </p:nvGrpSpPr>
        <p:grpSpPr>
          <a:xfrm>
            <a:off x="12759477" y="5674870"/>
            <a:ext cx="2839841" cy="4612380"/>
            <a:chOff x="0" y="0"/>
            <a:chExt cx="2254200" cy="3661200"/>
          </a:xfrm>
        </p:grpSpPr>
        <p:sp>
          <p:nvSpPr>
            <p:cNvPr id="662" name="Google Shape;662;g319716d215d_0_261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63" name="Google Shape;663;g319716d215d_0_261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64" name="Google Shape;664;g319716d215d_0_261"/>
          <p:cNvPicPr preferRelativeResize="0"/>
          <p:nvPr/>
        </p:nvPicPr>
        <p:blipFill rotWithShape="1">
          <a:blip r:embed="rId3">
            <a:alphaModFix/>
          </a:blip>
          <a:srcRect l="65382" r="2811"/>
          <a:stretch/>
        </p:blipFill>
        <p:spPr>
          <a:xfrm>
            <a:off x="11108000" y="2193725"/>
            <a:ext cx="3322950" cy="69607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5" name="Google Shape;665;g319716d215d_0_261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666" name="Google Shape;666;g319716d215d_0_261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67" name="Google Shape;667;g319716d215d_0_261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68" name="Google Shape;668;g319716d215d_0_261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69" name="Google Shape;669;g319716d215d_0_261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Unit 1</a:t>
              </a:r>
              <a:endParaRPr dirty="0"/>
            </a:p>
          </p:txBody>
        </p:sp>
        <p:sp>
          <p:nvSpPr>
            <p:cNvPr id="670" name="Google Shape;670;g319716d215d_0_261"/>
            <p:cNvSpPr txBox="1"/>
            <p:nvPr/>
          </p:nvSpPr>
          <p:spPr>
            <a:xfrm rot="-5400000">
              <a:off x="20887850" y="9284250"/>
              <a:ext cx="53001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5"/>
                </a:rPr>
                <a:t>www.fashionupproject.com</a:t>
              </a:r>
              <a:endParaRPr>
                <a:solidFill>
                  <a:schemeClr val="dk1"/>
                </a:solidFill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671" name="Google Shape;671;g319716d215d_0_261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72" name="Google Shape;672;g319716d215d_0_261"/>
          <p:cNvGrpSpPr/>
          <p:nvPr/>
        </p:nvGrpSpPr>
        <p:grpSpPr>
          <a:xfrm>
            <a:off x="10948449" y="2091441"/>
            <a:ext cx="3622164" cy="7165318"/>
            <a:chOff x="0" y="0"/>
            <a:chExt cx="2620010" cy="5182870"/>
          </a:xfrm>
        </p:grpSpPr>
        <p:sp>
          <p:nvSpPr>
            <p:cNvPr id="673" name="Google Shape;673;g319716d215d_0_261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 extrusionOk="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g319716d215d_0_261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 extrusionOk="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g319716d215d_0_261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 extrusionOk="0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g319716d215d_0_261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 extrusionOk="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g319716d215d_0_261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 extrusionOk="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g319716d215d_0_261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 extrusionOk="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g319716d215d_0_261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 extrusionOk="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g319716d215d_0_261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 extrusionOk="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1" name="Google Shape;681;g319716d215d_0_261"/>
          <p:cNvSpPr txBox="1"/>
          <p:nvPr/>
        </p:nvSpPr>
        <p:spPr>
          <a:xfrm>
            <a:off x="2957249" y="1457457"/>
            <a:ext cx="5831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1E232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ALPAKA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682" name="Google Shape;682;g319716d215d_0_261"/>
          <p:cNvSpPr txBox="1"/>
          <p:nvPr/>
        </p:nvSpPr>
        <p:spPr>
          <a:xfrm>
            <a:off x="1031575" y="2814375"/>
            <a:ext cx="9231300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Alpaka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to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naturalne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włókno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zwierzęce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z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rodziny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wielbłądowatych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z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Ameryki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Południowej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. 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Jej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włókno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jest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uważane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za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wysokiej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jakości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ze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względu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lekkość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delikatność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ciepło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Włókno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występuje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szerokiej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gamie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kolorów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od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białego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przez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jasnobrązowy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ciemnobrązowy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aż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po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szary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Jest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również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stosunkowo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rzadko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spotykane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rynku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I 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często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jest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mieszane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z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kaszmirem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moherem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jedwabiem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aby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zwiększyć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miękkość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I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wytwarzać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luksusową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odzież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endParaRPr lang="en-US" dirty="0">
              <a:latin typeface="Montserrat"/>
            </a:endParaRPr>
          </a:p>
        </p:txBody>
      </p:sp>
      <p:sp>
        <p:nvSpPr>
          <p:cNvPr id="683" name="Google Shape;683;g319716d215d_0_261"/>
          <p:cNvSpPr txBox="1"/>
          <p:nvPr/>
        </p:nvSpPr>
        <p:spPr>
          <a:xfrm>
            <a:off x="1031566" y="351095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dirty="0"/>
          </a:p>
        </p:txBody>
      </p:sp>
      <p:sp>
        <p:nvSpPr>
          <p:cNvPr id="684" name="Google Shape;684;g319716d215d_0_261"/>
          <p:cNvSpPr txBox="1"/>
          <p:nvPr/>
        </p:nvSpPr>
        <p:spPr>
          <a:xfrm>
            <a:off x="1031575" y="5813250"/>
            <a:ext cx="9231300" cy="365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22"/>
              </a:lnSpc>
            </a:pPr>
            <a:r>
              <a:rPr lang="en-US" sz="1900" b="1" dirty="0" err="1">
                <a:solidFill>
                  <a:srgbClr val="1E2328"/>
                </a:solidFill>
                <a:latin typeface="Montserrat"/>
                <a:sym typeface="Montserrat"/>
              </a:rPr>
              <a:t>Cechy</a:t>
            </a:r>
            <a:r>
              <a:rPr lang="en-US" sz="1900" b="1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r>
              <a:rPr lang="en-US" sz="1900" b="1" dirty="0" err="1">
                <a:solidFill>
                  <a:srgbClr val="1E2328"/>
                </a:solidFill>
                <a:latin typeface="Montserrat"/>
                <a:sym typeface="Montserrat"/>
              </a:rPr>
              <a:t>charakterystyczne</a:t>
            </a:r>
            <a:endParaRPr lang="en-US" dirty="0" err="1"/>
          </a:p>
          <a:p>
            <a:pPr>
              <a:buClr>
                <a:srgbClr val="454545"/>
              </a:buClr>
              <a:buSzPts val="1900"/>
              <a:buFont typeface="Arial"/>
              <a:buChar char="•"/>
            </a:pPr>
            <a:r>
              <a:rPr lang="en-US" sz="19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Lekki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19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bardzo</a:t>
            </a:r>
            <a:r>
              <a:rPr lang="en-US" sz="19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przewiewny</a:t>
            </a:r>
            <a:endParaRPr sz="1900" dirty="0" err="1">
              <a:solidFill>
                <a:srgbClr val="454545"/>
              </a:solidFill>
              <a:latin typeface="Montserrat"/>
              <a:ea typeface="Montserrat"/>
              <a:cs typeface="Montserrat"/>
            </a:endParaRPr>
          </a:p>
          <a:p>
            <a:pPr>
              <a:buClr>
                <a:srgbClr val="454545"/>
              </a:buClr>
              <a:buSzPts val="1900"/>
              <a:buFont typeface="Arial"/>
              <a:buChar char="•"/>
            </a:pP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Bardzo</a:t>
            </a:r>
            <a:r>
              <a:rPr lang="en-US" sz="19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gładki</a:t>
            </a:r>
            <a:r>
              <a:rPr lang="en-US" sz="19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i</a:t>
            </a:r>
            <a:r>
              <a:rPr lang="en-US" sz="19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miękki</a:t>
            </a:r>
            <a:endParaRPr dirty="0" err="1">
              <a:latin typeface="Montserrat"/>
            </a:endParaRPr>
          </a:p>
          <a:p>
            <a:pPr>
              <a:buClr>
                <a:srgbClr val="454545"/>
              </a:buClr>
              <a:buSzPts val="1900"/>
              <a:buFont typeface="Arial"/>
              <a:buChar char="•"/>
            </a:pPr>
            <a:r>
              <a:rPr lang="en-US" sz="19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Łatwo</a:t>
            </a:r>
            <a:r>
              <a:rPr lang="en-US" sz="19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się</a:t>
            </a:r>
            <a:r>
              <a:rPr lang="en-US" sz="19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filcuje</a:t>
            </a:r>
            <a:r>
              <a:rPr lang="en-US" sz="19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jak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wełna</a:t>
            </a:r>
            <a:endParaRPr dirty="0" err="1">
              <a:latin typeface="Montserrat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1900"/>
              <a:buFont typeface="Arial"/>
              <a:buChar char="•"/>
            </a:pP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Wytrzymały</a:t>
            </a:r>
            <a:endParaRPr dirty="0" err="1">
              <a:latin typeface="Montserrat"/>
            </a:endParaRPr>
          </a:p>
          <a:p>
            <a:pPr>
              <a:buClr>
                <a:srgbClr val="454545"/>
              </a:buClr>
              <a:buSzPts val="1900"/>
              <a:buFont typeface="Arial"/>
              <a:buChar char="•"/>
            </a:pPr>
            <a:r>
              <a:rPr lang="en-US" sz="19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Utrzymuje</a:t>
            </a:r>
            <a:r>
              <a:rPr lang="en-US" sz="19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ciepło</a:t>
            </a:r>
            <a:r>
              <a:rPr lang="en-US" sz="19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19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jest 3-5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razy</a:t>
            </a:r>
            <a:r>
              <a:rPr lang="en-US" sz="19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cieplejszy</a:t>
            </a:r>
            <a:r>
              <a:rPr lang="en-US" sz="19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niż</a:t>
            </a:r>
            <a:r>
              <a:rPr lang="en-US" sz="19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wełna</a:t>
            </a:r>
            <a:endParaRPr dirty="0" err="1">
              <a:latin typeface="Montserrat"/>
            </a:endParaRPr>
          </a:p>
          <a:p>
            <a:pPr>
              <a:buClr>
                <a:srgbClr val="454545"/>
              </a:buClr>
              <a:buSzPts val="1900"/>
              <a:buFont typeface="Arial"/>
              <a:buChar char="•"/>
            </a:pP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Oddychający</a:t>
            </a:r>
            <a:r>
              <a:rPr lang="en-US" sz="19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i</a:t>
            </a:r>
            <a:r>
              <a:rPr lang="en-US" sz="19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odprowadzający</a:t>
            </a:r>
            <a:r>
              <a:rPr lang="en-US" sz="19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wilgoć</a:t>
            </a:r>
            <a:endParaRPr dirty="0" err="1">
              <a:latin typeface="Montserrat"/>
            </a:endParaRPr>
          </a:p>
          <a:p>
            <a:pPr>
              <a:buClr>
                <a:srgbClr val="454545"/>
              </a:buClr>
              <a:buSzPts val="1900"/>
              <a:buFont typeface="Arial"/>
              <a:buChar char="•"/>
            </a:pP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Trwały</a:t>
            </a:r>
            <a:r>
              <a:rPr lang="en-US" sz="1900" dirty="0">
                <a:solidFill>
                  <a:srgbClr val="454545"/>
                </a:solidFill>
                <a:latin typeface="Montserrat"/>
                <a:sym typeface="Montserrat"/>
              </a:rPr>
              <a:t> w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dotyku</a:t>
            </a:r>
            <a:endParaRPr dirty="0" err="1">
              <a:latin typeface="Montserrat"/>
            </a:endParaRPr>
          </a:p>
          <a:p>
            <a:pPr>
              <a:buClr>
                <a:srgbClr val="454545"/>
              </a:buClr>
              <a:buSzPts val="1900"/>
              <a:buFont typeface="Arial"/>
              <a:buChar char="•"/>
            </a:pPr>
            <a:r>
              <a:rPr lang="en-US" sz="19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Hipoalergiczny</a:t>
            </a:r>
            <a:r>
              <a:rPr lang="en-US" sz="19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nie</a:t>
            </a:r>
            <a:r>
              <a:rPr lang="en-US" sz="19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podrażnia</a:t>
            </a:r>
            <a:r>
              <a:rPr lang="en-US" sz="19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skóry</a:t>
            </a:r>
            <a:endParaRPr dirty="0" err="1">
              <a:latin typeface="Montserrat"/>
            </a:endParaRPr>
          </a:p>
          <a:p>
            <a:pPr>
              <a:buClr>
                <a:srgbClr val="454545"/>
              </a:buClr>
              <a:buSzPts val="1900"/>
              <a:buFont typeface="Arial"/>
              <a:buChar char="•"/>
            </a:pP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Dobrze</a:t>
            </a:r>
            <a:r>
              <a:rPr lang="en-US" sz="19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przyjmuje</a:t>
            </a:r>
            <a:r>
              <a:rPr lang="en-US" sz="19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barwniki</a:t>
            </a:r>
            <a:r>
              <a:rPr lang="en-US" sz="19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i</a:t>
            </a:r>
            <a:r>
              <a:rPr lang="en-US" sz="19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nie</a:t>
            </a:r>
            <a:r>
              <a:rPr lang="en-US" sz="19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blaknie</a:t>
            </a:r>
            <a:endParaRPr dirty="0" err="1">
              <a:latin typeface="Montserrat"/>
            </a:endParaRPr>
          </a:p>
          <a:p>
            <a:pPr>
              <a:buClr>
                <a:srgbClr val="454545"/>
              </a:buClr>
              <a:buSzPts val="1900"/>
              <a:buFont typeface="Arial"/>
              <a:buChar char="•"/>
            </a:pP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Odporny</a:t>
            </a:r>
            <a:r>
              <a:rPr lang="en-US" sz="19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na</a:t>
            </a:r>
            <a:r>
              <a:rPr lang="en-US" sz="19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zagniecenia</a:t>
            </a:r>
            <a:r>
              <a:rPr lang="en-US" sz="19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i</a:t>
            </a:r>
            <a:r>
              <a:rPr lang="en-US" sz="19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mechacenie</a:t>
            </a:r>
            <a:endParaRPr lang="en-US" dirty="0" err="1">
              <a:latin typeface="Montserrat"/>
            </a:endParaRPr>
          </a:p>
          <a:p>
            <a:pPr>
              <a:buClr>
                <a:srgbClr val="454545"/>
              </a:buClr>
              <a:buSzPts val="1900"/>
              <a:buFont typeface="Arial"/>
              <a:buChar char="•"/>
            </a:pP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Lekko</a:t>
            </a:r>
            <a:r>
              <a:rPr lang="en-US" sz="19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gromadzi</a:t>
            </a:r>
            <a:r>
              <a:rPr lang="en-US" sz="19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ładunki</a:t>
            </a:r>
            <a:r>
              <a:rPr lang="en-US" sz="19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1900" dirty="0" err="1">
                <a:solidFill>
                  <a:srgbClr val="454545"/>
                </a:solidFill>
                <a:latin typeface="Montserrat"/>
                <a:sym typeface="Montserrat"/>
              </a:rPr>
              <a:t>elektrostatyczne</a:t>
            </a:r>
            <a:endParaRPr dirty="0">
              <a:latin typeface="Montserra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9" name="Google Shape;689;g319716d215d_0_291"/>
          <p:cNvGrpSpPr/>
          <p:nvPr/>
        </p:nvGrpSpPr>
        <p:grpSpPr>
          <a:xfrm>
            <a:off x="928050" y="1312125"/>
            <a:ext cx="12265553" cy="1214054"/>
            <a:chOff x="0" y="0"/>
            <a:chExt cx="2254200" cy="3661200"/>
          </a:xfrm>
        </p:grpSpPr>
        <p:sp>
          <p:nvSpPr>
            <p:cNvPr id="690" name="Google Shape;690;g319716d215d_0_291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91" name="Google Shape;691;g319716d215d_0_291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2" name="Google Shape;692;g319716d215d_0_291"/>
          <p:cNvGrpSpPr/>
          <p:nvPr/>
        </p:nvGrpSpPr>
        <p:grpSpPr>
          <a:xfrm>
            <a:off x="12759477" y="5674870"/>
            <a:ext cx="2839841" cy="4612380"/>
            <a:chOff x="0" y="0"/>
            <a:chExt cx="2254200" cy="3661200"/>
          </a:xfrm>
        </p:grpSpPr>
        <p:sp>
          <p:nvSpPr>
            <p:cNvPr id="693" name="Google Shape;693;g319716d215d_0_291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94" name="Google Shape;694;g319716d215d_0_291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95" name="Google Shape;695;g319716d215d_0_291"/>
          <p:cNvPicPr preferRelativeResize="0"/>
          <p:nvPr/>
        </p:nvPicPr>
        <p:blipFill rotWithShape="1">
          <a:blip r:embed="rId3">
            <a:alphaModFix/>
          </a:blip>
          <a:srcRect l="8997" r="59176"/>
          <a:stretch/>
        </p:blipFill>
        <p:spPr>
          <a:xfrm>
            <a:off x="11108000" y="2193725"/>
            <a:ext cx="3322950" cy="69607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6" name="Google Shape;696;g319716d215d_0_291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697" name="Google Shape;697;g319716d215d_0_291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98" name="Google Shape;698;g319716d215d_0_291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99" name="Google Shape;699;g319716d215d_0_291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00" name="Google Shape;700;g319716d215d_0_291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Unit 1</a:t>
              </a:r>
              <a:endParaRPr dirty="0"/>
            </a:p>
          </p:txBody>
        </p:sp>
        <p:sp>
          <p:nvSpPr>
            <p:cNvPr id="701" name="Google Shape;701;g319716d215d_0_291"/>
            <p:cNvSpPr txBox="1"/>
            <p:nvPr/>
          </p:nvSpPr>
          <p:spPr>
            <a:xfrm rot="-5400000">
              <a:off x="21088250" y="9484650"/>
              <a:ext cx="48993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5"/>
                </a:rPr>
                <a:t>www.fashionupproject.com</a:t>
              </a:r>
              <a:endParaRPr>
                <a:solidFill>
                  <a:schemeClr val="dk1"/>
                </a:solidFill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702" name="Google Shape;702;g319716d215d_0_291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703" name="Google Shape;703;g319716d215d_0_291"/>
          <p:cNvGrpSpPr/>
          <p:nvPr/>
        </p:nvGrpSpPr>
        <p:grpSpPr>
          <a:xfrm>
            <a:off x="10948449" y="2091441"/>
            <a:ext cx="3622164" cy="7165318"/>
            <a:chOff x="0" y="0"/>
            <a:chExt cx="2620010" cy="5182870"/>
          </a:xfrm>
        </p:grpSpPr>
        <p:sp>
          <p:nvSpPr>
            <p:cNvPr id="704" name="Google Shape;704;g319716d215d_0_291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 extrusionOk="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g319716d215d_0_291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 extrusionOk="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g319716d215d_0_291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 extrusionOk="0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g319716d215d_0_291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 extrusionOk="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g319716d215d_0_291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 extrusionOk="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g319716d215d_0_291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 extrusionOk="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g319716d215d_0_291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 extrusionOk="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g319716d215d_0_291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 extrusionOk="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2" name="Google Shape;712;g319716d215d_0_291"/>
          <p:cNvSpPr txBox="1"/>
          <p:nvPr/>
        </p:nvSpPr>
        <p:spPr>
          <a:xfrm>
            <a:off x="2957249" y="1457457"/>
            <a:ext cx="5831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1E232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JEDWAB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713" name="Google Shape;713;g319716d215d_0_291"/>
          <p:cNvSpPr txBox="1"/>
          <p:nvPr/>
        </p:nvSpPr>
        <p:spPr>
          <a:xfrm>
            <a:off x="1031575" y="2951496"/>
            <a:ext cx="9231300" cy="26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Jedwab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to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wyjątkowe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włókno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naturalne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Jedwab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tekstylny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często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pozyskiwano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z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gąsienic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ćmy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 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Długo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uważany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za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włókno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luksusowe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bywa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nazywany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„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królową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tkanin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”.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Jedwab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jest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jedynym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naturalnym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włóknem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ciągłym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jest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miękki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lśniący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</a:t>
            </a:r>
            <a:endParaRPr lang="en-US">
              <a:latin typeface="Montserrat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błyszczący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gładki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dotyku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endParaRPr dirty="0">
              <a:latin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000">
              <a:solidFill>
                <a:srgbClr val="45454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1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4" name="Google Shape;714;g319716d215d_0_291"/>
          <p:cNvSpPr txBox="1"/>
          <p:nvPr/>
        </p:nvSpPr>
        <p:spPr>
          <a:xfrm>
            <a:off x="1031566" y="351095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dirty="0"/>
          </a:p>
        </p:txBody>
      </p:sp>
      <p:sp>
        <p:nvSpPr>
          <p:cNvPr id="715" name="Google Shape;715;g319716d215d_0_291"/>
          <p:cNvSpPr txBox="1"/>
          <p:nvPr/>
        </p:nvSpPr>
        <p:spPr>
          <a:xfrm>
            <a:off x="1031575" y="5596399"/>
            <a:ext cx="9231300" cy="446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22"/>
              </a:lnSpc>
              <a:buSzPts val="1100"/>
            </a:pPr>
            <a:r>
              <a:rPr lang="en-US" sz="2000" b="1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Cechy</a:t>
            </a:r>
            <a:r>
              <a:rPr lang="en-US" sz="20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b="1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charakterystyczne</a:t>
            </a:r>
            <a:r>
              <a:rPr lang="en-US" sz="20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2000" b="1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Gładki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opływowy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dotyku</a:t>
            </a:r>
            <a:endParaRPr lang="en-US" sz="2000" dirty="0" err="1">
              <a:solidFill>
                <a:srgbClr val="454545"/>
              </a:solidFill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Jedno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z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najmocniejszych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włókien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naturalnych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–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mocniejsze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niż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bawełna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len</a:t>
            </a:r>
            <a:endParaRPr lang="en-US"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Słabo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przewodzi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ciepło</a:t>
            </a:r>
            <a:endParaRPr lang="en-US"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Wysoka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elastyczność</a:t>
            </a:r>
            <a:endParaRPr lang="en-US"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Szybko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wchłania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uwalnia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wilgoć</a:t>
            </a:r>
            <a:endParaRPr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Blednie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słabnie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pod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wpływem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ciągłego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światła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słonecznego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potu</a:t>
            </a:r>
            <a:endParaRPr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Łatwo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pochłania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kurz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brud</a:t>
            </a:r>
            <a:endParaRPr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Bardzo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dobrze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przyjmuje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barwniki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pozwalając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uzyskać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zarówno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intensywne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jak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żywe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kolory</a:t>
            </a:r>
            <a:endParaRPr lang="en-US"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Ma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tendencję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do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kurczenia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się</a:t>
            </a:r>
            <a:endParaRPr lang="en-US"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Odporny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zagniecenia</a:t>
            </a:r>
            <a:endParaRPr lang="en-US"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Łatwo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gromadzi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ładunki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elektrostatyczne</a:t>
            </a:r>
            <a:endParaRPr dirty="0">
              <a:latin typeface="Montserra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" name="Google Shape;720;g3161115a51a_1_79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721" name="Google Shape;721;g3161115a51a_1_79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22" name="Google Shape;722;g3161115a51a_1_79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23" name="Google Shape;723;g3161115a51a_1_79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24" name="Google Shape;724;g3161115a51a_1_79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Unit 1</a:t>
              </a:r>
              <a:endParaRPr dirty="0"/>
            </a:p>
          </p:txBody>
        </p:sp>
        <p:sp>
          <p:nvSpPr>
            <p:cNvPr id="725" name="Google Shape;725;g3161115a51a_1_79"/>
            <p:cNvSpPr txBox="1"/>
            <p:nvPr/>
          </p:nvSpPr>
          <p:spPr>
            <a:xfrm rot="-5400000">
              <a:off x="21052850" y="9449250"/>
              <a:ext cx="49701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>
                <a:solidFill>
                  <a:schemeClr val="dk1"/>
                </a:solidFill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726" name="Google Shape;726;g3161115a51a_1_79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727" name="Google Shape;727;g3161115a51a_1_79"/>
          <p:cNvGrpSpPr/>
          <p:nvPr/>
        </p:nvGrpSpPr>
        <p:grpSpPr>
          <a:xfrm>
            <a:off x="2824757" y="4554986"/>
            <a:ext cx="3458758" cy="4147404"/>
            <a:chOff x="0" y="0"/>
            <a:chExt cx="3207900" cy="3846600"/>
          </a:xfrm>
        </p:grpSpPr>
        <p:sp>
          <p:nvSpPr>
            <p:cNvPr id="728" name="Google Shape;728;g3161115a51a_1_79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 extrusionOk="0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29" name="Google Shape;729;g3161115a51a_1_79"/>
            <p:cNvSpPr txBox="1"/>
            <p:nvPr/>
          </p:nvSpPr>
          <p:spPr>
            <a:xfrm>
              <a:off x="0" y="0"/>
              <a:ext cx="3207900" cy="384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0" name="Google Shape;730;g3161115a51a_1_79"/>
          <p:cNvGrpSpPr/>
          <p:nvPr/>
        </p:nvGrpSpPr>
        <p:grpSpPr>
          <a:xfrm>
            <a:off x="6485647" y="4554986"/>
            <a:ext cx="3458758" cy="4147404"/>
            <a:chOff x="0" y="0"/>
            <a:chExt cx="3207900" cy="3846600"/>
          </a:xfrm>
        </p:grpSpPr>
        <p:sp>
          <p:nvSpPr>
            <p:cNvPr id="731" name="Google Shape;731;g3161115a51a_1_79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 extrusionOk="0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32" name="Google Shape;732;g3161115a51a_1_79"/>
            <p:cNvSpPr txBox="1"/>
            <p:nvPr/>
          </p:nvSpPr>
          <p:spPr>
            <a:xfrm>
              <a:off x="0" y="0"/>
              <a:ext cx="3207900" cy="384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3" name="Google Shape;733;g3161115a51a_1_79"/>
          <p:cNvGrpSpPr/>
          <p:nvPr/>
        </p:nvGrpSpPr>
        <p:grpSpPr>
          <a:xfrm>
            <a:off x="4115925" y="4116789"/>
            <a:ext cx="876361" cy="876361"/>
            <a:chOff x="0" y="0"/>
            <a:chExt cx="812800" cy="812800"/>
          </a:xfrm>
        </p:grpSpPr>
        <p:sp>
          <p:nvSpPr>
            <p:cNvPr id="734" name="Google Shape;734;g3161115a51a_1_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35" name="Google Shape;735;g3161115a51a_1_79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6" name="Google Shape;736;g3161115a51a_1_79"/>
          <p:cNvGrpSpPr/>
          <p:nvPr/>
        </p:nvGrpSpPr>
        <p:grpSpPr>
          <a:xfrm>
            <a:off x="7776815" y="4116789"/>
            <a:ext cx="876361" cy="876361"/>
            <a:chOff x="0" y="0"/>
            <a:chExt cx="812800" cy="812800"/>
          </a:xfrm>
        </p:grpSpPr>
        <p:sp>
          <p:nvSpPr>
            <p:cNvPr id="737" name="Google Shape;737;g3161115a51a_1_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38" name="Google Shape;738;g3161115a51a_1_79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39" name="Google Shape;739;g3161115a51a_1_79"/>
          <p:cNvCxnSpPr/>
          <p:nvPr/>
        </p:nvCxnSpPr>
        <p:spPr>
          <a:xfrm rot="22947">
            <a:off x="4194594" y="6362509"/>
            <a:ext cx="719116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0" name="Google Shape;740;g3161115a51a_1_79"/>
          <p:cNvCxnSpPr/>
          <p:nvPr/>
        </p:nvCxnSpPr>
        <p:spPr>
          <a:xfrm rot="22947">
            <a:off x="7855484" y="6362509"/>
            <a:ext cx="719116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741" name="Google Shape;741;g3161115a51a_1_79"/>
          <p:cNvGrpSpPr/>
          <p:nvPr/>
        </p:nvGrpSpPr>
        <p:grpSpPr>
          <a:xfrm>
            <a:off x="10146537" y="4554986"/>
            <a:ext cx="3458758" cy="4147404"/>
            <a:chOff x="0" y="0"/>
            <a:chExt cx="3207900" cy="3846600"/>
          </a:xfrm>
        </p:grpSpPr>
        <p:sp>
          <p:nvSpPr>
            <p:cNvPr id="742" name="Google Shape;742;g3161115a51a_1_79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 extrusionOk="0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3" name="Google Shape;743;g3161115a51a_1_79"/>
            <p:cNvSpPr txBox="1"/>
            <p:nvPr/>
          </p:nvSpPr>
          <p:spPr>
            <a:xfrm>
              <a:off x="0" y="0"/>
              <a:ext cx="3207900" cy="384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4" name="Google Shape;744;g3161115a51a_1_79"/>
          <p:cNvGrpSpPr/>
          <p:nvPr/>
        </p:nvGrpSpPr>
        <p:grpSpPr>
          <a:xfrm>
            <a:off x="11437705" y="4116789"/>
            <a:ext cx="876361" cy="876361"/>
            <a:chOff x="0" y="0"/>
            <a:chExt cx="812800" cy="812800"/>
          </a:xfrm>
        </p:grpSpPr>
        <p:sp>
          <p:nvSpPr>
            <p:cNvPr id="745" name="Google Shape;745;g3161115a51a_1_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46" name="Google Shape;746;g3161115a51a_1_79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47" name="Google Shape;747;g3161115a51a_1_79"/>
          <p:cNvCxnSpPr/>
          <p:nvPr/>
        </p:nvCxnSpPr>
        <p:spPr>
          <a:xfrm rot="22947">
            <a:off x="11516373" y="6362509"/>
            <a:ext cx="719116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8" name="Google Shape;748;g3161115a51a_1_79"/>
          <p:cNvCxnSpPr/>
          <p:nvPr/>
        </p:nvCxnSpPr>
        <p:spPr>
          <a:xfrm rot="22947">
            <a:off x="14275806" y="6313615"/>
            <a:ext cx="719116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9" name="Google Shape;749;g3161115a51a_1_79"/>
          <p:cNvSpPr txBox="1"/>
          <p:nvPr/>
        </p:nvSpPr>
        <p:spPr>
          <a:xfrm>
            <a:off x="2915560" y="1988983"/>
            <a:ext cx="10599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6000">
                <a:solidFill>
                  <a:srgbClr val="1E2328"/>
                </a:solidFill>
                <a:latin typeface="Montserrat Black"/>
                <a:sym typeface="Montserrat Black"/>
              </a:rPr>
              <a:t>WŁÓKNA SYNTETYCZNE</a:t>
            </a:r>
            <a:endParaRPr lang="en-US"/>
          </a:p>
        </p:txBody>
      </p:sp>
      <p:sp>
        <p:nvSpPr>
          <p:cNvPr id="750" name="Google Shape;750;g3161115a51a_1_79"/>
          <p:cNvSpPr txBox="1"/>
          <p:nvPr/>
        </p:nvSpPr>
        <p:spPr>
          <a:xfrm>
            <a:off x="2929038" y="5501742"/>
            <a:ext cx="3250200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FF"/>
                </a:solidFill>
                <a:latin typeface="DM Serif Display"/>
                <a:sym typeface="DM Serif Display"/>
              </a:rPr>
              <a:t>octan</a:t>
            </a:r>
            <a:endParaRPr lang="en-US"/>
          </a:p>
        </p:txBody>
      </p:sp>
      <p:sp>
        <p:nvSpPr>
          <p:cNvPr id="751" name="Google Shape;751;g3161115a51a_1_79"/>
          <p:cNvSpPr txBox="1"/>
          <p:nvPr/>
        </p:nvSpPr>
        <p:spPr>
          <a:xfrm>
            <a:off x="4115925" y="4310560"/>
            <a:ext cx="876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 cap="non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01</a:t>
            </a:r>
            <a:endParaRPr/>
          </a:p>
        </p:txBody>
      </p:sp>
      <p:sp>
        <p:nvSpPr>
          <p:cNvPr id="752" name="Google Shape;752;g3161115a51a_1_79"/>
          <p:cNvSpPr txBox="1"/>
          <p:nvPr/>
        </p:nvSpPr>
        <p:spPr>
          <a:xfrm>
            <a:off x="7776815" y="4310560"/>
            <a:ext cx="876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 cap="non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02</a:t>
            </a:r>
            <a:endParaRPr/>
          </a:p>
        </p:txBody>
      </p:sp>
      <p:sp>
        <p:nvSpPr>
          <p:cNvPr id="753" name="Google Shape;753;g3161115a51a_1_79"/>
          <p:cNvSpPr txBox="1"/>
          <p:nvPr/>
        </p:nvSpPr>
        <p:spPr>
          <a:xfrm>
            <a:off x="6589928" y="5501742"/>
            <a:ext cx="3250200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err="1">
                <a:solidFill>
                  <a:srgbClr val="FFFFFF"/>
                </a:solidFill>
                <a:latin typeface="DM Serif Display"/>
                <a:sym typeface="DM Serif Display"/>
              </a:rPr>
              <a:t>wiskoza</a:t>
            </a:r>
            <a:endParaRPr lang="en-US" dirty="0" err="1"/>
          </a:p>
        </p:txBody>
      </p:sp>
      <p:sp>
        <p:nvSpPr>
          <p:cNvPr id="754" name="Google Shape;754;g3161115a51a_1_79"/>
          <p:cNvSpPr txBox="1"/>
          <p:nvPr/>
        </p:nvSpPr>
        <p:spPr>
          <a:xfrm>
            <a:off x="3267013" y="6642138"/>
            <a:ext cx="2574300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1800" dirty="0" err="1">
                <a:solidFill>
                  <a:srgbClr val="FFFFFF"/>
                </a:solidFill>
                <a:latin typeface="Montserrat"/>
                <a:sym typeface="Montserrat"/>
              </a:rPr>
              <a:t>zwykle</a:t>
            </a:r>
            <a:r>
              <a:rPr lang="en-US" sz="1800" dirty="0">
                <a:solidFill>
                  <a:srgbClr val="FFFFFF"/>
                </a:solidFill>
                <a:latin typeface="Montserrat"/>
                <a:sym typeface="Montserrat"/>
              </a:rPr>
              <a:t> w 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sym typeface="Montserrat"/>
              </a:rPr>
              <a:t>połączeniu</a:t>
            </a:r>
            <a:endParaRPr lang="en-US" dirty="0" err="1">
              <a:latin typeface="Montserrat"/>
            </a:endParaRPr>
          </a:p>
          <a:p>
            <a:pPr algn="ctr"/>
            <a:r>
              <a:rPr lang="en-US" sz="1800" dirty="0">
                <a:solidFill>
                  <a:srgbClr val="FFFFFF"/>
                </a:solidFill>
                <a:latin typeface="Montserrat"/>
                <a:sym typeface="Montserrat"/>
              </a:rPr>
              <a:t>z 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sym typeface="Montserrat"/>
              </a:rPr>
              <a:t>innymi</a:t>
            </a:r>
            <a:r>
              <a:rPr lang="en-US" sz="1800" dirty="0">
                <a:solidFill>
                  <a:srgbClr val="FFFFFF"/>
                </a:solidFill>
                <a:latin typeface="Montserrat"/>
                <a:sym typeface="Montserrat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sym typeface="Montserrat"/>
              </a:rPr>
              <a:t>włóknami</a:t>
            </a:r>
            <a:r>
              <a:rPr lang="en-US" sz="1800" dirty="0">
                <a:solidFill>
                  <a:srgbClr val="FFFFFF"/>
                </a:solidFill>
                <a:latin typeface="Montserrat"/>
                <a:sym typeface="Montserrat"/>
              </a:rPr>
              <a:t>, aby</a:t>
            </a:r>
            <a:endParaRPr lang="en-US" dirty="0">
              <a:latin typeface="Montserrat"/>
            </a:endParaRPr>
          </a:p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rgbClr val="FFFFFF"/>
                </a:solidFill>
                <a:latin typeface="Montserrat"/>
                <a:sym typeface="Montserrat"/>
              </a:rPr>
              <a:t>nadać</a:t>
            </a:r>
            <a:r>
              <a:rPr lang="en-US" sz="1800" dirty="0">
                <a:solidFill>
                  <a:srgbClr val="FFFFFF"/>
                </a:solidFill>
                <a:latin typeface="Montserrat"/>
                <a:sym typeface="Montserrat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sym typeface="Montserrat"/>
              </a:rPr>
              <a:t>im</a:t>
            </a:r>
            <a:r>
              <a:rPr lang="en-US" sz="1800" dirty="0">
                <a:solidFill>
                  <a:srgbClr val="FFFFFF"/>
                </a:solidFill>
                <a:latin typeface="Montserrat"/>
                <a:sym typeface="Montserrat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sym typeface="Montserrat"/>
              </a:rPr>
              <a:t>miękkość</a:t>
            </a:r>
            <a:endParaRPr dirty="0" err="1">
              <a:latin typeface="Montserrat"/>
            </a:endParaRPr>
          </a:p>
        </p:txBody>
      </p:sp>
      <p:sp>
        <p:nvSpPr>
          <p:cNvPr id="755" name="Google Shape;755;g3161115a51a_1_79"/>
          <p:cNvSpPr txBox="1"/>
          <p:nvPr/>
        </p:nvSpPr>
        <p:spPr>
          <a:xfrm>
            <a:off x="6927903" y="6642138"/>
            <a:ext cx="25743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180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wszechstronne</a:t>
            </a:r>
            <a:r>
              <a:rPr lang="en-US" sz="180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włókno</a:t>
            </a:r>
            <a:r>
              <a:rPr lang="en-US" sz="180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- 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występuje</a:t>
            </a:r>
            <a:endParaRPr lang="en-US" dirty="0" err="1">
              <a:latin typeface="Montserrat"/>
            </a:endParaRPr>
          </a:p>
          <a:p>
            <a:pPr algn="ctr"/>
            <a:r>
              <a:rPr lang="en-US" sz="180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w 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różnych</a:t>
            </a:r>
            <a:r>
              <a:rPr lang="en-US" sz="180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wariantach</a:t>
            </a:r>
            <a:endParaRPr lang="en-US" dirty="0" err="1">
              <a:latin typeface="Montserrat"/>
            </a:endParaRPr>
          </a:p>
          <a:p>
            <a:pPr algn="ctr"/>
            <a:r>
              <a:rPr lang="en-US" sz="180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takich</a:t>
            </a:r>
            <a:r>
              <a:rPr lang="en-US" sz="180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jak modal 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i</a:t>
            </a:r>
            <a:endParaRPr lang="en-US" dirty="0" err="1">
              <a:latin typeface="Montserrat"/>
            </a:endParaRPr>
          </a:p>
          <a:p>
            <a:pPr marL="0" marR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lyocell</a:t>
            </a:r>
            <a:endParaRPr>
              <a:latin typeface="Montserrat"/>
            </a:endParaRPr>
          </a:p>
        </p:txBody>
      </p:sp>
      <p:sp>
        <p:nvSpPr>
          <p:cNvPr id="756" name="Google Shape;756;g3161115a51a_1_79"/>
          <p:cNvSpPr txBox="1"/>
          <p:nvPr/>
        </p:nvSpPr>
        <p:spPr>
          <a:xfrm>
            <a:off x="10250818" y="5501742"/>
            <a:ext cx="3250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lanital</a:t>
            </a:r>
            <a:endParaRPr/>
          </a:p>
        </p:txBody>
      </p:sp>
      <p:sp>
        <p:nvSpPr>
          <p:cNvPr id="757" name="Google Shape;757;g3161115a51a_1_79"/>
          <p:cNvSpPr txBox="1"/>
          <p:nvPr/>
        </p:nvSpPr>
        <p:spPr>
          <a:xfrm>
            <a:off x="10588793" y="6642138"/>
            <a:ext cx="2574300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znany</a:t>
            </a:r>
            <a:r>
              <a:rPr lang="en-US" sz="180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również</a:t>
            </a:r>
            <a:r>
              <a:rPr lang="en-US" sz="180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jako</a:t>
            </a:r>
            <a:r>
              <a:rPr lang="en-US" sz="180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kazeina</a:t>
            </a:r>
            <a:r>
              <a:rPr lang="en-US" sz="180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mleczna</a:t>
            </a:r>
            <a:r>
              <a:rPr lang="en-US" sz="180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podobny</a:t>
            </a:r>
            <a:r>
              <a:rPr lang="en-US" sz="180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do 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wełny</a:t>
            </a:r>
            <a:endParaRPr lang="en-US" dirty="0">
              <a:latin typeface="Montserrat"/>
            </a:endParaRPr>
          </a:p>
        </p:txBody>
      </p:sp>
      <p:sp>
        <p:nvSpPr>
          <p:cNvPr id="758" name="Google Shape;758;g3161115a51a_1_79"/>
          <p:cNvSpPr txBox="1"/>
          <p:nvPr/>
        </p:nvSpPr>
        <p:spPr>
          <a:xfrm>
            <a:off x="11437705" y="4310560"/>
            <a:ext cx="876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 cap="non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03</a:t>
            </a:r>
            <a:endParaRPr/>
          </a:p>
        </p:txBody>
      </p:sp>
      <p:sp>
        <p:nvSpPr>
          <p:cNvPr id="759" name="Google Shape;759;g3161115a51a_1_79"/>
          <p:cNvSpPr txBox="1"/>
          <p:nvPr/>
        </p:nvSpPr>
        <p:spPr>
          <a:xfrm>
            <a:off x="1031566" y="351095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dirty="0"/>
          </a:p>
        </p:txBody>
      </p:sp>
      <p:sp>
        <p:nvSpPr>
          <p:cNvPr id="760" name="Google Shape;760;g3161115a51a_1_79"/>
          <p:cNvSpPr txBox="1"/>
          <p:nvPr/>
        </p:nvSpPr>
        <p:spPr>
          <a:xfrm>
            <a:off x="2915560" y="2825571"/>
            <a:ext cx="10599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sztuczne</a:t>
            </a:r>
            <a:endParaRPr sz="3000" b="1" dirty="0" err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5" name="Google Shape;765;g319716d215d_0_326"/>
          <p:cNvGrpSpPr/>
          <p:nvPr/>
        </p:nvGrpSpPr>
        <p:grpSpPr>
          <a:xfrm>
            <a:off x="928050" y="1312125"/>
            <a:ext cx="12265553" cy="1214054"/>
            <a:chOff x="0" y="0"/>
            <a:chExt cx="2254200" cy="3661200"/>
          </a:xfrm>
        </p:grpSpPr>
        <p:sp>
          <p:nvSpPr>
            <p:cNvPr id="766" name="Google Shape;766;g319716d215d_0_326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67" name="Google Shape;767;g319716d215d_0_326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8" name="Google Shape;768;g319716d215d_0_326"/>
          <p:cNvGrpSpPr/>
          <p:nvPr/>
        </p:nvGrpSpPr>
        <p:grpSpPr>
          <a:xfrm>
            <a:off x="12759477" y="5674870"/>
            <a:ext cx="2839841" cy="4612380"/>
            <a:chOff x="0" y="0"/>
            <a:chExt cx="2254200" cy="3661200"/>
          </a:xfrm>
        </p:grpSpPr>
        <p:sp>
          <p:nvSpPr>
            <p:cNvPr id="769" name="Google Shape;769;g319716d215d_0_326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70" name="Google Shape;770;g319716d215d_0_326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71" name="Google Shape;771;g319716d215d_0_326"/>
          <p:cNvPicPr preferRelativeResize="0"/>
          <p:nvPr/>
        </p:nvPicPr>
        <p:blipFill rotWithShape="1">
          <a:blip r:embed="rId3">
            <a:alphaModFix/>
          </a:blip>
          <a:srcRect l="28880" r="28884"/>
          <a:stretch/>
        </p:blipFill>
        <p:spPr>
          <a:xfrm>
            <a:off x="11108000" y="2269925"/>
            <a:ext cx="3255325" cy="6819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2" name="Google Shape;772;g319716d215d_0_326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773" name="Google Shape;773;g319716d215d_0_326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74" name="Google Shape;774;g319716d215d_0_326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75" name="Google Shape;775;g319716d215d_0_326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76" name="Google Shape;776;g319716d215d_0_326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Unit 1</a:t>
              </a:r>
              <a:endParaRPr dirty="0"/>
            </a:p>
          </p:txBody>
        </p:sp>
        <p:sp>
          <p:nvSpPr>
            <p:cNvPr id="777" name="Google Shape;777;g319716d215d_0_326"/>
            <p:cNvSpPr txBox="1"/>
            <p:nvPr/>
          </p:nvSpPr>
          <p:spPr>
            <a:xfrm rot="-5400000">
              <a:off x="21088250" y="9484650"/>
              <a:ext cx="48993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5"/>
                </a:rPr>
                <a:t>www.fashionupproject.com</a:t>
              </a:r>
              <a:endParaRPr>
                <a:solidFill>
                  <a:schemeClr val="dk1"/>
                </a:solidFill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778" name="Google Shape;778;g319716d215d_0_326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779" name="Google Shape;779;g319716d215d_0_326"/>
          <p:cNvGrpSpPr/>
          <p:nvPr/>
        </p:nvGrpSpPr>
        <p:grpSpPr>
          <a:xfrm>
            <a:off x="10948449" y="2091441"/>
            <a:ext cx="3622164" cy="7165318"/>
            <a:chOff x="0" y="0"/>
            <a:chExt cx="2620010" cy="5182870"/>
          </a:xfrm>
        </p:grpSpPr>
        <p:sp>
          <p:nvSpPr>
            <p:cNvPr id="780" name="Google Shape;780;g319716d215d_0_326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 extrusionOk="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g319716d215d_0_326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 extrusionOk="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g319716d215d_0_326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 extrusionOk="0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g319716d215d_0_326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 extrusionOk="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g319716d215d_0_326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 extrusionOk="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g319716d215d_0_326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 extrusionOk="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g319716d215d_0_326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 extrusionOk="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g319716d215d_0_326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 extrusionOk="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8" name="Google Shape;788;g319716d215d_0_326"/>
          <p:cNvSpPr txBox="1"/>
          <p:nvPr/>
        </p:nvSpPr>
        <p:spPr>
          <a:xfrm>
            <a:off x="2957249" y="1457457"/>
            <a:ext cx="5831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1E232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OCTAN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789" name="Google Shape;789;g319716d215d_0_326"/>
          <p:cNvSpPr txBox="1"/>
          <p:nvPr/>
        </p:nvSpPr>
        <p:spPr>
          <a:xfrm>
            <a:off x="1031575" y="2653796"/>
            <a:ext cx="9231300" cy="26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Octan jest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jednym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z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najwcześniejszych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włókien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półsyntetycznych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Powstaje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poprzez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obróbkę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pulpy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drzewnej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lub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włókien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bawełnianych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kwasem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octanowym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acetylację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 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grup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hydroksylowych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Dzięki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jedwabistej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miękkiej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teksturze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lśniącemu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połyskowi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jest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powszechnie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stosowany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jako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alternatywa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dla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jedwabiu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Chociaż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ma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wiele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podobnych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 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właściwości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do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wiskozy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różnią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się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one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procesem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produkcji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Jest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również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 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często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mieszany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z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innymi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włóknami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endParaRPr lang="en-US" dirty="0">
              <a:latin typeface="Montserrat"/>
            </a:endParaRPr>
          </a:p>
          <a:p>
            <a:pPr marL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1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0" name="Google Shape;790;g319716d215d_0_326"/>
          <p:cNvSpPr txBox="1"/>
          <p:nvPr/>
        </p:nvSpPr>
        <p:spPr>
          <a:xfrm>
            <a:off x="1031566" y="351095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dirty="0"/>
          </a:p>
        </p:txBody>
      </p:sp>
      <p:sp>
        <p:nvSpPr>
          <p:cNvPr id="791" name="Google Shape;791;g319716d215d_0_326"/>
          <p:cNvSpPr txBox="1"/>
          <p:nvPr/>
        </p:nvSpPr>
        <p:spPr>
          <a:xfrm>
            <a:off x="1031575" y="5674875"/>
            <a:ext cx="9231300" cy="3847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22"/>
              </a:lnSpc>
              <a:buSzPts val="1100"/>
            </a:pPr>
            <a:r>
              <a:rPr lang="en-US" sz="2000" b="1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Cechy</a:t>
            </a:r>
            <a:r>
              <a:rPr lang="en-US" sz="20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b="1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charakterystyczne</a:t>
            </a:r>
            <a:r>
              <a:rPr lang="en-US" sz="20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2000" b="1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Gładkie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miękkie</a:t>
            </a:r>
            <a:endParaRPr lang="en-US" sz="2000" dirty="0" err="1">
              <a:solidFill>
                <a:srgbClr val="454545"/>
              </a:solidFill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Zasłony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swobodnym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przepływie</a:t>
            </a:r>
            <a:endParaRPr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Wysoka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kruchość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zwłaszcza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stanie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mokrym</a:t>
            </a:r>
            <a:endParaRPr lang="en-US"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Wrażliwość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ciepło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skłonność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do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topienia</a:t>
            </a:r>
            <a:endParaRPr lang="en-US"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Niska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elastyczność</a:t>
            </a:r>
            <a:endParaRPr lang="en-US"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Odporne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mechacenie</a:t>
            </a:r>
            <a:endParaRPr lang="en-US"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Odprowadzanie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wilgoci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szybkie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schnięcie</a:t>
            </a:r>
            <a:endParaRPr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Odporne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pleśń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grzyby</a:t>
            </a:r>
            <a:endParaRPr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Wymaga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specjalnych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barwników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, aby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zachować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trwałość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koloru</a:t>
            </a:r>
            <a:endParaRPr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Skłonne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do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zagnieceń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nadają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się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do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plisowania</a:t>
            </a:r>
            <a:endParaRPr lang="en-US" dirty="0" err="1">
              <a:latin typeface="Montserrat"/>
              <a:ea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Zbiera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ładunki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elektrostatyczne</a:t>
            </a:r>
            <a:endParaRPr dirty="0">
              <a:latin typeface="Montserra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6" name="Google Shape;796;g319716d215d_0_356"/>
          <p:cNvGrpSpPr/>
          <p:nvPr/>
        </p:nvGrpSpPr>
        <p:grpSpPr>
          <a:xfrm>
            <a:off x="928050" y="1312125"/>
            <a:ext cx="12265553" cy="1214054"/>
            <a:chOff x="0" y="0"/>
            <a:chExt cx="2254200" cy="3661200"/>
          </a:xfrm>
        </p:grpSpPr>
        <p:sp>
          <p:nvSpPr>
            <p:cNvPr id="797" name="Google Shape;797;g319716d215d_0_356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98" name="Google Shape;798;g319716d215d_0_356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9" name="Google Shape;799;g319716d215d_0_356"/>
          <p:cNvGrpSpPr/>
          <p:nvPr/>
        </p:nvGrpSpPr>
        <p:grpSpPr>
          <a:xfrm>
            <a:off x="12759477" y="5674870"/>
            <a:ext cx="2839841" cy="4612380"/>
            <a:chOff x="0" y="0"/>
            <a:chExt cx="2254200" cy="3661200"/>
          </a:xfrm>
        </p:grpSpPr>
        <p:sp>
          <p:nvSpPr>
            <p:cNvPr id="800" name="Google Shape;800;g319716d215d_0_356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01" name="Google Shape;801;g319716d215d_0_356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02" name="Google Shape;802;g319716d215d_0_356"/>
          <p:cNvPicPr preferRelativeResize="0"/>
          <p:nvPr/>
        </p:nvPicPr>
        <p:blipFill rotWithShape="1">
          <a:blip r:embed="rId3">
            <a:alphaModFix/>
          </a:blip>
          <a:srcRect l="32887" r="32887"/>
          <a:stretch/>
        </p:blipFill>
        <p:spPr>
          <a:xfrm>
            <a:off x="11108000" y="2193725"/>
            <a:ext cx="3322949" cy="69607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3" name="Google Shape;803;g319716d215d_0_356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804" name="Google Shape;804;g319716d215d_0_356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05" name="Google Shape;805;g319716d215d_0_356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06" name="Google Shape;806;g319716d215d_0_356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07" name="Google Shape;807;g319716d215d_0_356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Unit 1</a:t>
              </a:r>
              <a:endParaRPr dirty="0"/>
            </a:p>
          </p:txBody>
        </p:sp>
        <p:sp>
          <p:nvSpPr>
            <p:cNvPr id="808" name="Google Shape;808;g319716d215d_0_356"/>
            <p:cNvSpPr txBox="1"/>
            <p:nvPr/>
          </p:nvSpPr>
          <p:spPr>
            <a:xfrm rot="-5400000">
              <a:off x="20899700" y="9296100"/>
              <a:ext cx="52764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5"/>
                </a:rPr>
                <a:t>www.fashionupproject.com</a:t>
              </a:r>
              <a:endParaRPr>
                <a:solidFill>
                  <a:schemeClr val="dk1"/>
                </a:solidFill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809" name="Google Shape;809;g319716d215d_0_356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0" name="Google Shape;810;g319716d215d_0_356"/>
          <p:cNvSpPr txBox="1"/>
          <p:nvPr/>
        </p:nvSpPr>
        <p:spPr>
          <a:xfrm>
            <a:off x="2957249" y="1457457"/>
            <a:ext cx="5831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1E232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WISKOZA</a:t>
            </a:r>
            <a:endParaRPr sz="6000">
              <a:solidFill>
                <a:srgbClr val="1E2328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811" name="Google Shape;811;g319716d215d_0_356"/>
          <p:cNvSpPr txBox="1"/>
          <p:nvPr/>
        </p:nvSpPr>
        <p:spPr>
          <a:xfrm>
            <a:off x="1031575" y="2951500"/>
            <a:ext cx="9231300" cy="292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Wiskoza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wiskozowa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była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pierwszym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wyprodukowanym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włóknem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półsyntetycznym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Dobrze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łączy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się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z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innymi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włóknami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tworząc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tkaniny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miękkie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jedwabiste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dotyku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 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 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Istnieje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wiele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odmian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wiskozy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które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różnią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się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nieznacznie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zarówno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procesem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 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produkcji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jak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właściwościami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gotowego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produktu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endParaRPr lang="en-US" dirty="0">
              <a:latin typeface="Montserrat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najpopularniejszych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odmian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wiskozy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należą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: modal –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pochodzący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z pulpy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bukowej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; lyocell –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pochodzący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z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bielonej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pulpy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drzewnej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;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oraz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cupro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–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pochodzący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z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bawełny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endParaRPr dirty="0">
              <a:latin typeface="Montserrat"/>
            </a:endParaRPr>
          </a:p>
        </p:txBody>
      </p:sp>
      <p:sp>
        <p:nvSpPr>
          <p:cNvPr id="812" name="Google Shape;812;g319716d215d_0_356"/>
          <p:cNvSpPr txBox="1"/>
          <p:nvPr/>
        </p:nvSpPr>
        <p:spPr>
          <a:xfrm>
            <a:off x="1031566" y="351095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dirty="0"/>
          </a:p>
        </p:txBody>
      </p:sp>
      <p:sp>
        <p:nvSpPr>
          <p:cNvPr id="813" name="Google Shape;813;g319716d215d_0_356"/>
          <p:cNvSpPr txBox="1"/>
          <p:nvPr/>
        </p:nvSpPr>
        <p:spPr>
          <a:xfrm>
            <a:off x="1031575" y="6357158"/>
            <a:ext cx="9231300" cy="292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22"/>
              </a:lnSpc>
              <a:buSzPts val="1100"/>
            </a:pPr>
            <a:r>
              <a:rPr lang="en-US" sz="2000" b="1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Cechy</a:t>
            </a:r>
            <a:r>
              <a:rPr lang="en-US" sz="20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b="1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charakterystyczne</a:t>
            </a:r>
            <a:r>
              <a:rPr lang="en-US" sz="20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2000" b="1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Gładkie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miękkie</a:t>
            </a:r>
            <a:endParaRPr sz="2000" dirty="0" err="1">
              <a:solidFill>
                <a:srgbClr val="454545"/>
              </a:solidFill>
              <a:latin typeface="Montserrat"/>
              <a:ea typeface="Montserrat"/>
              <a:cs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Jedwabiste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lśniące</a:t>
            </a:r>
            <a:endParaRPr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Bardzo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kruche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zwłaszcza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mokro</a:t>
            </a:r>
            <a:endParaRPr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Szybko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wchłania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wilgoć</a:t>
            </a:r>
            <a:endParaRPr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Wysoce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łatwopalne</a:t>
            </a:r>
            <a:endParaRPr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Dobrze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przyjmuje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barwniki</a:t>
            </a:r>
            <a:endParaRPr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Tendencja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do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kurczenia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się</a:t>
            </a:r>
            <a:endParaRPr lang="en-US"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Skłonność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do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marszczenia</a:t>
            </a:r>
            <a:endParaRPr dirty="0">
              <a:latin typeface="Montserrat"/>
            </a:endParaRPr>
          </a:p>
        </p:txBody>
      </p:sp>
      <p:grpSp>
        <p:nvGrpSpPr>
          <p:cNvPr id="814" name="Google Shape;814;g319716d215d_0_356"/>
          <p:cNvGrpSpPr/>
          <p:nvPr/>
        </p:nvGrpSpPr>
        <p:grpSpPr>
          <a:xfrm>
            <a:off x="10948449" y="2091441"/>
            <a:ext cx="3622164" cy="7165318"/>
            <a:chOff x="0" y="0"/>
            <a:chExt cx="2620010" cy="5182870"/>
          </a:xfrm>
        </p:grpSpPr>
        <p:sp>
          <p:nvSpPr>
            <p:cNvPr id="815" name="Google Shape;815;g319716d215d_0_356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 extrusionOk="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g319716d215d_0_356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 extrusionOk="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g319716d215d_0_356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 extrusionOk="0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g319716d215d_0_356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 extrusionOk="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g319716d215d_0_356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 extrusionOk="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g319716d215d_0_356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 extrusionOk="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g319716d215d_0_356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 extrusionOk="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g319716d215d_0_356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 extrusionOk="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7" name="Google Shape;827;g319716d215d_0_386"/>
          <p:cNvGrpSpPr/>
          <p:nvPr/>
        </p:nvGrpSpPr>
        <p:grpSpPr>
          <a:xfrm>
            <a:off x="928050" y="1312125"/>
            <a:ext cx="12265553" cy="1214054"/>
            <a:chOff x="0" y="0"/>
            <a:chExt cx="2254200" cy="3661200"/>
          </a:xfrm>
        </p:grpSpPr>
        <p:sp>
          <p:nvSpPr>
            <p:cNvPr id="828" name="Google Shape;828;g319716d215d_0_386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29" name="Google Shape;829;g319716d215d_0_386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0" name="Google Shape;830;g319716d215d_0_386"/>
          <p:cNvGrpSpPr/>
          <p:nvPr/>
        </p:nvGrpSpPr>
        <p:grpSpPr>
          <a:xfrm>
            <a:off x="13193451" y="5674620"/>
            <a:ext cx="3091393" cy="4612380"/>
            <a:chOff x="0" y="-50"/>
            <a:chExt cx="2453876" cy="3661200"/>
          </a:xfrm>
        </p:grpSpPr>
        <p:sp>
          <p:nvSpPr>
            <p:cNvPr id="831" name="Google Shape;831;g319716d215d_0_386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32" name="Google Shape;832;g319716d215d_0_386"/>
            <p:cNvSpPr txBox="1"/>
            <p:nvPr/>
          </p:nvSpPr>
          <p:spPr>
            <a:xfrm>
              <a:off x="199676" y="-5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33" name="Google Shape;833;g319716d215d_0_386"/>
          <p:cNvPicPr preferRelativeResize="0"/>
          <p:nvPr/>
        </p:nvPicPr>
        <p:blipFill rotWithShape="1">
          <a:blip r:embed="rId3">
            <a:alphaModFix/>
          </a:blip>
          <a:srcRect l="28848" t="-971" r="39708" b="11829"/>
          <a:stretch/>
        </p:blipFill>
        <p:spPr>
          <a:xfrm>
            <a:off x="11541974" y="2193538"/>
            <a:ext cx="3322950" cy="69607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4" name="Google Shape;834;g319716d215d_0_386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835" name="Google Shape;835;g319716d215d_0_386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36" name="Google Shape;836;g319716d215d_0_386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37" name="Google Shape;837;g319716d215d_0_386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38" name="Google Shape;838;g319716d215d_0_386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Unit 1</a:t>
              </a:r>
              <a:endParaRPr dirty="0"/>
            </a:p>
          </p:txBody>
        </p:sp>
        <p:sp>
          <p:nvSpPr>
            <p:cNvPr id="839" name="Google Shape;839;g319716d215d_0_386"/>
            <p:cNvSpPr txBox="1"/>
            <p:nvPr/>
          </p:nvSpPr>
          <p:spPr>
            <a:xfrm rot="-5400000">
              <a:off x="20994050" y="9390450"/>
              <a:ext cx="50877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5"/>
                </a:rPr>
                <a:t>www.fashionupproject.com</a:t>
              </a:r>
              <a:endParaRPr>
                <a:solidFill>
                  <a:schemeClr val="dk1"/>
                </a:solidFill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840" name="Google Shape;840;g319716d215d_0_386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841" name="Google Shape;841;g319716d215d_0_386"/>
          <p:cNvGrpSpPr/>
          <p:nvPr/>
        </p:nvGrpSpPr>
        <p:grpSpPr>
          <a:xfrm>
            <a:off x="11382423" y="2091254"/>
            <a:ext cx="3622164" cy="7165318"/>
            <a:chOff x="0" y="0"/>
            <a:chExt cx="2620010" cy="5182870"/>
          </a:xfrm>
        </p:grpSpPr>
        <p:sp>
          <p:nvSpPr>
            <p:cNvPr id="842" name="Google Shape;842;g319716d215d_0_386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 extrusionOk="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g319716d215d_0_386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 extrusionOk="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g319716d215d_0_386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 extrusionOk="0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g319716d215d_0_386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 extrusionOk="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g319716d215d_0_386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 extrusionOk="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g319716d215d_0_386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 extrusionOk="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g319716d215d_0_386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 extrusionOk="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g319716d215d_0_386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 extrusionOk="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0" name="Google Shape;850;g319716d215d_0_386"/>
          <p:cNvSpPr txBox="1"/>
          <p:nvPr/>
        </p:nvSpPr>
        <p:spPr>
          <a:xfrm>
            <a:off x="934312" y="1309968"/>
            <a:ext cx="1278841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6000">
                <a:solidFill>
                  <a:srgbClr val="1E2328"/>
                </a:solidFill>
                <a:latin typeface="Montserrat Black"/>
                <a:ea typeface="Montserrat Black"/>
                <a:sym typeface="Montserrat Black"/>
              </a:rPr>
              <a:t>LANITAL (KAZEINA MLECZNA)</a:t>
            </a:r>
            <a:endParaRPr lang="en-US">
              <a:latin typeface="Montserrat Black"/>
            </a:endParaRPr>
          </a:p>
        </p:txBody>
      </p:sp>
      <p:sp>
        <p:nvSpPr>
          <p:cNvPr id="851" name="Google Shape;851;g319716d215d_0_386"/>
          <p:cNvSpPr txBox="1"/>
          <p:nvPr/>
        </p:nvSpPr>
        <p:spPr>
          <a:xfrm>
            <a:off x="1031575" y="2814375"/>
            <a:ext cx="9231300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Lanital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czyli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włókno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kazeinowe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z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mleka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to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regenerowane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włókno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białkowe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pochodzenia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zwierzęcego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uzyskiwane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poprzez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kwasową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obróbkę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odtłuszczonego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mleka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Włókno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jest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białe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kremowe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lśniące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naturalnie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karbowane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Zazwyczaj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jest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mieszane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z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innymi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włóknami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endParaRPr lang="en-US">
              <a:latin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000">
              <a:solidFill>
                <a:srgbClr val="45454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2" name="Google Shape;852;g319716d215d_0_386"/>
          <p:cNvSpPr txBox="1"/>
          <p:nvPr/>
        </p:nvSpPr>
        <p:spPr>
          <a:xfrm>
            <a:off x="1031566" y="351095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dirty="0"/>
          </a:p>
        </p:txBody>
      </p:sp>
      <p:sp>
        <p:nvSpPr>
          <p:cNvPr id="853" name="Google Shape;853;g319716d215d_0_386"/>
          <p:cNvSpPr txBox="1"/>
          <p:nvPr/>
        </p:nvSpPr>
        <p:spPr>
          <a:xfrm>
            <a:off x="1031575" y="4969275"/>
            <a:ext cx="9231300" cy="3847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22"/>
              </a:lnSpc>
              <a:buSzPts val="1100"/>
            </a:pPr>
            <a:r>
              <a:rPr lang="en-US" sz="2000" b="1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Cechy</a:t>
            </a:r>
            <a:r>
              <a:rPr lang="en-US" sz="20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b="1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charakterystyczne</a:t>
            </a:r>
            <a:r>
              <a:rPr lang="en-US" sz="20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2000" b="1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Gładsza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bardziej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miękka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niż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wełna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ponieważ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zawiera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łusek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endParaRPr lang="en-US" sz="2000" dirty="0">
              <a:solidFill>
                <a:srgbClr val="45454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Chemicznie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podobna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do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wełny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endParaRPr dirty="0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Niska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trwałość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;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wytrzymałość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maleje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po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zamoczeniu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endParaRPr lang="en-US" dirty="0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Doskonała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elastyczność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endParaRPr lang="en-US" dirty="0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Bardzo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szybko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wchłania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wilgoć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.</a:t>
            </a:r>
            <a:endParaRPr dirty="0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Palność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podobna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do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wełny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staje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się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plastyczna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lepka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po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podniesieniu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temperatury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endParaRPr lang="en-US" dirty="0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Łatwo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ulega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uszkodzeniu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przez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pleśń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.</a:t>
            </a:r>
            <a:endParaRPr dirty="0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Odczyn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pH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taki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sam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jak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przypadku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ludzkiej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skóry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endParaRPr lang="en-US" dirty="0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Dobrze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przyjmuje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barwniki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.</a:t>
            </a:r>
            <a:endParaRPr lang="en-US" dirty="0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Ulega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biodegradacji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.</a:t>
            </a:r>
            <a:endParaRPr>
              <a:latin typeface="Montserra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8" name="Google Shape;858;g3161115a51a_1_135"/>
          <p:cNvGrpSpPr/>
          <p:nvPr/>
        </p:nvGrpSpPr>
        <p:grpSpPr>
          <a:xfrm>
            <a:off x="-18050" y="0"/>
            <a:ext cx="18288000" cy="10287000"/>
            <a:chOff x="0" y="0"/>
            <a:chExt cx="24384000" cy="13716000"/>
          </a:xfrm>
        </p:grpSpPr>
        <p:cxnSp>
          <p:nvCxnSpPr>
            <p:cNvPr id="859" name="Google Shape;859;g3161115a51a_1_135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60" name="Google Shape;860;g3161115a51a_1_135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61" name="Google Shape;861;g3161115a51a_1_13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62" name="Google Shape;862;g3161115a51a_1_135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Unit 1</a:t>
              </a:r>
              <a:endParaRPr dirty="0"/>
            </a:p>
          </p:txBody>
        </p:sp>
        <p:sp>
          <p:nvSpPr>
            <p:cNvPr id="863" name="Google Shape;863;g3161115a51a_1_135"/>
            <p:cNvSpPr txBox="1"/>
            <p:nvPr/>
          </p:nvSpPr>
          <p:spPr>
            <a:xfrm rot="-5400000">
              <a:off x="21147200" y="9543600"/>
              <a:ext cx="47814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>
                <a:solidFill>
                  <a:schemeClr val="dk1"/>
                </a:solidFill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864" name="Google Shape;864;g3161115a51a_1_135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865" name="Google Shape;865;g3161115a51a_1_135"/>
          <p:cNvGrpSpPr/>
          <p:nvPr/>
        </p:nvGrpSpPr>
        <p:grpSpPr>
          <a:xfrm>
            <a:off x="3083074" y="4554986"/>
            <a:ext cx="3458758" cy="4147404"/>
            <a:chOff x="0" y="0"/>
            <a:chExt cx="3207900" cy="3846600"/>
          </a:xfrm>
        </p:grpSpPr>
        <p:sp>
          <p:nvSpPr>
            <p:cNvPr id="866" name="Google Shape;866;g3161115a51a_1_135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 extrusionOk="0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67" name="Google Shape;867;g3161115a51a_1_135"/>
            <p:cNvSpPr txBox="1"/>
            <p:nvPr/>
          </p:nvSpPr>
          <p:spPr>
            <a:xfrm>
              <a:off x="0" y="0"/>
              <a:ext cx="3207900" cy="384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8" name="Google Shape;868;g3161115a51a_1_135"/>
          <p:cNvGrpSpPr/>
          <p:nvPr/>
        </p:nvGrpSpPr>
        <p:grpSpPr>
          <a:xfrm>
            <a:off x="4374242" y="4116789"/>
            <a:ext cx="876361" cy="876361"/>
            <a:chOff x="0" y="0"/>
            <a:chExt cx="812800" cy="812800"/>
          </a:xfrm>
        </p:grpSpPr>
        <p:sp>
          <p:nvSpPr>
            <p:cNvPr id="869" name="Google Shape;869;g3161115a51a_1_1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70" name="Google Shape;870;g3161115a51a_1_135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71" name="Google Shape;871;g3161115a51a_1_135"/>
          <p:cNvCxnSpPr/>
          <p:nvPr/>
        </p:nvCxnSpPr>
        <p:spPr>
          <a:xfrm rot="22947">
            <a:off x="2029271" y="6362509"/>
            <a:ext cx="719116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2" name="Google Shape;872;g3161115a51a_1_135"/>
          <p:cNvCxnSpPr/>
          <p:nvPr/>
        </p:nvCxnSpPr>
        <p:spPr>
          <a:xfrm rot="22947">
            <a:off x="4452911" y="6362509"/>
            <a:ext cx="719116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873" name="Google Shape;873;g3161115a51a_1_135"/>
          <p:cNvGrpSpPr/>
          <p:nvPr/>
        </p:nvGrpSpPr>
        <p:grpSpPr>
          <a:xfrm>
            <a:off x="6743964" y="4554986"/>
            <a:ext cx="3458758" cy="4147404"/>
            <a:chOff x="0" y="0"/>
            <a:chExt cx="3207900" cy="3846600"/>
          </a:xfrm>
        </p:grpSpPr>
        <p:sp>
          <p:nvSpPr>
            <p:cNvPr id="874" name="Google Shape;874;g3161115a51a_1_135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 extrusionOk="0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75" name="Google Shape;875;g3161115a51a_1_135"/>
            <p:cNvSpPr txBox="1"/>
            <p:nvPr/>
          </p:nvSpPr>
          <p:spPr>
            <a:xfrm>
              <a:off x="0" y="0"/>
              <a:ext cx="3207900" cy="384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6" name="Google Shape;876;g3161115a51a_1_135"/>
          <p:cNvGrpSpPr/>
          <p:nvPr/>
        </p:nvGrpSpPr>
        <p:grpSpPr>
          <a:xfrm>
            <a:off x="8035132" y="4116789"/>
            <a:ext cx="876361" cy="876361"/>
            <a:chOff x="0" y="0"/>
            <a:chExt cx="812800" cy="812800"/>
          </a:xfrm>
        </p:grpSpPr>
        <p:sp>
          <p:nvSpPr>
            <p:cNvPr id="877" name="Google Shape;877;g3161115a51a_1_1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78" name="Google Shape;878;g3161115a51a_1_135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79" name="Google Shape;879;g3161115a51a_1_135"/>
          <p:cNvCxnSpPr/>
          <p:nvPr/>
        </p:nvCxnSpPr>
        <p:spPr>
          <a:xfrm rot="22947">
            <a:off x="8113800" y="6362509"/>
            <a:ext cx="719116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880" name="Google Shape;880;g3161115a51a_1_135"/>
          <p:cNvGrpSpPr/>
          <p:nvPr/>
        </p:nvGrpSpPr>
        <p:grpSpPr>
          <a:xfrm>
            <a:off x="10404854" y="4554986"/>
            <a:ext cx="3458758" cy="4147404"/>
            <a:chOff x="0" y="0"/>
            <a:chExt cx="3207900" cy="3846600"/>
          </a:xfrm>
        </p:grpSpPr>
        <p:sp>
          <p:nvSpPr>
            <p:cNvPr id="881" name="Google Shape;881;g3161115a51a_1_135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 extrusionOk="0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82" name="Google Shape;882;g3161115a51a_1_135"/>
            <p:cNvSpPr txBox="1"/>
            <p:nvPr/>
          </p:nvSpPr>
          <p:spPr>
            <a:xfrm>
              <a:off x="0" y="0"/>
              <a:ext cx="3207900" cy="384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3" name="Google Shape;883;g3161115a51a_1_135"/>
          <p:cNvGrpSpPr/>
          <p:nvPr/>
        </p:nvGrpSpPr>
        <p:grpSpPr>
          <a:xfrm>
            <a:off x="11696022" y="4116789"/>
            <a:ext cx="876361" cy="876361"/>
            <a:chOff x="0" y="0"/>
            <a:chExt cx="812800" cy="812800"/>
          </a:xfrm>
        </p:grpSpPr>
        <p:sp>
          <p:nvSpPr>
            <p:cNvPr id="884" name="Google Shape;884;g3161115a51a_1_1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85" name="Google Shape;885;g3161115a51a_1_135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86" name="Google Shape;886;g3161115a51a_1_135"/>
          <p:cNvCxnSpPr/>
          <p:nvPr/>
        </p:nvCxnSpPr>
        <p:spPr>
          <a:xfrm rot="22947">
            <a:off x="11774690" y="6362509"/>
            <a:ext cx="719116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87" name="Google Shape;887;g3161115a51a_1_135"/>
          <p:cNvSpPr txBox="1"/>
          <p:nvPr/>
        </p:nvSpPr>
        <p:spPr>
          <a:xfrm>
            <a:off x="3173862" y="1988983"/>
            <a:ext cx="10599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6000">
                <a:solidFill>
                  <a:srgbClr val="1E2328"/>
                </a:solidFill>
                <a:latin typeface="Montserrat Black"/>
                <a:sym typeface="Montserrat Black"/>
              </a:rPr>
              <a:t>WŁÓKNA SYNTETYCZNE</a:t>
            </a:r>
            <a:endParaRPr lang="en-US"/>
          </a:p>
        </p:txBody>
      </p:sp>
      <p:sp>
        <p:nvSpPr>
          <p:cNvPr id="888" name="Google Shape;888;g3161115a51a_1_135"/>
          <p:cNvSpPr txBox="1"/>
          <p:nvPr/>
        </p:nvSpPr>
        <p:spPr>
          <a:xfrm>
            <a:off x="4374242" y="4310560"/>
            <a:ext cx="876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01</a:t>
            </a:r>
            <a:endParaRPr/>
          </a:p>
        </p:txBody>
      </p:sp>
      <p:sp>
        <p:nvSpPr>
          <p:cNvPr id="889" name="Google Shape;889;g3161115a51a_1_135"/>
          <p:cNvSpPr txBox="1"/>
          <p:nvPr/>
        </p:nvSpPr>
        <p:spPr>
          <a:xfrm>
            <a:off x="3187355" y="5501742"/>
            <a:ext cx="32502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polyester</a:t>
            </a:r>
            <a:endParaRPr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g3161115a51a_1_135"/>
          <p:cNvSpPr txBox="1"/>
          <p:nvPr/>
        </p:nvSpPr>
        <p:spPr>
          <a:xfrm>
            <a:off x="3525330" y="6642138"/>
            <a:ext cx="25743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rgbClr val="FFFFFF"/>
                </a:solidFill>
                <a:latin typeface="Montserrat"/>
                <a:sym typeface="Montserrat"/>
              </a:rPr>
              <a:t>tańszy</a:t>
            </a:r>
            <a:r>
              <a:rPr lang="en-US" sz="1800" dirty="0">
                <a:solidFill>
                  <a:srgbClr val="FFFFFF"/>
                </a:solidFill>
                <a:latin typeface="Montserrat"/>
                <a:sym typeface="Montserrat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sym typeface="Montserrat"/>
              </a:rPr>
              <a:t>niż</a:t>
            </a:r>
            <a:r>
              <a:rPr lang="en-US" sz="1800" dirty="0">
                <a:solidFill>
                  <a:srgbClr val="FFFFFF"/>
                </a:solidFill>
                <a:latin typeface="Montserrat"/>
                <a:sym typeface="Montserrat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sym typeface="Montserrat"/>
              </a:rPr>
              <a:t>większość</a:t>
            </a:r>
            <a:r>
              <a:rPr lang="en-US" sz="1800" dirty="0">
                <a:solidFill>
                  <a:srgbClr val="FFFFFF"/>
                </a:solidFill>
                <a:latin typeface="Montserrat"/>
                <a:sym typeface="Montserrat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sym typeface="Montserrat"/>
              </a:rPr>
              <a:t>włókien</a:t>
            </a:r>
            <a:endParaRPr lang="en-US" dirty="0" err="1"/>
          </a:p>
        </p:txBody>
      </p:sp>
      <p:sp>
        <p:nvSpPr>
          <p:cNvPr id="891" name="Google Shape;891;g3161115a51a_1_135"/>
          <p:cNvSpPr txBox="1"/>
          <p:nvPr/>
        </p:nvSpPr>
        <p:spPr>
          <a:xfrm>
            <a:off x="6848245" y="5501742"/>
            <a:ext cx="32502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nylon</a:t>
            </a:r>
            <a:endParaRPr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g3161115a51a_1_135"/>
          <p:cNvSpPr txBox="1"/>
          <p:nvPr/>
        </p:nvSpPr>
        <p:spPr>
          <a:xfrm>
            <a:off x="7186220" y="6642138"/>
            <a:ext cx="2574300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rgbClr val="FFFFFF"/>
                </a:solidFill>
                <a:latin typeface="Montserrat"/>
                <a:sym typeface="Montserrat"/>
              </a:rPr>
              <a:t>nadzwyczaj</a:t>
            </a:r>
            <a:r>
              <a:rPr lang="en-US" sz="1800" dirty="0">
                <a:solidFill>
                  <a:srgbClr val="FFFFFF"/>
                </a:solidFill>
                <a:latin typeface="Montserrat"/>
                <a:sym typeface="Montserrat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sym typeface="Montserrat"/>
              </a:rPr>
              <a:t>wytrzymały</a:t>
            </a:r>
            <a:r>
              <a:rPr lang="en-US" sz="1800" dirty="0">
                <a:solidFill>
                  <a:srgbClr val="FFFFFF"/>
                </a:solidFill>
                <a:latin typeface="Montserrat"/>
                <a:sym typeface="Montserrat"/>
              </a:rPr>
              <a:t> 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sym typeface="Montserrat"/>
              </a:rPr>
              <a:t>i</a:t>
            </a:r>
            <a:r>
              <a:rPr lang="en-US" sz="1800" dirty="0">
                <a:solidFill>
                  <a:srgbClr val="FFFFFF"/>
                </a:solidFill>
                <a:latin typeface="Montserrat"/>
                <a:sym typeface="Montserrat"/>
              </a:rPr>
              <a:t> 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sym typeface="Montserrat"/>
              </a:rPr>
              <a:t>elastyczny</a:t>
            </a:r>
            <a:endParaRPr lang="en-US" sz="1800" dirty="0" err="1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893" name="Google Shape;893;g3161115a51a_1_135"/>
          <p:cNvSpPr txBox="1"/>
          <p:nvPr/>
        </p:nvSpPr>
        <p:spPr>
          <a:xfrm>
            <a:off x="10509134" y="5501742"/>
            <a:ext cx="3250200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500" dirty="0" err="1">
                <a:solidFill>
                  <a:schemeClr val="lt1"/>
                </a:solidFill>
                <a:latin typeface="DM Serif Display"/>
                <a:sym typeface="DM Serif Display"/>
              </a:rPr>
              <a:t>elastan</a:t>
            </a:r>
            <a:endParaRPr dirty="0" err="1"/>
          </a:p>
        </p:txBody>
      </p:sp>
      <p:sp>
        <p:nvSpPr>
          <p:cNvPr id="894" name="Google Shape;894;g3161115a51a_1_135"/>
          <p:cNvSpPr txBox="1"/>
          <p:nvPr/>
        </p:nvSpPr>
        <p:spPr>
          <a:xfrm>
            <a:off x="10847110" y="6642138"/>
            <a:ext cx="2574300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180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doskonała</a:t>
            </a:r>
            <a:r>
              <a:rPr lang="en-US" sz="180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elastyczność</a:t>
            </a:r>
            <a:r>
              <a:rPr lang="en-US" sz="180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-</a:t>
            </a:r>
            <a:endParaRPr lang="en-US" dirty="0">
              <a:latin typeface="Montserrat"/>
            </a:endParaRPr>
          </a:p>
          <a:p>
            <a:pPr algn="ctr"/>
            <a:r>
              <a:rPr lang="en-US" sz="180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idealny</a:t>
            </a:r>
            <a:r>
              <a:rPr lang="en-US" sz="1800" dirty="0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 do 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tkanin</a:t>
            </a:r>
            <a:endParaRPr lang="en-US" dirty="0" err="1">
              <a:latin typeface="Montserrat"/>
            </a:endParaRPr>
          </a:p>
          <a:p>
            <a:pPr marL="0" marR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FFFFFF"/>
                </a:solidFill>
                <a:latin typeface="Montserrat"/>
                <a:ea typeface="Montserrat"/>
                <a:sym typeface="Montserrat"/>
              </a:rPr>
              <a:t>elastycznych</a:t>
            </a:r>
            <a:endParaRPr dirty="0" err="1">
              <a:latin typeface="Montserrat"/>
            </a:endParaRPr>
          </a:p>
        </p:txBody>
      </p:sp>
      <p:sp>
        <p:nvSpPr>
          <p:cNvPr id="895" name="Google Shape;895;g3161115a51a_1_135"/>
          <p:cNvSpPr txBox="1"/>
          <p:nvPr/>
        </p:nvSpPr>
        <p:spPr>
          <a:xfrm>
            <a:off x="8035132" y="4310560"/>
            <a:ext cx="876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02</a:t>
            </a:r>
            <a:endParaRPr/>
          </a:p>
        </p:txBody>
      </p:sp>
      <p:sp>
        <p:nvSpPr>
          <p:cNvPr id="896" name="Google Shape;896;g3161115a51a_1_135"/>
          <p:cNvSpPr txBox="1"/>
          <p:nvPr/>
        </p:nvSpPr>
        <p:spPr>
          <a:xfrm>
            <a:off x="11696022" y="4310560"/>
            <a:ext cx="876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03</a:t>
            </a:r>
            <a:endParaRPr/>
          </a:p>
        </p:txBody>
      </p:sp>
      <p:sp>
        <p:nvSpPr>
          <p:cNvPr id="897" name="Google Shape;897;g3161115a51a_1_135"/>
          <p:cNvSpPr txBox="1"/>
          <p:nvPr/>
        </p:nvSpPr>
        <p:spPr>
          <a:xfrm>
            <a:off x="2250766" y="351095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dirty="0"/>
          </a:p>
        </p:txBody>
      </p:sp>
      <p:sp>
        <p:nvSpPr>
          <p:cNvPr id="898" name="Google Shape;898;g3161115a51a_1_135"/>
          <p:cNvSpPr txBox="1"/>
          <p:nvPr/>
        </p:nvSpPr>
        <p:spPr>
          <a:xfrm>
            <a:off x="3173787" y="2825571"/>
            <a:ext cx="10599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syntetyk</a:t>
            </a:r>
            <a:endParaRPr sz="3000" b="1" dirty="0" err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3" name="Google Shape;903;g319716d215d_0_455"/>
          <p:cNvGrpSpPr/>
          <p:nvPr/>
        </p:nvGrpSpPr>
        <p:grpSpPr>
          <a:xfrm>
            <a:off x="928050" y="1312125"/>
            <a:ext cx="12265553" cy="1214054"/>
            <a:chOff x="0" y="0"/>
            <a:chExt cx="2254200" cy="3661200"/>
          </a:xfrm>
        </p:grpSpPr>
        <p:sp>
          <p:nvSpPr>
            <p:cNvPr id="904" name="Google Shape;904;g319716d215d_0_455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05" name="Google Shape;905;g319716d215d_0_455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6" name="Google Shape;906;g319716d215d_0_455"/>
          <p:cNvGrpSpPr/>
          <p:nvPr/>
        </p:nvGrpSpPr>
        <p:grpSpPr>
          <a:xfrm>
            <a:off x="12759477" y="5674870"/>
            <a:ext cx="2839841" cy="4612380"/>
            <a:chOff x="0" y="0"/>
            <a:chExt cx="2254200" cy="3661200"/>
          </a:xfrm>
        </p:grpSpPr>
        <p:sp>
          <p:nvSpPr>
            <p:cNvPr id="907" name="Google Shape;907;g319716d215d_0_455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08" name="Google Shape;908;g319716d215d_0_455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9" name="Google Shape;909;g319716d215d_0_455"/>
          <p:cNvPicPr preferRelativeResize="0"/>
          <p:nvPr/>
        </p:nvPicPr>
        <p:blipFill rotWithShape="1">
          <a:blip r:embed="rId3">
            <a:alphaModFix/>
          </a:blip>
          <a:srcRect l="27377" r="27377"/>
          <a:stretch/>
        </p:blipFill>
        <p:spPr>
          <a:xfrm>
            <a:off x="11108000" y="2193725"/>
            <a:ext cx="3322952" cy="69607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0" name="Google Shape;910;g319716d215d_0_455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911" name="Google Shape;911;g319716d215d_0_455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12" name="Google Shape;912;g319716d215d_0_455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13" name="Google Shape;913;g319716d215d_0_45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14" name="Google Shape;914;g319716d215d_0_455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Unit 1</a:t>
              </a:r>
              <a:endParaRPr dirty="0"/>
            </a:p>
          </p:txBody>
        </p:sp>
        <p:sp>
          <p:nvSpPr>
            <p:cNvPr id="915" name="Google Shape;915;g319716d215d_0_455"/>
            <p:cNvSpPr txBox="1"/>
            <p:nvPr/>
          </p:nvSpPr>
          <p:spPr>
            <a:xfrm rot="-5400000">
              <a:off x="21170750" y="9567150"/>
              <a:ext cx="47343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5"/>
                </a:rPr>
                <a:t>www.fashionupproject.com</a:t>
              </a:r>
              <a:endParaRPr>
                <a:solidFill>
                  <a:schemeClr val="dk1"/>
                </a:solidFill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916" name="Google Shape;916;g319716d215d_0_455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917" name="Google Shape;917;g319716d215d_0_455"/>
          <p:cNvGrpSpPr/>
          <p:nvPr/>
        </p:nvGrpSpPr>
        <p:grpSpPr>
          <a:xfrm>
            <a:off x="10948449" y="2091441"/>
            <a:ext cx="3622164" cy="7165318"/>
            <a:chOff x="0" y="0"/>
            <a:chExt cx="2620010" cy="5182870"/>
          </a:xfrm>
        </p:grpSpPr>
        <p:sp>
          <p:nvSpPr>
            <p:cNvPr id="918" name="Google Shape;918;g319716d215d_0_455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 extrusionOk="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g319716d215d_0_455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 extrusionOk="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g319716d215d_0_455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 extrusionOk="0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g319716d215d_0_455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 extrusionOk="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g319716d215d_0_455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 extrusionOk="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g319716d215d_0_455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 extrusionOk="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g319716d215d_0_455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 extrusionOk="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g319716d215d_0_455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 extrusionOk="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6" name="Google Shape;926;g319716d215d_0_455"/>
          <p:cNvSpPr txBox="1"/>
          <p:nvPr/>
        </p:nvSpPr>
        <p:spPr>
          <a:xfrm>
            <a:off x="2957249" y="1457457"/>
            <a:ext cx="5831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1E232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POLYESTER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927" name="Google Shape;927;g319716d215d_0_455"/>
          <p:cNvSpPr txBox="1"/>
          <p:nvPr/>
        </p:nvSpPr>
        <p:spPr>
          <a:xfrm>
            <a:off x="1031575" y="2653796"/>
            <a:ext cx="9231300" cy="3277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Poliester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syntetyczne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włókno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pozyskiwane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z ropy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naftowej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jest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zazwyczaj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dostępne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dwóch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rodzajach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: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politereftalan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etylenu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(PET)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politereftalan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1,4-cykloheksylenu (PCDT). PET,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mocniejszy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rodzaj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poliestru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jest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bardziej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popularny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przemyśle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odzieżowym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często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miesza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się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go z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włóknami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naturalnymi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PCDT jest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częściej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stosowany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meblarstwie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ze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względu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swoją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elastyczność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sprężystość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endParaRPr lang="en-US" dirty="0">
              <a:latin typeface="Montserrat"/>
            </a:endParaRPr>
          </a:p>
          <a:p>
            <a:pPr marL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199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8" name="Google Shape;928;g319716d215d_0_455"/>
          <p:cNvSpPr txBox="1"/>
          <p:nvPr/>
        </p:nvSpPr>
        <p:spPr>
          <a:xfrm>
            <a:off x="1031566" y="351095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dirty="0"/>
          </a:p>
        </p:txBody>
      </p:sp>
      <p:sp>
        <p:nvSpPr>
          <p:cNvPr id="929" name="Google Shape;929;g319716d215d_0_455"/>
          <p:cNvSpPr txBox="1"/>
          <p:nvPr/>
        </p:nvSpPr>
        <p:spPr>
          <a:xfrm>
            <a:off x="1031575" y="5674875"/>
            <a:ext cx="9231300" cy="3847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22"/>
              </a:lnSpc>
              <a:buSzPts val="1100"/>
            </a:pPr>
            <a:r>
              <a:rPr lang="en-US" sz="2000" b="1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Cechy</a:t>
            </a:r>
            <a:r>
              <a:rPr lang="en-US" sz="20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b="1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charakterys</a:t>
            </a:r>
            <a:r>
              <a:rPr lang="en-US" sz="20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tyczne:</a:t>
            </a:r>
            <a:endParaRPr sz="2000" b="1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Gładkie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miękkie</a:t>
            </a:r>
            <a:endParaRPr lang="en-US" sz="2000">
              <a:solidFill>
                <a:srgbClr val="454545"/>
              </a:solidFill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Zasłony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swobodnym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przepływie</a:t>
            </a:r>
            <a:endParaRPr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Wysoka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kruchość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zwłaszcza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stanie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mokrym</a:t>
            </a:r>
            <a:endParaRPr lang="en-US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Wrażliwość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ciepło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skłonność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do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topienia</a:t>
            </a:r>
            <a:endParaRPr lang="en-US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Niska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elastyczność</a:t>
            </a:r>
            <a:endParaRPr lang="en-US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Odporne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mechacenie</a:t>
            </a:r>
            <a:endParaRPr lang="en-US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Odprowadzanie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wilgoci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szybkie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schnięcie</a:t>
            </a:r>
            <a:endParaRPr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Odporne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pleśń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grzyby</a:t>
            </a:r>
            <a:endParaRPr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Wymaga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specjalnych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barwników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, aby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zachować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trwałość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koloru</a:t>
            </a:r>
            <a:endParaRPr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Skłonne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do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zagnieceń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nadają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się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do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plisowania</a:t>
            </a:r>
            <a:endParaRPr lang="en-US">
              <a:latin typeface="Montserrat"/>
              <a:ea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Zbiera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ładunki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elektrostatyczne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5A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121" name="Google Shape;121;p3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2" name="Google Shape;122;p3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3" name="Google Shape;123;p3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4" name="Google Shape;124;p3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Unit 1</a:t>
              </a:r>
              <a:endParaRPr dirty="0"/>
            </a:p>
          </p:txBody>
        </p:sp>
        <p:sp>
          <p:nvSpPr>
            <p:cNvPr id="125" name="Google Shape;125;p3"/>
            <p:cNvSpPr txBox="1"/>
            <p:nvPr/>
          </p:nvSpPr>
          <p:spPr>
            <a:xfrm rot="-5400000">
              <a:off x="21051350" y="9898650"/>
              <a:ext cx="4522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/>
            </a:p>
          </p:txBody>
        </p:sp>
      </p:grpSp>
      <p:pic>
        <p:nvPicPr>
          <p:cNvPr id="126" name="Google Shape;126;p3"/>
          <p:cNvPicPr preferRelativeResize="0"/>
          <p:nvPr/>
        </p:nvPicPr>
        <p:blipFill rotWithShape="1">
          <a:blip r:embed="rId5">
            <a:alphaModFix/>
          </a:blip>
          <a:srcRect t="18855" b="18855"/>
          <a:stretch/>
        </p:blipFill>
        <p:spPr>
          <a:xfrm>
            <a:off x="0" y="1707643"/>
            <a:ext cx="10729564" cy="44544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3"/>
          <p:cNvGrpSpPr/>
          <p:nvPr/>
        </p:nvGrpSpPr>
        <p:grpSpPr>
          <a:xfrm>
            <a:off x="9717692" y="2708859"/>
            <a:ext cx="6348470" cy="4290075"/>
            <a:chOff x="0" y="0"/>
            <a:chExt cx="8464627" cy="5720100"/>
          </a:xfrm>
        </p:grpSpPr>
        <p:grpSp>
          <p:nvGrpSpPr>
            <p:cNvPr id="128" name="Google Shape;128;p3"/>
            <p:cNvGrpSpPr/>
            <p:nvPr/>
          </p:nvGrpSpPr>
          <p:grpSpPr>
            <a:xfrm>
              <a:off x="0" y="0"/>
              <a:ext cx="8464627" cy="5720100"/>
              <a:chOff x="0" y="0"/>
              <a:chExt cx="5039406" cy="3405455"/>
            </a:xfrm>
          </p:grpSpPr>
          <p:sp>
            <p:nvSpPr>
              <p:cNvPr id="129" name="Google Shape;129;p3"/>
              <p:cNvSpPr/>
              <p:nvPr/>
            </p:nvSpPr>
            <p:spPr>
              <a:xfrm>
                <a:off x="0" y="0"/>
                <a:ext cx="5039406" cy="3405455"/>
              </a:xfrm>
              <a:custGeom>
                <a:avLst/>
                <a:gdLst/>
                <a:ahLst/>
                <a:cxnLst/>
                <a:rect l="l" t="t" r="r" b="b"/>
                <a:pathLst>
                  <a:path w="5039406" h="3405455" extrusionOk="0">
                    <a:moveTo>
                      <a:pt x="0" y="0"/>
                    </a:moveTo>
                    <a:lnTo>
                      <a:pt x="5039406" y="0"/>
                    </a:lnTo>
                    <a:lnTo>
                      <a:pt x="5039406" y="3405455"/>
                    </a:lnTo>
                    <a:lnTo>
                      <a:pt x="0" y="3405455"/>
                    </a:lnTo>
                    <a:close/>
                  </a:path>
                </a:pathLst>
              </a:custGeom>
              <a:solidFill>
                <a:srgbClr val="1E2328"/>
              </a:solidFill>
              <a:ln>
                <a:noFill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0" name="Google Shape;130;p3"/>
              <p:cNvSpPr txBox="1"/>
              <p:nvPr/>
            </p:nvSpPr>
            <p:spPr>
              <a:xfrm>
                <a:off x="0" y="0"/>
                <a:ext cx="5039406" cy="34054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1" name="Google Shape;131;p3"/>
            <p:cNvSpPr txBox="1"/>
            <p:nvPr/>
          </p:nvSpPr>
          <p:spPr>
            <a:xfrm>
              <a:off x="1340584" y="1081203"/>
              <a:ext cx="4609831" cy="2462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 err="1">
                  <a:solidFill>
                    <a:srgbClr val="FFFFFF"/>
                  </a:solidFill>
                  <a:latin typeface="DM Serif Display"/>
                  <a:sym typeface="DM Serif Display"/>
                </a:rPr>
                <a:t>Przegląd</a:t>
              </a:r>
              <a:endParaRPr lang="en-US" sz="6000" dirty="0" err="1">
                <a:solidFill>
                  <a:srgbClr val="FFFFFF"/>
                </a:solidFill>
                <a:latin typeface="DM Serif Display"/>
              </a:endParaRPr>
            </a:p>
            <a:p>
              <a:r>
                <a:rPr lang="en-US" sz="6000" err="1">
                  <a:solidFill>
                    <a:srgbClr val="FFFFFF"/>
                  </a:solidFill>
                  <a:latin typeface="DM Serif Display"/>
                </a:rPr>
                <a:t>Unitu</a:t>
              </a:r>
              <a:endParaRPr lang="en-US" sz="6000" dirty="0" err="1">
                <a:solidFill>
                  <a:srgbClr val="FFFFFF"/>
                </a:solidFill>
                <a:latin typeface="DM Serif Display"/>
              </a:endParaRPr>
            </a:p>
          </p:txBody>
        </p:sp>
        <p:cxnSp>
          <p:nvCxnSpPr>
            <p:cNvPr id="132" name="Google Shape;132;p3"/>
            <p:cNvCxnSpPr/>
            <p:nvPr/>
          </p:nvCxnSpPr>
          <p:spPr>
            <a:xfrm>
              <a:off x="1295804" y="4931989"/>
              <a:ext cx="958800" cy="6300"/>
            </a:xfrm>
            <a:prstGeom prst="straightConnector1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33" name="Google Shape;133;p3"/>
          <p:cNvSpPr txBox="1"/>
          <p:nvPr/>
        </p:nvSpPr>
        <p:spPr>
          <a:xfrm>
            <a:off x="2254457" y="7637143"/>
            <a:ext cx="13690800" cy="99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150" dirty="0">
                <a:latin typeface="Montserrat"/>
                <a:ea typeface="Montserrat"/>
                <a:sym typeface="Montserrat"/>
              </a:rPr>
              <a:t>Ta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jednostka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obejmuje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podstawy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włókien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tkanin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. W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tej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jednostce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poznasz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różne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 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kategorie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włókien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różne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rodzaje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tkanin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, ich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zachowanie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najodpowiedniejsze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sposoby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ich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wykorzystania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.</a:t>
            </a:r>
            <a:r>
              <a:rPr lang="en-US" sz="215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Zawiera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ona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zajęcia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teoretyczne</a:t>
            </a:r>
            <a:r>
              <a:rPr lang="en-US" sz="2150" dirty="0">
                <a:solidFill>
                  <a:schemeClr val="dk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dk1"/>
                </a:solidFill>
                <a:latin typeface="Montserrat"/>
                <a:ea typeface="Montserrat"/>
                <a:sym typeface="Montserrat"/>
              </a:rPr>
              <a:t>uzupełnione</a:t>
            </a:r>
            <a:r>
              <a:rPr lang="en-US" sz="2150" dirty="0">
                <a:solidFill>
                  <a:schemeClr val="dk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dk1"/>
                </a:solidFill>
                <a:latin typeface="Montserrat"/>
                <a:ea typeface="Montserrat"/>
                <a:sym typeface="Montserrat"/>
              </a:rPr>
              <a:t>analizą</a:t>
            </a:r>
            <a:r>
              <a:rPr lang="en-US" sz="2150" dirty="0">
                <a:solidFill>
                  <a:schemeClr val="dk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dk1"/>
                </a:solidFill>
                <a:latin typeface="Montserrat"/>
                <a:ea typeface="Montserrat"/>
                <a:sym typeface="Montserrat"/>
              </a:rPr>
              <a:t>próbek</a:t>
            </a:r>
            <a:r>
              <a:rPr lang="en-US" sz="2150" dirty="0">
                <a:solidFill>
                  <a:schemeClr val="dk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latin typeface="Montserrat"/>
                <a:ea typeface="Montserrat"/>
                <a:sym typeface="Montserrat"/>
              </a:rPr>
              <a:t>tkanin</a:t>
            </a:r>
            <a:r>
              <a:rPr lang="en-US" sz="2150" dirty="0">
                <a:latin typeface="Montserrat"/>
                <a:ea typeface="Montserrat"/>
                <a:sym typeface="Montserrat"/>
              </a:rPr>
              <a:t>.</a:t>
            </a:r>
            <a:endParaRPr lang="en-US" dirty="0">
              <a:latin typeface="Montserrat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1031566" y="351095"/>
            <a:ext cx="4506489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4" name="Google Shape;934;g319716d215d_0_485"/>
          <p:cNvGrpSpPr/>
          <p:nvPr/>
        </p:nvGrpSpPr>
        <p:grpSpPr>
          <a:xfrm>
            <a:off x="928050" y="1312125"/>
            <a:ext cx="12265553" cy="1214054"/>
            <a:chOff x="0" y="0"/>
            <a:chExt cx="2254200" cy="3661200"/>
          </a:xfrm>
        </p:grpSpPr>
        <p:sp>
          <p:nvSpPr>
            <p:cNvPr id="935" name="Google Shape;935;g319716d215d_0_485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36" name="Google Shape;936;g319716d215d_0_485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7" name="Google Shape;937;g319716d215d_0_485"/>
          <p:cNvGrpSpPr/>
          <p:nvPr/>
        </p:nvGrpSpPr>
        <p:grpSpPr>
          <a:xfrm>
            <a:off x="12759477" y="5674870"/>
            <a:ext cx="2839841" cy="4612380"/>
            <a:chOff x="0" y="0"/>
            <a:chExt cx="2254200" cy="3661200"/>
          </a:xfrm>
        </p:grpSpPr>
        <p:sp>
          <p:nvSpPr>
            <p:cNvPr id="938" name="Google Shape;938;g319716d215d_0_485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39" name="Google Shape;939;g319716d215d_0_485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40" name="Google Shape;940;g319716d215d_0_485"/>
          <p:cNvPicPr preferRelativeResize="0"/>
          <p:nvPr/>
        </p:nvPicPr>
        <p:blipFill rotWithShape="1">
          <a:blip r:embed="rId3">
            <a:alphaModFix/>
          </a:blip>
          <a:srcRect l="32098" r="32098"/>
          <a:stretch/>
        </p:blipFill>
        <p:spPr>
          <a:xfrm>
            <a:off x="11108000" y="2193725"/>
            <a:ext cx="3322950" cy="69607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1" name="Google Shape;941;g319716d215d_0_485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942" name="Google Shape;942;g319716d215d_0_485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43" name="Google Shape;943;g319716d215d_0_485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44" name="Google Shape;944;g319716d215d_0_48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45" name="Google Shape;945;g319716d215d_0_485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Unit 1</a:t>
              </a:r>
              <a:endParaRPr dirty="0"/>
            </a:p>
          </p:txBody>
        </p:sp>
        <p:sp>
          <p:nvSpPr>
            <p:cNvPr id="946" name="Google Shape;946;g319716d215d_0_485"/>
            <p:cNvSpPr txBox="1"/>
            <p:nvPr/>
          </p:nvSpPr>
          <p:spPr>
            <a:xfrm rot="-5400000">
              <a:off x="21005750" y="9402150"/>
              <a:ext cx="50643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5"/>
                </a:rPr>
                <a:t>www.fashionupproject.com</a:t>
              </a:r>
              <a:endParaRPr>
                <a:solidFill>
                  <a:schemeClr val="dk1"/>
                </a:solidFill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947" name="Google Shape;947;g319716d215d_0_485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48" name="Google Shape;948;g319716d215d_0_485"/>
          <p:cNvSpPr txBox="1"/>
          <p:nvPr/>
        </p:nvSpPr>
        <p:spPr>
          <a:xfrm>
            <a:off x="1508000" y="1457450"/>
            <a:ext cx="8754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1E232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POLYAMIDE (NYLON)</a:t>
            </a:r>
            <a:endParaRPr sz="6000">
              <a:solidFill>
                <a:srgbClr val="1E2328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949" name="Google Shape;949;g319716d215d_0_485"/>
          <p:cNvSpPr txBox="1"/>
          <p:nvPr/>
        </p:nvSpPr>
        <p:spPr>
          <a:xfrm>
            <a:off x="1031575" y="2951500"/>
            <a:ext cx="9231300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Poliamid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(PA),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zwany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również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nylonem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jest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pochodną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ropy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naftowej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Dwa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najpopularniejsze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rodzaje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poliamidu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to nylon 6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nylon 6.6.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Pierwotnie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stworzony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jako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termoplastyczny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zamiennik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jedwabiu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jest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jednym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z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najmocniejszych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włókien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charakteryzuje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się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dużą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elastycznością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Często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miesza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się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go z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innymi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włóknami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celu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poprawy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jego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właściwości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endParaRPr lang="en-US" dirty="0">
              <a:latin typeface="Montserrat"/>
            </a:endParaRPr>
          </a:p>
        </p:txBody>
      </p:sp>
      <p:sp>
        <p:nvSpPr>
          <p:cNvPr id="950" name="Google Shape;950;g319716d215d_0_485"/>
          <p:cNvSpPr txBox="1"/>
          <p:nvPr/>
        </p:nvSpPr>
        <p:spPr>
          <a:xfrm>
            <a:off x="1031566" y="351095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dirty="0"/>
          </a:p>
        </p:txBody>
      </p:sp>
      <p:sp>
        <p:nvSpPr>
          <p:cNvPr id="951" name="Google Shape;951;g319716d215d_0_485"/>
          <p:cNvSpPr txBox="1"/>
          <p:nvPr/>
        </p:nvSpPr>
        <p:spPr>
          <a:xfrm>
            <a:off x="1031575" y="5869233"/>
            <a:ext cx="9231300" cy="3847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22"/>
              </a:lnSpc>
              <a:buSzPts val="1100"/>
            </a:pPr>
            <a:r>
              <a:rPr lang="en-US" sz="2000" b="1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Cechy</a:t>
            </a:r>
            <a:r>
              <a:rPr lang="en-US" sz="20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b="1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charakterys</a:t>
            </a:r>
            <a:r>
              <a:rPr lang="en-US" sz="20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tyczne:</a:t>
            </a:r>
            <a:endParaRPr sz="2000" b="1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Gładki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miękki</a:t>
            </a:r>
            <a:endParaRPr lang="en-US" sz="2000" dirty="0" err="1">
              <a:solidFill>
                <a:srgbClr val="454545"/>
              </a:solidFill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Niezwykle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trwały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nawet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stanie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mokrym</a:t>
            </a:r>
            <a:endParaRPr lang="en-US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Wrażliwy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ciepło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podatny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topienie</a:t>
            </a:r>
            <a:endParaRPr lang="en-US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Wysoka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elastyczność</a:t>
            </a:r>
            <a:endParaRPr lang="en-US"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Odprowadza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wilgoć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szybko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schnie</a:t>
            </a:r>
            <a:endParaRPr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Odporny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zabrudzenia</a:t>
            </a:r>
            <a:endParaRPr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Odporny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pleśń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grzyby</a:t>
            </a:r>
            <a:endParaRPr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Dobrze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przyjmuje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barwniki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ale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ciemne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odcienie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mogą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blaknąć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podczas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prania</a:t>
            </a:r>
            <a:endParaRPr lang="en-US"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Odporny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zagniecenia</a:t>
            </a:r>
            <a:endParaRPr lang="en-US">
              <a:latin typeface="Montserrat"/>
              <a:ea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Łatwo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gromadzi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elektryczność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statyczną</a:t>
            </a:r>
            <a:endParaRPr dirty="0">
              <a:latin typeface="Montserrat"/>
            </a:endParaRPr>
          </a:p>
        </p:txBody>
      </p:sp>
      <p:grpSp>
        <p:nvGrpSpPr>
          <p:cNvPr id="952" name="Google Shape;952;g319716d215d_0_485"/>
          <p:cNvGrpSpPr/>
          <p:nvPr/>
        </p:nvGrpSpPr>
        <p:grpSpPr>
          <a:xfrm>
            <a:off x="10948449" y="2091441"/>
            <a:ext cx="3622164" cy="7165318"/>
            <a:chOff x="0" y="0"/>
            <a:chExt cx="2620010" cy="5182870"/>
          </a:xfrm>
        </p:grpSpPr>
        <p:sp>
          <p:nvSpPr>
            <p:cNvPr id="953" name="Google Shape;953;g319716d215d_0_485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 extrusionOk="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g319716d215d_0_485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 extrusionOk="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g319716d215d_0_485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 extrusionOk="0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g319716d215d_0_485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 extrusionOk="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g319716d215d_0_485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 extrusionOk="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g319716d215d_0_485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 extrusionOk="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g319716d215d_0_485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 extrusionOk="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g319716d215d_0_485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 extrusionOk="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5" name="Google Shape;965;g319716d215d_0_515"/>
          <p:cNvGrpSpPr/>
          <p:nvPr/>
        </p:nvGrpSpPr>
        <p:grpSpPr>
          <a:xfrm>
            <a:off x="928050" y="1312125"/>
            <a:ext cx="12265553" cy="1214054"/>
            <a:chOff x="0" y="0"/>
            <a:chExt cx="2254200" cy="3661200"/>
          </a:xfrm>
        </p:grpSpPr>
        <p:sp>
          <p:nvSpPr>
            <p:cNvPr id="966" name="Google Shape;966;g319716d215d_0_515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67" name="Google Shape;967;g319716d215d_0_515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8" name="Google Shape;968;g319716d215d_0_515"/>
          <p:cNvGrpSpPr/>
          <p:nvPr/>
        </p:nvGrpSpPr>
        <p:grpSpPr>
          <a:xfrm>
            <a:off x="12759477" y="5674870"/>
            <a:ext cx="2839841" cy="4612380"/>
            <a:chOff x="0" y="0"/>
            <a:chExt cx="2254200" cy="3661200"/>
          </a:xfrm>
        </p:grpSpPr>
        <p:sp>
          <p:nvSpPr>
            <p:cNvPr id="969" name="Google Shape;969;g319716d215d_0_515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70" name="Google Shape;970;g319716d215d_0_515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71" name="Google Shape;971;g319716d215d_0_515"/>
          <p:cNvPicPr preferRelativeResize="0"/>
          <p:nvPr/>
        </p:nvPicPr>
        <p:blipFill rotWithShape="1">
          <a:blip r:embed="rId3">
            <a:alphaModFix/>
          </a:blip>
          <a:srcRect l="32098" r="32098"/>
          <a:stretch/>
        </p:blipFill>
        <p:spPr>
          <a:xfrm>
            <a:off x="11108000" y="2193725"/>
            <a:ext cx="3322949" cy="69607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2" name="Google Shape;972;g319716d215d_0_515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973" name="Google Shape;973;g319716d215d_0_515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74" name="Google Shape;974;g319716d215d_0_515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75" name="Google Shape;975;g319716d215d_0_51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76" name="Google Shape;976;g319716d215d_0_515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Unit 1</a:t>
              </a:r>
              <a:endParaRPr dirty="0"/>
            </a:p>
          </p:txBody>
        </p:sp>
        <p:sp>
          <p:nvSpPr>
            <p:cNvPr id="977" name="Google Shape;977;g319716d215d_0_515"/>
            <p:cNvSpPr txBox="1"/>
            <p:nvPr/>
          </p:nvSpPr>
          <p:spPr>
            <a:xfrm rot="-5400000">
              <a:off x="20994050" y="9390450"/>
              <a:ext cx="50877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5"/>
                </a:rPr>
                <a:t>www.fashionupproject.com</a:t>
              </a:r>
              <a:endParaRPr>
                <a:solidFill>
                  <a:schemeClr val="dk1"/>
                </a:solidFill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978" name="Google Shape;978;g319716d215d_0_515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979" name="Google Shape;979;g319716d215d_0_515"/>
          <p:cNvGrpSpPr/>
          <p:nvPr/>
        </p:nvGrpSpPr>
        <p:grpSpPr>
          <a:xfrm>
            <a:off x="10948449" y="2091441"/>
            <a:ext cx="3622164" cy="7165318"/>
            <a:chOff x="0" y="0"/>
            <a:chExt cx="2620010" cy="5182870"/>
          </a:xfrm>
        </p:grpSpPr>
        <p:sp>
          <p:nvSpPr>
            <p:cNvPr id="980" name="Google Shape;980;g319716d215d_0_515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 extrusionOk="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g319716d215d_0_515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 extrusionOk="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g319716d215d_0_515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 extrusionOk="0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g319716d215d_0_515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 extrusionOk="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g319716d215d_0_515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 extrusionOk="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g319716d215d_0_515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 extrusionOk="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g319716d215d_0_515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 extrusionOk="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g319716d215d_0_515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 extrusionOk="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8" name="Google Shape;988;g319716d215d_0_515"/>
          <p:cNvSpPr txBox="1"/>
          <p:nvPr/>
        </p:nvSpPr>
        <p:spPr>
          <a:xfrm>
            <a:off x="2358750" y="1457450"/>
            <a:ext cx="8413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1E2328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ELASTAN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989" name="Google Shape;989;g319716d215d_0_515"/>
          <p:cNvSpPr txBox="1"/>
          <p:nvPr/>
        </p:nvSpPr>
        <p:spPr>
          <a:xfrm>
            <a:off x="1031575" y="2814375"/>
            <a:ext cx="9231300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Elastan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znany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również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jako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spandex, to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segmentowany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poliuretan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produkt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uboczny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ropy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naftowej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Jest to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białe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włókno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syntetyczne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które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zapewnia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elastyczność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Włókno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może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rozciągnąć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się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do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ponad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500%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swojej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długości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natychmiast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powrócić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do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pierwotnej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długości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Często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jest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mieszane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z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innymi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włóknami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aby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zapewnić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dodatkową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rozciągliwość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.</a:t>
            </a:r>
            <a:endParaRPr lang="en-US" dirty="0">
              <a:latin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000">
              <a:solidFill>
                <a:srgbClr val="45454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0" name="Google Shape;990;g319716d215d_0_515"/>
          <p:cNvSpPr txBox="1"/>
          <p:nvPr/>
        </p:nvSpPr>
        <p:spPr>
          <a:xfrm>
            <a:off x="1031566" y="351095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dirty="0"/>
          </a:p>
        </p:txBody>
      </p:sp>
      <p:sp>
        <p:nvSpPr>
          <p:cNvPr id="991" name="Google Shape;991;g319716d215d_0_515"/>
          <p:cNvSpPr txBox="1"/>
          <p:nvPr/>
        </p:nvSpPr>
        <p:spPr>
          <a:xfrm>
            <a:off x="1031575" y="5719175"/>
            <a:ext cx="9231300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22"/>
              </a:lnSpc>
              <a:buSzPts val="1100"/>
            </a:pPr>
            <a:r>
              <a:rPr lang="en-US" sz="2000" b="1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Cechy</a:t>
            </a:r>
            <a:r>
              <a:rPr lang="en-US" sz="20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b="1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charakterystyczne</a:t>
            </a:r>
            <a:r>
              <a:rPr lang="en-US" sz="200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2000" b="1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Lekki,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gładki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miękki</a:t>
            </a:r>
            <a:endParaRPr lang="en-US" sz="2000" dirty="0" err="1">
              <a:solidFill>
                <a:srgbClr val="45454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Stosunkowo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słaby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jak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włókno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, ale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mocniejszy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trwalszy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niż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guma</a:t>
            </a:r>
            <a:endParaRPr lang="en-US"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Doskonała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elastyczność</a:t>
            </a:r>
            <a:endParaRPr lang="en-US"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Odporny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mechacenie</a:t>
            </a:r>
            <a:endParaRPr lang="en-US"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Odporny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olej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pot</a:t>
            </a:r>
            <a:endParaRPr lang="en-US" dirty="0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Odporny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pleśń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000" dirty="0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ea typeface="Montserrat"/>
                <a:sym typeface="Montserrat"/>
              </a:rPr>
              <a:t>owady</a:t>
            </a:r>
            <a:endParaRPr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Dobrze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przyjmuje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barwniki</a:t>
            </a:r>
            <a:endParaRPr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Odporny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zagniecenia</a:t>
            </a:r>
            <a:endParaRPr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Odporny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na</a:t>
            </a:r>
            <a:r>
              <a:rPr lang="en-US" sz="2000" dirty="0">
                <a:solidFill>
                  <a:srgbClr val="454545"/>
                </a:solidFill>
                <a:latin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ścieranie</a:t>
            </a:r>
            <a:endParaRPr lang="en-US" dirty="0" err="1">
              <a:latin typeface="Montserrat"/>
            </a:endParaRPr>
          </a:p>
          <a:p>
            <a:pPr>
              <a:buClr>
                <a:srgbClr val="454545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454545"/>
                </a:solidFill>
                <a:latin typeface="Montserrat"/>
                <a:sym typeface="Montserrat"/>
              </a:rPr>
              <a:t>Antystatyczny</a:t>
            </a:r>
            <a:endParaRPr dirty="0" err="1">
              <a:latin typeface="Montserra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06;g319716d215d_0_548">
            <a:extLst>
              <a:ext uri="{FF2B5EF4-FFF2-40B4-BE49-F238E27FC236}">
                <a16:creationId xmlns:a16="http://schemas.microsoft.com/office/drawing/2014/main" id="{B6279DB0-FC93-568E-316E-E30AA1A9C16C}"/>
              </a:ext>
            </a:extLst>
          </p:cNvPr>
          <p:cNvGrpSpPr/>
          <p:nvPr/>
        </p:nvGrpSpPr>
        <p:grpSpPr>
          <a:xfrm>
            <a:off x="1028492" y="5973406"/>
            <a:ext cx="5633430" cy="1861788"/>
            <a:chOff x="0" y="0"/>
            <a:chExt cx="1980673" cy="1084200"/>
          </a:xfrm>
        </p:grpSpPr>
        <p:sp>
          <p:nvSpPr>
            <p:cNvPr id="3" name="Google Shape;1007;g319716d215d_0_548">
              <a:extLst>
                <a:ext uri="{FF2B5EF4-FFF2-40B4-BE49-F238E27FC236}">
                  <a16:creationId xmlns:a16="http://schemas.microsoft.com/office/drawing/2014/main" id="{A2FE015C-809A-3967-21B6-D9CF78B30F26}"/>
                </a:ext>
              </a:extLst>
            </p:cNvPr>
            <p:cNvSpPr/>
            <p:nvPr/>
          </p:nvSpPr>
          <p:spPr>
            <a:xfrm>
              <a:off x="0" y="0"/>
              <a:ext cx="1980673" cy="1084155"/>
            </a:xfrm>
            <a:custGeom>
              <a:avLst/>
              <a:gdLst/>
              <a:ahLst/>
              <a:cxnLst/>
              <a:rect l="l" t="t" r="r" b="b"/>
              <a:pathLst>
                <a:path w="1980673" h="1084155" extrusionOk="0">
                  <a:moveTo>
                    <a:pt x="0" y="0"/>
                  </a:moveTo>
                  <a:lnTo>
                    <a:pt x="1980673" y="0"/>
                  </a:lnTo>
                  <a:lnTo>
                    <a:pt x="1980673" y="1084155"/>
                  </a:lnTo>
                  <a:lnTo>
                    <a:pt x="0" y="1084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Google Shape;1008;g319716d215d_0_548">
              <a:extLst>
                <a:ext uri="{FF2B5EF4-FFF2-40B4-BE49-F238E27FC236}">
                  <a16:creationId xmlns:a16="http://schemas.microsoft.com/office/drawing/2014/main" id="{3366796D-2F60-77DC-622F-3341681CC634}"/>
                </a:ext>
              </a:extLst>
            </p:cNvPr>
            <p:cNvSpPr txBox="1"/>
            <p:nvPr/>
          </p:nvSpPr>
          <p:spPr>
            <a:xfrm>
              <a:off x="0" y="0"/>
              <a:ext cx="1980600" cy="1084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6" name="Google Shape;996;g319716d215d_0_548"/>
          <p:cNvSpPr txBox="1"/>
          <p:nvPr/>
        </p:nvSpPr>
        <p:spPr>
          <a:xfrm>
            <a:off x="7043952" y="3778143"/>
            <a:ext cx="9231300" cy="165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Tkaniny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tkane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 – co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odnosi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się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 do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sposobu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, w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jaki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nitki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osnowy</a:t>
            </a:r>
            <a:endParaRPr lang="en-US">
              <a:latin typeface="Montserrat"/>
            </a:endParaRPr>
          </a:p>
          <a:p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przeplatają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się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z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przędzą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wątku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Istnieją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trzy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podstawowe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sploty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</a:t>
            </a:r>
            <a:endParaRPr lang="en-US" sz="2150">
              <a:latin typeface="Montserrat"/>
            </a:endParaRPr>
          </a:p>
          <a:p>
            <a:pPr>
              <a:lnSpc>
                <a:spcPct val="150022"/>
              </a:lnSpc>
            </a:pP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z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których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możemy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następnie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zbudować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wiele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innych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kombinacji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(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sploty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wtórne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):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płócienny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skośny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atłasowy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</a:t>
            </a:r>
            <a:endParaRPr sz="2150" dirty="0">
              <a:latin typeface="Montserrat"/>
            </a:endParaRPr>
          </a:p>
        </p:txBody>
      </p:sp>
      <p:grpSp>
        <p:nvGrpSpPr>
          <p:cNvPr id="997" name="Google Shape;997;g319716d215d_0_548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998" name="Google Shape;998;g319716d215d_0_548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99" name="Google Shape;999;g319716d215d_0_548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00" name="Google Shape;1000;g319716d215d_0_548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01" name="Google Shape;1001;g319716d215d_0_548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Unit 1</a:t>
              </a:r>
              <a:endParaRPr dirty="0"/>
            </a:p>
          </p:txBody>
        </p:sp>
        <p:sp>
          <p:nvSpPr>
            <p:cNvPr id="1002" name="Google Shape;1002;g319716d215d_0_548"/>
            <p:cNvSpPr txBox="1"/>
            <p:nvPr/>
          </p:nvSpPr>
          <p:spPr>
            <a:xfrm rot="-5400000">
              <a:off x="21005750" y="9402150"/>
              <a:ext cx="50643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>
                <a:solidFill>
                  <a:schemeClr val="dk1"/>
                </a:solidFill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1003" name="Google Shape;1003;g319716d215d_0_548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04" name="Google Shape;1004;g319716d215d_0_548"/>
          <p:cNvSpPr txBox="1"/>
          <p:nvPr/>
        </p:nvSpPr>
        <p:spPr>
          <a:xfrm>
            <a:off x="1592109" y="4969100"/>
            <a:ext cx="45066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63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WOVEN</a:t>
            </a:r>
            <a:endParaRPr/>
          </a:p>
        </p:txBody>
      </p:sp>
      <p:sp>
        <p:nvSpPr>
          <p:cNvPr id="1005" name="Google Shape;1005;g319716d215d_0_548"/>
          <p:cNvSpPr txBox="1"/>
          <p:nvPr/>
        </p:nvSpPr>
        <p:spPr>
          <a:xfrm>
            <a:off x="1031566" y="351095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dirty="0"/>
          </a:p>
        </p:txBody>
      </p:sp>
      <p:grpSp>
        <p:nvGrpSpPr>
          <p:cNvPr id="1006" name="Google Shape;1006;g319716d215d_0_548"/>
          <p:cNvGrpSpPr/>
          <p:nvPr/>
        </p:nvGrpSpPr>
        <p:grpSpPr>
          <a:xfrm>
            <a:off x="1028700" y="3903200"/>
            <a:ext cx="5633430" cy="1861788"/>
            <a:chOff x="0" y="0"/>
            <a:chExt cx="1980673" cy="1084200"/>
          </a:xfrm>
        </p:grpSpPr>
        <p:sp>
          <p:nvSpPr>
            <p:cNvPr id="1007" name="Google Shape;1007;g319716d215d_0_548"/>
            <p:cNvSpPr/>
            <p:nvPr/>
          </p:nvSpPr>
          <p:spPr>
            <a:xfrm>
              <a:off x="0" y="0"/>
              <a:ext cx="1980673" cy="1084155"/>
            </a:xfrm>
            <a:custGeom>
              <a:avLst/>
              <a:gdLst/>
              <a:ahLst/>
              <a:cxnLst/>
              <a:rect l="l" t="t" r="r" b="b"/>
              <a:pathLst>
                <a:path w="1980673" h="1084155" extrusionOk="0">
                  <a:moveTo>
                    <a:pt x="0" y="0"/>
                  </a:moveTo>
                  <a:lnTo>
                    <a:pt x="1980673" y="0"/>
                  </a:lnTo>
                  <a:lnTo>
                    <a:pt x="1980673" y="1084155"/>
                  </a:lnTo>
                  <a:lnTo>
                    <a:pt x="0" y="1084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08" name="Google Shape;1008;g319716d215d_0_548"/>
            <p:cNvSpPr txBox="1"/>
            <p:nvPr/>
          </p:nvSpPr>
          <p:spPr>
            <a:xfrm>
              <a:off x="0" y="0"/>
              <a:ext cx="1980600" cy="1084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9" name="Google Shape;1009;g319716d215d_0_548"/>
          <p:cNvSpPr txBox="1"/>
          <p:nvPr/>
        </p:nvSpPr>
        <p:spPr>
          <a:xfrm>
            <a:off x="6969363" y="6153711"/>
            <a:ext cx="9231300" cy="1488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Dzianie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to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proces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wytwarzania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elastycznej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porowatej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tkaniny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powstającej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poprzez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 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przeplatanie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nitek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za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pomocą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igieł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Dwie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nitki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tworzące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pętelki</a:t>
            </a:r>
            <a:endParaRPr lang="en-US">
              <a:latin typeface="Montserrat"/>
            </a:endParaRPr>
          </a:p>
          <a:p>
            <a:pPr>
              <a:lnSpc>
                <a:spcPct val="150022"/>
              </a:lnSpc>
            </a:pP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każdym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rzędzie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tkaniny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tworzą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dzianinę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</a:t>
            </a:r>
            <a:endParaRPr dirty="0">
              <a:latin typeface="Montserrat"/>
            </a:endParaRPr>
          </a:p>
        </p:txBody>
      </p:sp>
      <p:grpSp>
        <p:nvGrpSpPr>
          <p:cNvPr id="1010" name="Google Shape;1010;g319716d215d_0_548"/>
          <p:cNvGrpSpPr/>
          <p:nvPr/>
        </p:nvGrpSpPr>
        <p:grpSpPr>
          <a:xfrm>
            <a:off x="1107500" y="2074800"/>
            <a:ext cx="15093719" cy="1369995"/>
            <a:chOff x="0" y="0"/>
            <a:chExt cx="1980673" cy="1084200"/>
          </a:xfrm>
        </p:grpSpPr>
        <p:sp>
          <p:nvSpPr>
            <p:cNvPr id="1011" name="Google Shape;1011;g319716d215d_0_548"/>
            <p:cNvSpPr/>
            <p:nvPr/>
          </p:nvSpPr>
          <p:spPr>
            <a:xfrm>
              <a:off x="0" y="0"/>
              <a:ext cx="1980673" cy="1084155"/>
            </a:xfrm>
            <a:custGeom>
              <a:avLst/>
              <a:gdLst/>
              <a:ahLst/>
              <a:cxnLst/>
              <a:rect l="l" t="t" r="r" b="b"/>
              <a:pathLst>
                <a:path w="1980673" h="1084155" extrusionOk="0">
                  <a:moveTo>
                    <a:pt x="0" y="0"/>
                  </a:moveTo>
                  <a:lnTo>
                    <a:pt x="1980673" y="0"/>
                  </a:lnTo>
                  <a:lnTo>
                    <a:pt x="1980673" y="1084155"/>
                  </a:lnTo>
                  <a:lnTo>
                    <a:pt x="0" y="1084155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12" name="Google Shape;1012;g319716d215d_0_548"/>
            <p:cNvSpPr txBox="1"/>
            <p:nvPr/>
          </p:nvSpPr>
          <p:spPr>
            <a:xfrm>
              <a:off x="0" y="0"/>
              <a:ext cx="1980600" cy="1084200"/>
            </a:xfrm>
            <a:prstGeom prst="rect">
              <a:avLst/>
            </a:prstGeom>
            <a:solidFill>
              <a:srgbClr val="CFCF5A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3" name="Google Shape;1013;g319716d215d_0_548"/>
          <p:cNvSpPr txBox="1"/>
          <p:nvPr/>
        </p:nvSpPr>
        <p:spPr>
          <a:xfrm>
            <a:off x="1592109" y="2377900"/>
            <a:ext cx="4506600" cy="929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5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WŁÓKNA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014" name="Google Shape;1014;g319716d215d_0_548"/>
          <p:cNvSpPr txBox="1"/>
          <p:nvPr/>
        </p:nvSpPr>
        <p:spPr>
          <a:xfrm>
            <a:off x="1592134" y="4479100"/>
            <a:ext cx="4506600" cy="929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5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</a:rPr>
              <a:t>TKANE</a:t>
            </a:r>
            <a:endParaRPr lang="en-US" sz="4950" dirty="0">
              <a:solidFill>
                <a:srgbClr val="FFFFFF"/>
              </a:solidFill>
              <a:latin typeface="Montserrat Black"/>
              <a:ea typeface="Montserrat Black"/>
              <a:cs typeface="Montserrat Black"/>
            </a:endParaRPr>
          </a:p>
        </p:txBody>
      </p:sp>
      <p:grpSp>
        <p:nvGrpSpPr>
          <p:cNvPr id="1016" name="Google Shape;1016;g319716d215d_0_548"/>
          <p:cNvGrpSpPr/>
          <p:nvPr/>
        </p:nvGrpSpPr>
        <p:grpSpPr>
          <a:xfrm>
            <a:off x="1028700" y="8054249"/>
            <a:ext cx="5633430" cy="1482318"/>
            <a:chOff x="0" y="0"/>
            <a:chExt cx="1980673" cy="1084200"/>
          </a:xfrm>
        </p:grpSpPr>
        <p:sp>
          <p:nvSpPr>
            <p:cNvPr id="1017" name="Google Shape;1017;g319716d215d_0_548"/>
            <p:cNvSpPr/>
            <p:nvPr/>
          </p:nvSpPr>
          <p:spPr>
            <a:xfrm>
              <a:off x="0" y="0"/>
              <a:ext cx="1980673" cy="1084155"/>
            </a:xfrm>
            <a:custGeom>
              <a:avLst/>
              <a:gdLst/>
              <a:ahLst/>
              <a:cxnLst/>
              <a:rect l="l" t="t" r="r" b="b"/>
              <a:pathLst>
                <a:path w="1980673" h="1084155" extrusionOk="0">
                  <a:moveTo>
                    <a:pt x="0" y="0"/>
                  </a:moveTo>
                  <a:lnTo>
                    <a:pt x="1980673" y="0"/>
                  </a:lnTo>
                  <a:lnTo>
                    <a:pt x="1980673" y="1084155"/>
                  </a:lnTo>
                  <a:lnTo>
                    <a:pt x="0" y="1084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18" name="Google Shape;1018;g319716d215d_0_548"/>
            <p:cNvSpPr txBox="1"/>
            <p:nvPr/>
          </p:nvSpPr>
          <p:spPr>
            <a:xfrm>
              <a:off x="0" y="0"/>
              <a:ext cx="1980600" cy="1084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0" name="Google Shape;1020;g319716d215d_0_548"/>
          <p:cNvSpPr txBox="1"/>
          <p:nvPr/>
        </p:nvSpPr>
        <p:spPr>
          <a:xfrm>
            <a:off x="1592109" y="6448911"/>
            <a:ext cx="4506600" cy="1858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5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DZIANINOWE</a:t>
            </a:r>
            <a:endParaRPr dirty="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021" name="Google Shape;1021;g319716d215d_0_548"/>
          <p:cNvSpPr txBox="1"/>
          <p:nvPr/>
        </p:nvSpPr>
        <p:spPr>
          <a:xfrm>
            <a:off x="1592122" y="8277463"/>
            <a:ext cx="4696136" cy="93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>
              <a:lnSpc>
                <a:spcPct val="122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50">
                <a:solidFill>
                  <a:srgbClr val="FFFFFF"/>
                </a:solidFill>
                <a:latin typeface="Montserrat Black"/>
                <a:sym typeface="Montserrat Black"/>
              </a:rPr>
              <a:t>WŁÓKNINA</a:t>
            </a:r>
            <a:endParaRPr lang="en-US"/>
          </a:p>
        </p:txBody>
      </p:sp>
      <p:sp>
        <p:nvSpPr>
          <p:cNvPr id="1022" name="Google Shape;1022;g319716d215d_0_548"/>
          <p:cNvSpPr txBox="1"/>
          <p:nvPr/>
        </p:nvSpPr>
        <p:spPr>
          <a:xfrm>
            <a:off x="7062000" y="8066228"/>
            <a:ext cx="9231300" cy="1158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przeciwieństwie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do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tkanin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tkanych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tkaniny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nie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są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tkane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lecz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wytwarzane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za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pomocą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metod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które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splatają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łączą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włókna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</a:t>
            </a:r>
            <a:endParaRPr lang="en-US" dirty="0">
              <a:latin typeface="Montserrat"/>
            </a:endParaRPr>
          </a:p>
          <a:p>
            <a:pPr>
              <a:lnSpc>
                <a:spcPct val="150022"/>
              </a:lnSpc>
            </a:pP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poprzez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procesy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mechaniczne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termiczne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lub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chemiczne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</a:t>
            </a:r>
            <a:endParaRPr sz="2150" dirty="0">
              <a:latin typeface="Montserra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5A"/>
        </a:solidFill>
        <a:effectLst/>
      </p:bgPr>
    </p:bg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oogle Shape;1027;p1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1028" name="Google Shape;1028;p12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29" name="Google Shape;1029;p12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30" name="Google Shape;1030;p12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31" name="Google Shape;1031;p12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Unit 1</a:t>
              </a:r>
              <a:endParaRPr dirty="0"/>
            </a:p>
          </p:txBody>
        </p:sp>
        <p:sp>
          <p:nvSpPr>
            <p:cNvPr id="1032" name="Google Shape;1032;p12"/>
            <p:cNvSpPr txBox="1"/>
            <p:nvPr/>
          </p:nvSpPr>
          <p:spPr>
            <a:xfrm rot="-5400000">
              <a:off x="20982200" y="9378600"/>
              <a:ext cx="51114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>
                <a:solidFill>
                  <a:schemeClr val="dk1"/>
                </a:solidFill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1033" name="Google Shape;1033;p12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34" name="Google Shape;1034;p12"/>
          <p:cNvPicPr preferRelativeResize="0"/>
          <p:nvPr/>
        </p:nvPicPr>
        <p:blipFill rotWithShape="1">
          <a:blip r:embed="rId5">
            <a:alphaModFix/>
          </a:blip>
          <a:srcRect t="20352" b="20346"/>
          <a:stretch/>
        </p:blipFill>
        <p:spPr>
          <a:xfrm>
            <a:off x="0" y="4904448"/>
            <a:ext cx="6048376" cy="53825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5" name="Google Shape;1035;p12"/>
          <p:cNvGrpSpPr/>
          <p:nvPr/>
        </p:nvGrpSpPr>
        <p:grpSpPr>
          <a:xfrm>
            <a:off x="6048375" y="7479555"/>
            <a:ext cx="1028700" cy="2807445"/>
            <a:chOff x="0" y="0"/>
            <a:chExt cx="816580" cy="2228546"/>
          </a:xfrm>
        </p:grpSpPr>
        <p:sp>
          <p:nvSpPr>
            <p:cNvPr id="1036" name="Google Shape;1036;p12"/>
            <p:cNvSpPr/>
            <p:nvPr/>
          </p:nvSpPr>
          <p:spPr>
            <a:xfrm>
              <a:off x="0" y="0"/>
              <a:ext cx="816580" cy="2228546"/>
            </a:xfrm>
            <a:custGeom>
              <a:avLst/>
              <a:gdLst/>
              <a:ahLst/>
              <a:cxnLst/>
              <a:rect l="l" t="t" r="r" b="b"/>
              <a:pathLst>
                <a:path w="816580" h="2228546" extrusionOk="0">
                  <a:moveTo>
                    <a:pt x="0" y="0"/>
                  </a:moveTo>
                  <a:lnTo>
                    <a:pt x="816580" y="0"/>
                  </a:lnTo>
                  <a:lnTo>
                    <a:pt x="816580" y="2228546"/>
                  </a:lnTo>
                  <a:lnTo>
                    <a:pt x="0" y="2228546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37" name="Google Shape;1037;p12"/>
            <p:cNvSpPr txBox="1"/>
            <p:nvPr/>
          </p:nvSpPr>
          <p:spPr>
            <a:xfrm>
              <a:off x="0" y="0"/>
              <a:ext cx="816580" cy="2228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8" name="Google Shape;1038;p12"/>
          <p:cNvSpPr txBox="1"/>
          <p:nvPr/>
        </p:nvSpPr>
        <p:spPr>
          <a:xfrm>
            <a:off x="1028700" y="1286850"/>
            <a:ext cx="10978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6000" dirty="0" err="1">
                <a:solidFill>
                  <a:srgbClr val="1E2328"/>
                </a:solidFill>
                <a:latin typeface="Montserrat Black"/>
                <a:sym typeface="Montserrat Black"/>
              </a:rPr>
              <a:t>Zajęcia</a:t>
            </a:r>
            <a:r>
              <a:rPr lang="en-US" sz="6000" dirty="0">
                <a:solidFill>
                  <a:srgbClr val="1E2328"/>
                </a:solidFill>
                <a:latin typeface="Montserrat Black"/>
                <a:sym typeface="Montserrat Black"/>
              </a:rPr>
              <a:t> </a:t>
            </a:r>
            <a:r>
              <a:rPr lang="en-US" sz="6000" dirty="0" err="1">
                <a:solidFill>
                  <a:srgbClr val="1E2328"/>
                </a:solidFill>
                <a:latin typeface="Montserrat Black"/>
                <a:sym typeface="Montserrat Black"/>
              </a:rPr>
              <a:t>praktyczne</a:t>
            </a:r>
            <a:endParaRPr lang="en-US" dirty="0" err="1"/>
          </a:p>
        </p:txBody>
      </p:sp>
      <p:sp>
        <p:nvSpPr>
          <p:cNvPr id="1039" name="Google Shape;1039;p12"/>
          <p:cNvSpPr txBox="1"/>
          <p:nvPr/>
        </p:nvSpPr>
        <p:spPr>
          <a:xfrm>
            <a:off x="1028700" y="2321268"/>
            <a:ext cx="15258600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Możliwe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jest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określenie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właściwości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włókien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poprzez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przeprowadzenie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testu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palenia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małej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próbce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tkaniny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 Ten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prosty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test</a:t>
            </a:r>
            <a:endParaRPr lang="en-US" sz="2150" dirty="0">
              <a:latin typeface="Montserrat"/>
            </a:endParaRPr>
          </a:p>
          <a:p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pomaga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określić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skład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tkaniny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rozpoznać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pochodzenie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włókien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Należy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jednak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pamiętać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że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 testy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palenia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mają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ograniczenia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powinny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być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stosowane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połączeniu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z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innymi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metodami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identyfikacji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tkanin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Korzystając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z 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dołączonych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próbek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tkanin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przeprowadź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test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palenia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Poniżej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znajduje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się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tabela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opisująca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zachowanie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się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różnych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tekstyliów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 pod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wpływem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testu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palenia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</a:t>
            </a:r>
            <a:endParaRPr sz="2150">
              <a:latin typeface="Montserrat"/>
            </a:endParaRPr>
          </a:p>
        </p:txBody>
      </p:sp>
      <p:sp>
        <p:nvSpPr>
          <p:cNvPr id="1040" name="Google Shape;1040;p12"/>
          <p:cNvSpPr txBox="1"/>
          <p:nvPr/>
        </p:nvSpPr>
        <p:spPr>
          <a:xfrm>
            <a:off x="1031566" y="351095"/>
            <a:ext cx="4506489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dirty="0"/>
          </a:p>
        </p:txBody>
      </p:sp>
      <p:graphicFrame>
        <p:nvGraphicFramePr>
          <p:cNvPr id="1041" name="Google Shape;1041;p12"/>
          <p:cNvGraphicFramePr/>
          <p:nvPr>
            <p:extLst>
              <p:ext uri="{D42A27DB-BD31-4B8C-83A1-F6EECF244321}">
                <p14:modId xmlns:p14="http://schemas.microsoft.com/office/powerpoint/2010/main" val="647129928"/>
              </p:ext>
            </p:extLst>
          </p:nvPr>
        </p:nvGraphicFramePr>
        <p:xfrm>
          <a:off x="7384300" y="5237200"/>
          <a:ext cx="8901550" cy="4876590"/>
        </p:xfrm>
        <a:graphic>
          <a:graphicData uri="http://schemas.openxmlformats.org/drawingml/2006/table">
            <a:tbl>
              <a:tblPr>
                <a:noFill/>
                <a:tableStyleId>{7EBC62BC-D717-49E1-A083-90CA791DAEC0}</a:tableStyleId>
              </a:tblPr>
              <a:tblGrid>
                <a:gridCol w="2390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6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 err="1">
                          <a:solidFill>
                            <a:srgbClr val="CFCF5A"/>
                          </a:solidFill>
                          <a:latin typeface="Montserrat Black"/>
                          <a:ea typeface="Montserrat Black"/>
                          <a:cs typeface="Montserrat Black"/>
                        </a:rPr>
                        <a:t>Rodzaj</a:t>
                      </a:r>
                      <a:r>
                        <a:rPr lang="en-US" sz="2200" dirty="0">
                          <a:solidFill>
                            <a:srgbClr val="CFCF5A"/>
                          </a:solidFill>
                          <a:latin typeface="Montserrat Black"/>
                          <a:ea typeface="Montserrat Black"/>
                          <a:cs typeface="Montserrat Black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FCF5A"/>
                          </a:solidFill>
                          <a:latin typeface="Montserrat Black"/>
                          <a:ea typeface="Montserrat Black"/>
                          <a:cs typeface="Montserrat Black"/>
                        </a:rPr>
                        <a:t>włókna</a:t>
                      </a:r>
                      <a:endParaRPr sz="2200" dirty="0" err="1">
                        <a:solidFill>
                          <a:srgbClr val="CFCF5A"/>
                        </a:solidFill>
                        <a:latin typeface="Montserrat Black"/>
                        <a:ea typeface="Montserrat Black"/>
                        <a:cs typeface="Montserrat Black"/>
                        <a:sym typeface="Montserrat Black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 err="1">
                          <a:solidFill>
                            <a:srgbClr val="CFCF5A"/>
                          </a:solidFill>
                          <a:latin typeface="Montserrat Black"/>
                          <a:ea typeface="Montserrat Black"/>
                          <a:cs typeface="Montserrat Black"/>
                        </a:rPr>
                        <a:t>Interpretacja</a:t>
                      </a:r>
                      <a:r>
                        <a:rPr lang="en-US" sz="2200" dirty="0">
                          <a:solidFill>
                            <a:srgbClr val="CFCF5A"/>
                          </a:solidFill>
                          <a:latin typeface="Montserrat Black"/>
                          <a:ea typeface="Montserrat Black"/>
                          <a:cs typeface="Montserrat Black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FCF5A"/>
                          </a:solidFill>
                          <a:latin typeface="Montserrat Black"/>
                          <a:ea typeface="Montserrat Black"/>
                          <a:cs typeface="Montserrat Black"/>
                        </a:rPr>
                        <a:t>Testu</a:t>
                      </a:r>
                      <a:r>
                        <a:rPr lang="en-US" sz="2200" dirty="0">
                          <a:solidFill>
                            <a:srgbClr val="CFCF5A"/>
                          </a:solidFill>
                          <a:latin typeface="Montserrat Black"/>
                          <a:ea typeface="Montserrat Black"/>
                          <a:cs typeface="Montserrat Black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FCF5A"/>
                          </a:solidFill>
                          <a:latin typeface="Montserrat Black"/>
                          <a:ea typeface="Montserrat Black"/>
                          <a:cs typeface="Montserrat Black"/>
                        </a:rPr>
                        <a:t>Spalania</a:t>
                      </a:r>
                      <a:endParaRPr sz="2200" dirty="0" err="1">
                        <a:solidFill>
                          <a:srgbClr val="CFCF5A"/>
                        </a:solidFill>
                        <a:latin typeface="Montserrat Black"/>
                        <a:ea typeface="Montserrat Black"/>
                        <a:cs typeface="Montserrat Black"/>
                        <a:sym typeface="Montserrat Black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Montserrat"/>
                          <a:ea typeface="Montserrat"/>
                          <a:cs typeface="Montserrat"/>
                        </a:rPr>
                        <a:t>BAWEŁNA</a:t>
                      </a:r>
                      <a:endParaRPr sz="17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 err="1"/>
                        <a:t>Spala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się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szybko</a:t>
                      </a:r>
                      <a:r>
                        <a:rPr lang="en-US" sz="1600" b="0" i="0" u="none" strike="noStrike" noProof="0" dirty="0"/>
                        <a:t>, </a:t>
                      </a:r>
                      <a:r>
                        <a:rPr lang="en-US" sz="1600" b="0" i="0" u="none" strike="noStrike" noProof="0" dirty="0" err="1"/>
                        <a:t>pozostawiając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miękki</a:t>
                      </a:r>
                      <a:r>
                        <a:rPr lang="en-US" sz="1600" b="0" i="0" u="none" strike="noStrike" noProof="0" dirty="0">
                          <a:sym typeface="Montserrat"/>
                        </a:rPr>
                        <a:t>, </a:t>
                      </a:r>
                      <a:r>
                        <a:rPr lang="en-US" sz="1600" b="0" i="0" u="none" strike="noStrike" noProof="0" dirty="0" err="1"/>
                        <a:t>szary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popiół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i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zapach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palonego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papieru</a:t>
                      </a:r>
                      <a:r>
                        <a:rPr lang="en-US" sz="1600" b="0" i="0" u="none" strike="noStrike" noProof="0" dirty="0">
                          <a:sym typeface="Montserrat"/>
                        </a:rPr>
                        <a:t>.</a:t>
                      </a:r>
                      <a:endParaRPr sz="1600" b="0" i="0" u="none" strike="noStrike" noProof="0" dirty="0">
                        <a:sym typeface="Montserra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Montserrat"/>
                          <a:ea typeface="Montserrat"/>
                          <a:cs typeface="Montserrat"/>
                        </a:rPr>
                        <a:t>WEŁNA</a:t>
                      </a:r>
                      <a:endParaRPr sz="17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/>
                        <a:t>Pali </a:t>
                      </a:r>
                      <a:r>
                        <a:rPr lang="en-US" sz="1600" b="0" i="0" u="none" strike="noStrike" noProof="0" dirty="0" err="1"/>
                        <a:t>się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powoli</a:t>
                      </a:r>
                      <a:r>
                        <a:rPr lang="en-US" sz="1600" b="0" i="0" u="none" strike="noStrike" noProof="0" dirty="0">
                          <a:sym typeface="Montserrat"/>
                        </a:rPr>
                        <a:t>, </a:t>
                      </a:r>
                      <a:r>
                        <a:rPr lang="en-US" sz="1600" b="0" i="0" u="none" strike="noStrike" noProof="0" dirty="0" err="1"/>
                        <a:t>zwija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się</a:t>
                      </a:r>
                      <a:r>
                        <a:rPr lang="en-US" sz="1600" b="0" i="0" u="none" strike="noStrike" noProof="0" dirty="0"/>
                        <a:t> od </a:t>
                      </a:r>
                      <a:r>
                        <a:rPr lang="en-US" sz="1600" b="0" i="0" u="none" strike="noStrike" noProof="0" dirty="0" err="1"/>
                        <a:t>płomienia</a:t>
                      </a:r>
                      <a:r>
                        <a:rPr lang="en-US" sz="1600" b="0" i="0" u="none" strike="noStrike" noProof="0" dirty="0">
                          <a:sym typeface="Montserrat"/>
                        </a:rPr>
                        <a:t>, </a:t>
                      </a:r>
                      <a:r>
                        <a:rPr lang="en-US" sz="1600" b="0" i="0" u="none" strike="noStrike" noProof="0" dirty="0" err="1"/>
                        <a:t>wydziela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zapach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spalonych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włosów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i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pozostawia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kruchy</a:t>
                      </a:r>
                      <a:r>
                        <a:rPr lang="en-US" sz="1600" b="0" i="0" u="none" strike="noStrike" noProof="0" dirty="0">
                          <a:sym typeface="Montserrat"/>
                        </a:rPr>
                        <a:t>, </a:t>
                      </a:r>
                      <a:r>
                        <a:rPr lang="en-US" sz="1600" b="0" i="0" u="none" strike="noStrike" noProof="0" dirty="0" err="1"/>
                        <a:t>ciemny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popiół</a:t>
                      </a:r>
                      <a:r>
                        <a:rPr lang="en-US" sz="1600" b="0" i="0" u="none" strike="noStrike" noProof="0" dirty="0">
                          <a:sym typeface="Montserrat"/>
                        </a:rPr>
                        <a:t>.</a:t>
                      </a:r>
                      <a:endParaRPr sz="1600" b="0" i="0" u="none" strike="noStrike" noProof="0" dirty="0">
                        <a:sym typeface="Montserra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POLYESTER</a:t>
                      </a:r>
                      <a:endParaRPr sz="17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/>
                        <a:t>Topi </a:t>
                      </a:r>
                      <a:r>
                        <a:rPr lang="en-US" sz="1600" b="0" i="0" u="none" strike="noStrike" noProof="0" dirty="0" err="1"/>
                        <a:t>się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i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kurczy</a:t>
                      </a:r>
                      <a:r>
                        <a:rPr lang="en-US" sz="1600" b="0" i="0" u="none" strike="noStrike" noProof="0" dirty="0"/>
                        <a:t> pod </a:t>
                      </a:r>
                      <a:r>
                        <a:rPr lang="en-US" sz="1600" b="0" i="0" u="none" strike="noStrike" noProof="0" dirty="0" err="1"/>
                        <a:t>wpływem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płomienia</a:t>
                      </a:r>
                      <a:r>
                        <a:rPr lang="en-US" sz="1600" b="0" i="0" u="none" strike="noStrike" noProof="0" dirty="0">
                          <a:sym typeface="Montserrat"/>
                        </a:rPr>
                        <a:t>, </a:t>
                      </a:r>
                      <a:r>
                        <a:rPr lang="en-US" sz="1600" b="0" i="0" u="none" strike="noStrike" noProof="0" dirty="0"/>
                        <a:t>ma </a:t>
                      </a:r>
                      <a:r>
                        <a:rPr lang="en-US" sz="1600" b="0" i="0" u="none" strike="noStrike" noProof="0" dirty="0" err="1"/>
                        <a:t>słodki</a:t>
                      </a:r>
                      <a:r>
                        <a:rPr lang="en-US" sz="1600" b="0" i="0" u="none" strike="noStrike" noProof="0" dirty="0">
                          <a:sym typeface="Montserrat"/>
                        </a:rPr>
                        <a:t>, </a:t>
                      </a:r>
                      <a:r>
                        <a:rPr lang="en-US" sz="1600" b="0" i="0" u="none" strike="noStrike" noProof="0" dirty="0" err="1"/>
                        <a:t>chemiczny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zapach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i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pozostawia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twarde</a:t>
                      </a:r>
                      <a:r>
                        <a:rPr lang="en-US" sz="1600" b="0" i="0" u="none" strike="noStrike" noProof="0" dirty="0">
                          <a:sym typeface="Montserrat"/>
                        </a:rPr>
                        <a:t>, </a:t>
                      </a:r>
                      <a:r>
                        <a:rPr lang="en-US" sz="1600" b="0" i="0" u="none" strike="noStrike" noProof="0" dirty="0" err="1"/>
                        <a:t>ciemne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kulki</a:t>
                      </a:r>
                      <a:r>
                        <a:rPr lang="en-US" sz="1600" b="0" i="0" u="none" strike="noStrike" noProof="0" dirty="0">
                          <a:sym typeface="Montserrat"/>
                        </a:rPr>
                        <a:t>.</a:t>
                      </a:r>
                      <a:r>
                        <a:rPr lang="en-US" sz="1600" b="0" i="0" u="none" strike="noStrike" noProof="0" dirty="0"/>
                        <a:t> </a:t>
                      </a:r>
                      <a:endParaRPr sz="16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Montserrat"/>
                          <a:ea typeface="Montserrat"/>
                          <a:cs typeface="Montserrat"/>
                        </a:rPr>
                        <a:t>JEDWAB</a:t>
                      </a:r>
                      <a:endParaRPr sz="17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/>
                        <a:t>Pali </a:t>
                      </a:r>
                      <a:r>
                        <a:rPr lang="en-US" sz="1600" b="0" i="0" u="none" strike="noStrike" noProof="0" dirty="0" err="1"/>
                        <a:t>się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powoli</a:t>
                      </a:r>
                      <a:r>
                        <a:rPr lang="en-US" sz="1600" b="0" i="0" u="none" strike="noStrike" noProof="0" dirty="0">
                          <a:sym typeface="Montserrat"/>
                        </a:rPr>
                        <a:t>, </a:t>
                      </a:r>
                      <a:r>
                        <a:rPr lang="en-US" sz="1600" b="0" i="0" u="none" strike="noStrike" noProof="0" dirty="0" err="1"/>
                        <a:t>wydziela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zapach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palonych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włosów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lub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piór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i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pozostawia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czarny</a:t>
                      </a:r>
                      <a:r>
                        <a:rPr lang="en-US" sz="1600" b="0" i="0" u="none" strike="noStrike" noProof="0" dirty="0">
                          <a:sym typeface="Montserrat"/>
                        </a:rPr>
                        <a:t>, </a:t>
                      </a:r>
                      <a:r>
                        <a:rPr lang="en-US" sz="1600" b="0" i="0" u="none" strike="noStrike" noProof="0" dirty="0" err="1"/>
                        <a:t>ziarnisty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popiół</a:t>
                      </a:r>
                      <a:r>
                        <a:rPr lang="en-US" sz="1600" b="0" i="0" u="none" strike="noStrike" noProof="0" dirty="0">
                          <a:sym typeface="Montserrat"/>
                        </a:rPr>
                        <a:t>.</a:t>
                      </a:r>
                      <a:endParaRPr sz="1600" b="0" i="0" u="none" strike="noStrike" noProof="0" dirty="0">
                        <a:sym typeface="Montserra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Montserrat"/>
                          <a:ea typeface="Montserrat"/>
                          <a:cs typeface="Montserrat"/>
                        </a:rPr>
                        <a:t>ACRYL</a:t>
                      </a:r>
                      <a:endParaRPr sz="1700" b="1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/>
                        <a:t>Pali </a:t>
                      </a:r>
                      <a:r>
                        <a:rPr lang="en-US" sz="1600" b="0" i="0" u="none" strike="noStrike" noProof="0" dirty="0" err="1"/>
                        <a:t>się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szybko</a:t>
                      </a:r>
                      <a:r>
                        <a:rPr lang="en-US" sz="1600" b="0" i="0" u="none" strike="noStrike" noProof="0" dirty="0">
                          <a:sym typeface="Montserrat"/>
                        </a:rPr>
                        <a:t>, </a:t>
                      </a:r>
                      <a:r>
                        <a:rPr lang="en-US" sz="1600" b="0" i="0" u="none" strike="noStrike" noProof="0" dirty="0" err="1"/>
                        <a:t>wydziela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gorący</a:t>
                      </a:r>
                      <a:r>
                        <a:rPr lang="en-US" sz="1600" b="0" i="0" u="none" strike="noStrike" noProof="0" dirty="0">
                          <a:sym typeface="Montserrat"/>
                        </a:rPr>
                        <a:t>, </a:t>
                      </a:r>
                      <a:r>
                        <a:rPr lang="en-US" sz="1600" b="0" i="0" u="none" strike="noStrike" noProof="0" dirty="0" err="1"/>
                        <a:t>ostry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zapach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i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pozostawia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twarde</a:t>
                      </a:r>
                      <a:r>
                        <a:rPr lang="en-US" sz="1600" b="0" i="0" u="none" strike="noStrike" noProof="0" dirty="0">
                          <a:sym typeface="Montserrat"/>
                        </a:rPr>
                        <a:t>, </a:t>
                      </a:r>
                      <a:r>
                        <a:rPr lang="en-US" sz="1600" b="0" i="0" u="none" strike="noStrike" noProof="0" dirty="0" err="1"/>
                        <a:t>ciemne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kulki</a:t>
                      </a:r>
                      <a:r>
                        <a:rPr lang="en-US" sz="1600" b="0" i="0" u="none" strike="noStrike" noProof="0" dirty="0">
                          <a:sym typeface="Montserrat"/>
                        </a:rPr>
                        <a:t>.</a:t>
                      </a:r>
                      <a:r>
                        <a:rPr lang="en-US" sz="1600" b="0" i="0" u="none" strike="noStrike" noProof="0" dirty="0"/>
                        <a:t> </a:t>
                      </a:r>
                      <a:endParaRPr sz="16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NYLON</a:t>
                      </a:r>
                      <a:endParaRPr sz="17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 dirty="0"/>
                        <a:t>Topi </a:t>
                      </a:r>
                      <a:r>
                        <a:rPr lang="en-US" sz="1600" b="0" i="0" u="none" strike="noStrike" noProof="0" dirty="0" err="1"/>
                        <a:t>się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i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kurczy</a:t>
                      </a:r>
                      <a:r>
                        <a:rPr lang="en-US" sz="1600" b="0" i="0" u="none" strike="noStrike" noProof="0" dirty="0"/>
                        <a:t> pod </a:t>
                      </a:r>
                      <a:r>
                        <a:rPr lang="en-US" sz="1600" b="0" i="0" u="none" strike="noStrike" noProof="0" dirty="0" err="1"/>
                        <a:t>wpływem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płomienia</a:t>
                      </a:r>
                      <a:r>
                        <a:rPr lang="en-US" sz="1600" b="0" i="0" u="none" strike="noStrike" noProof="0" dirty="0">
                          <a:sym typeface="Montserrat"/>
                        </a:rPr>
                        <a:t>, </a:t>
                      </a:r>
                      <a:r>
                        <a:rPr lang="en-US" sz="1600" b="0" i="0" u="none" strike="noStrike" noProof="0" dirty="0"/>
                        <a:t>ma </a:t>
                      </a:r>
                      <a:r>
                        <a:rPr lang="en-US" sz="1600" b="0" i="0" u="none" strike="noStrike" noProof="0" dirty="0" err="1"/>
                        <a:t>zapach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selera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i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pozostawia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twarde</a:t>
                      </a:r>
                      <a:r>
                        <a:rPr lang="en-US" sz="1600" b="0" i="0" u="none" strike="noStrike" noProof="0" dirty="0">
                          <a:sym typeface="Montserrat"/>
                        </a:rPr>
                        <a:t>, </a:t>
                      </a:r>
                      <a:r>
                        <a:rPr lang="en-US" sz="1600" b="0" i="0" u="none" strike="noStrike" noProof="0" dirty="0" err="1"/>
                        <a:t>szare</a:t>
                      </a:r>
                      <a:r>
                        <a:rPr lang="en-US" sz="1600" b="0" i="0" u="none" strike="noStrike" noProof="0" dirty="0"/>
                        <a:t> </a:t>
                      </a:r>
                      <a:r>
                        <a:rPr lang="en-US" sz="1600" b="0" i="0" u="none" strike="noStrike" noProof="0" dirty="0" err="1"/>
                        <a:t>kulki</a:t>
                      </a:r>
                      <a:r>
                        <a:rPr lang="en-US" sz="1600" b="0" i="0" u="none" strike="noStrike" noProof="0" dirty="0">
                          <a:sym typeface="Montserrat"/>
                        </a:rPr>
                        <a:t>.</a:t>
                      </a:r>
                      <a:r>
                        <a:rPr lang="en-US" sz="1600" b="0" i="0" u="none" strike="noStrike" noProof="0" dirty="0"/>
                        <a:t> </a:t>
                      </a:r>
                      <a:endParaRPr sz="1600" b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6" name="Google Shape;1046;p1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1047" name="Google Shape;1047;p14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48" name="Google Shape;1048;p14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49" name="Google Shape;1049;p14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50" name="Google Shape;1050;p14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Unit 1</a:t>
              </a:r>
              <a:endParaRPr dirty="0"/>
            </a:p>
          </p:txBody>
        </p:sp>
        <p:sp>
          <p:nvSpPr>
            <p:cNvPr id="1051" name="Google Shape;1051;p14"/>
            <p:cNvSpPr txBox="1"/>
            <p:nvPr/>
          </p:nvSpPr>
          <p:spPr>
            <a:xfrm rot="-5400000">
              <a:off x="20805500" y="9201900"/>
              <a:ext cx="54648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>
                <a:solidFill>
                  <a:schemeClr val="dk1"/>
                </a:solidFill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052" name="Google Shape;1052;p14"/>
          <p:cNvGrpSpPr/>
          <p:nvPr/>
        </p:nvGrpSpPr>
        <p:grpSpPr>
          <a:xfrm>
            <a:off x="0" y="5674870"/>
            <a:ext cx="2839729" cy="4612130"/>
            <a:chOff x="0" y="0"/>
            <a:chExt cx="2254172" cy="3661101"/>
          </a:xfrm>
        </p:grpSpPr>
        <p:sp>
          <p:nvSpPr>
            <p:cNvPr id="1053" name="Google Shape;1053;p14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54" name="Google Shape;1054;p14"/>
            <p:cNvSpPr txBox="1"/>
            <p:nvPr/>
          </p:nvSpPr>
          <p:spPr>
            <a:xfrm>
              <a:off x="0" y="0"/>
              <a:ext cx="2254171" cy="3661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5" name="Google Shape;1055;p14"/>
          <p:cNvGrpSpPr/>
          <p:nvPr/>
        </p:nvGrpSpPr>
        <p:grpSpPr>
          <a:xfrm>
            <a:off x="0" y="1365301"/>
            <a:ext cx="16672328" cy="4745461"/>
            <a:chOff x="0" y="0"/>
            <a:chExt cx="3605891" cy="1026348"/>
          </a:xfrm>
        </p:grpSpPr>
        <p:sp>
          <p:nvSpPr>
            <p:cNvPr id="1056" name="Google Shape;1056;p14"/>
            <p:cNvSpPr/>
            <p:nvPr/>
          </p:nvSpPr>
          <p:spPr>
            <a:xfrm>
              <a:off x="0" y="0"/>
              <a:ext cx="3605891" cy="1026348"/>
            </a:xfrm>
            <a:custGeom>
              <a:avLst/>
              <a:gdLst/>
              <a:ahLst/>
              <a:cxnLst/>
              <a:rect l="l" t="t" r="r" b="b"/>
              <a:pathLst>
                <a:path w="3605891" h="1026348" extrusionOk="0">
                  <a:moveTo>
                    <a:pt x="0" y="0"/>
                  </a:moveTo>
                  <a:lnTo>
                    <a:pt x="3605891" y="0"/>
                  </a:lnTo>
                  <a:lnTo>
                    <a:pt x="3605891" y="1026348"/>
                  </a:lnTo>
                  <a:lnTo>
                    <a:pt x="0" y="1026348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57" name="Google Shape;1057;p14"/>
            <p:cNvSpPr txBox="1"/>
            <p:nvPr/>
          </p:nvSpPr>
          <p:spPr>
            <a:xfrm>
              <a:off x="0" y="0"/>
              <a:ext cx="3605891" cy="1026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58" name="Google Shape;1058;p14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9" name="Google Shape;1059;p14"/>
          <p:cNvSpPr txBox="1"/>
          <p:nvPr/>
        </p:nvSpPr>
        <p:spPr>
          <a:xfrm>
            <a:off x="6265157" y="2591620"/>
            <a:ext cx="5794556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Unit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>
                <a:latin typeface="DM Serif Display"/>
                <a:sym typeface="DM Serif Display"/>
              </a:rPr>
              <a:t>Podsumowanie</a:t>
            </a:r>
            <a:endParaRPr dirty="0" err="1"/>
          </a:p>
        </p:txBody>
      </p:sp>
      <p:cxnSp>
        <p:nvCxnSpPr>
          <p:cNvPr id="1060" name="Google Shape;1060;p14"/>
          <p:cNvCxnSpPr/>
          <p:nvPr/>
        </p:nvCxnSpPr>
        <p:spPr>
          <a:xfrm>
            <a:off x="6286779" y="4691633"/>
            <a:ext cx="719041" cy="4762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1" name="Google Shape;1061;p14"/>
          <p:cNvSpPr txBox="1"/>
          <p:nvPr/>
        </p:nvSpPr>
        <p:spPr>
          <a:xfrm>
            <a:off x="6225653" y="6429851"/>
            <a:ext cx="99927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tym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module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zapoznałeś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się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z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tekstyliami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Poznałeś</a:t>
            </a:r>
            <a:endParaRPr lang="en-US" dirty="0" err="1">
              <a:latin typeface="Montserrat"/>
            </a:endParaRPr>
          </a:p>
          <a:p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najbardziej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popularne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włókna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oraz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ich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specyfikę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właściwości</a:t>
            </a:r>
            <a:endParaRPr lang="en-US" dirty="0" err="1">
              <a:latin typeface="Montserrat"/>
            </a:endParaRPr>
          </a:p>
          <a:p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nauczyłeś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się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odróżniać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włókna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od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tkanin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 Teraz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potrafisz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rozróżniać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kategoryzować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różne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rodzaje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włókien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 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oraz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ich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wpływ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tkaniny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</a:t>
            </a:r>
            <a:endParaRPr sz="2150">
              <a:latin typeface="Montserrat"/>
            </a:endParaRPr>
          </a:p>
        </p:txBody>
      </p:sp>
      <p:sp>
        <p:nvSpPr>
          <p:cNvPr id="1062" name="Google Shape;1062;p14"/>
          <p:cNvSpPr/>
          <p:nvPr/>
        </p:nvSpPr>
        <p:spPr>
          <a:xfrm>
            <a:off x="2423051" y="2365334"/>
            <a:ext cx="481068" cy="59695"/>
          </a:xfrm>
          <a:custGeom>
            <a:avLst/>
            <a:gdLst/>
            <a:ahLst/>
            <a:cxnLst/>
            <a:rect l="l" t="t" r="r" b="b"/>
            <a:pathLst>
              <a:path w="347980" h="43180" extrusionOk="0">
                <a:moveTo>
                  <a:pt x="326390" y="0"/>
                </a:moveTo>
                <a:lnTo>
                  <a:pt x="21590" y="0"/>
                </a:lnTo>
                <a:cubicBezTo>
                  <a:pt x="10160" y="0"/>
                  <a:pt x="0" y="8890"/>
                  <a:pt x="0" y="21590"/>
                </a:cubicBezTo>
                <a:cubicBezTo>
                  <a:pt x="0" y="34290"/>
                  <a:pt x="10160" y="43180"/>
                  <a:pt x="21590" y="43180"/>
                </a:cubicBezTo>
                <a:lnTo>
                  <a:pt x="326390" y="43180"/>
                </a:lnTo>
                <a:cubicBezTo>
                  <a:pt x="337820" y="43180"/>
                  <a:pt x="347980" y="34290"/>
                  <a:pt x="347980" y="21590"/>
                </a:cubicBezTo>
                <a:cubicBezTo>
                  <a:pt x="347980" y="8890"/>
                  <a:pt x="337820" y="0"/>
                  <a:pt x="326390" y="0"/>
                </a:cubicBezTo>
                <a:close/>
              </a:path>
            </a:pathLst>
          </a:custGeom>
          <a:solidFill>
            <a:srgbClr val="5555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4"/>
          <p:cNvSpPr/>
          <p:nvPr/>
        </p:nvSpPr>
        <p:spPr>
          <a:xfrm>
            <a:off x="3054699" y="2351217"/>
            <a:ext cx="92122" cy="87927"/>
          </a:xfrm>
          <a:custGeom>
            <a:avLst/>
            <a:gdLst/>
            <a:ahLst/>
            <a:cxnLst/>
            <a:rect l="l" t="t" r="r" b="b"/>
            <a:pathLst>
              <a:path w="66636" h="63602" extrusionOk="0">
                <a:moveTo>
                  <a:pt x="33318" y="51"/>
                </a:moveTo>
                <a:cubicBezTo>
                  <a:pt x="21941" y="0"/>
                  <a:pt x="11406" y="6040"/>
                  <a:pt x="5703" y="15885"/>
                </a:cubicBezTo>
                <a:cubicBezTo>
                  <a:pt x="0" y="25729"/>
                  <a:pt x="0" y="37873"/>
                  <a:pt x="5703" y="47717"/>
                </a:cubicBezTo>
                <a:cubicBezTo>
                  <a:pt x="11406" y="57562"/>
                  <a:pt x="21941" y="63602"/>
                  <a:pt x="33318" y="63551"/>
                </a:cubicBezTo>
                <a:cubicBezTo>
                  <a:pt x="44695" y="63602"/>
                  <a:pt x="55230" y="57562"/>
                  <a:pt x="60933" y="47717"/>
                </a:cubicBezTo>
                <a:cubicBezTo>
                  <a:pt x="66636" y="37873"/>
                  <a:pt x="66636" y="25729"/>
                  <a:pt x="60933" y="15885"/>
                </a:cubicBezTo>
                <a:cubicBezTo>
                  <a:pt x="55230" y="6040"/>
                  <a:pt x="44695" y="0"/>
                  <a:pt x="33318" y="51"/>
                </a:cubicBezTo>
                <a:close/>
              </a:path>
            </a:pathLst>
          </a:custGeom>
          <a:solidFill>
            <a:srgbClr val="5555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4"/>
          <p:cNvSpPr/>
          <p:nvPr/>
        </p:nvSpPr>
        <p:spPr>
          <a:xfrm>
            <a:off x="872748" y="3039531"/>
            <a:ext cx="38626" cy="294961"/>
          </a:xfrm>
          <a:custGeom>
            <a:avLst/>
            <a:gdLst/>
            <a:ahLst/>
            <a:cxnLst/>
            <a:rect l="l" t="t" r="r" b="b"/>
            <a:pathLst>
              <a:path w="27940" h="213360" extrusionOk="0">
                <a:moveTo>
                  <a:pt x="0" y="26670"/>
                </a:moveTo>
                <a:lnTo>
                  <a:pt x="0" y="185420"/>
                </a:lnTo>
                <a:cubicBezTo>
                  <a:pt x="0" y="200660"/>
                  <a:pt x="12700" y="213360"/>
                  <a:pt x="27940" y="213360"/>
                </a:cubicBezTo>
                <a:lnTo>
                  <a:pt x="27940" y="0"/>
                </a:lnTo>
                <a:cubicBezTo>
                  <a:pt x="12700" y="0"/>
                  <a:pt x="0" y="11430"/>
                  <a:pt x="0" y="26670"/>
                </a:cubicBezTo>
                <a:close/>
              </a:path>
            </a:pathLst>
          </a:custGeom>
          <a:solidFill>
            <a:srgbClr val="2E2E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4"/>
          <p:cNvSpPr/>
          <p:nvPr/>
        </p:nvSpPr>
        <p:spPr>
          <a:xfrm>
            <a:off x="872748" y="3553958"/>
            <a:ext cx="38626" cy="531984"/>
          </a:xfrm>
          <a:custGeom>
            <a:avLst/>
            <a:gdLst/>
            <a:ahLst/>
            <a:cxnLst/>
            <a:rect l="l" t="t" r="r" b="b"/>
            <a:pathLst>
              <a:path w="27940" h="384810" extrusionOk="0">
                <a:moveTo>
                  <a:pt x="0" y="26670"/>
                </a:moveTo>
                <a:lnTo>
                  <a:pt x="0" y="356870"/>
                </a:lnTo>
                <a:cubicBezTo>
                  <a:pt x="0" y="372110"/>
                  <a:pt x="12700" y="384810"/>
                  <a:pt x="27940" y="384810"/>
                </a:cubicBezTo>
                <a:lnTo>
                  <a:pt x="27940" y="0"/>
                </a:lnTo>
                <a:cubicBezTo>
                  <a:pt x="12700" y="0"/>
                  <a:pt x="0" y="11430"/>
                  <a:pt x="0" y="26670"/>
                </a:cubicBezTo>
                <a:close/>
              </a:path>
            </a:pathLst>
          </a:custGeom>
          <a:solidFill>
            <a:srgbClr val="2E2E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4"/>
          <p:cNvSpPr/>
          <p:nvPr/>
        </p:nvSpPr>
        <p:spPr>
          <a:xfrm>
            <a:off x="872748" y="4201819"/>
            <a:ext cx="38626" cy="533740"/>
          </a:xfrm>
          <a:custGeom>
            <a:avLst/>
            <a:gdLst/>
            <a:ahLst/>
            <a:cxnLst/>
            <a:rect l="l" t="t" r="r" b="b"/>
            <a:pathLst>
              <a:path w="27940" h="386080" extrusionOk="0">
                <a:moveTo>
                  <a:pt x="0" y="27940"/>
                </a:moveTo>
                <a:lnTo>
                  <a:pt x="0" y="358140"/>
                </a:lnTo>
                <a:cubicBezTo>
                  <a:pt x="0" y="373380"/>
                  <a:pt x="12700" y="386080"/>
                  <a:pt x="27940" y="386080"/>
                </a:cubicBezTo>
                <a:lnTo>
                  <a:pt x="27940" y="0"/>
                </a:lnTo>
                <a:cubicBezTo>
                  <a:pt x="12700" y="0"/>
                  <a:pt x="0" y="12700"/>
                  <a:pt x="0" y="27940"/>
                </a:cubicBezTo>
                <a:close/>
              </a:path>
            </a:pathLst>
          </a:custGeom>
          <a:solidFill>
            <a:srgbClr val="2E2E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4"/>
          <p:cNvSpPr/>
          <p:nvPr/>
        </p:nvSpPr>
        <p:spPr>
          <a:xfrm>
            <a:off x="4456177" y="3729530"/>
            <a:ext cx="38626" cy="855037"/>
          </a:xfrm>
          <a:custGeom>
            <a:avLst/>
            <a:gdLst/>
            <a:ahLst/>
            <a:cxnLst/>
            <a:rect l="l" t="t" r="r" b="b"/>
            <a:pathLst>
              <a:path w="27940" h="618490" extrusionOk="0">
                <a:moveTo>
                  <a:pt x="0" y="0"/>
                </a:moveTo>
                <a:lnTo>
                  <a:pt x="0" y="618490"/>
                </a:lnTo>
                <a:cubicBezTo>
                  <a:pt x="15240" y="618490"/>
                  <a:pt x="27940" y="605790"/>
                  <a:pt x="27940" y="590550"/>
                </a:cubicBezTo>
                <a:lnTo>
                  <a:pt x="27940" y="27940"/>
                </a:lnTo>
                <a:cubicBezTo>
                  <a:pt x="27940" y="12700"/>
                  <a:pt x="15240" y="0"/>
                  <a:pt x="0" y="0"/>
                </a:cubicBezTo>
                <a:close/>
              </a:path>
            </a:pathLst>
          </a:custGeom>
          <a:solidFill>
            <a:srgbClr val="2E2E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4"/>
          <p:cNvSpPr/>
          <p:nvPr/>
        </p:nvSpPr>
        <p:spPr>
          <a:xfrm>
            <a:off x="911374" y="2091441"/>
            <a:ext cx="3544803" cy="7165103"/>
          </a:xfrm>
          <a:custGeom>
            <a:avLst/>
            <a:gdLst/>
            <a:ahLst/>
            <a:cxnLst/>
            <a:rect l="l" t="t" r="r" b="b"/>
            <a:pathLst>
              <a:path w="2564130" h="5182870" extrusionOk="0">
                <a:moveTo>
                  <a:pt x="2564130" y="1184910"/>
                </a:moveTo>
                <a:lnTo>
                  <a:pt x="2564130" y="379730"/>
                </a:lnTo>
                <a:cubicBezTo>
                  <a:pt x="2564130" y="353060"/>
                  <a:pt x="2561590" y="327660"/>
                  <a:pt x="2556510" y="303530"/>
                </a:cubicBezTo>
                <a:cubicBezTo>
                  <a:pt x="2553970" y="290830"/>
                  <a:pt x="2551430" y="279400"/>
                  <a:pt x="2547620" y="266700"/>
                </a:cubicBezTo>
                <a:cubicBezTo>
                  <a:pt x="2542540" y="248920"/>
                  <a:pt x="2534920" y="231140"/>
                  <a:pt x="2527300" y="214630"/>
                </a:cubicBezTo>
                <a:cubicBezTo>
                  <a:pt x="2522220" y="203200"/>
                  <a:pt x="2515870" y="193040"/>
                  <a:pt x="2509520" y="182880"/>
                </a:cubicBezTo>
                <a:cubicBezTo>
                  <a:pt x="2503170" y="172720"/>
                  <a:pt x="2496820" y="162560"/>
                  <a:pt x="2489200" y="152400"/>
                </a:cubicBezTo>
                <a:cubicBezTo>
                  <a:pt x="2477770" y="137160"/>
                  <a:pt x="2466340" y="124460"/>
                  <a:pt x="2453640" y="110490"/>
                </a:cubicBezTo>
                <a:cubicBezTo>
                  <a:pt x="2444750" y="101600"/>
                  <a:pt x="2435860" y="93980"/>
                  <a:pt x="2426970" y="86360"/>
                </a:cubicBezTo>
                <a:cubicBezTo>
                  <a:pt x="2360930" y="31750"/>
                  <a:pt x="2277110" y="0"/>
                  <a:pt x="2185670" y="0"/>
                </a:cubicBezTo>
                <a:lnTo>
                  <a:pt x="379730" y="0"/>
                </a:lnTo>
                <a:cubicBezTo>
                  <a:pt x="288290" y="0"/>
                  <a:pt x="203200" y="33020"/>
                  <a:pt x="138430" y="86360"/>
                </a:cubicBezTo>
                <a:cubicBezTo>
                  <a:pt x="129540" y="93980"/>
                  <a:pt x="120650" y="102870"/>
                  <a:pt x="111760" y="110490"/>
                </a:cubicBezTo>
                <a:cubicBezTo>
                  <a:pt x="99060" y="123190"/>
                  <a:pt x="86360" y="137160"/>
                  <a:pt x="76200" y="152400"/>
                </a:cubicBezTo>
                <a:cubicBezTo>
                  <a:pt x="68580" y="162560"/>
                  <a:pt x="62230" y="172720"/>
                  <a:pt x="55880" y="182880"/>
                </a:cubicBezTo>
                <a:cubicBezTo>
                  <a:pt x="49530" y="193040"/>
                  <a:pt x="43180" y="204470"/>
                  <a:pt x="38100" y="214630"/>
                </a:cubicBezTo>
                <a:cubicBezTo>
                  <a:pt x="29210" y="232410"/>
                  <a:pt x="22860" y="248920"/>
                  <a:pt x="16510" y="266700"/>
                </a:cubicBezTo>
                <a:cubicBezTo>
                  <a:pt x="12700" y="279400"/>
                  <a:pt x="10160" y="290830"/>
                  <a:pt x="7620" y="303530"/>
                </a:cubicBezTo>
                <a:cubicBezTo>
                  <a:pt x="2540" y="327660"/>
                  <a:pt x="0" y="354330"/>
                  <a:pt x="0" y="379730"/>
                </a:cubicBezTo>
                <a:lnTo>
                  <a:pt x="0" y="4803140"/>
                </a:lnTo>
                <a:cubicBezTo>
                  <a:pt x="0" y="5012690"/>
                  <a:pt x="170180" y="5182870"/>
                  <a:pt x="379730" y="5182870"/>
                </a:cubicBezTo>
                <a:lnTo>
                  <a:pt x="2184400" y="5182870"/>
                </a:lnTo>
                <a:cubicBezTo>
                  <a:pt x="2393950" y="5182870"/>
                  <a:pt x="2564130" y="5012690"/>
                  <a:pt x="2564130" y="4803140"/>
                </a:cubicBezTo>
                <a:lnTo>
                  <a:pt x="2564130" y="1184910"/>
                </a:lnTo>
                <a:close/>
                <a:moveTo>
                  <a:pt x="2538730" y="1184910"/>
                </a:moveTo>
                <a:lnTo>
                  <a:pt x="2538730" y="4804410"/>
                </a:lnTo>
                <a:cubicBezTo>
                  <a:pt x="2538730" y="4999990"/>
                  <a:pt x="2379980" y="5158740"/>
                  <a:pt x="2184400" y="5158740"/>
                </a:cubicBezTo>
                <a:lnTo>
                  <a:pt x="379730" y="5158740"/>
                </a:lnTo>
                <a:cubicBezTo>
                  <a:pt x="184150" y="5158740"/>
                  <a:pt x="25400" y="4999990"/>
                  <a:pt x="25400" y="4804410"/>
                </a:cubicBezTo>
                <a:lnTo>
                  <a:pt x="25400" y="381000"/>
                </a:lnTo>
                <a:cubicBezTo>
                  <a:pt x="25400" y="184150"/>
                  <a:pt x="184150" y="25400"/>
                  <a:pt x="379730" y="25400"/>
                </a:cubicBezTo>
                <a:lnTo>
                  <a:pt x="2184400" y="25400"/>
                </a:lnTo>
                <a:cubicBezTo>
                  <a:pt x="2379980" y="25400"/>
                  <a:pt x="2538730" y="184150"/>
                  <a:pt x="2538730" y="379730"/>
                </a:cubicBezTo>
                <a:lnTo>
                  <a:pt x="2538730" y="1184910"/>
                </a:lnTo>
                <a:close/>
              </a:path>
            </a:pathLst>
          </a:custGeom>
          <a:solidFill>
            <a:srgbClr val="5555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4"/>
          <p:cNvSpPr/>
          <p:nvPr/>
        </p:nvSpPr>
        <p:spPr>
          <a:xfrm>
            <a:off x="5011788" y="6300121"/>
            <a:ext cx="699514" cy="699514"/>
          </a:xfrm>
          <a:custGeom>
            <a:avLst/>
            <a:gdLst/>
            <a:ahLst/>
            <a:cxnLst/>
            <a:rect l="l" t="t" r="r" b="b"/>
            <a:pathLst>
              <a:path w="699514" h="699514" extrusionOk="0">
                <a:moveTo>
                  <a:pt x="0" y="0"/>
                </a:moveTo>
                <a:lnTo>
                  <a:pt x="699515" y="0"/>
                </a:lnTo>
                <a:lnTo>
                  <a:pt x="699515" y="699515"/>
                </a:lnTo>
                <a:lnTo>
                  <a:pt x="0" y="6995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pic>
        <p:nvPicPr>
          <p:cNvPr id="1070" name="Google Shape;1070;p14"/>
          <p:cNvPicPr preferRelativeResize="0"/>
          <p:nvPr/>
        </p:nvPicPr>
        <p:blipFill rotWithShape="1">
          <a:blip r:embed="rId6">
            <a:alphaModFix/>
          </a:blip>
          <a:srcRect l="53131" t="1843" r="1510" b="1621"/>
          <a:stretch/>
        </p:blipFill>
        <p:spPr>
          <a:xfrm>
            <a:off x="1031575" y="2257325"/>
            <a:ext cx="3300975" cy="684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1" name="Google Shape;1071;p14"/>
          <p:cNvSpPr txBox="1"/>
          <p:nvPr/>
        </p:nvSpPr>
        <p:spPr>
          <a:xfrm>
            <a:off x="1031566" y="351095"/>
            <a:ext cx="4506489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dirty="0"/>
          </a:p>
        </p:txBody>
      </p:sp>
      <p:sp>
        <p:nvSpPr>
          <p:cNvPr id="1072" name="Google Shape;1072;p14"/>
          <p:cNvSpPr/>
          <p:nvPr/>
        </p:nvSpPr>
        <p:spPr>
          <a:xfrm>
            <a:off x="946488" y="2126555"/>
            <a:ext cx="3474574" cy="7094874"/>
          </a:xfrm>
          <a:custGeom>
            <a:avLst/>
            <a:gdLst/>
            <a:ahLst/>
            <a:cxnLst/>
            <a:rect l="l" t="t" r="r" b="b"/>
            <a:pathLst>
              <a:path w="2513330" h="5132070" extrusionOk="0">
                <a:moveTo>
                  <a:pt x="2159000" y="0"/>
                </a:moveTo>
                <a:lnTo>
                  <a:pt x="354330" y="0"/>
                </a:lnTo>
                <a:cubicBezTo>
                  <a:pt x="158750" y="0"/>
                  <a:pt x="0" y="158750"/>
                  <a:pt x="0" y="354330"/>
                </a:cubicBezTo>
                <a:lnTo>
                  <a:pt x="0" y="4777740"/>
                </a:lnTo>
                <a:cubicBezTo>
                  <a:pt x="0" y="4973320"/>
                  <a:pt x="158750" y="5132070"/>
                  <a:pt x="354330" y="5132070"/>
                </a:cubicBezTo>
                <a:lnTo>
                  <a:pt x="2159000" y="5132070"/>
                </a:lnTo>
                <a:cubicBezTo>
                  <a:pt x="2354580" y="5132070"/>
                  <a:pt x="2513330" y="4973320"/>
                  <a:pt x="2513330" y="4777740"/>
                </a:cubicBezTo>
                <a:lnTo>
                  <a:pt x="2513330" y="354330"/>
                </a:lnTo>
                <a:cubicBezTo>
                  <a:pt x="2513330" y="158750"/>
                  <a:pt x="2354580" y="0"/>
                  <a:pt x="2159000" y="0"/>
                </a:cubicBezTo>
                <a:close/>
                <a:moveTo>
                  <a:pt x="1558290" y="162560"/>
                </a:moveTo>
                <a:cubicBezTo>
                  <a:pt x="1576070" y="162560"/>
                  <a:pt x="1590040" y="176530"/>
                  <a:pt x="1590040" y="194310"/>
                </a:cubicBezTo>
                <a:cubicBezTo>
                  <a:pt x="1590040" y="212090"/>
                  <a:pt x="1576070" y="226060"/>
                  <a:pt x="1558290" y="226060"/>
                </a:cubicBezTo>
                <a:cubicBezTo>
                  <a:pt x="1540510" y="226060"/>
                  <a:pt x="1526540" y="212090"/>
                  <a:pt x="1526540" y="194310"/>
                </a:cubicBezTo>
                <a:cubicBezTo>
                  <a:pt x="1526540" y="176530"/>
                  <a:pt x="1541780" y="162560"/>
                  <a:pt x="1558290" y="162560"/>
                </a:cubicBezTo>
                <a:close/>
                <a:moveTo>
                  <a:pt x="1089660" y="172720"/>
                </a:moveTo>
                <a:lnTo>
                  <a:pt x="1394460" y="172720"/>
                </a:lnTo>
                <a:cubicBezTo>
                  <a:pt x="1405890" y="172720"/>
                  <a:pt x="1416050" y="181610"/>
                  <a:pt x="1416050" y="194310"/>
                </a:cubicBezTo>
                <a:cubicBezTo>
                  <a:pt x="1416050" y="207010"/>
                  <a:pt x="1405890" y="215900"/>
                  <a:pt x="1394460" y="215900"/>
                </a:cubicBezTo>
                <a:lnTo>
                  <a:pt x="1089660" y="215900"/>
                </a:lnTo>
                <a:cubicBezTo>
                  <a:pt x="1078230" y="215900"/>
                  <a:pt x="1068070" y="207010"/>
                  <a:pt x="1068070" y="194310"/>
                </a:cubicBezTo>
                <a:cubicBezTo>
                  <a:pt x="1068070" y="181610"/>
                  <a:pt x="1078230" y="172720"/>
                  <a:pt x="1089660" y="172720"/>
                </a:cubicBezTo>
                <a:close/>
                <a:moveTo>
                  <a:pt x="2383790" y="4798060"/>
                </a:moveTo>
                <a:cubicBezTo>
                  <a:pt x="2383790" y="4913630"/>
                  <a:pt x="2289810" y="5007610"/>
                  <a:pt x="2174240" y="5007610"/>
                </a:cubicBezTo>
                <a:lnTo>
                  <a:pt x="341630" y="5007610"/>
                </a:lnTo>
                <a:cubicBezTo>
                  <a:pt x="226060" y="5007610"/>
                  <a:pt x="132080" y="4913630"/>
                  <a:pt x="132080" y="4798060"/>
                </a:cubicBezTo>
                <a:lnTo>
                  <a:pt x="132080" y="340360"/>
                </a:lnTo>
                <a:cubicBezTo>
                  <a:pt x="132080" y="224790"/>
                  <a:pt x="226060" y="130810"/>
                  <a:pt x="341630" y="130810"/>
                </a:cubicBezTo>
                <a:lnTo>
                  <a:pt x="614680" y="130810"/>
                </a:lnTo>
                <a:lnTo>
                  <a:pt x="614680" y="187960"/>
                </a:lnTo>
                <a:cubicBezTo>
                  <a:pt x="614680" y="252730"/>
                  <a:pt x="668020" y="306070"/>
                  <a:pt x="732790" y="306070"/>
                </a:cubicBezTo>
                <a:lnTo>
                  <a:pt x="1783080" y="306070"/>
                </a:lnTo>
                <a:cubicBezTo>
                  <a:pt x="1847850" y="306070"/>
                  <a:pt x="1901190" y="252730"/>
                  <a:pt x="1901190" y="187960"/>
                </a:cubicBezTo>
                <a:lnTo>
                  <a:pt x="1901190" y="130810"/>
                </a:lnTo>
                <a:lnTo>
                  <a:pt x="2172970" y="130810"/>
                </a:lnTo>
                <a:cubicBezTo>
                  <a:pt x="2288540" y="130810"/>
                  <a:pt x="2382520" y="224790"/>
                  <a:pt x="2382520" y="340360"/>
                </a:cubicBezTo>
                <a:lnTo>
                  <a:pt x="2382520" y="47980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oogle Shape;1077;p15"/>
          <p:cNvGrpSpPr/>
          <p:nvPr/>
        </p:nvGrpSpPr>
        <p:grpSpPr>
          <a:xfrm>
            <a:off x="0" y="1033462"/>
            <a:ext cx="1028700" cy="9253538"/>
            <a:chOff x="0" y="0"/>
            <a:chExt cx="222487" cy="2001355"/>
          </a:xfrm>
        </p:grpSpPr>
        <p:sp>
          <p:nvSpPr>
            <p:cNvPr id="1078" name="Google Shape;1078;p15"/>
            <p:cNvSpPr/>
            <p:nvPr/>
          </p:nvSpPr>
          <p:spPr>
            <a:xfrm>
              <a:off x="0" y="0"/>
              <a:ext cx="222487" cy="2001355"/>
            </a:xfrm>
            <a:custGeom>
              <a:avLst/>
              <a:gdLst/>
              <a:ahLst/>
              <a:cxnLst/>
              <a:rect l="l" t="t" r="r" b="b"/>
              <a:pathLst>
                <a:path w="222487" h="2001355" extrusionOk="0">
                  <a:moveTo>
                    <a:pt x="0" y="0"/>
                  </a:moveTo>
                  <a:lnTo>
                    <a:pt x="222487" y="0"/>
                  </a:lnTo>
                  <a:lnTo>
                    <a:pt x="222487" y="2001355"/>
                  </a:lnTo>
                  <a:lnTo>
                    <a:pt x="0" y="2001355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79" name="Google Shape;1079;p15"/>
            <p:cNvSpPr txBox="1"/>
            <p:nvPr/>
          </p:nvSpPr>
          <p:spPr>
            <a:xfrm>
              <a:off x="0" y="0"/>
              <a:ext cx="222487" cy="2001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0" name="Google Shape;1080;p15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1081" name="Google Shape;1081;p15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82" name="Google Shape;1082;p15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83" name="Google Shape;1083;p1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84" name="Google Shape;1084;p15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99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r>
                <a:rPr lang="en-US" sz="2499" b="0" i="0" u="none" strike="noStrike" cap="none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Unit 1</a:t>
              </a:r>
              <a:endParaRPr/>
            </a:p>
          </p:txBody>
        </p:sp>
        <p:sp>
          <p:nvSpPr>
            <p:cNvPr id="1085" name="Google Shape;1085;p15"/>
            <p:cNvSpPr txBox="1"/>
            <p:nvPr/>
          </p:nvSpPr>
          <p:spPr>
            <a:xfrm rot="-5400000">
              <a:off x="21206150" y="9602550"/>
              <a:ext cx="4663500" cy="8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>
                <a:solidFill>
                  <a:schemeClr val="dk1"/>
                </a:solidFill>
              </a:endParaRPr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1086" name="Google Shape;1086;p15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087" name="Google Shape;1087;p15"/>
          <p:cNvGrpSpPr/>
          <p:nvPr/>
        </p:nvGrpSpPr>
        <p:grpSpPr>
          <a:xfrm>
            <a:off x="0" y="4067054"/>
            <a:ext cx="3933182" cy="2152892"/>
            <a:chOff x="0" y="0"/>
            <a:chExt cx="5244242" cy="2870523"/>
          </a:xfrm>
        </p:grpSpPr>
        <p:grpSp>
          <p:nvGrpSpPr>
            <p:cNvPr id="1088" name="Google Shape;1088;p15"/>
            <p:cNvGrpSpPr/>
            <p:nvPr/>
          </p:nvGrpSpPr>
          <p:grpSpPr>
            <a:xfrm>
              <a:off x="0" y="0"/>
              <a:ext cx="5244242" cy="2870523"/>
              <a:chOff x="0" y="0"/>
              <a:chExt cx="1980673" cy="1084155"/>
            </a:xfrm>
          </p:grpSpPr>
          <p:sp>
            <p:nvSpPr>
              <p:cNvPr id="1089" name="Google Shape;1089;p15"/>
              <p:cNvSpPr/>
              <p:nvPr/>
            </p:nvSpPr>
            <p:spPr>
              <a:xfrm>
                <a:off x="0" y="0"/>
                <a:ext cx="1980673" cy="1084155"/>
              </a:xfrm>
              <a:custGeom>
                <a:avLst/>
                <a:gdLst/>
                <a:ahLst/>
                <a:cxnLst/>
                <a:rect l="l" t="t" r="r" b="b"/>
                <a:pathLst>
                  <a:path w="1980673" h="1084155" extrusionOk="0">
                    <a:moveTo>
                      <a:pt x="0" y="0"/>
                    </a:moveTo>
                    <a:lnTo>
                      <a:pt x="1980673" y="0"/>
                    </a:lnTo>
                    <a:lnTo>
                      <a:pt x="1980673" y="1084155"/>
                    </a:lnTo>
                    <a:lnTo>
                      <a:pt x="0" y="1084155"/>
                    </a:lnTo>
                    <a:close/>
                  </a:path>
                </a:pathLst>
              </a:custGeom>
              <a:solidFill>
                <a:srgbClr val="1E2328"/>
              </a:solidFill>
              <a:ln>
                <a:noFill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90" name="Google Shape;1090;p15"/>
              <p:cNvSpPr txBox="1"/>
              <p:nvPr/>
            </p:nvSpPr>
            <p:spPr>
              <a:xfrm>
                <a:off x="0" y="0"/>
                <a:ext cx="1980673" cy="10841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22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91" name="Google Shape;1091;p15"/>
            <p:cNvSpPr txBox="1"/>
            <p:nvPr/>
          </p:nvSpPr>
          <p:spPr>
            <a:xfrm>
              <a:off x="594936" y="1078965"/>
              <a:ext cx="3453894" cy="863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>
                <a:lnSpc>
                  <a:spcPct val="12199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50">
                  <a:solidFill>
                    <a:srgbClr val="FFFFFF"/>
                  </a:solidFill>
                  <a:latin typeface="DM Serif Display"/>
                </a:rPr>
                <a:t>ŹRÓDŁA</a:t>
              </a:r>
              <a:endParaRPr lang="en-US" sz="3450" dirty="0">
                <a:solidFill>
                  <a:srgbClr val="FFFFFF"/>
                </a:solidFill>
                <a:latin typeface="DM Serif Display"/>
              </a:endParaRPr>
            </a:p>
          </p:txBody>
        </p:sp>
      </p:grpSp>
      <p:cxnSp>
        <p:nvCxnSpPr>
          <p:cNvPr id="1092" name="Google Shape;1092;p15"/>
          <p:cNvCxnSpPr/>
          <p:nvPr/>
        </p:nvCxnSpPr>
        <p:spPr>
          <a:xfrm rot="22765">
            <a:off x="10111530" y="4988719"/>
            <a:ext cx="719057" cy="0"/>
          </a:xfrm>
          <a:prstGeom prst="straightConnector1">
            <a:avLst/>
          </a:prstGeom>
          <a:noFill/>
          <a:ln w="9525" cap="flat" cmpd="sng">
            <a:solidFill>
              <a:srgbClr val="CFCF5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3" name="Google Shape;1093;p15"/>
          <p:cNvSpPr txBox="1"/>
          <p:nvPr/>
        </p:nvSpPr>
        <p:spPr>
          <a:xfrm>
            <a:off x="4372923" y="3489960"/>
            <a:ext cx="11951400" cy="3496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67665">
              <a:lnSpc>
                <a:spcPct val="150022"/>
              </a:lnSpc>
              <a:buClr>
                <a:schemeClr val="dk1"/>
              </a:buClr>
              <a:buSzPts val="2199"/>
              <a:buChar char="•"/>
            </a:pPr>
            <a:r>
              <a:rPr lang="en-US" sz="215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Różne</a:t>
            </a:r>
            <a:r>
              <a:rPr lang="en-US" sz="21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(2020), </a:t>
            </a:r>
            <a:r>
              <a:rPr lang="en-US" sz="215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Textilepedia</a:t>
            </a:r>
            <a:r>
              <a:rPr lang="en-US" sz="21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150" dirty="0" err="1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Fashionary</a:t>
            </a:r>
            <a:r>
              <a:rPr lang="en-US" sz="21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International Limit</a:t>
            </a:r>
            <a:endParaRPr sz="2150" dirty="0">
              <a:solidFill>
                <a:schemeClr val="dk1"/>
              </a:solidFill>
              <a:latin typeface="Montserrat"/>
              <a:ea typeface="Montserrat"/>
              <a:cs typeface="Montserrat"/>
            </a:endParaRPr>
          </a:p>
          <a:p>
            <a:pPr marL="914400" lvl="1" indent="-367665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99"/>
              <a:buChar char="•"/>
            </a:pPr>
            <a:r>
              <a:rPr lang="en-US" sz="2150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https://www.redressdesignaward.com/academy/resources/guide/sustainability-in-fibres</a:t>
            </a:r>
            <a:endParaRPr sz="2150" dirty="0">
              <a:solidFill>
                <a:schemeClr val="hlink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marL="914400" lvl="1" indent="-367665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99"/>
              <a:buChar char="•"/>
            </a:pPr>
            <a:r>
              <a:rPr lang="en-US" sz="2150" u="sng" dirty="0">
                <a:solidFill>
                  <a:schemeClr val="hlink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https://www.textileschool.com/</a:t>
            </a:r>
            <a:endParaRPr sz="2150" dirty="0">
              <a:solidFill>
                <a:schemeClr val="hlink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marL="914400" lvl="1" indent="-367665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99"/>
              <a:buChar char="•"/>
            </a:pPr>
            <a:r>
              <a:rPr lang="en-US" sz="215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Fletcher, Kate (2008), Sustainable Fashion &amp; Textiles: Design Journeys, Earthscan pp 3-38</a:t>
            </a:r>
            <a:endParaRPr sz="2199">
              <a:solidFill>
                <a:srgbClr val="1E2328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094" name="Google Shape;1094;p15"/>
          <p:cNvSpPr txBox="1"/>
          <p:nvPr/>
        </p:nvSpPr>
        <p:spPr>
          <a:xfrm>
            <a:off x="1031566" y="351095"/>
            <a:ext cx="4506489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4"/>
          <p:cNvGrpSpPr/>
          <p:nvPr/>
        </p:nvGrpSpPr>
        <p:grpSpPr>
          <a:xfrm>
            <a:off x="0" y="6691312"/>
            <a:ext cx="9310979" cy="3595688"/>
            <a:chOff x="0" y="0"/>
            <a:chExt cx="12414639" cy="4794250"/>
          </a:xfrm>
        </p:grpSpPr>
        <p:grpSp>
          <p:nvGrpSpPr>
            <p:cNvPr id="140" name="Google Shape;140;p4"/>
            <p:cNvGrpSpPr/>
            <p:nvPr/>
          </p:nvGrpSpPr>
          <p:grpSpPr>
            <a:xfrm>
              <a:off x="0" y="1365250"/>
              <a:ext cx="12414639" cy="3429000"/>
              <a:chOff x="0" y="0"/>
              <a:chExt cx="7391041" cy="2041451"/>
            </a:xfrm>
          </p:grpSpPr>
          <p:sp>
            <p:nvSpPr>
              <p:cNvPr id="141" name="Google Shape;141;p4"/>
              <p:cNvSpPr/>
              <p:nvPr/>
            </p:nvSpPr>
            <p:spPr>
              <a:xfrm>
                <a:off x="0" y="0"/>
                <a:ext cx="7391041" cy="2041451"/>
              </a:xfrm>
              <a:custGeom>
                <a:avLst/>
                <a:gdLst/>
                <a:ahLst/>
                <a:cxnLst/>
                <a:rect l="l" t="t" r="r" b="b"/>
                <a:pathLst>
                  <a:path w="7391041" h="2041451" extrusionOk="0">
                    <a:moveTo>
                      <a:pt x="0" y="0"/>
                    </a:moveTo>
                    <a:lnTo>
                      <a:pt x="7391041" y="0"/>
                    </a:lnTo>
                    <a:lnTo>
                      <a:pt x="7391041" y="2041451"/>
                    </a:lnTo>
                    <a:lnTo>
                      <a:pt x="0" y="2041451"/>
                    </a:lnTo>
                    <a:close/>
                  </a:path>
                </a:pathLst>
              </a:custGeom>
              <a:solidFill>
                <a:srgbClr val="CFCF5A"/>
              </a:solidFill>
              <a:ln>
                <a:noFill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2" name="Google Shape;142;p4"/>
              <p:cNvSpPr txBox="1"/>
              <p:nvPr/>
            </p:nvSpPr>
            <p:spPr>
              <a:xfrm>
                <a:off x="0" y="0"/>
                <a:ext cx="7391041" cy="20414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" name="Google Shape;143;p4"/>
            <p:cNvGrpSpPr/>
            <p:nvPr/>
          </p:nvGrpSpPr>
          <p:grpSpPr>
            <a:xfrm>
              <a:off x="0" y="0"/>
              <a:ext cx="1371600" cy="1365250"/>
              <a:chOff x="0" y="0"/>
              <a:chExt cx="816580" cy="812800"/>
            </a:xfrm>
          </p:grpSpPr>
          <p:sp>
            <p:nvSpPr>
              <p:cNvPr id="144" name="Google Shape;144;p4"/>
              <p:cNvSpPr/>
              <p:nvPr/>
            </p:nvSpPr>
            <p:spPr>
              <a:xfrm>
                <a:off x="0" y="0"/>
                <a:ext cx="81658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6580" h="812800" extrusionOk="0">
                    <a:moveTo>
                      <a:pt x="0" y="0"/>
                    </a:moveTo>
                    <a:lnTo>
                      <a:pt x="816580" y="0"/>
                    </a:lnTo>
                    <a:lnTo>
                      <a:pt x="81658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E2328"/>
              </a:solidFill>
              <a:ln>
                <a:noFill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5" name="Google Shape;145;p4"/>
              <p:cNvSpPr txBox="1"/>
              <p:nvPr/>
            </p:nvSpPr>
            <p:spPr>
              <a:xfrm>
                <a:off x="0" y="0"/>
                <a:ext cx="816580" cy="81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37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6" name="Google Shape;146;p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147" name="Google Shape;147;p4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8" name="Google Shape;148;p4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9" name="Google Shape;149;p4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0" name="Google Shape;150;p4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Unit 1</a:t>
              </a:r>
              <a:endParaRPr dirty="0"/>
            </a:p>
          </p:txBody>
        </p:sp>
        <p:sp>
          <p:nvSpPr>
            <p:cNvPr id="151" name="Google Shape;151;p4"/>
            <p:cNvSpPr txBox="1"/>
            <p:nvPr/>
          </p:nvSpPr>
          <p:spPr>
            <a:xfrm rot="-5400000">
              <a:off x="20803850" y="9651150"/>
              <a:ext cx="5017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/>
            </a:p>
          </p:txBody>
        </p:sp>
      </p:grpSp>
      <p:grpSp>
        <p:nvGrpSpPr>
          <p:cNvPr id="152" name="Google Shape;152;p4"/>
          <p:cNvGrpSpPr/>
          <p:nvPr/>
        </p:nvGrpSpPr>
        <p:grpSpPr>
          <a:xfrm>
            <a:off x="9811225" y="7672387"/>
            <a:ext cx="6089175" cy="1553602"/>
            <a:chOff x="0" y="-57150"/>
            <a:chExt cx="8118900" cy="2071468"/>
          </a:xfrm>
        </p:grpSpPr>
        <p:sp>
          <p:nvSpPr>
            <p:cNvPr id="153" name="Google Shape;153;p4"/>
            <p:cNvSpPr txBox="1"/>
            <p:nvPr/>
          </p:nvSpPr>
          <p:spPr>
            <a:xfrm>
              <a:off x="0" y="-57150"/>
              <a:ext cx="7208435" cy="718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2500" dirty="0" err="1">
                  <a:solidFill>
                    <a:srgbClr val="1E2328"/>
                  </a:solidFill>
                  <a:latin typeface="DM Serif Display"/>
                  <a:sym typeface="DM Serif Display"/>
                </a:rPr>
                <a:t>Wymagana</a:t>
              </a:r>
              <a:r>
                <a:rPr lang="en-US" sz="2500" dirty="0">
                  <a:solidFill>
                    <a:srgbClr val="1E2328"/>
                  </a:solidFill>
                  <a:latin typeface="DM Serif Display"/>
                  <a:sym typeface="DM Serif Display"/>
                </a:rPr>
                <a:t> </a:t>
              </a:r>
              <a:r>
                <a:rPr lang="en-US" sz="2500" dirty="0" err="1">
                  <a:solidFill>
                    <a:srgbClr val="1E2328"/>
                  </a:solidFill>
                  <a:latin typeface="DM Serif Display"/>
                  <a:sym typeface="DM Serif Display"/>
                </a:rPr>
                <a:t>wiedza</a:t>
              </a:r>
              <a:r>
                <a:rPr lang="en-US" sz="2500" dirty="0">
                  <a:solidFill>
                    <a:srgbClr val="1E2328"/>
                  </a:solidFill>
                  <a:latin typeface="DM Serif Display"/>
                  <a:sym typeface="DM Serif Display"/>
                </a:rPr>
                <a:t> </a:t>
              </a:r>
              <a:r>
                <a:rPr lang="en-US" sz="2500" dirty="0" err="1">
                  <a:solidFill>
                    <a:srgbClr val="1E2328"/>
                  </a:solidFill>
                  <a:latin typeface="DM Serif Display"/>
                  <a:sym typeface="DM Serif Display"/>
                </a:rPr>
                <a:t>wstępna</a:t>
              </a:r>
              <a:endParaRPr dirty="0" err="1"/>
            </a:p>
          </p:txBody>
        </p:sp>
        <p:sp>
          <p:nvSpPr>
            <p:cNvPr id="154" name="Google Shape;154;p4"/>
            <p:cNvSpPr txBox="1"/>
            <p:nvPr/>
          </p:nvSpPr>
          <p:spPr>
            <a:xfrm>
              <a:off x="0" y="690880"/>
              <a:ext cx="8118900" cy="1323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50022"/>
                </a:lnSpc>
              </a:pPr>
              <a:r>
                <a:rPr lang="en-US" sz="2150" dirty="0">
                  <a:solidFill>
                    <a:srgbClr val="1E2328"/>
                  </a:solidFill>
                  <a:latin typeface="Montserrat"/>
                  <a:ea typeface="Montserrat"/>
                  <a:sym typeface="Montserrat"/>
                </a:rPr>
                <a:t>Do </a:t>
              </a:r>
              <a:r>
                <a:rPr lang="en-US" sz="2150" dirty="0" err="1">
                  <a:solidFill>
                    <a:srgbClr val="1E2328"/>
                  </a:solidFill>
                  <a:latin typeface="Montserrat"/>
                  <a:ea typeface="Montserrat"/>
                  <a:sym typeface="Montserrat"/>
                </a:rPr>
                <a:t>udziału</a:t>
              </a:r>
              <a:r>
                <a:rPr lang="en-US" sz="2150" dirty="0">
                  <a:solidFill>
                    <a:srgbClr val="1E2328"/>
                  </a:solidFill>
                  <a:latin typeface="Montserrat"/>
                  <a:ea typeface="Montserrat"/>
                  <a:sym typeface="Montserrat"/>
                </a:rPr>
                <a:t> w </a:t>
              </a:r>
              <a:r>
                <a:rPr lang="en-US" sz="2150" dirty="0" err="1">
                  <a:solidFill>
                    <a:srgbClr val="1E2328"/>
                  </a:solidFill>
                  <a:latin typeface="Montserrat"/>
                  <a:ea typeface="Montserrat"/>
                  <a:sym typeface="Montserrat"/>
                </a:rPr>
                <a:t>tym</a:t>
              </a:r>
              <a:r>
                <a:rPr lang="en-US" sz="2150" dirty="0">
                  <a:solidFill>
                    <a:srgbClr val="1E2328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rgbClr val="1E2328"/>
                  </a:solidFill>
                  <a:latin typeface="Montserrat"/>
                  <a:ea typeface="Montserrat"/>
                  <a:sym typeface="Montserrat"/>
                </a:rPr>
                <a:t>Unicie</a:t>
              </a:r>
              <a:r>
                <a:rPr lang="en-US" sz="2150" dirty="0">
                  <a:solidFill>
                    <a:srgbClr val="1E2328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rgbClr val="1E2328"/>
                  </a:solidFill>
                  <a:latin typeface="Montserrat"/>
                  <a:ea typeface="Montserrat"/>
                  <a:sym typeface="Montserrat"/>
                </a:rPr>
                <a:t>nie</a:t>
              </a:r>
              <a:r>
                <a:rPr lang="en-US" sz="2150" dirty="0">
                  <a:solidFill>
                    <a:srgbClr val="1E2328"/>
                  </a:solidFill>
                  <a:latin typeface="Montserrat"/>
                  <a:ea typeface="Montserrat"/>
                  <a:sym typeface="Montserrat"/>
                </a:rPr>
                <a:t> jest </a:t>
              </a:r>
              <a:r>
                <a:rPr lang="en-US" sz="2150" dirty="0" err="1">
                  <a:solidFill>
                    <a:srgbClr val="1E2328"/>
                  </a:solidFill>
                  <a:latin typeface="Montserrat"/>
                  <a:ea typeface="Montserrat"/>
                  <a:sym typeface="Montserrat"/>
                </a:rPr>
                <a:t>wymagana</a:t>
              </a:r>
              <a:r>
                <a:rPr lang="en-US" sz="2150" dirty="0">
                  <a:solidFill>
                    <a:srgbClr val="1E2328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rgbClr val="1E2328"/>
                  </a:solidFill>
                  <a:latin typeface="Montserrat"/>
                  <a:ea typeface="Montserrat"/>
                  <a:sym typeface="Montserrat"/>
                </a:rPr>
                <a:t>żadna</a:t>
              </a:r>
              <a:r>
                <a:rPr lang="en-US" sz="2150" dirty="0">
                  <a:solidFill>
                    <a:srgbClr val="1E2328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rgbClr val="1E2328"/>
                  </a:solidFill>
                  <a:latin typeface="Montserrat"/>
                  <a:ea typeface="Montserrat"/>
                  <a:sym typeface="Montserrat"/>
                </a:rPr>
                <a:t>wcześniejsza</a:t>
              </a:r>
              <a:r>
                <a:rPr lang="en-US" sz="2150" dirty="0">
                  <a:solidFill>
                    <a:srgbClr val="1E2328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rgbClr val="1E2328"/>
                  </a:solidFill>
                  <a:latin typeface="Montserrat"/>
                  <a:ea typeface="Montserrat"/>
                  <a:sym typeface="Montserrat"/>
                </a:rPr>
                <a:t>wiedza</a:t>
              </a:r>
              <a:r>
                <a:rPr lang="en-US" sz="2150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sym typeface="Montserrat"/>
                </a:rPr>
                <a:t>.</a:t>
              </a:r>
              <a:endParaRPr lang="en-US" sz="2150">
                <a:latin typeface="Montserrat"/>
              </a:endParaRPr>
            </a:p>
          </p:txBody>
        </p:sp>
      </p:grpSp>
      <p:cxnSp>
        <p:nvCxnSpPr>
          <p:cNvPr id="155" name="Google Shape;155;p4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6" name="Google Shape;156;p4"/>
          <p:cNvPicPr preferRelativeResize="0"/>
          <p:nvPr/>
        </p:nvPicPr>
        <p:blipFill rotWithShape="1">
          <a:blip r:embed="rId5">
            <a:alphaModFix/>
          </a:blip>
          <a:srcRect t="5217" b="5216"/>
          <a:stretch/>
        </p:blipFill>
        <p:spPr>
          <a:xfrm>
            <a:off x="1031566" y="2057400"/>
            <a:ext cx="5356508" cy="72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4"/>
          <p:cNvSpPr txBox="1"/>
          <p:nvPr/>
        </p:nvSpPr>
        <p:spPr>
          <a:xfrm>
            <a:off x="6736672" y="3985291"/>
            <a:ext cx="9452700" cy="1819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Do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końca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tego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modułu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będziesz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stanie</a:t>
            </a:r>
            <a:r>
              <a:rPr lang="en-US" sz="2150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:</a:t>
            </a:r>
            <a:endParaRPr lang="en-US">
              <a:latin typeface="Montserrat"/>
              <a:ea typeface="Montserrat"/>
            </a:endParaRPr>
          </a:p>
          <a:p>
            <a:pPr marL="457200" indent="-457200">
              <a:buAutoNum type="arabicPeriod"/>
            </a:pP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Rozpoznawać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włókna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ich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różne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kategorie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: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naturalne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sztuczne</a:t>
            </a:r>
            <a:endParaRPr lang="en-US" dirty="0">
              <a:latin typeface="Montserrat"/>
            </a:endParaRPr>
          </a:p>
          <a:p>
            <a:pPr marL="457200" indent="-457200">
              <a:buAutoNum type="arabicPeriod"/>
            </a:pP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Znać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cechy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najpopularniejszych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włókien</a:t>
            </a:r>
            <a:endParaRPr lang="en-US">
              <a:latin typeface="Montserrat"/>
            </a:endParaRPr>
          </a:p>
          <a:p>
            <a:pPr marL="457200" indent="-457200">
              <a:buAutoNum type="arabicPeriod"/>
            </a:pP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Zrozumieć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, jak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różne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włókna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wpływają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na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właściwości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tkanin</a:t>
            </a:r>
            <a:endParaRPr>
              <a:latin typeface="Montserrat"/>
            </a:endParaRPr>
          </a:p>
          <a:p>
            <a:pPr>
              <a:lnSpc>
                <a:spcPct val="150022"/>
              </a:lnSpc>
            </a:pP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      (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trwałość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komfort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przydatność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do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upcyklingu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)</a:t>
            </a:r>
            <a:endParaRPr sz="2150" dirty="0">
              <a:latin typeface="Montserrat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6736672" y="1914525"/>
            <a:ext cx="672720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6000" dirty="0" err="1">
                <a:solidFill>
                  <a:srgbClr val="1E2328"/>
                </a:solidFill>
                <a:latin typeface="DM Serif Display"/>
                <a:sym typeface="DM Serif Display"/>
              </a:rPr>
              <a:t>Oczekiwane</a:t>
            </a:r>
            <a:r>
              <a:rPr lang="en-US" sz="6000" dirty="0">
                <a:solidFill>
                  <a:srgbClr val="1E2328"/>
                </a:solidFill>
                <a:latin typeface="DM Serif Display"/>
                <a:sym typeface="DM Serif Display"/>
              </a:rPr>
              <a:t> </a:t>
            </a:r>
            <a:r>
              <a:rPr lang="en-US" sz="6000" dirty="0" err="1">
                <a:solidFill>
                  <a:srgbClr val="1E2328"/>
                </a:solidFill>
                <a:latin typeface="DM Serif Display"/>
                <a:sym typeface="DM Serif Display"/>
              </a:rPr>
              <a:t>efekty</a:t>
            </a:r>
            <a:endParaRPr lang="en-US" sz="6000" dirty="0" err="1">
              <a:solidFill>
                <a:srgbClr val="1E2328"/>
              </a:solidFill>
              <a:latin typeface="DM Serif Display"/>
            </a:endParaRPr>
          </a:p>
          <a:p>
            <a:r>
              <a:rPr lang="en-US" sz="6000" dirty="0" err="1">
                <a:solidFill>
                  <a:srgbClr val="1E2328"/>
                </a:solidFill>
                <a:latin typeface="DM Serif Display"/>
              </a:rPr>
              <a:t>uczenia</a:t>
            </a:r>
          </a:p>
        </p:txBody>
      </p:sp>
      <p:sp>
        <p:nvSpPr>
          <p:cNvPr id="159" name="Google Shape;159;p4"/>
          <p:cNvSpPr txBox="1"/>
          <p:nvPr/>
        </p:nvSpPr>
        <p:spPr>
          <a:xfrm>
            <a:off x="1031566" y="351095"/>
            <a:ext cx="4506489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dirty="0"/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73550CB5-7F5E-ECFE-55C3-A40A7686C8BD}"/>
              </a:ext>
            </a:extLst>
          </p:cNvPr>
          <p:cNvSpPr txBox="1"/>
          <p:nvPr/>
        </p:nvSpPr>
        <p:spPr>
          <a:xfrm>
            <a:off x="1031566" y="9298410"/>
            <a:ext cx="5406326" cy="430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450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Szacowany</a:t>
            </a:r>
            <a:r>
              <a:rPr lang="en-US" sz="245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2450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czas</a:t>
            </a:r>
            <a:r>
              <a:rPr lang="en-US" sz="245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2450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czytania</a:t>
            </a:r>
            <a:endParaRPr lang="en-US" sz="2499" dirty="0" err="1">
              <a:solidFill>
                <a:srgbClr val="1E23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24CEB63E-72A3-19CC-B317-EADC8C80FB2C}"/>
              </a:ext>
            </a:extLst>
          </p:cNvPr>
          <p:cNvSpPr txBox="1"/>
          <p:nvPr/>
        </p:nvSpPr>
        <p:spPr>
          <a:xfrm>
            <a:off x="1031566" y="9637430"/>
            <a:ext cx="6546439" cy="387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22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minuty</a:t>
            </a:r>
            <a:endParaRPr lang="en-US" sz="2199" dirty="0" err="1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5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165" name="Google Shape;165;p5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6" name="Google Shape;166;p5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67" name="Google Shape;167;p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8" name="Google Shape;168;p5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Unit 1</a:t>
              </a:r>
              <a:endParaRPr dirty="0"/>
            </a:p>
          </p:txBody>
        </p:sp>
        <p:sp>
          <p:nvSpPr>
            <p:cNvPr id="169" name="Google Shape;169;p5"/>
            <p:cNvSpPr txBox="1"/>
            <p:nvPr/>
          </p:nvSpPr>
          <p:spPr>
            <a:xfrm rot="-5400000">
              <a:off x="20709650" y="9556950"/>
              <a:ext cx="5205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/>
            </a:p>
          </p:txBody>
        </p:sp>
      </p:grpSp>
      <p:cxnSp>
        <p:nvCxnSpPr>
          <p:cNvPr id="170" name="Google Shape;170;p5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71" name="Google Shape;171;p5"/>
          <p:cNvGrpSpPr/>
          <p:nvPr/>
        </p:nvGrpSpPr>
        <p:grpSpPr>
          <a:xfrm>
            <a:off x="0" y="1033462"/>
            <a:ext cx="6051534" cy="9253538"/>
            <a:chOff x="0" y="0"/>
            <a:chExt cx="1308826" cy="2001355"/>
          </a:xfrm>
        </p:grpSpPr>
        <p:sp>
          <p:nvSpPr>
            <p:cNvPr id="172" name="Google Shape;172;p5"/>
            <p:cNvSpPr/>
            <p:nvPr/>
          </p:nvSpPr>
          <p:spPr>
            <a:xfrm>
              <a:off x="0" y="0"/>
              <a:ext cx="1308826" cy="2001355"/>
            </a:xfrm>
            <a:custGeom>
              <a:avLst/>
              <a:gdLst/>
              <a:ahLst/>
              <a:cxnLst/>
              <a:rect l="l" t="t" r="r" b="b"/>
              <a:pathLst>
                <a:path w="1308826" h="2001355" extrusionOk="0">
                  <a:moveTo>
                    <a:pt x="0" y="0"/>
                  </a:moveTo>
                  <a:lnTo>
                    <a:pt x="1308826" y="0"/>
                  </a:lnTo>
                  <a:lnTo>
                    <a:pt x="1308826" y="2001355"/>
                  </a:lnTo>
                  <a:lnTo>
                    <a:pt x="0" y="2001355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3" name="Google Shape;173;p5"/>
            <p:cNvSpPr txBox="1"/>
            <p:nvPr/>
          </p:nvSpPr>
          <p:spPr>
            <a:xfrm>
              <a:off x="0" y="0"/>
              <a:ext cx="1308826" cy="2001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" name="Google Shape;174;p5"/>
          <p:cNvSpPr txBox="1"/>
          <p:nvPr/>
        </p:nvSpPr>
        <p:spPr>
          <a:xfrm>
            <a:off x="1028700" y="3830974"/>
            <a:ext cx="4119719" cy="15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Learning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Objective</a:t>
            </a:r>
            <a:endParaRPr/>
          </a:p>
        </p:txBody>
      </p:sp>
      <p:cxnSp>
        <p:nvCxnSpPr>
          <p:cNvPr id="175" name="Google Shape;175;p5"/>
          <p:cNvCxnSpPr/>
          <p:nvPr/>
        </p:nvCxnSpPr>
        <p:spPr>
          <a:xfrm>
            <a:off x="1087192" y="5869411"/>
            <a:ext cx="719041" cy="4762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6" name="Google Shape;176;p5"/>
          <p:cNvSpPr txBox="1"/>
          <p:nvPr/>
        </p:nvSpPr>
        <p:spPr>
          <a:xfrm>
            <a:off x="1087161" y="6401734"/>
            <a:ext cx="3503100" cy="28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Unit aims to show students how fabrics </a:t>
            </a:r>
            <a:r>
              <a:rPr lang="en-US" sz="21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behave </a:t>
            </a:r>
            <a:r>
              <a:rPr lang="en-US" sz="2199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so they </a:t>
            </a:r>
            <a:r>
              <a:rPr lang="en-US" sz="21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are able to </a:t>
            </a:r>
            <a:r>
              <a:rPr lang="en-US" sz="2199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choose</a:t>
            </a:r>
            <a:r>
              <a:rPr lang="en-US" sz="21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the best fit when applying it to a project.</a:t>
            </a:r>
            <a:endParaRPr/>
          </a:p>
        </p:txBody>
      </p:sp>
      <p:sp>
        <p:nvSpPr>
          <p:cNvPr id="177" name="Google Shape;177;p5"/>
          <p:cNvSpPr/>
          <p:nvPr/>
        </p:nvSpPr>
        <p:spPr>
          <a:xfrm>
            <a:off x="5701777" y="5519654"/>
            <a:ext cx="699514" cy="699514"/>
          </a:xfrm>
          <a:custGeom>
            <a:avLst/>
            <a:gdLst/>
            <a:ahLst/>
            <a:cxnLst/>
            <a:rect l="l" t="t" r="r" b="b"/>
            <a:pathLst>
              <a:path w="699514" h="699514" extrusionOk="0">
                <a:moveTo>
                  <a:pt x="0" y="0"/>
                </a:moveTo>
                <a:lnTo>
                  <a:pt x="699515" y="0"/>
                </a:lnTo>
                <a:lnTo>
                  <a:pt x="699515" y="699515"/>
                </a:lnTo>
                <a:lnTo>
                  <a:pt x="0" y="6995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  <p:grpSp>
        <p:nvGrpSpPr>
          <p:cNvPr id="178" name="Google Shape;178;p5"/>
          <p:cNvGrpSpPr/>
          <p:nvPr/>
        </p:nvGrpSpPr>
        <p:grpSpPr>
          <a:xfrm>
            <a:off x="6736675" y="1433781"/>
            <a:ext cx="9601200" cy="5497125"/>
            <a:chOff x="0" y="114300"/>
            <a:chExt cx="12801600" cy="5362525"/>
          </a:xfrm>
        </p:grpSpPr>
        <p:sp>
          <p:nvSpPr>
            <p:cNvPr id="179" name="Google Shape;179;p5"/>
            <p:cNvSpPr txBox="1"/>
            <p:nvPr/>
          </p:nvSpPr>
          <p:spPr>
            <a:xfrm>
              <a:off x="0" y="1119585"/>
              <a:ext cx="12801600" cy="4357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Jednostka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ta jest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skierowana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do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osób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młodych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pełnoletnich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i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dorosłych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, w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tym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: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młodzieży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NEET,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osób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dorosłych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o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niskich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kwalifikacjach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,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poszukujących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pracy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lub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przechodzących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rekonwersję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, ale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także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 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poszukujących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lepszej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profesjonalizacji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w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sektorze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krawiectwa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rzemieślniczego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, 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profesjonalistów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już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pracujących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w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obszarze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krawiectwa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rzemieślniczego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I 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zainteresowanych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poszerzeniem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/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uaktualnieniem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swoich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umiejętności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w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celu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rozszerzenia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swojej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działalności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 o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konkretną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dziedzinę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,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absolwentów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szkół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średnich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z 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programami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nauczania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projektowania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mody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i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/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lub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produkcji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tekstyliów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odzieżowych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,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którzy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chcą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zbliżyć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się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 do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rynku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pracy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dzięki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nabyciu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większej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liczby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 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umiejętności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operacyjnych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i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specjalizacji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.</a:t>
              </a:r>
              <a:endParaRPr lang="en-US">
                <a:solidFill>
                  <a:schemeClr val="dk1"/>
                </a:solidFill>
                <a:latin typeface="Montserrat"/>
              </a:endParaRPr>
            </a:p>
            <a:p>
              <a:pPr marL="0" marR="0" lvl="0" indent="0" algn="l" rtl="0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5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0" name="Google Shape;180;p5"/>
            <p:cNvSpPr txBox="1"/>
            <p:nvPr/>
          </p:nvSpPr>
          <p:spPr>
            <a:xfrm>
              <a:off x="0" y="114300"/>
              <a:ext cx="9110400" cy="90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en-US" sz="6000" dirty="0">
                  <a:solidFill>
                    <a:srgbClr val="1E2328"/>
                  </a:solidFill>
                  <a:latin typeface="DM Serif Display"/>
                  <a:sym typeface="DM Serif Display"/>
                </a:rPr>
                <a:t>Grupa </a:t>
              </a:r>
              <a:r>
                <a:rPr lang="en-US" sz="6000" dirty="0" err="1">
                  <a:solidFill>
                    <a:srgbClr val="1E2328"/>
                  </a:solidFill>
                  <a:latin typeface="DM Serif Display"/>
                  <a:sym typeface="DM Serif Display"/>
                </a:rPr>
                <a:t>Docelowa</a:t>
              </a:r>
              <a:endParaRPr lang="en-US" dirty="0" err="1"/>
            </a:p>
          </p:txBody>
        </p:sp>
      </p:grpSp>
      <p:grpSp>
        <p:nvGrpSpPr>
          <p:cNvPr id="181" name="Google Shape;181;p5"/>
          <p:cNvGrpSpPr/>
          <p:nvPr/>
        </p:nvGrpSpPr>
        <p:grpSpPr>
          <a:xfrm>
            <a:off x="6736672" y="7090348"/>
            <a:ext cx="9601200" cy="2072744"/>
            <a:chOff x="0" y="114300"/>
            <a:chExt cx="12801600" cy="2763660"/>
          </a:xfrm>
        </p:grpSpPr>
        <p:sp>
          <p:nvSpPr>
            <p:cNvPr id="182" name="Google Shape;182;p5"/>
            <p:cNvSpPr txBox="1"/>
            <p:nvPr/>
          </p:nvSpPr>
          <p:spPr>
            <a:xfrm>
              <a:off x="0" y="1554521"/>
              <a:ext cx="12801600" cy="1323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50022"/>
                </a:lnSpc>
              </a:pP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Rodzaje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włókien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;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Rodzaje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tkanin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;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Właściwości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włókien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i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ich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wpływ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na</a:t>
              </a:r>
              <a:r>
                <a:rPr lang="en-US" sz="2150" dirty="0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 </a:t>
              </a:r>
              <a:r>
                <a:rPr lang="en-US" sz="2150" dirty="0" err="1">
                  <a:solidFill>
                    <a:schemeClr val="dk1"/>
                  </a:solidFill>
                  <a:latin typeface="Montserrat"/>
                  <a:ea typeface="Montserrat"/>
                  <a:sym typeface="Montserrat"/>
                </a:rPr>
                <a:t>tkaniny</a:t>
              </a:r>
              <a:endParaRPr lang="en-US">
                <a:solidFill>
                  <a:schemeClr val="dk1"/>
                </a:solidFill>
                <a:latin typeface="Montserrat"/>
              </a:endParaRPr>
            </a:p>
          </p:txBody>
        </p:sp>
        <p:sp>
          <p:nvSpPr>
            <p:cNvPr id="183" name="Google Shape;183;p5"/>
            <p:cNvSpPr txBox="1"/>
            <p:nvPr/>
          </p:nvSpPr>
          <p:spPr>
            <a:xfrm>
              <a:off x="0" y="114300"/>
              <a:ext cx="10454981" cy="1231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en-US" sz="6000" dirty="0" err="1">
                  <a:solidFill>
                    <a:srgbClr val="1E2328"/>
                  </a:solidFill>
                  <a:latin typeface="DM Serif Display"/>
                  <a:sym typeface="DM Serif Display"/>
                </a:rPr>
                <a:t>Kluczowe</a:t>
              </a:r>
              <a:r>
                <a:rPr lang="en-US" sz="6000" dirty="0">
                  <a:solidFill>
                    <a:srgbClr val="1E2328"/>
                  </a:solidFill>
                  <a:latin typeface="DM Serif Display"/>
                  <a:sym typeface="DM Serif Display"/>
                </a:rPr>
                <a:t> </a:t>
              </a:r>
              <a:r>
                <a:rPr lang="en-US" sz="6000" dirty="0" err="1">
                  <a:solidFill>
                    <a:srgbClr val="1E2328"/>
                  </a:solidFill>
                  <a:latin typeface="DM Serif Display"/>
                  <a:sym typeface="DM Serif Display"/>
                </a:rPr>
                <a:t>koncepcje</a:t>
              </a:r>
              <a:endParaRPr dirty="0" err="1"/>
            </a:p>
          </p:txBody>
        </p:sp>
      </p:grpSp>
      <p:sp>
        <p:nvSpPr>
          <p:cNvPr id="184" name="Google Shape;184;p5"/>
          <p:cNvSpPr txBox="1"/>
          <p:nvPr/>
        </p:nvSpPr>
        <p:spPr>
          <a:xfrm>
            <a:off x="1031566" y="351095"/>
            <a:ext cx="4506489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5A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6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190" name="Google Shape;190;p6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1" name="Google Shape;191;p6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2" name="Google Shape;192;p6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3" name="Google Shape;193;p6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3,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Unit 1</a:t>
              </a:r>
              <a:endParaRPr dirty="0"/>
            </a:p>
          </p:txBody>
        </p:sp>
        <p:sp>
          <p:nvSpPr>
            <p:cNvPr id="194" name="Google Shape;194;p6"/>
            <p:cNvSpPr txBox="1"/>
            <p:nvPr/>
          </p:nvSpPr>
          <p:spPr>
            <a:xfrm rot="-5400000">
              <a:off x="20862800" y="9710100"/>
              <a:ext cx="4899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/>
            </a:p>
          </p:txBody>
        </p:sp>
      </p:grpSp>
      <p:pic>
        <p:nvPicPr>
          <p:cNvPr id="195" name="Google Shape;195;p6"/>
          <p:cNvPicPr preferRelativeResize="0"/>
          <p:nvPr/>
        </p:nvPicPr>
        <p:blipFill rotWithShape="1">
          <a:blip r:embed="rId5">
            <a:alphaModFix/>
          </a:blip>
          <a:srcRect t="13893" b="13893"/>
          <a:stretch/>
        </p:blipFill>
        <p:spPr>
          <a:xfrm>
            <a:off x="8127431" y="1028700"/>
            <a:ext cx="8545346" cy="72104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p6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7" name="Google Shape;197;p6"/>
          <p:cNvGrpSpPr/>
          <p:nvPr/>
        </p:nvGrpSpPr>
        <p:grpSpPr>
          <a:xfrm>
            <a:off x="1028700" y="5653088"/>
            <a:ext cx="8282280" cy="4633913"/>
            <a:chOff x="0" y="0"/>
            <a:chExt cx="6574461" cy="3678393"/>
          </a:xfrm>
        </p:grpSpPr>
        <p:sp>
          <p:nvSpPr>
            <p:cNvPr id="198" name="Google Shape;198;p6"/>
            <p:cNvSpPr/>
            <p:nvPr/>
          </p:nvSpPr>
          <p:spPr>
            <a:xfrm>
              <a:off x="0" y="0"/>
              <a:ext cx="6574461" cy="3678393"/>
            </a:xfrm>
            <a:custGeom>
              <a:avLst/>
              <a:gdLst/>
              <a:ahLst/>
              <a:cxnLst/>
              <a:rect l="l" t="t" r="r" b="b"/>
              <a:pathLst>
                <a:path w="6574461" h="3678393" extrusionOk="0">
                  <a:moveTo>
                    <a:pt x="0" y="0"/>
                  </a:moveTo>
                  <a:lnTo>
                    <a:pt x="6574461" y="0"/>
                  </a:lnTo>
                  <a:lnTo>
                    <a:pt x="6574461" y="3678393"/>
                  </a:lnTo>
                  <a:lnTo>
                    <a:pt x="0" y="3678393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9" name="Google Shape;199;p6"/>
            <p:cNvSpPr txBox="1"/>
            <p:nvPr/>
          </p:nvSpPr>
          <p:spPr>
            <a:xfrm>
              <a:off x="0" y="0"/>
              <a:ext cx="6574460" cy="36783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p6"/>
          <p:cNvSpPr txBox="1"/>
          <p:nvPr/>
        </p:nvSpPr>
        <p:spPr>
          <a:xfrm>
            <a:off x="2315212" y="6508174"/>
            <a:ext cx="4945513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6000" dirty="0" err="1">
                <a:solidFill>
                  <a:srgbClr val="FFFFFF"/>
                </a:solidFill>
                <a:latin typeface="DM Serif Display"/>
                <a:sym typeface="DM Serif Display"/>
              </a:rPr>
              <a:t>Niezbędne</a:t>
            </a:r>
            <a:r>
              <a:rPr lang="en-US" sz="6000" dirty="0">
                <a:solidFill>
                  <a:srgbClr val="FFFFFF"/>
                </a:solidFill>
                <a:latin typeface="DM Serif Display"/>
                <a:sym typeface="DM Serif Display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DM Serif Display"/>
                <a:sym typeface="DM Serif Display"/>
              </a:rPr>
              <a:t>wyposażenie</a:t>
            </a:r>
            <a:endParaRPr lang="en-US" dirty="0" err="1"/>
          </a:p>
        </p:txBody>
      </p:sp>
      <p:cxnSp>
        <p:nvCxnSpPr>
          <p:cNvPr id="201" name="Google Shape;201;p6"/>
          <p:cNvCxnSpPr/>
          <p:nvPr/>
        </p:nvCxnSpPr>
        <p:spPr>
          <a:xfrm>
            <a:off x="2315244" y="8612231"/>
            <a:ext cx="719041" cy="4762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2" name="Google Shape;202;p6"/>
          <p:cNvSpPr txBox="1"/>
          <p:nvPr/>
        </p:nvSpPr>
        <p:spPr>
          <a:xfrm>
            <a:off x="1028700" y="2593075"/>
            <a:ext cx="6413100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Do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tego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modułu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potrzebny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będzie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notatnik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długopis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I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zapalniczka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do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przeprowadzenia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testu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spalania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 Nie ma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potrzeby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dodatkowego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sprzętu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ponieważ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część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praktyczna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polega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wykorzystaniu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próbek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włókien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/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tkanin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dostarczonych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 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przez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prowadzącego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</a:t>
            </a:r>
            <a:endParaRPr lang="en-US" sz="2150" dirty="0">
              <a:latin typeface="Montserrat"/>
            </a:endParaRPr>
          </a:p>
        </p:txBody>
      </p:sp>
      <p:sp>
        <p:nvSpPr>
          <p:cNvPr id="203" name="Google Shape;203;p6"/>
          <p:cNvSpPr txBox="1"/>
          <p:nvPr/>
        </p:nvSpPr>
        <p:spPr>
          <a:xfrm>
            <a:off x="1031566" y="351095"/>
            <a:ext cx="4506489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7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209" name="Google Shape;209;p7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0" name="Google Shape;210;p7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1" name="Google Shape;211;p7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2" name="Google Shape;212;p7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Unit 1</a:t>
              </a:r>
              <a:endParaRPr dirty="0"/>
            </a:p>
          </p:txBody>
        </p:sp>
        <p:sp>
          <p:nvSpPr>
            <p:cNvPr id="213" name="Google Shape;213;p7"/>
            <p:cNvSpPr txBox="1"/>
            <p:nvPr/>
          </p:nvSpPr>
          <p:spPr>
            <a:xfrm rot="-5400000">
              <a:off x="20909900" y="9757200"/>
              <a:ext cx="4805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/>
            </a:p>
          </p:txBody>
        </p:sp>
      </p:grpSp>
      <p:cxnSp>
        <p:nvCxnSpPr>
          <p:cNvPr id="214" name="Google Shape;214;p7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15" name="Google Shape;215;p7"/>
          <p:cNvGrpSpPr/>
          <p:nvPr/>
        </p:nvGrpSpPr>
        <p:grpSpPr>
          <a:xfrm>
            <a:off x="1747984" y="2458188"/>
            <a:ext cx="5601865" cy="4561589"/>
            <a:chOff x="0" y="0"/>
            <a:chExt cx="5195375" cy="3846507"/>
          </a:xfrm>
        </p:grpSpPr>
        <p:sp>
          <p:nvSpPr>
            <p:cNvPr id="216" name="Google Shape;216;p7"/>
            <p:cNvSpPr/>
            <p:nvPr/>
          </p:nvSpPr>
          <p:spPr>
            <a:xfrm>
              <a:off x="0" y="0"/>
              <a:ext cx="5195375" cy="3846507"/>
            </a:xfrm>
            <a:custGeom>
              <a:avLst/>
              <a:gdLst/>
              <a:ahLst/>
              <a:cxnLst/>
              <a:rect l="l" t="t" r="r" b="b"/>
              <a:pathLst>
                <a:path w="5195375" h="3846507" extrusionOk="0">
                  <a:moveTo>
                    <a:pt x="0" y="0"/>
                  </a:moveTo>
                  <a:lnTo>
                    <a:pt x="5195375" y="0"/>
                  </a:lnTo>
                  <a:lnTo>
                    <a:pt x="5195375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7" name="Google Shape;217;p7"/>
            <p:cNvSpPr txBox="1"/>
            <p:nvPr/>
          </p:nvSpPr>
          <p:spPr>
            <a:xfrm>
              <a:off x="0" y="0"/>
              <a:ext cx="5195375" cy="3846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" name="Google Shape;218;p7"/>
          <p:cNvGrpSpPr/>
          <p:nvPr/>
        </p:nvGrpSpPr>
        <p:grpSpPr>
          <a:xfrm>
            <a:off x="3039151" y="2019992"/>
            <a:ext cx="876394" cy="876394"/>
            <a:chOff x="0" y="0"/>
            <a:chExt cx="812800" cy="812800"/>
          </a:xfrm>
        </p:grpSpPr>
        <p:sp>
          <p:nvSpPr>
            <p:cNvPr id="219" name="Google Shape;219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0" name="Google Shape;220;p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21" name="Google Shape;221;p7"/>
          <p:cNvCxnSpPr/>
          <p:nvPr/>
        </p:nvCxnSpPr>
        <p:spPr>
          <a:xfrm>
            <a:off x="4172910" y="4367884"/>
            <a:ext cx="719041" cy="4762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2" name="Google Shape;222;p7"/>
          <p:cNvSpPr txBox="1"/>
          <p:nvPr/>
        </p:nvSpPr>
        <p:spPr>
          <a:xfrm>
            <a:off x="1852264" y="3404944"/>
            <a:ext cx="5360333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500" dirty="0" err="1">
                <a:solidFill>
                  <a:srgbClr val="FFFFFF"/>
                </a:solidFill>
                <a:latin typeface="DM Serif Display"/>
                <a:sym typeface="DM Serif Display"/>
              </a:rPr>
              <a:t>Profil</a:t>
            </a:r>
            <a:r>
              <a:rPr lang="en-US" sz="2500" dirty="0">
                <a:solidFill>
                  <a:srgbClr val="FFFFFF"/>
                </a:solidFill>
                <a:latin typeface="DM Serif Display"/>
                <a:sym typeface="DM Serif Display"/>
              </a:rPr>
              <a:t> </a:t>
            </a:r>
            <a:r>
              <a:rPr lang="en-US" sz="2500" dirty="0" err="1">
                <a:solidFill>
                  <a:srgbClr val="FFFFFF"/>
                </a:solidFill>
                <a:latin typeface="DM Serif Display"/>
                <a:sym typeface="DM Serif Display"/>
              </a:rPr>
              <a:t>Nauczyciela</a:t>
            </a:r>
            <a:r>
              <a:rPr lang="en-US" sz="2500" dirty="0">
                <a:solidFill>
                  <a:srgbClr val="FFFFFF"/>
                </a:solidFill>
                <a:latin typeface="DM Serif Display"/>
                <a:sym typeface="DM Serif Display"/>
              </a:rPr>
              <a:t>  </a:t>
            </a:r>
            <a:endParaRPr dirty="0"/>
          </a:p>
        </p:txBody>
      </p:sp>
      <p:sp>
        <p:nvSpPr>
          <p:cNvPr id="223" name="Google Shape;223;p7"/>
          <p:cNvSpPr txBox="1"/>
          <p:nvPr/>
        </p:nvSpPr>
        <p:spPr>
          <a:xfrm>
            <a:off x="3039151" y="2213763"/>
            <a:ext cx="876394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 cap="none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01</a:t>
            </a:r>
            <a:endParaRPr dirty="0"/>
          </a:p>
        </p:txBody>
      </p:sp>
      <p:sp>
        <p:nvSpPr>
          <p:cNvPr id="224" name="Google Shape;224;p7"/>
          <p:cNvSpPr txBox="1"/>
          <p:nvPr/>
        </p:nvSpPr>
        <p:spPr>
          <a:xfrm>
            <a:off x="2422614" y="4571180"/>
            <a:ext cx="442157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150" dirty="0" err="1">
                <a:solidFill>
                  <a:schemeClr val="lt1"/>
                </a:solidFill>
                <a:latin typeface="Montserrat"/>
                <a:sym typeface="Montserrat"/>
              </a:rPr>
              <a:t>Głęboka</a:t>
            </a:r>
            <a:r>
              <a:rPr lang="en-US" sz="2150" dirty="0">
                <a:solidFill>
                  <a:schemeClr val="lt1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sym typeface="Montserrat"/>
              </a:rPr>
              <a:t>wiedza</a:t>
            </a:r>
            <a:r>
              <a:rPr lang="en-US" sz="2150" dirty="0">
                <a:solidFill>
                  <a:schemeClr val="lt1"/>
                </a:solidFill>
                <a:latin typeface="Montserrat"/>
                <a:sym typeface="Montserrat"/>
              </a:rPr>
              <a:t> z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sym typeface="Montserrat"/>
              </a:rPr>
              <a:t>zakresu</a:t>
            </a:r>
            <a:endParaRPr lang="en-US" dirty="0" err="1">
              <a:solidFill>
                <a:schemeClr val="lt1"/>
              </a:solidFill>
              <a:latin typeface="Montserrat"/>
            </a:endParaRPr>
          </a:p>
          <a:p>
            <a:r>
              <a:rPr lang="en-US" sz="2150" dirty="0" err="1">
                <a:solidFill>
                  <a:schemeClr val="lt1"/>
                </a:solidFill>
                <a:latin typeface="Montserrat"/>
                <a:sym typeface="Montserrat"/>
              </a:rPr>
              <a:t>Nauki</a:t>
            </a:r>
            <a:r>
              <a:rPr lang="en-US" sz="2150" dirty="0">
                <a:solidFill>
                  <a:schemeClr val="lt1"/>
                </a:solidFill>
                <a:latin typeface="Montserrat"/>
                <a:sym typeface="Montserrat"/>
              </a:rPr>
              <a:t> </a:t>
            </a:r>
            <a:r>
              <a:rPr lang="en-US" sz="2150" dirty="0" err="1">
                <a:solidFill>
                  <a:schemeClr val="lt1"/>
                </a:solidFill>
                <a:latin typeface="Montserrat"/>
                <a:sym typeface="Montserrat"/>
              </a:rPr>
              <a:t>tekstylnej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(</a:t>
            </a:r>
            <a:r>
              <a:rPr lang="en-US" sz="2150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właściwości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włókien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budowa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tkanin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techniki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 </a:t>
            </a:r>
            <a:r>
              <a:rPr lang="en-US" sz="2150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wykańczania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)</a:t>
            </a:r>
            <a:endParaRPr>
              <a:solidFill>
                <a:schemeClr val="lt1"/>
              </a:solidFill>
              <a:latin typeface="Montserrat"/>
            </a:endParaRPr>
          </a:p>
        </p:txBody>
      </p:sp>
      <p:grpSp>
        <p:nvGrpSpPr>
          <p:cNvPr id="225" name="Google Shape;225;p7"/>
          <p:cNvGrpSpPr/>
          <p:nvPr/>
        </p:nvGrpSpPr>
        <p:grpSpPr>
          <a:xfrm>
            <a:off x="9269472" y="4580146"/>
            <a:ext cx="5601653" cy="5014307"/>
            <a:chOff x="0" y="0"/>
            <a:chExt cx="5195375" cy="3846507"/>
          </a:xfrm>
        </p:grpSpPr>
        <p:sp>
          <p:nvSpPr>
            <p:cNvPr id="226" name="Google Shape;226;p7"/>
            <p:cNvSpPr/>
            <p:nvPr/>
          </p:nvSpPr>
          <p:spPr>
            <a:xfrm>
              <a:off x="0" y="0"/>
              <a:ext cx="5195375" cy="3846507"/>
            </a:xfrm>
            <a:custGeom>
              <a:avLst/>
              <a:gdLst/>
              <a:ahLst/>
              <a:cxnLst/>
              <a:rect l="l" t="t" r="r" b="b"/>
              <a:pathLst>
                <a:path w="5195375" h="3846507" extrusionOk="0">
                  <a:moveTo>
                    <a:pt x="0" y="0"/>
                  </a:moveTo>
                  <a:lnTo>
                    <a:pt x="5195375" y="0"/>
                  </a:lnTo>
                  <a:lnTo>
                    <a:pt x="5195375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7" name="Google Shape;227;p7"/>
            <p:cNvSpPr txBox="1"/>
            <p:nvPr/>
          </p:nvSpPr>
          <p:spPr>
            <a:xfrm>
              <a:off x="0" y="0"/>
              <a:ext cx="5195375" cy="3846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" name="Google Shape;228;p7"/>
          <p:cNvGrpSpPr/>
          <p:nvPr/>
        </p:nvGrpSpPr>
        <p:grpSpPr>
          <a:xfrm>
            <a:off x="12885116" y="4377408"/>
            <a:ext cx="876394" cy="876394"/>
            <a:chOff x="0" y="0"/>
            <a:chExt cx="812800" cy="812800"/>
          </a:xfrm>
        </p:grpSpPr>
        <p:sp>
          <p:nvSpPr>
            <p:cNvPr id="229" name="Google Shape;229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0" name="Google Shape;230;p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1" name="Google Shape;231;p7"/>
          <p:cNvSpPr txBox="1"/>
          <p:nvPr/>
        </p:nvSpPr>
        <p:spPr>
          <a:xfrm>
            <a:off x="12885116" y="4571180"/>
            <a:ext cx="876394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 cap="none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</a:t>
            </a:r>
            <a:r>
              <a:rPr lang="el-GR" sz="2500" b="0" i="0" u="none" strike="noStrike" cap="none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2</a:t>
            </a:r>
            <a:endParaRPr dirty="0"/>
          </a:p>
        </p:txBody>
      </p:sp>
      <p:cxnSp>
        <p:nvCxnSpPr>
          <p:cNvPr id="232" name="Google Shape;232;p7"/>
          <p:cNvCxnSpPr/>
          <p:nvPr/>
        </p:nvCxnSpPr>
        <p:spPr>
          <a:xfrm>
            <a:off x="11710748" y="6121013"/>
            <a:ext cx="719100" cy="48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3" name="Google Shape;233;p7"/>
          <p:cNvSpPr txBox="1"/>
          <p:nvPr/>
        </p:nvSpPr>
        <p:spPr>
          <a:xfrm>
            <a:off x="9390133" y="5460052"/>
            <a:ext cx="5360333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500" dirty="0" err="1">
                <a:solidFill>
                  <a:srgbClr val="FFFFFF"/>
                </a:solidFill>
                <a:latin typeface="DM Serif Display"/>
                <a:sym typeface="DM Serif Display"/>
              </a:rPr>
              <a:t>Metodologia</a:t>
            </a:r>
            <a:r>
              <a:rPr lang="en-US" sz="2500" dirty="0">
                <a:solidFill>
                  <a:srgbClr val="FFFFFF"/>
                </a:solidFill>
                <a:latin typeface="DM Serif Display"/>
                <a:sym typeface="DM Serif Display"/>
              </a:rPr>
              <a:t> </a:t>
            </a:r>
            <a:endParaRPr dirty="0"/>
          </a:p>
        </p:txBody>
      </p:sp>
      <p:sp>
        <p:nvSpPr>
          <p:cNvPr id="234" name="Google Shape;234;p7"/>
          <p:cNvSpPr txBox="1"/>
          <p:nvPr/>
        </p:nvSpPr>
        <p:spPr>
          <a:xfrm>
            <a:off x="9773951" y="6354975"/>
            <a:ext cx="4592699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150" dirty="0" err="1">
                <a:solidFill>
                  <a:schemeClr val="lt1"/>
                </a:solidFill>
                <a:latin typeface="Montserrat"/>
                <a:sym typeface="Montserrat"/>
              </a:rPr>
              <a:t>Połączenie</a:t>
            </a:r>
            <a:r>
              <a:rPr lang="en-US" sz="2150" dirty="0">
                <a:solidFill>
                  <a:schemeClr val="lt1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sym typeface="Montserrat"/>
              </a:rPr>
              <a:t>wiedzy</a:t>
            </a:r>
            <a:r>
              <a:rPr lang="en-US" sz="2150" dirty="0">
                <a:solidFill>
                  <a:schemeClr val="lt1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sym typeface="Montserrat"/>
              </a:rPr>
              <a:t>teoretycznej</a:t>
            </a:r>
            <a:endParaRPr lang="en-US" dirty="0" err="1">
              <a:solidFill>
                <a:schemeClr val="lt1"/>
              </a:solidFill>
              <a:latin typeface="Montserrat"/>
            </a:endParaRPr>
          </a:p>
          <a:p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z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rzeczywistymi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próbkami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tkanin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Trenerom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zdecydowanie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zaleca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się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przygotowanie</a:t>
            </a:r>
            <a:endParaRPr lang="en-US" dirty="0" err="1">
              <a:solidFill>
                <a:schemeClr val="lt1"/>
              </a:solidFill>
              <a:latin typeface="Montserrat"/>
            </a:endParaRPr>
          </a:p>
          <a:p>
            <a:r>
              <a:rPr lang="en-US" sz="2150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dokumentacji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włókien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tkanin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do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zaprezentowania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podczas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zajęć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Przeprowadzenie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 </a:t>
            </a:r>
            <a:r>
              <a:rPr lang="en-US" sz="2150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analizy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porównawczej</a:t>
            </a:r>
            <a:r>
              <a:rPr lang="en-US" sz="2150" dirty="0">
                <a:solidFill>
                  <a:schemeClr val="lt1"/>
                </a:solidFill>
                <a:latin typeface="Montserrat"/>
                <a:ea typeface="Montserrat"/>
                <a:sym typeface="Montserrat"/>
              </a:rPr>
              <a:t>.</a:t>
            </a:r>
            <a:endParaRPr>
              <a:solidFill>
                <a:schemeClr val="lt1"/>
              </a:solidFill>
              <a:latin typeface="Montserrat"/>
            </a:endParaRPr>
          </a:p>
        </p:txBody>
      </p:sp>
      <p:sp>
        <p:nvSpPr>
          <p:cNvPr id="235" name="Google Shape;235;p7"/>
          <p:cNvSpPr txBox="1"/>
          <p:nvPr/>
        </p:nvSpPr>
        <p:spPr>
          <a:xfrm>
            <a:off x="1031566" y="351095"/>
            <a:ext cx="4506489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8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241" name="Google Shape;241;p8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2" name="Google Shape;242;p8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43" name="Google Shape;243;p8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4" name="Google Shape;244;p8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Unit 1</a:t>
              </a:r>
              <a:endParaRPr dirty="0"/>
            </a:p>
          </p:txBody>
        </p:sp>
        <p:sp>
          <p:nvSpPr>
            <p:cNvPr id="245" name="Google Shape;245;p8"/>
            <p:cNvSpPr txBox="1"/>
            <p:nvPr/>
          </p:nvSpPr>
          <p:spPr>
            <a:xfrm rot="-5400000">
              <a:off x="20792150" y="9639450"/>
              <a:ext cx="5040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/>
            </a:p>
          </p:txBody>
        </p:sp>
      </p:grpSp>
      <p:cxnSp>
        <p:nvCxnSpPr>
          <p:cNvPr id="246" name="Google Shape;246;p8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47" name="Google Shape;247;p8"/>
          <p:cNvGrpSpPr/>
          <p:nvPr/>
        </p:nvGrpSpPr>
        <p:grpSpPr>
          <a:xfrm>
            <a:off x="11814819" y="2052637"/>
            <a:ext cx="4415781" cy="7209712"/>
            <a:chOff x="0" y="0"/>
            <a:chExt cx="3505240" cy="5723059"/>
          </a:xfrm>
        </p:grpSpPr>
        <p:sp>
          <p:nvSpPr>
            <p:cNvPr id="248" name="Google Shape;248;p8"/>
            <p:cNvSpPr/>
            <p:nvPr/>
          </p:nvSpPr>
          <p:spPr>
            <a:xfrm>
              <a:off x="0" y="0"/>
              <a:ext cx="3505240" cy="5723058"/>
            </a:xfrm>
            <a:custGeom>
              <a:avLst/>
              <a:gdLst/>
              <a:ahLst/>
              <a:cxnLst/>
              <a:rect l="l" t="t" r="r" b="b"/>
              <a:pathLst>
                <a:path w="3505240" h="5723058" extrusionOk="0">
                  <a:moveTo>
                    <a:pt x="0" y="0"/>
                  </a:moveTo>
                  <a:lnTo>
                    <a:pt x="3505240" y="0"/>
                  </a:lnTo>
                  <a:lnTo>
                    <a:pt x="3505240" y="5723058"/>
                  </a:lnTo>
                  <a:lnTo>
                    <a:pt x="0" y="5723058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9" name="Google Shape;249;p8"/>
            <p:cNvSpPr txBox="1"/>
            <p:nvPr/>
          </p:nvSpPr>
          <p:spPr>
            <a:xfrm>
              <a:off x="0" y="0"/>
              <a:ext cx="3505240" cy="5723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0" name="Google Shape;250;p8"/>
          <p:cNvPicPr preferRelativeResize="0"/>
          <p:nvPr/>
        </p:nvPicPr>
        <p:blipFill rotWithShape="1">
          <a:blip r:embed="rId5">
            <a:alphaModFix/>
          </a:blip>
          <a:srcRect l="1972" r="4077"/>
          <a:stretch/>
        </p:blipFill>
        <p:spPr>
          <a:xfrm>
            <a:off x="8427737" y="3076575"/>
            <a:ext cx="6774162" cy="721042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8"/>
          <p:cNvSpPr txBox="1"/>
          <p:nvPr/>
        </p:nvSpPr>
        <p:spPr>
          <a:xfrm>
            <a:off x="1031597" y="1644912"/>
            <a:ext cx="6882900" cy="342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7150">
                <a:solidFill>
                  <a:srgbClr val="1E2328"/>
                </a:solidFill>
                <a:latin typeface="Montserrat"/>
                <a:sym typeface="Montserrat Black"/>
              </a:rPr>
              <a:t>WŁÓKNA TEKSTYLNE</a:t>
            </a:r>
            <a:endParaRPr lang="en-US">
              <a:latin typeface="Montserrat"/>
            </a:endParaRPr>
          </a:p>
          <a:p>
            <a:pPr>
              <a:lnSpc>
                <a:spcPct val="111001"/>
              </a:lnSpc>
            </a:pPr>
            <a:r>
              <a:rPr lang="en-US" sz="7150">
                <a:solidFill>
                  <a:srgbClr val="1E2328"/>
                </a:solidFill>
                <a:latin typeface="Montserrat"/>
                <a:sym typeface="Montserrat Black"/>
              </a:rPr>
              <a:t>I TKANINY</a:t>
            </a:r>
            <a:endParaRPr>
              <a:latin typeface="Montserrat"/>
            </a:endParaRPr>
          </a:p>
        </p:txBody>
      </p:sp>
      <p:sp>
        <p:nvSpPr>
          <p:cNvPr id="253" name="Google Shape;253;p8"/>
          <p:cNvSpPr txBox="1"/>
          <p:nvPr/>
        </p:nvSpPr>
        <p:spPr>
          <a:xfrm>
            <a:off x="1031566" y="5365201"/>
            <a:ext cx="6882900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Wielu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 z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nas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zna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bawełnę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i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poliester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, ale</a:t>
            </a:r>
            <a:endParaRPr lang="en-US" dirty="0">
              <a:latin typeface="Montserrat"/>
            </a:endParaRPr>
          </a:p>
          <a:p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istnieje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wiele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innych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rodzajów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włókien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Zazwyczaj</a:t>
            </a:r>
            <a:endParaRPr lang="en-US" dirty="0" err="1">
              <a:latin typeface="Montserrat"/>
            </a:endParaRPr>
          </a:p>
          <a:p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znamy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nazwę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włókna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ale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nie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tkaniny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</a:t>
            </a:r>
            <a:endParaRPr lang="en-US" sz="2150" dirty="0">
              <a:latin typeface="Montserrat"/>
            </a:endParaRPr>
          </a:p>
          <a:p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która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charakteryzuje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się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sposobem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w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jaki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włókno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jest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tkane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celu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utworzenia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kawałka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materiału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 W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tym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module 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zapoznamy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się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z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różnymi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rodzajami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 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włókien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sposobem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ich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przetwarzania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tkaninę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oraz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 ich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głównymi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cechami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</a:t>
            </a:r>
            <a:endParaRPr sz="2150">
              <a:latin typeface="Montserrat"/>
            </a:endParaRPr>
          </a:p>
        </p:txBody>
      </p:sp>
      <p:sp>
        <p:nvSpPr>
          <p:cNvPr id="254" name="Google Shape;254;p8"/>
          <p:cNvSpPr txBox="1"/>
          <p:nvPr/>
        </p:nvSpPr>
        <p:spPr>
          <a:xfrm>
            <a:off x="1031566" y="351095"/>
            <a:ext cx="4506489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161115a51a_1_0"/>
          <p:cNvSpPr txBox="1"/>
          <p:nvPr/>
        </p:nvSpPr>
        <p:spPr>
          <a:xfrm>
            <a:off x="7025525" y="2202836"/>
            <a:ext cx="9231300" cy="2481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Włókna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tekstylne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mają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wygląd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przypominający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włosy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i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są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substancjami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 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występującymi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 w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naturze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lub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wytwarzanymi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przez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człowieka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które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 ze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względu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na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swoją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strukturę</a:t>
            </a:r>
            <a:r>
              <a:rPr lang="en-US" sz="2150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sym typeface="Montserrat"/>
              </a:rPr>
              <a:t>chemiczną</a:t>
            </a:r>
            <a:endParaRPr lang="en-US" dirty="0" err="1">
              <a:latin typeface="Montserrat"/>
            </a:endParaRPr>
          </a:p>
          <a:p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morfologiczną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a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także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właściwości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(np. 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sprężystość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wytrzymałość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giętkość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)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nadają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się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do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przędzenia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a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następnie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tkania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Włókna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dzielimy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dwie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główne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kategorie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: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włókna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naturalne</a:t>
            </a:r>
            <a:endParaRPr lang="en-US" dirty="0">
              <a:latin typeface="Montserrat"/>
            </a:endParaRPr>
          </a:p>
          <a:p>
            <a:pPr>
              <a:lnSpc>
                <a:spcPct val="150022"/>
              </a:lnSpc>
            </a:pP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włókna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sztuczne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</a:t>
            </a:r>
            <a:endParaRPr sz="2150" dirty="0">
              <a:latin typeface="Montserrat"/>
            </a:endParaRPr>
          </a:p>
        </p:txBody>
      </p:sp>
      <p:grpSp>
        <p:nvGrpSpPr>
          <p:cNvPr id="260" name="Google Shape;260;g3161115a51a_1_0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261" name="Google Shape;261;g3161115a51a_1_0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2" name="Google Shape;262;g3161115a51a_1_0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3" name="Google Shape;263;g3161115a51a_1_0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4" name="Google Shape;264;g3161115a51a_1_0"/>
            <p:cNvSpPr txBox="1"/>
            <p:nvPr/>
          </p:nvSpPr>
          <p:spPr>
            <a:xfrm>
              <a:off x="958887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</a:t>
              </a:r>
              <a:r>
                <a:rPr lang="pl-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ł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r>
                <a:rPr lang="en-US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Unit 1</a:t>
              </a:r>
              <a:endParaRPr dirty="0"/>
            </a:p>
          </p:txBody>
        </p:sp>
        <p:sp>
          <p:nvSpPr>
            <p:cNvPr id="265" name="Google Shape;265;g3161115a51a_1_0"/>
            <p:cNvSpPr txBox="1"/>
            <p:nvPr/>
          </p:nvSpPr>
          <p:spPr>
            <a:xfrm rot="-5400000">
              <a:off x="20756750" y="9604050"/>
              <a:ext cx="5111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u="sng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4"/>
                </a:rPr>
                <a:t>www.fashionupproject.com</a:t>
              </a:r>
              <a:endParaRPr/>
            </a:p>
          </p:txBody>
        </p:sp>
      </p:grpSp>
      <p:cxnSp>
        <p:nvCxnSpPr>
          <p:cNvPr id="266" name="Google Shape;266;g3161115a51a_1_0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67" name="Google Shape;267;g3161115a51a_1_0"/>
          <p:cNvGrpSpPr/>
          <p:nvPr/>
        </p:nvGrpSpPr>
        <p:grpSpPr>
          <a:xfrm>
            <a:off x="1028700" y="2074800"/>
            <a:ext cx="5633430" cy="3133663"/>
            <a:chOff x="0" y="0"/>
            <a:chExt cx="1980673" cy="1084200"/>
          </a:xfrm>
        </p:grpSpPr>
        <p:sp>
          <p:nvSpPr>
            <p:cNvPr id="268" name="Google Shape;268;g3161115a51a_1_0"/>
            <p:cNvSpPr/>
            <p:nvPr/>
          </p:nvSpPr>
          <p:spPr>
            <a:xfrm>
              <a:off x="0" y="0"/>
              <a:ext cx="1980673" cy="1084155"/>
            </a:xfrm>
            <a:custGeom>
              <a:avLst/>
              <a:gdLst/>
              <a:ahLst/>
              <a:cxnLst/>
              <a:rect l="l" t="t" r="r" b="b"/>
              <a:pathLst>
                <a:path w="1980673" h="1084155" extrusionOk="0">
                  <a:moveTo>
                    <a:pt x="0" y="0"/>
                  </a:moveTo>
                  <a:lnTo>
                    <a:pt x="1980673" y="0"/>
                  </a:lnTo>
                  <a:lnTo>
                    <a:pt x="1980673" y="1084155"/>
                  </a:lnTo>
                  <a:lnTo>
                    <a:pt x="0" y="1084155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9" name="Google Shape;269;g3161115a51a_1_0"/>
            <p:cNvSpPr txBox="1"/>
            <p:nvPr/>
          </p:nvSpPr>
          <p:spPr>
            <a:xfrm>
              <a:off x="0" y="0"/>
              <a:ext cx="1980600" cy="108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0" name="Google Shape;270;g3161115a51a_1_0"/>
          <p:cNvGrpSpPr/>
          <p:nvPr/>
        </p:nvGrpSpPr>
        <p:grpSpPr>
          <a:xfrm>
            <a:off x="1028700" y="5763225"/>
            <a:ext cx="5633430" cy="3133663"/>
            <a:chOff x="0" y="0"/>
            <a:chExt cx="1980673" cy="1084200"/>
          </a:xfrm>
        </p:grpSpPr>
        <p:sp>
          <p:nvSpPr>
            <p:cNvPr id="271" name="Google Shape;271;g3161115a51a_1_0"/>
            <p:cNvSpPr/>
            <p:nvPr/>
          </p:nvSpPr>
          <p:spPr>
            <a:xfrm>
              <a:off x="0" y="0"/>
              <a:ext cx="1980673" cy="1084155"/>
            </a:xfrm>
            <a:custGeom>
              <a:avLst/>
              <a:gdLst/>
              <a:ahLst/>
              <a:cxnLst/>
              <a:rect l="l" t="t" r="r" b="b"/>
              <a:pathLst>
                <a:path w="1980673" h="1084155" extrusionOk="0">
                  <a:moveTo>
                    <a:pt x="0" y="0"/>
                  </a:moveTo>
                  <a:lnTo>
                    <a:pt x="1980673" y="0"/>
                  </a:lnTo>
                  <a:lnTo>
                    <a:pt x="1980673" y="1084155"/>
                  </a:lnTo>
                  <a:lnTo>
                    <a:pt x="0" y="1084155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2" name="Google Shape;272;g3161115a51a_1_0"/>
            <p:cNvSpPr txBox="1"/>
            <p:nvPr/>
          </p:nvSpPr>
          <p:spPr>
            <a:xfrm>
              <a:off x="0" y="0"/>
              <a:ext cx="1980600" cy="108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3" name="Google Shape;273;g3161115a51a_1_0"/>
          <p:cNvSpPr txBox="1"/>
          <p:nvPr/>
        </p:nvSpPr>
        <p:spPr>
          <a:xfrm>
            <a:off x="1592100" y="3259666"/>
            <a:ext cx="4506600" cy="929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5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WŁÓKNA</a:t>
            </a:r>
            <a:endParaRPr dirty="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74" name="Google Shape;274;g3161115a51a_1_0"/>
          <p:cNvSpPr txBox="1"/>
          <p:nvPr/>
        </p:nvSpPr>
        <p:spPr>
          <a:xfrm>
            <a:off x="1592100" y="6948163"/>
            <a:ext cx="4506600" cy="929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22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5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TKANINY</a:t>
            </a:r>
            <a:endParaRPr sz="4963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75" name="Google Shape;275;g3161115a51a_1_0"/>
          <p:cNvSpPr txBox="1"/>
          <p:nvPr/>
        </p:nvSpPr>
        <p:spPr>
          <a:xfrm>
            <a:off x="1031566" y="351095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2008"/>
              </a:lnSpc>
              <a:buSzPts val="2499"/>
            </a:pPr>
            <a:r>
              <a:rPr lang="pl-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</a:t>
            </a:r>
            <a:r>
              <a:rPr lang="pl-PL" sz="2499" dirty="0" err="1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UpTraK</a:t>
            </a:r>
            <a:endParaRPr lang="pl-PL" dirty="0"/>
          </a:p>
        </p:txBody>
      </p:sp>
      <p:sp>
        <p:nvSpPr>
          <p:cNvPr id="276" name="Google Shape;276;g3161115a51a_1_0"/>
          <p:cNvSpPr txBox="1"/>
          <p:nvPr/>
        </p:nvSpPr>
        <p:spPr>
          <a:xfrm>
            <a:off x="7142124" y="6020478"/>
            <a:ext cx="9231300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Tkaniny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mogą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być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tkane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dziane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lub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włókninowe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Tkaniny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powstają</a:t>
            </a:r>
            <a:endParaRPr lang="en-US" dirty="0" err="1">
              <a:latin typeface="Montserrat"/>
            </a:endParaRPr>
          </a:p>
          <a:p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przez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tkanie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przędzy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w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określony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sposób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–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nitki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osnowy</a:t>
            </a:r>
            <a:endParaRPr lang="en-US" dirty="0" err="1">
              <a:latin typeface="Montserrat"/>
            </a:endParaRPr>
          </a:p>
          <a:p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przeplatają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się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z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nitami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wątku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Tkaniny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uzyskują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różne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właściwości</a:t>
            </a:r>
            <a:endParaRPr lang="en-US" dirty="0" err="1">
              <a:latin typeface="Montserrat"/>
            </a:endParaRPr>
          </a:p>
          <a:p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dzięki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połączeniu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splotu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i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użytych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włókien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–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można</a:t>
            </a:r>
            <a:endParaRPr lang="en-US" dirty="0" err="1">
              <a:latin typeface="Montserrat"/>
            </a:endParaRPr>
          </a:p>
          <a:p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użyć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tylko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jednego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rodzaju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włókien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lub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może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to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być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tkanina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mieszana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,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wykonana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 z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więcej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niż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jednego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rodzaju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 </a:t>
            </a:r>
            <a:r>
              <a:rPr lang="en-US" sz="2150" dirty="0" err="1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włókien</a:t>
            </a:r>
            <a:r>
              <a:rPr lang="en-US" sz="2150" dirty="0">
                <a:solidFill>
                  <a:srgbClr val="1E2328"/>
                </a:solidFill>
                <a:latin typeface="Montserrat"/>
                <a:ea typeface="Montserrat"/>
                <a:sym typeface="Montserrat"/>
              </a:rPr>
              <a:t>.</a:t>
            </a:r>
            <a:endParaRPr sz="2150">
              <a:latin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3561</Words>
  <Application>Microsoft Office PowerPoint</Application>
  <PresentationFormat>Niestandardowy</PresentationFormat>
  <Paragraphs>470</Paragraphs>
  <Slides>35</Slides>
  <Notes>35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2" baseType="lpstr">
      <vt:lpstr>Montserrat</vt:lpstr>
      <vt:lpstr>DM Serif Display</vt:lpstr>
      <vt:lpstr>Montserrat Black</vt:lpstr>
      <vt:lpstr>Montserrat SemiBold</vt:lpstr>
      <vt:lpstr>Calibri</vt:lpstr>
      <vt:lpstr>Arial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Bartłomiej Nowak</cp:lastModifiedBy>
  <cp:revision>426</cp:revision>
  <dcterms:created xsi:type="dcterms:W3CDTF">2006-08-16T00:00:00Z</dcterms:created>
  <dcterms:modified xsi:type="dcterms:W3CDTF">2026-03-13T18:09:47Z</dcterms:modified>
</cp:coreProperties>
</file>