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8288000" cy="10287000"/>
  <p:notesSz cx="6858000" cy="9144000"/>
  <p:embeddedFontLst>
    <p:embeddedFont>
      <p:font typeface="DM Serif Display" pitchFamily="2" charset="0"/>
      <p:regular r:id="rId24"/>
      <p:italic r:id="rId25"/>
    </p:embeddedFont>
    <p:embeddedFont>
      <p:font typeface="Montserrat" panose="00000500000000000000" pitchFamily="2" charset="-18"/>
      <p:regular r:id="rId26"/>
      <p:bold r:id="rId27"/>
      <p:italic r:id="rId28"/>
      <p:boldItalic r:id="rId29"/>
    </p:embeddedFont>
    <p:embeddedFont>
      <p:font typeface="Montserrat Black" panose="00000A00000000000000" pitchFamily="2" charset="-18"/>
      <p:bold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g+YY8BQaNjIZ/kA5qGXmcH5y6J7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65F26C-17BF-697C-2B00-087160F34E63}" v="27" dt="2025-07-31T17:05:53.6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850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348849e176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7" name="Google Shape;277;g3348849e176_0_187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g3348849e176_0_187:notes"/>
          <p:cNvSpPr txBox="1"/>
          <p:nvPr/>
        </p:nvSpPr>
        <p:spPr>
          <a:xfrm>
            <a:off x="3884760" y="868536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30e5f067f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8" name="Google Shape;298;g330e5f067fb_0_1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g330e5f067fb_0_1:notes"/>
          <p:cNvSpPr txBox="1"/>
          <p:nvPr/>
        </p:nvSpPr>
        <p:spPr>
          <a:xfrm>
            <a:off x="3884760" y="868536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30e5f067fb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7" name="Google Shape;327;g330e5f067fb_0_238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 b="0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Unikalna propozycja sprzedaży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g330e5f067fb_0_238:notes"/>
          <p:cNvSpPr txBox="1"/>
          <p:nvPr/>
        </p:nvSpPr>
        <p:spPr>
          <a:xfrm>
            <a:off x="3884760" y="868536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30e5f067fb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6" name="Google Shape;356;g330e5f067fb_0_267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 b="0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Unikalna propozycja sprzedaży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g330e5f067fb_0_267:notes"/>
          <p:cNvSpPr txBox="1"/>
          <p:nvPr/>
        </p:nvSpPr>
        <p:spPr>
          <a:xfrm>
            <a:off x="3884760" y="868536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30e5f067fb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5" name="Google Shape;385;g330e5f067fb_0_296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 b="0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Unikalna propozycja sprzedaży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g330e5f067fb_0_296:notes"/>
          <p:cNvSpPr txBox="1"/>
          <p:nvPr/>
        </p:nvSpPr>
        <p:spPr>
          <a:xfrm>
            <a:off x="3884760" y="868536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30e5f067fb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4" name="Google Shape;414;g330e5f067fb_0_383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 b="0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Unikalna propozycja sprzedaży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g330e5f067fb_0_383:notes"/>
          <p:cNvSpPr txBox="1"/>
          <p:nvPr/>
        </p:nvSpPr>
        <p:spPr>
          <a:xfrm>
            <a:off x="3884760" y="868536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330e5f067fb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g330e5f067fb_0_325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 b="0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Unikalna propozycja sprzedaży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g330e5f067fb_0_325:notes"/>
          <p:cNvSpPr txBox="1"/>
          <p:nvPr/>
        </p:nvSpPr>
        <p:spPr>
          <a:xfrm>
            <a:off x="3884760" y="868536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330e5f067fb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2" name="Google Shape;472;g330e5f067fb_0_354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 b="0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Unikalna propozycja sprzedaży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g330e5f067fb_0_354:notes"/>
          <p:cNvSpPr txBox="1"/>
          <p:nvPr/>
        </p:nvSpPr>
        <p:spPr>
          <a:xfrm>
            <a:off x="3884760" y="868536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30e5f067fb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1" name="Google Shape;501;g330e5f067fb_0_412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 b="0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Unikalna propozycja sprzedaży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g330e5f067fb_0_412:notes"/>
          <p:cNvSpPr txBox="1"/>
          <p:nvPr/>
        </p:nvSpPr>
        <p:spPr>
          <a:xfrm>
            <a:off x="3884760" y="868536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330e5f067fb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0" name="Google Shape;530;g330e5f067fb_0_191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 b="0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Unikalna propozycja sprzedaży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g330e5f067fb_0_191:notes"/>
          <p:cNvSpPr txBox="1"/>
          <p:nvPr/>
        </p:nvSpPr>
        <p:spPr>
          <a:xfrm>
            <a:off x="3884760" y="868536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51" name="Google Shape;55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82" name="Google Shape;5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2" name="Google Shape;1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7" name="Google Shape;1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6" name="Google Shape;2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8" name="Google Shape;2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348849e17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6" name="Google Shape;256;g3348849e17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ashionupproject.com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hyperlink" Target="http://www.fashionupproject.co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shorts/R4h0Sh5Ek2o" TargetMode="External"/><Relationship Id="rId5" Type="http://schemas.openxmlformats.org/officeDocument/2006/relationships/image" Target="../media/image11.jpg"/><Relationship Id="rId4" Type="http://schemas.openxmlformats.org/officeDocument/2006/relationships/hyperlink" Target="http://www.fashionupproject.co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s://www.youtube.com/watch?v=b9S_dqPTobY" TargetMode="External"/><Relationship Id="rId4" Type="http://schemas.openxmlformats.org/officeDocument/2006/relationships/hyperlink" Target="http://www.fashionupproject.co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shorts/0hFqAMv_EOM" TargetMode="External"/><Relationship Id="rId5" Type="http://schemas.openxmlformats.org/officeDocument/2006/relationships/image" Target="../media/image13.jpg"/><Relationship Id="rId4" Type="http://schemas.openxmlformats.org/officeDocument/2006/relationships/hyperlink" Target="http://www.fashionupproject.co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A8S4M6-BtJ0" TargetMode="External"/><Relationship Id="rId5" Type="http://schemas.openxmlformats.org/officeDocument/2006/relationships/image" Target="../media/image3.jpg"/><Relationship Id="rId4" Type="http://schemas.openxmlformats.org/officeDocument/2006/relationships/hyperlink" Target="http://www.fashionupproject.co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tt2ZaAzHNU8&amp;t=546s" TargetMode="External"/><Relationship Id="rId5" Type="http://schemas.openxmlformats.org/officeDocument/2006/relationships/image" Target="../media/image14.jpg"/><Relationship Id="rId4" Type="http://schemas.openxmlformats.org/officeDocument/2006/relationships/hyperlink" Target="http://www.fashionupproject.co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s://www.youtube.com/watch?v=2Uv5rCcvH4U" TargetMode="External"/><Relationship Id="rId4" Type="http://schemas.openxmlformats.org/officeDocument/2006/relationships/hyperlink" Target="http://www.fashionupproject.co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JoMPTAl0Dkc" TargetMode="External"/><Relationship Id="rId5" Type="http://schemas.openxmlformats.org/officeDocument/2006/relationships/image" Target="../media/image16.jpg"/><Relationship Id="rId4" Type="http://schemas.openxmlformats.org/officeDocument/2006/relationships/hyperlink" Target="http://www.fashionupproject.co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epTXqcYG27s" TargetMode="External"/><Relationship Id="rId5" Type="http://schemas.openxmlformats.org/officeDocument/2006/relationships/image" Target="../media/image17.jpg"/><Relationship Id="rId4" Type="http://schemas.openxmlformats.org/officeDocument/2006/relationships/hyperlink" Target="http://www.fashionupproject.co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hyperlink" Target="http://www.fashionupproject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www.fashionupproject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5.png"/><Relationship Id="rId4" Type="http://schemas.openxmlformats.org/officeDocument/2006/relationships/hyperlink" Target="http://www.fashionupproject.com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clairepassmore.weebly.com/blog/making-use-of-garden-flowers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thedogwooddyer.com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extileschool.com/" TargetMode="External"/><Relationship Id="rId11" Type="http://schemas.openxmlformats.org/officeDocument/2006/relationships/hyperlink" Target="https://craftedincarhartt.wordpress.com/wp-content/uploads/2013/06/diypolkadotjeans6.jpg" TargetMode="External"/><Relationship Id="rId5" Type="http://schemas.openxmlformats.org/officeDocument/2006/relationships/hyperlink" Target="https://thelostherbs.com/how-to-naturally-dye-your-everyday-items/" TargetMode="External"/><Relationship Id="rId10" Type="http://schemas.openxmlformats.org/officeDocument/2006/relationships/hyperlink" Target="https://abeautifulmess.com/bleach-painting-on-textiles-diy/" TargetMode="External"/><Relationship Id="rId4" Type="http://schemas.openxmlformats.org/officeDocument/2006/relationships/hyperlink" Target="http://www.fashionupproject.com" TargetMode="External"/><Relationship Id="rId9" Type="http://schemas.openxmlformats.org/officeDocument/2006/relationships/hyperlink" Target="https://www.apieceofrainbow.com/make-beeswax-wrap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hyperlink" Target="http://www.fashionupproject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hyperlink" Target="http://www.fashionupproject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://www.fashionupproject.co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hyperlink" Target="http://www.fashionupproject.co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ashionupproject.co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hyperlink" Target="http://www.fashionupproject.co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://www.fashionupproject.com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Google Shape;84;p1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85" name="Google Shape;85;p1"/>
          <p:cNvGrpSpPr/>
          <p:nvPr/>
        </p:nvGrpSpPr>
        <p:grpSpPr>
          <a:xfrm>
            <a:off x="0" y="9263063"/>
            <a:ext cx="12735070" cy="1023937"/>
            <a:chOff x="0" y="0"/>
            <a:chExt cx="10109079" cy="812800"/>
          </a:xfrm>
        </p:grpSpPr>
        <p:sp>
          <p:nvSpPr>
            <p:cNvPr id="86" name="Google Shape;86;p1"/>
            <p:cNvSpPr/>
            <p:nvPr/>
          </p:nvSpPr>
          <p:spPr>
            <a:xfrm>
              <a:off x="0" y="0"/>
              <a:ext cx="10109079" cy="812800"/>
            </a:xfrm>
            <a:custGeom>
              <a:avLst/>
              <a:gdLst/>
              <a:ahLst/>
              <a:cxnLst/>
              <a:rect l="l" t="t" r="r" b="b"/>
              <a:pathLst>
                <a:path w="10109079" h="812800" extrusionOk="0">
                  <a:moveTo>
                    <a:pt x="0" y="0"/>
                  </a:moveTo>
                  <a:lnTo>
                    <a:pt x="10109079" y="0"/>
                  </a:lnTo>
                  <a:lnTo>
                    <a:pt x="1010907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7" name="Google Shape;87;p1"/>
            <p:cNvSpPr txBox="1"/>
            <p:nvPr/>
          </p:nvSpPr>
          <p:spPr>
            <a:xfrm>
              <a:off x="0" y="0"/>
              <a:ext cx="10109079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" name="Google Shape;88;p1"/>
          <p:cNvGrpSpPr/>
          <p:nvPr/>
        </p:nvGrpSpPr>
        <p:grpSpPr>
          <a:xfrm>
            <a:off x="7751895" y="5657850"/>
            <a:ext cx="5296402" cy="5008320"/>
            <a:chOff x="0" y="0"/>
            <a:chExt cx="4204276" cy="3975597"/>
          </a:xfrm>
        </p:grpSpPr>
        <p:sp>
          <p:nvSpPr>
            <p:cNvPr id="89" name="Google Shape;89;p1"/>
            <p:cNvSpPr/>
            <p:nvPr/>
          </p:nvSpPr>
          <p:spPr>
            <a:xfrm>
              <a:off x="0" y="0"/>
              <a:ext cx="4204276" cy="3975597"/>
            </a:xfrm>
            <a:custGeom>
              <a:avLst/>
              <a:gdLst/>
              <a:ahLst/>
              <a:cxnLst/>
              <a:rect l="l" t="t" r="r" b="b"/>
              <a:pathLst>
                <a:path w="4204276" h="3975597" extrusionOk="0">
                  <a:moveTo>
                    <a:pt x="0" y="0"/>
                  </a:moveTo>
                  <a:lnTo>
                    <a:pt x="4204276" y="0"/>
                  </a:lnTo>
                  <a:lnTo>
                    <a:pt x="4204276" y="3975597"/>
                  </a:lnTo>
                  <a:lnTo>
                    <a:pt x="0" y="3975597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0" name="Google Shape;90;p1"/>
            <p:cNvSpPr txBox="1"/>
            <p:nvPr/>
          </p:nvSpPr>
          <p:spPr>
            <a:xfrm>
              <a:off x="0" y="0"/>
              <a:ext cx="4204276" cy="39755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 t="1182" b="1178"/>
          <a:stretch/>
        </p:blipFill>
        <p:spPr>
          <a:xfrm>
            <a:off x="7751895" y="1028700"/>
            <a:ext cx="9482623" cy="92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13662188" y="268369"/>
            <a:ext cx="2675477" cy="559152"/>
          </a:xfrm>
          <a:custGeom>
            <a:avLst/>
            <a:gdLst/>
            <a:ahLst/>
            <a:cxnLst/>
            <a:rect l="l" t="t" r="r" b="b"/>
            <a:pathLst>
              <a:path w="2675477" h="559152" extrusionOk="0">
                <a:moveTo>
                  <a:pt x="0" y="0"/>
                </a:moveTo>
                <a:lnTo>
                  <a:pt x="2675478" y="0"/>
                </a:lnTo>
                <a:lnTo>
                  <a:pt x="2675478" y="559152"/>
                </a:lnTo>
                <a:lnTo>
                  <a:pt x="0" y="5591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93" name="Google Shape;93;p1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pl" sz="2499" b="0" i="0" u="none" strike="noStrike" cap="none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1028700" y="4865198"/>
            <a:ext cx="6774300" cy="1639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pl" sz="9600" b="0" i="0" u="none" strike="noStrike" cap="none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Unit </a:t>
            </a:r>
            <a:r>
              <a:rPr lang="pl" sz="96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1028700" y="2659586"/>
            <a:ext cx="66828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lang="pl" sz="12000" b="0" i="0" u="none" strike="noStrike" cap="none">
                <a:solidFill>
                  <a:srgbClr val="CFCF5A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Moduł 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1031566" y="6391549"/>
            <a:ext cx="6407102" cy="443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l" sz="32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ZASTOSOWANIE TEKSTYLIÓW I EKOLOGICZNYCH TECHNIK PRZETWARZANIA W PROJEKTACH UPCYKLINGU</a:t>
            </a:r>
            <a:endParaRPr lang="en-US" sz="3200" b="0" i="0" u="none" strike="noStrike" cap="none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lang="en-US" sz="3200" b="0" i="0" u="none" strike="noStrike" cap="none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lang="en-US" sz="32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7" name="Google Shape;97;p1"/>
          <p:cNvCxnSpPr/>
          <p:nvPr/>
        </p:nvCxnSpPr>
        <p:spPr>
          <a:xfrm rot="10800000">
            <a:off x="16675331" y="0"/>
            <a:ext cx="0" cy="1028700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8" name="Google Shape;98;p1"/>
          <p:cNvSpPr txBox="1"/>
          <p:nvPr/>
        </p:nvSpPr>
        <p:spPr>
          <a:xfrm rot="-5400000">
            <a:off x="15771000" y="7406250"/>
            <a:ext cx="3426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pl" sz="1800" b="0" i="0" u="sng" strike="noStrike" cap="non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www.fashionupproject.com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5575957C-CC42-DD42-AE0C-BE3579AE48F3}"/>
              </a:ext>
            </a:extLst>
          </p:cNvPr>
          <p:cNvSpPr txBox="1"/>
          <p:nvPr/>
        </p:nvSpPr>
        <p:spPr>
          <a:xfrm>
            <a:off x="1048846" y="9581484"/>
            <a:ext cx="6546439" cy="387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99"/>
              </a:lnSpc>
            </a:pPr>
            <a:r>
              <a:rPr lang="pl" sz="2199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Czas trwania: 4 godziny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348849e176_0_187"/>
          <p:cNvSpPr/>
          <p:nvPr/>
        </p:nvSpPr>
        <p:spPr>
          <a:xfrm>
            <a:off x="424800" y="2372400"/>
            <a:ext cx="15923824" cy="7500689"/>
          </a:xfrm>
          <a:custGeom>
            <a:avLst/>
            <a:gdLst/>
            <a:ahLst/>
            <a:cxnLst/>
            <a:rect l="l" t="t" r="r" b="b"/>
            <a:pathLst>
              <a:path w="5195375" h="3846507" extrusionOk="0">
                <a:moveTo>
                  <a:pt x="0" y="0"/>
                </a:moveTo>
                <a:lnTo>
                  <a:pt x="5195375" y="0"/>
                </a:lnTo>
                <a:lnTo>
                  <a:pt x="5195375" y="3846507"/>
                </a:lnTo>
                <a:lnTo>
                  <a:pt x="0" y="3846507"/>
                </a:lnTo>
                <a:close/>
              </a:path>
            </a:pathLst>
          </a:custGeom>
          <a:solidFill>
            <a:srgbClr val="1E2328"/>
          </a:solid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281" name="Google Shape;281;g3348849e176_0_187"/>
          <p:cNvSpPr txBox="1"/>
          <p:nvPr/>
        </p:nvSpPr>
        <p:spPr>
          <a:xfrm>
            <a:off x="424800" y="2372400"/>
            <a:ext cx="15927900" cy="74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2" name="Google Shape;282;g3348849e176_0_187"/>
          <p:cNvGrpSpPr/>
          <p:nvPr/>
        </p:nvGrpSpPr>
        <p:grpSpPr>
          <a:xfrm>
            <a:off x="886090" y="1385961"/>
            <a:ext cx="9458785" cy="1678610"/>
            <a:chOff x="1644840" y="1659960"/>
            <a:chExt cx="3308100" cy="1806900"/>
          </a:xfrm>
        </p:grpSpPr>
        <p:sp>
          <p:nvSpPr>
            <p:cNvPr id="283" name="Google Shape;283;g3348849e176_0_187"/>
            <p:cNvSpPr/>
            <p:nvPr/>
          </p:nvSpPr>
          <p:spPr>
            <a:xfrm>
              <a:off x="1644840" y="1659960"/>
              <a:ext cx="3308096" cy="1806448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84" name="Google Shape;284;g3348849e176_0_187"/>
            <p:cNvSpPr txBox="1"/>
            <p:nvPr/>
          </p:nvSpPr>
          <p:spPr>
            <a:xfrm>
              <a:off x="1644840" y="1659960"/>
              <a:ext cx="3308100" cy="180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5" name="Google Shape;285;g3348849e176_0_187"/>
          <p:cNvSpPr txBox="1"/>
          <p:nvPr/>
        </p:nvSpPr>
        <p:spPr>
          <a:xfrm>
            <a:off x="1190850" y="1493550"/>
            <a:ext cx="8711775" cy="14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1">
            <a:noAutofit/>
          </a:bodyPr>
          <a:lstStyle/>
          <a:p>
            <a:pPr marL="45720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Font typeface="Montserrat"/>
              <a:buAutoNum type="arabicPeriod"/>
            </a:pPr>
            <a:r>
              <a:rPr lang="pl" sz="4500" b="1" dirty="0">
                <a:latin typeface="Montserrat"/>
                <a:ea typeface="Montserrat"/>
                <a:cs typeface="Montserrat"/>
                <a:sym typeface="Montserrat"/>
              </a:rPr>
              <a:t>WYKONANIE KWADRATÓW PRÓBNYCH</a:t>
            </a:r>
            <a:endParaRPr sz="4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 dirty="0"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286" name="Google Shape;286;g3348849e176_0_187"/>
          <p:cNvSpPr txBox="1"/>
          <p:nvPr/>
        </p:nvSpPr>
        <p:spPr>
          <a:xfrm>
            <a:off x="986025" y="2992239"/>
            <a:ext cx="8916600" cy="59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2199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Z resztek materiału lub nieużywanych ubrań i tekstyliów domowych wytnij kwadraty o wymiarach 15x15 cm.</a:t>
            </a:r>
            <a:endParaRPr sz="2199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199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2800" b="1" dirty="0">
                <a:solidFill>
                  <a:schemeClr val="dk1"/>
                </a:solidFill>
                <a:highlight>
                  <a:srgbClr val="CFCF5A"/>
                </a:highlight>
                <a:latin typeface="Montserrat"/>
                <a:ea typeface="Montserrat"/>
                <a:cs typeface="Montserrat"/>
                <a:sym typeface="Montserrat"/>
              </a:rPr>
              <a:t>Na co zwrócić uwagę:</a:t>
            </a:r>
            <a:endParaRPr sz="2800" b="1" dirty="0">
              <a:solidFill>
                <a:schemeClr val="dk1"/>
              </a:solidFill>
              <a:highlight>
                <a:srgbClr val="CFCF5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2199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Tkaniny z włókien naturalnych: </a:t>
            </a:r>
            <a:r>
              <a:rPr lang="pl" sz="2199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koszule popelinowe, koszule z bawełny jersey; bluzki lub sukienki z tafty lub organzy; koszule i swetry z dużą zawartością wełny; dżinsy lub kurtki; bawełniane podszewki do pościeli; koce wełniane; spodnie z twillu</a:t>
            </a:r>
            <a:endParaRPr sz="2199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199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2199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Tekstylia syntetyczne: </a:t>
            </a:r>
            <a:r>
              <a:rPr lang="pl" sz="2199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kurtki i garnitury zawierające w całości lub w dużej części włókna syntetyczne, takie jak poliester, wiskoza lub akryl; sukienki; odzież sportowa (jeśli nadal jest w dobrym stanie);</a:t>
            </a:r>
            <a:endParaRPr sz="2199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199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2199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Do pikowania: </a:t>
            </a:r>
            <a:r>
              <a:rPr lang="pl" sz="2199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kołdra, koc, kawałek dracalonu lub czegoś podobnego</a:t>
            </a:r>
            <a:endParaRPr sz="2199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7" name="Google Shape;287;g3348849e176_0_187"/>
          <p:cNvSpPr txBox="1"/>
          <p:nvPr/>
        </p:nvSpPr>
        <p:spPr>
          <a:xfrm>
            <a:off x="1031400" y="351000"/>
            <a:ext cx="45066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500" b="0" i="0" u="none" strike="noStrike" cap="none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 sz="25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8" name="Google Shape;288;g3348849e176_0_187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289" name="Google Shape;289;g3348849e176_0_187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0" name="Google Shape;290;g3348849e176_0_187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91" name="Google Shape;291;g3348849e176_0_187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92" name="Google Shape;292;g3348849e176_0_187"/>
          <p:cNvSpPr txBox="1"/>
          <p:nvPr/>
        </p:nvSpPr>
        <p:spPr>
          <a:xfrm rot="-5400000">
            <a:off x="15771000" y="7406250"/>
            <a:ext cx="3426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" sz="1800" u="sng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www.fashionupproject.com</a:t>
            </a:r>
            <a:endParaRPr/>
          </a:p>
        </p:txBody>
      </p:sp>
      <p:sp>
        <p:nvSpPr>
          <p:cNvPr id="293" name="Google Shape;293;g3348849e176_0_187"/>
          <p:cNvSpPr txBox="1"/>
          <p:nvPr/>
        </p:nvSpPr>
        <p:spPr>
          <a:xfrm>
            <a:off x="7191659" y="329406"/>
            <a:ext cx="27564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499" b="0" i="0" u="none" strike="noStrike" cap="none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</a:t>
            </a:r>
            <a:r>
              <a:rPr lang="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3 </a:t>
            </a:r>
            <a:r>
              <a:rPr lang="pl" sz="2499" b="0" i="0" u="none" strike="noStrike" cap="none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, Unit </a:t>
            </a:r>
            <a:r>
              <a:rPr lang="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dirty="0"/>
          </a:p>
        </p:txBody>
      </p:sp>
      <p:pic>
        <p:nvPicPr>
          <p:cNvPr id="294" name="Google Shape;294;g3348849e176_0_187"/>
          <p:cNvPicPr preferRelativeResize="0"/>
          <p:nvPr/>
        </p:nvPicPr>
        <p:blipFill rotWithShape="1">
          <a:blip r:embed="rId5">
            <a:alphaModFix/>
          </a:blip>
          <a:srcRect l="6900" t="12591" r="12674" b="10158"/>
          <a:stretch/>
        </p:blipFill>
        <p:spPr>
          <a:xfrm>
            <a:off x="10463850" y="2699077"/>
            <a:ext cx="5345625" cy="684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g3348849e176_0_187"/>
          <p:cNvSpPr txBox="1"/>
          <p:nvPr/>
        </p:nvSpPr>
        <p:spPr>
          <a:xfrm>
            <a:off x="10671583" y="1474907"/>
            <a:ext cx="46524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2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WSTĘP</a:t>
            </a:r>
            <a:endParaRPr sz="3200" dirty="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30e5f067fb_0_1"/>
          <p:cNvSpPr/>
          <p:nvPr/>
        </p:nvSpPr>
        <p:spPr>
          <a:xfrm>
            <a:off x="424800" y="2372400"/>
            <a:ext cx="15923824" cy="6644841"/>
          </a:xfrm>
          <a:custGeom>
            <a:avLst/>
            <a:gdLst/>
            <a:ahLst/>
            <a:cxnLst/>
            <a:rect l="l" t="t" r="r" b="b"/>
            <a:pathLst>
              <a:path w="5195375" h="3846507" extrusionOk="0">
                <a:moveTo>
                  <a:pt x="0" y="0"/>
                </a:moveTo>
                <a:lnTo>
                  <a:pt x="5195375" y="0"/>
                </a:lnTo>
                <a:lnTo>
                  <a:pt x="5195375" y="3846507"/>
                </a:lnTo>
                <a:lnTo>
                  <a:pt x="0" y="3846507"/>
                </a:lnTo>
                <a:close/>
              </a:path>
            </a:pathLst>
          </a:custGeom>
          <a:solidFill>
            <a:srgbClr val="1E2328"/>
          </a:solid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302" name="Google Shape;302;g330e5f067fb_0_1"/>
          <p:cNvSpPr txBox="1"/>
          <p:nvPr/>
        </p:nvSpPr>
        <p:spPr>
          <a:xfrm>
            <a:off x="424800" y="2372400"/>
            <a:ext cx="15927900" cy="62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3" name="Google Shape;303;g330e5f067fb_0_1"/>
          <p:cNvGrpSpPr/>
          <p:nvPr/>
        </p:nvGrpSpPr>
        <p:grpSpPr>
          <a:xfrm>
            <a:off x="882013" y="962760"/>
            <a:ext cx="9573683" cy="1678610"/>
            <a:chOff x="1644840" y="1659960"/>
            <a:chExt cx="3308100" cy="1806900"/>
          </a:xfrm>
        </p:grpSpPr>
        <p:sp>
          <p:nvSpPr>
            <p:cNvPr id="304" name="Google Shape;304;g330e5f067fb_0_1"/>
            <p:cNvSpPr/>
            <p:nvPr/>
          </p:nvSpPr>
          <p:spPr>
            <a:xfrm>
              <a:off x="1644840" y="1659960"/>
              <a:ext cx="3308096" cy="1806448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05" name="Google Shape;305;g330e5f067fb_0_1"/>
            <p:cNvSpPr txBox="1"/>
            <p:nvPr/>
          </p:nvSpPr>
          <p:spPr>
            <a:xfrm>
              <a:off x="1644840" y="1659960"/>
              <a:ext cx="3308100" cy="180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" name="Google Shape;306;g330e5f067fb_0_1"/>
          <p:cNvSpPr txBox="1"/>
          <p:nvPr/>
        </p:nvSpPr>
        <p:spPr>
          <a:xfrm>
            <a:off x="829008" y="1054193"/>
            <a:ext cx="9119051" cy="14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4500" b="1" dirty="0">
                <a:latin typeface="Montserrat"/>
                <a:ea typeface="Montserrat"/>
                <a:cs typeface="Montserrat"/>
                <a:sym typeface="Montserrat"/>
              </a:rPr>
              <a:t>2. BARWIENIE NATURALNYMI BARWNIKAMI</a:t>
            </a:r>
            <a:endParaRPr sz="4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 dirty="0"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307" name="Google Shape;307;g330e5f067fb_0_1"/>
          <p:cNvSpPr txBox="1"/>
          <p:nvPr/>
        </p:nvSpPr>
        <p:spPr>
          <a:xfrm>
            <a:off x="664950" y="2376222"/>
            <a:ext cx="9900377" cy="6707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2199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 tym artykule pokażemy Ci, jak barwić </a:t>
            </a:r>
            <a:r>
              <a:rPr lang="pl" sz="2199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kapustę na czerwono przy użyciu kwiatów hibiskusa oraz na fioletowo/niebiesko przy użyciu czerwonej kapusty </a:t>
            </a:r>
            <a:r>
              <a:rPr lang="pl" sz="2199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199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2800" b="1" dirty="0">
                <a:solidFill>
                  <a:schemeClr val="dk1"/>
                </a:solidFill>
                <a:highlight>
                  <a:srgbClr val="CFCF5A"/>
                </a:highlight>
                <a:latin typeface="Montserrat"/>
                <a:ea typeface="Montserrat"/>
                <a:cs typeface="Montserrat"/>
                <a:sym typeface="Montserrat"/>
              </a:rPr>
              <a:t>Materiał: </a:t>
            </a:r>
            <a:r>
              <a:rPr lang="pl" sz="2199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 próbki tkanin: dwie z naturalnych materiałów + dwie syntetyczne lub mieszane; ocet; suszone kwiaty hibiskusa (do kupienia w dziale z herbatą w większości sklepów); 1 czerwona kapusta; 2 patelnie</a:t>
            </a:r>
            <a:endParaRPr sz="2199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99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800" b="1" dirty="0">
                <a:solidFill>
                  <a:schemeClr val="dk1"/>
                </a:solidFill>
                <a:highlight>
                  <a:srgbClr val="CFCF5A"/>
                </a:highlight>
                <a:latin typeface="Montserrat"/>
                <a:ea typeface="Montserrat"/>
                <a:cs typeface="Montserrat"/>
                <a:sym typeface="Montserrat"/>
              </a:rPr>
              <a:t>Metoda:</a:t>
            </a:r>
            <a:endParaRPr sz="2199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236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199"/>
              <a:buFont typeface="Montserrat"/>
              <a:buAutoNum type="arabicPeriod"/>
            </a:pPr>
            <a:r>
              <a:rPr lang="pl" sz="2199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Zagotuj wodę i rozlej ją do dwóch garnków o pojemności 0,5 litra każdy;</a:t>
            </a:r>
            <a:endParaRPr sz="2199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23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99"/>
              <a:buFont typeface="Montserrat"/>
              <a:buAutoNum type="arabicPeriod"/>
            </a:pPr>
            <a:r>
              <a:rPr lang="pl" sz="2199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Namocz 4 próbki tkanin w roztworze składającym się z ½ wody i ½ octu podczas gotowania wody (10 min) – będzie działać jak zaprawa</a:t>
            </a:r>
            <a:endParaRPr sz="2199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23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99"/>
              <a:buFont typeface="Montserrat"/>
              <a:buAutoNum type="arabicPeriod"/>
            </a:pPr>
            <a:r>
              <a:rPr lang="pl" sz="2199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Do jednej patelni dodaj 10–20 kwiatów hibiskusa, a do drugiej cienko pokrojoną czerwoną kapustę;</a:t>
            </a:r>
            <a:endParaRPr sz="2199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23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99"/>
              <a:buFont typeface="Montserrat"/>
              <a:buAutoNum type="arabicPeriod"/>
            </a:pPr>
            <a:r>
              <a:rPr lang="pl" sz="2199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Gotować na wolnym ogniu przez 45 minut, następnie wyjąć i osuszyć</a:t>
            </a:r>
            <a:endParaRPr sz="2199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8" name="Google Shape;308;g330e5f067fb_0_1"/>
          <p:cNvSpPr txBox="1"/>
          <p:nvPr/>
        </p:nvSpPr>
        <p:spPr>
          <a:xfrm>
            <a:off x="1031400" y="351000"/>
            <a:ext cx="45066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500" b="0" i="0" u="none" strike="noStrike" cap="none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 sz="25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9" name="Google Shape;309;g330e5f067fb_0_1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310" name="Google Shape;310;g330e5f067fb_0_1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1" name="Google Shape;311;g330e5f067fb_0_1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12" name="Google Shape;312;g330e5f067fb_0_1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313" name="Google Shape;313;g330e5f067fb_0_1"/>
          <p:cNvSpPr txBox="1"/>
          <p:nvPr/>
        </p:nvSpPr>
        <p:spPr>
          <a:xfrm rot="-5400000">
            <a:off x="15771000" y="7406250"/>
            <a:ext cx="3426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" sz="1800" u="sng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www.fashionupproject.com</a:t>
            </a:r>
            <a:endParaRPr/>
          </a:p>
        </p:txBody>
      </p:sp>
      <p:sp>
        <p:nvSpPr>
          <p:cNvPr id="314" name="Google Shape;314;g330e5f067fb_0_1"/>
          <p:cNvSpPr txBox="1"/>
          <p:nvPr/>
        </p:nvSpPr>
        <p:spPr>
          <a:xfrm>
            <a:off x="7191659" y="329406"/>
            <a:ext cx="27564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499" b="0" i="0" u="none" strike="noStrike" cap="none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</a:t>
            </a:r>
            <a:r>
              <a:rPr lang="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3 </a:t>
            </a:r>
            <a:r>
              <a:rPr lang="pl" sz="2499" b="0" i="0" u="none" strike="noStrike" cap="none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, Unit </a:t>
            </a:r>
            <a:r>
              <a:rPr lang="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dirty="0"/>
          </a:p>
        </p:txBody>
      </p:sp>
      <p:pic>
        <p:nvPicPr>
          <p:cNvPr id="315" name="Google Shape;315;g330e5f067fb_0_1"/>
          <p:cNvPicPr preferRelativeResize="0"/>
          <p:nvPr/>
        </p:nvPicPr>
        <p:blipFill rotWithShape="1">
          <a:blip r:embed="rId5">
            <a:alphaModFix/>
          </a:blip>
          <a:srcRect t="14889" b="-264"/>
          <a:stretch/>
        </p:blipFill>
        <p:spPr>
          <a:xfrm>
            <a:off x="10463850" y="2699077"/>
            <a:ext cx="5345624" cy="684605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g330e5f067fb_0_1"/>
          <p:cNvSpPr txBox="1"/>
          <p:nvPr/>
        </p:nvSpPr>
        <p:spPr>
          <a:xfrm>
            <a:off x="10671583" y="1685381"/>
            <a:ext cx="46524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2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KOLOR</a:t>
            </a:r>
            <a:endParaRPr sz="3200" dirty="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grpSp>
        <p:nvGrpSpPr>
          <p:cNvPr id="317" name="Google Shape;317;g330e5f067fb_0_1"/>
          <p:cNvGrpSpPr/>
          <p:nvPr/>
        </p:nvGrpSpPr>
        <p:grpSpPr>
          <a:xfrm>
            <a:off x="676194" y="9150413"/>
            <a:ext cx="9549731" cy="699514"/>
            <a:chOff x="1004269" y="6861838"/>
            <a:chExt cx="9549731" cy="699514"/>
          </a:xfrm>
        </p:grpSpPr>
        <p:sp>
          <p:nvSpPr>
            <p:cNvPr id="318" name="Google Shape;318;g330e5f067fb_0_1"/>
            <p:cNvSpPr txBox="1"/>
            <p:nvPr/>
          </p:nvSpPr>
          <p:spPr>
            <a:xfrm>
              <a:off x="3959100" y="7016300"/>
              <a:ext cx="6594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pl" sz="1800" u="sng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6"/>
                </a:rPr>
                <a:t>https://www.youtube.com/shorts/R4h0Sh5Ek2o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g330e5f067fb_0_1"/>
            <p:cNvSpPr/>
            <p:nvPr/>
          </p:nvSpPr>
          <p:spPr>
            <a:xfrm>
              <a:off x="3021651" y="6861838"/>
              <a:ext cx="699514" cy="699514"/>
            </a:xfrm>
            <a:custGeom>
              <a:avLst/>
              <a:gdLst/>
              <a:ahLst/>
              <a:cxnLst/>
              <a:rect l="l" t="t" r="r" b="b"/>
              <a:pathLst>
                <a:path w="699514" h="699514" extrusionOk="0">
                  <a:moveTo>
                    <a:pt x="0" y="0"/>
                  </a:moveTo>
                  <a:lnTo>
                    <a:pt x="699514" y="0"/>
                  </a:lnTo>
                  <a:lnTo>
                    <a:pt x="699514" y="699514"/>
                  </a:lnTo>
                  <a:lnTo>
                    <a:pt x="0" y="6995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grpSp>
          <p:nvGrpSpPr>
            <p:cNvPr id="320" name="Google Shape;320;g330e5f067fb_0_1"/>
            <p:cNvGrpSpPr/>
            <p:nvPr/>
          </p:nvGrpSpPr>
          <p:grpSpPr>
            <a:xfrm>
              <a:off x="1004269" y="6930020"/>
              <a:ext cx="1677150" cy="563152"/>
              <a:chOff x="0" y="0"/>
              <a:chExt cx="2236199" cy="750870"/>
            </a:xfrm>
          </p:grpSpPr>
          <p:grpSp>
            <p:nvGrpSpPr>
              <p:cNvPr id="321" name="Google Shape;321;g330e5f067fb_0_1"/>
              <p:cNvGrpSpPr/>
              <p:nvPr/>
            </p:nvGrpSpPr>
            <p:grpSpPr>
              <a:xfrm>
                <a:off x="0" y="0"/>
                <a:ext cx="2236199" cy="750870"/>
                <a:chOff x="0" y="0"/>
                <a:chExt cx="742800" cy="249417"/>
              </a:xfrm>
            </p:grpSpPr>
            <p:sp>
              <p:nvSpPr>
                <p:cNvPr id="322" name="Google Shape;322;g330e5f067fb_0_1"/>
                <p:cNvSpPr/>
                <p:nvPr/>
              </p:nvSpPr>
              <p:spPr>
                <a:xfrm>
                  <a:off x="0" y="0"/>
                  <a:ext cx="742713" cy="24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713" h="249417" extrusionOk="0">
                      <a:moveTo>
                        <a:pt x="0" y="0"/>
                      </a:moveTo>
                      <a:lnTo>
                        <a:pt x="742713" y="0"/>
                      </a:lnTo>
                      <a:lnTo>
                        <a:pt x="742713" y="249417"/>
                      </a:lnTo>
                      <a:lnTo>
                        <a:pt x="0" y="249417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sq" cmpd="sng">
                  <a:solidFill>
                    <a:srgbClr val="CFCF5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23" name="Google Shape;323;g330e5f067fb_0_1"/>
                <p:cNvSpPr txBox="1"/>
                <p:nvPr/>
              </p:nvSpPr>
              <p:spPr>
                <a:xfrm>
                  <a:off x="0" y="0"/>
                  <a:ext cx="742800" cy="249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50800" bIns="50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24" name="Google Shape;324;g330e5f067fb_0_1"/>
              <p:cNvSpPr txBox="1"/>
              <p:nvPr/>
            </p:nvSpPr>
            <p:spPr>
              <a:xfrm>
                <a:off x="0" y="199849"/>
                <a:ext cx="22359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pl" sz="1800">
                    <a:latin typeface="Montserrat"/>
                    <a:ea typeface="Montserrat"/>
                    <a:cs typeface="Montserrat"/>
                    <a:sym typeface="Montserrat"/>
                  </a:rPr>
                  <a:t>Wideo</a:t>
                </a:r>
                <a:endParaRPr sz="1800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30e5f067fb_0_238"/>
          <p:cNvSpPr/>
          <p:nvPr/>
        </p:nvSpPr>
        <p:spPr>
          <a:xfrm>
            <a:off x="424800" y="2372400"/>
            <a:ext cx="15923824" cy="7017314"/>
          </a:xfrm>
          <a:custGeom>
            <a:avLst/>
            <a:gdLst/>
            <a:ahLst/>
            <a:cxnLst/>
            <a:rect l="l" t="t" r="r" b="b"/>
            <a:pathLst>
              <a:path w="5195375" h="3846507" extrusionOk="0">
                <a:moveTo>
                  <a:pt x="0" y="0"/>
                </a:moveTo>
                <a:lnTo>
                  <a:pt x="5195375" y="0"/>
                </a:lnTo>
                <a:lnTo>
                  <a:pt x="5195375" y="3846507"/>
                </a:lnTo>
                <a:lnTo>
                  <a:pt x="0" y="3846507"/>
                </a:lnTo>
                <a:close/>
              </a:path>
            </a:pathLst>
          </a:custGeom>
          <a:solidFill>
            <a:srgbClr val="1E2328"/>
          </a:solid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331" name="Google Shape;331;g330e5f067fb_0_238"/>
          <p:cNvSpPr txBox="1"/>
          <p:nvPr/>
        </p:nvSpPr>
        <p:spPr>
          <a:xfrm>
            <a:off x="424800" y="2372400"/>
            <a:ext cx="15927900" cy="62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2" name="Google Shape;332;g330e5f067fb_0_238"/>
          <p:cNvGrpSpPr/>
          <p:nvPr/>
        </p:nvGrpSpPr>
        <p:grpSpPr>
          <a:xfrm>
            <a:off x="872402" y="1114445"/>
            <a:ext cx="6730329" cy="1678610"/>
            <a:chOff x="1644840" y="1659960"/>
            <a:chExt cx="3308100" cy="1806900"/>
          </a:xfrm>
        </p:grpSpPr>
        <p:sp>
          <p:nvSpPr>
            <p:cNvPr id="333" name="Google Shape;333;g330e5f067fb_0_238"/>
            <p:cNvSpPr/>
            <p:nvPr/>
          </p:nvSpPr>
          <p:spPr>
            <a:xfrm>
              <a:off x="1644840" y="1659960"/>
              <a:ext cx="3308096" cy="1806448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4" name="Google Shape;334;g330e5f067fb_0_238"/>
            <p:cNvSpPr txBox="1"/>
            <p:nvPr/>
          </p:nvSpPr>
          <p:spPr>
            <a:xfrm>
              <a:off x="1644840" y="1659960"/>
              <a:ext cx="3308100" cy="180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5" name="Google Shape;335;g330e5f067fb_0_238"/>
          <p:cNvSpPr txBox="1"/>
          <p:nvPr/>
        </p:nvSpPr>
        <p:spPr>
          <a:xfrm>
            <a:off x="1771262" y="1221840"/>
            <a:ext cx="4932600" cy="14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4500" b="1" dirty="0">
                <a:latin typeface="Montserrat"/>
                <a:ea typeface="Montserrat"/>
                <a:cs typeface="Montserrat"/>
                <a:sym typeface="Montserrat"/>
              </a:rPr>
              <a:t>3. DRUK BLOCZKOWY</a:t>
            </a:r>
            <a:endParaRPr sz="4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 dirty="0"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336" name="Google Shape;336;g330e5f067fb_0_238"/>
          <p:cNvSpPr txBox="1"/>
          <p:nvPr/>
        </p:nvSpPr>
        <p:spPr>
          <a:xfrm>
            <a:off x="1031400" y="2558951"/>
            <a:ext cx="9807000" cy="7199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2199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Istnieje wiele procesów, które można wykorzystać do ekologicznego druku blokowego. W tym przypadku wykorzystamy technikę „ </a:t>
            </a:r>
            <a:r>
              <a:rPr lang="pl" sz="2199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kwiatowego tłuczenia” </a:t>
            </a:r>
            <a:r>
              <a:rPr lang="pl" sz="2199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która polega na drukowaniu kwiatów bezpośrednio na materiale poprzez uderzanie nimi w materiał.</a:t>
            </a:r>
            <a:endParaRPr sz="2199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2800" b="1" dirty="0">
                <a:solidFill>
                  <a:schemeClr val="dk1"/>
                </a:solidFill>
                <a:highlight>
                  <a:srgbClr val="CFCF5A"/>
                </a:highlight>
                <a:latin typeface="Montserrat"/>
                <a:ea typeface="Montserrat"/>
                <a:cs typeface="Montserrat"/>
                <a:sym typeface="Montserrat"/>
              </a:rPr>
              <a:t>Tworzywo:</a:t>
            </a:r>
            <a:r>
              <a:rPr lang="pl" sz="2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pl" sz="2199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 próbki tkanin: dwie z naturalnych materiałów + dwie syntetyczne lub mieszane; kolorowe, świeże kwiaty i liście; młotek; bawełniana tkanina</a:t>
            </a:r>
            <a:endParaRPr sz="2199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2800" b="1" dirty="0">
                <a:solidFill>
                  <a:schemeClr val="dk1"/>
                </a:solidFill>
                <a:highlight>
                  <a:srgbClr val="CFCF5A"/>
                </a:highlight>
                <a:latin typeface="Montserrat"/>
                <a:ea typeface="Montserrat"/>
                <a:cs typeface="Montserrat"/>
                <a:sym typeface="Montserrat"/>
              </a:rPr>
              <a:t>Metoda:</a:t>
            </a:r>
            <a:endParaRPr sz="2199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236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199"/>
              <a:buFont typeface="Montserrat"/>
              <a:buAutoNum type="arabicPeriod"/>
            </a:pPr>
            <a:r>
              <a:rPr lang="pl" sz="2199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Zanurz próbki w roztworze składającym się z ½ wody i ½ octu przez 10 minut lub w mleku sojowym - zadziała jak zaprawa.</a:t>
            </a:r>
            <a:endParaRPr sz="2199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23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99"/>
              <a:buFont typeface="Montserrat"/>
              <a:buAutoNum type="arabicPeriod"/>
            </a:pPr>
            <a:r>
              <a:rPr lang="pl" sz="2199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Wyciśnij próbki, aby pozbyć się nadmiaru wody i pozostaw do wyschnięcia.</a:t>
            </a:r>
            <a:endParaRPr sz="2199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23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99"/>
              <a:buFont typeface="Montserrat"/>
              <a:buAutoNum type="arabicPeriod"/>
            </a:pPr>
            <a:r>
              <a:rPr lang="pl" sz="2199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Po wysuszeniu ułóż kwiaty tak jak chcesz, przednią stroną do materiału.</a:t>
            </a:r>
            <a:endParaRPr sz="2199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23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99"/>
              <a:buFont typeface="Montserrat"/>
              <a:buAutoNum type="arabicPeriod"/>
            </a:pPr>
            <a:r>
              <a:rPr lang="pl" sz="2199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Przykryj kwiaty bawełnianą tkaniną i uderzaj młotkiem przez około 15 sekund każdy.</a:t>
            </a:r>
            <a:endParaRPr sz="2199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23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99"/>
              <a:buFont typeface="Montserrat"/>
              <a:buAutoNum type="arabicPeriod"/>
            </a:pPr>
            <a:r>
              <a:rPr lang="pl" sz="2199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Zdejmij tkaninę i bardzo delikatnie usuń pozostałe części kwiatka, i gotowe.</a:t>
            </a:r>
            <a:endParaRPr sz="2199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199" dirty="0">
              <a:solidFill>
                <a:schemeClr val="lt1"/>
              </a:solidFill>
              <a:highlight>
                <a:srgbClr val="CFCF5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199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7" name="Google Shape;337;g330e5f067fb_0_238"/>
          <p:cNvSpPr txBox="1"/>
          <p:nvPr/>
        </p:nvSpPr>
        <p:spPr>
          <a:xfrm>
            <a:off x="1031400" y="351000"/>
            <a:ext cx="45066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500" b="0" i="0" u="none" strike="noStrike" cap="none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 sz="25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8" name="Google Shape;338;g330e5f067fb_0_238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339" name="Google Shape;339;g330e5f067fb_0_238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0" name="Google Shape;340;g330e5f067fb_0_238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41" name="Google Shape;341;g330e5f067fb_0_238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342" name="Google Shape;342;g330e5f067fb_0_238"/>
          <p:cNvSpPr txBox="1"/>
          <p:nvPr/>
        </p:nvSpPr>
        <p:spPr>
          <a:xfrm rot="-5400000">
            <a:off x="15771000" y="7406250"/>
            <a:ext cx="3426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" sz="1800" u="sng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www.fashionupproject.com</a:t>
            </a:r>
            <a:endParaRPr/>
          </a:p>
        </p:txBody>
      </p:sp>
      <p:sp>
        <p:nvSpPr>
          <p:cNvPr id="343" name="Google Shape;343;g330e5f067fb_0_238"/>
          <p:cNvSpPr txBox="1"/>
          <p:nvPr/>
        </p:nvSpPr>
        <p:spPr>
          <a:xfrm>
            <a:off x="7191659" y="329406"/>
            <a:ext cx="27564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499" b="0" i="0" u="none" strike="noStrike" cap="none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</a:t>
            </a:r>
            <a:r>
              <a:rPr lang="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3 </a:t>
            </a:r>
            <a:r>
              <a:rPr lang="pl" sz="2499" b="0" i="0" u="none" strike="noStrike" cap="none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, Unit </a:t>
            </a:r>
            <a:r>
              <a:rPr lang="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dirty="0"/>
          </a:p>
        </p:txBody>
      </p:sp>
      <p:sp>
        <p:nvSpPr>
          <p:cNvPr id="344" name="Google Shape;344;g330e5f067fb_0_238"/>
          <p:cNvSpPr txBox="1"/>
          <p:nvPr/>
        </p:nvSpPr>
        <p:spPr>
          <a:xfrm>
            <a:off x="10190777" y="1561597"/>
            <a:ext cx="46524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2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KOLOR</a:t>
            </a:r>
            <a:endParaRPr sz="3200" dirty="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grpSp>
        <p:nvGrpSpPr>
          <p:cNvPr id="345" name="Google Shape;345;g330e5f067fb_0_238"/>
          <p:cNvGrpSpPr/>
          <p:nvPr/>
        </p:nvGrpSpPr>
        <p:grpSpPr>
          <a:xfrm>
            <a:off x="676194" y="9531413"/>
            <a:ext cx="9529331" cy="699514"/>
            <a:chOff x="1004269" y="6861838"/>
            <a:chExt cx="9529331" cy="699514"/>
          </a:xfrm>
        </p:grpSpPr>
        <p:sp>
          <p:nvSpPr>
            <p:cNvPr id="346" name="Google Shape;346;g330e5f067fb_0_238"/>
            <p:cNvSpPr txBox="1"/>
            <p:nvPr/>
          </p:nvSpPr>
          <p:spPr>
            <a:xfrm>
              <a:off x="3938700" y="6992950"/>
              <a:ext cx="6594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pl" sz="1800" u="sng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5"/>
                </a:rPr>
                <a:t>https://www.youtube.com/watch?v=b9S_dqPTobY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g330e5f067fb_0_238"/>
            <p:cNvSpPr/>
            <p:nvPr/>
          </p:nvSpPr>
          <p:spPr>
            <a:xfrm>
              <a:off x="3021651" y="6861838"/>
              <a:ext cx="699514" cy="699514"/>
            </a:xfrm>
            <a:custGeom>
              <a:avLst/>
              <a:gdLst/>
              <a:ahLst/>
              <a:cxnLst/>
              <a:rect l="l" t="t" r="r" b="b"/>
              <a:pathLst>
                <a:path w="699514" h="699514" extrusionOk="0">
                  <a:moveTo>
                    <a:pt x="0" y="0"/>
                  </a:moveTo>
                  <a:lnTo>
                    <a:pt x="699514" y="0"/>
                  </a:lnTo>
                  <a:lnTo>
                    <a:pt x="699514" y="699514"/>
                  </a:lnTo>
                  <a:lnTo>
                    <a:pt x="0" y="6995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grpSp>
          <p:nvGrpSpPr>
            <p:cNvPr id="348" name="Google Shape;348;g330e5f067fb_0_238"/>
            <p:cNvGrpSpPr/>
            <p:nvPr/>
          </p:nvGrpSpPr>
          <p:grpSpPr>
            <a:xfrm>
              <a:off x="1004269" y="6930020"/>
              <a:ext cx="1677150" cy="563152"/>
              <a:chOff x="0" y="0"/>
              <a:chExt cx="2236199" cy="750870"/>
            </a:xfrm>
          </p:grpSpPr>
          <p:grpSp>
            <p:nvGrpSpPr>
              <p:cNvPr id="349" name="Google Shape;349;g330e5f067fb_0_238"/>
              <p:cNvGrpSpPr/>
              <p:nvPr/>
            </p:nvGrpSpPr>
            <p:grpSpPr>
              <a:xfrm>
                <a:off x="0" y="0"/>
                <a:ext cx="2236199" cy="750870"/>
                <a:chOff x="0" y="0"/>
                <a:chExt cx="742800" cy="249417"/>
              </a:xfrm>
            </p:grpSpPr>
            <p:sp>
              <p:nvSpPr>
                <p:cNvPr id="350" name="Google Shape;350;g330e5f067fb_0_238"/>
                <p:cNvSpPr/>
                <p:nvPr/>
              </p:nvSpPr>
              <p:spPr>
                <a:xfrm>
                  <a:off x="0" y="0"/>
                  <a:ext cx="742713" cy="24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713" h="249417" extrusionOk="0">
                      <a:moveTo>
                        <a:pt x="0" y="0"/>
                      </a:moveTo>
                      <a:lnTo>
                        <a:pt x="742713" y="0"/>
                      </a:lnTo>
                      <a:lnTo>
                        <a:pt x="742713" y="249417"/>
                      </a:lnTo>
                      <a:lnTo>
                        <a:pt x="0" y="249417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sq" cmpd="sng">
                  <a:solidFill>
                    <a:srgbClr val="CFCF5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51" name="Google Shape;351;g330e5f067fb_0_238"/>
                <p:cNvSpPr txBox="1"/>
                <p:nvPr/>
              </p:nvSpPr>
              <p:spPr>
                <a:xfrm>
                  <a:off x="0" y="0"/>
                  <a:ext cx="742800" cy="249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50800" bIns="50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52" name="Google Shape;352;g330e5f067fb_0_238"/>
              <p:cNvSpPr txBox="1"/>
              <p:nvPr/>
            </p:nvSpPr>
            <p:spPr>
              <a:xfrm>
                <a:off x="0" y="199849"/>
                <a:ext cx="22359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pl" sz="1800">
                    <a:latin typeface="Montserrat"/>
                    <a:ea typeface="Montserrat"/>
                    <a:cs typeface="Montserrat"/>
                    <a:sym typeface="Montserrat"/>
                  </a:rPr>
                  <a:t>Wideo</a:t>
                </a:r>
                <a:endParaRPr sz="1800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pic>
        <p:nvPicPr>
          <p:cNvPr id="353" name="Google Shape;353;g330e5f067fb_0_238"/>
          <p:cNvPicPr preferRelativeResize="0"/>
          <p:nvPr/>
        </p:nvPicPr>
        <p:blipFill rotWithShape="1">
          <a:blip r:embed="rId7">
            <a:alphaModFix/>
          </a:blip>
          <a:srcRect l="7544" t="10164" r="21215" b="13470"/>
          <a:stretch/>
        </p:blipFill>
        <p:spPr>
          <a:xfrm>
            <a:off x="10876875" y="2699075"/>
            <a:ext cx="4932600" cy="704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30e5f067fb_0_267"/>
          <p:cNvSpPr/>
          <p:nvPr/>
        </p:nvSpPr>
        <p:spPr>
          <a:xfrm>
            <a:off x="424800" y="2372400"/>
            <a:ext cx="15923824" cy="6385202"/>
          </a:xfrm>
          <a:custGeom>
            <a:avLst/>
            <a:gdLst/>
            <a:ahLst/>
            <a:cxnLst/>
            <a:rect l="l" t="t" r="r" b="b"/>
            <a:pathLst>
              <a:path w="5195375" h="3846507" extrusionOk="0">
                <a:moveTo>
                  <a:pt x="0" y="0"/>
                </a:moveTo>
                <a:lnTo>
                  <a:pt x="5195375" y="0"/>
                </a:lnTo>
                <a:lnTo>
                  <a:pt x="5195375" y="3846507"/>
                </a:lnTo>
                <a:lnTo>
                  <a:pt x="0" y="3846507"/>
                </a:lnTo>
                <a:close/>
              </a:path>
            </a:pathLst>
          </a:custGeom>
          <a:solidFill>
            <a:srgbClr val="1E2328"/>
          </a:solid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360" name="Google Shape;360;g330e5f067fb_0_267"/>
          <p:cNvSpPr txBox="1"/>
          <p:nvPr/>
        </p:nvSpPr>
        <p:spPr>
          <a:xfrm>
            <a:off x="424800" y="2372400"/>
            <a:ext cx="15927900" cy="62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1" name="Google Shape;361;g330e5f067fb_0_267"/>
          <p:cNvGrpSpPr/>
          <p:nvPr/>
        </p:nvGrpSpPr>
        <p:grpSpPr>
          <a:xfrm>
            <a:off x="819983" y="1063471"/>
            <a:ext cx="6730329" cy="1678610"/>
            <a:chOff x="1644840" y="1659960"/>
            <a:chExt cx="3308100" cy="1806900"/>
          </a:xfrm>
        </p:grpSpPr>
        <p:sp>
          <p:nvSpPr>
            <p:cNvPr id="362" name="Google Shape;362;g330e5f067fb_0_267"/>
            <p:cNvSpPr/>
            <p:nvPr/>
          </p:nvSpPr>
          <p:spPr>
            <a:xfrm>
              <a:off x="1644840" y="1659960"/>
              <a:ext cx="3308096" cy="1806448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63" name="Google Shape;363;g330e5f067fb_0_267"/>
            <p:cNvSpPr txBox="1"/>
            <p:nvPr/>
          </p:nvSpPr>
          <p:spPr>
            <a:xfrm>
              <a:off x="1644840" y="1659960"/>
              <a:ext cx="3308100" cy="180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4" name="Google Shape;364;g330e5f067fb_0_267"/>
          <p:cNvSpPr txBox="1"/>
          <p:nvPr/>
        </p:nvSpPr>
        <p:spPr>
          <a:xfrm>
            <a:off x="1718843" y="1128149"/>
            <a:ext cx="4932600" cy="14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4500" b="1" dirty="0">
                <a:latin typeface="Montserrat"/>
                <a:ea typeface="Montserrat"/>
                <a:cs typeface="Montserrat"/>
                <a:sym typeface="Montserrat"/>
              </a:rPr>
              <a:t>4. WZORY WYBIELACZY</a:t>
            </a:r>
            <a:endParaRPr sz="4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 dirty="0"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365" name="Google Shape;365;g330e5f067fb_0_267"/>
          <p:cNvSpPr txBox="1"/>
          <p:nvPr/>
        </p:nvSpPr>
        <p:spPr>
          <a:xfrm>
            <a:off x="970325" y="2714587"/>
            <a:ext cx="9255600" cy="5200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1200"/>
              </a:spcBef>
            </a:pPr>
            <a:r>
              <a:rPr lang="pl" sz="2200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W tym procesie pokażemy Ci, jak używać wybielacza do obróbki tkaniny. Użyj jednocześnie próbki materiału naturalnego i syntetycznego, aby porównać rezultaty.</a:t>
            </a:r>
            <a:endParaRPr lang="en-US" sz="22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800" b="1" dirty="0">
                <a:solidFill>
                  <a:schemeClr val="dk1"/>
                </a:solidFill>
                <a:highlight>
                  <a:srgbClr val="CFCF5A"/>
                </a:highlight>
                <a:latin typeface="Montserrat"/>
                <a:ea typeface="Montserrat"/>
                <a:cs typeface="Montserrat"/>
                <a:sym typeface="Montserrat"/>
              </a:rPr>
              <a:t>Materiał: </a:t>
            </a:r>
            <a:r>
              <a:rPr lang="pl" sz="2199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 najmniej dwie próbki tkanin: jedna z materiału naturalnego + jedna syntetyczna lub mieszana; rękawice ochronne; wybielacz; pędzel</a:t>
            </a:r>
            <a:endParaRPr sz="2199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2800" b="1" dirty="0">
                <a:solidFill>
                  <a:schemeClr val="dk1"/>
                </a:solidFill>
                <a:highlight>
                  <a:srgbClr val="CFCF5A"/>
                </a:highlight>
                <a:latin typeface="Montserrat"/>
                <a:ea typeface="Montserrat"/>
                <a:cs typeface="Montserrat"/>
                <a:sym typeface="Montserrat"/>
              </a:rPr>
              <a:t>Metoda:</a:t>
            </a:r>
            <a:r>
              <a:rPr lang="pl" sz="2800" b="1" dirty="0">
                <a:solidFill>
                  <a:schemeClr val="lt1"/>
                </a:solidFill>
                <a:highlight>
                  <a:srgbClr val="CFCF5A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 b="1" dirty="0">
              <a:solidFill>
                <a:schemeClr val="lt1"/>
              </a:solidFill>
              <a:highlight>
                <a:srgbClr val="CFCF5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7665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199"/>
              <a:buFont typeface="Montserrat"/>
              <a:buAutoNum type="arabicPeriod"/>
            </a:pPr>
            <a:r>
              <a:rPr lang="pl" sz="2199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Ułóż próbki obok siebie na tekturowym podłożu.</a:t>
            </a:r>
            <a:endParaRPr sz="2199" dirty="0">
              <a:solidFill>
                <a:schemeClr val="lt1"/>
              </a:solidFill>
              <a:latin typeface="Montserrat"/>
              <a:ea typeface="Montserrat"/>
              <a:cs typeface="Montserrat"/>
            </a:endParaRPr>
          </a:p>
          <a:p>
            <a:pPr marL="457200" lvl="0" indent="-36766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99"/>
              <a:buFont typeface="Montserrat"/>
              <a:buAutoNum type="arabicPeriod"/>
            </a:pPr>
            <a:r>
              <a:rPr lang="pl" sz="2199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Załóż rękawice ochronne i wlej pół szklanki wybielacza do pojemnika.</a:t>
            </a:r>
            <a:endParaRPr sz="2199" dirty="0">
              <a:solidFill>
                <a:schemeClr val="lt1"/>
              </a:solidFill>
              <a:latin typeface="Montserrat"/>
              <a:ea typeface="Montserrat"/>
              <a:cs typeface="Montserrat"/>
            </a:endParaRPr>
          </a:p>
          <a:p>
            <a:pPr marL="457200" lvl="0" indent="-36766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99"/>
              <a:buFont typeface="Montserrat"/>
              <a:buAutoNum type="arabicPeriod"/>
            </a:pPr>
            <a:r>
              <a:rPr lang="pl" sz="2199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Narysuj wzory lub dowolne motywy według własnego wyboru na różnych próbkach - możesz najpierw naszkicować je ołówkiem lub kredą albo od razu zrobić to samo, używając pędzla i wybielacza jako tuszu.</a:t>
            </a:r>
            <a:endParaRPr sz="2199" dirty="0">
              <a:solidFill>
                <a:schemeClr val="lt1"/>
              </a:solidFill>
              <a:latin typeface="Montserrat"/>
              <a:ea typeface="Montserrat"/>
              <a:cs typeface="Montserrat"/>
            </a:endParaRPr>
          </a:p>
          <a:p>
            <a:pPr marL="457200" lvl="0" indent="-36766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99"/>
              <a:buFont typeface="Montserrat"/>
              <a:buAutoNum type="arabicPeriod"/>
            </a:pPr>
            <a:r>
              <a:rPr lang="pl" sz="2199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Wyniki będą widoczne po kilku minutach.</a:t>
            </a:r>
            <a:endParaRPr sz="2199" dirty="0">
              <a:solidFill>
                <a:schemeClr val="lt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366" name="Google Shape;366;g330e5f067fb_0_267"/>
          <p:cNvSpPr txBox="1"/>
          <p:nvPr/>
        </p:nvSpPr>
        <p:spPr>
          <a:xfrm>
            <a:off x="1031400" y="351000"/>
            <a:ext cx="45066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500" b="0" i="0" u="none" strike="noStrike" cap="none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 sz="25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7" name="Google Shape;367;g330e5f067fb_0_267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368" name="Google Shape;368;g330e5f067fb_0_267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9" name="Google Shape;369;g330e5f067fb_0_267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70" name="Google Shape;370;g330e5f067fb_0_267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371" name="Google Shape;371;g330e5f067fb_0_267"/>
          <p:cNvSpPr txBox="1"/>
          <p:nvPr/>
        </p:nvSpPr>
        <p:spPr>
          <a:xfrm rot="-5400000">
            <a:off x="15771000" y="7406250"/>
            <a:ext cx="3426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" sz="1800" u="sng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www.fashionupproject.com</a:t>
            </a:r>
            <a:endParaRPr/>
          </a:p>
        </p:txBody>
      </p:sp>
      <p:sp>
        <p:nvSpPr>
          <p:cNvPr id="372" name="Google Shape;372;g330e5f067fb_0_267"/>
          <p:cNvSpPr txBox="1"/>
          <p:nvPr/>
        </p:nvSpPr>
        <p:spPr>
          <a:xfrm>
            <a:off x="7191659" y="329406"/>
            <a:ext cx="27564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499" b="0" i="0" u="none" strike="noStrike" cap="none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</a:t>
            </a:r>
            <a:r>
              <a:rPr lang="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3 </a:t>
            </a:r>
            <a:r>
              <a:rPr lang="pl" sz="2499" b="0" i="0" u="none" strike="noStrike" cap="none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, Unit </a:t>
            </a:r>
            <a:r>
              <a:rPr lang="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dirty="0"/>
          </a:p>
        </p:txBody>
      </p:sp>
      <p:pic>
        <p:nvPicPr>
          <p:cNvPr id="373" name="Google Shape;373;g330e5f067fb_0_267"/>
          <p:cNvPicPr preferRelativeResize="0"/>
          <p:nvPr/>
        </p:nvPicPr>
        <p:blipFill rotWithShape="1">
          <a:blip r:embed="rId5">
            <a:alphaModFix/>
          </a:blip>
          <a:srcRect l="10954" r="10962"/>
          <a:stretch/>
        </p:blipFill>
        <p:spPr>
          <a:xfrm>
            <a:off x="10463850" y="2699077"/>
            <a:ext cx="5345625" cy="684605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g330e5f067fb_0_267"/>
          <p:cNvSpPr txBox="1"/>
          <p:nvPr/>
        </p:nvSpPr>
        <p:spPr>
          <a:xfrm>
            <a:off x="7823075" y="1627650"/>
            <a:ext cx="46524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2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KOLOR</a:t>
            </a:r>
            <a:endParaRPr sz="320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grpSp>
        <p:nvGrpSpPr>
          <p:cNvPr id="375" name="Google Shape;375;g330e5f067fb_0_267"/>
          <p:cNvGrpSpPr/>
          <p:nvPr/>
        </p:nvGrpSpPr>
        <p:grpSpPr>
          <a:xfrm>
            <a:off x="676194" y="9150413"/>
            <a:ext cx="9549731" cy="699514"/>
            <a:chOff x="1004269" y="6861838"/>
            <a:chExt cx="9549731" cy="699514"/>
          </a:xfrm>
        </p:grpSpPr>
        <p:sp>
          <p:nvSpPr>
            <p:cNvPr id="376" name="Google Shape;376;g330e5f067fb_0_267"/>
            <p:cNvSpPr txBox="1"/>
            <p:nvPr/>
          </p:nvSpPr>
          <p:spPr>
            <a:xfrm>
              <a:off x="3959100" y="7016300"/>
              <a:ext cx="6594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pl" sz="1800" u="sng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6"/>
                </a:rPr>
                <a:t>https://www.youtube.com/shorts/0hFqAMv_EOM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g330e5f067fb_0_267"/>
            <p:cNvSpPr/>
            <p:nvPr/>
          </p:nvSpPr>
          <p:spPr>
            <a:xfrm>
              <a:off x="3021651" y="6861838"/>
              <a:ext cx="699514" cy="699514"/>
            </a:xfrm>
            <a:custGeom>
              <a:avLst/>
              <a:gdLst/>
              <a:ahLst/>
              <a:cxnLst/>
              <a:rect l="l" t="t" r="r" b="b"/>
              <a:pathLst>
                <a:path w="699514" h="699514" extrusionOk="0">
                  <a:moveTo>
                    <a:pt x="0" y="0"/>
                  </a:moveTo>
                  <a:lnTo>
                    <a:pt x="699514" y="0"/>
                  </a:lnTo>
                  <a:lnTo>
                    <a:pt x="699514" y="699514"/>
                  </a:lnTo>
                  <a:lnTo>
                    <a:pt x="0" y="6995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grpSp>
          <p:nvGrpSpPr>
            <p:cNvPr id="378" name="Google Shape;378;g330e5f067fb_0_267"/>
            <p:cNvGrpSpPr/>
            <p:nvPr/>
          </p:nvGrpSpPr>
          <p:grpSpPr>
            <a:xfrm>
              <a:off x="1004269" y="6930020"/>
              <a:ext cx="1677150" cy="563152"/>
              <a:chOff x="0" y="0"/>
              <a:chExt cx="2236199" cy="750870"/>
            </a:xfrm>
          </p:grpSpPr>
          <p:grpSp>
            <p:nvGrpSpPr>
              <p:cNvPr id="379" name="Google Shape;379;g330e5f067fb_0_267"/>
              <p:cNvGrpSpPr/>
              <p:nvPr/>
            </p:nvGrpSpPr>
            <p:grpSpPr>
              <a:xfrm>
                <a:off x="0" y="0"/>
                <a:ext cx="2236199" cy="750870"/>
                <a:chOff x="0" y="0"/>
                <a:chExt cx="742800" cy="249417"/>
              </a:xfrm>
            </p:grpSpPr>
            <p:sp>
              <p:nvSpPr>
                <p:cNvPr id="380" name="Google Shape;380;g330e5f067fb_0_267"/>
                <p:cNvSpPr/>
                <p:nvPr/>
              </p:nvSpPr>
              <p:spPr>
                <a:xfrm>
                  <a:off x="0" y="0"/>
                  <a:ext cx="742713" cy="24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713" h="249417" extrusionOk="0">
                      <a:moveTo>
                        <a:pt x="0" y="0"/>
                      </a:moveTo>
                      <a:lnTo>
                        <a:pt x="742713" y="0"/>
                      </a:lnTo>
                      <a:lnTo>
                        <a:pt x="742713" y="249417"/>
                      </a:lnTo>
                      <a:lnTo>
                        <a:pt x="0" y="249417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sq" cmpd="sng">
                  <a:solidFill>
                    <a:srgbClr val="CFCF5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81" name="Google Shape;381;g330e5f067fb_0_267"/>
                <p:cNvSpPr txBox="1"/>
                <p:nvPr/>
              </p:nvSpPr>
              <p:spPr>
                <a:xfrm>
                  <a:off x="0" y="0"/>
                  <a:ext cx="742800" cy="249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50800" bIns="50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82" name="Google Shape;382;g330e5f067fb_0_267"/>
              <p:cNvSpPr txBox="1"/>
              <p:nvPr/>
            </p:nvSpPr>
            <p:spPr>
              <a:xfrm>
                <a:off x="0" y="199849"/>
                <a:ext cx="22359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pl" sz="1800">
                    <a:latin typeface="Montserrat"/>
                    <a:ea typeface="Montserrat"/>
                    <a:cs typeface="Montserrat"/>
                    <a:sym typeface="Montserrat"/>
                  </a:rPr>
                  <a:t>Wideo</a:t>
                </a:r>
                <a:endParaRPr sz="1800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30e5f067fb_0_296"/>
          <p:cNvSpPr/>
          <p:nvPr/>
        </p:nvSpPr>
        <p:spPr>
          <a:xfrm>
            <a:off x="424800" y="2372400"/>
            <a:ext cx="15923824" cy="6385202"/>
          </a:xfrm>
          <a:custGeom>
            <a:avLst/>
            <a:gdLst/>
            <a:ahLst/>
            <a:cxnLst/>
            <a:rect l="l" t="t" r="r" b="b"/>
            <a:pathLst>
              <a:path w="5195375" h="3846507" extrusionOk="0">
                <a:moveTo>
                  <a:pt x="0" y="0"/>
                </a:moveTo>
                <a:lnTo>
                  <a:pt x="5195375" y="0"/>
                </a:lnTo>
                <a:lnTo>
                  <a:pt x="5195375" y="3846507"/>
                </a:lnTo>
                <a:lnTo>
                  <a:pt x="0" y="3846507"/>
                </a:lnTo>
                <a:close/>
              </a:path>
            </a:pathLst>
          </a:custGeom>
          <a:solidFill>
            <a:srgbClr val="1E2328"/>
          </a:solid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389" name="Google Shape;389;g330e5f067fb_0_296"/>
          <p:cNvSpPr txBox="1"/>
          <p:nvPr/>
        </p:nvSpPr>
        <p:spPr>
          <a:xfrm>
            <a:off x="424800" y="2372400"/>
            <a:ext cx="15927900" cy="62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0" name="Google Shape;390;g330e5f067fb_0_296"/>
          <p:cNvGrpSpPr/>
          <p:nvPr/>
        </p:nvGrpSpPr>
        <p:grpSpPr>
          <a:xfrm>
            <a:off x="845093" y="798637"/>
            <a:ext cx="6730329" cy="1678610"/>
            <a:chOff x="1644840" y="1659960"/>
            <a:chExt cx="3308100" cy="1806900"/>
          </a:xfrm>
        </p:grpSpPr>
        <p:sp>
          <p:nvSpPr>
            <p:cNvPr id="391" name="Google Shape;391;g330e5f067fb_0_296"/>
            <p:cNvSpPr/>
            <p:nvPr/>
          </p:nvSpPr>
          <p:spPr>
            <a:xfrm>
              <a:off x="1644840" y="1659960"/>
              <a:ext cx="3308096" cy="1806448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2" name="Google Shape;392;g330e5f067fb_0_296"/>
            <p:cNvSpPr txBox="1"/>
            <p:nvPr/>
          </p:nvSpPr>
          <p:spPr>
            <a:xfrm>
              <a:off x="1644840" y="1659960"/>
              <a:ext cx="3308100" cy="180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3" name="Google Shape;393;g330e5f067fb_0_296"/>
          <p:cNvSpPr txBox="1"/>
          <p:nvPr/>
        </p:nvSpPr>
        <p:spPr>
          <a:xfrm>
            <a:off x="1743953" y="966469"/>
            <a:ext cx="4932600" cy="14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4500" b="1" dirty="0">
                <a:latin typeface="Montserrat"/>
                <a:ea typeface="Montserrat"/>
                <a:cs typeface="Montserrat"/>
                <a:sym typeface="Montserrat"/>
              </a:rPr>
              <a:t>5. POWŁOKA WOSKOWA</a:t>
            </a:r>
            <a:endParaRPr sz="4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 dirty="0"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394" name="Google Shape;394;g330e5f067fb_0_296"/>
          <p:cNvSpPr txBox="1"/>
          <p:nvPr/>
        </p:nvSpPr>
        <p:spPr>
          <a:xfrm>
            <a:off x="420724" y="2236374"/>
            <a:ext cx="10039050" cy="6215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2199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Naturalna metoda nadania tkaninie wodoodporności, która nie wymaga stosowania maszyn przemysłowych, jak większość wykończeń wodoodpornych.</a:t>
            </a:r>
            <a:endParaRPr sz="2199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800" b="1" dirty="0">
                <a:solidFill>
                  <a:schemeClr val="dk1"/>
                </a:solidFill>
                <a:highlight>
                  <a:srgbClr val="CFCF5A"/>
                </a:highlight>
                <a:latin typeface="Montserrat"/>
                <a:ea typeface="Montserrat"/>
                <a:cs typeface="Montserrat"/>
                <a:sym typeface="Montserrat"/>
              </a:rPr>
              <a:t>Tworzywo:</a:t>
            </a:r>
            <a:r>
              <a:rPr lang="pl" sz="2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" sz="2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" sz="2199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 do 4 próbek materiału; perełki z wosku pszczelego (znajdziesz je w sklepach z kosmetykami naturalnymi); pojemnik; kuchenka mikrofalowa lub piecyk; pędzel lub gąbka; suszarka do włosów lub żelazko + blacha do pieczenia</a:t>
            </a:r>
            <a:endParaRPr sz="2199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2800" b="1" dirty="0">
                <a:solidFill>
                  <a:schemeClr val="dk1"/>
                </a:solidFill>
                <a:highlight>
                  <a:srgbClr val="CFCF5A"/>
                </a:highlight>
                <a:latin typeface="Montserrat"/>
                <a:ea typeface="Montserrat"/>
                <a:cs typeface="Montserrat"/>
                <a:sym typeface="Montserrat"/>
              </a:rPr>
              <a:t>Metoda:</a:t>
            </a:r>
            <a:endParaRPr sz="2800" b="1" dirty="0">
              <a:solidFill>
                <a:schemeClr val="dk1"/>
              </a:solidFill>
              <a:highlight>
                <a:srgbClr val="CFCF5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236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199"/>
              <a:buFont typeface="Montserrat"/>
              <a:buAutoNum type="arabicPeriod"/>
            </a:pPr>
            <a:r>
              <a:rPr lang="pl" sz="2199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Wyeksponuj próbki tkanin na tekturze.</a:t>
            </a:r>
            <a:endParaRPr sz="2199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23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99"/>
              <a:buFont typeface="Montserrat"/>
              <a:buAutoNum type="arabicPeriod"/>
            </a:pPr>
            <a:r>
              <a:rPr lang="pl" sz="2199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Rozpuść perełki wosku pszczelego w mikrofalówce lub na kuchence, od czasu do czasu mieszając je drewnianą łyżką.</a:t>
            </a:r>
            <a:endParaRPr sz="2199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23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99"/>
              <a:buFont typeface="Montserrat"/>
              <a:buAutoNum type="arabicPeriod"/>
            </a:pPr>
            <a:r>
              <a:rPr lang="pl" sz="2199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Za pomocą pędzla lub gąbki nałóż warstwę wosku pszczelego na tkaninę i wysusz ją suszarką do włosów lub żelazkiem, położonym na blasze do pieczenia.</a:t>
            </a:r>
            <a:endParaRPr sz="2199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23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99"/>
              <a:buFont typeface="Montserrat"/>
              <a:buAutoNum type="arabicPeriod"/>
            </a:pPr>
            <a:r>
              <a:rPr lang="pl" sz="2199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Możesz poeksperymentować, dodając więcej warstw do niektórych próbek i obserwując różne rezultaty.</a:t>
            </a:r>
            <a:endParaRPr sz="2199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5" name="Google Shape;395;g330e5f067fb_0_296"/>
          <p:cNvSpPr txBox="1"/>
          <p:nvPr/>
        </p:nvSpPr>
        <p:spPr>
          <a:xfrm>
            <a:off x="1031400" y="351000"/>
            <a:ext cx="45066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500" b="0" i="0" u="none" strike="noStrike" cap="none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 sz="25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6" name="Google Shape;396;g330e5f067fb_0_296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397" name="Google Shape;397;g330e5f067fb_0_296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98" name="Google Shape;398;g330e5f067fb_0_296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99" name="Google Shape;399;g330e5f067fb_0_296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00" name="Google Shape;400;g330e5f067fb_0_296"/>
          <p:cNvSpPr txBox="1"/>
          <p:nvPr/>
        </p:nvSpPr>
        <p:spPr>
          <a:xfrm rot="-5400000">
            <a:off x="15771000" y="7406250"/>
            <a:ext cx="3426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" sz="1800" u="sng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www.fashionupproject.com</a:t>
            </a:r>
            <a:endParaRPr/>
          </a:p>
        </p:txBody>
      </p:sp>
      <p:sp>
        <p:nvSpPr>
          <p:cNvPr id="401" name="Google Shape;401;g330e5f067fb_0_296"/>
          <p:cNvSpPr txBox="1"/>
          <p:nvPr/>
        </p:nvSpPr>
        <p:spPr>
          <a:xfrm>
            <a:off x="7191659" y="329406"/>
            <a:ext cx="27564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499" b="0" i="0" u="none" strike="noStrike" cap="none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</a:t>
            </a:r>
            <a:r>
              <a:rPr lang="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3 </a:t>
            </a:r>
            <a:r>
              <a:rPr lang="pl" sz="2499" b="0" i="0" u="none" strike="noStrike" cap="none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Unit</a:t>
            </a:r>
            <a:r>
              <a:rPr lang="pl" sz="2499" b="0" i="0" u="none" strike="noStrike" cap="none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dirty="0"/>
          </a:p>
        </p:txBody>
      </p:sp>
      <p:pic>
        <p:nvPicPr>
          <p:cNvPr id="402" name="Google Shape;402;g330e5f067fb_0_296"/>
          <p:cNvPicPr preferRelativeResize="0"/>
          <p:nvPr/>
        </p:nvPicPr>
        <p:blipFill rotWithShape="1">
          <a:blip r:embed="rId5">
            <a:alphaModFix/>
          </a:blip>
          <a:srcRect l="34842" r="2692"/>
          <a:stretch/>
        </p:blipFill>
        <p:spPr>
          <a:xfrm>
            <a:off x="10463850" y="2699077"/>
            <a:ext cx="5345625" cy="684605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g330e5f067fb_0_296"/>
          <p:cNvSpPr txBox="1"/>
          <p:nvPr/>
        </p:nvSpPr>
        <p:spPr>
          <a:xfrm>
            <a:off x="9911460" y="1504369"/>
            <a:ext cx="46524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2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WODOODPORNY</a:t>
            </a:r>
            <a:endParaRPr sz="3200" dirty="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grpSp>
        <p:nvGrpSpPr>
          <p:cNvPr id="404" name="Google Shape;404;g330e5f067fb_0_296"/>
          <p:cNvGrpSpPr/>
          <p:nvPr/>
        </p:nvGrpSpPr>
        <p:grpSpPr>
          <a:xfrm>
            <a:off x="676194" y="9150413"/>
            <a:ext cx="9529331" cy="699514"/>
            <a:chOff x="1004269" y="6861838"/>
            <a:chExt cx="9529331" cy="699514"/>
          </a:xfrm>
        </p:grpSpPr>
        <p:sp>
          <p:nvSpPr>
            <p:cNvPr id="405" name="Google Shape;405;g330e5f067fb_0_296"/>
            <p:cNvSpPr txBox="1"/>
            <p:nvPr/>
          </p:nvSpPr>
          <p:spPr>
            <a:xfrm>
              <a:off x="3938700" y="6992950"/>
              <a:ext cx="6594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pl" sz="1800" u="sng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6"/>
                </a:rPr>
                <a:t>https://www.youtube.com/watch?v=A8S4M6-BtJ0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g330e5f067fb_0_296"/>
            <p:cNvSpPr/>
            <p:nvPr/>
          </p:nvSpPr>
          <p:spPr>
            <a:xfrm>
              <a:off x="3021651" y="6861838"/>
              <a:ext cx="699514" cy="699514"/>
            </a:xfrm>
            <a:custGeom>
              <a:avLst/>
              <a:gdLst/>
              <a:ahLst/>
              <a:cxnLst/>
              <a:rect l="l" t="t" r="r" b="b"/>
              <a:pathLst>
                <a:path w="699514" h="699514" extrusionOk="0">
                  <a:moveTo>
                    <a:pt x="0" y="0"/>
                  </a:moveTo>
                  <a:lnTo>
                    <a:pt x="699514" y="0"/>
                  </a:lnTo>
                  <a:lnTo>
                    <a:pt x="699514" y="699514"/>
                  </a:lnTo>
                  <a:lnTo>
                    <a:pt x="0" y="6995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grpSp>
          <p:nvGrpSpPr>
            <p:cNvPr id="407" name="Google Shape;407;g330e5f067fb_0_296"/>
            <p:cNvGrpSpPr/>
            <p:nvPr/>
          </p:nvGrpSpPr>
          <p:grpSpPr>
            <a:xfrm>
              <a:off x="1004269" y="6930020"/>
              <a:ext cx="1677150" cy="563152"/>
              <a:chOff x="0" y="0"/>
              <a:chExt cx="2236199" cy="750870"/>
            </a:xfrm>
          </p:grpSpPr>
          <p:grpSp>
            <p:nvGrpSpPr>
              <p:cNvPr id="408" name="Google Shape;408;g330e5f067fb_0_296"/>
              <p:cNvGrpSpPr/>
              <p:nvPr/>
            </p:nvGrpSpPr>
            <p:grpSpPr>
              <a:xfrm>
                <a:off x="0" y="0"/>
                <a:ext cx="2236199" cy="750870"/>
                <a:chOff x="0" y="0"/>
                <a:chExt cx="742800" cy="249417"/>
              </a:xfrm>
            </p:grpSpPr>
            <p:sp>
              <p:nvSpPr>
                <p:cNvPr id="409" name="Google Shape;409;g330e5f067fb_0_296"/>
                <p:cNvSpPr/>
                <p:nvPr/>
              </p:nvSpPr>
              <p:spPr>
                <a:xfrm>
                  <a:off x="0" y="0"/>
                  <a:ext cx="742713" cy="24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713" h="249417" extrusionOk="0">
                      <a:moveTo>
                        <a:pt x="0" y="0"/>
                      </a:moveTo>
                      <a:lnTo>
                        <a:pt x="742713" y="0"/>
                      </a:lnTo>
                      <a:lnTo>
                        <a:pt x="742713" y="249417"/>
                      </a:lnTo>
                      <a:lnTo>
                        <a:pt x="0" y="249417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sq" cmpd="sng">
                  <a:solidFill>
                    <a:srgbClr val="CFCF5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10" name="Google Shape;410;g330e5f067fb_0_296"/>
                <p:cNvSpPr txBox="1"/>
                <p:nvPr/>
              </p:nvSpPr>
              <p:spPr>
                <a:xfrm>
                  <a:off x="0" y="0"/>
                  <a:ext cx="742800" cy="249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50800" bIns="50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11" name="Google Shape;411;g330e5f067fb_0_296"/>
              <p:cNvSpPr txBox="1"/>
              <p:nvPr/>
            </p:nvSpPr>
            <p:spPr>
              <a:xfrm>
                <a:off x="0" y="199849"/>
                <a:ext cx="22359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pl" sz="1800">
                    <a:latin typeface="Montserrat"/>
                    <a:ea typeface="Montserrat"/>
                    <a:cs typeface="Montserrat"/>
                    <a:sym typeface="Montserrat"/>
                  </a:rPr>
                  <a:t>Wideo</a:t>
                </a:r>
                <a:endParaRPr sz="1800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30e5f067fb_0_383"/>
          <p:cNvSpPr/>
          <p:nvPr/>
        </p:nvSpPr>
        <p:spPr>
          <a:xfrm>
            <a:off x="424800" y="2372400"/>
            <a:ext cx="15923824" cy="6773095"/>
          </a:xfrm>
          <a:custGeom>
            <a:avLst/>
            <a:gdLst/>
            <a:ahLst/>
            <a:cxnLst/>
            <a:rect l="l" t="t" r="r" b="b"/>
            <a:pathLst>
              <a:path w="5195375" h="3846507" extrusionOk="0">
                <a:moveTo>
                  <a:pt x="0" y="0"/>
                </a:moveTo>
                <a:lnTo>
                  <a:pt x="5195375" y="0"/>
                </a:lnTo>
                <a:lnTo>
                  <a:pt x="5195375" y="3846507"/>
                </a:lnTo>
                <a:lnTo>
                  <a:pt x="0" y="3846507"/>
                </a:lnTo>
                <a:close/>
              </a:path>
            </a:pathLst>
          </a:custGeom>
          <a:solidFill>
            <a:srgbClr val="1E2328"/>
          </a:solid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418" name="Google Shape;418;g330e5f067fb_0_383"/>
          <p:cNvSpPr txBox="1"/>
          <p:nvPr/>
        </p:nvSpPr>
        <p:spPr>
          <a:xfrm>
            <a:off x="424800" y="2372400"/>
            <a:ext cx="15927900" cy="62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9" name="Google Shape;419;g330e5f067fb_0_383"/>
          <p:cNvGrpSpPr/>
          <p:nvPr/>
        </p:nvGrpSpPr>
        <p:grpSpPr>
          <a:xfrm>
            <a:off x="659818" y="1023937"/>
            <a:ext cx="6730329" cy="1678610"/>
            <a:chOff x="1644840" y="1659960"/>
            <a:chExt cx="3308100" cy="1806900"/>
          </a:xfrm>
        </p:grpSpPr>
        <p:sp>
          <p:nvSpPr>
            <p:cNvPr id="420" name="Google Shape;420;g330e5f067fb_0_383"/>
            <p:cNvSpPr/>
            <p:nvPr/>
          </p:nvSpPr>
          <p:spPr>
            <a:xfrm>
              <a:off x="1644840" y="1659960"/>
              <a:ext cx="3308096" cy="1806448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21" name="Google Shape;421;g330e5f067fb_0_383"/>
            <p:cNvSpPr txBox="1"/>
            <p:nvPr/>
          </p:nvSpPr>
          <p:spPr>
            <a:xfrm>
              <a:off x="1644840" y="1659960"/>
              <a:ext cx="3308100" cy="180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2" name="Google Shape;422;g330e5f067fb_0_383"/>
          <p:cNvSpPr txBox="1"/>
          <p:nvPr/>
        </p:nvSpPr>
        <p:spPr>
          <a:xfrm>
            <a:off x="1613571" y="1103335"/>
            <a:ext cx="4932600" cy="14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4500" b="1" dirty="0">
                <a:latin typeface="Montserrat"/>
                <a:ea typeface="Montserrat"/>
                <a:cs typeface="Montserrat"/>
                <a:sym typeface="Montserrat"/>
              </a:rPr>
              <a:t>6. WSZYTE WZORY</a:t>
            </a:r>
            <a:endParaRPr sz="6000" dirty="0"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423" name="Google Shape;423;g330e5f067fb_0_383"/>
          <p:cNvSpPr txBox="1"/>
          <p:nvPr/>
        </p:nvSpPr>
        <p:spPr>
          <a:xfrm>
            <a:off x="420724" y="2527237"/>
            <a:ext cx="10039050" cy="6307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2199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Tworzenie wzorów na tkaninach za pomocą igły i nici. Polega na wszywaniu różnych rodzajów nici w tkaninę, aby tworzyć geometryczne lub abstrakcyjne motywy, tekstury i elementy wizualne.</a:t>
            </a:r>
            <a:endParaRPr sz="2199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2800" b="1" dirty="0">
                <a:solidFill>
                  <a:schemeClr val="dk1"/>
                </a:solidFill>
                <a:highlight>
                  <a:srgbClr val="CFCF5A"/>
                </a:highlight>
                <a:latin typeface="Montserrat"/>
                <a:ea typeface="Montserrat"/>
                <a:cs typeface="Montserrat"/>
                <a:sym typeface="Montserrat"/>
              </a:rPr>
              <a:t>Tworzywo:</a:t>
            </a:r>
            <a:r>
              <a:rPr lang="pl" sz="2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" sz="2199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 do 4 próbek tkanin z różnych materiałów; nożyczki; nić do szycia; maszyna do szycia</a:t>
            </a:r>
            <a:endParaRPr sz="2199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WSKAZÓWKA: </a:t>
            </a:r>
            <a:r>
              <a:rPr lang="pl" sz="1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działa lepiej na grubszych tkaninach</a:t>
            </a: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2800" b="1" dirty="0">
                <a:solidFill>
                  <a:schemeClr val="dk1"/>
                </a:solidFill>
                <a:highlight>
                  <a:srgbClr val="CFCF5A"/>
                </a:highlight>
                <a:latin typeface="Montserrat"/>
                <a:ea typeface="Montserrat"/>
                <a:cs typeface="Montserrat"/>
                <a:sym typeface="Montserrat"/>
              </a:rPr>
              <a:t>Metoda:</a:t>
            </a:r>
            <a:endParaRPr sz="2800" b="1" dirty="0">
              <a:solidFill>
                <a:schemeClr val="dk1"/>
              </a:solidFill>
              <a:highlight>
                <a:srgbClr val="CFCF5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236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199"/>
              <a:buFont typeface="Montserrat"/>
              <a:buAutoNum type="arabicPeriod"/>
            </a:pPr>
            <a:r>
              <a:rPr lang="pl" sz="2199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Zastanówcie się nad projektami dla każdego wzoru – wybierzcie motywy i kolory – w każdym przypadku możecie użyć więcej niż jednego koloru.</a:t>
            </a:r>
            <a:endParaRPr sz="2199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23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99"/>
              <a:buFont typeface="Montserrat"/>
              <a:buAutoNum type="arabicPeriod"/>
            </a:pPr>
            <a:r>
              <a:rPr lang="pl" sz="2199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Jeśli zachodzi taka potrzeba, narysuj wzory na powierzchni tkaniny ołówkiem lub kredą.</a:t>
            </a:r>
            <a:endParaRPr sz="2199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23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99"/>
              <a:buFont typeface="Montserrat"/>
              <a:buAutoNum type="arabicPeriod"/>
            </a:pPr>
            <a:r>
              <a:rPr lang="pl" sz="2199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Używając maszyny do szycia, przyszyj zaplanowane rysunki do każdego wzoru.</a:t>
            </a:r>
            <a:endParaRPr sz="2199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23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99"/>
              <a:buFont typeface="Montserrat"/>
              <a:buAutoNum type="arabicPeriod"/>
            </a:pPr>
            <a:r>
              <a:rPr lang="pl" sz="2199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Alternatywnie, możesz wyszyć wzory ręcznie, używając dowolnego ściegu.</a:t>
            </a:r>
            <a:endParaRPr sz="2199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4" name="Google Shape;424;g330e5f067fb_0_383"/>
          <p:cNvSpPr txBox="1"/>
          <p:nvPr/>
        </p:nvSpPr>
        <p:spPr>
          <a:xfrm>
            <a:off x="1031400" y="351000"/>
            <a:ext cx="45066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500" b="0" i="0" u="none" strike="noStrike" cap="none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 sz="25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5" name="Google Shape;425;g330e5f067fb_0_38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426" name="Google Shape;426;g330e5f067fb_0_383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7" name="Google Shape;427;g330e5f067fb_0_383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28" name="Google Shape;428;g330e5f067fb_0_383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29" name="Google Shape;429;g330e5f067fb_0_383"/>
          <p:cNvSpPr txBox="1"/>
          <p:nvPr/>
        </p:nvSpPr>
        <p:spPr>
          <a:xfrm rot="-5400000">
            <a:off x="15771000" y="7406250"/>
            <a:ext cx="3426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" sz="1800" u="sng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www.fashionupproject.com</a:t>
            </a:r>
            <a:endParaRPr/>
          </a:p>
        </p:txBody>
      </p:sp>
      <p:sp>
        <p:nvSpPr>
          <p:cNvPr id="430" name="Google Shape;430;g330e5f067fb_0_383"/>
          <p:cNvSpPr txBox="1"/>
          <p:nvPr/>
        </p:nvSpPr>
        <p:spPr>
          <a:xfrm>
            <a:off x="7191659" y="329406"/>
            <a:ext cx="27564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499" b="0" i="0" u="none" strike="noStrike" cap="none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</a:t>
            </a:r>
            <a:r>
              <a:rPr lang="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3 </a:t>
            </a:r>
            <a:r>
              <a:rPr lang="pl" sz="2499" b="0" i="0" u="none" strike="noStrike" cap="none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, Unit </a:t>
            </a:r>
            <a:r>
              <a:rPr lang="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dirty="0"/>
          </a:p>
        </p:txBody>
      </p:sp>
      <p:pic>
        <p:nvPicPr>
          <p:cNvPr id="431" name="Google Shape;431;g330e5f067fb_0_383"/>
          <p:cNvPicPr preferRelativeResize="0"/>
          <p:nvPr/>
        </p:nvPicPr>
        <p:blipFill rotWithShape="1">
          <a:blip r:embed="rId5">
            <a:alphaModFix/>
          </a:blip>
          <a:srcRect t="19869" b="12338"/>
          <a:stretch/>
        </p:blipFill>
        <p:spPr>
          <a:xfrm>
            <a:off x="10463850" y="2699077"/>
            <a:ext cx="5345625" cy="6846051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g330e5f067fb_0_383"/>
          <p:cNvSpPr txBox="1"/>
          <p:nvPr/>
        </p:nvSpPr>
        <p:spPr>
          <a:xfrm>
            <a:off x="7823075" y="1627650"/>
            <a:ext cx="46524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2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SZYCIE</a:t>
            </a:r>
            <a:endParaRPr sz="320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grpSp>
        <p:nvGrpSpPr>
          <p:cNvPr id="433" name="Google Shape;433;g330e5f067fb_0_383"/>
          <p:cNvGrpSpPr/>
          <p:nvPr/>
        </p:nvGrpSpPr>
        <p:grpSpPr>
          <a:xfrm>
            <a:off x="682284" y="9304489"/>
            <a:ext cx="9711431" cy="699514"/>
            <a:chOff x="1004269" y="6861838"/>
            <a:chExt cx="9711431" cy="699514"/>
          </a:xfrm>
        </p:grpSpPr>
        <p:sp>
          <p:nvSpPr>
            <p:cNvPr id="434" name="Google Shape;434;g330e5f067fb_0_383"/>
            <p:cNvSpPr txBox="1"/>
            <p:nvPr/>
          </p:nvSpPr>
          <p:spPr>
            <a:xfrm>
              <a:off x="3862500" y="6992950"/>
              <a:ext cx="6853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pl" sz="1800" u="sng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6"/>
                </a:rPr>
                <a:t>https://www.youtube.com/watch?v=tt2ZaAzHNU8&amp;t=546s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g330e5f067fb_0_383"/>
            <p:cNvSpPr/>
            <p:nvPr/>
          </p:nvSpPr>
          <p:spPr>
            <a:xfrm>
              <a:off x="3021651" y="6861838"/>
              <a:ext cx="699514" cy="699514"/>
            </a:xfrm>
            <a:custGeom>
              <a:avLst/>
              <a:gdLst/>
              <a:ahLst/>
              <a:cxnLst/>
              <a:rect l="l" t="t" r="r" b="b"/>
              <a:pathLst>
                <a:path w="699514" h="699514" extrusionOk="0">
                  <a:moveTo>
                    <a:pt x="0" y="0"/>
                  </a:moveTo>
                  <a:lnTo>
                    <a:pt x="699514" y="0"/>
                  </a:lnTo>
                  <a:lnTo>
                    <a:pt x="699514" y="699514"/>
                  </a:lnTo>
                  <a:lnTo>
                    <a:pt x="0" y="6995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grpSp>
          <p:nvGrpSpPr>
            <p:cNvPr id="436" name="Google Shape;436;g330e5f067fb_0_383"/>
            <p:cNvGrpSpPr/>
            <p:nvPr/>
          </p:nvGrpSpPr>
          <p:grpSpPr>
            <a:xfrm>
              <a:off x="1004269" y="6930020"/>
              <a:ext cx="1677150" cy="563152"/>
              <a:chOff x="0" y="0"/>
              <a:chExt cx="2236199" cy="750870"/>
            </a:xfrm>
          </p:grpSpPr>
          <p:grpSp>
            <p:nvGrpSpPr>
              <p:cNvPr id="437" name="Google Shape;437;g330e5f067fb_0_383"/>
              <p:cNvGrpSpPr/>
              <p:nvPr/>
            </p:nvGrpSpPr>
            <p:grpSpPr>
              <a:xfrm>
                <a:off x="0" y="0"/>
                <a:ext cx="2236199" cy="750870"/>
                <a:chOff x="0" y="0"/>
                <a:chExt cx="742800" cy="249417"/>
              </a:xfrm>
            </p:grpSpPr>
            <p:sp>
              <p:nvSpPr>
                <p:cNvPr id="438" name="Google Shape;438;g330e5f067fb_0_383"/>
                <p:cNvSpPr/>
                <p:nvPr/>
              </p:nvSpPr>
              <p:spPr>
                <a:xfrm>
                  <a:off x="0" y="0"/>
                  <a:ext cx="742713" cy="24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713" h="249417" extrusionOk="0">
                      <a:moveTo>
                        <a:pt x="0" y="0"/>
                      </a:moveTo>
                      <a:lnTo>
                        <a:pt x="742713" y="0"/>
                      </a:lnTo>
                      <a:lnTo>
                        <a:pt x="742713" y="249417"/>
                      </a:lnTo>
                      <a:lnTo>
                        <a:pt x="0" y="249417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sq" cmpd="sng">
                  <a:solidFill>
                    <a:srgbClr val="CFCF5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39" name="Google Shape;439;g330e5f067fb_0_383"/>
                <p:cNvSpPr txBox="1"/>
                <p:nvPr/>
              </p:nvSpPr>
              <p:spPr>
                <a:xfrm>
                  <a:off x="0" y="0"/>
                  <a:ext cx="742800" cy="249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50800" bIns="50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40" name="Google Shape;440;g330e5f067fb_0_383"/>
              <p:cNvSpPr txBox="1"/>
              <p:nvPr/>
            </p:nvSpPr>
            <p:spPr>
              <a:xfrm>
                <a:off x="0" y="199849"/>
                <a:ext cx="22359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pl" sz="1800">
                    <a:latin typeface="Montserrat"/>
                    <a:ea typeface="Montserrat"/>
                    <a:cs typeface="Montserrat"/>
                    <a:sym typeface="Montserrat"/>
                  </a:rPr>
                  <a:t>Wideo</a:t>
                </a:r>
                <a:endParaRPr sz="1800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30e5f067fb_0_325"/>
          <p:cNvSpPr/>
          <p:nvPr/>
        </p:nvSpPr>
        <p:spPr>
          <a:xfrm>
            <a:off x="424800" y="2372399"/>
            <a:ext cx="15923824" cy="6885901"/>
          </a:xfrm>
          <a:custGeom>
            <a:avLst/>
            <a:gdLst/>
            <a:ahLst/>
            <a:cxnLst/>
            <a:rect l="l" t="t" r="r" b="b"/>
            <a:pathLst>
              <a:path w="5195375" h="3846507" extrusionOk="0">
                <a:moveTo>
                  <a:pt x="0" y="0"/>
                </a:moveTo>
                <a:lnTo>
                  <a:pt x="5195375" y="0"/>
                </a:lnTo>
                <a:lnTo>
                  <a:pt x="5195375" y="3846507"/>
                </a:lnTo>
                <a:lnTo>
                  <a:pt x="0" y="3846507"/>
                </a:lnTo>
                <a:close/>
              </a:path>
            </a:pathLst>
          </a:custGeom>
          <a:solidFill>
            <a:srgbClr val="1E2328"/>
          </a:solid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447" name="Google Shape;447;g330e5f067fb_0_325"/>
          <p:cNvSpPr txBox="1"/>
          <p:nvPr/>
        </p:nvSpPr>
        <p:spPr>
          <a:xfrm>
            <a:off x="424800" y="2372400"/>
            <a:ext cx="15927900" cy="62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8" name="Google Shape;448;g330e5f067fb_0_325"/>
          <p:cNvGrpSpPr/>
          <p:nvPr/>
        </p:nvGrpSpPr>
        <p:grpSpPr>
          <a:xfrm>
            <a:off x="850285" y="882076"/>
            <a:ext cx="6730329" cy="1678610"/>
            <a:chOff x="1644840" y="1659960"/>
            <a:chExt cx="3308100" cy="1806900"/>
          </a:xfrm>
        </p:grpSpPr>
        <p:sp>
          <p:nvSpPr>
            <p:cNvPr id="449" name="Google Shape;449;g330e5f067fb_0_325"/>
            <p:cNvSpPr/>
            <p:nvPr/>
          </p:nvSpPr>
          <p:spPr>
            <a:xfrm>
              <a:off x="1644840" y="1659960"/>
              <a:ext cx="3308096" cy="1806448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50" name="Google Shape;450;g330e5f067fb_0_325"/>
            <p:cNvSpPr txBox="1"/>
            <p:nvPr/>
          </p:nvSpPr>
          <p:spPr>
            <a:xfrm>
              <a:off x="1644840" y="1659960"/>
              <a:ext cx="3308100" cy="180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1" name="Google Shape;451;g330e5f067fb_0_325"/>
          <p:cNvSpPr txBox="1"/>
          <p:nvPr/>
        </p:nvSpPr>
        <p:spPr>
          <a:xfrm>
            <a:off x="1800898" y="1493563"/>
            <a:ext cx="4932600" cy="69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4500" b="1" dirty="0">
                <a:latin typeface="Montserrat"/>
                <a:ea typeface="Montserrat"/>
                <a:cs typeface="Montserrat"/>
                <a:sym typeface="Montserrat"/>
              </a:rPr>
              <a:t>7. PIKOWANIE</a:t>
            </a:r>
            <a:endParaRPr sz="6000" dirty="0"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452" name="Google Shape;452;g330e5f067fb_0_325"/>
          <p:cNvSpPr txBox="1"/>
          <p:nvPr/>
        </p:nvSpPr>
        <p:spPr>
          <a:xfrm>
            <a:off x="420725" y="2660948"/>
            <a:ext cx="9707866" cy="6553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2199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Pikowanie to starożytna technika tekstylna. Składa się z dwóch zewnętrznych warstw i jednej izolującej warstwy środkowej zszytych razem.</a:t>
            </a:r>
            <a:endParaRPr sz="2199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800" b="1" dirty="0">
                <a:solidFill>
                  <a:schemeClr val="dk1"/>
                </a:solidFill>
                <a:highlight>
                  <a:srgbClr val="CFCF5A"/>
                </a:highlight>
                <a:latin typeface="Montserrat"/>
                <a:ea typeface="Montserrat"/>
                <a:cs typeface="Montserrat"/>
                <a:sym typeface="Montserrat"/>
              </a:rPr>
              <a:t>Tworzywo:</a:t>
            </a:r>
            <a:r>
              <a:rPr lang="pl" sz="2199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" sz="2199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2-3 próbki kołdry, polaru, </a:t>
            </a:r>
            <a:r>
              <a:rPr lang="pl" sz="2199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drakalonu </a:t>
            </a:r>
            <a:r>
              <a:rPr lang="pl" sz="2199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lub ręcznika – dowolnego materiału, który może służyć jako izolacja; po 2 próbki zwykłego materiału na każdą warstwę izolacji; nożyczki; nić do szycia; maszyna do szycia</a:t>
            </a:r>
            <a:endParaRPr sz="2199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2800" b="1" dirty="0">
                <a:solidFill>
                  <a:schemeClr val="dk1"/>
                </a:solidFill>
                <a:highlight>
                  <a:srgbClr val="CFCF5A"/>
                </a:highlight>
                <a:latin typeface="Montserrat"/>
                <a:ea typeface="Montserrat"/>
                <a:cs typeface="Montserrat"/>
                <a:sym typeface="Montserrat"/>
              </a:rPr>
              <a:t>Metoda:</a:t>
            </a:r>
            <a:endParaRPr sz="2800" b="1" dirty="0">
              <a:solidFill>
                <a:schemeClr val="dk1"/>
              </a:solidFill>
              <a:highlight>
                <a:srgbClr val="CFCF5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236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199"/>
              <a:buFont typeface="Montserrat"/>
              <a:buAutoNum type="arabicPeriod"/>
            </a:pPr>
            <a:r>
              <a:rPr lang="pl" sz="2199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Wypróbuj różne możliwe kombinacje i wymyśl ciekawe wzory, które możesz stworzyć ze szwów.</a:t>
            </a:r>
            <a:endParaRPr sz="2199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23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99"/>
              <a:buFont typeface="Montserrat"/>
              <a:buAutoNum type="arabicPeriod"/>
            </a:pPr>
            <a:r>
              <a:rPr lang="pl" sz="2199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Złącz ze sobą trzy warstwy, umieszczając warstwę izolacyjną pośrodku i obie warstwy zewnętrzne prawą stroną na zewnątrz.</a:t>
            </a:r>
            <a:endParaRPr sz="2199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23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99"/>
              <a:buFont typeface="Montserrat"/>
              <a:buAutoNum type="arabicPeriod"/>
            </a:pPr>
            <a:r>
              <a:rPr lang="pl" sz="2199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Zszyj trzy warstwy ze sobą za pomocą linii równoległych lub ukośnych w jednym kierunku, a następnie w przeciwnym, aby uzyskać kształt kwadratu lub rombu.</a:t>
            </a:r>
            <a:endParaRPr sz="2199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23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99"/>
              <a:buFont typeface="Montserrat"/>
              <a:buAutoNum type="arabicPeriod"/>
            </a:pPr>
            <a:r>
              <a:rPr lang="pl" sz="2199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Można również szyć wykorzystując artystyczne linie, aby stworzyć niepowtarzalne wzory.</a:t>
            </a:r>
            <a:endParaRPr sz="2199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3" name="Google Shape;453;g330e5f067fb_0_325"/>
          <p:cNvSpPr txBox="1"/>
          <p:nvPr/>
        </p:nvSpPr>
        <p:spPr>
          <a:xfrm>
            <a:off x="1031400" y="351000"/>
            <a:ext cx="45066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500" b="0" i="0" u="none" strike="noStrike" cap="none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 sz="25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4" name="Google Shape;454;g330e5f067fb_0_325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455" name="Google Shape;455;g330e5f067fb_0_325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56" name="Google Shape;456;g330e5f067fb_0_325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57" name="Google Shape;457;g330e5f067fb_0_32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58" name="Google Shape;458;g330e5f067fb_0_325"/>
          <p:cNvSpPr txBox="1"/>
          <p:nvPr/>
        </p:nvSpPr>
        <p:spPr>
          <a:xfrm rot="-5400000">
            <a:off x="15771000" y="7406250"/>
            <a:ext cx="3426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" sz="1800" u="sng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www.fashionupproject.com</a:t>
            </a:r>
            <a:endParaRPr/>
          </a:p>
        </p:txBody>
      </p:sp>
      <p:sp>
        <p:nvSpPr>
          <p:cNvPr id="459" name="Google Shape;459;g330e5f067fb_0_325"/>
          <p:cNvSpPr txBox="1"/>
          <p:nvPr/>
        </p:nvSpPr>
        <p:spPr>
          <a:xfrm>
            <a:off x="7191659" y="329406"/>
            <a:ext cx="27564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499" b="0" i="0" u="none" strike="noStrike" cap="none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</a:t>
            </a:r>
            <a:r>
              <a:rPr lang="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3 </a:t>
            </a:r>
            <a:r>
              <a:rPr lang="pl" sz="2499" b="0" i="0" u="none" strike="noStrike" cap="none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, Unit </a:t>
            </a:r>
            <a:r>
              <a:rPr lang="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dirty="0"/>
          </a:p>
        </p:txBody>
      </p:sp>
      <p:sp>
        <p:nvSpPr>
          <p:cNvPr id="460" name="Google Shape;460;g330e5f067fb_0_325"/>
          <p:cNvSpPr txBox="1"/>
          <p:nvPr/>
        </p:nvSpPr>
        <p:spPr>
          <a:xfrm>
            <a:off x="9420150" y="1571699"/>
            <a:ext cx="46524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2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SZYCIE</a:t>
            </a:r>
            <a:endParaRPr sz="3200" dirty="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grpSp>
        <p:nvGrpSpPr>
          <p:cNvPr id="461" name="Google Shape;461;g330e5f067fb_0_325"/>
          <p:cNvGrpSpPr/>
          <p:nvPr/>
        </p:nvGrpSpPr>
        <p:grpSpPr>
          <a:xfrm>
            <a:off x="669460" y="9390643"/>
            <a:ext cx="9549731" cy="699514"/>
            <a:chOff x="1004269" y="6861838"/>
            <a:chExt cx="9549731" cy="699514"/>
          </a:xfrm>
        </p:grpSpPr>
        <p:sp>
          <p:nvSpPr>
            <p:cNvPr id="462" name="Google Shape;462;g330e5f067fb_0_325"/>
            <p:cNvSpPr txBox="1"/>
            <p:nvPr/>
          </p:nvSpPr>
          <p:spPr>
            <a:xfrm>
              <a:off x="3959100" y="7026813"/>
              <a:ext cx="6594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pl" sz="1800" u="sng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5"/>
                </a:rPr>
                <a:t>https://www.youtube.com/watch?v=2Uv5rCcvH4U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g330e5f067fb_0_325"/>
            <p:cNvSpPr/>
            <p:nvPr/>
          </p:nvSpPr>
          <p:spPr>
            <a:xfrm>
              <a:off x="3021651" y="6861838"/>
              <a:ext cx="699514" cy="699514"/>
            </a:xfrm>
            <a:custGeom>
              <a:avLst/>
              <a:gdLst/>
              <a:ahLst/>
              <a:cxnLst/>
              <a:rect l="l" t="t" r="r" b="b"/>
              <a:pathLst>
                <a:path w="699514" h="699514" extrusionOk="0">
                  <a:moveTo>
                    <a:pt x="0" y="0"/>
                  </a:moveTo>
                  <a:lnTo>
                    <a:pt x="699514" y="0"/>
                  </a:lnTo>
                  <a:lnTo>
                    <a:pt x="699514" y="699514"/>
                  </a:lnTo>
                  <a:lnTo>
                    <a:pt x="0" y="6995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grpSp>
          <p:nvGrpSpPr>
            <p:cNvPr id="464" name="Google Shape;464;g330e5f067fb_0_325"/>
            <p:cNvGrpSpPr/>
            <p:nvPr/>
          </p:nvGrpSpPr>
          <p:grpSpPr>
            <a:xfrm>
              <a:off x="1004269" y="6930020"/>
              <a:ext cx="1677150" cy="563152"/>
              <a:chOff x="0" y="0"/>
              <a:chExt cx="2236199" cy="750870"/>
            </a:xfrm>
          </p:grpSpPr>
          <p:grpSp>
            <p:nvGrpSpPr>
              <p:cNvPr id="465" name="Google Shape;465;g330e5f067fb_0_325"/>
              <p:cNvGrpSpPr/>
              <p:nvPr/>
            </p:nvGrpSpPr>
            <p:grpSpPr>
              <a:xfrm>
                <a:off x="0" y="0"/>
                <a:ext cx="2236199" cy="750870"/>
                <a:chOff x="0" y="0"/>
                <a:chExt cx="742800" cy="249417"/>
              </a:xfrm>
            </p:grpSpPr>
            <p:sp>
              <p:nvSpPr>
                <p:cNvPr id="466" name="Google Shape;466;g330e5f067fb_0_325"/>
                <p:cNvSpPr/>
                <p:nvPr/>
              </p:nvSpPr>
              <p:spPr>
                <a:xfrm>
                  <a:off x="0" y="0"/>
                  <a:ext cx="742713" cy="24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713" h="249417" extrusionOk="0">
                      <a:moveTo>
                        <a:pt x="0" y="0"/>
                      </a:moveTo>
                      <a:lnTo>
                        <a:pt x="742713" y="0"/>
                      </a:lnTo>
                      <a:lnTo>
                        <a:pt x="742713" y="249417"/>
                      </a:lnTo>
                      <a:lnTo>
                        <a:pt x="0" y="249417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sq" cmpd="sng">
                  <a:solidFill>
                    <a:srgbClr val="CFCF5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67" name="Google Shape;467;g330e5f067fb_0_325"/>
                <p:cNvSpPr txBox="1"/>
                <p:nvPr/>
              </p:nvSpPr>
              <p:spPr>
                <a:xfrm>
                  <a:off x="0" y="0"/>
                  <a:ext cx="742800" cy="249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50800" bIns="50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68" name="Google Shape;468;g330e5f067fb_0_325"/>
              <p:cNvSpPr txBox="1"/>
              <p:nvPr/>
            </p:nvSpPr>
            <p:spPr>
              <a:xfrm>
                <a:off x="0" y="199849"/>
                <a:ext cx="22359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pl" sz="1800" dirty="0">
                    <a:latin typeface="Montserrat"/>
                    <a:ea typeface="Montserrat"/>
                    <a:cs typeface="Montserrat"/>
                    <a:sym typeface="Montserrat"/>
                  </a:rPr>
                  <a:t>Wideo</a:t>
                </a:r>
                <a:endParaRPr sz="1800" b="0" i="0" u="none" strike="noStrike" cap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pic>
        <p:nvPicPr>
          <p:cNvPr id="469" name="Google Shape;469;g330e5f067fb_0_325"/>
          <p:cNvPicPr preferRelativeResize="0"/>
          <p:nvPr/>
        </p:nvPicPr>
        <p:blipFill rotWithShape="1">
          <a:blip r:embed="rId7">
            <a:alphaModFix/>
          </a:blip>
          <a:srcRect l="1200" r="1190"/>
          <a:stretch/>
        </p:blipFill>
        <p:spPr>
          <a:xfrm>
            <a:off x="10463850" y="2699075"/>
            <a:ext cx="5345625" cy="6846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30e5f067fb_0_354"/>
          <p:cNvSpPr/>
          <p:nvPr/>
        </p:nvSpPr>
        <p:spPr>
          <a:xfrm>
            <a:off x="424800" y="2372400"/>
            <a:ext cx="15923824" cy="6845931"/>
          </a:xfrm>
          <a:custGeom>
            <a:avLst/>
            <a:gdLst/>
            <a:ahLst/>
            <a:cxnLst/>
            <a:rect l="l" t="t" r="r" b="b"/>
            <a:pathLst>
              <a:path w="5195375" h="3846507" extrusionOk="0">
                <a:moveTo>
                  <a:pt x="0" y="0"/>
                </a:moveTo>
                <a:lnTo>
                  <a:pt x="5195375" y="0"/>
                </a:lnTo>
                <a:lnTo>
                  <a:pt x="5195375" y="3846507"/>
                </a:lnTo>
                <a:lnTo>
                  <a:pt x="0" y="3846507"/>
                </a:lnTo>
                <a:close/>
              </a:path>
            </a:pathLst>
          </a:custGeom>
          <a:solidFill>
            <a:srgbClr val="1E2328"/>
          </a:solid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476" name="Google Shape;476;g330e5f067fb_0_354"/>
          <p:cNvSpPr txBox="1"/>
          <p:nvPr/>
        </p:nvSpPr>
        <p:spPr>
          <a:xfrm>
            <a:off x="424800" y="2372400"/>
            <a:ext cx="15927900" cy="62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7" name="Google Shape;477;g330e5f067fb_0_354"/>
          <p:cNvGrpSpPr/>
          <p:nvPr/>
        </p:nvGrpSpPr>
        <p:grpSpPr>
          <a:xfrm>
            <a:off x="902028" y="925160"/>
            <a:ext cx="6730329" cy="1678610"/>
            <a:chOff x="1644840" y="1659960"/>
            <a:chExt cx="3308100" cy="1806900"/>
          </a:xfrm>
        </p:grpSpPr>
        <p:sp>
          <p:nvSpPr>
            <p:cNvPr id="478" name="Google Shape;478;g330e5f067fb_0_354"/>
            <p:cNvSpPr/>
            <p:nvPr/>
          </p:nvSpPr>
          <p:spPr>
            <a:xfrm>
              <a:off x="1644840" y="1659960"/>
              <a:ext cx="3308096" cy="1806448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79" name="Google Shape;479;g330e5f067fb_0_354"/>
            <p:cNvSpPr txBox="1"/>
            <p:nvPr/>
          </p:nvSpPr>
          <p:spPr>
            <a:xfrm>
              <a:off x="1644840" y="1659960"/>
              <a:ext cx="3308100" cy="180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0" name="Google Shape;480;g330e5f067fb_0_354"/>
          <p:cNvSpPr txBox="1"/>
          <p:nvPr/>
        </p:nvSpPr>
        <p:spPr>
          <a:xfrm>
            <a:off x="1800893" y="1290286"/>
            <a:ext cx="4932600" cy="14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4500" b="1" dirty="0">
                <a:latin typeface="Montserrat"/>
                <a:ea typeface="Montserrat"/>
                <a:cs typeface="Montserrat"/>
                <a:sym typeface="Montserrat"/>
              </a:rPr>
              <a:t>8. PATCHWORK</a:t>
            </a:r>
            <a:endParaRPr sz="4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 dirty="0"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481" name="Google Shape;481;g330e5f067fb_0_354"/>
          <p:cNvSpPr txBox="1"/>
          <p:nvPr/>
        </p:nvSpPr>
        <p:spPr>
          <a:xfrm>
            <a:off x="946191" y="2454425"/>
            <a:ext cx="9273000" cy="5969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2199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Jest to bardzo kreatywna technika polegająca na zszywaniu ze sobą kawałków różnych materiałów w celu stworzenia czegoś większego.</a:t>
            </a:r>
            <a:endParaRPr sz="2199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800" b="1" dirty="0">
                <a:solidFill>
                  <a:schemeClr val="dk1"/>
                </a:solidFill>
                <a:highlight>
                  <a:srgbClr val="CFCF5A"/>
                </a:highlight>
                <a:latin typeface="Montserrat"/>
                <a:ea typeface="Montserrat"/>
                <a:cs typeface="Montserrat"/>
                <a:sym typeface="Montserrat"/>
              </a:rPr>
              <a:t>Tworzywo:</a:t>
            </a:r>
            <a:r>
              <a:rPr lang="pl" sz="2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" sz="2199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próbki tkanin o wymiarach maks. 5x5 cm i min. 2,5x2,5 cm; nożyczki; nić do szycia; maszyna do szycia; żelazko</a:t>
            </a:r>
            <a:endParaRPr sz="2199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WSKAZÓWKA: </a:t>
            </a:r>
            <a:r>
              <a:rPr lang="pl" sz="1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Działa lepiej, gdy używa się tego samego rodzaju materiałów</a:t>
            </a:r>
            <a:endParaRPr sz="2199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2800" b="1" dirty="0">
                <a:solidFill>
                  <a:schemeClr val="dk1"/>
                </a:solidFill>
                <a:highlight>
                  <a:srgbClr val="CFCF5A"/>
                </a:highlight>
                <a:latin typeface="Montserrat"/>
                <a:ea typeface="Montserrat"/>
                <a:cs typeface="Montserrat"/>
                <a:sym typeface="Montserrat"/>
              </a:rPr>
              <a:t>Metoda:</a:t>
            </a:r>
            <a:endParaRPr sz="2800" b="1" dirty="0">
              <a:solidFill>
                <a:schemeClr val="dk1"/>
              </a:solidFill>
              <a:highlight>
                <a:srgbClr val="CFCF5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236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199"/>
              <a:buFont typeface="Montserrat"/>
              <a:buAutoNum type="arabicPeriod"/>
            </a:pPr>
            <a:r>
              <a:rPr lang="pl" sz="2199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Rozłóż wszystkie skrawki na stole i stwórz kombinacje kolorów i kształtów – możesz postawić na standardowe, identyczne kształty geometryczne lub na „szalony wzór” z różnymi kształtami i rozmiarami. Zwróć uwagę na linię słojów próbek, aby upewnić się, że nie zaczną się odkształcać.</a:t>
            </a:r>
            <a:endParaRPr sz="2199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23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99"/>
              <a:buFont typeface="Montserrat"/>
              <a:buAutoNum type="arabicPeriod"/>
            </a:pPr>
            <a:r>
              <a:rPr lang="pl" sz="2199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Zszyj ze sobą różne próbki materiału, aby uzyskać kwadrat o wymiarach 15x15 cm, a następnie zszyj krawędzie, aby zapobiec pruciu.</a:t>
            </a:r>
            <a:endParaRPr sz="2199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23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99"/>
              <a:buFont typeface="Montserrat"/>
              <a:buAutoNum type="arabicPeriod"/>
            </a:pPr>
            <a:r>
              <a:rPr lang="pl" sz="2199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Prasuj na lewej stronie, aby szeroko otworzyć wszystkie szwy.</a:t>
            </a:r>
            <a:endParaRPr sz="2199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2" name="Google Shape;482;g330e5f067fb_0_354"/>
          <p:cNvSpPr txBox="1"/>
          <p:nvPr/>
        </p:nvSpPr>
        <p:spPr>
          <a:xfrm>
            <a:off x="1031400" y="351000"/>
            <a:ext cx="45066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500" b="0" i="0" u="none" strike="noStrike" cap="none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 sz="25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3" name="Google Shape;483;g330e5f067fb_0_35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484" name="Google Shape;484;g330e5f067fb_0_354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85" name="Google Shape;485;g330e5f067fb_0_354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86" name="Google Shape;486;g330e5f067fb_0_354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87" name="Google Shape;487;g330e5f067fb_0_354"/>
          <p:cNvSpPr txBox="1"/>
          <p:nvPr/>
        </p:nvSpPr>
        <p:spPr>
          <a:xfrm rot="-5400000">
            <a:off x="15771000" y="7406250"/>
            <a:ext cx="3426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" sz="1800" u="sng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www.fashionupproject.com</a:t>
            </a:r>
            <a:endParaRPr/>
          </a:p>
        </p:txBody>
      </p:sp>
      <p:sp>
        <p:nvSpPr>
          <p:cNvPr id="488" name="Google Shape;488;g330e5f067fb_0_354"/>
          <p:cNvSpPr txBox="1"/>
          <p:nvPr/>
        </p:nvSpPr>
        <p:spPr>
          <a:xfrm>
            <a:off x="7191659" y="329406"/>
            <a:ext cx="27564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499" b="0" i="0" u="none" strike="noStrike" cap="none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</a:t>
            </a:r>
            <a:r>
              <a:rPr lang="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3 </a:t>
            </a:r>
            <a:r>
              <a:rPr lang="pl" sz="2499" b="0" i="0" u="none" strike="noStrike" cap="none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, Unit </a:t>
            </a:r>
            <a:r>
              <a:rPr lang="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dirty="0"/>
          </a:p>
        </p:txBody>
      </p:sp>
      <p:pic>
        <p:nvPicPr>
          <p:cNvPr id="489" name="Google Shape;489;g330e5f067fb_0_354"/>
          <p:cNvPicPr preferRelativeResize="0"/>
          <p:nvPr/>
        </p:nvPicPr>
        <p:blipFill rotWithShape="1">
          <a:blip r:embed="rId5">
            <a:alphaModFix/>
          </a:blip>
          <a:srcRect l="8054" t="6648" r="8480" b="13638"/>
          <a:stretch/>
        </p:blipFill>
        <p:spPr>
          <a:xfrm>
            <a:off x="10463850" y="2699077"/>
            <a:ext cx="5345624" cy="6846051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g330e5f067fb_0_354"/>
          <p:cNvSpPr txBox="1"/>
          <p:nvPr/>
        </p:nvSpPr>
        <p:spPr>
          <a:xfrm>
            <a:off x="10031991" y="1545382"/>
            <a:ext cx="46524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2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SZYCIE</a:t>
            </a:r>
            <a:endParaRPr sz="320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grpSp>
        <p:nvGrpSpPr>
          <p:cNvPr id="491" name="Google Shape;491;g330e5f067fb_0_354"/>
          <p:cNvGrpSpPr/>
          <p:nvPr/>
        </p:nvGrpSpPr>
        <p:grpSpPr>
          <a:xfrm>
            <a:off x="669460" y="9395322"/>
            <a:ext cx="9549731" cy="699514"/>
            <a:chOff x="1004269" y="6861838"/>
            <a:chExt cx="9549731" cy="699514"/>
          </a:xfrm>
        </p:grpSpPr>
        <p:sp>
          <p:nvSpPr>
            <p:cNvPr id="492" name="Google Shape;492;g330e5f067fb_0_354"/>
            <p:cNvSpPr txBox="1"/>
            <p:nvPr/>
          </p:nvSpPr>
          <p:spPr>
            <a:xfrm>
              <a:off x="3959100" y="7076200"/>
              <a:ext cx="6594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pl" sz="1800" u="sng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6"/>
                </a:rPr>
                <a:t>https://www.youtube.com/watch?v=JoMPTAl0Dkc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g330e5f067fb_0_354"/>
            <p:cNvSpPr/>
            <p:nvPr/>
          </p:nvSpPr>
          <p:spPr>
            <a:xfrm>
              <a:off x="3021651" y="6861838"/>
              <a:ext cx="699514" cy="699514"/>
            </a:xfrm>
            <a:custGeom>
              <a:avLst/>
              <a:gdLst/>
              <a:ahLst/>
              <a:cxnLst/>
              <a:rect l="l" t="t" r="r" b="b"/>
              <a:pathLst>
                <a:path w="699514" h="699514" extrusionOk="0">
                  <a:moveTo>
                    <a:pt x="0" y="0"/>
                  </a:moveTo>
                  <a:lnTo>
                    <a:pt x="699514" y="0"/>
                  </a:lnTo>
                  <a:lnTo>
                    <a:pt x="699514" y="699514"/>
                  </a:lnTo>
                  <a:lnTo>
                    <a:pt x="0" y="6995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grpSp>
          <p:nvGrpSpPr>
            <p:cNvPr id="494" name="Google Shape;494;g330e5f067fb_0_354"/>
            <p:cNvGrpSpPr/>
            <p:nvPr/>
          </p:nvGrpSpPr>
          <p:grpSpPr>
            <a:xfrm>
              <a:off x="1004269" y="6930020"/>
              <a:ext cx="1677150" cy="563152"/>
              <a:chOff x="0" y="0"/>
              <a:chExt cx="2236199" cy="750870"/>
            </a:xfrm>
          </p:grpSpPr>
          <p:grpSp>
            <p:nvGrpSpPr>
              <p:cNvPr id="495" name="Google Shape;495;g330e5f067fb_0_354"/>
              <p:cNvGrpSpPr/>
              <p:nvPr/>
            </p:nvGrpSpPr>
            <p:grpSpPr>
              <a:xfrm>
                <a:off x="0" y="0"/>
                <a:ext cx="2236199" cy="750870"/>
                <a:chOff x="0" y="0"/>
                <a:chExt cx="742800" cy="249417"/>
              </a:xfrm>
            </p:grpSpPr>
            <p:sp>
              <p:nvSpPr>
                <p:cNvPr id="496" name="Google Shape;496;g330e5f067fb_0_354"/>
                <p:cNvSpPr/>
                <p:nvPr/>
              </p:nvSpPr>
              <p:spPr>
                <a:xfrm>
                  <a:off x="0" y="0"/>
                  <a:ext cx="742713" cy="24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713" h="249417" extrusionOk="0">
                      <a:moveTo>
                        <a:pt x="0" y="0"/>
                      </a:moveTo>
                      <a:lnTo>
                        <a:pt x="742713" y="0"/>
                      </a:lnTo>
                      <a:lnTo>
                        <a:pt x="742713" y="249417"/>
                      </a:lnTo>
                      <a:lnTo>
                        <a:pt x="0" y="249417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sq" cmpd="sng">
                  <a:solidFill>
                    <a:srgbClr val="CFCF5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97" name="Google Shape;497;g330e5f067fb_0_354"/>
                <p:cNvSpPr txBox="1"/>
                <p:nvPr/>
              </p:nvSpPr>
              <p:spPr>
                <a:xfrm>
                  <a:off x="0" y="0"/>
                  <a:ext cx="742800" cy="249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50800" bIns="50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98" name="Google Shape;498;g330e5f067fb_0_354"/>
              <p:cNvSpPr txBox="1"/>
              <p:nvPr/>
            </p:nvSpPr>
            <p:spPr>
              <a:xfrm>
                <a:off x="0" y="199849"/>
                <a:ext cx="22359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pl" sz="1800">
                    <a:latin typeface="Montserrat"/>
                    <a:ea typeface="Montserrat"/>
                    <a:cs typeface="Montserrat"/>
                    <a:sym typeface="Montserrat"/>
                  </a:rPr>
                  <a:t>Wideo</a:t>
                </a:r>
                <a:endParaRPr sz="1800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330e5f067fb_0_412"/>
          <p:cNvSpPr/>
          <p:nvPr/>
        </p:nvSpPr>
        <p:spPr>
          <a:xfrm>
            <a:off x="424800" y="2372400"/>
            <a:ext cx="15923824" cy="6385202"/>
          </a:xfrm>
          <a:custGeom>
            <a:avLst/>
            <a:gdLst/>
            <a:ahLst/>
            <a:cxnLst/>
            <a:rect l="l" t="t" r="r" b="b"/>
            <a:pathLst>
              <a:path w="5195375" h="3846507" extrusionOk="0">
                <a:moveTo>
                  <a:pt x="0" y="0"/>
                </a:moveTo>
                <a:lnTo>
                  <a:pt x="5195375" y="0"/>
                </a:lnTo>
                <a:lnTo>
                  <a:pt x="5195375" y="3846507"/>
                </a:lnTo>
                <a:lnTo>
                  <a:pt x="0" y="3846507"/>
                </a:lnTo>
                <a:close/>
              </a:path>
            </a:pathLst>
          </a:custGeom>
          <a:solidFill>
            <a:srgbClr val="1E2328"/>
          </a:solid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505" name="Google Shape;505;g330e5f067fb_0_412"/>
          <p:cNvSpPr txBox="1"/>
          <p:nvPr/>
        </p:nvSpPr>
        <p:spPr>
          <a:xfrm>
            <a:off x="424800" y="2372400"/>
            <a:ext cx="15927900" cy="62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6" name="Google Shape;506;g330e5f067fb_0_412"/>
          <p:cNvGrpSpPr/>
          <p:nvPr/>
        </p:nvGrpSpPr>
        <p:grpSpPr>
          <a:xfrm>
            <a:off x="902033" y="1229584"/>
            <a:ext cx="6730329" cy="1678610"/>
            <a:chOff x="1644840" y="1659960"/>
            <a:chExt cx="3308100" cy="1806900"/>
          </a:xfrm>
        </p:grpSpPr>
        <p:sp>
          <p:nvSpPr>
            <p:cNvPr id="507" name="Google Shape;507;g330e5f067fb_0_412"/>
            <p:cNvSpPr/>
            <p:nvPr/>
          </p:nvSpPr>
          <p:spPr>
            <a:xfrm>
              <a:off x="1644840" y="1659960"/>
              <a:ext cx="3308096" cy="1806448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08" name="Google Shape;508;g330e5f067fb_0_412"/>
            <p:cNvSpPr txBox="1"/>
            <p:nvPr/>
          </p:nvSpPr>
          <p:spPr>
            <a:xfrm>
              <a:off x="1644840" y="1659960"/>
              <a:ext cx="3308100" cy="180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9" name="Google Shape;509;g330e5f067fb_0_412"/>
          <p:cNvSpPr txBox="1"/>
          <p:nvPr/>
        </p:nvSpPr>
        <p:spPr>
          <a:xfrm>
            <a:off x="1800898" y="1493563"/>
            <a:ext cx="4932600" cy="14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4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9. STRZĘPIENIE KRAWĘDZI</a:t>
            </a:r>
            <a:endParaRPr sz="4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 dirty="0"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510" name="Google Shape;510;g330e5f067fb_0_412"/>
          <p:cNvSpPr txBox="1"/>
          <p:nvPr/>
        </p:nvSpPr>
        <p:spPr>
          <a:xfrm>
            <a:off x="664950" y="2803347"/>
            <a:ext cx="9259750" cy="5523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2199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Do tego wykończenia będziesz musiał użyć tkaniny tkanej, ponieważ jej zasada polega na usunięciu nitek osnowy krawędziowej, pozostawiając nitki wątku z efektem frędzli</a:t>
            </a:r>
            <a:endParaRPr sz="2199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2800" b="1" dirty="0">
                <a:solidFill>
                  <a:schemeClr val="dk1"/>
                </a:solidFill>
                <a:highlight>
                  <a:srgbClr val="CFCF5A"/>
                </a:highlight>
                <a:latin typeface="Montserrat"/>
                <a:ea typeface="Montserrat"/>
                <a:cs typeface="Montserrat"/>
                <a:sym typeface="Montserrat"/>
              </a:rPr>
              <a:t>Tworzywo:</a:t>
            </a:r>
            <a:r>
              <a:rPr lang="pl" sz="2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pl" sz="215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Próbka dżinsu; próbka innego materiału tkanego; nożyczki; szpilka; linijka; nić i maszyna do szycia lub igła do wykończenia</a:t>
            </a:r>
            <a:endParaRPr sz="215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2800" b="1" dirty="0">
                <a:solidFill>
                  <a:schemeClr val="dk1"/>
                </a:solidFill>
                <a:highlight>
                  <a:srgbClr val="CFCF5A"/>
                </a:highlight>
                <a:latin typeface="Montserrat"/>
                <a:ea typeface="Montserrat"/>
                <a:cs typeface="Montserrat"/>
                <a:sym typeface="Montserrat"/>
              </a:rPr>
              <a:t>Metoda:</a:t>
            </a:r>
            <a:endParaRPr sz="2800" b="1" dirty="0">
              <a:solidFill>
                <a:schemeClr val="dk1"/>
              </a:solidFill>
              <a:highlight>
                <a:srgbClr val="CFCF5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236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199"/>
              <a:buFont typeface="Montserrat"/>
              <a:buAutoNum type="arabicPeriod"/>
            </a:pPr>
            <a:r>
              <a:rPr lang="pl" sz="2199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Zaznacz na próbce materiału prostą linię 5 cm nad krawędzią.</a:t>
            </a:r>
            <a:endParaRPr sz="2199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23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99"/>
              <a:buFont typeface="Montserrat"/>
              <a:buAutoNum type="arabicPeriod"/>
            </a:pPr>
            <a:r>
              <a:rPr lang="pl" sz="2199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Pojedynczo wyciągaj nici wątku palcami lub szpilką, powtarzaj aż do osiągnięcia linii 5 cm.</a:t>
            </a:r>
            <a:endParaRPr sz="2199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23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99"/>
              <a:buFont typeface="Montserrat"/>
              <a:buAutoNum type="arabicPeriod"/>
            </a:pPr>
            <a:r>
              <a:rPr lang="pl" sz="2199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Aby uzyskać schludny wygląd, przytnij wszelkie dłuższe nitki nożyczkami.</a:t>
            </a:r>
            <a:endParaRPr sz="2199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23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99"/>
              <a:buFont typeface="Montserrat"/>
              <a:buAutoNum type="arabicPeriod"/>
            </a:pPr>
            <a:r>
              <a:rPr lang="pl" sz="2199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Wykończ krawędź szwem.</a:t>
            </a:r>
            <a:endParaRPr sz="2199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23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99"/>
              <a:buFont typeface="Montserrat"/>
              <a:buAutoNum type="arabicPeriod"/>
            </a:pPr>
            <a:r>
              <a:rPr lang="pl" sz="2199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Powtórz tę czynność dla każdej próbki.</a:t>
            </a:r>
            <a:endParaRPr sz="2199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1" name="Google Shape;511;g330e5f067fb_0_412"/>
          <p:cNvSpPr txBox="1"/>
          <p:nvPr/>
        </p:nvSpPr>
        <p:spPr>
          <a:xfrm>
            <a:off x="1031400" y="351000"/>
            <a:ext cx="45066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500" b="0" i="0" u="none" strike="noStrike" cap="none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 sz="25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2" name="Google Shape;512;g330e5f067fb_0_41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513" name="Google Shape;513;g330e5f067fb_0_412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4" name="Google Shape;514;g330e5f067fb_0_412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15" name="Google Shape;515;g330e5f067fb_0_412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516" name="Google Shape;516;g330e5f067fb_0_412"/>
          <p:cNvSpPr txBox="1"/>
          <p:nvPr/>
        </p:nvSpPr>
        <p:spPr>
          <a:xfrm rot="-5400000">
            <a:off x="15771000" y="7406250"/>
            <a:ext cx="3426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" sz="1800" u="sng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www.fashionupproject.com</a:t>
            </a:r>
            <a:endParaRPr/>
          </a:p>
        </p:txBody>
      </p:sp>
      <p:sp>
        <p:nvSpPr>
          <p:cNvPr id="517" name="Google Shape;517;g330e5f067fb_0_412"/>
          <p:cNvSpPr txBox="1"/>
          <p:nvPr/>
        </p:nvSpPr>
        <p:spPr>
          <a:xfrm>
            <a:off x="7191659" y="329406"/>
            <a:ext cx="27564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499" b="0" i="0" u="none" strike="noStrike" cap="none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</a:t>
            </a:r>
            <a:r>
              <a:rPr lang="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3 </a:t>
            </a:r>
            <a:r>
              <a:rPr lang="pl" sz="2499" b="0" i="0" u="none" strike="noStrike" cap="none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, Unit </a:t>
            </a:r>
            <a:r>
              <a:rPr lang="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dirty="0"/>
          </a:p>
        </p:txBody>
      </p:sp>
      <p:pic>
        <p:nvPicPr>
          <p:cNvPr id="518" name="Google Shape;518;g330e5f067fb_0_412"/>
          <p:cNvPicPr preferRelativeResize="0"/>
          <p:nvPr/>
        </p:nvPicPr>
        <p:blipFill rotWithShape="1">
          <a:blip r:embed="rId5">
            <a:alphaModFix/>
          </a:blip>
          <a:srcRect t="35679" r="9222" b="6190"/>
          <a:stretch/>
        </p:blipFill>
        <p:spPr>
          <a:xfrm rot="10800000" flipH="1">
            <a:off x="10463850" y="2699077"/>
            <a:ext cx="5345625" cy="6846051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g330e5f067fb_0_412"/>
          <p:cNvSpPr txBox="1"/>
          <p:nvPr/>
        </p:nvSpPr>
        <p:spPr>
          <a:xfrm>
            <a:off x="8837866" y="1685381"/>
            <a:ext cx="46524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2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SZYCIE</a:t>
            </a:r>
            <a:endParaRPr sz="3200" dirty="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grpSp>
        <p:nvGrpSpPr>
          <p:cNvPr id="520" name="Google Shape;520;g330e5f067fb_0_412"/>
          <p:cNvGrpSpPr/>
          <p:nvPr/>
        </p:nvGrpSpPr>
        <p:grpSpPr>
          <a:xfrm>
            <a:off x="676194" y="9150413"/>
            <a:ext cx="9549731" cy="699514"/>
            <a:chOff x="1004269" y="6861838"/>
            <a:chExt cx="9549731" cy="699514"/>
          </a:xfrm>
        </p:grpSpPr>
        <p:sp>
          <p:nvSpPr>
            <p:cNvPr id="521" name="Google Shape;521;g330e5f067fb_0_412"/>
            <p:cNvSpPr txBox="1"/>
            <p:nvPr/>
          </p:nvSpPr>
          <p:spPr>
            <a:xfrm>
              <a:off x="3959100" y="7016300"/>
              <a:ext cx="6594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pl" sz="1800" u="sng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6"/>
                </a:rPr>
                <a:t>https://www.youtube.com/watch?v=epTXqcYG27s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g330e5f067fb_0_412"/>
            <p:cNvSpPr/>
            <p:nvPr/>
          </p:nvSpPr>
          <p:spPr>
            <a:xfrm>
              <a:off x="3021651" y="6861838"/>
              <a:ext cx="699514" cy="699514"/>
            </a:xfrm>
            <a:custGeom>
              <a:avLst/>
              <a:gdLst/>
              <a:ahLst/>
              <a:cxnLst/>
              <a:rect l="l" t="t" r="r" b="b"/>
              <a:pathLst>
                <a:path w="699514" h="699514" extrusionOk="0">
                  <a:moveTo>
                    <a:pt x="0" y="0"/>
                  </a:moveTo>
                  <a:lnTo>
                    <a:pt x="699514" y="0"/>
                  </a:lnTo>
                  <a:lnTo>
                    <a:pt x="699514" y="699514"/>
                  </a:lnTo>
                  <a:lnTo>
                    <a:pt x="0" y="6995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grpSp>
          <p:nvGrpSpPr>
            <p:cNvPr id="523" name="Google Shape;523;g330e5f067fb_0_412"/>
            <p:cNvGrpSpPr/>
            <p:nvPr/>
          </p:nvGrpSpPr>
          <p:grpSpPr>
            <a:xfrm>
              <a:off x="1004269" y="6930020"/>
              <a:ext cx="1677150" cy="563152"/>
              <a:chOff x="0" y="0"/>
              <a:chExt cx="2236199" cy="750870"/>
            </a:xfrm>
          </p:grpSpPr>
          <p:grpSp>
            <p:nvGrpSpPr>
              <p:cNvPr id="524" name="Google Shape;524;g330e5f067fb_0_412"/>
              <p:cNvGrpSpPr/>
              <p:nvPr/>
            </p:nvGrpSpPr>
            <p:grpSpPr>
              <a:xfrm>
                <a:off x="0" y="0"/>
                <a:ext cx="2236199" cy="750870"/>
                <a:chOff x="0" y="0"/>
                <a:chExt cx="742800" cy="249417"/>
              </a:xfrm>
            </p:grpSpPr>
            <p:sp>
              <p:nvSpPr>
                <p:cNvPr id="525" name="Google Shape;525;g330e5f067fb_0_412"/>
                <p:cNvSpPr/>
                <p:nvPr/>
              </p:nvSpPr>
              <p:spPr>
                <a:xfrm>
                  <a:off x="0" y="0"/>
                  <a:ext cx="742713" cy="24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713" h="249417" extrusionOk="0">
                      <a:moveTo>
                        <a:pt x="0" y="0"/>
                      </a:moveTo>
                      <a:lnTo>
                        <a:pt x="742713" y="0"/>
                      </a:lnTo>
                      <a:lnTo>
                        <a:pt x="742713" y="249417"/>
                      </a:lnTo>
                      <a:lnTo>
                        <a:pt x="0" y="249417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sq" cmpd="sng">
                  <a:solidFill>
                    <a:srgbClr val="CFCF5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26" name="Google Shape;526;g330e5f067fb_0_412"/>
                <p:cNvSpPr txBox="1"/>
                <p:nvPr/>
              </p:nvSpPr>
              <p:spPr>
                <a:xfrm>
                  <a:off x="0" y="0"/>
                  <a:ext cx="742800" cy="249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50800" bIns="50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27" name="Google Shape;527;g330e5f067fb_0_412"/>
              <p:cNvSpPr txBox="1"/>
              <p:nvPr/>
            </p:nvSpPr>
            <p:spPr>
              <a:xfrm>
                <a:off x="0" y="199849"/>
                <a:ext cx="22359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pl" sz="1800">
                    <a:latin typeface="Montserrat"/>
                    <a:ea typeface="Montserrat"/>
                    <a:cs typeface="Montserrat"/>
                    <a:sym typeface="Montserrat"/>
                  </a:rPr>
                  <a:t>Wideo</a:t>
                </a:r>
                <a:endParaRPr sz="1800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30e5f067fb_0_191"/>
          <p:cNvSpPr/>
          <p:nvPr/>
        </p:nvSpPr>
        <p:spPr>
          <a:xfrm>
            <a:off x="424800" y="2372400"/>
            <a:ext cx="15923824" cy="7500689"/>
          </a:xfrm>
          <a:custGeom>
            <a:avLst/>
            <a:gdLst/>
            <a:ahLst/>
            <a:cxnLst/>
            <a:rect l="l" t="t" r="r" b="b"/>
            <a:pathLst>
              <a:path w="5195375" h="3846507" extrusionOk="0">
                <a:moveTo>
                  <a:pt x="0" y="0"/>
                </a:moveTo>
                <a:lnTo>
                  <a:pt x="5195375" y="0"/>
                </a:lnTo>
                <a:lnTo>
                  <a:pt x="5195375" y="3846507"/>
                </a:lnTo>
                <a:lnTo>
                  <a:pt x="0" y="3846507"/>
                </a:lnTo>
                <a:close/>
              </a:path>
            </a:pathLst>
          </a:custGeom>
          <a:solidFill>
            <a:srgbClr val="1E2328"/>
          </a:solid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534" name="Google Shape;534;g330e5f067fb_0_191"/>
          <p:cNvSpPr txBox="1"/>
          <p:nvPr/>
        </p:nvSpPr>
        <p:spPr>
          <a:xfrm>
            <a:off x="424800" y="2372400"/>
            <a:ext cx="15927900" cy="74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5" name="Google Shape;535;g330e5f067fb_0_191"/>
          <p:cNvGrpSpPr/>
          <p:nvPr/>
        </p:nvGrpSpPr>
        <p:grpSpPr>
          <a:xfrm>
            <a:off x="886090" y="1385961"/>
            <a:ext cx="6730329" cy="1678610"/>
            <a:chOff x="1644840" y="1659960"/>
            <a:chExt cx="3308100" cy="1806900"/>
          </a:xfrm>
        </p:grpSpPr>
        <p:sp>
          <p:nvSpPr>
            <p:cNvPr id="536" name="Google Shape;536;g330e5f067fb_0_191"/>
            <p:cNvSpPr/>
            <p:nvPr/>
          </p:nvSpPr>
          <p:spPr>
            <a:xfrm>
              <a:off x="1644840" y="1659960"/>
              <a:ext cx="3308096" cy="1806448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37" name="Google Shape;537;g330e5f067fb_0_191"/>
            <p:cNvSpPr txBox="1"/>
            <p:nvPr/>
          </p:nvSpPr>
          <p:spPr>
            <a:xfrm>
              <a:off x="1644840" y="1659960"/>
              <a:ext cx="3308100" cy="180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8" name="Google Shape;538;g330e5f067fb_0_191"/>
          <p:cNvSpPr txBox="1"/>
          <p:nvPr/>
        </p:nvSpPr>
        <p:spPr>
          <a:xfrm>
            <a:off x="1800900" y="1493575"/>
            <a:ext cx="5712000" cy="14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4500" b="1">
                <a:latin typeface="Montserrat"/>
                <a:ea typeface="Montserrat"/>
                <a:cs typeface="Montserrat"/>
                <a:sym typeface="Montserrat"/>
              </a:rPr>
              <a:t>10. SKŁADANIE KSIĄŻKI</a:t>
            </a:r>
            <a:endParaRPr sz="45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539" name="Google Shape;539;g330e5f067fb_0_191"/>
          <p:cNvSpPr txBox="1"/>
          <p:nvPr/>
        </p:nvSpPr>
        <p:spPr>
          <a:xfrm>
            <a:off x="1031400" y="4299925"/>
            <a:ext cx="8916600" cy="4361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" sz="2800" b="1" dirty="0">
                <a:solidFill>
                  <a:schemeClr val="dk1"/>
                </a:solidFill>
                <a:highlight>
                  <a:srgbClr val="CFCF5A"/>
                </a:highlight>
                <a:latin typeface="Montserrat"/>
                <a:ea typeface="Montserrat"/>
                <a:cs typeface="Montserrat"/>
                <a:sym typeface="Montserrat"/>
              </a:rPr>
              <a:t>Tworzywo:</a:t>
            </a:r>
            <a:r>
              <a:rPr lang="pl" sz="2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" sz="215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Jasne kartki A4 z tektury lub innego twardego papieru; nożyczki, klej lub nić i igła</a:t>
            </a:r>
            <a:endParaRPr lang="en-US" sz="2150">
              <a:solidFill>
                <a:schemeClr val="lt1"/>
              </a:solidFill>
              <a:latin typeface="Montserrat"/>
              <a:ea typeface="Montserrat"/>
              <a:cs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2800" b="1" dirty="0">
                <a:solidFill>
                  <a:schemeClr val="dk1"/>
                </a:solidFill>
                <a:highlight>
                  <a:srgbClr val="CFCF5A"/>
                </a:highlight>
                <a:latin typeface="Montserrat"/>
                <a:ea typeface="Montserrat"/>
                <a:cs typeface="Montserrat"/>
                <a:sym typeface="Montserrat"/>
              </a:rPr>
              <a:t>Metoda:</a:t>
            </a:r>
            <a:endParaRPr sz="2800" b="1" dirty="0">
              <a:solidFill>
                <a:schemeClr val="dk1"/>
              </a:solidFill>
              <a:highlight>
                <a:srgbClr val="CFCF5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7665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199"/>
              <a:buFont typeface="Montserrat"/>
              <a:buAutoNum type="arabicPeriod"/>
            </a:pPr>
            <a:r>
              <a:rPr lang="pl" sz="2199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Przyszyj lub przyklej każdą próbkę do kartek A4, pozostawiając przestrzeń na dole.</a:t>
            </a:r>
            <a:endParaRPr sz="2199" dirty="0">
              <a:solidFill>
                <a:schemeClr val="lt1"/>
              </a:solidFill>
              <a:latin typeface="Montserrat"/>
              <a:ea typeface="Montserrat"/>
              <a:cs typeface="Montserrat"/>
            </a:endParaRPr>
          </a:p>
          <a:p>
            <a:pPr marL="457200" lvl="0" indent="-36766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99"/>
              <a:buFont typeface="Montserrat"/>
              <a:buAutoNum type="arabicPeriod"/>
            </a:pPr>
            <a:r>
              <a:rPr lang="pl" sz="2199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Zapisz cechy każdej tkaniny tuż pod próbką: rodzaj materiału, splot i zastosowaną technikę; w razie potrzeby dodaj sekcję komentarzy.</a:t>
            </a:r>
            <a:endParaRPr sz="2199" dirty="0">
              <a:solidFill>
                <a:schemeClr val="lt1"/>
              </a:solidFill>
              <a:latin typeface="Montserrat"/>
              <a:ea typeface="Montserrat"/>
              <a:cs typeface="Montserrat"/>
            </a:endParaRPr>
          </a:p>
          <a:p>
            <a:pPr marL="457200" lvl="0" indent="-36766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99"/>
              <a:buFont typeface="Montserrat"/>
              <a:buAutoNum type="arabicPeriod"/>
            </a:pPr>
            <a:r>
              <a:rPr lang="pl" sz="2199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Złóż kartki w segregatorze lub zszyj je ze sobą, aby utworzyć album.</a:t>
            </a:r>
            <a:endParaRPr sz="2199" dirty="0">
              <a:solidFill>
                <a:schemeClr val="lt1"/>
              </a:solidFill>
              <a:latin typeface="Montserrat"/>
              <a:ea typeface="Montserrat"/>
              <a:cs typeface="Montserrat"/>
            </a:endParaRPr>
          </a:p>
          <a:p>
            <a:pPr marL="457200" lvl="0" indent="-36766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99"/>
              <a:buFont typeface="Montserrat"/>
              <a:buAutoNum type="arabicPeriod"/>
            </a:pPr>
            <a:r>
              <a:rPr lang="pl" sz="2199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Sięgaj po nią zawsze, gdy zajdzie taka potrzeba.</a:t>
            </a:r>
            <a:endParaRPr sz="2199" dirty="0">
              <a:solidFill>
                <a:schemeClr val="lt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540" name="Google Shape;540;g330e5f067fb_0_191"/>
          <p:cNvSpPr txBox="1"/>
          <p:nvPr/>
        </p:nvSpPr>
        <p:spPr>
          <a:xfrm>
            <a:off x="1031400" y="351000"/>
            <a:ext cx="45066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500" b="0" i="0" u="none" strike="noStrike" cap="none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 sz="25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1" name="Google Shape;541;g330e5f067fb_0_191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542" name="Google Shape;542;g330e5f067fb_0_191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43" name="Google Shape;543;g330e5f067fb_0_191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44" name="Google Shape;544;g330e5f067fb_0_191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545" name="Google Shape;545;g330e5f067fb_0_191"/>
          <p:cNvSpPr txBox="1"/>
          <p:nvPr/>
        </p:nvSpPr>
        <p:spPr>
          <a:xfrm rot="-5400000">
            <a:off x="15771000" y="7406250"/>
            <a:ext cx="3426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" sz="1800" u="sng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www.fashionupproject.com</a:t>
            </a:r>
            <a:endParaRPr/>
          </a:p>
        </p:txBody>
      </p:sp>
      <p:sp>
        <p:nvSpPr>
          <p:cNvPr id="546" name="Google Shape;546;g330e5f067fb_0_191"/>
          <p:cNvSpPr txBox="1"/>
          <p:nvPr/>
        </p:nvSpPr>
        <p:spPr>
          <a:xfrm>
            <a:off x="7191659" y="329406"/>
            <a:ext cx="27564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499" b="0" i="0" u="none" strike="noStrike" cap="none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</a:t>
            </a:r>
            <a:r>
              <a:rPr lang="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3 </a:t>
            </a:r>
            <a:r>
              <a:rPr lang="pl" sz="2499" b="0" i="0" u="none" strike="noStrike" cap="none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, Unit </a:t>
            </a:r>
            <a:r>
              <a:rPr lang="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dirty="0"/>
          </a:p>
        </p:txBody>
      </p:sp>
      <p:pic>
        <p:nvPicPr>
          <p:cNvPr id="547" name="Google Shape;547;g330e5f067fb_0_191"/>
          <p:cNvPicPr preferRelativeResize="0"/>
          <p:nvPr/>
        </p:nvPicPr>
        <p:blipFill rotWithShape="1">
          <a:blip r:embed="rId5">
            <a:alphaModFix/>
          </a:blip>
          <a:srcRect t="1960" b="1960"/>
          <a:stretch/>
        </p:blipFill>
        <p:spPr>
          <a:xfrm>
            <a:off x="10463850" y="2699077"/>
            <a:ext cx="5345625" cy="6846051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g330e5f067fb_0_191"/>
          <p:cNvSpPr txBox="1"/>
          <p:nvPr/>
        </p:nvSpPr>
        <p:spPr>
          <a:xfrm>
            <a:off x="9144000" y="1658128"/>
            <a:ext cx="46524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2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FINALIZACJA</a:t>
            </a:r>
            <a:endParaRPr sz="3200" dirty="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Google Shape;103;p2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04" name="Google Shape;104;p2"/>
          <p:cNvGrpSpPr/>
          <p:nvPr/>
        </p:nvGrpSpPr>
        <p:grpSpPr>
          <a:xfrm>
            <a:off x="0" y="9263063"/>
            <a:ext cx="12735070" cy="1023937"/>
            <a:chOff x="0" y="0"/>
            <a:chExt cx="10109079" cy="812800"/>
          </a:xfrm>
        </p:grpSpPr>
        <p:sp>
          <p:nvSpPr>
            <p:cNvPr id="105" name="Google Shape;105;p2"/>
            <p:cNvSpPr/>
            <p:nvPr/>
          </p:nvSpPr>
          <p:spPr>
            <a:xfrm>
              <a:off x="0" y="0"/>
              <a:ext cx="10109079" cy="812800"/>
            </a:xfrm>
            <a:custGeom>
              <a:avLst/>
              <a:gdLst/>
              <a:ahLst/>
              <a:cxnLst/>
              <a:rect l="l" t="t" r="r" b="b"/>
              <a:pathLst>
                <a:path w="10109079" h="812800" extrusionOk="0">
                  <a:moveTo>
                    <a:pt x="0" y="0"/>
                  </a:moveTo>
                  <a:lnTo>
                    <a:pt x="10109079" y="0"/>
                  </a:lnTo>
                  <a:lnTo>
                    <a:pt x="1010907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6" name="Google Shape;106;p2"/>
            <p:cNvSpPr txBox="1"/>
            <p:nvPr/>
          </p:nvSpPr>
          <p:spPr>
            <a:xfrm>
              <a:off x="0" y="0"/>
              <a:ext cx="10109079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2"/>
          <p:cNvGrpSpPr/>
          <p:nvPr/>
        </p:nvGrpSpPr>
        <p:grpSpPr>
          <a:xfrm>
            <a:off x="7751895" y="5657850"/>
            <a:ext cx="5296402" cy="5008320"/>
            <a:chOff x="0" y="0"/>
            <a:chExt cx="4204276" cy="3975597"/>
          </a:xfrm>
        </p:grpSpPr>
        <p:sp>
          <p:nvSpPr>
            <p:cNvPr id="108" name="Google Shape;108;p2"/>
            <p:cNvSpPr/>
            <p:nvPr/>
          </p:nvSpPr>
          <p:spPr>
            <a:xfrm>
              <a:off x="0" y="0"/>
              <a:ext cx="4204276" cy="3975597"/>
            </a:xfrm>
            <a:custGeom>
              <a:avLst/>
              <a:gdLst/>
              <a:ahLst/>
              <a:cxnLst/>
              <a:rect l="l" t="t" r="r" b="b"/>
              <a:pathLst>
                <a:path w="4204276" h="3975597" extrusionOk="0">
                  <a:moveTo>
                    <a:pt x="0" y="0"/>
                  </a:moveTo>
                  <a:lnTo>
                    <a:pt x="4204276" y="0"/>
                  </a:lnTo>
                  <a:lnTo>
                    <a:pt x="4204276" y="3975597"/>
                  </a:lnTo>
                  <a:lnTo>
                    <a:pt x="0" y="3975597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0" y="0"/>
              <a:ext cx="4204276" cy="39755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2"/>
          <p:cNvPicPr preferRelativeResize="0"/>
          <p:nvPr/>
        </p:nvPicPr>
        <p:blipFill rotWithShape="1">
          <a:blip r:embed="rId3">
            <a:alphaModFix/>
          </a:blip>
          <a:srcRect t="1182" b="1178"/>
          <a:stretch/>
        </p:blipFill>
        <p:spPr>
          <a:xfrm>
            <a:off x="7751895" y="1028700"/>
            <a:ext cx="9482623" cy="92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pl" sz="2499" b="0" i="0" u="none" strike="noStrike" cap="none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2" name="Google Shape;112;p2"/>
          <p:cNvCxnSpPr/>
          <p:nvPr/>
        </p:nvCxnSpPr>
        <p:spPr>
          <a:xfrm rot="10800000">
            <a:off x="16675331" y="0"/>
            <a:ext cx="0" cy="1028700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3" name="Google Shape;113;p2"/>
          <p:cNvSpPr txBox="1"/>
          <p:nvPr/>
        </p:nvSpPr>
        <p:spPr>
          <a:xfrm rot="-5400000">
            <a:off x="15744450" y="7379700"/>
            <a:ext cx="3480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pl" sz="1800" b="0" i="0" u="sng" strike="noStrike" cap="non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www.fashionupproject.com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1031566" y="3023235"/>
            <a:ext cx="4695894" cy="4173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l" sz="2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Finansowane przez Unię Europejską. Wyrażone poglądy i opinie są jednak poglądami i opiniami wyłącznie autora/autorów i niekoniecznie odzwierciedlają poglądy Unii Europejskiej ani Europejskiej Agencji Wykonawczej ds. Edukacji i Kultury (EACEA). Ani Unia Europejska, ani EACEA nie ponoszą za nie odpowiedzialności.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13662188" y="268369"/>
            <a:ext cx="2675477" cy="559152"/>
          </a:xfrm>
          <a:custGeom>
            <a:avLst/>
            <a:gdLst/>
            <a:ahLst/>
            <a:cxnLst/>
            <a:rect l="l" t="t" r="r" b="b"/>
            <a:pathLst>
              <a:path w="2675477" h="559152" extrusionOk="0">
                <a:moveTo>
                  <a:pt x="0" y="0"/>
                </a:moveTo>
                <a:lnTo>
                  <a:pt x="2675478" y="0"/>
                </a:lnTo>
                <a:lnTo>
                  <a:pt x="2675478" y="559152"/>
                </a:lnTo>
                <a:lnTo>
                  <a:pt x="0" y="5591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2" name="Google Shape;124;p3">
            <a:extLst>
              <a:ext uri="{FF2B5EF4-FFF2-40B4-BE49-F238E27FC236}">
                <a16:creationId xmlns:a16="http://schemas.microsoft.com/office/drawing/2014/main" id="{755FBC73-19B0-9CB7-2197-BAF8EF7739ED}"/>
              </a:ext>
            </a:extLst>
          </p:cNvPr>
          <p:cNvSpPr txBox="1"/>
          <p:nvPr/>
        </p:nvSpPr>
        <p:spPr>
          <a:xfrm>
            <a:off x="7191659" y="329406"/>
            <a:ext cx="275625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pl" sz="2499" b="0" i="0" u="none" strike="noStrike" cap="none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3, Unit </a:t>
            </a:r>
            <a:r>
              <a:rPr lang="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" name="Google Shape;553;p1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554" name="Google Shape;554;p14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5" name="Google Shape;555;p14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56" name="Google Shape;556;p14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57" name="Google Shape;557;p14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lang="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3, Unit </a:t>
              </a: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5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14"/>
            <p:cNvSpPr txBox="1"/>
            <p:nvPr/>
          </p:nvSpPr>
          <p:spPr>
            <a:xfrm rot="-5400000">
              <a:off x="20805500" y="9201900"/>
              <a:ext cx="5464800" cy="8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pl" sz="1800" b="0" i="0" u="sng" strike="noStrike" cap="none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559" name="Google Shape;559;p14"/>
          <p:cNvGrpSpPr/>
          <p:nvPr/>
        </p:nvGrpSpPr>
        <p:grpSpPr>
          <a:xfrm>
            <a:off x="0" y="5674870"/>
            <a:ext cx="2839729" cy="4612130"/>
            <a:chOff x="0" y="0"/>
            <a:chExt cx="2254172" cy="3661101"/>
          </a:xfrm>
        </p:grpSpPr>
        <p:sp>
          <p:nvSpPr>
            <p:cNvPr id="560" name="Google Shape;560;p14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61" name="Google Shape;561;p14"/>
            <p:cNvSpPr txBox="1"/>
            <p:nvPr/>
          </p:nvSpPr>
          <p:spPr>
            <a:xfrm>
              <a:off x="0" y="0"/>
              <a:ext cx="2254171" cy="3661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2" name="Google Shape;562;p14"/>
          <p:cNvGrpSpPr/>
          <p:nvPr/>
        </p:nvGrpSpPr>
        <p:grpSpPr>
          <a:xfrm>
            <a:off x="0" y="1033462"/>
            <a:ext cx="16672328" cy="4745461"/>
            <a:chOff x="0" y="0"/>
            <a:chExt cx="3605891" cy="1026348"/>
          </a:xfrm>
        </p:grpSpPr>
        <p:sp>
          <p:nvSpPr>
            <p:cNvPr id="563" name="Google Shape;563;p14"/>
            <p:cNvSpPr/>
            <p:nvPr/>
          </p:nvSpPr>
          <p:spPr>
            <a:xfrm>
              <a:off x="0" y="0"/>
              <a:ext cx="3605891" cy="1026348"/>
            </a:xfrm>
            <a:custGeom>
              <a:avLst/>
              <a:gdLst/>
              <a:ahLst/>
              <a:cxnLst/>
              <a:rect l="l" t="t" r="r" b="b"/>
              <a:pathLst>
                <a:path w="3605891" h="1026348" extrusionOk="0">
                  <a:moveTo>
                    <a:pt x="0" y="0"/>
                  </a:moveTo>
                  <a:lnTo>
                    <a:pt x="3605891" y="0"/>
                  </a:lnTo>
                  <a:lnTo>
                    <a:pt x="3605891" y="1026348"/>
                  </a:lnTo>
                  <a:lnTo>
                    <a:pt x="0" y="1026348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64" name="Google Shape;564;p14"/>
            <p:cNvSpPr txBox="1"/>
            <p:nvPr/>
          </p:nvSpPr>
          <p:spPr>
            <a:xfrm>
              <a:off x="0" y="0"/>
              <a:ext cx="3605891" cy="10263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565" name="Google Shape;565;p14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6" name="Google Shape;566;p14"/>
          <p:cNvSpPr txBox="1"/>
          <p:nvPr/>
        </p:nvSpPr>
        <p:spPr>
          <a:xfrm>
            <a:off x="5826210" y="2639719"/>
            <a:ext cx="5831426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pl-PL" sz="6000" b="0" i="0" u="none" strike="noStrike" cap="none" dirty="0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Podsumowanie Unitu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7" name="Google Shape;567;p14"/>
          <p:cNvCxnSpPr/>
          <p:nvPr/>
        </p:nvCxnSpPr>
        <p:spPr>
          <a:xfrm>
            <a:off x="6286779" y="4691633"/>
            <a:ext cx="719041" cy="4762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8" name="Google Shape;568;p14"/>
          <p:cNvSpPr txBox="1"/>
          <p:nvPr/>
        </p:nvSpPr>
        <p:spPr>
          <a:xfrm>
            <a:off x="6152133" y="5902971"/>
            <a:ext cx="9992700" cy="3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99"/>
              <a:buFont typeface="Arial"/>
              <a:buNone/>
            </a:pPr>
            <a:r>
              <a:rPr lang="pl" sz="2199" b="0" i="0" u="none" strike="noStrike" cap="none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 tym module 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mieliście okazję wykorzystać w praktyce wiedzę zdobytą w tym module. Stosując proste metody i proste wskazówki, udało Wam się stworzyć ekologiczny katalog z próbkami wykończeń tekstyliów, zawierający tkaniny poddane przez Was obróbce, zmieniające estetykę i strukturę różnych materiałów. Książka ma służyć jako narzędzie badawcze, z którego będziecie mogli korzystać w przyszłości. </a:t>
            </a:r>
            <a:r>
              <a:rPr lang="pl" sz="2199" b="0" i="0" u="none" strike="noStrike" cap="none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Teraz będziecie w stanie 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zrozumieć procesy stojące za wykończeniami tkanin i zastosować je </a:t>
            </a:r>
            <a:r>
              <a:rPr lang="pl" sz="2199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 małej skali.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14"/>
          <p:cNvSpPr/>
          <p:nvPr/>
        </p:nvSpPr>
        <p:spPr>
          <a:xfrm>
            <a:off x="2423051" y="2365334"/>
            <a:ext cx="481068" cy="59695"/>
          </a:xfrm>
          <a:custGeom>
            <a:avLst/>
            <a:gdLst/>
            <a:ahLst/>
            <a:cxnLst/>
            <a:rect l="l" t="t" r="r" b="b"/>
            <a:pathLst>
              <a:path w="347980" h="43180" extrusionOk="0">
                <a:moveTo>
                  <a:pt x="326390" y="0"/>
                </a:moveTo>
                <a:lnTo>
                  <a:pt x="21590" y="0"/>
                </a:lnTo>
                <a:cubicBezTo>
                  <a:pt x="10160" y="0"/>
                  <a:pt x="0" y="8890"/>
                  <a:pt x="0" y="21590"/>
                </a:cubicBezTo>
                <a:cubicBezTo>
                  <a:pt x="0" y="34290"/>
                  <a:pt x="10160" y="43180"/>
                  <a:pt x="21590" y="43180"/>
                </a:cubicBezTo>
                <a:lnTo>
                  <a:pt x="326390" y="43180"/>
                </a:lnTo>
                <a:cubicBezTo>
                  <a:pt x="337820" y="43180"/>
                  <a:pt x="347980" y="34290"/>
                  <a:pt x="347980" y="21590"/>
                </a:cubicBezTo>
                <a:cubicBezTo>
                  <a:pt x="347980" y="8890"/>
                  <a:pt x="337820" y="0"/>
                  <a:pt x="326390" y="0"/>
                </a:cubicBezTo>
                <a:close/>
              </a:path>
            </a:pathLst>
          </a:custGeom>
          <a:solidFill>
            <a:srgbClr val="5555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4"/>
          <p:cNvSpPr/>
          <p:nvPr/>
        </p:nvSpPr>
        <p:spPr>
          <a:xfrm>
            <a:off x="3054699" y="2351217"/>
            <a:ext cx="92122" cy="87927"/>
          </a:xfrm>
          <a:custGeom>
            <a:avLst/>
            <a:gdLst/>
            <a:ahLst/>
            <a:cxnLst/>
            <a:rect l="l" t="t" r="r" b="b"/>
            <a:pathLst>
              <a:path w="66636" h="63602" extrusionOk="0">
                <a:moveTo>
                  <a:pt x="33318" y="51"/>
                </a:moveTo>
                <a:cubicBezTo>
                  <a:pt x="21941" y="0"/>
                  <a:pt x="11406" y="6040"/>
                  <a:pt x="5703" y="15885"/>
                </a:cubicBezTo>
                <a:cubicBezTo>
                  <a:pt x="0" y="25729"/>
                  <a:pt x="0" y="37873"/>
                  <a:pt x="5703" y="47717"/>
                </a:cubicBezTo>
                <a:cubicBezTo>
                  <a:pt x="11406" y="57562"/>
                  <a:pt x="21941" y="63602"/>
                  <a:pt x="33318" y="63551"/>
                </a:cubicBezTo>
                <a:cubicBezTo>
                  <a:pt x="44695" y="63602"/>
                  <a:pt x="55230" y="57562"/>
                  <a:pt x="60933" y="47717"/>
                </a:cubicBezTo>
                <a:cubicBezTo>
                  <a:pt x="66636" y="37873"/>
                  <a:pt x="66636" y="25729"/>
                  <a:pt x="60933" y="15885"/>
                </a:cubicBezTo>
                <a:cubicBezTo>
                  <a:pt x="55230" y="6040"/>
                  <a:pt x="44695" y="0"/>
                  <a:pt x="33318" y="51"/>
                </a:cubicBezTo>
                <a:close/>
              </a:path>
            </a:pathLst>
          </a:custGeom>
          <a:solidFill>
            <a:srgbClr val="5555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14"/>
          <p:cNvSpPr/>
          <p:nvPr/>
        </p:nvSpPr>
        <p:spPr>
          <a:xfrm>
            <a:off x="872748" y="3039531"/>
            <a:ext cx="38626" cy="294961"/>
          </a:xfrm>
          <a:custGeom>
            <a:avLst/>
            <a:gdLst/>
            <a:ahLst/>
            <a:cxnLst/>
            <a:rect l="l" t="t" r="r" b="b"/>
            <a:pathLst>
              <a:path w="27940" h="213360" extrusionOk="0">
                <a:moveTo>
                  <a:pt x="0" y="26670"/>
                </a:moveTo>
                <a:lnTo>
                  <a:pt x="0" y="185420"/>
                </a:lnTo>
                <a:cubicBezTo>
                  <a:pt x="0" y="200660"/>
                  <a:pt x="12700" y="213360"/>
                  <a:pt x="27940" y="213360"/>
                </a:cubicBezTo>
                <a:lnTo>
                  <a:pt x="27940" y="0"/>
                </a:lnTo>
                <a:cubicBezTo>
                  <a:pt x="12700" y="0"/>
                  <a:pt x="0" y="11430"/>
                  <a:pt x="0" y="26670"/>
                </a:cubicBezTo>
                <a:close/>
              </a:path>
            </a:pathLst>
          </a:custGeom>
          <a:solidFill>
            <a:srgbClr val="2E2E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4"/>
          <p:cNvSpPr/>
          <p:nvPr/>
        </p:nvSpPr>
        <p:spPr>
          <a:xfrm>
            <a:off x="872748" y="3553958"/>
            <a:ext cx="38626" cy="531984"/>
          </a:xfrm>
          <a:custGeom>
            <a:avLst/>
            <a:gdLst/>
            <a:ahLst/>
            <a:cxnLst/>
            <a:rect l="l" t="t" r="r" b="b"/>
            <a:pathLst>
              <a:path w="27940" h="384810" extrusionOk="0">
                <a:moveTo>
                  <a:pt x="0" y="26670"/>
                </a:moveTo>
                <a:lnTo>
                  <a:pt x="0" y="356870"/>
                </a:lnTo>
                <a:cubicBezTo>
                  <a:pt x="0" y="372110"/>
                  <a:pt x="12700" y="384810"/>
                  <a:pt x="27940" y="384810"/>
                </a:cubicBezTo>
                <a:lnTo>
                  <a:pt x="27940" y="0"/>
                </a:lnTo>
                <a:cubicBezTo>
                  <a:pt x="12700" y="0"/>
                  <a:pt x="0" y="11430"/>
                  <a:pt x="0" y="26670"/>
                </a:cubicBezTo>
                <a:close/>
              </a:path>
            </a:pathLst>
          </a:custGeom>
          <a:solidFill>
            <a:srgbClr val="2E2E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4"/>
          <p:cNvSpPr/>
          <p:nvPr/>
        </p:nvSpPr>
        <p:spPr>
          <a:xfrm>
            <a:off x="872748" y="4201819"/>
            <a:ext cx="38626" cy="533740"/>
          </a:xfrm>
          <a:custGeom>
            <a:avLst/>
            <a:gdLst/>
            <a:ahLst/>
            <a:cxnLst/>
            <a:rect l="l" t="t" r="r" b="b"/>
            <a:pathLst>
              <a:path w="27940" h="386080" extrusionOk="0">
                <a:moveTo>
                  <a:pt x="0" y="27940"/>
                </a:moveTo>
                <a:lnTo>
                  <a:pt x="0" y="358140"/>
                </a:lnTo>
                <a:cubicBezTo>
                  <a:pt x="0" y="373380"/>
                  <a:pt x="12700" y="386080"/>
                  <a:pt x="27940" y="386080"/>
                </a:cubicBezTo>
                <a:lnTo>
                  <a:pt x="27940" y="0"/>
                </a:lnTo>
                <a:cubicBezTo>
                  <a:pt x="12700" y="0"/>
                  <a:pt x="0" y="12700"/>
                  <a:pt x="0" y="27940"/>
                </a:cubicBezTo>
                <a:close/>
              </a:path>
            </a:pathLst>
          </a:custGeom>
          <a:solidFill>
            <a:srgbClr val="2E2E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4"/>
          <p:cNvSpPr/>
          <p:nvPr/>
        </p:nvSpPr>
        <p:spPr>
          <a:xfrm>
            <a:off x="4456177" y="3729530"/>
            <a:ext cx="38626" cy="855037"/>
          </a:xfrm>
          <a:custGeom>
            <a:avLst/>
            <a:gdLst/>
            <a:ahLst/>
            <a:cxnLst/>
            <a:rect l="l" t="t" r="r" b="b"/>
            <a:pathLst>
              <a:path w="27940" h="618490" extrusionOk="0">
                <a:moveTo>
                  <a:pt x="0" y="0"/>
                </a:moveTo>
                <a:lnTo>
                  <a:pt x="0" y="618490"/>
                </a:lnTo>
                <a:cubicBezTo>
                  <a:pt x="15240" y="618490"/>
                  <a:pt x="27940" y="605790"/>
                  <a:pt x="27940" y="590550"/>
                </a:cubicBezTo>
                <a:lnTo>
                  <a:pt x="27940" y="27940"/>
                </a:lnTo>
                <a:cubicBezTo>
                  <a:pt x="27940" y="12700"/>
                  <a:pt x="15240" y="0"/>
                  <a:pt x="0" y="0"/>
                </a:cubicBezTo>
                <a:close/>
              </a:path>
            </a:pathLst>
          </a:custGeom>
          <a:solidFill>
            <a:srgbClr val="2E2E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4"/>
          <p:cNvSpPr/>
          <p:nvPr/>
        </p:nvSpPr>
        <p:spPr>
          <a:xfrm>
            <a:off x="911374" y="2091441"/>
            <a:ext cx="3544803" cy="7165103"/>
          </a:xfrm>
          <a:custGeom>
            <a:avLst/>
            <a:gdLst/>
            <a:ahLst/>
            <a:cxnLst/>
            <a:rect l="l" t="t" r="r" b="b"/>
            <a:pathLst>
              <a:path w="2564130" h="5182870" extrusionOk="0">
                <a:moveTo>
                  <a:pt x="2564130" y="1184910"/>
                </a:moveTo>
                <a:lnTo>
                  <a:pt x="2564130" y="379730"/>
                </a:lnTo>
                <a:cubicBezTo>
                  <a:pt x="2564130" y="353060"/>
                  <a:pt x="2561590" y="327660"/>
                  <a:pt x="2556510" y="303530"/>
                </a:cubicBezTo>
                <a:cubicBezTo>
                  <a:pt x="2553970" y="290830"/>
                  <a:pt x="2551430" y="279400"/>
                  <a:pt x="2547620" y="266700"/>
                </a:cubicBezTo>
                <a:cubicBezTo>
                  <a:pt x="2542540" y="248920"/>
                  <a:pt x="2534920" y="231140"/>
                  <a:pt x="2527300" y="214630"/>
                </a:cubicBezTo>
                <a:cubicBezTo>
                  <a:pt x="2522220" y="203200"/>
                  <a:pt x="2515870" y="193040"/>
                  <a:pt x="2509520" y="182880"/>
                </a:cubicBezTo>
                <a:cubicBezTo>
                  <a:pt x="2503170" y="172720"/>
                  <a:pt x="2496820" y="162560"/>
                  <a:pt x="2489200" y="152400"/>
                </a:cubicBezTo>
                <a:cubicBezTo>
                  <a:pt x="2477770" y="137160"/>
                  <a:pt x="2466340" y="124460"/>
                  <a:pt x="2453640" y="110490"/>
                </a:cubicBezTo>
                <a:cubicBezTo>
                  <a:pt x="2444750" y="101600"/>
                  <a:pt x="2435860" y="93980"/>
                  <a:pt x="2426970" y="86360"/>
                </a:cubicBezTo>
                <a:cubicBezTo>
                  <a:pt x="2360930" y="31750"/>
                  <a:pt x="2277110" y="0"/>
                  <a:pt x="2185670" y="0"/>
                </a:cubicBezTo>
                <a:lnTo>
                  <a:pt x="379730" y="0"/>
                </a:lnTo>
                <a:cubicBezTo>
                  <a:pt x="288290" y="0"/>
                  <a:pt x="203200" y="33020"/>
                  <a:pt x="138430" y="86360"/>
                </a:cubicBezTo>
                <a:cubicBezTo>
                  <a:pt x="129540" y="93980"/>
                  <a:pt x="120650" y="102870"/>
                  <a:pt x="111760" y="110490"/>
                </a:cubicBezTo>
                <a:cubicBezTo>
                  <a:pt x="99060" y="123190"/>
                  <a:pt x="86360" y="137160"/>
                  <a:pt x="76200" y="152400"/>
                </a:cubicBezTo>
                <a:cubicBezTo>
                  <a:pt x="68580" y="162560"/>
                  <a:pt x="62230" y="172720"/>
                  <a:pt x="55880" y="182880"/>
                </a:cubicBezTo>
                <a:cubicBezTo>
                  <a:pt x="49530" y="193040"/>
                  <a:pt x="43180" y="204470"/>
                  <a:pt x="38100" y="214630"/>
                </a:cubicBezTo>
                <a:cubicBezTo>
                  <a:pt x="29210" y="232410"/>
                  <a:pt x="22860" y="248920"/>
                  <a:pt x="16510" y="266700"/>
                </a:cubicBezTo>
                <a:cubicBezTo>
                  <a:pt x="12700" y="279400"/>
                  <a:pt x="10160" y="290830"/>
                  <a:pt x="7620" y="303530"/>
                </a:cubicBezTo>
                <a:cubicBezTo>
                  <a:pt x="2540" y="327660"/>
                  <a:pt x="0" y="354330"/>
                  <a:pt x="0" y="379730"/>
                </a:cubicBezTo>
                <a:lnTo>
                  <a:pt x="0" y="4803140"/>
                </a:lnTo>
                <a:cubicBezTo>
                  <a:pt x="0" y="5012690"/>
                  <a:pt x="170180" y="5182870"/>
                  <a:pt x="379730" y="5182870"/>
                </a:cubicBezTo>
                <a:lnTo>
                  <a:pt x="2184400" y="5182870"/>
                </a:lnTo>
                <a:cubicBezTo>
                  <a:pt x="2393950" y="5182870"/>
                  <a:pt x="2564130" y="5012690"/>
                  <a:pt x="2564130" y="4803140"/>
                </a:cubicBezTo>
                <a:lnTo>
                  <a:pt x="2564130" y="1184910"/>
                </a:lnTo>
                <a:close/>
                <a:moveTo>
                  <a:pt x="2538730" y="1184910"/>
                </a:moveTo>
                <a:lnTo>
                  <a:pt x="2538730" y="4804410"/>
                </a:lnTo>
                <a:cubicBezTo>
                  <a:pt x="2538730" y="4999990"/>
                  <a:pt x="2379980" y="5158740"/>
                  <a:pt x="2184400" y="5158740"/>
                </a:cubicBezTo>
                <a:lnTo>
                  <a:pt x="379730" y="5158740"/>
                </a:lnTo>
                <a:cubicBezTo>
                  <a:pt x="184150" y="5158740"/>
                  <a:pt x="25400" y="4999990"/>
                  <a:pt x="25400" y="4804410"/>
                </a:cubicBezTo>
                <a:lnTo>
                  <a:pt x="25400" y="381000"/>
                </a:lnTo>
                <a:cubicBezTo>
                  <a:pt x="25400" y="184150"/>
                  <a:pt x="184150" y="25400"/>
                  <a:pt x="379730" y="25400"/>
                </a:cubicBezTo>
                <a:lnTo>
                  <a:pt x="2184400" y="25400"/>
                </a:lnTo>
                <a:cubicBezTo>
                  <a:pt x="2379980" y="25400"/>
                  <a:pt x="2538730" y="184150"/>
                  <a:pt x="2538730" y="379730"/>
                </a:cubicBezTo>
                <a:lnTo>
                  <a:pt x="2538730" y="1184910"/>
                </a:lnTo>
                <a:close/>
              </a:path>
            </a:pathLst>
          </a:custGeom>
          <a:solidFill>
            <a:srgbClr val="5555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14"/>
          <p:cNvSpPr/>
          <p:nvPr/>
        </p:nvSpPr>
        <p:spPr>
          <a:xfrm>
            <a:off x="5126696" y="6065983"/>
            <a:ext cx="699514" cy="699514"/>
          </a:xfrm>
          <a:custGeom>
            <a:avLst/>
            <a:gdLst/>
            <a:ahLst/>
            <a:cxnLst/>
            <a:rect l="l" t="t" r="r" b="b"/>
            <a:pathLst>
              <a:path w="699514" h="699514" extrusionOk="0">
                <a:moveTo>
                  <a:pt x="0" y="0"/>
                </a:moveTo>
                <a:lnTo>
                  <a:pt x="699515" y="0"/>
                </a:lnTo>
                <a:lnTo>
                  <a:pt x="699515" y="699515"/>
                </a:lnTo>
                <a:lnTo>
                  <a:pt x="0" y="6995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pic>
        <p:nvPicPr>
          <p:cNvPr id="577" name="Google Shape;577;p14"/>
          <p:cNvPicPr preferRelativeResize="0"/>
          <p:nvPr/>
        </p:nvPicPr>
        <p:blipFill rotWithShape="1">
          <a:blip r:embed="rId6">
            <a:alphaModFix/>
          </a:blip>
          <a:srcRect l="25901" r="25901"/>
          <a:stretch/>
        </p:blipFill>
        <p:spPr>
          <a:xfrm>
            <a:off x="1031575" y="2257325"/>
            <a:ext cx="3300975" cy="6848977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14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pl" sz="2499" b="0" i="0" u="none" strike="noStrike" cap="none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14"/>
          <p:cNvSpPr/>
          <p:nvPr/>
        </p:nvSpPr>
        <p:spPr>
          <a:xfrm>
            <a:off x="946488" y="2126555"/>
            <a:ext cx="3474574" cy="7094874"/>
          </a:xfrm>
          <a:custGeom>
            <a:avLst/>
            <a:gdLst/>
            <a:ahLst/>
            <a:cxnLst/>
            <a:rect l="l" t="t" r="r" b="b"/>
            <a:pathLst>
              <a:path w="2513330" h="5132070" extrusionOk="0">
                <a:moveTo>
                  <a:pt x="2159000" y="0"/>
                </a:moveTo>
                <a:lnTo>
                  <a:pt x="354330" y="0"/>
                </a:lnTo>
                <a:cubicBezTo>
                  <a:pt x="158750" y="0"/>
                  <a:pt x="0" y="158750"/>
                  <a:pt x="0" y="354330"/>
                </a:cubicBezTo>
                <a:lnTo>
                  <a:pt x="0" y="4777740"/>
                </a:lnTo>
                <a:cubicBezTo>
                  <a:pt x="0" y="4973320"/>
                  <a:pt x="158750" y="5132070"/>
                  <a:pt x="354330" y="5132070"/>
                </a:cubicBezTo>
                <a:lnTo>
                  <a:pt x="2159000" y="5132070"/>
                </a:lnTo>
                <a:cubicBezTo>
                  <a:pt x="2354580" y="5132070"/>
                  <a:pt x="2513330" y="4973320"/>
                  <a:pt x="2513330" y="4777740"/>
                </a:cubicBezTo>
                <a:lnTo>
                  <a:pt x="2513330" y="354330"/>
                </a:lnTo>
                <a:cubicBezTo>
                  <a:pt x="2513330" y="158750"/>
                  <a:pt x="2354580" y="0"/>
                  <a:pt x="2159000" y="0"/>
                </a:cubicBezTo>
                <a:close/>
                <a:moveTo>
                  <a:pt x="1558290" y="162560"/>
                </a:moveTo>
                <a:cubicBezTo>
                  <a:pt x="1576070" y="162560"/>
                  <a:pt x="1590040" y="176530"/>
                  <a:pt x="1590040" y="194310"/>
                </a:cubicBezTo>
                <a:cubicBezTo>
                  <a:pt x="1590040" y="212090"/>
                  <a:pt x="1576070" y="226060"/>
                  <a:pt x="1558290" y="226060"/>
                </a:cubicBezTo>
                <a:cubicBezTo>
                  <a:pt x="1540510" y="226060"/>
                  <a:pt x="1526540" y="212090"/>
                  <a:pt x="1526540" y="194310"/>
                </a:cubicBezTo>
                <a:cubicBezTo>
                  <a:pt x="1526540" y="176530"/>
                  <a:pt x="1541780" y="162560"/>
                  <a:pt x="1558290" y="162560"/>
                </a:cubicBezTo>
                <a:close/>
                <a:moveTo>
                  <a:pt x="1089660" y="172720"/>
                </a:moveTo>
                <a:lnTo>
                  <a:pt x="1394460" y="172720"/>
                </a:lnTo>
                <a:cubicBezTo>
                  <a:pt x="1405890" y="172720"/>
                  <a:pt x="1416050" y="181610"/>
                  <a:pt x="1416050" y="194310"/>
                </a:cubicBezTo>
                <a:cubicBezTo>
                  <a:pt x="1416050" y="207010"/>
                  <a:pt x="1405890" y="215900"/>
                  <a:pt x="1394460" y="215900"/>
                </a:cubicBezTo>
                <a:lnTo>
                  <a:pt x="1089660" y="215900"/>
                </a:lnTo>
                <a:cubicBezTo>
                  <a:pt x="1078230" y="215900"/>
                  <a:pt x="1068070" y="207010"/>
                  <a:pt x="1068070" y="194310"/>
                </a:cubicBezTo>
                <a:cubicBezTo>
                  <a:pt x="1068070" y="181610"/>
                  <a:pt x="1078230" y="172720"/>
                  <a:pt x="1089660" y="172720"/>
                </a:cubicBezTo>
                <a:close/>
                <a:moveTo>
                  <a:pt x="2383790" y="4798060"/>
                </a:moveTo>
                <a:cubicBezTo>
                  <a:pt x="2383790" y="4913630"/>
                  <a:pt x="2289810" y="5007610"/>
                  <a:pt x="2174240" y="5007610"/>
                </a:cubicBezTo>
                <a:lnTo>
                  <a:pt x="341630" y="5007610"/>
                </a:lnTo>
                <a:cubicBezTo>
                  <a:pt x="226060" y="5007610"/>
                  <a:pt x="132080" y="4913630"/>
                  <a:pt x="132080" y="4798060"/>
                </a:cubicBezTo>
                <a:lnTo>
                  <a:pt x="132080" y="340360"/>
                </a:lnTo>
                <a:cubicBezTo>
                  <a:pt x="132080" y="224790"/>
                  <a:pt x="226060" y="130810"/>
                  <a:pt x="341630" y="130810"/>
                </a:cubicBezTo>
                <a:lnTo>
                  <a:pt x="614680" y="130810"/>
                </a:lnTo>
                <a:lnTo>
                  <a:pt x="614680" y="187960"/>
                </a:lnTo>
                <a:cubicBezTo>
                  <a:pt x="614680" y="252730"/>
                  <a:pt x="668020" y="306070"/>
                  <a:pt x="732790" y="306070"/>
                </a:cubicBezTo>
                <a:lnTo>
                  <a:pt x="1783080" y="306070"/>
                </a:lnTo>
                <a:cubicBezTo>
                  <a:pt x="1847850" y="306070"/>
                  <a:pt x="1901190" y="252730"/>
                  <a:pt x="1901190" y="187960"/>
                </a:cubicBezTo>
                <a:lnTo>
                  <a:pt x="1901190" y="130810"/>
                </a:lnTo>
                <a:lnTo>
                  <a:pt x="2172970" y="130810"/>
                </a:lnTo>
                <a:cubicBezTo>
                  <a:pt x="2288540" y="130810"/>
                  <a:pt x="2382520" y="224790"/>
                  <a:pt x="2382520" y="340360"/>
                </a:cubicBezTo>
                <a:lnTo>
                  <a:pt x="2382520" y="47980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" name="Google Shape;584;p15"/>
          <p:cNvGrpSpPr/>
          <p:nvPr/>
        </p:nvGrpSpPr>
        <p:grpSpPr>
          <a:xfrm>
            <a:off x="0" y="1033462"/>
            <a:ext cx="1028700" cy="9253538"/>
            <a:chOff x="0" y="0"/>
            <a:chExt cx="222487" cy="2001355"/>
          </a:xfrm>
        </p:grpSpPr>
        <p:sp>
          <p:nvSpPr>
            <p:cNvPr id="585" name="Google Shape;585;p15"/>
            <p:cNvSpPr/>
            <p:nvPr/>
          </p:nvSpPr>
          <p:spPr>
            <a:xfrm>
              <a:off x="0" y="0"/>
              <a:ext cx="222487" cy="2001355"/>
            </a:xfrm>
            <a:custGeom>
              <a:avLst/>
              <a:gdLst/>
              <a:ahLst/>
              <a:cxnLst/>
              <a:rect l="l" t="t" r="r" b="b"/>
              <a:pathLst>
                <a:path w="222487" h="2001355" extrusionOk="0">
                  <a:moveTo>
                    <a:pt x="0" y="0"/>
                  </a:moveTo>
                  <a:lnTo>
                    <a:pt x="222487" y="0"/>
                  </a:lnTo>
                  <a:lnTo>
                    <a:pt x="222487" y="2001355"/>
                  </a:lnTo>
                  <a:lnTo>
                    <a:pt x="0" y="2001355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86" name="Google Shape;586;p15"/>
            <p:cNvSpPr txBox="1"/>
            <p:nvPr/>
          </p:nvSpPr>
          <p:spPr>
            <a:xfrm>
              <a:off x="0" y="0"/>
              <a:ext cx="222487" cy="2001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7" name="Google Shape;587;p15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588" name="Google Shape;588;p15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89" name="Google Shape;589;p15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90" name="Google Shape;590;p1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91" name="Google Shape;591;p15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lang="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3</a:t>
              </a:r>
              <a:r>
                <a:rPr lang="pl" sz="2499" b="0" i="0" u="none" strike="noStrike" cap="none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Unit </a:t>
              </a: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5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5"/>
            <p:cNvSpPr txBox="1"/>
            <p:nvPr/>
          </p:nvSpPr>
          <p:spPr>
            <a:xfrm rot="-5400000">
              <a:off x="21206150" y="9602550"/>
              <a:ext cx="4663500" cy="8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pl" sz="1800" b="0" i="0" u="sng" strike="noStrike" cap="none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593" name="Google Shape;593;p15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594" name="Google Shape;594;p15"/>
          <p:cNvGrpSpPr/>
          <p:nvPr/>
        </p:nvGrpSpPr>
        <p:grpSpPr>
          <a:xfrm>
            <a:off x="0" y="4067054"/>
            <a:ext cx="3933182" cy="2152892"/>
            <a:chOff x="0" y="0"/>
            <a:chExt cx="5244242" cy="2870523"/>
          </a:xfrm>
        </p:grpSpPr>
        <p:grpSp>
          <p:nvGrpSpPr>
            <p:cNvPr id="595" name="Google Shape;595;p15"/>
            <p:cNvGrpSpPr/>
            <p:nvPr/>
          </p:nvGrpSpPr>
          <p:grpSpPr>
            <a:xfrm>
              <a:off x="0" y="0"/>
              <a:ext cx="5244242" cy="2870523"/>
              <a:chOff x="0" y="0"/>
              <a:chExt cx="1980673" cy="1084155"/>
            </a:xfrm>
          </p:grpSpPr>
          <p:sp>
            <p:nvSpPr>
              <p:cNvPr id="596" name="Google Shape;596;p15"/>
              <p:cNvSpPr/>
              <p:nvPr/>
            </p:nvSpPr>
            <p:spPr>
              <a:xfrm>
                <a:off x="0" y="0"/>
                <a:ext cx="1980673" cy="1084155"/>
              </a:xfrm>
              <a:custGeom>
                <a:avLst/>
                <a:gdLst/>
                <a:ahLst/>
                <a:cxnLst/>
                <a:rect l="l" t="t" r="r" b="b"/>
                <a:pathLst>
                  <a:path w="1980673" h="1084155" extrusionOk="0">
                    <a:moveTo>
                      <a:pt x="0" y="0"/>
                    </a:moveTo>
                    <a:lnTo>
                      <a:pt x="1980673" y="0"/>
                    </a:lnTo>
                    <a:lnTo>
                      <a:pt x="1980673" y="1084155"/>
                    </a:lnTo>
                    <a:lnTo>
                      <a:pt x="0" y="1084155"/>
                    </a:lnTo>
                    <a:close/>
                  </a:path>
                </a:pathLst>
              </a:custGeom>
              <a:solidFill>
                <a:srgbClr val="1E2328"/>
              </a:solidFill>
              <a:ln>
                <a:noFill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97" name="Google Shape;597;p15"/>
              <p:cNvSpPr txBox="1"/>
              <p:nvPr/>
            </p:nvSpPr>
            <p:spPr>
              <a:xfrm>
                <a:off x="0" y="0"/>
                <a:ext cx="1980673" cy="10841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22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98" name="Google Shape;598;p15"/>
            <p:cNvSpPr txBox="1"/>
            <p:nvPr/>
          </p:nvSpPr>
          <p:spPr>
            <a:xfrm>
              <a:off x="594936" y="1078965"/>
              <a:ext cx="3453894" cy="8674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199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65"/>
                <a:buFont typeface="Arial"/>
                <a:buNone/>
              </a:pPr>
              <a:r>
                <a:rPr lang="pl" sz="3465" b="0" i="0" u="none" strike="noStrike" cap="none" dirty="0">
                  <a:solidFill>
                    <a:srgbClr val="FFFFFF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Źródła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0" name="Google Shape;600;p15"/>
          <p:cNvSpPr txBox="1"/>
          <p:nvPr/>
        </p:nvSpPr>
        <p:spPr>
          <a:xfrm>
            <a:off x="4328556" y="2916455"/>
            <a:ext cx="11951400" cy="497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14400" marR="0" lvl="1" indent="-368236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2199"/>
              <a:buFont typeface="Arial"/>
              <a:buChar char="•"/>
            </a:pPr>
            <a:r>
              <a:rPr lang="pl" sz="21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Flint, Indie (2021) Eco Colors: Barwniki botaniczne do pięknych tekstyliów, Murdoch Books</a:t>
            </a:r>
            <a:endParaRPr sz="215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368236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2199"/>
              <a:buFont typeface="Arial"/>
              <a:buChar char="•"/>
            </a:pPr>
            <a:r>
              <a:rPr lang="pl" sz="2199" u="sng" dirty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https://thelostherbs.com/jak-naturalnie-farbować-swoje-codzienne-przedmioty/</a:t>
            </a:r>
            <a:endParaRPr sz="2150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368236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2199"/>
              <a:buFont typeface="Arial"/>
              <a:buChar char="•"/>
            </a:pPr>
            <a:r>
              <a:rPr lang="pl" sz="2150" b="0" i="0" u="sng" strike="noStrike" cap="none" dirty="0">
                <a:solidFill>
                  <a:schemeClr val="hlink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  <a:hlinkClick r:id="rId6"/>
              </a:rPr>
              <a:t>https://www.textileschool.com/</a:t>
            </a:r>
            <a:endParaRPr sz="2150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892177" marR="0" lvl="1" indent="-34290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Arial" panose="020B0604020202020204" pitchFamily="34" charset="0"/>
              <a:buChar char="•"/>
            </a:pPr>
            <a:r>
              <a:rPr lang="pl" sz="2150" u="sng" dirty="0">
                <a:solidFill>
                  <a:schemeClr val="hlink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  <a:hlinkClick r:id="rId7"/>
              </a:rPr>
              <a:t>https://www.thedogwooddyer.com/</a:t>
            </a:r>
            <a:endParaRPr sz="2150" dirty="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892177" marR="0" lvl="1" indent="-34290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Arial" panose="020B0604020202020204" pitchFamily="34" charset="0"/>
              <a:buChar char="•"/>
            </a:pPr>
            <a:r>
              <a:rPr lang="pl" sz="2150" u="sng" dirty="0">
                <a:solidFill>
                  <a:schemeClr val="hlink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  <a:hlinkClick r:id="rId8"/>
              </a:rPr>
              <a:t>https://clairepassmore.weebly.com/blog/making-use-of-garden-flowers</a:t>
            </a:r>
            <a:endParaRPr sz="2150" dirty="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892177" marR="0" lvl="1" indent="-34290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Arial" panose="020B0604020202020204" pitchFamily="34" charset="0"/>
              <a:buChar char="•"/>
            </a:pPr>
            <a:r>
              <a:rPr lang="pl" sz="2150" u="sng" dirty="0">
                <a:solidFill>
                  <a:schemeClr val="hlink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  <a:hlinkClick r:id="rId9"/>
              </a:rPr>
              <a:t>https://www.apieceofrainbow.com/make-beeswax-wrap/</a:t>
            </a:r>
            <a:endParaRPr sz="2150" dirty="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892177" marR="0" lvl="1" indent="-34290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Arial" panose="020B0604020202020204" pitchFamily="34" charset="0"/>
              <a:buChar char="•"/>
            </a:pPr>
            <a:r>
              <a:rPr lang="pl" sz="2150" u="sng" dirty="0">
                <a:solidFill>
                  <a:schemeClr val="hlink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  <a:hlinkClick r:id="rId10"/>
              </a:rPr>
              <a:t>https://abeautifulmess.com/bleach-painting-on-textiles-diy/</a:t>
            </a:r>
            <a:endParaRPr sz="2150" dirty="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892177" marR="0" lvl="1" indent="-34290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Arial" panose="020B0604020202020204" pitchFamily="34" charset="0"/>
              <a:buChar char="•"/>
            </a:pPr>
            <a:r>
              <a:rPr lang="pl" sz="2150" u="sng" dirty="0">
                <a:solidFill>
                  <a:schemeClr val="hlink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  <a:hlinkClick r:id="rId11"/>
              </a:rPr>
              <a:t>https://craftedincarhartt.wordpress.com/wp-content/uploads/2013/06/diypolkadotjeans6.jpg</a:t>
            </a:r>
            <a:endParaRPr sz="2150" dirty="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1" name="Google Shape;601;p15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pl" sz="2499" b="0" i="0" u="none" strike="noStrike" cap="none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F5A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121" name="Google Shape;121;p3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2" name="Google Shape;122;p3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3" name="Google Shape;123;p3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4" name="Google Shape;124;p3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lang="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3, Unit </a:t>
              </a: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5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"/>
            <p:cNvSpPr txBox="1"/>
            <p:nvPr/>
          </p:nvSpPr>
          <p:spPr>
            <a:xfrm rot="-5400000">
              <a:off x="21051350" y="9898650"/>
              <a:ext cx="4522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pl" sz="1800" b="0" i="0" u="sng" strike="noStrike" cap="none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6" name="Google Shape;126;p3"/>
          <p:cNvPicPr preferRelativeResize="0"/>
          <p:nvPr/>
        </p:nvPicPr>
        <p:blipFill rotWithShape="1">
          <a:blip r:embed="rId5">
            <a:alphaModFix/>
          </a:blip>
          <a:srcRect t="8079" b="40025"/>
          <a:stretch/>
        </p:blipFill>
        <p:spPr>
          <a:xfrm>
            <a:off x="0" y="1707643"/>
            <a:ext cx="10729564" cy="44544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3"/>
          <p:cNvGrpSpPr/>
          <p:nvPr/>
        </p:nvGrpSpPr>
        <p:grpSpPr>
          <a:xfrm>
            <a:off x="9717692" y="2708859"/>
            <a:ext cx="6348470" cy="4290075"/>
            <a:chOff x="0" y="0"/>
            <a:chExt cx="8464627" cy="5720100"/>
          </a:xfrm>
        </p:grpSpPr>
        <p:grpSp>
          <p:nvGrpSpPr>
            <p:cNvPr id="128" name="Google Shape;128;p3"/>
            <p:cNvGrpSpPr/>
            <p:nvPr/>
          </p:nvGrpSpPr>
          <p:grpSpPr>
            <a:xfrm>
              <a:off x="0" y="0"/>
              <a:ext cx="8464627" cy="5720100"/>
              <a:chOff x="0" y="0"/>
              <a:chExt cx="5039406" cy="3405455"/>
            </a:xfrm>
          </p:grpSpPr>
          <p:sp>
            <p:nvSpPr>
              <p:cNvPr id="129" name="Google Shape;129;p3"/>
              <p:cNvSpPr/>
              <p:nvPr/>
            </p:nvSpPr>
            <p:spPr>
              <a:xfrm>
                <a:off x="0" y="0"/>
                <a:ext cx="5039406" cy="3405455"/>
              </a:xfrm>
              <a:custGeom>
                <a:avLst/>
                <a:gdLst/>
                <a:ahLst/>
                <a:cxnLst/>
                <a:rect l="l" t="t" r="r" b="b"/>
                <a:pathLst>
                  <a:path w="5039406" h="3405455" extrusionOk="0">
                    <a:moveTo>
                      <a:pt x="0" y="0"/>
                    </a:moveTo>
                    <a:lnTo>
                      <a:pt x="5039406" y="0"/>
                    </a:lnTo>
                    <a:lnTo>
                      <a:pt x="5039406" y="3405455"/>
                    </a:lnTo>
                    <a:lnTo>
                      <a:pt x="0" y="3405455"/>
                    </a:lnTo>
                    <a:close/>
                  </a:path>
                </a:pathLst>
              </a:custGeom>
              <a:solidFill>
                <a:srgbClr val="1E2328"/>
              </a:solidFill>
              <a:ln>
                <a:noFill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30" name="Google Shape;130;p3"/>
              <p:cNvSpPr txBox="1"/>
              <p:nvPr/>
            </p:nvSpPr>
            <p:spPr>
              <a:xfrm>
                <a:off x="0" y="0"/>
                <a:ext cx="5039406" cy="34054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66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1" name="Google Shape;131;p3"/>
            <p:cNvSpPr txBox="1"/>
            <p:nvPr/>
          </p:nvSpPr>
          <p:spPr>
            <a:xfrm>
              <a:off x="1295761" y="1081203"/>
              <a:ext cx="4654654" cy="2462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r>
                <a:rPr lang="pl" sz="6000" b="0" i="0" u="none" strike="noStrike" cap="none" dirty="0">
                  <a:solidFill>
                    <a:srgbClr val="FFFFFF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Przegląd Unitu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2" name="Google Shape;132;p3"/>
            <p:cNvCxnSpPr/>
            <p:nvPr/>
          </p:nvCxnSpPr>
          <p:spPr>
            <a:xfrm>
              <a:off x="1295804" y="4931989"/>
              <a:ext cx="958800" cy="6300"/>
            </a:xfrm>
            <a:prstGeom prst="straightConnector1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33" name="Google Shape;133;p3"/>
          <p:cNvSpPr txBox="1"/>
          <p:nvPr/>
        </p:nvSpPr>
        <p:spPr>
          <a:xfrm>
            <a:off x="1031574" y="7637150"/>
            <a:ext cx="14913600" cy="18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l" sz="2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Ta jednostka </a:t>
            </a:r>
            <a:r>
              <a:rPr lang="pl" sz="2200">
                <a:latin typeface="Montserrat"/>
                <a:ea typeface="Montserrat"/>
                <a:cs typeface="Montserrat"/>
                <a:sym typeface="Montserrat"/>
              </a:rPr>
              <a:t>koncentruje się na praktycznym zastosowaniu wiedzy zdobytej w trakcie modułu. W tej jednostce zdobędziesz praktyczne informacje na temat stosowania zrównoważonych wykończeń tekstyliów na potrzeby produkcji domowej. Jednostka kończy się ćwiczeniem polegającym na stworzeniu i skompilowaniu archiwum różnych rodzajów zrównoważonych wykończeń tekstyliów.</a:t>
            </a:r>
            <a:endParaRPr sz="215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3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pl" sz="2499" b="0" i="0" u="none" strike="noStrike" cap="none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4"/>
          <p:cNvGrpSpPr/>
          <p:nvPr/>
        </p:nvGrpSpPr>
        <p:grpSpPr>
          <a:xfrm>
            <a:off x="0" y="7050875"/>
            <a:ext cx="9310979" cy="3236598"/>
            <a:chOff x="0" y="0"/>
            <a:chExt cx="12414639" cy="4794250"/>
          </a:xfrm>
        </p:grpSpPr>
        <p:grpSp>
          <p:nvGrpSpPr>
            <p:cNvPr id="140" name="Google Shape;140;p4"/>
            <p:cNvGrpSpPr/>
            <p:nvPr/>
          </p:nvGrpSpPr>
          <p:grpSpPr>
            <a:xfrm>
              <a:off x="0" y="1365250"/>
              <a:ext cx="12414639" cy="3429000"/>
              <a:chOff x="0" y="0"/>
              <a:chExt cx="7391041" cy="2041451"/>
            </a:xfrm>
          </p:grpSpPr>
          <p:sp>
            <p:nvSpPr>
              <p:cNvPr id="141" name="Google Shape;141;p4"/>
              <p:cNvSpPr/>
              <p:nvPr/>
            </p:nvSpPr>
            <p:spPr>
              <a:xfrm>
                <a:off x="0" y="0"/>
                <a:ext cx="7391041" cy="2041451"/>
              </a:xfrm>
              <a:custGeom>
                <a:avLst/>
                <a:gdLst/>
                <a:ahLst/>
                <a:cxnLst/>
                <a:rect l="l" t="t" r="r" b="b"/>
                <a:pathLst>
                  <a:path w="7391041" h="2041451" extrusionOk="0">
                    <a:moveTo>
                      <a:pt x="0" y="0"/>
                    </a:moveTo>
                    <a:lnTo>
                      <a:pt x="7391041" y="0"/>
                    </a:lnTo>
                    <a:lnTo>
                      <a:pt x="7391041" y="2041451"/>
                    </a:lnTo>
                    <a:lnTo>
                      <a:pt x="0" y="2041451"/>
                    </a:lnTo>
                    <a:close/>
                  </a:path>
                </a:pathLst>
              </a:custGeom>
              <a:solidFill>
                <a:srgbClr val="CFCF5A"/>
              </a:solidFill>
              <a:ln>
                <a:noFill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42" name="Google Shape;142;p4"/>
              <p:cNvSpPr txBox="1"/>
              <p:nvPr/>
            </p:nvSpPr>
            <p:spPr>
              <a:xfrm>
                <a:off x="0" y="0"/>
                <a:ext cx="7391041" cy="20414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66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" name="Google Shape;143;p4"/>
            <p:cNvGrpSpPr/>
            <p:nvPr/>
          </p:nvGrpSpPr>
          <p:grpSpPr>
            <a:xfrm>
              <a:off x="0" y="0"/>
              <a:ext cx="1371600" cy="1365250"/>
              <a:chOff x="0" y="0"/>
              <a:chExt cx="816580" cy="812800"/>
            </a:xfrm>
          </p:grpSpPr>
          <p:sp>
            <p:nvSpPr>
              <p:cNvPr id="144" name="Google Shape;144;p4"/>
              <p:cNvSpPr/>
              <p:nvPr/>
            </p:nvSpPr>
            <p:spPr>
              <a:xfrm>
                <a:off x="0" y="0"/>
                <a:ext cx="81658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6580" h="812800" extrusionOk="0">
                    <a:moveTo>
                      <a:pt x="0" y="0"/>
                    </a:moveTo>
                    <a:lnTo>
                      <a:pt x="816580" y="0"/>
                    </a:lnTo>
                    <a:lnTo>
                      <a:pt x="81658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1E2328"/>
              </a:solidFill>
              <a:ln>
                <a:noFill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45" name="Google Shape;145;p4"/>
              <p:cNvSpPr txBox="1"/>
              <p:nvPr/>
            </p:nvSpPr>
            <p:spPr>
              <a:xfrm>
                <a:off x="0" y="0"/>
                <a:ext cx="81658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66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6" name="Google Shape;146;p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147" name="Google Shape;147;p4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8" name="Google Shape;148;p4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9" name="Google Shape;149;p4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0" name="Google Shape;150;p4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lang="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3, Unit </a:t>
              </a: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5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4"/>
            <p:cNvSpPr txBox="1"/>
            <p:nvPr/>
          </p:nvSpPr>
          <p:spPr>
            <a:xfrm rot="-5400000">
              <a:off x="20803850" y="9651150"/>
              <a:ext cx="5017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pl" sz="1800" b="0" i="0" u="sng" strike="noStrike" cap="none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" name="Google Shape;152;p4"/>
          <p:cNvGrpSpPr/>
          <p:nvPr/>
        </p:nvGrpSpPr>
        <p:grpSpPr>
          <a:xfrm>
            <a:off x="9796937" y="8061957"/>
            <a:ext cx="6089175" cy="1915073"/>
            <a:chOff x="0" y="-57150"/>
            <a:chExt cx="8118900" cy="2553430"/>
          </a:xfrm>
        </p:grpSpPr>
        <p:sp>
          <p:nvSpPr>
            <p:cNvPr id="153" name="Google Shape;153;p4"/>
            <p:cNvSpPr txBox="1"/>
            <p:nvPr/>
          </p:nvSpPr>
          <p:spPr>
            <a:xfrm>
              <a:off x="0" y="-57150"/>
              <a:ext cx="7208400" cy="51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pl" sz="2500" b="0" i="0" u="none" strike="noStrike" cap="none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Wymagana wiedza wstępna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4"/>
            <p:cNvSpPr txBox="1"/>
            <p:nvPr/>
          </p:nvSpPr>
          <p:spPr>
            <a:xfrm>
              <a:off x="0" y="690880"/>
              <a:ext cx="8118900" cy="180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99"/>
                <a:buFont typeface="Arial"/>
                <a:buNone/>
              </a:pPr>
              <a:r>
                <a:rPr lang="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Uczniowie powinni umieć szyć, najlepiej na maszynie do szycia, ale szycie ręczne również jest wykonalne.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55" name="Google Shape;155;p4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7" name="Google Shape;157;p4"/>
          <p:cNvSpPr txBox="1"/>
          <p:nvPr/>
        </p:nvSpPr>
        <p:spPr>
          <a:xfrm>
            <a:off x="6656373" y="3958242"/>
            <a:ext cx="9750659" cy="355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99"/>
              <a:buFont typeface="Arial"/>
              <a:buNone/>
            </a:pPr>
            <a:r>
              <a:rPr lang="pl" sz="2199" b="0" i="0" u="none" strike="noStrike" cap="none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Pod koniec tej jednostki będziesz potrafił/mogła: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74977" marR="0" lvl="1" indent="-237488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2199"/>
              <a:buFont typeface="Montserrat"/>
              <a:buAutoNum type="arabicPeriod"/>
            </a:pPr>
            <a:r>
              <a:rPr lang="pl" sz="2199" b="0" i="0" u="none" strike="noStrike" cap="none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Poznaj najlepsze ekologiczne techniki 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wykończeniowe</a:t>
            </a:r>
            <a:endParaRPr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74977" marR="0" lvl="1" indent="-237488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2199"/>
              <a:buFont typeface="Montserrat"/>
              <a:buAutoNum type="arabicPeriod"/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Jak stosować podstawowe techniki wykańczania tkanin w produkcji na małą skalę</a:t>
            </a:r>
            <a:endParaRPr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74977" marR="0" lvl="1" indent="-237488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2199"/>
              <a:buFont typeface="Montserrat"/>
              <a:buAutoNum type="arabicPeriod"/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Manipuluj tkaninami i odzieżą, stosując przyjazne dla środowiska techniki wykończeniowe</a:t>
            </a:r>
            <a:endParaRPr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74977" marR="0" lvl="1" indent="-237488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2199"/>
              <a:buFont typeface="Montserrat"/>
              <a:buAutoNum type="arabicPeriod"/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Skorzystaj z przykładowego katalogu ekologicznych wykończeń, który sam wykonasz</a:t>
            </a:r>
            <a:endParaRPr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4"/>
          <p:cNvSpPr txBox="1"/>
          <p:nvPr/>
        </p:nvSpPr>
        <p:spPr>
          <a:xfrm>
            <a:off x="6736672" y="1914525"/>
            <a:ext cx="6727200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pl-PL" sz="6000" b="0" i="0" u="none" strike="noStrike" cap="none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Oczekiwane wyniki nauczania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4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pl" sz="2499" b="0" i="0" u="none" strike="noStrike" cap="none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8FAEFA56-FF45-EE6A-ABDA-F958F39EA0A8}"/>
              </a:ext>
            </a:extLst>
          </p:cNvPr>
          <p:cNvSpPr txBox="1"/>
          <p:nvPr/>
        </p:nvSpPr>
        <p:spPr>
          <a:xfrm>
            <a:off x="1031566" y="9298410"/>
            <a:ext cx="5406326" cy="430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Szacowany czas czytania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BC526E3D-0329-3027-757C-57D5D817B5CC}"/>
              </a:ext>
            </a:extLst>
          </p:cNvPr>
          <p:cNvSpPr txBox="1"/>
          <p:nvPr/>
        </p:nvSpPr>
        <p:spPr>
          <a:xfrm>
            <a:off x="1031566" y="9637430"/>
            <a:ext cx="6546439" cy="387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99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15 minut</a:t>
            </a:r>
          </a:p>
        </p:txBody>
      </p:sp>
      <p:pic>
        <p:nvPicPr>
          <p:cNvPr id="8" name="Google Shape;156;p4">
            <a:extLst>
              <a:ext uri="{FF2B5EF4-FFF2-40B4-BE49-F238E27FC236}">
                <a16:creationId xmlns:a16="http://schemas.microsoft.com/office/drawing/2014/main" id="{03CA3F9F-552B-1C64-9E33-E2131AAD89D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4922" t="2121" r="10689" b="1427"/>
          <a:stretch/>
        </p:blipFill>
        <p:spPr>
          <a:xfrm>
            <a:off x="1031575" y="2057400"/>
            <a:ext cx="5356500" cy="694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5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165" name="Google Shape;165;p5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6" name="Google Shape;166;p5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67" name="Google Shape;167;p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8" name="Google Shape;168;p5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lang="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3, Unit </a:t>
              </a: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5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5"/>
            <p:cNvSpPr txBox="1"/>
            <p:nvPr/>
          </p:nvSpPr>
          <p:spPr>
            <a:xfrm rot="-5400000">
              <a:off x="20709650" y="9556950"/>
              <a:ext cx="5205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pl" sz="1800" b="0" i="0" u="sng" strike="noStrike" cap="none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70" name="Google Shape;170;p5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71" name="Google Shape;171;p5"/>
          <p:cNvGrpSpPr/>
          <p:nvPr/>
        </p:nvGrpSpPr>
        <p:grpSpPr>
          <a:xfrm>
            <a:off x="0" y="1033462"/>
            <a:ext cx="6051534" cy="9253538"/>
            <a:chOff x="0" y="0"/>
            <a:chExt cx="1308826" cy="2001355"/>
          </a:xfrm>
        </p:grpSpPr>
        <p:sp>
          <p:nvSpPr>
            <p:cNvPr id="172" name="Google Shape;172;p5"/>
            <p:cNvSpPr/>
            <p:nvPr/>
          </p:nvSpPr>
          <p:spPr>
            <a:xfrm>
              <a:off x="0" y="0"/>
              <a:ext cx="1308826" cy="2001355"/>
            </a:xfrm>
            <a:custGeom>
              <a:avLst/>
              <a:gdLst/>
              <a:ahLst/>
              <a:cxnLst/>
              <a:rect l="l" t="t" r="r" b="b"/>
              <a:pathLst>
                <a:path w="1308826" h="2001355" extrusionOk="0">
                  <a:moveTo>
                    <a:pt x="0" y="0"/>
                  </a:moveTo>
                  <a:lnTo>
                    <a:pt x="1308826" y="0"/>
                  </a:lnTo>
                  <a:lnTo>
                    <a:pt x="1308826" y="2001355"/>
                  </a:lnTo>
                  <a:lnTo>
                    <a:pt x="0" y="2001355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3" name="Google Shape;173;p5"/>
            <p:cNvSpPr txBox="1"/>
            <p:nvPr/>
          </p:nvSpPr>
          <p:spPr>
            <a:xfrm>
              <a:off x="0" y="0"/>
              <a:ext cx="1308826" cy="2001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4" name="Google Shape;174;p5"/>
          <p:cNvSpPr txBox="1"/>
          <p:nvPr/>
        </p:nvSpPr>
        <p:spPr>
          <a:xfrm>
            <a:off x="1028700" y="3830974"/>
            <a:ext cx="4119719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pl-PL" sz="6000" b="0" i="0" u="none" strike="noStrike" cap="none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Cel nauczania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5" name="Google Shape;175;p5"/>
          <p:cNvCxnSpPr/>
          <p:nvPr/>
        </p:nvCxnSpPr>
        <p:spPr>
          <a:xfrm>
            <a:off x="1087192" y="5869411"/>
            <a:ext cx="719041" cy="4762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6" name="Google Shape;176;p5"/>
          <p:cNvSpPr txBox="1"/>
          <p:nvPr/>
        </p:nvSpPr>
        <p:spPr>
          <a:xfrm>
            <a:off x="1028700" y="5660231"/>
            <a:ext cx="3503100" cy="3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99"/>
              <a:buFont typeface="Arial"/>
              <a:buNone/>
            </a:pPr>
            <a:r>
              <a:rPr lang="pl" sz="2199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Ta </a:t>
            </a:r>
            <a:r>
              <a:rPr lang="pl" sz="21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praktyczna </a:t>
            </a:r>
            <a:r>
              <a:rPr lang="pl" sz="2199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jednostka ma na celu </a:t>
            </a:r>
            <a:r>
              <a:rPr lang="pl" sz="21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zapoznanie </a:t>
            </a:r>
            <a:r>
              <a:rPr lang="pl" sz="2199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studentów ze sposobem </a:t>
            </a:r>
            <a:r>
              <a:rPr lang="pl" sz="21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stosowania różnych przyjaznych dla środowiska technik wykańczania tekstyliów, które można stosować w skali domowej.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5"/>
          <p:cNvSpPr/>
          <p:nvPr/>
        </p:nvSpPr>
        <p:spPr>
          <a:xfrm>
            <a:off x="5701777" y="5519654"/>
            <a:ext cx="699514" cy="699514"/>
          </a:xfrm>
          <a:custGeom>
            <a:avLst/>
            <a:gdLst/>
            <a:ahLst/>
            <a:cxnLst/>
            <a:rect l="l" t="t" r="r" b="b"/>
            <a:pathLst>
              <a:path w="699514" h="699514" extrusionOk="0">
                <a:moveTo>
                  <a:pt x="0" y="0"/>
                </a:moveTo>
                <a:lnTo>
                  <a:pt x="699515" y="0"/>
                </a:lnTo>
                <a:lnTo>
                  <a:pt x="699515" y="699515"/>
                </a:lnTo>
                <a:lnTo>
                  <a:pt x="0" y="6995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grpSp>
        <p:nvGrpSpPr>
          <p:cNvPr id="178" name="Google Shape;178;p5"/>
          <p:cNvGrpSpPr/>
          <p:nvPr/>
        </p:nvGrpSpPr>
        <p:grpSpPr>
          <a:xfrm>
            <a:off x="6517082" y="1023935"/>
            <a:ext cx="9601200" cy="5621791"/>
            <a:chOff x="-292791" y="-285511"/>
            <a:chExt cx="12801600" cy="5484140"/>
          </a:xfrm>
        </p:grpSpPr>
        <p:sp>
          <p:nvSpPr>
            <p:cNvPr id="179" name="Google Shape;179;p5"/>
            <p:cNvSpPr txBox="1"/>
            <p:nvPr/>
          </p:nvSpPr>
          <p:spPr>
            <a:xfrm>
              <a:off x="-292791" y="505729"/>
              <a:ext cx="12801600" cy="469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99"/>
                <a:buFont typeface="Arial"/>
                <a:buNone/>
              </a:pPr>
              <a:r>
                <a:rPr lang="pl" sz="21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Jednostka ta jest skierowana do </a:t>
              </a:r>
              <a:r>
                <a:rPr lang="pl" sz="2150" b="0" i="0" u="none" strike="noStrike" cap="none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osób młodych, pełnoletnich i dorosłych, w tym: osób niekształcących się (NEET), dorosłych o niskich kwalifikacjach, którzy szukają pracy lub są w trakcie rekonwersji, ale również poszukują lepszej profesjonalizacji w sektorze krawiectwa rzemieślniczego, profesjonalistów już pracujących w obszarze krawiectwa rzemieślniczego i zainteresowanych poszerzeniem/uaktualnieniem swoich umiejętności w celu rozszerzenia swojej działalności na konkretny obszar, uczniów kończących szkoły średnie z programem nauczania projektowania mody i/lub produkcji odzieży tekstylnej, którzy chcą zbliżyć się do rynku pracy dzięki nabyciu bardziej operacyjnych umiejętności i specjalizacji.</a:t>
              </a:r>
              <a:endParaRPr sz="215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50"/>
                <a:buFont typeface="Arial"/>
                <a:buNone/>
              </a:pPr>
              <a:endParaRPr sz="2150" b="0" i="0" u="none" strike="noStrike" cap="none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80" name="Google Shape;180;p5"/>
            <p:cNvSpPr txBox="1"/>
            <p:nvPr/>
          </p:nvSpPr>
          <p:spPr>
            <a:xfrm>
              <a:off x="-273555" y="-285511"/>
              <a:ext cx="9110400" cy="90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r>
                <a:rPr lang="pl" sz="6000" b="0" i="0" u="none" strike="noStrike" cap="none" dirty="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Grupa docelowa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" name="Google Shape;181;p5"/>
          <p:cNvGrpSpPr/>
          <p:nvPr/>
        </p:nvGrpSpPr>
        <p:grpSpPr>
          <a:xfrm>
            <a:off x="6693836" y="7528635"/>
            <a:ext cx="9644039" cy="2180570"/>
            <a:chOff x="-57119" y="452493"/>
            <a:chExt cx="12858719" cy="2907428"/>
          </a:xfrm>
        </p:grpSpPr>
        <p:sp>
          <p:nvSpPr>
            <p:cNvPr id="182" name="Google Shape;182;p5"/>
            <p:cNvSpPr txBox="1"/>
            <p:nvPr/>
          </p:nvSpPr>
          <p:spPr>
            <a:xfrm>
              <a:off x="0" y="1554521"/>
              <a:ext cx="12801600" cy="180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99"/>
                <a:buFont typeface="Arial"/>
                <a:buNone/>
              </a:pPr>
              <a:r>
                <a:rPr lang="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Rodzaje wykończeń przyjaznych dla środowiska; Nakładanie koloru na tekstylia; Nakładanie powłoki wodoodpornej na tekstylia; Stosowanie technik wykańczania metodą szycia; Stwórz książkę z próbkami</a:t>
              </a:r>
              <a:endParaRPr sz="215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83" name="Google Shape;183;p5"/>
            <p:cNvSpPr txBox="1"/>
            <p:nvPr/>
          </p:nvSpPr>
          <p:spPr>
            <a:xfrm>
              <a:off x="-57119" y="452493"/>
              <a:ext cx="11101312" cy="1231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r>
                <a:rPr lang="pl" sz="6000" b="0" i="0" u="none" strike="noStrike" cap="none" dirty="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Kluczowe koncepcje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4" name="Google Shape;184;p5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pl" sz="2499" b="0" i="0" u="none" strike="noStrike" cap="none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F5A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6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190" name="Google Shape;190;p6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1" name="Google Shape;191;p6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92" name="Google Shape;192;p6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3" name="Google Shape;193;p6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lang="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3, Unit </a:t>
              </a: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5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6"/>
            <p:cNvSpPr txBox="1"/>
            <p:nvPr/>
          </p:nvSpPr>
          <p:spPr>
            <a:xfrm rot="-5400000">
              <a:off x="20862800" y="9710100"/>
              <a:ext cx="4899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pl" sz="1800" b="0" i="0" u="sng" strike="noStrike" cap="none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5" name="Google Shape;195;p6"/>
          <p:cNvPicPr preferRelativeResize="0"/>
          <p:nvPr/>
        </p:nvPicPr>
        <p:blipFill rotWithShape="1">
          <a:blip r:embed="rId5">
            <a:alphaModFix/>
          </a:blip>
          <a:srcRect t="33458" b="1988"/>
          <a:stretch/>
        </p:blipFill>
        <p:spPr>
          <a:xfrm rot="10800000" flipH="1">
            <a:off x="8127431" y="1028700"/>
            <a:ext cx="8545346" cy="72104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6" name="Google Shape;196;p6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97" name="Google Shape;197;p6"/>
          <p:cNvGrpSpPr/>
          <p:nvPr/>
        </p:nvGrpSpPr>
        <p:grpSpPr>
          <a:xfrm>
            <a:off x="1028700" y="5653088"/>
            <a:ext cx="8282280" cy="4633913"/>
            <a:chOff x="0" y="0"/>
            <a:chExt cx="6574461" cy="3678393"/>
          </a:xfrm>
        </p:grpSpPr>
        <p:sp>
          <p:nvSpPr>
            <p:cNvPr id="198" name="Google Shape;198;p6"/>
            <p:cNvSpPr/>
            <p:nvPr/>
          </p:nvSpPr>
          <p:spPr>
            <a:xfrm>
              <a:off x="0" y="0"/>
              <a:ext cx="6574461" cy="3678393"/>
            </a:xfrm>
            <a:custGeom>
              <a:avLst/>
              <a:gdLst/>
              <a:ahLst/>
              <a:cxnLst/>
              <a:rect l="l" t="t" r="r" b="b"/>
              <a:pathLst>
                <a:path w="6574461" h="3678393" extrusionOk="0">
                  <a:moveTo>
                    <a:pt x="0" y="0"/>
                  </a:moveTo>
                  <a:lnTo>
                    <a:pt x="6574461" y="0"/>
                  </a:lnTo>
                  <a:lnTo>
                    <a:pt x="6574461" y="3678393"/>
                  </a:lnTo>
                  <a:lnTo>
                    <a:pt x="0" y="3678393"/>
                  </a:lnTo>
                  <a:close/>
                </a:path>
              </a:pathLst>
            </a:custGeom>
            <a:solidFill>
              <a:srgbClr val="1E2328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9" name="Google Shape;199;p6"/>
            <p:cNvSpPr txBox="1"/>
            <p:nvPr/>
          </p:nvSpPr>
          <p:spPr>
            <a:xfrm>
              <a:off x="0" y="0"/>
              <a:ext cx="6574460" cy="36783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0" name="Google Shape;200;p6"/>
          <p:cNvSpPr txBox="1"/>
          <p:nvPr/>
        </p:nvSpPr>
        <p:spPr>
          <a:xfrm>
            <a:off x="2315212" y="6508174"/>
            <a:ext cx="3852940" cy="15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pl" sz="6000" b="0" i="0" u="none" strike="noStrike" cap="non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Niezbędny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pl" sz="6000" b="0" i="0" u="none" strike="noStrike" cap="non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sprzęt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1" name="Google Shape;201;p6"/>
          <p:cNvCxnSpPr/>
          <p:nvPr/>
        </p:nvCxnSpPr>
        <p:spPr>
          <a:xfrm>
            <a:off x="2315244" y="8612231"/>
            <a:ext cx="719041" cy="4762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2" name="Google Shape;202;p6"/>
          <p:cNvSpPr txBox="1"/>
          <p:nvPr/>
        </p:nvSpPr>
        <p:spPr>
          <a:xfrm>
            <a:off x="927024" y="1526927"/>
            <a:ext cx="6413100" cy="3045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99"/>
              <a:buFont typeface="Arial"/>
              <a:buNone/>
            </a:pPr>
            <a:r>
              <a:rPr lang="pl" sz="2199" b="0" i="0" u="none" strike="noStrike" cap="none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Do tego modułu potrzebny będzie notatnik i długopis 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. Nożyczki, linijka, ołówek, kartki A4, skrawki tkanin i niewykorzystane tekstylia. Maszyna do szycia i zestaw do szycia zawierający: nici, szpilki, igły i kredę. Materiały dodatkowe zostaną wyszczególnione w każdej karcie aktywności.</a:t>
            </a:r>
            <a:endParaRPr sz="1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6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pl" sz="2499" b="0" i="0" u="none" strike="noStrike" cap="none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7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209" name="Google Shape;209;p7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0" name="Google Shape;210;p7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11" name="Google Shape;211;p7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2" name="Google Shape;212;p7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lang="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3, Unit </a:t>
              </a: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5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"/>
            <p:cNvSpPr txBox="1"/>
            <p:nvPr/>
          </p:nvSpPr>
          <p:spPr>
            <a:xfrm rot="-5400000">
              <a:off x="20909900" y="9757200"/>
              <a:ext cx="4805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pl" sz="1800" b="0" i="0" u="sng" strike="noStrike" cap="none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14" name="Google Shape;214;p7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15" name="Google Shape;215;p7"/>
          <p:cNvGrpSpPr/>
          <p:nvPr/>
        </p:nvGrpSpPr>
        <p:grpSpPr>
          <a:xfrm>
            <a:off x="1747984" y="2458189"/>
            <a:ext cx="5601865" cy="4420902"/>
            <a:chOff x="0" y="0"/>
            <a:chExt cx="5195375" cy="3846507"/>
          </a:xfrm>
        </p:grpSpPr>
        <p:sp>
          <p:nvSpPr>
            <p:cNvPr id="216" name="Google Shape;216;p7"/>
            <p:cNvSpPr/>
            <p:nvPr/>
          </p:nvSpPr>
          <p:spPr>
            <a:xfrm>
              <a:off x="0" y="0"/>
              <a:ext cx="5195375" cy="3846507"/>
            </a:xfrm>
            <a:custGeom>
              <a:avLst/>
              <a:gdLst/>
              <a:ahLst/>
              <a:cxnLst/>
              <a:rect l="l" t="t" r="r" b="b"/>
              <a:pathLst>
                <a:path w="5195375" h="3846507" extrusionOk="0">
                  <a:moveTo>
                    <a:pt x="0" y="0"/>
                  </a:moveTo>
                  <a:lnTo>
                    <a:pt x="5195375" y="0"/>
                  </a:lnTo>
                  <a:lnTo>
                    <a:pt x="5195375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1E2328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7" name="Google Shape;217;p7"/>
            <p:cNvSpPr txBox="1"/>
            <p:nvPr/>
          </p:nvSpPr>
          <p:spPr>
            <a:xfrm>
              <a:off x="0" y="0"/>
              <a:ext cx="5195375" cy="38465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8" name="Google Shape;218;p7"/>
          <p:cNvGrpSpPr/>
          <p:nvPr/>
        </p:nvGrpSpPr>
        <p:grpSpPr>
          <a:xfrm>
            <a:off x="3039151" y="2019992"/>
            <a:ext cx="876394" cy="876394"/>
            <a:chOff x="0" y="0"/>
            <a:chExt cx="812800" cy="812800"/>
          </a:xfrm>
        </p:grpSpPr>
        <p:sp>
          <p:nvSpPr>
            <p:cNvPr id="219" name="Google Shape;219;p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0" name="Google Shape;220;p7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21" name="Google Shape;221;p7"/>
          <p:cNvCxnSpPr/>
          <p:nvPr/>
        </p:nvCxnSpPr>
        <p:spPr>
          <a:xfrm>
            <a:off x="4172910" y="4367884"/>
            <a:ext cx="719041" cy="4762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2" name="Google Shape;222;p7"/>
          <p:cNvSpPr txBox="1"/>
          <p:nvPr/>
        </p:nvSpPr>
        <p:spPr>
          <a:xfrm>
            <a:off x="1852264" y="3404944"/>
            <a:ext cx="5360333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l" sz="2500" b="0" i="0" u="none" strike="noStrike" cap="non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Profil nauczyciela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7"/>
          <p:cNvSpPr txBox="1"/>
          <p:nvPr/>
        </p:nvSpPr>
        <p:spPr>
          <a:xfrm>
            <a:off x="3039151" y="2213763"/>
            <a:ext cx="876394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l" sz="2500" b="0" i="0" u="none" strike="noStrike" cap="non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7"/>
          <p:cNvSpPr txBox="1"/>
          <p:nvPr/>
        </p:nvSpPr>
        <p:spPr>
          <a:xfrm>
            <a:off x="2190239" y="4545341"/>
            <a:ext cx="4701000" cy="18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150"/>
              <a:buFont typeface="Arial"/>
              <a:buNone/>
            </a:pPr>
            <a:r>
              <a:rPr lang="pl" sz="215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Głęboka wiedza z zakresu nauki o tekstyliach (właściwości włókien, budowa tkanin i techniki wykończeniowe)</a:t>
            </a:r>
            <a:endParaRPr sz="215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25" name="Google Shape;225;p7"/>
          <p:cNvGrpSpPr/>
          <p:nvPr/>
        </p:nvGrpSpPr>
        <p:grpSpPr>
          <a:xfrm>
            <a:off x="9269475" y="4706276"/>
            <a:ext cx="5601653" cy="4552019"/>
            <a:chOff x="0" y="0"/>
            <a:chExt cx="5195375" cy="3846507"/>
          </a:xfrm>
        </p:grpSpPr>
        <p:sp>
          <p:nvSpPr>
            <p:cNvPr id="226" name="Google Shape;226;p7"/>
            <p:cNvSpPr/>
            <p:nvPr/>
          </p:nvSpPr>
          <p:spPr>
            <a:xfrm>
              <a:off x="0" y="0"/>
              <a:ext cx="5195375" cy="3846507"/>
            </a:xfrm>
            <a:custGeom>
              <a:avLst/>
              <a:gdLst/>
              <a:ahLst/>
              <a:cxnLst/>
              <a:rect l="l" t="t" r="r" b="b"/>
              <a:pathLst>
                <a:path w="5195375" h="3846507" extrusionOk="0">
                  <a:moveTo>
                    <a:pt x="0" y="0"/>
                  </a:moveTo>
                  <a:lnTo>
                    <a:pt x="5195375" y="0"/>
                  </a:lnTo>
                  <a:lnTo>
                    <a:pt x="5195375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7" name="Google Shape;227;p7"/>
            <p:cNvSpPr txBox="1"/>
            <p:nvPr/>
          </p:nvSpPr>
          <p:spPr>
            <a:xfrm>
              <a:off x="0" y="0"/>
              <a:ext cx="5195375" cy="38465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" name="Google Shape;228;p7"/>
          <p:cNvGrpSpPr/>
          <p:nvPr/>
        </p:nvGrpSpPr>
        <p:grpSpPr>
          <a:xfrm>
            <a:off x="12885116" y="4377408"/>
            <a:ext cx="876394" cy="876394"/>
            <a:chOff x="0" y="0"/>
            <a:chExt cx="812800" cy="812800"/>
          </a:xfrm>
        </p:grpSpPr>
        <p:sp>
          <p:nvSpPr>
            <p:cNvPr id="229" name="Google Shape;229;p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0" name="Google Shape;230;p7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1" name="Google Shape;231;p7"/>
          <p:cNvSpPr txBox="1"/>
          <p:nvPr/>
        </p:nvSpPr>
        <p:spPr>
          <a:xfrm>
            <a:off x="12885116" y="4571180"/>
            <a:ext cx="876394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l" sz="2500" b="0" i="0" u="none" strike="noStrike" cap="none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2" name="Google Shape;232;p7"/>
          <p:cNvCxnSpPr/>
          <p:nvPr/>
        </p:nvCxnSpPr>
        <p:spPr>
          <a:xfrm>
            <a:off x="11710750" y="6112603"/>
            <a:ext cx="719100" cy="4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3" name="Google Shape;233;p7"/>
          <p:cNvSpPr txBox="1"/>
          <p:nvPr/>
        </p:nvSpPr>
        <p:spPr>
          <a:xfrm>
            <a:off x="9390134" y="5424763"/>
            <a:ext cx="5360333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l" sz="2500" b="0" i="0" u="none" strike="noStrike" cap="none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Metodologia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7"/>
          <p:cNvSpPr txBox="1"/>
          <p:nvPr/>
        </p:nvSpPr>
        <p:spPr>
          <a:xfrm>
            <a:off x="9728212" y="6373443"/>
            <a:ext cx="4701000" cy="2481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15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Praktyczne informacje oparte na rzeczywistych przykładach. </a:t>
            </a:r>
            <a:r>
              <a:rPr lang="pl" sz="215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Trenerom zdecydowanie zaleca się </a:t>
            </a:r>
            <a:r>
              <a:rPr lang="pl" sz="215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dostosowanie metodologii do możliwości uczestników.</a:t>
            </a:r>
            <a:endParaRPr sz="215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5" name="Google Shape;235;p7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pl" sz="2499" b="0" i="0" u="none" strike="noStrike" cap="none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oogle Shape;240;p8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241" name="Google Shape;241;p8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2" name="Google Shape;242;p8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43" name="Google Shape;243;p8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4" name="Google Shape;244;p8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lang="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3, Unit </a:t>
              </a: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5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8"/>
            <p:cNvSpPr txBox="1"/>
            <p:nvPr/>
          </p:nvSpPr>
          <p:spPr>
            <a:xfrm rot="-5400000">
              <a:off x="20792150" y="9639450"/>
              <a:ext cx="5040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pl" sz="1800" b="0" i="0" u="sng" strike="noStrike" cap="none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46" name="Google Shape;246;p8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47" name="Google Shape;247;p8"/>
          <p:cNvGrpSpPr/>
          <p:nvPr/>
        </p:nvGrpSpPr>
        <p:grpSpPr>
          <a:xfrm>
            <a:off x="12079150" y="2052625"/>
            <a:ext cx="4151606" cy="7209910"/>
            <a:chOff x="0" y="0"/>
            <a:chExt cx="3505240" cy="5723059"/>
          </a:xfrm>
        </p:grpSpPr>
        <p:sp>
          <p:nvSpPr>
            <p:cNvPr id="248" name="Google Shape;248;p8"/>
            <p:cNvSpPr/>
            <p:nvPr/>
          </p:nvSpPr>
          <p:spPr>
            <a:xfrm>
              <a:off x="0" y="0"/>
              <a:ext cx="3505240" cy="5723058"/>
            </a:xfrm>
            <a:custGeom>
              <a:avLst/>
              <a:gdLst/>
              <a:ahLst/>
              <a:cxnLst/>
              <a:rect l="l" t="t" r="r" b="b"/>
              <a:pathLst>
                <a:path w="3505240" h="5723058" extrusionOk="0">
                  <a:moveTo>
                    <a:pt x="0" y="0"/>
                  </a:moveTo>
                  <a:lnTo>
                    <a:pt x="3505240" y="0"/>
                  </a:lnTo>
                  <a:lnTo>
                    <a:pt x="3505240" y="5723058"/>
                  </a:lnTo>
                  <a:lnTo>
                    <a:pt x="0" y="5723058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9" name="Google Shape;249;p8"/>
            <p:cNvSpPr txBox="1"/>
            <p:nvPr/>
          </p:nvSpPr>
          <p:spPr>
            <a:xfrm>
              <a:off x="0" y="0"/>
              <a:ext cx="3505240" cy="5723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0" name="Google Shape;250;p8"/>
          <p:cNvPicPr preferRelativeResize="0"/>
          <p:nvPr/>
        </p:nvPicPr>
        <p:blipFill rotWithShape="1">
          <a:blip r:embed="rId5">
            <a:alphaModFix/>
          </a:blip>
          <a:srcRect l="5759" r="5768"/>
          <a:stretch/>
        </p:blipFill>
        <p:spPr>
          <a:xfrm>
            <a:off x="9037325" y="4712025"/>
            <a:ext cx="6774174" cy="5574974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8"/>
          <p:cNvSpPr txBox="1"/>
          <p:nvPr/>
        </p:nvSpPr>
        <p:spPr>
          <a:xfrm>
            <a:off x="945568" y="3620645"/>
            <a:ext cx="7672500" cy="54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99"/>
              <a:buFont typeface="Arial"/>
              <a:buNone/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 tym module poświęconym tekstyliom, przyjrzymy się materiałom i ich wykończeniom, ze szczególnym naciskiem na najbardziej zrównoważone alternatywy dla każdego procesu. W tym praktycznym module wykorzystasz wiedzę zdobytą w poprzednich modułach, a my poprowadzimy Cię przez proces tworzenia próbek z różnymi ekologicznymi wykończeniami tekstyliów, które zaowocują książką próbek, z której będziesz mógł skorzystać w przyszłości. Używając materiałów naturalnych i syntetycznych, będziesz eksperymentować z barwieniem i drukowaniem, impregnacją oraz technikami szycia, aby zmienić wygląd tkanin.</a:t>
            </a:r>
            <a:endParaRPr sz="2199" b="0" i="0" u="none" strike="noStrike" cap="none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2" name="Google Shape;252;p8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pl" sz="2499" b="0" i="0" u="none" strike="noStrike" cap="none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8"/>
          <p:cNvSpPr txBox="1"/>
          <p:nvPr/>
        </p:nvSpPr>
        <p:spPr>
          <a:xfrm>
            <a:off x="938582" y="1028161"/>
            <a:ext cx="15088387" cy="2818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1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99"/>
              <a:buFont typeface="Arial"/>
              <a:buNone/>
            </a:pPr>
            <a:r>
              <a:rPr lang="pl" sz="5500" dirty="0">
                <a:solidFill>
                  <a:srgbClr val="1E232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ZASTOSOWANIE TEKSTYLIÓW I EKOLOGICZNEGO PRZETWARZANIA W PROJEKTACH UPCYKLINGU</a:t>
            </a:r>
            <a:endParaRPr sz="5500" b="0" i="0" u="none" strike="noStrike" cap="none" dirty="0">
              <a:solidFill>
                <a:srgbClr val="00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F5A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g3348849e176_0_2"/>
          <p:cNvPicPr preferRelativeResize="0"/>
          <p:nvPr/>
        </p:nvPicPr>
        <p:blipFill rotWithShape="1">
          <a:blip r:embed="rId3">
            <a:alphaModFix/>
          </a:blip>
          <a:srcRect l="7604" t="19594" b="11846"/>
          <a:stretch/>
        </p:blipFill>
        <p:spPr>
          <a:xfrm>
            <a:off x="0" y="4005550"/>
            <a:ext cx="6048374" cy="6281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9" name="Google Shape;259;g3348849e176_0_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260" name="Google Shape;260;g3348849e176_0_2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1" name="Google Shape;261;g3348849e176_0_2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2" name="Google Shape;262;g3348849e176_0_2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3" name="Google Shape;263;g3348849e176_0_2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lang="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3, Unit </a:t>
              </a: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5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g3348849e176_0_2"/>
            <p:cNvSpPr txBox="1"/>
            <p:nvPr/>
          </p:nvSpPr>
          <p:spPr>
            <a:xfrm rot="-5400000">
              <a:off x="20982200" y="9378600"/>
              <a:ext cx="5111400" cy="8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pl" sz="1800" b="0" i="0" u="sng" strike="noStrike" cap="none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5"/>
                </a:rPr>
                <a:t>www.fashionupproject.com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265" name="Google Shape;265;g3348849e176_0_2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66" name="Google Shape;266;g3348849e176_0_2"/>
          <p:cNvGrpSpPr/>
          <p:nvPr/>
        </p:nvGrpSpPr>
        <p:grpSpPr>
          <a:xfrm>
            <a:off x="6048375" y="7479555"/>
            <a:ext cx="1028753" cy="2807522"/>
            <a:chOff x="0" y="0"/>
            <a:chExt cx="816600" cy="2228546"/>
          </a:xfrm>
        </p:grpSpPr>
        <p:sp>
          <p:nvSpPr>
            <p:cNvPr id="267" name="Google Shape;267;g3348849e176_0_2"/>
            <p:cNvSpPr/>
            <p:nvPr/>
          </p:nvSpPr>
          <p:spPr>
            <a:xfrm>
              <a:off x="0" y="0"/>
              <a:ext cx="816580" cy="2228546"/>
            </a:xfrm>
            <a:custGeom>
              <a:avLst/>
              <a:gdLst/>
              <a:ahLst/>
              <a:cxnLst/>
              <a:rect l="l" t="t" r="r" b="b"/>
              <a:pathLst>
                <a:path w="816580" h="2228546" extrusionOk="0">
                  <a:moveTo>
                    <a:pt x="0" y="0"/>
                  </a:moveTo>
                  <a:lnTo>
                    <a:pt x="816580" y="0"/>
                  </a:lnTo>
                  <a:lnTo>
                    <a:pt x="816580" y="2228546"/>
                  </a:lnTo>
                  <a:lnTo>
                    <a:pt x="0" y="2228546"/>
                  </a:lnTo>
                  <a:close/>
                </a:path>
              </a:pathLst>
            </a:custGeom>
            <a:solidFill>
              <a:srgbClr val="1E2328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8" name="Google Shape;268;g3348849e176_0_2"/>
            <p:cNvSpPr txBox="1"/>
            <p:nvPr/>
          </p:nvSpPr>
          <p:spPr>
            <a:xfrm>
              <a:off x="0" y="0"/>
              <a:ext cx="816600" cy="222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9" name="Google Shape;269;g3348849e176_0_2"/>
          <p:cNvSpPr txBox="1"/>
          <p:nvPr/>
        </p:nvSpPr>
        <p:spPr>
          <a:xfrm>
            <a:off x="1028700" y="1286850"/>
            <a:ext cx="10978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pl" sz="6000" b="0" i="0" u="none" strike="noStrike" cap="none" dirty="0">
                <a:solidFill>
                  <a:srgbClr val="1E232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Zajęcia praktyczne</a:t>
            </a:r>
            <a:endParaRPr sz="1400" b="0" i="0" u="none" strike="noStrike" cap="none" dirty="0">
              <a:solidFill>
                <a:srgbClr val="FF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70" name="Google Shape;270;g3348849e176_0_2"/>
          <p:cNvSpPr txBox="1"/>
          <p:nvPr/>
        </p:nvSpPr>
        <p:spPr>
          <a:xfrm>
            <a:off x="1028700" y="2321268"/>
            <a:ext cx="15258600" cy="13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99"/>
              <a:buFont typeface="Arial"/>
              <a:buNone/>
            </a:pPr>
            <a:r>
              <a:rPr lang="pl" sz="2199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Wykorzystując wiedzę zdobytą w poprzednich modułach i stosując podane metody, stwórz próbnik tkanin, wykorzystując proste, przyjazne dla środowiska techniki wykończenia skrawków tkanin lub części nieużywanych ubrań.</a:t>
            </a:r>
            <a:endParaRPr sz="2199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1" name="Google Shape;271;g3348849e176_0_2"/>
          <p:cNvSpPr txBox="1"/>
          <p:nvPr/>
        </p:nvSpPr>
        <p:spPr>
          <a:xfrm>
            <a:off x="1031566" y="351095"/>
            <a:ext cx="45066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pl" sz="2499" b="0" i="0" u="none" strike="noStrike" cap="none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g3348849e176_0_2"/>
          <p:cNvSpPr txBox="1"/>
          <p:nvPr/>
        </p:nvSpPr>
        <p:spPr>
          <a:xfrm>
            <a:off x="7840300" y="3626475"/>
            <a:ext cx="8447100" cy="48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199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Przykładowy przegląd książki:</a:t>
            </a:r>
            <a:endParaRPr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236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2199"/>
              <a:buFont typeface="Montserrat"/>
              <a:buChar char="●"/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od 12 do 22 próbek</a:t>
            </a:r>
            <a:endParaRPr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236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2199"/>
              <a:buFont typeface="Montserrat"/>
              <a:buChar char="●"/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Jedna próbka na stronę z pisemnym rejestrem użytych materiałów i technik na dole</a:t>
            </a:r>
            <a:endParaRPr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236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2199"/>
              <a:buFont typeface="Montserrat"/>
              <a:buChar char="●"/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Kwadraty tkaniny o wymiarach 15x15 cm (lub w przybliżeniu) wykonane według następujących technik:</a:t>
            </a:r>
            <a:endParaRPr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236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2199"/>
              <a:buFont typeface="Montserrat"/>
              <a:buChar char="-"/>
            </a:pPr>
            <a:r>
              <a:rPr lang="pl" sz="2199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KOLOR: 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Barwnik; Druk; Wybielacz</a:t>
            </a:r>
            <a:endParaRPr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236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2199"/>
              <a:buFont typeface="Montserrat"/>
              <a:buChar char="-"/>
            </a:pPr>
            <a:r>
              <a:rPr lang="pl" sz="2199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WODOODPORNY: 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Wosk pszczeli</a:t>
            </a:r>
            <a:endParaRPr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236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2199"/>
              <a:buFont typeface="Montserrat"/>
              <a:buChar char="-"/>
            </a:pPr>
            <a:r>
              <a:rPr lang="pl" sz="2199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SZYCIE: 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pikowanie; patchwork; strzępienie; haftowanie wzorów</a:t>
            </a:r>
            <a:endParaRPr sz="2199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3" name="Google Shape;273;g3348849e176_0_2"/>
          <p:cNvSpPr/>
          <p:nvPr/>
        </p:nvSpPr>
        <p:spPr>
          <a:xfrm>
            <a:off x="7350201" y="9109838"/>
            <a:ext cx="699514" cy="699514"/>
          </a:xfrm>
          <a:custGeom>
            <a:avLst/>
            <a:gdLst/>
            <a:ahLst/>
            <a:cxnLst/>
            <a:rect l="l" t="t" r="r" b="b"/>
            <a:pathLst>
              <a:path w="699514" h="699514" extrusionOk="0">
                <a:moveTo>
                  <a:pt x="0" y="0"/>
                </a:moveTo>
                <a:lnTo>
                  <a:pt x="699514" y="0"/>
                </a:lnTo>
                <a:lnTo>
                  <a:pt x="699514" y="699514"/>
                </a:lnTo>
                <a:lnTo>
                  <a:pt x="0" y="6995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274" name="Google Shape;274;g3348849e176_0_2"/>
          <p:cNvSpPr txBox="1"/>
          <p:nvPr/>
        </p:nvSpPr>
        <p:spPr>
          <a:xfrm>
            <a:off x="8241300" y="9129974"/>
            <a:ext cx="8046000" cy="998763"/>
          </a:xfrm>
          <a:prstGeom prst="rect">
            <a:avLst/>
          </a:prstGeom>
          <a:noFill/>
          <a:ln w="9525" cap="flat" cmpd="sng">
            <a:solidFill>
              <a:srgbClr val="2E2E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pl" sz="1800" dirty="0">
                <a:solidFill>
                  <a:schemeClr val="dk1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*Każda technika powinna być wykonywana, o ile to możliwe, zarówno na materiale naturalnym, jak i syntetycznym. Można również stosować materiały mieszane.</a:t>
            </a:r>
            <a:endParaRPr sz="1800" dirty="0"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2488</Words>
  <Application>Microsoft Office PowerPoint</Application>
  <PresentationFormat>Niestandardowy</PresentationFormat>
  <Paragraphs>245</Paragraphs>
  <Slides>21</Slides>
  <Notes>21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8" baseType="lpstr">
      <vt:lpstr>DM Serif Display</vt:lpstr>
      <vt:lpstr>Montserrat</vt:lpstr>
      <vt:lpstr>Calibri</vt:lpstr>
      <vt:lpstr>Times New Roman</vt:lpstr>
      <vt:lpstr>Montserrat Black</vt:lpstr>
      <vt:lpstr>Arial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Bartłomiej Nowak</dc:creator>
  <cp:lastModifiedBy>Bartłomiej Nowak</cp:lastModifiedBy>
  <cp:revision>43</cp:revision>
  <dcterms:created xsi:type="dcterms:W3CDTF">2006-08-16T00:00:00Z</dcterms:created>
  <dcterms:modified xsi:type="dcterms:W3CDTF">2026-03-13T19:54:08Z</dcterms:modified>
</cp:coreProperties>
</file>