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9" r:id="rId5"/>
    <p:sldId id="271" r:id="rId6"/>
    <p:sldId id="260" r:id="rId7"/>
    <p:sldId id="274" r:id="rId8"/>
    <p:sldId id="261" r:id="rId9"/>
    <p:sldId id="275" r:id="rId10"/>
    <p:sldId id="268" r:id="rId11"/>
    <p:sldId id="272" r:id="rId12"/>
    <p:sldId id="273" r:id="rId13"/>
    <p:sldId id="270" r:id="rId14"/>
  </p:sldIdLst>
  <p:sldSz cx="18288000" cy="10287000"/>
  <p:notesSz cx="6858000" cy="9144000"/>
  <p:embeddedFontLst>
    <p:embeddedFont>
      <p:font typeface="DM Serif Display" pitchFamily="2" charset="0"/>
      <p:regular r:id="rId15"/>
      <p: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328"/>
    <a:srgbClr val="CFC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93375-641F-9549-C1FC-CDDFF2D6DD50}" v="6" dt="2025-11-03T11:09:20.118"/>
    <p1510:client id="{CEFB796C-B6C5-FE83-1213-8B18F5E44BE6}" v="22" dt="2025-11-03T10:10:48.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5" autoAdjust="0"/>
    <p:restoredTop sz="94622" autoAdjust="0"/>
  </p:normalViewPr>
  <p:slideViewPr>
    <p:cSldViewPr>
      <p:cViewPr>
        <p:scale>
          <a:sx n="66" d="100"/>
          <a:sy n="66" d="100"/>
        </p:scale>
        <p:origin x="126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CEFB796C-B6C5-FE83-1213-8B18F5E44BE6}"/>
    <pc:docChg chg="modSld">
      <pc:chgData name="Antoniucci Martina" userId="S::martina.antoniucci@osservatoriomestieridarte.it::32541252-b29c-4a7f-8763-04ccd7aaa38b" providerId="AD" clId="Web-{CEFB796C-B6C5-FE83-1213-8B18F5E44BE6}" dt="2025-11-03T10:10:48.859" v="19" actId="14100"/>
      <pc:docMkLst>
        <pc:docMk/>
      </pc:docMkLst>
      <pc:sldChg chg="modSp">
        <pc:chgData name="Antoniucci Martina" userId="S::martina.antoniucci@osservatoriomestieridarte.it::32541252-b29c-4a7f-8763-04ccd7aaa38b" providerId="AD" clId="Web-{CEFB796C-B6C5-FE83-1213-8B18F5E44BE6}" dt="2025-11-03T10:09:17.669" v="2" actId="14100"/>
        <pc:sldMkLst>
          <pc:docMk/>
          <pc:sldMk cId="0" sldId="256"/>
        </pc:sldMkLst>
        <pc:spChg chg="mod">
          <ac:chgData name="Antoniucci Martina" userId="S::martina.antoniucci@osservatoriomestieridarte.it::32541252-b29c-4a7f-8763-04ccd7aaa38b" providerId="AD" clId="Web-{CEFB796C-B6C5-FE83-1213-8B18F5E44BE6}" dt="2025-11-03T10:09:17.669" v="2" actId="14100"/>
          <ac:spMkLst>
            <pc:docMk/>
            <pc:sldMk cId="0" sldId="256"/>
            <ac:spMk id="17" creationId="{00000000-0000-0000-0000-000000000000}"/>
          </ac:spMkLst>
        </pc:spChg>
      </pc:sldChg>
      <pc:sldChg chg="modSp">
        <pc:chgData name="Antoniucci Martina" userId="S::martina.antoniucci@osservatoriomestieridarte.it::32541252-b29c-4a7f-8763-04ccd7aaa38b" providerId="AD" clId="Web-{CEFB796C-B6C5-FE83-1213-8B18F5E44BE6}" dt="2025-11-03T10:09:23.201" v="3" actId="14100"/>
        <pc:sldMkLst>
          <pc:docMk/>
          <pc:sldMk cId="0" sldId="257"/>
        </pc:sldMkLst>
        <pc:spChg chg="mod">
          <ac:chgData name="Antoniucci Martina" userId="S::martina.antoniucci@osservatoriomestieridarte.it::32541252-b29c-4a7f-8763-04ccd7aaa38b" providerId="AD" clId="Web-{CEFB796C-B6C5-FE83-1213-8B18F5E44BE6}" dt="2025-11-03T10:09:23.201" v="3" actId="14100"/>
          <ac:spMkLst>
            <pc:docMk/>
            <pc:sldMk cId="0" sldId="257"/>
            <ac:spMk id="13" creationId="{00000000-0000-0000-0000-000000000000}"/>
          </ac:spMkLst>
        </pc:spChg>
      </pc:sldChg>
      <pc:sldChg chg="modSp">
        <pc:chgData name="Antoniucci Martina" userId="S::martina.antoniucci@osservatoriomestieridarte.it::32541252-b29c-4a7f-8763-04ccd7aaa38b" providerId="AD" clId="Web-{CEFB796C-B6C5-FE83-1213-8B18F5E44BE6}" dt="2025-11-03T10:09:33.591" v="5" actId="14100"/>
        <pc:sldMkLst>
          <pc:docMk/>
          <pc:sldMk cId="0" sldId="259"/>
        </pc:sldMkLst>
        <pc:spChg chg="mod">
          <ac:chgData name="Antoniucci Martina" userId="S::martina.antoniucci@osservatoriomestieridarte.it::32541252-b29c-4a7f-8763-04ccd7aaa38b" providerId="AD" clId="Web-{CEFB796C-B6C5-FE83-1213-8B18F5E44BE6}" dt="2025-11-03T09:36:45.311" v="0"/>
          <ac:spMkLst>
            <pc:docMk/>
            <pc:sldMk cId="0" sldId="259"/>
            <ac:spMk id="13" creationId="{DFF70B1A-9074-54B9-4C4A-CA37254723FA}"/>
          </ac:spMkLst>
        </pc:spChg>
        <pc:spChg chg="mod">
          <ac:chgData name="Antoniucci Martina" userId="S::martina.antoniucci@osservatoriomestieridarte.it::32541252-b29c-4a7f-8763-04ccd7aaa38b" providerId="AD" clId="Web-{CEFB796C-B6C5-FE83-1213-8B18F5E44BE6}" dt="2025-11-03T10:09:33.591" v="5" actId="14100"/>
          <ac:spMkLst>
            <pc:docMk/>
            <pc:sldMk cId="0" sldId="259"/>
            <ac:spMk id="14" creationId="{00000000-0000-0000-0000-000000000000}"/>
          </ac:spMkLst>
        </pc:spChg>
      </pc:sldChg>
      <pc:sldChg chg="modSp">
        <pc:chgData name="Antoniucci Martina" userId="S::martina.antoniucci@osservatoriomestieridarte.it::32541252-b29c-4a7f-8763-04ccd7aaa38b" providerId="AD" clId="Web-{CEFB796C-B6C5-FE83-1213-8B18F5E44BE6}" dt="2025-11-03T10:09:55.498" v="10" actId="20577"/>
        <pc:sldMkLst>
          <pc:docMk/>
          <pc:sldMk cId="0" sldId="260"/>
        </pc:sldMkLst>
        <pc:spChg chg="mod">
          <ac:chgData name="Antoniucci Martina" userId="S::martina.antoniucci@osservatoriomestieridarte.it::32541252-b29c-4a7f-8763-04ccd7aaa38b" providerId="AD" clId="Web-{CEFB796C-B6C5-FE83-1213-8B18F5E44BE6}" dt="2025-11-03T09:36:45.311" v="0"/>
          <ac:spMkLst>
            <pc:docMk/>
            <pc:sldMk cId="0" sldId="260"/>
            <ac:spMk id="6" creationId="{6BEDD1AF-A7B6-FA03-BD9A-18F0A52468D4}"/>
          </ac:spMkLst>
        </pc:spChg>
        <pc:spChg chg="mod">
          <ac:chgData name="Antoniucci Martina" userId="S::martina.antoniucci@osservatoriomestieridarte.it::32541252-b29c-4a7f-8763-04ccd7aaa38b" providerId="AD" clId="Web-{CEFB796C-B6C5-FE83-1213-8B18F5E44BE6}" dt="2025-11-03T10:09:47.263" v="7" actId="14100"/>
          <ac:spMkLst>
            <pc:docMk/>
            <pc:sldMk cId="0" sldId="260"/>
            <ac:spMk id="7" creationId="{00000000-0000-0000-0000-000000000000}"/>
          </ac:spMkLst>
        </pc:spChg>
        <pc:spChg chg="mod">
          <ac:chgData name="Antoniucci Martina" userId="S::martina.antoniucci@osservatoriomestieridarte.it::32541252-b29c-4a7f-8763-04ccd7aaa38b" providerId="AD" clId="Web-{CEFB796C-B6C5-FE83-1213-8B18F5E44BE6}" dt="2025-11-03T10:09:55.498" v="10" actId="20577"/>
          <ac:spMkLst>
            <pc:docMk/>
            <pc:sldMk cId="0" sldId="260"/>
            <ac:spMk id="14" creationId="{00000000-0000-0000-0000-000000000000}"/>
          </ac:spMkLst>
        </pc:spChg>
      </pc:sldChg>
      <pc:sldChg chg="modSp">
        <pc:chgData name="Antoniucci Martina" userId="S::martina.antoniucci@osservatoriomestieridarte.it::32541252-b29c-4a7f-8763-04ccd7aaa38b" providerId="AD" clId="Web-{CEFB796C-B6C5-FE83-1213-8B18F5E44BE6}" dt="2025-11-03T10:10:12.732" v="13" actId="14100"/>
        <pc:sldMkLst>
          <pc:docMk/>
          <pc:sldMk cId="0" sldId="261"/>
        </pc:sldMkLst>
        <pc:spChg chg="mod">
          <ac:chgData name="Antoniucci Martina" userId="S::martina.antoniucci@osservatoriomestieridarte.it::32541252-b29c-4a7f-8763-04ccd7aaa38b" providerId="AD" clId="Web-{CEFB796C-B6C5-FE83-1213-8B18F5E44BE6}" dt="2025-11-03T09:36:45.311" v="0"/>
          <ac:spMkLst>
            <pc:docMk/>
            <pc:sldMk cId="0" sldId="261"/>
            <ac:spMk id="6" creationId="{89194CA3-ECB3-22CD-2982-41CE2D6613CA}"/>
          </ac:spMkLst>
        </pc:spChg>
        <pc:spChg chg="mod">
          <ac:chgData name="Antoniucci Martina" userId="S::martina.antoniucci@osservatoriomestieridarte.it::32541252-b29c-4a7f-8763-04ccd7aaa38b" providerId="AD" clId="Web-{CEFB796C-B6C5-FE83-1213-8B18F5E44BE6}" dt="2025-11-03T10:10:12.732" v="13" actId="14100"/>
          <ac:spMkLst>
            <pc:docMk/>
            <pc:sldMk cId="0" sldId="261"/>
            <ac:spMk id="7" creationId="{00000000-0000-0000-0000-000000000000}"/>
          </ac:spMkLst>
        </pc:spChg>
      </pc:sldChg>
      <pc:sldChg chg="modSp">
        <pc:chgData name="Antoniucci Martina" userId="S::martina.antoniucci@osservatoriomestieridarte.it::32541252-b29c-4a7f-8763-04ccd7aaa38b" providerId="AD" clId="Web-{CEFB796C-B6C5-FE83-1213-8B18F5E44BE6}" dt="2025-11-03T10:09:28.356" v="4" actId="14100"/>
        <pc:sldMkLst>
          <pc:docMk/>
          <pc:sldMk cId="0" sldId="263"/>
        </pc:sldMkLst>
        <pc:spChg chg="mod">
          <ac:chgData name="Antoniucci Martina" userId="S::martina.antoniucci@osservatoriomestieridarte.it::32541252-b29c-4a7f-8763-04ccd7aaa38b" providerId="AD" clId="Web-{CEFB796C-B6C5-FE83-1213-8B18F5E44BE6}" dt="2025-11-03T10:09:28.356" v="4" actId="14100"/>
          <ac:spMkLst>
            <pc:docMk/>
            <pc:sldMk cId="0" sldId="263"/>
            <ac:spMk id="7" creationId="{00000000-0000-0000-0000-000000000000}"/>
          </ac:spMkLst>
        </pc:spChg>
        <pc:spChg chg="mod">
          <ac:chgData name="Antoniucci Martina" userId="S::martina.antoniucci@osservatoriomestieridarte.it::32541252-b29c-4a7f-8763-04ccd7aaa38b" providerId="AD" clId="Web-{CEFB796C-B6C5-FE83-1213-8B18F5E44BE6}" dt="2025-11-03T09:36:45.311" v="0"/>
          <ac:spMkLst>
            <pc:docMk/>
            <pc:sldMk cId="0" sldId="263"/>
            <ac:spMk id="18" creationId="{B51AAD45-EB6D-6D28-CD90-26A205773D12}"/>
          </ac:spMkLst>
        </pc:spChg>
      </pc:sldChg>
      <pc:sldChg chg="modSp">
        <pc:chgData name="Antoniucci Martina" userId="S::martina.antoniucci@osservatoriomestieridarte.it::32541252-b29c-4a7f-8763-04ccd7aaa38b" providerId="AD" clId="Web-{CEFB796C-B6C5-FE83-1213-8B18F5E44BE6}" dt="2025-11-03T10:10:31.545" v="16" actId="14100"/>
        <pc:sldMkLst>
          <pc:docMk/>
          <pc:sldMk cId="0" sldId="268"/>
        </pc:sldMkLst>
        <pc:spChg chg="mod">
          <ac:chgData name="Antoniucci Martina" userId="S::martina.antoniucci@osservatoriomestieridarte.it::32541252-b29c-4a7f-8763-04ccd7aaa38b" providerId="AD" clId="Web-{CEFB796C-B6C5-FE83-1213-8B18F5E44BE6}" dt="2025-11-03T09:36:45.311" v="0"/>
          <ac:spMkLst>
            <pc:docMk/>
            <pc:sldMk cId="0" sldId="268"/>
            <ac:spMk id="6" creationId="{36FB664D-8FF4-D17D-7FC1-BCABC92EAABC}"/>
          </ac:spMkLst>
        </pc:spChg>
        <pc:spChg chg="mod">
          <ac:chgData name="Antoniucci Martina" userId="S::martina.antoniucci@osservatoriomestieridarte.it::32541252-b29c-4a7f-8763-04ccd7aaa38b" providerId="AD" clId="Web-{CEFB796C-B6C5-FE83-1213-8B18F5E44BE6}" dt="2025-11-03T10:10:31.545" v="16" actId="14100"/>
          <ac:spMkLst>
            <pc:docMk/>
            <pc:sldMk cId="0" sldId="268"/>
            <ac:spMk id="7" creationId="{00000000-0000-0000-0000-000000000000}"/>
          </ac:spMkLst>
        </pc:spChg>
      </pc:sldChg>
      <pc:sldChg chg="modSp">
        <pc:chgData name="Antoniucci Martina" userId="S::martina.antoniucci@osservatoriomestieridarte.it::32541252-b29c-4a7f-8763-04ccd7aaa38b" providerId="AD" clId="Web-{CEFB796C-B6C5-FE83-1213-8B18F5E44BE6}" dt="2025-11-03T10:10:48.859" v="19" actId="14100"/>
        <pc:sldMkLst>
          <pc:docMk/>
          <pc:sldMk cId="0" sldId="270"/>
        </pc:sldMkLst>
        <pc:spChg chg="mod">
          <ac:chgData name="Antoniucci Martina" userId="S::martina.antoniucci@osservatoriomestieridarte.it::32541252-b29c-4a7f-8763-04ccd7aaa38b" providerId="AD" clId="Web-{CEFB796C-B6C5-FE83-1213-8B18F5E44BE6}" dt="2025-11-03T09:36:45.311" v="0"/>
          <ac:spMkLst>
            <pc:docMk/>
            <pc:sldMk cId="0" sldId="270"/>
            <ac:spMk id="9" creationId="{750BC9E8-641C-596C-E25C-5F4091C656A3}"/>
          </ac:spMkLst>
        </pc:spChg>
        <pc:spChg chg="mod">
          <ac:chgData name="Antoniucci Martina" userId="S::martina.antoniucci@osservatoriomestieridarte.it::32541252-b29c-4a7f-8763-04ccd7aaa38b" providerId="AD" clId="Web-{CEFB796C-B6C5-FE83-1213-8B18F5E44BE6}" dt="2025-11-03T10:10:48.859" v="19" actId="14100"/>
          <ac:spMkLst>
            <pc:docMk/>
            <pc:sldMk cId="0" sldId="270"/>
            <ac:spMk id="10" creationId="{00000000-0000-0000-0000-000000000000}"/>
          </ac:spMkLst>
        </pc:spChg>
      </pc:sldChg>
      <pc:sldChg chg="modSp">
        <pc:chgData name="Antoniucci Martina" userId="S::martina.antoniucci@osservatoriomestieridarte.it::32541252-b29c-4a7f-8763-04ccd7aaa38b" providerId="AD" clId="Web-{CEFB796C-B6C5-FE83-1213-8B18F5E44BE6}" dt="2025-11-03T10:09:38.716" v="6" actId="14100"/>
        <pc:sldMkLst>
          <pc:docMk/>
          <pc:sldMk cId="1990524738" sldId="271"/>
        </pc:sldMkLst>
        <pc:spChg chg="mod">
          <ac:chgData name="Antoniucci Martina" userId="S::martina.antoniucci@osservatoriomestieridarte.it::32541252-b29c-4a7f-8763-04ccd7aaa38b" providerId="AD" clId="Web-{CEFB796C-B6C5-FE83-1213-8B18F5E44BE6}" dt="2025-11-03T10:09:38.716" v="6" actId="14100"/>
          <ac:spMkLst>
            <pc:docMk/>
            <pc:sldMk cId="1990524738" sldId="271"/>
            <ac:spMk id="14" creationId="{00000000-0000-0000-0000-000000000000}"/>
          </ac:spMkLst>
        </pc:spChg>
        <pc:spChg chg="mod">
          <ac:chgData name="Antoniucci Martina" userId="S::martina.antoniucci@osservatoriomestieridarte.it::32541252-b29c-4a7f-8763-04ccd7aaa38b" providerId="AD" clId="Web-{CEFB796C-B6C5-FE83-1213-8B18F5E44BE6}" dt="2025-11-03T09:36:45.311" v="0"/>
          <ac:spMkLst>
            <pc:docMk/>
            <pc:sldMk cId="1990524738" sldId="271"/>
            <ac:spMk id="15" creationId="{CA4456A8-8224-173E-DC5E-130DF235CB81}"/>
          </ac:spMkLst>
        </pc:spChg>
      </pc:sldChg>
      <pc:sldChg chg="modSp">
        <pc:chgData name="Antoniucci Martina" userId="S::martina.antoniucci@osservatoriomestieridarte.it::32541252-b29c-4a7f-8763-04ccd7aaa38b" providerId="AD" clId="Web-{CEFB796C-B6C5-FE83-1213-8B18F5E44BE6}" dt="2025-11-03T10:10:38.780" v="17" actId="14100"/>
        <pc:sldMkLst>
          <pc:docMk/>
          <pc:sldMk cId="3520203851" sldId="272"/>
        </pc:sldMkLst>
        <pc:spChg chg="mod">
          <ac:chgData name="Antoniucci Martina" userId="S::martina.antoniucci@osservatoriomestieridarte.it::32541252-b29c-4a7f-8763-04ccd7aaa38b" providerId="AD" clId="Web-{CEFB796C-B6C5-FE83-1213-8B18F5E44BE6}" dt="2025-11-03T10:10:38.780" v="17" actId="14100"/>
          <ac:spMkLst>
            <pc:docMk/>
            <pc:sldMk cId="3520203851" sldId="272"/>
            <ac:spMk id="7" creationId="{00000000-0000-0000-0000-000000000000}"/>
          </ac:spMkLst>
        </pc:spChg>
        <pc:spChg chg="mod">
          <ac:chgData name="Antoniucci Martina" userId="S::martina.antoniucci@osservatoriomestieridarte.it::32541252-b29c-4a7f-8763-04ccd7aaa38b" providerId="AD" clId="Web-{CEFB796C-B6C5-FE83-1213-8B18F5E44BE6}" dt="2025-11-03T09:36:45.311" v="0"/>
          <ac:spMkLst>
            <pc:docMk/>
            <pc:sldMk cId="3520203851" sldId="272"/>
            <ac:spMk id="9" creationId="{565861B7-1694-73D0-619E-3EC188EBDD90}"/>
          </ac:spMkLst>
        </pc:spChg>
      </pc:sldChg>
      <pc:sldChg chg="modSp">
        <pc:chgData name="Antoniucci Martina" userId="S::martina.antoniucci@osservatoriomestieridarte.it::32541252-b29c-4a7f-8763-04ccd7aaa38b" providerId="AD" clId="Web-{CEFB796C-B6C5-FE83-1213-8B18F5E44BE6}" dt="2025-11-03T10:10:43.296" v="18" actId="14100"/>
        <pc:sldMkLst>
          <pc:docMk/>
          <pc:sldMk cId="3543120580" sldId="273"/>
        </pc:sldMkLst>
        <pc:spChg chg="mod">
          <ac:chgData name="Antoniucci Martina" userId="S::martina.antoniucci@osservatoriomestieridarte.it::32541252-b29c-4a7f-8763-04ccd7aaa38b" providerId="AD" clId="Web-{CEFB796C-B6C5-FE83-1213-8B18F5E44BE6}" dt="2025-11-03T09:36:45.311" v="0"/>
          <ac:spMkLst>
            <pc:docMk/>
            <pc:sldMk cId="3543120580" sldId="273"/>
            <ac:spMk id="6" creationId="{869CD4FF-7812-7E0F-7837-A70F03513CAB}"/>
          </ac:spMkLst>
        </pc:spChg>
        <pc:spChg chg="mod">
          <ac:chgData name="Antoniucci Martina" userId="S::martina.antoniucci@osservatoriomestieridarte.it::32541252-b29c-4a7f-8763-04ccd7aaa38b" providerId="AD" clId="Web-{CEFB796C-B6C5-FE83-1213-8B18F5E44BE6}" dt="2025-11-03T10:10:43.296" v="18" actId="14100"/>
          <ac:spMkLst>
            <pc:docMk/>
            <pc:sldMk cId="3543120580" sldId="273"/>
            <ac:spMk id="7" creationId="{00000000-0000-0000-0000-000000000000}"/>
          </ac:spMkLst>
        </pc:spChg>
      </pc:sldChg>
      <pc:sldChg chg="modSp">
        <pc:chgData name="Antoniucci Martina" userId="S::martina.antoniucci@osservatoriomestieridarte.it::32541252-b29c-4a7f-8763-04ccd7aaa38b" providerId="AD" clId="Web-{CEFB796C-B6C5-FE83-1213-8B18F5E44BE6}" dt="2025-11-03T10:10:04.232" v="11" actId="14100"/>
        <pc:sldMkLst>
          <pc:docMk/>
          <pc:sldMk cId="3892664367" sldId="274"/>
        </pc:sldMkLst>
        <pc:spChg chg="mod">
          <ac:chgData name="Antoniucci Martina" userId="S::martina.antoniucci@osservatoriomestieridarte.it::32541252-b29c-4a7f-8763-04ccd7aaa38b" providerId="AD" clId="Web-{CEFB796C-B6C5-FE83-1213-8B18F5E44BE6}" dt="2025-11-03T09:36:45.311" v="0"/>
          <ac:spMkLst>
            <pc:docMk/>
            <pc:sldMk cId="3892664367" sldId="274"/>
            <ac:spMk id="13" creationId="{337C5100-3A88-8036-5DD7-DAA5AADEB26F}"/>
          </ac:spMkLst>
        </pc:spChg>
        <pc:spChg chg="mod">
          <ac:chgData name="Antoniucci Martina" userId="S::martina.antoniucci@osservatoriomestieridarte.it::32541252-b29c-4a7f-8763-04ccd7aaa38b" providerId="AD" clId="Web-{CEFB796C-B6C5-FE83-1213-8B18F5E44BE6}" dt="2025-11-03T10:10:04.232" v="11" actId="14100"/>
          <ac:spMkLst>
            <pc:docMk/>
            <pc:sldMk cId="3892664367" sldId="274"/>
            <ac:spMk id="14" creationId="{00000000-0000-0000-0000-000000000000}"/>
          </ac:spMkLst>
        </pc:spChg>
      </pc:sldChg>
      <pc:sldChg chg="modSp">
        <pc:chgData name="Antoniucci Martina" userId="S::martina.antoniucci@osservatoriomestieridarte.it::32541252-b29c-4a7f-8763-04ccd7aaa38b" providerId="AD" clId="Web-{CEFB796C-B6C5-FE83-1213-8B18F5E44BE6}" dt="2025-11-03T10:10:23.686" v="15" actId="14100"/>
        <pc:sldMkLst>
          <pc:docMk/>
          <pc:sldMk cId="1823981811" sldId="275"/>
        </pc:sldMkLst>
        <pc:spChg chg="mod">
          <ac:chgData name="Antoniucci Martina" userId="S::martina.antoniucci@osservatoriomestieridarte.it::32541252-b29c-4a7f-8763-04ccd7aaa38b" providerId="AD" clId="Web-{CEFB796C-B6C5-FE83-1213-8B18F5E44BE6}" dt="2025-11-03T09:36:45.311" v="0"/>
          <ac:spMkLst>
            <pc:docMk/>
            <pc:sldMk cId="1823981811" sldId="275"/>
            <ac:spMk id="6" creationId="{116A087A-F38A-B4E1-53B7-1FCB0CF7D96E}"/>
          </ac:spMkLst>
        </pc:spChg>
        <pc:spChg chg="mod">
          <ac:chgData name="Antoniucci Martina" userId="S::martina.antoniucci@osservatoriomestieridarte.it::32541252-b29c-4a7f-8763-04ccd7aaa38b" providerId="AD" clId="Web-{CEFB796C-B6C5-FE83-1213-8B18F5E44BE6}" dt="2025-11-03T10:10:23.686" v="15" actId="14100"/>
          <ac:spMkLst>
            <pc:docMk/>
            <pc:sldMk cId="1823981811" sldId="275"/>
            <ac:spMk id="7" creationId="{2B04A9D4-A633-94B7-1DFD-D61287D5641E}"/>
          </ac:spMkLst>
        </pc:spChg>
      </pc:sldChg>
    </pc:docChg>
  </pc:docChgLst>
  <pc:docChgLst>
    <pc:chgData name="Antoniucci Martina" userId="S::martina.antoniucci@osservatoriomestieridarte.it::32541252-b29c-4a7f-8763-04ccd7aaa38b" providerId="AD" clId="Web-{7B893375-641F-9549-C1FC-CDDFF2D6DD50}"/>
    <pc:docChg chg="modSld">
      <pc:chgData name="Antoniucci Martina" userId="S::martina.antoniucci@osservatoriomestieridarte.it::32541252-b29c-4a7f-8763-04ccd7aaa38b" providerId="AD" clId="Web-{7B893375-641F-9549-C1FC-CDDFF2D6DD50}" dt="2025-11-03T11:09:20.102" v="4" actId="20577"/>
      <pc:docMkLst>
        <pc:docMk/>
      </pc:docMkLst>
      <pc:sldChg chg="modSp">
        <pc:chgData name="Antoniucci Martina" userId="S::martina.antoniucci@osservatoriomestieridarte.it::32541252-b29c-4a7f-8763-04ccd7aaa38b" providerId="AD" clId="Web-{7B893375-641F-9549-C1FC-CDDFF2D6DD50}" dt="2025-11-03T11:09:20.102" v="4" actId="20577"/>
        <pc:sldMkLst>
          <pc:docMk/>
          <pc:sldMk cId="0" sldId="270"/>
        </pc:sldMkLst>
        <pc:spChg chg="mod">
          <ac:chgData name="Antoniucci Martina" userId="S::martina.antoniucci@osservatoriomestieridarte.it::32541252-b29c-4a7f-8763-04ccd7aaa38b" providerId="AD" clId="Web-{7B893375-641F-9549-C1FC-CDDFF2D6DD50}" dt="2025-11-03T11:09:20.102" v="4" actId="20577"/>
          <ac:spMkLst>
            <pc:docMk/>
            <pc:sldMk cId="0" sldId="270"/>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it-IT"/>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it-IT"/>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Freeform 11"/>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3" name="TextBox 13"/>
          <p:cNvSpPr txBox="1"/>
          <p:nvPr/>
        </p:nvSpPr>
        <p:spPr>
          <a:xfrm>
            <a:off x="670508" y="3030246"/>
            <a:ext cx="7353300" cy="5280997"/>
          </a:xfrm>
          <a:prstGeom prst="rect">
            <a:avLst/>
          </a:prstGeom>
        </p:spPr>
        <p:txBody>
          <a:bodyPr wrap="square" lIns="0" tIns="0" rIns="0" bIns="0" rtlCol="0" anchor="t">
            <a:spAutoFit/>
          </a:bodyPr>
          <a:lstStyle/>
          <a:p>
            <a:pPr algn="l">
              <a:lnSpc>
                <a:spcPts val="10656"/>
              </a:lnSpc>
            </a:pPr>
            <a:r>
              <a:rPr lang="en-US" sz="3600" dirty="0">
                <a:solidFill>
                  <a:srgbClr val="1E2328"/>
                </a:solidFill>
                <a:latin typeface="DM Serif Display"/>
                <a:ea typeface="DM Serif Display"/>
                <a:cs typeface="DM Serif Display"/>
                <a:sym typeface="DM Serif Display"/>
              </a:rPr>
              <a:t>Setting up of an up-cycling atelier: </a:t>
            </a:r>
          </a:p>
          <a:p>
            <a:pPr algn="l">
              <a:lnSpc>
                <a:spcPts val="10656"/>
              </a:lnSpc>
            </a:pPr>
            <a:r>
              <a:rPr lang="en-US" sz="3600" dirty="0">
                <a:solidFill>
                  <a:srgbClr val="1E2328"/>
                </a:solidFill>
                <a:latin typeface="DM Serif Display"/>
                <a:ea typeface="DM Serif Display"/>
                <a:cs typeface="DM Serif Display"/>
                <a:sym typeface="DM Serif Display"/>
              </a:rPr>
              <a:t>self-employment and entrepreneurship within sartorial craftsmanship</a:t>
            </a:r>
          </a:p>
        </p:txBody>
      </p:sp>
      <p:sp>
        <p:nvSpPr>
          <p:cNvPr id="14" name="TextBox 14"/>
          <p:cNvSpPr txBox="1"/>
          <p:nvPr/>
        </p:nvSpPr>
        <p:spPr>
          <a:xfrm>
            <a:off x="670508" y="1305544"/>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5</a:t>
            </a:r>
          </a:p>
        </p:txBody>
      </p:sp>
      <p:sp>
        <p:nvSpPr>
          <p:cNvPr id="15" name="TextBox 15"/>
          <p:cNvSpPr txBox="1"/>
          <p:nvPr/>
        </p:nvSpPr>
        <p:spPr>
          <a:xfrm>
            <a:off x="1031566" y="6391549"/>
            <a:ext cx="5694495" cy="582930"/>
          </a:xfrm>
          <a:prstGeom prst="rect">
            <a:avLst/>
          </a:prstGeom>
        </p:spPr>
        <p:txBody>
          <a:bodyPr lIns="0" tIns="0" rIns="0" bIns="0" rtlCol="0" anchor="t">
            <a:spAutoFit/>
          </a:bodyPr>
          <a:lstStyle/>
          <a:p>
            <a:pPr algn="l">
              <a:lnSpc>
                <a:spcPts val="4800"/>
              </a:lnSpc>
            </a:pPr>
            <a:endParaRPr lang="en-US" sz="3200" dirty="0">
              <a:solidFill>
                <a:srgbClr val="1E2328"/>
              </a:solidFill>
              <a:latin typeface="Montserrat"/>
              <a:ea typeface="Montserrat"/>
              <a:cs typeface="Montserrat"/>
              <a:sym typeface="Montserrat"/>
            </a:endParaRPr>
          </a:p>
        </p:txBody>
      </p:sp>
      <p:sp>
        <p:nvSpPr>
          <p:cNvPr id="16" name="AutoShape 16"/>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it-IT"/>
          </a:p>
        </p:txBody>
      </p:sp>
      <p:sp>
        <p:nvSpPr>
          <p:cNvPr id="17" name="TextBox 17"/>
          <p:cNvSpPr txBox="1"/>
          <p:nvPr/>
        </p:nvSpPr>
        <p:spPr>
          <a:xfrm rot="16200000">
            <a:off x="15788546" y="7520656"/>
            <a:ext cx="3402566" cy="268663"/>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p:cNvSpPr txBox="1"/>
            <p:nvPr/>
          </p:nvSpPr>
          <p:spPr>
            <a:xfrm rot="16200000">
              <a:off x="21084052" y="9938463"/>
              <a:ext cx="4449671" cy="362204"/>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11" name="TextBox 11"/>
          <p:cNvSpPr txBox="1"/>
          <p:nvPr/>
        </p:nvSpPr>
        <p:spPr>
          <a:xfrm>
            <a:off x="0" y="5485084"/>
            <a:ext cx="16221075" cy="4745461"/>
          </a:xfrm>
          <a:prstGeom prst="rect">
            <a:avLst/>
          </a:prstGeom>
        </p:spPr>
        <p:txBody>
          <a:bodyPr lIns="50800" tIns="50800" rIns="50800" bIns="50800" rtlCol="0" anchor="ctr"/>
          <a:lstStyle/>
          <a:p>
            <a:pPr algn="ctr">
              <a:lnSpc>
                <a:spcPts val="2196"/>
              </a:lnSpc>
            </a:pPr>
            <a:endParaRPr/>
          </a:p>
        </p:txBody>
      </p:sp>
      <p:sp>
        <p:nvSpPr>
          <p:cNvPr id="17" name="AutoShape 17"/>
          <p:cNvSpPr/>
          <p:nvPr/>
        </p:nvSpPr>
        <p:spPr>
          <a:xfrm rot="22765">
            <a:off x="12984061" y="8238948"/>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19" name="TextBox 1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5" name="Freeform 4">
            <a:extLst>
              <a:ext uri="{FF2B5EF4-FFF2-40B4-BE49-F238E27FC236}">
                <a16:creationId xmlns:a16="http://schemas.microsoft.com/office/drawing/2014/main" id="{EBA9105D-9131-6467-5274-0D7DF7FC975C}"/>
              </a:ext>
            </a:extLst>
          </p:cNvPr>
          <p:cNvSpPr/>
          <p:nvPr/>
        </p:nvSpPr>
        <p:spPr>
          <a:xfrm>
            <a:off x="6562434" y="6986207"/>
            <a:ext cx="10112897" cy="1656672"/>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pic>
        <p:nvPicPr>
          <p:cNvPr id="29" name="Immagine 28" descr="Immagine che contiene strumento, tavolo, articoli, interno&#10;&#10;Descrizione generata automaticamente">
            <a:extLst>
              <a:ext uri="{FF2B5EF4-FFF2-40B4-BE49-F238E27FC236}">
                <a16:creationId xmlns:a16="http://schemas.microsoft.com/office/drawing/2014/main" id="{82CFF4A5-F77E-3E54-6563-A982F169B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034" y="2308221"/>
            <a:ext cx="7222298" cy="4818627"/>
          </a:xfrm>
          <a:prstGeom prst="rect">
            <a:avLst/>
          </a:prstGeom>
        </p:spPr>
      </p:pic>
      <p:sp>
        <p:nvSpPr>
          <p:cNvPr id="33" name="Freeform 12">
            <a:extLst>
              <a:ext uri="{FF2B5EF4-FFF2-40B4-BE49-F238E27FC236}">
                <a16:creationId xmlns:a16="http://schemas.microsoft.com/office/drawing/2014/main" id="{325ABAA5-5E63-B372-53DC-272DF2FD53A0}"/>
              </a:ext>
            </a:extLst>
          </p:cNvPr>
          <p:cNvSpPr/>
          <p:nvPr/>
        </p:nvSpPr>
        <p:spPr>
          <a:xfrm>
            <a:off x="4929645" y="8560352"/>
            <a:ext cx="11745686" cy="1672885"/>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34" name="TextBox 14">
            <a:extLst>
              <a:ext uri="{FF2B5EF4-FFF2-40B4-BE49-F238E27FC236}">
                <a16:creationId xmlns:a16="http://schemas.microsoft.com/office/drawing/2014/main" id="{67977942-B613-CB28-C18C-B742D6BDAB99}"/>
              </a:ext>
            </a:extLst>
          </p:cNvPr>
          <p:cNvSpPr txBox="1"/>
          <p:nvPr/>
        </p:nvSpPr>
        <p:spPr>
          <a:xfrm>
            <a:off x="6781800" y="9091276"/>
            <a:ext cx="10287303" cy="915507"/>
          </a:xfrm>
          <a:prstGeom prst="rect">
            <a:avLst/>
          </a:prstGeom>
        </p:spPr>
        <p:txBody>
          <a:bodyPr wrap="square" lIns="0" tIns="0" rIns="0" bIns="0" rtlCol="0" anchor="t">
            <a:spAutoFit/>
          </a:bodyPr>
          <a:lstStyle/>
          <a:p>
            <a:pPr algn="l">
              <a:lnSpc>
                <a:spcPts val="6000"/>
              </a:lnSpc>
            </a:pPr>
            <a:r>
              <a:rPr lang="en-US" sz="9000" dirty="0">
                <a:solidFill>
                  <a:srgbClr val="FFFFFF"/>
                </a:solidFill>
                <a:latin typeface="DM Serif Display"/>
                <a:ea typeface="DM Serif Display"/>
                <a:cs typeface="DM Serif Display"/>
                <a:sym typeface="DM Serif Display"/>
              </a:rPr>
              <a:t>TRAINING UNITS</a:t>
            </a:r>
          </a:p>
        </p:txBody>
      </p:sp>
      <p:sp>
        <p:nvSpPr>
          <p:cNvPr id="35" name="TextBox 14">
            <a:extLst>
              <a:ext uri="{FF2B5EF4-FFF2-40B4-BE49-F238E27FC236}">
                <a16:creationId xmlns:a16="http://schemas.microsoft.com/office/drawing/2014/main" id="{AA3CCBE4-BDFD-E3E6-FCE0-699CD264C2EC}"/>
              </a:ext>
            </a:extLst>
          </p:cNvPr>
          <p:cNvSpPr txBox="1"/>
          <p:nvPr/>
        </p:nvSpPr>
        <p:spPr>
          <a:xfrm>
            <a:off x="1828800" y="3858379"/>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5</a:t>
            </a:r>
          </a:p>
        </p:txBody>
      </p:sp>
      <p:sp>
        <p:nvSpPr>
          <p:cNvPr id="6" name="TextBox 13">
            <a:extLst>
              <a:ext uri="{FF2B5EF4-FFF2-40B4-BE49-F238E27FC236}">
                <a16:creationId xmlns:a16="http://schemas.microsoft.com/office/drawing/2014/main" id="{36FB664D-8FF4-D17D-7FC1-BCABC92EAABC}"/>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p:cNvSpPr txBox="1"/>
            <p:nvPr/>
          </p:nvSpPr>
          <p:spPr>
            <a:xfrm rot="16200000">
              <a:off x="21127593" y="9973112"/>
              <a:ext cx="4384357"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22" name="AutoShape 22"/>
          <p:cNvSpPr/>
          <p:nvPr/>
        </p:nvSpPr>
        <p:spPr>
          <a:xfrm rot="22765">
            <a:off x="329313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3" name="AutoShape 23"/>
          <p:cNvSpPr/>
          <p:nvPr/>
        </p:nvSpPr>
        <p:spPr>
          <a:xfrm rot="22765">
            <a:off x="695402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grpSp>
        <p:nvGrpSpPr>
          <p:cNvPr id="24" name="Group 24"/>
          <p:cNvGrpSpPr/>
          <p:nvPr/>
        </p:nvGrpSpPr>
        <p:grpSpPr>
          <a:xfrm>
            <a:off x="11018818" y="3883545"/>
            <a:ext cx="4658815" cy="6081707"/>
            <a:chOff x="0" y="0"/>
            <a:chExt cx="3207753" cy="3846507"/>
          </a:xfrm>
          <a:solidFill>
            <a:srgbClr val="CFCF5A"/>
          </a:solidFill>
        </p:grpSpPr>
        <p:sp>
          <p:nvSpPr>
            <p:cNvPr id="25" name="Freeform 25"/>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grpFill/>
          </p:spPr>
          <p:txBody>
            <a:bodyPr/>
            <a:lstStyle/>
            <a:p>
              <a:endParaRPr lang="it-IT"/>
            </a:p>
          </p:txBody>
        </p:sp>
        <p:sp>
          <p:nvSpPr>
            <p:cNvPr id="26" name="TextBox 26"/>
            <p:cNvSpPr txBox="1"/>
            <p:nvPr/>
          </p:nvSpPr>
          <p:spPr>
            <a:xfrm>
              <a:off x="0" y="0"/>
              <a:ext cx="3207753" cy="3846507"/>
            </a:xfrm>
            <a:prstGeom prst="rect">
              <a:avLst/>
            </a:prstGeom>
            <a:grpFill/>
          </p:spPr>
          <p:txBody>
            <a:bodyPr lIns="50800" tIns="50800" rIns="50800" bIns="50800" rtlCol="0" anchor="ctr"/>
            <a:lstStyle/>
            <a:p>
              <a:pPr algn="ctr">
                <a:lnSpc>
                  <a:spcPts val="2196"/>
                </a:lnSpc>
              </a:pPr>
              <a:endParaRPr/>
            </a:p>
          </p:txBody>
        </p:sp>
      </p:grpSp>
      <p:sp>
        <p:nvSpPr>
          <p:cNvPr id="37" name="AutoShape 37"/>
          <p:cNvSpPr/>
          <p:nvPr/>
        </p:nvSpPr>
        <p:spPr>
          <a:xfrm rot="22765">
            <a:off x="13078048" y="765130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8" name="TextBox 38"/>
          <p:cNvSpPr txBox="1"/>
          <p:nvPr/>
        </p:nvSpPr>
        <p:spPr>
          <a:xfrm>
            <a:off x="2490483" y="1567598"/>
            <a:ext cx="10598943" cy="8001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Module 5 Training Units</a:t>
            </a:r>
          </a:p>
        </p:txBody>
      </p:sp>
      <p:sp>
        <p:nvSpPr>
          <p:cNvPr id="40" name="TextBox 40"/>
          <p:cNvSpPr txBox="1"/>
          <p:nvPr/>
        </p:nvSpPr>
        <p:spPr>
          <a:xfrm>
            <a:off x="1098978" y="41681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p>
        </p:txBody>
      </p:sp>
      <p:sp>
        <p:nvSpPr>
          <p:cNvPr id="41" name="TextBox 41"/>
          <p:cNvSpPr txBox="1"/>
          <p:nvPr/>
        </p:nvSpPr>
        <p:spPr>
          <a:xfrm>
            <a:off x="6875358" y="4261666"/>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5688471" y="5452848"/>
            <a:ext cx="3250169"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content</a:t>
            </a:r>
          </a:p>
        </p:txBody>
      </p:sp>
      <p:sp>
        <p:nvSpPr>
          <p:cNvPr id="47" name="TextBox 47"/>
          <p:cNvSpPr txBox="1"/>
          <p:nvPr/>
        </p:nvSpPr>
        <p:spPr>
          <a:xfrm>
            <a:off x="11812493" y="5223369"/>
            <a:ext cx="3250169" cy="890757"/>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PRODUCTION AND QUALITY CONTROL</a:t>
            </a:r>
          </a:p>
        </p:txBody>
      </p:sp>
      <p:sp>
        <p:nvSpPr>
          <p:cNvPr id="48" name="TextBox 48"/>
          <p:cNvSpPr txBox="1"/>
          <p:nvPr/>
        </p:nvSpPr>
        <p:spPr>
          <a:xfrm>
            <a:off x="12151560" y="8002802"/>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 2 hours</a:t>
            </a:r>
          </a:p>
        </p:txBody>
      </p:sp>
      <p:sp>
        <p:nvSpPr>
          <p:cNvPr id="51" name="TextBox 5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53" name="Group 24">
            <a:extLst>
              <a:ext uri="{FF2B5EF4-FFF2-40B4-BE49-F238E27FC236}">
                <a16:creationId xmlns:a16="http://schemas.microsoft.com/office/drawing/2014/main" id="{D758BD3C-C7BE-291F-4AB8-0CAA08C83C08}"/>
              </a:ext>
            </a:extLst>
          </p:cNvPr>
          <p:cNvGrpSpPr/>
          <p:nvPr/>
        </p:nvGrpSpPr>
        <p:grpSpPr>
          <a:xfrm>
            <a:off x="5766644" y="3875887"/>
            <a:ext cx="4658815" cy="6081707"/>
            <a:chOff x="0" y="0"/>
            <a:chExt cx="3207753" cy="3846507"/>
          </a:xfrm>
        </p:grpSpPr>
        <p:sp>
          <p:nvSpPr>
            <p:cNvPr id="54" name="Freeform 25">
              <a:extLst>
                <a:ext uri="{FF2B5EF4-FFF2-40B4-BE49-F238E27FC236}">
                  <a16:creationId xmlns:a16="http://schemas.microsoft.com/office/drawing/2014/main" id="{C3DF4C6B-A56D-1283-F6D9-03A9FFE45B67}"/>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1E2328"/>
            </a:solidFill>
          </p:spPr>
          <p:txBody>
            <a:bodyPr/>
            <a:lstStyle/>
            <a:p>
              <a:endParaRPr lang="it-IT"/>
            </a:p>
          </p:txBody>
        </p:sp>
        <p:sp>
          <p:nvSpPr>
            <p:cNvPr id="55" name="TextBox 26">
              <a:extLst>
                <a:ext uri="{FF2B5EF4-FFF2-40B4-BE49-F238E27FC236}">
                  <a16:creationId xmlns:a16="http://schemas.microsoft.com/office/drawing/2014/main" id="{A4292438-BECE-2DBF-EF47-270621AEAC21}"/>
                </a:ext>
              </a:extLst>
            </p:cNvPr>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sp>
        <p:nvSpPr>
          <p:cNvPr id="56" name="TextBox 47">
            <a:extLst>
              <a:ext uri="{FF2B5EF4-FFF2-40B4-BE49-F238E27FC236}">
                <a16:creationId xmlns:a16="http://schemas.microsoft.com/office/drawing/2014/main" id="{F6A4069E-8BFD-5087-3AFE-043BE6BC089E}"/>
              </a:ext>
            </a:extLst>
          </p:cNvPr>
          <p:cNvSpPr txBox="1"/>
          <p:nvPr/>
        </p:nvSpPr>
        <p:spPr>
          <a:xfrm>
            <a:off x="6362022" y="5199697"/>
            <a:ext cx="3250169" cy="890757"/>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sym typeface="DM Serif Display"/>
              </a:rPr>
              <a:t>LAWS AND REGULATIONS </a:t>
            </a:r>
          </a:p>
        </p:txBody>
      </p:sp>
      <p:sp>
        <p:nvSpPr>
          <p:cNvPr id="57" name="AutoShape 37">
            <a:extLst>
              <a:ext uri="{FF2B5EF4-FFF2-40B4-BE49-F238E27FC236}">
                <a16:creationId xmlns:a16="http://schemas.microsoft.com/office/drawing/2014/main" id="{78AF9D35-3F1F-E1FA-06AE-B448820766D6}"/>
              </a:ext>
            </a:extLst>
          </p:cNvPr>
          <p:cNvSpPr/>
          <p:nvPr/>
        </p:nvSpPr>
        <p:spPr>
          <a:xfrm rot="22765">
            <a:off x="7590590" y="765130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58" name="TextBox 48">
            <a:extLst>
              <a:ext uri="{FF2B5EF4-FFF2-40B4-BE49-F238E27FC236}">
                <a16:creationId xmlns:a16="http://schemas.microsoft.com/office/drawing/2014/main" id="{F9424CBE-B9AE-926B-3332-E5240BB8FF26}"/>
              </a:ext>
            </a:extLst>
          </p:cNvPr>
          <p:cNvSpPr txBox="1"/>
          <p:nvPr/>
        </p:nvSpPr>
        <p:spPr>
          <a:xfrm>
            <a:off x="6808941" y="8007923"/>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 2 hours</a:t>
            </a:r>
          </a:p>
        </p:txBody>
      </p:sp>
      <p:grpSp>
        <p:nvGrpSpPr>
          <p:cNvPr id="64" name="Group 24">
            <a:extLst>
              <a:ext uri="{FF2B5EF4-FFF2-40B4-BE49-F238E27FC236}">
                <a16:creationId xmlns:a16="http://schemas.microsoft.com/office/drawing/2014/main" id="{67FAE7F6-134C-E196-C2D4-5868B2C77720}"/>
              </a:ext>
            </a:extLst>
          </p:cNvPr>
          <p:cNvGrpSpPr/>
          <p:nvPr/>
        </p:nvGrpSpPr>
        <p:grpSpPr>
          <a:xfrm>
            <a:off x="475299" y="3801752"/>
            <a:ext cx="4658815" cy="6081707"/>
            <a:chOff x="0" y="0"/>
            <a:chExt cx="3207753" cy="3846507"/>
          </a:xfrm>
        </p:grpSpPr>
        <p:sp>
          <p:nvSpPr>
            <p:cNvPr id="65" name="Freeform 25">
              <a:extLst>
                <a:ext uri="{FF2B5EF4-FFF2-40B4-BE49-F238E27FC236}">
                  <a16:creationId xmlns:a16="http://schemas.microsoft.com/office/drawing/2014/main" id="{453835D5-798C-0183-1216-84E3ED2B605A}"/>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CFCF5A"/>
            </a:solidFill>
          </p:spPr>
          <p:txBody>
            <a:bodyPr/>
            <a:lstStyle/>
            <a:p>
              <a:endParaRPr lang="it-IT"/>
            </a:p>
          </p:txBody>
        </p:sp>
        <p:sp>
          <p:nvSpPr>
            <p:cNvPr id="66" name="TextBox 26">
              <a:extLst>
                <a:ext uri="{FF2B5EF4-FFF2-40B4-BE49-F238E27FC236}">
                  <a16:creationId xmlns:a16="http://schemas.microsoft.com/office/drawing/2014/main" id="{65E9D84A-1E82-BBB3-6C83-5627DBF3C41C}"/>
                </a:ext>
              </a:extLst>
            </p:cNvPr>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sp>
        <p:nvSpPr>
          <p:cNvPr id="68" name="TextBox 47">
            <a:extLst>
              <a:ext uri="{FF2B5EF4-FFF2-40B4-BE49-F238E27FC236}">
                <a16:creationId xmlns:a16="http://schemas.microsoft.com/office/drawing/2014/main" id="{C890E10A-CAC3-B9AB-92BD-0DF6CBFAB3B4}"/>
              </a:ext>
            </a:extLst>
          </p:cNvPr>
          <p:cNvSpPr txBox="1"/>
          <p:nvPr/>
        </p:nvSpPr>
        <p:spPr>
          <a:xfrm>
            <a:off x="1031566" y="5096750"/>
            <a:ext cx="3250169" cy="1788438"/>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BUSINESS PLANNING FOR AN UPCYCLING ATELIER </a:t>
            </a:r>
          </a:p>
        </p:txBody>
      </p:sp>
      <p:sp>
        <p:nvSpPr>
          <p:cNvPr id="69" name="AutoShape 37">
            <a:extLst>
              <a:ext uri="{FF2B5EF4-FFF2-40B4-BE49-F238E27FC236}">
                <a16:creationId xmlns:a16="http://schemas.microsoft.com/office/drawing/2014/main" id="{390D04AF-FA66-1AD3-F06D-55E18FF9E995}"/>
              </a:ext>
            </a:extLst>
          </p:cNvPr>
          <p:cNvSpPr/>
          <p:nvPr/>
        </p:nvSpPr>
        <p:spPr>
          <a:xfrm rot="22765">
            <a:off x="2248068" y="7747175"/>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0" name="TextBox 48">
            <a:extLst>
              <a:ext uri="{FF2B5EF4-FFF2-40B4-BE49-F238E27FC236}">
                <a16:creationId xmlns:a16="http://schemas.microsoft.com/office/drawing/2014/main" id="{875D7E55-C164-F853-4F90-500FE822D95B}"/>
              </a:ext>
            </a:extLst>
          </p:cNvPr>
          <p:cNvSpPr txBox="1"/>
          <p:nvPr/>
        </p:nvSpPr>
        <p:spPr>
          <a:xfrm>
            <a:off x="1320488" y="8001786"/>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 2 hours</a:t>
            </a:r>
          </a:p>
        </p:txBody>
      </p:sp>
      <p:grpSp>
        <p:nvGrpSpPr>
          <p:cNvPr id="71" name="Group 27">
            <a:extLst>
              <a:ext uri="{FF2B5EF4-FFF2-40B4-BE49-F238E27FC236}">
                <a16:creationId xmlns:a16="http://schemas.microsoft.com/office/drawing/2014/main" id="{2A64BF42-F0B4-FDCF-393A-0CCB23CA4A56}"/>
              </a:ext>
            </a:extLst>
          </p:cNvPr>
          <p:cNvGrpSpPr/>
          <p:nvPr/>
        </p:nvGrpSpPr>
        <p:grpSpPr>
          <a:xfrm>
            <a:off x="3282760" y="3427772"/>
            <a:ext cx="1008985" cy="986193"/>
            <a:chOff x="0" y="0"/>
            <a:chExt cx="812800" cy="812800"/>
          </a:xfrm>
          <a:solidFill>
            <a:srgbClr val="1E2328"/>
          </a:solidFill>
        </p:grpSpPr>
        <p:sp>
          <p:nvSpPr>
            <p:cNvPr id="72" name="Freeform 28">
              <a:extLst>
                <a:ext uri="{FF2B5EF4-FFF2-40B4-BE49-F238E27FC236}">
                  <a16:creationId xmlns:a16="http://schemas.microsoft.com/office/drawing/2014/main" id="{17778B74-2D2E-B56D-BF24-8E07E428270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73" name="TextBox 29">
              <a:extLst>
                <a:ext uri="{FF2B5EF4-FFF2-40B4-BE49-F238E27FC236}">
                  <a16:creationId xmlns:a16="http://schemas.microsoft.com/office/drawing/2014/main" id="{C6C6B4C7-8070-F3B2-3971-D444DD822806}"/>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74" name="TextBox 49">
            <a:extLst>
              <a:ext uri="{FF2B5EF4-FFF2-40B4-BE49-F238E27FC236}">
                <a16:creationId xmlns:a16="http://schemas.microsoft.com/office/drawing/2014/main" id="{28233D4C-D689-9F27-F062-6944103183EF}"/>
              </a:ext>
            </a:extLst>
          </p:cNvPr>
          <p:cNvSpPr txBox="1"/>
          <p:nvPr/>
        </p:nvSpPr>
        <p:spPr>
          <a:xfrm>
            <a:off x="3349055" y="3687164"/>
            <a:ext cx="876394" cy="456985"/>
          </a:xfrm>
          <a:prstGeom prst="rect">
            <a:avLst/>
          </a:prstGeom>
        </p:spPr>
        <p:txBody>
          <a:bodyPr lIns="0" tIns="0" rIns="0" bIns="0" rtlCol="0" anchor="t">
            <a:spAutoFit/>
          </a:bodyPr>
          <a:lstStyle/>
          <a:p>
            <a:pPr algn="ctr">
              <a:lnSpc>
                <a:spcPts val="3500"/>
              </a:lnSpc>
            </a:pPr>
            <a:r>
              <a:rPr lang="en-US" sz="3200" dirty="0">
                <a:solidFill>
                  <a:srgbClr val="FFFFFF"/>
                </a:solidFill>
                <a:latin typeface="DM Serif Display"/>
                <a:ea typeface="DM Serif Display"/>
                <a:cs typeface="DM Serif Display"/>
                <a:sym typeface="DM Serif Display"/>
              </a:rPr>
              <a:t>01</a:t>
            </a:r>
          </a:p>
        </p:txBody>
      </p:sp>
      <p:grpSp>
        <p:nvGrpSpPr>
          <p:cNvPr id="78" name="Group 27">
            <a:extLst>
              <a:ext uri="{FF2B5EF4-FFF2-40B4-BE49-F238E27FC236}">
                <a16:creationId xmlns:a16="http://schemas.microsoft.com/office/drawing/2014/main" id="{BDE1D0B9-1E67-960F-87A4-557B07D469F5}"/>
              </a:ext>
            </a:extLst>
          </p:cNvPr>
          <p:cNvGrpSpPr/>
          <p:nvPr/>
        </p:nvGrpSpPr>
        <p:grpSpPr>
          <a:xfrm>
            <a:off x="8530703" y="3382790"/>
            <a:ext cx="1008985" cy="986193"/>
            <a:chOff x="0" y="0"/>
            <a:chExt cx="812800" cy="812800"/>
          </a:xfrm>
          <a:solidFill>
            <a:srgbClr val="CFCF5A"/>
          </a:solidFill>
        </p:grpSpPr>
        <p:sp>
          <p:nvSpPr>
            <p:cNvPr id="79" name="Freeform 28">
              <a:extLst>
                <a:ext uri="{FF2B5EF4-FFF2-40B4-BE49-F238E27FC236}">
                  <a16:creationId xmlns:a16="http://schemas.microsoft.com/office/drawing/2014/main" id="{833D325E-BB5A-72BB-67CD-1903467CDFB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80" name="TextBox 29">
              <a:extLst>
                <a:ext uri="{FF2B5EF4-FFF2-40B4-BE49-F238E27FC236}">
                  <a16:creationId xmlns:a16="http://schemas.microsoft.com/office/drawing/2014/main" id="{17253625-542F-D268-E48B-C4C6E4F29FBE}"/>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grpSp>
        <p:nvGrpSpPr>
          <p:cNvPr id="81" name="Group 27">
            <a:extLst>
              <a:ext uri="{FF2B5EF4-FFF2-40B4-BE49-F238E27FC236}">
                <a16:creationId xmlns:a16="http://schemas.microsoft.com/office/drawing/2014/main" id="{A4CBA1F5-D58E-6734-38D4-447236C646B4}"/>
              </a:ext>
            </a:extLst>
          </p:cNvPr>
          <p:cNvGrpSpPr/>
          <p:nvPr/>
        </p:nvGrpSpPr>
        <p:grpSpPr>
          <a:xfrm>
            <a:off x="13660240" y="3427772"/>
            <a:ext cx="1008985" cy="986193"/>
            <a:chOff x="0" y="0"/>
            <a:chExt cx="812800" cy="812800"/>
          </a:xfrm>
          <a:solidFill>
            <a:srgbClr val="1E2328"/>
          </a:solidFill>
        </p:grpSpPr>
        <p:sp>
          <p:nvSpPr>
            <p:cNvPr id="82" name="Freeform 28">
              <a:extLst>
                <a:ext uri="{FF2B5EF4-FFF2-40B4-BE49-F238E27FC236}">
                  <a16:creationId xmlns:a16="http://schemas.microsoft.com/office/drawing/2014/main" id="{70524AE3-233E-04BA-22D1-438CA4F0AAB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83" name="TextBox 29">
              <a:extLst>
                <a:ext uri="{FF2B5EF4-FFF2-40B4-BE49-F238E27FC236}">
                  <a16:creationId xmlns:a16="http://schemas.microsoft.com/office/drawing/2014/main" id="{4C804920-18D9-4F39-2951-31F3DBA32670}"/>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84" name="TextBox 49">
            <a:extLst>
              <a:ext uri="{FF2B5EF4-FFF2-40B4-BE49-F238E27FC236}">
                <a16:creationId xmlns:a16="http://schemas.microsoft.com/office/drawing/2014/main" id="{A1DDF12B-56ED-40B2-1665-178F70843386}"/>
              </a:ext>
            </a:extLst>
          </p:cNvPr>
          <p:cNvSpPr txBox="1"/>
          <p:nvPr/>
        </p:nvSpPr>
        <p:spPr>
          <a:xfrm>
            <a:off x="8596998" y="3624668"/>
            <a:ext cx="876394" cy="456985"/>
          </a:xfrm>
          <a:prstGeom prst="rect">
            <a:avLst/>
          </a:prstGeom>
        </p:spPr>
        <p:txBody>
          <a:bodyPr lIns="0" tIns="0" rIns="0" bIns="0" rtlCol="0" anchor="t">
            <a:spAutoFit/>
          </a:bodyPr>
          <a:lstStyle/>
          <a:p>
            <a:pPr algn="ctr">
              <a:lnSpc>
                <a:spcPts val="3500"/>
              </a:lnSpc>
            </a:pPr>
            <a:r>
              <a:rPr lang="en-US" sz="3200" dirty="0">
                <a:solidFill>
                  <a:srgbClr val="FFFFFF"/>
                </a:solidFill>
                <a:latin typeface="DM Serif Display"/>
                <a:ea typeface="DM Serif Display"/>
                <a:cs typeface="DM Serif Display"/>
                <a:sym typeface="DM Serif Display"/>
              </a:rPr>
              <a:t>02</a:t>
            </a:r>
          </a:p>
        </p:txBody>
      </p:sp>
      <p:sp>
        <p:nvSpPr>
          <p:cNvPr id="85" name="TextBox 49">
            <a:extLst>
              <a:ext uri="{FF2B5EF4-FFF2-40B4-BE49-F238E27FC236}">
                <a16:creationId xmlns:a16="http://schemas.microsoft.com/office/drawing/2014/main" id="{ABA79E86-7C3D-6597-A057-407DF9D55456}"/>
              </a:ext>
            </a:extLst>
          </p:cNvPr>
          <p:cNvSpPr txBox="1"/>
          <p:nvPr/>
        </p:nvSpPr>
        <p:spPr>
          <a:xfrm>
            <a:off x="13726535" y="3647393"/>
            <a:ext cx="876394" cy="456985"/>
          </a:xfrm>
          <a:prstGeom prst="rect">
            <a:avLst/>
          </a:prstGeom>
        </p:spPr>
        <p:txBody>
          <a:bodyPr lIns="0" tIns="0" rIns="0" bIns="0" rtlCol="0" anchor="t">
            <a:spAutoFit/>
          </a:bodyPr>
          <a:lstStyle/>
          <a:p>
            <a:pPr algn="ctr">
              <a:lnSpc>
                <a:spcPts val="3500"/>
              </a:lnSpc>
            </a:pPr>
            <a:r>
              <a:rPr lang="en-US" sz="3200" dirty="0">
                <a:solidFill>
                  <a:srgbClr val="FFFFFF"/>
                </a:solidFill>
                <a:latin typeface="DM Serif Display"/>
                <a:ea typeface="DM Serif Display"/>
                <a:cs typeface="DM Serif Display"/>
                <a:sym typeface="DM Serif Display"/>
              </a:rPr>
              <a:t>03</a:t>
            </a:r>
          </a:p>
        </p:txBody>
      </p:sp>
      <p:sp>
        <p:nvSpPr>
          <p:cNvPr id="6" name="TextBox 17">
            <a:extLst>
              <a:ext uri="{FF2B5EF4-FFF2-40B4-BE49-F238E27FC236}">
                <a16:creationId xmlns:a16="http://schemas.microsoft.com/office/drawing/2014/main" id="{DF316986-8CF8-C827-CE26-A7E2715B2A3F}"/>
              </a:ext>
            </a:extLst>
          </p:cNvPr>
          <p:cNvSpPr txBox="1"/>
          <p:nvPr/>
        </p:nvSpPr>
        <p:spPr>
          <a:xfrm>
            <a:off x="4189744" y="2390744"/>
            <a:ext cx="7520748" cy="1233479"/>
          </a:xfrm>
          <a:prstGeom prst="rect">
            <a:avLst/>
          </a:prstGeom>
        </p:spPr>
        <p:txBody>
          <a:bodyPr wrap="square" lIns="0" tIns="0" rIns="0" bIns="0" rtlCol="0" anchor="t">
            <a:spAutoFit/>
          </a:bodyPr>
          <a:lstStyle/>
          <a:p>
            <a:pPr algn="ctr">
              <a:lnSpc>
                <a:spcPts val="3299"/>
              </a:lnSpc>
            </a:pPr>
            <a:r>
              <a:rPr lang="en-US" sz="2400" dirty="0">
                <a:solidFill>
                  <a:srgbClr val="1E2328"/>
                </a:solidFill>
                <a:latin typeface="Montserrat"/>
                <a:ea typeface="Montserrat"/>
                <a:cs typeface="Montserrat"/>
                <a:sym typeface="Montserrat"/>
              </a:rPr>
              <a:t>These Training Units compose Module 5</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9" name="TextBox 13">
            <a:extLst>
              <a:ext uri="{FF2B5EF4-FFF2-40B4-BE49-F238E27FC236}">
                <a16:creationId xmlns:a16="http://schemas.microsoft.com/office/drawing/2014/main" id="{565861B7-1694-73D0-619E-3EC188EBDD90}"/>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extLst>
      <p:ext uri="{BB962C8B-B14F-4D97-AF65-F5344CB8AC3E}">
        <p14:creationId xmlns:p14="http://schemas.microsoft.com/office/powerpoint/2010/main" val="352020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p:cNvSpPr txBox="1"/>
            <p:nvPr/>
          </p:nvSpPr>
          <p:spPr>
            <a:xfrm rot="16200000">
              <a:off x="20964309" y="9896912"/>
              <a:ext cx="4536757"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22" name="AutoShape 22"/>
          <p:cNvSpPr/>
          <p:nvPr/>
        </p:nvSpPr>
        <p:spPr>
          <a:xfrm rot="22765">
            <a:off x="5772084" y="6240691"/>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3" name="AutoShape 23"/>
          <p:cNvSpPr/>
          <p:nvPr/>
        </p:nvSpPr>
        <p:spPr>
          <a:xfrm rot="22765">
            <a:off x="9432974" y="6240691"/>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8" name="TextBox 38"/>
          <p:cNvSpPr txBox="1"/>
          <p:nvPr/>
        </p:nvSpPr>
        <p:spPr>
          <a:xfrm>
            <a:off x="2490483" y="1567598"/>
            <a:ext cx="10598943" cy="8001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Module 5 Training Units</a:t>
            </a:r>
          </a:p>
        </p:txBody>
      </p:sp>
      <p:sp>
        <p:nvSpPr>
          <p:cNvPr id="40" name="TextBox 40"/>
          <p:cNvSpPr txBox="1"/>
          <p:nvPr/>
        </p:nvSpPr>
        <p:spPr>
          <a:xfrm>
            <a:off x="3577925" y="4095258"/>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p>
        </p:txBody>
      </p:sp>
      <p:sp>
        <p:nvSpPr>
          <p:cNvPr id="41" name="TextBox 41"/>
          <p:cNvSpPr txBox="1"/>
          <p:nvPr/>
        </p:nvSpPr>
        <p:spPr>
          <a:xfrm>
            <a:off x="9354305" y="4188761"/>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8167418" y="5379943"/>
            <a:ext cx="3250169"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content</a:t>
            </a:r>
          </a:p>
        </p:txBody>
      </p:sp>
      <p:sp>
        <p:nvSpPr>
          <p:cNvPr id="51" name="TextBox 5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53" name="Group 24">
            <a:extLst>
              <a:ext uri="{FF2B5EF4-FFF2-40B4-BE49-F238E27FC236}">
                <a16:creationId xmlns:a16="http://schemas.microsoft.com/office/drawing/2014/main" id="{D758BD3C-C7BE-291F-4AB8-0CAA08C83C08}"/>
              </a:ext>
            </a:extLst>
          </p:cNvPr>
          <p:cNvGrpSpPr/>
          <p:nvPr/>
        </p:nvGrpSpPr>
        <p:grpSpPr>
          <a:xfrm>
            <a:off x="8245591" y="3802982"/>
            <a:ext cx="4658815" cy="6081707"/>
            <a:chOff x="0" y="0"/>
            <a:chExt cx="3207753" cy="3846507"/>
          </a:xfrm>
          <a:solidFill>
            <a:srgbClr val="CFCF5A"/>
          </a:solidFill>
        </p:grpSpPr>
        <p:sp>
          <p:nvSpPr>
            <p:cNvPr id="54" name="Freeform 25">
              <a:extLst>
                <a:ext uri="{FF2B5EF4-FFF2-40B4-BE49-F238E27FC236}">
                  <a16:creationId xmlns:a16="http://schemas.microsoft.com/office/drawing/2014/main" id="{C3DF4C6B-A56D-1283-F6D9-03A9FFE45B67}"/>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grpFill/>
          </p:spPr>
          <p:txBody>
            <a:bodyPr/>
            <a:lstStyle/>
            <a:p>
              <a:endParaRPr lang="it-IT"/>
            </a:p>
          </p:txBody>
        </p:sp>
        <p:sp>
          <p:nvSpPr>
            <p:cNvPr id="55" name="TextBox 26">
              <a:extLst>
                <a:ext uri="{FF2B5EF4-FFF2-40B4-BE49-F238E27FC236}">
                  <a16:creationId xmlns:a16="http://schemas.microsoft.com/office/drawing/2014/main" id="{A4292438-BECE-2DBF-EF47-270621AEAC21}"/>
                </a:ext>
              </a:extLst>
            </p:cNvPr>
            <p:cNvSpPr txBox="1"/>
            <p:nvPr/>
          </p:nvSpPr>
          <p:spPr>
            <a:xfrm>
              <a:off x="0" y="0"/>
              <a:ext cx="3207753" cy="3846507"/>
            </a:xfrm>
            <a:prstGeom prst="rect">
              <a:avLst/>
            </a:prstGeom>
            <a:grpFill/>
          </p:spPr>
          <p:txBody>
            <a:bodyPr lIns="50800" tIns="50800" rIns="50800" bIns="50800" rtlCol="0" anchor="ctr"/>
            <a:lstStyle/>
            <a:p>
              <a:pPr algn="ctr">
                <a:lnSpc>
                  <a:spcPts val="2196"/>
                </a:lnSpc>
              </a:pPr>
              <a:endParaRPr/>
            </a:p>
          </p:txBody>
        </p:sp>
      </p:grpSp>
      <p:sp>
        <p:nvSpPr>
          <p:cNvPr id="56" name="TextBox 47">
            <a:extLst>
              <a:ext uri="{FF2B5EF4-FFF2-40B4-BE49-F238E27FC236}">
                <a16:creationId xmlns:a16="http://schemas.microsoft.com/office/drawing/2014/main" id="{F6A4069E-8BFD-5087-3AFE-043BE6BC089E}"/>
              </a:ext>
            </a:extLst>
          </p:cNvPr>
          <p:cNvSpPr txBox="1"/>
          <p:nvPr/>
        </p:nvSpPr>
        <p:spPr>
          <a:xfrm>
            <a:off x="8725352" y="5143500"/>
            <a:ext cx="3699288" cy="1339597"/>
          </a:xfrm>
          <a:prstGeom prst="rect">
            <a:avLst/>
          </a:prstGeom>
        </p:spPr>
        <p:txBody>
          <a:bodyPr wrap="square"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ENTREPRENEURSHIP AND BUSINESS MANAGEMENT </a:t>
            </a:r>
          </a:p>
        </p:txBody>
      </p:sp>
      <p:sp>
        <p:nvSpPr>
          <p:cNvPr id="57" name="AutoShape 37">
            <a:extLst>
              <a:ext uri="{FF2B5EF4-FFF2-40B4-BE49-F238E27FC236}">
                <a16:creationId xmlns:a16="http://schemas.microsoft.com/office/drawing/2014/main" id="{78AF9D35-3F1F-E1FA-06AE-B448820766D6}"/>
              </a:ext>
            </a:extLst>
          </p:cNvPr>
          <p:cNvSpPr/>
          <p:nvPr/>
        </p:nvSpPr>
        <p:spPr>
          <a:xfrm rot="22765">
            <a:off x="10215469" y="7669509"/>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58" name="TextBox 48">
            <a:extLst>
              <a:ext uri="{FF2B5EF4-FFF2-40B4-BE49-F238E27FC236}">
                <a16:creationId xmlns:a16="http://schemas.microsoft.com/office/drawing/2014/main" id="{F9424CBE-B9AE-926B-3332-E5240BB8FF26}"/>
              </a:ext>
            </a:extLst>
          </p:cNvPr>
          <p:cNvSpPr txBox="1"/>
          <p:nvPr/>
        </p:nvSpPr>
        <p:spPr>
          <a:xfrm>
            <a:off x="9287887" y="8071016"/>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 2 hours</a:t>
            </a:r>
          </a:p>
        </p:txBody>
      </p:sp>
      <p:grpSp>
        <p:nvGrpSpPr>
          <p:cNvPr id="64" name="Group 24">
            <a:extLst>
              <a:ext uri="{FF2B5EF4-FFF2-40B4-BE49-F238E27FC236}">
                <a16:creationId xmlns:a16="http://schemas.microsoft.com/office/drawing/2014/main" id="{67FAE7F6-134C-E196-C2D4-5868B2C77720}"/>
              </a:ext>
            </a:extLst>
          </p:cNvPr>
          <p:cNvGrpSpPr/>
          <p:nvPr/>
        </p:nvGrpSpPr>
        <p:grpSpPr>
          <a:xfrm>
            <a:off x="2954246" y="3728847"/>
            <a:ext cx="4658815" cy="6081707"/>
            <a:chOff x="0" y="0"/>
            <a:chExt cx="3207753" cy="3846507"/>
          </a:xfrm>
          <a:solidFill>
            <a:srgbClr val="1E2328"/>
          </a:solidFill>
        </p:grpSpPr>
        <p:sp>
          <p:nvSpPr>
            <p:cNvPr id="65" name="Freeform 25">
              <a:extLst>
                <a:ext uri="{FF2B5EF4-FFF2-40B4-BE49-F238E27FC236}">
                  <a16:creationId xmlns:a16="http://schemas.microsoft.com/office/drawing/2014/main" id="{453835D5-798C-0183-1216-84E3ED2B605A}"/>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grpFill/>
          </p:spPr>
          <p:txBody>
            <a:bodyPr/>
            <a:lstStyle/>
            <a:p>
              <a:endParaRPr lang="it-IT"/>
            </a:p>
          </p:txBody>
        </p:sp>
        <p:sp>
          <p:nvSpPr>
            <p:cNvPr id="66" name="TextBox 26">
              <a:extLst>
                <a:ext uri="{FF2B5EF4-FFF2-40B4-BE49-F238E27FC236}">
                  <a16:creationId xmlns:a16="http://schemas.microsoft.com/office/drawing/2014/main" id="{65E9D84A-1E82-BBB3-6C83-5627DBF3C41C}"/>
                </a:ext>
              </a:extLst>
            </p:cNvPr>
            <p:cNvSpPr txBox="1"/>
            <p:nvPr/>
          </p:nvSpPr>
          <p:spPr>
            <a:xfrm>
              <a:off x="0" y="0"/>
              <a:ext cx="3207753" cy="3846507"/>
            </a:xfrm>
            <a:prstGeom prst="rect">
              <a:avLst/>
            </a:prstGeom>
            <a:grpFill/>
          </p:spPr>
          <p:txBody>
            <a:bodyPr lIns="50800" tIns="50800" rIns="50800" bIns="50800" rtlCol="0" anchor="ctr"/>
            <a:lstStyle/>
            <a:p>
              <a:pPr algn="ctr">
                <a:lnSpc>
                  <a:spcPts val="2196"/>
                </a:lnSpc>
              </a:pPr>
              <a:endParaRPr/>
            </a:p>
          </p:txBody>
        </p:sp>
      </p:grpSp>
      <p:sp>
        <p:nvSpPr>
          <p:cNvPr id="68" name="TextBox 47">
            <a:extLst>
              <a:ext uri="{FF2B5EF4-FFF2-40B4-BE49-F238E27FC236}">
                <a16:creationId xmlns:a16="http://schemas.microsoft.com/office/drawing/2014/main" id="{C890E10A-CAC3-B9AB-92BD-0DF6CBFAB3B4}"/>
              </a:ext>
            </a:extLst>
          </p:cNvPr>
          <p:cNvSpPr txBox="1"/>
          <p:nvPr/>
        </p:nvSpPr>
        <p:spPr>
          <a:xfrm>
            <a:off x="3681164" y="5197889"/>
            <a:ext cx="3250169" cy="890757"/>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MARKETING AND SALES </a:t>
            </a:r>
          </a:p>
        </p:txBody>
      </p:sp>
      <p:sp>
        <p:nvSpPr>
          <p:cNvPr id="69" name="AutoShape 37">
            <a:extLst>
              <a:ext uri="{FF2B5EF4-FFF2-40B4-BE49-F238E27FC236}">
                <a16:creationId xmlns:a16="http://schemas.microsoft.com/office/drawing/2014/main" id="{390D04AF-FA66-1AD3-F06D-55E18FF9E995}"/>
              </a:ext>
            </a:extLst>
          </p:cNvPr>
          <p:cNvSpPr/>
          <p:nvPr/>
        </p:nvSpPr>
        <p:spPr>
          <a:xfrm rot="22765">
            <a:off x="4924124" y="769465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0" name="TextBox 48">
            <a:extLst>
              <a:ext uri="{FF2B5EF4-FFF2-40B4-BE49-F238E27FC236}">
                <a16:creationId xmlns:a16="http://schemas.microsoft.com/office/drawing/2014/main" id="{875D7E55-C164-F853-4F90-500FE822D95B}"/>
              </a:ext>
            </a:extLst>
          </p:cNvPr>
          <p:cNvSpPr txBox="1"/>
          <p:nvPr/>
        </p:nvSpPr>
        <p:spPr>
          <a:xfrm>
            <a:off x="3949415" y="8071017"/>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 2 hours</a:t>
            </a:r>
          </a:p>
        </p:txBody>
      </p:sp>
      <p:grpSp>
        <p:nvGrpSpPr>
          <p:cNvPr id="71" name="Group 27">
            <a:extLst>
              <a:ext uri="{FF2B5EF4-FFF2-40B4-BE49-F238E27FC236}">
                <a16:creationId xmlns:a16="http://schemas.microsoft.com/office/drawing/2014/main" id="{2A64BF42-F0B4-FDCF-393A-0CCB23CA4A56}"/>
              </a:ext>
            </a:extLst>
          </p:cNvPr>
          <p:cNvGrpSpPr/>
          <p:nvPr/>
        </p:nvGrpSpPr>
        <p:grpSpPr>
          <a:xfrm>
            <a:off x="5761707" y="3354867"/>
            <a:ext cx="1008985" cy="986193"/>
            <a:chOff x="0" y="0"/>
            <a:chExt cx="812800" cy="812800"/>
          </a:xfrm>
          <a:solidFill>
            <a:srgbClr val="CFCF5A"/>
          </a:solidFill>
        </p:grpSpPr>
        <p:sp>
          <p:nvSpPr>
            <p:cNvPr id="72" name="Freeform 28">
              <a:extLst>
                <a:ext uri="{FF2B5EF4-FFF2-40B4-BE49-F238E27FC236}">
                  <a16:creationId xmlns:a16="http://schemas.microsoft.com/office/drawing/2014/main" id="{17778B74-2D2E-B56D-BF24-8E07E428270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73" name="TextBox 29">
              <a:extLst>
                <a:ext uri="{FF2B5EF4-FFF2-40B4-BE49-F238E27FC236}">
                  <a16:creationId xmlns:a16="http://schemas.microsoft.com/office/drawing/2014/main" id="{C6C6B4C7-8070-F3B2-3971-D444DD822806}"/>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74" name="TextBox 49">
            <a:extLst>
              <a:ext uri="{FF2B5EF4-FFF2-40B4-BE49-F238E27FC236}">
                <a16:creationId xmlns:a16="http://schemas.microsoft.com/office/drawing/2014/main" id="{28233D4C-D689-9F27-F062-6944103183EF}"/>
              </a:ext>
            </a:extLst>
          </p:cNvPr>
          <p:cNvSpPr txBox="1"/>
          <p:nvPr/>
        </p:nvSpPr>
        <p:spPr>
          <a:xfrm>
            <a:off x="5828002" y="3612753"/>
            <a:ext cx="876394" cy="456985"/>
          </a:xfrm>
          <a:prstGeom prst="rect">
            <a:avLst/>
          </a:prstGeom>
        </p:spPr>
        <p:txBody>
          <a:bodyPr lIns="0" tIns="0" rIns="0" bIns="0" rtlCol="0" anchor="t">
            <a:spAutoFit/>
          </a:bodyPr>
          <a:lstStyle/>
          <a:p>
            <a:pPr algn="ctr">
              <a:lnSpc>
                <a:spcPts val="3500"/>
              </a:lnSpc>
            </a:pPr>
            <a:r>
              <a:rPr lang="en-US" sz="3200" dirty="0">
                <a:solidFill>
                  <a:srgbClr val="FFFFFF"/>
                </a:solidFill>
                <a:latin typeface="DM Serif Display"/>
                <a:ea typeface="DM Serif Display"/>
                <a:cs typeface="DM Serif Display"/>
                <a:sym typeface="DM Serif Display"/>
              </a:rPr>
              <a:t>04</a:t>
            </a:r>
          </a:p>
        </p:txBody>
      </p:sp>
      <p:grpSp>
        <p:nvGrpSpPr>
          <p:cNvPr id="78" name="Group 27">
            <a:extLst>
              <a:ext uri="{FF2B5EF4-FFF2-40B4-BE49-F238E27FC236}">
                <a16:creationId xmlns:a16="http://schemas.microsoft.com/office/drawing/2014/main" id="{BDE1D0B9-1E67-960F-87A4-557B07D469F5}"/>
              </a:ext>
            </a:extLst>
          </p:cNvPr>
          <p:cNvGrpSpPr/>
          <p:nvPr/>
        </p:nvGrpSpPr>
        <p:grpSpPr>
          <a:xfrm>
            <a:off x="11009650" y="3309885"/>
            <a:ext cx="1008985" cy="986193"/>
            <a:chOff x="0" y="0"/>
            <a:chExt cx="812800" cy="812800"/>
          </a:xfrm>
          <a:solidFill>
            <a:srgbClr val="1E2328"/>
          </a:solidFill>
        </p:grpSpPr>
        <p:sp>
          <p:nvSpPr>
            <p:cNvPr id="79" name="Freeform 28">
              <a:extLst>
                <a:ext uri="{FF2B5EF4-FFF2-40B4-BE49-F238E27FC236}">
                  <a16:creationId xmlns:a16="http://schemas.microsoft.com/office/drawing/2014/main" id="{833D325E-BB5A-72BB-67CD-1903467CDFB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80" name="TextBox 29">
              <a:extLst>
                <a:ext uri="{FF2B5EF4-FFF2-40B4-BE49-F238E27FC236}">
                  <a16:creationId xmlns:a16="http://schemas.microsoft.com/office/drawing/2014/main" id="{17253625-542F-D268-E48B-C4C6E4F29FBE}"/>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84" name="TextBox 49">
            <a:extLst>
              <a:ext uri="{FF2B5EF4-FFF2-40B4-BE49-F238E27FC236}">
                <a16:creationId xmlns:a16="http://schemas.microsoft.com/office/drawing/2014/main" id="{A1DDF12B-56ED-40B2-1665-178F70843386}"/>
              </a:ext>
            </a:extLst>
          </p:cNvPr>
          <p:cNvSpPr txBox="1"/>
          <p:nvPr/>
        </p:nvSpPr>
        <p:spPr>
          <a:xfrm>
            <a:off x="11075945" y="3611508"/>
            <a:ext cx="876394" cy="456985"/>
          </a:xfrm>
          <a:prstGeom prst="rect">
            <a:avLst/>
          </a:prstGeom>
        </p:spPr>
        <p:txBody>
          <a:bodyPr lIns="0" tIns="0" rIns="0" bIns="0" rtlCol="0" anchor="t">
            <a:spAutoFit/>
          </a:bodyPr>
          <a:lstStyle/>
          <a:p>
            <a:pPr algn="ctr">
              <a:lnSpc>
                <a:spcPts val="3500"/>
              </a:lnSpc>
            </a:pPr>
            <a:r>
              <a:rPr lang="en-US" sz="3200" dirty="0">
                <a:solidFill>
                  <a:srgbClr val="FFFFFF"/>
                </a:solidFill>
                <a:latin typeface="DM Serif Display"/>
                <a:ea typeface="DM Serif Display"/>
                <a:cs typeface="DM Serif Display"/>
                <a:sym typeface="DM Serif Display"/>
              </a:rPr>
              <a:t>05</a:t>
            </a:r>
          </a:p>
        </p:txBody>
      </p:sp>
      <p:sp>
        <p:nvSpPr>
          <p:cNvPr id="6" name="TextBox 13">
            <a:extLst>
              <a:ext uri="{FF2B5EF4-FFF2-40B4-BE49-F238E27FC236}">
                <a16:creationId xmlns:a16="http://schemas.microsoft.com/office/drawing/2014/main" id="{869CD4FF-7812-7E0F-7837-A70F03513CAB}"/>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extLst>
      <p:ext uri="{BB962C8B-B14F-4D97-AF65-F5344CB8AC3E}">
        <p14:creationId xmlns:p14="http://schemas.microsoft.com/office/powerpoint/2010/main" val="354312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33462"/>
            <a:ext cx="1028700" cy="9253538"/>
            <a:chOff x="0" y="0"/>
            <a:chExt cx="222487" cy="2001355"/>
          </a:xfrm>
        </p:grpSpPr>
        <p:sp>
          <p:nvSpPr>
            <p:cNvPr id="3" name="Freeform 3"/>
            <p:cNvSpPr/>
            <p:nvPr/>
          </p:nvSpPr>
          <p:spPr>
            <a:xfrm>
              <a:off x="0" y="0"/>
              <a:ext cx="222487" cy="2001355"/>
            </a:xfrm>
            <a:custGeom>
              <a:avLst/>
              <a:gdLst/>
              <a:ahLst/>
              <a:cxnLst/>
              <a:rect l="l" t="t" r="r" b="b"/>
              <a:pathLst>
                <a:path w="222487" h="2001355">
                  <a:moveTo>
                    <a:pt x="0" y="0"/>
                  </a:moveTo>
                  <a:lnTo>
                    <a:pt x="222487" y="0"/>
                  </a:lnTo>
                  <a:lnTo>
                    <a:pt x="222487" y="2001355"/>
                  </a:lnTo>
                  <a:lnTo>
                    <a:pt x="0" y="2001355"/>
                  </a:lnTo>
                  <a:close/>
                </a:path>
              </a:pathLst>
            </a:custGeom>
            <a:solidFill>
              <a:srgbClr val="CFCF5A"/>
            </a:solidFill>
          </p:spPr>
          <p:txBody>
            <a:bodyPr/>
            <a:lstStyle/>
            <a:p>
              <a:endParaRPr lang="it-IT"/>
            </a:p>
          </p:txBody>
        </p:sp>
        <p:sp>
          <p:nvSpPr>
            <p:cNvPr id="4" name="TextBox 4"/>
            <p:cNvSpPr txBox="1"/>
            <p:nvPr/>
          </p:nvSpPr>
          <p:spPr>
            <a:xfrm>
              <a:off x="0" y="0"/>
              <a:ext cx="222487" cy="2001355"/>
            </a:xfrm>
            <a:prstGeom prst="rect">
              <a:avLst/>
            </a:prstGeom>
          </p:spPr>
          <p:txBody>
            <a:bodyPr lIns="50800" tIns="50800" rIns="50800" bIns="50800" rtlCol="0" anchor="ctr"/>
            <a:lstStyle/>
            <a:p>
              <a:pPr algn="ctr">
                <a:lnSpc>
                  <a:spcPts val="2196"/>
                </a:lnSpc>
              </a:pPr>
              <a:endParaRPr/>
            </a:p>
          </p:txBody>
        </p:sp>
      </p:grpSp>
      <p:grpSp>
        <p:nvGrpSpPr>
          <p:cNvPr id="5" name="Group 5"/>
          <p:cNvGrpSpPr/>
          <p:nvPr/>
        </p:nvGrpSpPr>
        <p:grpSpPr>
          <a:xfrm>
            <a:off x="0" y="0"/>
            <a:ext cx="18288000" cy="10287000"/>
            <a:chOff x="0" y="0"/>
            <a:chExt cx="24384000" cy="13716000"/>
          </a:xfrm>
        </p:grpSpPr>
        <p:sp>
          <p:nvSpPr>
            <p:cNvPr id="6" name="AutoShape 6"/>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7" name="AutoShape 7"/>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8" name="Freeform 8"/>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10" name="TextBox 10"/>
            <p:cNvSpPr txBox="1"/>
            <p:nvPr/>
          </p:nvSpPr>
          <p:spPr>
            <a:xfrm rot="16200000">
              <a:off x="21040508" y="9894919"/>
              <a:ext cx="4536757" cy="362204"/>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11" name="AutoShape 11"/>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2" name="Group 12"/>
          <p:cNvGrpSpPr/>
          <p:nvPr/>
        </p:nvGrpSpPr>
        <p:grpSpPr>
          <a:xfrm>
            <a:off x="0" y="4067054"/>
            <a:ext cx="3933182" cy="2152892"/>
            <a:chOff x="0" y="0"/>
            <a:chExt cx="5244242" cy="2870523"/>
          </a:xfrm>
        </p:grpSpPr>
        <p:grpSp>
          <p:nvGrpSpPr>
            <p:cNvPr id="13" name="Group 13"/>
            <p:cNvGrpSpPr/>
            <p:nvPr/>
          </p:nvGrpSpPr>
          <p:grpSpPr>
            <a:xfrm>
              <a:off x="0" y="0"/>
              <a:ext cx="5244242" cy="2870523"/>
              <a:chOff x="0" y="0"/>
              <a:chExt cx="1980673" cy="1084155"/>
            </a:xfrm>
          </p:grpSpPr>
          <p:sp>
            <p:nvSpPr>
              <p:cNvPr id="14" name="Freeform 14"/>
              <p:cNvSpPr/>
              <p:nvPr/>
            </p:nvSpPr>
            <p:spPr>
              <a:xfrm>
                <a:off x="0" y="0"/>
                <a:ext cx="1980673" cy="1084155"/>
              </a:xfrm>
              <a:custGeom>
                <a:avLst/>
                <a:gdLst/>
                <a:ahLst/>
                <a:cxnLst/>
                <a:rect l="l" t="t" r="r" b="b"/>
                <a:pathLst>
                  <a:path w="1980673" h="1084155">
                    <a:moveTo>
                      <a:pt x="0" y="0"/>
                    </a:moveTo>
                    <a:lnTo>
                      <a:pt x="1980673" y="0"/>
                    </a:lnTo>
                    <a:lnTo>
                      <a:pt x="1980673" y="1084155"/>
                    </a:lnTo>
                    <a:lnTo>
                      <a:pt x="0" y="1084155"/>
                    </a:lnTo>
                    <a:close/>
                  </a:path>
                </a:pathLst>
              </a:custGeom>
              <a:solidFill>
                <a:srgbClr val="1E2328"/>
              </a:solidFill>
            </p:spPr>
            <p:txBody>
              <a:bodyPr/>
              <a:lstStyle/>
              <a:p>
                <a:endParaRPr lang="it-IT"/>
              </a:p>
            </p:txBody>
          </p:sp>
          <p:sp>
            <p:nvSpPr>
              <p:cNvPr id="15" name="TextBox 15"/>
              <p:cNvSpPr txBox="1"/>
              <p:nvPr/>
            </p:nvSpPr>
            <p:spPr>
              <a:xfrm>
                <a:off x="0" y="0"/>
                <a:ext cx="1980673" cy="1084155"/>
              </a:xfrm>
              <a:prstGeom prst="rect">
                <a:avLst/>
              </a:prstGeom>
            </p:spPr>
            <p:txBody>
              <a:bodyPr lIns="50800" tIns="50800" rIns="50800" bIns="50800" rtlCol="0" anchor="ctr"/>
              <a:lstStyle/>
              <a:p>
                <a:pPr algn="ctr">
                  <a:lnSpc>
                    <a:spcPts val="2196"/>
                  </a:lnSpc>
                </a:pPr>
                <a:endParaRPr/>
              </a:p>
            </p:txBody>
          </p:sp>
        </p:grpSp>
        <p:sp>
          <p:nvSpPr>
            <p:cNvPr id="16" name="TextBox 16"/>
            <p:cNvSpPr txBox="1"/>
            <p:nvPr/>
          </p:nvSpPr>
          <p:spPr>
            <a:xfrm>
              <a:off x="594936" y="1078965"/>
              <a:ext cx="3453894" cy="703068"/>
            </a:xfrm>
            <a:prstGeom prst="rect">
              <a:avLst/>
            </a:prstGeom>
          </p:spPr>
          <p:txBody>
            <a:bodyPr lIns="0" tIns="0" rIns="0" bIns="0" rtlCol="0" anchor="t">
              <a:spAutoFit/>
            </a:bodyPr>
            <a:lstStyle/>
            <a:p>
              <a:pPr algn="l">
                <a:lnSpc>
                  <a:spcPts val="4227"/>
                </a:lnSpc>
              </a:pPr>
              <a:r>
                <a:rPr lang="en-US" sz="3465">
                  <a:solidFill>
                    <a:srgbClr val="FFFFFF"/>
                  </a:solidFill>
                  <a:latin typeface="DM Serif Display"/>
                  <a:ea typeface="DM Serif Display"/>
                  <a:cs typeface="DM Serif Display"/>
                  <a:sym typeface="DM Serif Display"/>
                </a:rPr>
                <a:t>References</a:t>
              </a:r>
            </a:p>
          </p:txBody>
        </p:sp>
      </p:grpSp>
      <p:sp>
        <p:nvSpPr>
          <p:cNvPr id="18" name="TextBox 18"/>
          <p:cNvSpPr txBox="1"/>
          <p:nvPr/>
        </p:nvSpPr>
        <p:spPr>
          <a:xfrm>
            <a:off x="4372923" y="3489960"/>
            <a:ext cx="11951541" cy="5042214"/>
          </a:xfrm>
          <a:prstGeom prst="rect">
            <a:avLst/>
          </a:prstGeom>
        </p:spPr>
        <p:txBody>
          <a:bodyPr lIns="0" tIns="0" rIns="0" bIns="0" rtlCol="0" anchor="t">
            <a:spAutoFit/>
          </a:bodyPr>
          <a:lstStyle/>
          <a:p>
            <a:pPr marL="474345" lvl="1" indent="-237490" algn="l">
              <a:lnSpc>
                <a:spcPts val="3299"/>
              </a:lnSpc>
              <a:buFont typeface="Arial"/>
              <a:buChar char="•"/>
            </a:pPr>
            <a:r>
              <a:rPr lang="en-US" sz="2100" dirty="0">
                <a:latin typeface="Montserrat"/>
              </a:rPr>
              <a:t>Barrow, C., Barrow, P. and Brown, R., 2005. The business plan workbook. Kogan Page Publishers.</a:t>
            </a:r>
            <a:endParaRPr lang="it-IT" sz="2100">
              <a:latin typeface="Montserrat"/>
            </a:endParaRPr>
          </a:p>
          <a:p>
            <a:pPr marL="474345" lvl="1" indent="-237490" algn="l">
              <a:lnSpc>
                <a:spcPts val="3299"/>
              </a:lnSpc>
              <a:buFont typeface="Arial"/>
              <a:buChar char="•"/>
            </a:pPr>
            <a:r>
              <a:rPr lang="en-US" sz="2100" dirty="0">
                <a:latin typeface="Montserrat"/>
              </a:rPr>
              <a:t>Tajuddin, R.M., Hashim, S.F. and Zainol, A.S., 2017. The role of brand identity in creating resilient small enterprises (SMEs) in fashion industry. International Journal of Supply Chain Management, 6(2), pp.140-146.</a:t>
            </a:r>
          </a:p>
          <a:p>
            <a:pPr marL="474345" lvl="1" indent="-237490" algn="l">
              <a:lnSpc>
                <a:spcPts val="3299"/>
              </a:lnSpc>
              <a:buFont typeface="Arial"/>
              <a:buChar char="•"/>
            </a:pPr>
            <a:r>
              <a:rPr lang="en-US" sz="2100" dirty="0">
                <a:latin typeface="Montserrat"/>
              </a:rPr>
              <a:t>Sebastianelli, R. and Tamimi, N., 2002. How product quality dimensions relate to defining quality. International Journal of Quality &amp; Reliability Management, 19(4), pp.442-453.</a:t>
            </a:r>
          </a:p>
          <a:p>
            <a:pPr marL="474345" lvl="1" indent="-237490" algn="l">
              <a:lnSpc>
                <a:spcPts val="3299"/>
              </a:lnSpc>
              <a:buFont typeface="Arial"/>
              <a:buChar char="•"/>
            </a:pPr>
            <a:r>
              <a:rPr lang="en-US" sz="2100" dirty="0">
                <a:latin typeface="Montserrat"/>
              </a:rPr>
              <a:t>Gupta, C.B. and Khanka, S.S., 2003. Entrepreneurship and small business management. Sultan Chand &amp; Sons, New Delhi. </a:t>
            </a:r>
          </a:p>
          <a:p>
            <a:pPr marL="474345" lvl="1" indent="-237490" algn="l">
              <a:lnSpc>
                <a:spcPts val="3299"/>
              </a:lnSpc>
              <a:buFont typeface="Arial"/>
              <a:buChar char="•"/>
            </a:pPr>
            <a:endParaRPr lang="en-US" sz="2400" b="0" i="0" dirty="0">
              <a:solidFill>
                <a:srgbClr val="222222"/>
              </a:solidFill>
              <a:effectLst/>
              <a:latin typeface="Arial" panose="020B0604020202020204" pitchFamily="34" charset="0"/>
              <a:cs typeface="Arial" panose="020B0604020202020204" pitchFamily="34" charset="0"/>
            </a:endParaRPr>
          </a:p>
          <a:p>
            <a:pPr marL="474345" lvl="1" indent="-237490" algn="l">
              <a:lnSpc>
                <a:spcPts val="3299"/>
              </a:lnSpc>
              <a:buFont typeface="Arial"/>
              <a:buChar char="•"/>
            </a:pPr>
            <a:endParaRPr lang="en-US" sz="2199" dirty="0">
              <a:solidFill>
                <a:srgbClr val="1E2328"/>
              </a:solidFill>
              <a:latin typeface="Montserrat"/>
              <a:ea typeface="Montserrat"/>
              <a:cs typeface="Montserrat"/>
            </a:endParaRPr>
          </a:p>
        </p:txBody>
      </p:sp>
      <p:sp>
        <p:nvSpPr>
          <p:cNvPr id="19" name="TextBox 1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9" name="TextBox 13">
            <a:extLst>
              <a:ext uri="{FF2B5EF4-FFF2-40B4-BE49-F238E27FC236}">
                <a16:creationId xmlns:a16="http://schemas.microsoft.com/office/drawing/2014/main" id="{750BC9E8-641C-596C-E25C-5F4091C656A3}"/>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it-IT"/>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it-IT"/>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TextBox 1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2" name="AutoShape 12"/>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it-IT"/>
          </a:p>
        </p:txBody>
      </p:sp>
      <p:sp>
        <p:nvSpPr>
          <p:cNvPr id="13" name="TextBox 13"/>
          <p:cNvSpPr txBox="1"/>
          <p:nvPr/>
        </p:nvSpPr>
        <p:spPr>
          <a:xfrm rot="16200000">
            <a:off x="15829368" y="7504328"/>
            <a:ext cx="3435223" cy="268663"/>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sp>
        <p:nvSpPr>
          <p:cNvPr id="14" name="TextBox 14"/>
          <p:cNvSpPr txBox="1"/>
          <p:nvPr/>
        </p:nvSpPr>
        <p:spPr>
          <a:xfrm>
            <a:off x="1031566" y="3023235"/>
            <a:ext cx="4695894" cy="4173854"/>
          </a:xfrm>
          <a:prstGeom prst="rect">
            <a:avLst/>
          </a:prstGeom>
        </p:spPr>
        <p:txBody>
          <a:bodyPr lIns="0" tIns="0" rIns="0" bIns="0" rtlCol="0" anchor="t">
            <a:spAutoFit/>
          </a:bodyPr>
          <a:lstStyle/>
          <a:p>
            <a:pPr marL="0" lvl="0" indent="0" algn="just">
              <a:lnSpc>
                <a:spcPts val="3300"/>
              </a:lnSpc>
              <a:spcBef>
                <a:spcPct val="0"/>
              </a:spcBef>
            </a:pPr>
            <a:r>
              <a:rPr lang="en-US" sz="2200" u="none" strike="noStrike">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5" name="Freeform 15"/>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p:cNvSpPr txBox="1"/>
            <p:nvPr/>
          </p:nvSpPr>
          <p:spPr>
            <a:xfrm rot="16200000">
              <a:off x="21087680" y="9913604"/>
              <a:ext cx="4503375"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9" name="Group 9"/>
          <p:cNvGrpSpPr/>
          <p:nvPr/>
        </p:nvGrpSpPr>
        <p:grpSpPr>
          <a:xfrm>
            <a:off x="11814819" y="2052637"/>
            <a:ext cx="4415781" cy="7209712"/>
            <a:chOff x="0" y="0"/>
            <a:chExt cx="3505240" cy="5723059"/>
          </a:xfrm>
        </p:grpSpPr>
        <p:sp>
          <p:nvSpPr>
            <p:cNvPr id="10" name="Freeform 10"/>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it-IT"/>
            </a:p>
          </p:txBody>
        </p:sp>
        <p:sp>
          <p:nvSpPr>
            <p:cNvPr id="11" name="TextBox 11"/>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grpSp>
        <p:nvGrpSpPr>
          <p:cNvPr id="12" name="Group 12"/>
          <p:cNvGrpSpPr/>
          <p:nvPr/>
        </p:nvGrpSpPr>
        <p:grpSpPr>
          <a:xfrm>
            <a:off x="8427737" y="3076575"/>
            <a:ext cx="6774163" cy="7210425"/>
            <a:chOff x="0" y="0"/>
            <a:chExt cx="9032217" cy="9613900"/>
          </a:xfrm>
        </p:grpSpPr>
        <p:pic>
          <p:nvPicPr>
            <p:cNvPr id="13" name="Picture 13"/>
            <p:cNvPicPr>
              <a:picLocks noChangeAspect="1"/>
            </p:cNvPicPr>
            <p:nvPr/>
          </p:nvPicPr>
          <p:blipFill>
            <a:blip r:embed="rId3"/>
            <a:srcRect t="25127" b="3956"/>
            <a:stretch>
              <a:fillRect/>
            </a:stretch>
          </p:blipFill>
          <p:spPr>
            <a:xfrm>
              <a:off x="0" y="0"/>
              <a:ext cx="9032217" cy="9613900"/>
            </a:xfrm>
            <a:prstGeom prst="rect">
              <a:avLst/>
            </a:prstGeom>
          </p:spPr>
        </p:pic>
      </p:grpSp>
      <p:sp>
        <p:nvSpPr>
          <p:cNvPr id="14" name="TextBox 14"/>
          <p:cNvSpPr txBox="1"/>
          <p:nvPr/>
        </p:nvSpPr>
        <p:spPr>
          <a:xfrm>
            <a:off x="874394" y="1565798"/>
            <a:ext cx="6882836" cy="1572162"/>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Module 5 </a:t>
            </a:r>
          </a:p>
          <a:p>
            <a:pPr algn="l">
              <a:lnSpc>
                <a:spcPts val="6000"/>
              </a:lnSpc>
            </a:pPr>
            <a:r>
              <a:rPr lang="en-US" sz="6000" dirty="0">
                <a:solidFill>
                  <a:srgbClr val="1E2328"/>
                </a:solidFill>
                <a:latin typeface="DM Serif Display"/>
                <a:ea typeface="DM Serif Display"/>
                <a:cs typeface="DM Serif Display"/>
                <a:sym typeface="DM Serif Display"/>
              </a:rPr>
              <a:t>Learning Objectives</a:t>
            </a:r>
          </a:p>
        </p:txBody>
      </p:sp>
      <p:sp>
        <p:nvSpPr>
          <p:cNvPr id="16" name="TextBox 16"/>
          <p:cNvSpPr txBox="1"/>
          <p:nvPr/>
        </p:nvSpPr>
        <p:spPr>
          <a:xfrm>
            <a:off x="1031597" y="3679822"/>
            <a:ext cx="6882836" cy="5042214"/>
          </a:xfrm>
          <a:prstGeom prst="rect">
            <a:avLst/>
          </a:prstGeom>
        </p:spPr>
        <p:txBody>
          <a:bodyPr lIns="0" tIns="0" rIns="0" bIns="0" rtlCol="0" anchor="t">
            <a:spAutoFit/>
          </a:bodyPr>
          <a:lstStyle/>
          <a:p>
            <a:pPr algn="l">
              <a:lnSpc>
                <a:spcPts val="3299"/>
              </a:lnSpc>
            </a:pPr>
            <a:r>
              <a:rPr lang="en-US" sz="2199" dirty="0">
                <a:solidFill>
                  <a:srgbClr val="1E2328"/>
                </a:solidFill>
                <a:latin typeface="Montserrat"/>
                <a:ea typeface="Montserrat"/>
                <a:cs typeface="Montserrat"/>
                <a:sym typeface="Montserrat"/>
              </a:rPr>
              <a:t>This Module aims to provide knowledge on how to set up an Upcycling Atelier in terms of self-employment and entrepreneurship. </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r>
              <a:rPr lang="en-US" sz="2199" dirty="0">
                <a:solidFill>
                  <a:srgbClr val="1E2328"/>
                </a:solidFill>
                <a:latin typeface="Montserrat"/>
                <a:ea typeface="Montserrat"/>
                <a:cs typeface="Montserrat"/>
                <a:sym typeface="Montserrat"/>
              </a:rPr>
              <a:t>In detail, the learners are going to learn about how to develop business and financial plans, how to comply with national and EU regulations and policies, and how to set up the production process for upcycled garments. Furthermore, they will learn how to develop marketing strategies and a brand identity, as well as how to identify and enhance their entrepreneurial skills. </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3">
            <a:extLst>
              <a:ext uri="{FF2B5EF4-FFF2-40B4-BE49-F238E27FC236}">
                <a16:creationId xmlns:a16="http://schemas.microsoft.com/office/drawing/2014/main" id="{B51AAD45-EB6D-6D28-CD90-26A205773D12}"/>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91312"/>
            <a:ext cx="9310979" cy="3595688"/>
            <a:chOff x="0" y="0"/>
            <a:chExt cx="12414639" cy="4794250"/>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0"/>
                <a:ext cx="7391041"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1371600" cy="1365250"/>
              <a:chOff x="0" y="0"/>
              <a:chExt cx="816580" cy="812800"/>
            </a:xfrm>
          </p:grpSpPr>
          <p:sp>
            <p:nvSpPr>
              <p:cNvPr id="7" name="Freeform 7"/>
              <p:cNvSpPr/>
              <p:nvPr/>
            </p:nvSpPr>
            <p:spPr>
              <a:xfrm>
                <a:off x="0" y="0"/>
                <a:ext cx="816580" cy="812800"/>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14" name="TextBox 14"/>
            <p:cNvSpPr txBox="1"/>
            <p:nvPr/>
          </p:nvSpPr>
          <p:spPr>
            <a:xfrm rot="16200000">
              <a:off x="21175861" y="9989133"/>
              <a:ext cx="4352316"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9" name="Group 19"/>
          <p:cNvGrpSpPr/>
          <p:nvPr/>
        </p:nvGrpSpPr>
        <p:grpSpPr>
          <a:xfrm>
            <a:off x="1031566" y="2057400"/>
            <a:ext cx="5356508" cy="7200900"/>
            <a:chOff x="0" y="0"/>
            <a:chExt cx="7142011" cy="9601200"/>
          </a:xfrm>
        </p:grpSpPr>
        <p:pic>
          <p:nvPicPr>
            <p:cNvPr id="20" name="Picture 20"/>
            <p:cNvPicPr>
              <a:picLocks noChangeAspect="1"/>
            </p:cNvPicPr>
            <p:nvPr/>
          </p:nvPicPr>
          <p:blipFill>
            <a:blip r:embed="rId3"/>
            <a:srcRect t="5217" b="5217"/>
            <a:stretch>
              <a:fillRect/>
            </a:stretch>
          </p:blipFill>
          <p:spPr>
            <a:xfrm>
              <a:off x="0" y="0"/>
              <a:ext cx="7142011" cy="9601200"/>
            </a:xfrm>
            <a:prstGeom prst="rect">
              <a:avLst/>
            </a:prstGeom>
          </p:spPr>
        </p:pic>
      </p:grpSp>
      <p:grpSp>
        <p:nvGrpSpPr>
          <p:cNvPr id="21" name="Group 21"/>
          <p:cNvGrpSpPr/>
          <p:nvPr/>
        </p:nvGrpSpPr>
        <p:grpSpPr>
          <a:xfrm>
            <a:off x="6736672" y="2143125"/>
            <a:ext cx="9452776" cy="6461187"/>
            <a:chOff x="0" y="114300"/>
            <a:chExt cx="12603701" cy="8614916"/>
          </a:xfrm>
        </p:grpSpPr>
        <p:sp>
          <p:nvSpPr>
            <p:cNvPr id="22" name="TextBox 22"/>
            <p:cNvSpPr txBox="1"/>
            <p:nvPr/>
          </p:nvSpPr>
          <p:spPr>
            <a:xfrm>
              <a:off x="0" y="2570521"/>
              <a:ext cx="12603701" cy="6158695"/>
            </a:xfrm>
            <a:prstGeom prst="rect">
              <a:avLst/>
            </a:prstGeom>
          </p:spPr>
          <p:txBody>
            <a:bodyPr lIns="0" tIns="0" rIns="0" bIns="0" rtlCol="0" anchor="t">
              <a:spAutoFit/>
            </a:bodyPr>
            <a:lstStyle/>
            <a:p>
              <a:pPr algn="l">
                <a:lnSpc>
                  <a:spcPts val="3299"/>
                </a:lnSpc>
              </a:pPr>
              <a:r>
                <a:rPr lang="en-US" sz="2199" dirty="0">
                  <a:solidFill>
                    <a:srgbClr val="1E2328"/>
                  </a:solidFill>
                  <a:latin typeface="Montserrat"/>
                  <a:ea typeface="Montserrat"/>
                  <a:cs typeface="Montserrat"/>
                  <a:sym typeface="Montserrat"/>
                </a:rPr>
                <a:t>By the end of this Module, learners will be able to:</a:t>
              </a:r>
            </a:p>
            <a:p>
              <a:pPr algn="l">
                <a:lnSpc>
                  <a:spcPts val="3299"/>
                </a:lnSpc>
              </a:pPr>
              <a:endParaRPr lang="en-US" sz="2199" dirty="0">
                <a:solidFill>
                  <a:srgbClr val="1E2328"/>
                </a:solidFill>
                <a:latin typeface="Montserrat"/>
                <a:ea typeface="Montserrat"/>
                <a:cs typeface="Montserrat"/>
                <a:sym typeface="Montserrat"/>
              </a:endParaRP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Develop a comprehensive business plan for an upcycling atelier and conduct the relevant market research</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Interpret the legal framework for setting-up an upcycling atelier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Identify the supply demands of an upcycling atelier and assess the market offerings</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Recognize the production and quality control measures needed for an artisanal business</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Design a marketing plan for an upcycling atelier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Illustrate the competencies of an artisanal entrepreneur </a:t>
              </a:r>
            </a:p>
          </p:txBody>
        </p:sp>
        <p:sp>
          <p:nvSpPr>
            <p:cNvPr id="23" name="TextBox 23"/>
            <p:cNvSpPr txBox="1"/>
            <p:nvPr/>
          </p:nvSpPr>
          <p:spPr>
            <a:xfrm>
              <a:off x="0" y="114300"/>
              <a:ext cx="8969491" cy="2120900"/>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Expected </a:t>
              </a:r>
            </a:p>
            <a:p>
              <a:pPr algn="l">
                <a:lnSpc>
                  <a:spcPts val="6000"/>
                </a:lnSpc>
              </a:pPr>
              <a:r>
                <a:rPr lang="en-US" sz="6000">
                  <a:solidFill>
                    <a:srgbClr val="1E2328"/>
                  </a:solidFill>
                  <a:latin typeface="DM Serif Display"/>
                  <a:ea typeface="DM Serif Display"/>
                  <a:cs typeface="DM Serif Display"/>
                  <a:sym typeface="DM Serif Display"/>
                </a:rPr>
                <a:t>Learning Outcomes</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3" name="TextBox 13">
            <a:extLst>
              <a:ext uri="{FF2B5EF4-FFF2-40B4-BE49-F238E27FC236}">
                <a16:creationId xmlns:a16="http://schemas.microsoft.com/office/drawing/2014/main" id="{DFF70B1A-9074-54B9-4C4A-CA37254723FA}"/>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61468" y="6604829"/>
            <a:ext cx="9310979" cy="3595688"/>
            <a:chOff x="0" y="0"/>
            <a:chExt cx="12414639" cy="4794250"/>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0"/>
                <a:ext cx="7391041"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6111699" cy="1365250"/>
              <a:chOff x="0" y="0"/>
              <a:chExt cx="3638591" cy="812800"/>
            </a:xfrm>
          </p:grpSpPr>
          <p:sp>
            <p:nvSpPr>
              <p:cNvPr id="7" name="Freeform 7"/>
              <p:cNvSpPr/>
              <p:nvPr/>
            </p:nvSpPr>
            <p:spPr>
              <a:xfrm>
                <a:off x="2822011" y="0"/>
                <a:ext cx="816580" cy="812800"/>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14" name="TextBox 14"/>
            <p:cNvSpPr txBox="1"/>
            <p:nvPr/>
          </p:nvSpPr>
          <p:spPr>
            <a:xfrm rot="16200000">
              <a:off x="21073165" y="9927576"/>
              <a:ext cx="4471443" cy="362204"/>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482855" y="1475812"/>
            <a:ext cx="9474547" cy="6033203"/>
            <a:chOff x="0" y="114300"/>
            <a:chExt cx="12632729" cy="8044267"/>
          </a:xfrm>
        </p:grpSpPr>
        <p:sp>
          <p:nvSpPr>
            <p:cNvPr id="22" name="TextBox 22"/>
            <p:cNvSpPr txBox="1"/>
            <p:nvPr/>
          </p:nvSpPr>
          <p:spPr>
            <a:xfrm>
              <a:off x="29028" y="1435618"/>
              <a:ext cx="12603701" cy="6722949"/>
            </a:xfrm>
            <a:prstGeom prst="rect">
              <a:avLst/>
            </a:prstGeom>
          </p:spPr>
          <p:txBody>
            <a:bodyPr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This Module will be based on both project-based and experiential learning methodologies. </a:t>
              </a:r>
            </a:p>
            <a:p>
              <a:pPr>
                <a:lnSpc>
                  <a:spcPts val="3299"/>
                </a:lnSpc>
              </a:pPr>
              <a:endParaRPr lang="en-US" sz="2199" dirty="0">
                <a:solidFill>
                  <a:srgbClr val="1E2328"/>
                </a:solidFill>
                <a:latin typeface="Montserrat"/>
                <a:ea typeface="Montserrat"/>
                <a:cs typeface="Montserrat"/>
                <a:sym typeface="Montserrat"/>
              </a:endParaRPr>
            </a:p>
            <a:p>
              <a:pPr>
                <a:lnSpc>
                  <a:spcPts val="3299"/>
                </a:lnSpc>
              </a:pPr>
              <a:r>
                <a:rPr lang="en-US" sz="2199" dirty="0">
                  <a:solidFill>
                    <a:srgbClr val="1E2328"/>
                  </a:solidFill>
                  <a:latin typeface="Montserrat"/>
                  <a:ea typeface="Montserrat"/>
                  <a:cs typeface="Montserrat"/>
                  <a:sym typeface="Montserrat"/>
                </a:rPr>
                <a:t>Project-based methodology is a dynamic approach that will allow the learners to actively explore real situations, challenges, and problems of setting-up an Upcycling Atelier. This will be achieved by implementing authentic tasks.</a:t>
              </a:r>
            </a:p>
            <a:p>
              <a:pPr>
                <a:lnSpc>
                  <a:spcPts val="3299"/>
                </a:lnSpc>
              </a:pPr>
              <a:endParaRPr lang="en-US" sz="2199" dirty="0">
                <a:solidFill>
                  <a:srgbClr val="1E2328"/>
                </a:solidFill>
                <a:latin typeface="Montserrat"/>
                <a:ea typeface="Montserrat"/>
                <a:cs typeface="Montserrat"/>
                <a:sym typeface="Montserrat"/>
              </a:endParaRPr>
            </a:p>
            <a:p>
              <a:pPr>
                <a:lnSpc>
                  <a:spcPts val="3299"/>
                </a:lnSpc>
              </a:pPr>
              <a:r>
                <a:rPr lang="en-US" sz="2199" dirty="0">
                  <a:solidFill>
                    <a:srgbClr val="1E2328"/>
                  </a:solidFill>
                  <a:latin typeface="Montserrat"/>
                  <a:ea typeface="Montserrat"/>
                  <a:cs typeface="Montserrat"/>
                  <a:sym typeface="Montserrat"/>
                </a:rPr>
                <a:t>Experiential learning methodology is an approach that emphasizes learning through doing, i.e. experiencing. The learners will conduct simulate problem-solving scenarios and will apply their knowledge in designing their own Upcycling Atelier experience. </a:t>
              </a:r>
            </a:p>
          </p:txBody>
        </p:sp>
        <p:sp>
          <p:nvSpPr>
            <p:cNvPr id="23" name="TextBox 23"/>
            <p:cNvSpPr txBox="1"/>
            <p:nvPr/>
          </p:nvSpPr>
          <p:spPr>
            <a:xfrm>
              <a:off x="0" y="114300"/>
              <a:ext cx="8969490" cy="1070293"/>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Methodology</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pic>
        <p:nvPicPr>
          <p:cNvPr id="16" name="Immagine 15" descr="Immagine che contiene cucito, macchina da cucire, Ago di macchina da cucire, strumento&#10;&#10;Descrizione generata automaticamente">
            <a:extLst>
              <a:ext uri="{FF2B5EF4-FFF2-40B4-BE49-F238E27FC236}">
                <a16:creationId xmlns:a16="http://schemas.microsoft.com/office/drawing/2014/main" id="{A5D85BCB-A938-40AA-3367-6BD9A33BF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6983" y="2641370"/>
            <a:ext cx="5037463" cy="7559147"/>
          </a:xfrm>
          <a:prstGeom prst="rect">
            <a:avLst/>
          </a:prstGeom>
        </p:spPr>
      </p:pic>
      <p:sp>
        <p:nvSpPr>
          <p:cNvPr id="15" name="TextBox 13">
            <a:extLst>
              <a:ext uri="{FF2B5EF4-FFF2-40B4-BE49-F238E27FC236}">
                <a16:creationId xmlns:a16="http://schemas.microsoft.com/office/drawing/2014/main" id="{CA4456A8-8224-173E-DC5E-130DF235CB81}"/>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extLst>
      <p:ext uri="{BB962C8B-B14F-4D97-AF65-F5344CB8AC3E}">
        <p14:creationId xmlns:p14="http://schemas.microsoft.com/office/powerpoint/2010/main" val="19905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p:cNvSpPr txBox="1"/>
            <p:nvPr/>
          </p:nvSpPr>
          <p:spPr>
            <a:xfrm rot="16200000">
              <a:off x="21051393" y="9896912"/>
              <a:ext cx="4536757"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9" name="Group 9"/>
          <p:cNvGrpSpPr/>
          <p:nvPr/>
        </p:nvGrpSpPr>
        <p:grpSpPr>
          <a:xfrm>
            <a:off x="-5862" y="1033462"/>
            <a:ext cx="6051534" cy="9253538"/>
            <a:chOff x="0" y="0"/>
            <a:chExt cx="1308826" cy="2001355"/>
          </a:xfrm>
        </p:grpSpPr>
        <p:sp>
          <p:nvSpPr>
            <p:cNvPr id="10" name="Freeform 10"/>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txBody>
            <a:bodyPr/>
            <a:lstStyle/>
            <a:p>
              <a:endParaRPr lang="it-IT"/>
            </a:p>
          </p:txBody>
        </p:sp>
        <p:sp>
          <p:nvSpPr>
            <p:cNvPr id="11" name="TextBox 11"/>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p:cNvSpPr txBox="1"/>
          <p:nvPr/>
        </p:nvSpPr>
        <p:spPr>
          <a:xfrm>
            <a:off x="1028700" y="3830974"/>
            <a:ext cx="4119719" cy="1572162"/>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Module 5 Duration</a:t>
            </a:r>
          </a:p>
        </p:txBody>
      </p:sp>
      <p:sp>
        <p:nvSpPr>
          <p:cNvPr id="13" name="AutoShape 13"/>
          <p:cNvSpPr/>
          <p:nvPr/>
        </p:nvSpPr>
        <p:spPr>
          <a:xfrm>
            <a:off x="1087192" y="5869411"/>
            <a:ext cx="719041" cy="4762"/>
          </a:xfrm>
          <a:prstGeom prst="line">
            <a:avLst/>
          </a:prstGeom>
          <a:ln w="9525" cap="flat">
            <a:solidFill>
              <a:srgbClr val="FFFFFF"/>
            </a:solidFill>
            <a:prstDash val="solid"/>
            <a:headEnd type="none" w="sm" len="sm"/>
            <a:tailEnd type="none" w="sm" len="sm"/>
          </a:ln>
        </p:spPr>
        <p:txBody>
          <a:bodyPr/>
          <a:lstStyle/>
          <a:p>
            <a:endParaRPr lang="it-IT"/>
          </a:p>
        </p:txBody>
      </p:sp>
      <p:sp>
        <p:nvSpPr>
          <p:cNvPr id="14" name="TextBox 14"/>
          <p:cNvSpPr txBox="1"/>
          <p:nvPr/>
        </p:nvSpPr>
        <p:spPr>
          <a:xfrm>
            <a:off x="1116504" y="6163521"/>
            <a:ext cx="3944109" cy="431465"/>
          </a:xfrm>
          <a:prstGeom prst="rect">
            <a:avLst/>
          </a:prstGeom>
        </p:spPr>
        <p:txBody>
          <a:bodyPr wrap="square" lIns="0" tIns="0" rIns="0" bIns="0" rtlCol="0" anchor="t">
            <a:spAutoFit/>
          </a:bodyPr>
          <a:lstStyle/>
          <a:p>
            <a:pPr algn="l">
              <a:lnSpc>
                <a:spcPts val="3299"/>
              </a:lnSpc>
            </a:pPr>
            <a:r>
              <a:rPr lang="en-US" sz="3600" b="1" dirty="0">
                <a:solidFill>
                  <a:srgbClr val="FF0000"/>
                </a:solidFill>
                <a:latin typeface="Montserrat"/>
                <a:ea typeface="Montserrat"/>
                <a:cs typeface="Montserrat"/>
                <a:sym typeface="Montserrat"/>
              </a:rPr>
              <a:t>10 hours</a:t>
            </a:r>
            <a:endParaRPr lang="en-US" sz="3600" dirty="0">
              <a:solidFill>
                <a:srgbClr val="FF0000"/>
              </a:solidFill>
              <a:latin typeface="Montserrat"/>
              <a:ea typeface="Montserrat"/>
              <a:cs typeface="Montserrat"/>
              <a:sym typeface="Montserrat"/>
            </a:endParaRPr>
          </a:p>
        </p:txBody>
      </p:sp>
      <p:sp>
        <p:nvSpPr>
          <p:cNvPr id="15" name="Freeform 15"/>
          <p:cNvSpPr/>
          <p:nvPr/>
        </p:nvSpPr>
        <p:spPr>
          <a:xfrm>
            <a:off x="5188298" y="517619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6" name="Group 16"/>
          <p:cNvGrpSpPr/>
          <p:nvPr/>
        </p:nvGrpSpPr>
        <p:grpSpPr>
          <a:xfrm>
            <a:off x="6271629" y="1407482"/>
            <a:ext cx="9601147" cy="4686486"/>
            <a:chOff x="-620057" y="-2801167"/>
            <a:chExt cx="12801529" cy="6248650"/>
          </a:xfrm>
        </p:grpSpPr>
        <p:sp>
          <p:nvSpPr>
            <p:cNvPr id="17" name="TextBox 17"/>
            <p:cNvSpPr txBox="1"/>
            <p:nvPr/>
          </p:nvSpPr>
          <p:spPr>
            <a:xfrm>
              <a:off x="-620057" y="-1582700"/>
              <a:ext cx="12801529" cy="5030183"/>
            </a:xfrm>
            <a:prstGeom prst="rect">
              <a:avLst/>
            </a:prstGeom>
          </p:spPr>
          <p:txBody>
            <a:bodyPr lIns="0" tIns="0" rIns="0" bIns="0" rtlCol="0" anchor="t">
              <a:spAutoFit/>
            </a:bodyPr>
            <a:lstStyle/>
            <a:p>
              <a:pPr algn="l">
                <a:lnSpc>
                  <a:spcPts val="3299"/>
                </a:lnSpc>
              </a:pPr>
              <a:r>
                <a:rPr lang="en-US" sz="2400" dirty="0">
                  <a:solidFill>
                    <a:srgbClr val="1E2328"/>
                  </a:solidFill>
                  <a:latin typeface="Montserrat"/>
                  <a:ea typeface="Montserrat"/>
                  <a:cs typeface="Montserrat"/>
                  <a:sym typeface="Montserrat"/>
                </a:rPr>
                <a:t>For this Module is necessary to have:</a:t>
              </a:r>
            </a:p>
            <a:p>
              <a:pPr marL="342900" indent="-342900" algn="l">
                <a:lnSpc>
                  <a:spcPts val="3299"/>
                </a:lnSpc>
                <a:buFont typeface="Arial" panose="020B0604020202020204" pitchFamily="34" charset="0"/>
                <a:buChar char="•"/>
              </a:pPr>
              <a:r>
                <a:rPr lang="en-US" sz="2400" dirty="0">
                  <a:solidFill>
                    <a:srgbClr val="1E2328"/>
                  </a:solidFill>
                  <a:latin typeface="Montserrat"/>
                  <a:ea typeface="Montserrat"/>
                  <a:cs typeface="Montserrat"/>
                  <a:sym typeface="Montserrat"/>
                </a:rPr>
                <a:t>A laptop with access to the internet</a:t>
              </a:r>
            </a:p>
            <a:p>
              <a:pPr marL="342900" indent="-342900" algn="l">
                <a:lnSpc>
                  <a:spcPts val="3299"/>
                </a:lnSpc>
                <a:buFont typeface="Arial" panose="020B0604020202020204" pitchFamily="34" charset="0"/>
                <a:buChar char="•"/>
              </a:pPr>
              <a:r>
                <a:rPr lang="en-US" sz="2400" dirty="0">
                  <a:solidFill>
                    <a:srgbClr val="1E2328"/>
                  </a:solidFill>
                  <a:latin typeface="Montserrat"/>
                  <a:ea typeface="Montserrat"/>
                  <a:cs typeface="Montserrat"/>
                  <a:sym typeface="Montserrat"/>
                </a:rPr>
                <a:t>A projector</a:t>
              </a:r>
            </a:p>
            <a:p>
              <a:pPr marL="342900" indent="-342900" algn="l">
                <a:lnSpc>
                  <a:spcPts val="3299"/>
                </a:lnSpc>
                <a:buFont typeface="Arial" panose="020B0604020202020204" pitchFamily="34" charset="0"/>
                <a:buChar char="•"/>
              </a:pPr>
              <a:r>
                <a:rPr lang="en-US" sz="2400" dirty="0">
                  <a:solidFill>
                    <a:srgbClr val="1E2328"/>
                  </a:solidFill>
                  <a:latin typeface="Montserrat"/>
                  <a:ea typeface="Montserrat"/>
                  <a:cs typeface="Montserrat"/>
                  <a:sym typeface="Montserrat"/>
                </a:rPr>
                <a:t>A flipchart</a:t>
              </a:r>
            </a:p>
            <a:p>
              <a:pPr marL="342900" indent="-342900" algn="l">
                <a:lnSpc>
                  <a:spcPts val="3299"/>
                </a:lnSpc>
                <a:buFont typeface="Arial" panose="020B0604020202020204" pitchFamily="34" charset="0"/>
                <a:buChar char="•"/>
              </a:pPr>
              <a:r>
                <a:rPr lang="en-US" sz="2400" dirty="0">
                  <a:solidFill>
                    <a:srgbClr val="1E2328"/>
                  </a:solidFill>
                  <a:latin typeface="Montserrat"/>
                  <a:ea typeface="Montserrat"/>
                  <a:cs typeface="Montserrat"/>
                  <a:sym typeface="Montserrat"/>
                </a:rPr>
                <a:t>Notepaper with pens and markers</a:t>
              </a:r>
            </a:p>
            <a:p>
              <a:pPr marL="342900" indent="-342900" algn="l">
                <a:lnSpc>
                  <a:spcPts val="3299"/>
                </a:lnSpc>
                <a:buFont typeface="Arial" panose="020B0604020202020204" pitchFamily="34" charset="0"/>
                <a:buChar char="•"/>
              </a:pPr>
              <a:r>
                <a:rPr lang="en-US" sz="2400" dirty="0">
                  <a:solidFill>
                    <a:srgbClr val="1E2328"/>
                  </a:solidFill>
                  <a:latin typeface="Montserrat"/>
                  <a:ea typeface="Montserrat"/>
                  <a:cs typeface="Montserrat"/>
                  <a:sym typeface="Montserrat"/>
                </a:rPr>
                <a:t>Post-it notes</a:t>
              </a:r>
            </a:p>
            <a:p>
              <a:pPr marL="342900" indent="-342900" algn="l">
                <a:lnSpc>
                  <a:spcPts val="3299"/>
                </a:lnSpc>
                <a:buFont typeface="Arial" panose="020B0604020202020204" pitchFamily="34" charset="0"/>
                <a:buChar char="•"/>
              </a:pPr>
              <a:r>
                <a:rPr lang="en-US" sz="2400" dirty="0">
                  <a:solidFill>
                    <a:srgbClr val="1E2328"/>
                  </a:solidFill>
                  <a:latin typeface="Montserrat"/>
                  <a:ea typeface="Montserrat"/>
                  <a:cs typeface="Montserrat"/>
                  <a:sym typeface="Montserrat"/>
                </a:rPr>
                <a:t>Printed flashcards</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18" name="TextBox 18"/>
            <p:cNvSpPr txBox="1"/>
            <p:nvPr/>
          </p:nvSpPr>
          <p:spPr>
            <a:xfrm>
              <a:off x="-591029" y="-2801167"/>
              <a:ext cx="10118569" cy="1040200"/>
            </a:xfrm>
            <a:prstGeom prst="rect">
              <a:avLst/>
            </a:prstGeom>
          </p:spPr>
          <p:txBody>
            <a:bodyPr wrap="square" lIns="0" tIns="0" rIns="0" bIns="0" rtlCol="0" anchor="t">
              <a:spAutoFit/>
            </a:bodyPr>
            <a:lstStyle/>
            <a:p>
              <a:pPr algn="l">
                <a:lnSpc>
                  <a:spcPts val="6000"/>
                </a:lnSpc>
              </a:pPr>
              <a:r>
                <a:rPr lang="en-US" sz="5600" dirty="0">
                  <a:solidFill>
                    <a:srgbClr val="CFCF5A"/>
                  </a:solidFill>
                  <a:latin typeface="DM Serif Display"/>
                  <a:ea typeface="DM Serif Display"/>
                  <a:cs typeface="DM Serif Display"/>
                  <a:sym typeface="DM Serif Display"/>
                </a:rPr>
                <a:t>Necessary equipment</a:t>
              </a:r>
            </a:p>
          </p:txBody>
        </p:sp>
      </p:grpSp>
      <p:sp>
        <p:nvSpPr>
          <p:cNvPr id="21" name="TextBox 21"/>
          <p:cNvSpPr txBox="1"/>
          <p:nvPr/>
        </p:nvSpPr>
        <p:spPr>
          <a:xfrm>
            <a:off x="6271629" y="6957142"/>
            <a:ext cx="7312318" cy="787652"/>
          </a:xfrm>
          <a:prstGeom prst="rect">
            <a:avLst/>
          </a:prstGeom>
        </p:spPr>
        <p:txBody>
          <a:bodyPr wrap="square" lIns="0" tIns="0" rIns="0" bIns="0" rtlCol="0" anchor="t">
            <a:spAutoFit/>
          </a:bodyPr>
          <a:lstStyle/>
          <a:p>
            <a:pPr algn="l">
              <a:lnSpc>
                <a:spcPts val="6000"/>
              </a:lnSpc>
            </a:pPr>
            <a:r>
              <a:rPr lang="en-US" sz="5600" dirty="0">
                <a:solidFill>
                  <a:srgbClr val="CFCF5A"/>
                </a:solidFill>
                <a:latin typeface="DM Serif Display"/>
                <a:ea typeface="DM Serif Display"/>
                <a:cs typeface="DM Serif Display"/>
                <a:sym typeface="DM Serif Display"/>
              </a:rPr>
              <a:t>Assessment Criteria</a:t>
            </a:r>
          </a:p>
        </p:txBody>
      </p:sp>
      <p:sp>
        <p:nvSpPr>
          <p:cNvPr id="22" name="TextBox 22"/>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7" name="CasellaDiTesto 26">
            <a:extLst>
              <a:ext uri="{FF2B5EF4-FFF2-40B4-BE49-F238E27FC236}">
                <a16:creationId xmlns:a16="http://schemas.microsoft.com/office/drawing/2014/main" id="{B6048AC1-4C84-C3E3-ACBE-A2C6F694FC32}"/>
              </a:ext>
            </a:extLst>
          </p:cNvPr>
          <p:cNvSpPr txBox="1"/>
          <p:nvPr/>
        </p:nvSpPr>
        <p:spPr>
          <a:xfrm>
            <a:off x="6271629" y="7907395"/>
            <a:ext cx="9434239" cy="908967"/>
          </a:xfrm>
          <a:prstGeom prst="rect">
            <a:avLst/>
          </a:prstGeom>
          <a:noFill/>
        </p:spPr>
        <p:txBody>
          <a:bodyPr wrap="square">
            <a:spAutoFit/>
          </a:bodyPr>
          <a:lstStyle/>
          <a:p>
            <a:pPr>
              <a:lnSpc>
                <a:spcPts val="3299"/>
              </a:lnSpc>
            </a:pPr>
            <a:r>
              <a:rPr lang="en-US" sz="2400" dirty="0">
                <a:solidFill>
                  <a:srgbClr val="1E2328"/>
                </a:solidFill>
                <a:latin typeface="Montserrat"/>
                <a:sym typeface="Montserrat"/>
              </a:rPr>
              <a:t>A </a:t>
            </a:r>
            <a:r>
              <a:rPr lang="en-US" sz="2400" b="1" dirty="0">
                <a:solidFill>
                  <a:srgbClr val="1E2328"/>
                </a:solidFill>
                <a:latin typeface="Montserrat"/>
                <a:sym typeface="Montserrat"/>
              </a:rPr>
              <a:t>5 closed questions quiz </a:t>
            </a:r>
            <a:r>
              <a:rPr lang="en-US" sz="2400" dirty="0">
                <a:solidFill>
                  <a:srgbClr val="1E2328"/>
                </a:solidFill>
                <a:latin typeface="Montserrat"/>
                <a:sym typeface="Montserrat"/>
              </a:rPr>
              <a:t>will be submitted to learners to ascertain the reaching of learning goals set for this Module  </a:t>
            </a:r>
          </a:p>
        </p:txBody>
      </p:sp>
      <p:sp>
        <p:nvSpPr>
          <p:cNvPr id="6" name="TextBox 13">
            <a:extLst>
              <a:ext uri="{FF2B5EF4-FFF2-40B4-BE49-F238E27FC236}">
                <a16:creationId xmlns:a16="http://schemas.microsoft.com/office/drawing/2014/main" id="{6BEDD1AF-A7B6-FA03-BD9A-18F0A52468D4}"/>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55" y="6086940"/>
            <a:ext cx="9310979" cy="4344381"/>
            <a:chOff x="0" y="-998257"/>
            <a:chExt cx="12414639" cy="5792507"/>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922433"/>
                <a:ext cx="7391041" cy="1119018"/>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998257"/>
              <a:ext cx="4663318" cy="2363507"/>
              <a:chOff x="0" y="-594311"/>
              <a:chExt cx="2776300" cy="1407111"/>
            </a:xfrm>
          </p:grpSpPr>
          <p:sp>
            <p:nvSpPr>
              <p:cNvPr id="7" name="Freeform 7"/>
              <p:cNvSpPr/>
              <p:nvPr/>
            </p:nvSpPr>
            <p:spPr>
              <a:xfrm>
                <a:off x="0" y="-594311"/>
                <a:ext cx="2776300" cy="841433"/>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14" name="TextBox 14"/>
            <p:cNvSpPr txBox="1"/>
            <p:nvPr/>
          </p:nvSpPr>
          <p:spPr>
            <a:xfrm rot="16200000">
              <a:off x="21192908" y="10038427"/>
              <a:ext cx="4253728"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213158" y="1867273"/>
            <a:ext cx="16101930" cy="7163996"/>
            <a:chOff x="-8698018" y="-209724"/>
            <a:chExt cx="21469239" cy="8415105"/>
          </a:xfrm>
        </p:grpSpPr>
        <p:sp>
          <p:nvSpPr>
            <p:cNvPr id="22" name="TextBox 22"/>
            <p:cNvSpPr txBox="1"/>
            <p:nvPr/>
          </p:nvSpPr>
          <p:spPr>
            <a:xfrm>
              <a:off x="1716334" y="-209724"/>
              <a:ext cx="11054887" cy="3437286"/>
            </a:xfrm>
            <a:prstGeom prst="rect">
              <a:avLst/>
            </a:prstGeom>
          </p:spPr>
          <p:txBody>
            <a:bodyPr wrap="square" lIns="0" tIns="0" rIns="0" bIns="0" rtlCol="0" anchor="t">
              <a:spAutoFit/>
            </a:bodyPr>
            <a:lstStyle/>
            <a:p>
              <a:pPr algn="l">
                <a:lnSpc>
                  <a:spcPts val="3299"/>
                </a:lnSpc>
              </a:pPr>
              <a:r>
                <a:rPr lang="en-US" sz="2800" dirty="0">
                  <a:solidFill>
                    <a:srgbClr val="1E2328"/>
                  </a:solidFill>
                  <a:latin typeface="Montserrat"/>
                  <a:ea typeface="Montserrat"/>
                  <a:cs typeface="Montserrat"/>
                  <a:sym typeface="Montserrat"/>
                </a:rPr>
                <a:t>This Module includes theoretical Training Materials on PPT format. Theoretical materials are available for each Training Unit constituting the Module. Video tutorials are available only for Modules with high performative-practical learning contents</a:t>
              </a:r>
              <a:r>
                <a:rPr lang="en-US" sz="2400" dirty="0">
                  <a:solidFill>
                    <a:srgbClr val="1E2328"/>
                  </a:solidFill>
                  <a:latin typeface="Montserrat"/>
                  <a:ea typeface="Montserrat"/>
                  <a:cs typeface="Montserrat"/>
                  <a:sym typeface="Montserrat"/>
                </a:rPr>
                <a:t>.</a:t>
              </a:r>
            </a:p>
            <a:p>
              <a:pPr algn="l">
                <a:lnSpc>
                  <a:spcPts val="3299"/>
                </a:lnSpc>
              </a:pPr>
              <a:endParaRPr lang="en-US" sz="2199" dirty="0">
                <a:solidFill>
                  <a:srgbClr val="1E2328"/>
                </a:solidFill>
                <a:latin typeface="Montserrat"/>
                <a:ea typeface="Montserrat"/>
                <a:cs typeface="Montserrat"/>
                <a:sym typeface="Montserrat"/>
              </a:endParaRPr>
            </a:p>
          </p:txBody>
        </p:sp>
        <p:sp>
          <p:nvSpPr>
            <p:cNvPr id="23" name="TextBox 23"/>
            <p:cNvSpPr txBox="1"/>
            <p:nvPr/>
          </p:nvSpPr>
          <p:spPr>
            <a:xfrm>
              <a:off x="-8698018" y="6358659"/>
              <a:ext cx="9520342" cy="1846722"/>
            </a:xfrm>
            <a:prstGeom prst="rect">
              <a:avLst/>
            </a:prstGeom>
          </p:spPr>
          <p:txBody>
            <a:bodyPr wrap="square"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Training Materials &amp; Video-Tutorials</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pic>
        <p:nvPicPr>
          <p:cNvPr id="17" name="Immagine 16" descr="Immagine che contiene interno, pavimento&#10;&#10;Descrizione generata automaticamente">
            <a:extLst>
              <a:ext uri="{FF2B5EF4-FFF2-40B4-BE49-F238E27FC236}">
                <a16:creationId xmlns:a16="http://schemas.microsoft.com/office/drawing/2014/main" id="{F89B9B08-98AD-B046-5E09-81F4BB16B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5" y="1023935"/>
            <a:ext cx="7647924" cy="5105396"/>
          </a:xfrm>
          <a:prstGeom prst="rect">
            <a:avLst/>
          </a:prstGeom>
        </p:spPr>
      </p:pic>
      <p:sp>
        <p:nvSpPr>
          <p:cNvPr id="13" name="TextBox 13">
            <a:extLst>
              <a:ext uri="{FF2B5EF4-FFF2-40B4-BE49-F238E27FC236}">
                <a16:creationId xmlns:a16="http://schemas.microsoft.com/office/drawing/2014/main" id="{337C5100-3A88-8036-5DD7-DAA5AADEB26F}"/>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extLst>
      <p:ext uri="{BB962C8B-B14F-4D97-AF65-F5344CB8AC3E}">
        <p14:creationId xmlns:p14="http://schemas.microsoft.com/office/powerpoint/2010/main" val="389266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p:cNvSpPr txBox="1"/>
            <p:nvPr/>
          </p:nvSpPr>
          <p:spPr>
            <a:xfrm rot="16200000">
              <a:off x="20844567" y="9842483"/>
              <a:ext cx="4645613"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1" name="Group 11"/>
          <p:cNvGrpSpPr/>
          <p:nvPr/>
        </p:nvGrpSpPr>
        <p:grpSpPr>
          <a:xfrm>
            <a:off x="0" y="8210323"/>
            <a:ext cx="10439399" cy="2076677"/>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812049" y="8462580"/>
            <a:ext cx="6641736" cy="1572162"/>
          </a:xfrm>
          <a:prstGeom prst="rect">
            <a:avLst/>
          </a:prstGeom>
        </p:spPr>
        <p:txBody>
          <a:bodyPr wrap="square"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Trainer(s) competence profile</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pic>
        <p:nvPicPr>
          <p:cNvPr id="21" name="Immagine 20" descr="Immagine che contiene persona, interno, vestiti, forniture per ufficio&#10;&#10;Descrizione generata automaticamente">
            <a:extLst>
              <a:ext uri="{FF2B5EF4-FFF2-40B4-BE49-F238E27FC236}">
                <a16:creationId xmlns:a16="http://schemas.microsoft.com/office/drawing/2014/main" id="{1299757F-4CEC-22A5-11BE-DD9656D6A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522"/>
            <a:ext cx="8839200" cy="5892800"/>
          </a:xfrm>
          <a:prstGeom prst="rect">
            <a:avLst/>
          </a:prstGeom>
        </p:spPr>
      </p:pic>
      <p:sp>
        <p:nvSpPr>
          <p:cNvPr id="22" name="TextBox 16">
            <a:extLst>
              <a:ext uri="{FF2B5EF4-FFF2-40B4-BE49-F238E27FC236}">
                <a16:creationId xmlns:a16="http://schemas.microsoft.com/office/drawing/2014/main" id="{79315A6F-FBAE-680F-E103-4763F5643FCD}"/>
              </a:ext>
            </a:extLst>
          </p:cNvPr>
          <p:cNvSpPr txBox="1"/>
          <p:nvPr/>
        </p:nvSpPr>
        <p:spPr>
          <a:xfrm>
            <a:off x="9751930" y="1688078"/>
            <a:ext cx="6707269" cy="6311792"/>
          </a:xfrm>
          <a:prstGeom prst="rect">
            <a:avLst/>
          </a:prstGeom>
        </p:spPr>
        <p:txBody>
          <a:bodyPr wrap="square" lIns="0" tIns="0" rIns="0" bIns="0" rtlCol="0" anchor="t">
            <a:spAutoFit/>
          </a:bodyPr>
          <a:lstStyle/>
          <a:p>
            <a:pPr algn="l">
              <a:lnSpc>
                <a:spcPts val="3299"/>
              </a:lnSpc>
            </a:pPr>
            <a:r>
              <a:rPr lang="en-US" sz="2199" dirty="0">
                <a:solidFill>
                  <a:srgbClr val="1E2328"/>
                </a:solidFill>
                <a:latin typeface="Montserrat"/>
                <a:ea typeface="Montserrat"/>
                <a:cs typeface="Montserrat"/>
                <a:sym typeface="Montserrat"/>
              </a:rPr>
              <a:t>Technical: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Understanding of sewing, pattern making, textile manipulation, and garment construction techniques</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Familiarity with various textiles, and their properties and suitability for upcycling</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Knowledge of the upcycling market, trends, and consumer preferences</a:t>
            </a:r>
          </a:p>
          <a:p>
            <a:pPr marL="342900" indent="-342900" algn="l">
              <a:lnSpc>
                <a:spcPts val="3299"/>
              </a:lnSpc>
              <a:buFont typeface="Arial" panose="020B0604020202020204" pitchFamily="34" charset="0"/>
              <a:buChar char="•"/>
            </a:pPr>
            <a:endParaRPr lang="en-US" sz="2199" dirty="0">
              <a:solidFill>
                <a:srgbClr val="1E2328"/>
              </a:solidFill>
              <a:latin typeface="Montserrat"/>
              <a:ea typeface="Montserrat"/>
              <a:cs typeface="Montserrat"/>
              <a:sym typeface="Montserrat"/>
            </a:endParaRPr>
          </a:p>
          <a:p>
            <a:pPr algn="l">
              <a:lnSpc>
                <a:spcPts val="3299"/>
              </a:lnSpc>
            </a:pPr>
            <a:r>
              <a:rPr lang="en-US" sz="2199" dirty="0">
                <a:solidFill>
                  <a:srgbClr val="1E2328"/>
                </a:solidFill>
                <a:latin typeface="Montserrat"/>
                <a:ea typeface="Montserrat"/>
                <a:cs typeface="Montserrat"/>
                <a:sym typeface="Montserrat"/>
              </a:rPr>
              <a:t>Pedagogical: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Experience in teaching adult learners and understanding their learning styles</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Strong communication and presentation skills to engage learners</a:t>
            </a:r>
          </a:p>
          <a:p>
            <a:pPr marL="342900" indent="-342900" algn="l">
              <a:lnSpc>
                <a:spcPts val="3299"/>
              </a:lnSpc>
              <a:buFont typeface="Arial" panose="020B0604020202020204" pitchFamily="34" charset="0"/>
              <a:buChar char="•"/>
            </a:pPr>
            <a:endParaRPr lang="en-US" sz="2199" dirty="0">
              <a:solidFill>
                <a:srgbClr val="1E2328"/>
              </a:solidFill>
              <a:latin typeface="Montserrat"/>
              <a:ea typeface="Montserrat"/>
              <a:cs typeface="Montserrat"/>
              <a:sym typeface="Montserrat"/>
            </a:endParaRPr>
          </a:p>
        </p:txBody>
      </p:sp>
      <p:sp>
        <p:nvSpPr>
          <p:cNvPr id="6" name="TextBox 13">
            <a:extLst>
              <a:ext uri="{FF2B5EF4-FFF2-40B4-BE49-F238E27FC236}">
                <a16:creationId xmlns:a16="http://schemas.microsoft.com/office/drawing/2014/main" id="{89194CA3-ECB3-22CD-2982-41CE2D6613CA}"/>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a:extLst>
            <a:ext uri="{FF2B5EF4-FFF2-40B4-BE49-F238E27FC236}">
              <a16:creationId xmlns:a16="http://schemas.microsoft.com/office/drawing/2014/main" id="{0F13D553-2F73-38AD-A5B3-3785FD70BB6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84C17CE-EF8C-1AA0-5905-A8DEFAB27843}"/>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01697B9C-28FF-B40D-D754-455DBB627D02}"/>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a:extLst>
                <a:ext uri="{FF2B5EF4-FFF2-40B4-BE49-F238E27FC236}">
                  <a16:creationId xmlns:a16="http://schemas.microsoft.com/office/drawing/2014/main" id="{2DC3206F-D403-A4F4-83A9-A1DC8D495468}"/>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a:extLst>
                <a:ext uri="{FF2B5EF4-FFF2-40B4-BE49-F238E27FC236}">
                  <a16:creationId xmlns:a16="http://schemas.microsoft.com/office/drawing/2014/main" id="{51524676-F17B-2E5A-F1EE-693BCE24BA5A}"/>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sp>
          <p:nvSpPr>
            <p:cNvPr id="7" name="TextBox 7">
              <a:extLst>
                <a:ext uri="{FF2B5EF4-FFF2-40B4-BE49-F238E27FC236}">
                  <a16:creationId xmlns:a16="http://schemas.microsoft.com/office/drawing/2014/main" id="{2B04A9D4-A633-94B7-1DFD-D61287D5641E}"/>
                </a:ext>
              </a:extLst>
            </p:cNvPr>
            <p:cNvSpPr txBox="1"/>
            <p:nvPr/>
          </p:nvSpPr>
          <p:spPr>
            <a:xfrm rot="16200000">
              <a:off x="20953424" y="9940456"/>
              <a:ext cx="4449671" cy="358217"/>
            </a:xfrm>
            <a:prstGeom prst="rect">
              <a:avLst/>
            </a:prstGeom>
          </p:spPr>
          <p:txBody>
            <a:bodyPr wrap="square" lIns="0" tIns="0" rIns="0" bIns="0" rtlCol="0" anchor="t">
              <a:spAutoFit/>
            </a:bodyPr>
            <a:lstStyle/>
            <a:p>
              <a:pPr algn="l">
                <a:lnSpc>
                  <a:spcPts val="2196"/>
                </a:lnSpc>
              </a:pPr>
              <a:r>
                <a:rPr lang="en-US" sz="1800">
                  <a:solidFill>
                    <a:srgbClr val="1E2328"/>
                  </a:solidFill>
                  <a:latin typeface="Montserrat"/>
                  <a:ea typeface="Montserrat"/>
                  <a:cs typeface="Montserrat"/>
                  <a:sym typeface="Montserrat"/>
                </a:rPr>
                <a:t>www.fashionupproject.com</a:t>
              </a:r>
            </a:p>
          </p:txBody>
        </p:sp>
      </p:grpSp>
      <p:sp>
        <p:nvSpPr>
          <p:cNvPr id="10" name="AutoShape 10">
            <a:extLst>
              <a:ext uri="{FF2B5EF4-FFF2-40B4-BE49-F238E27FC236}">
                <a16:creationId xmlns:a16="http://schemas.microsoft.com/office/drawing/2014/main" id="{F6483DDD-CD1A-6D4E-B857-C736FEC9A6F7}"/>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1" name="Group 11">
            <a:extLst>
              <a:ext uri="{FF2B5EF4-FFF2-40B4-BE49-F238E27FC236}">
                <a16:creationId xmlns:a16="http://schemas.microsoft.com/office/drawing/2014/main" id="{89038D07-2A52-CD9C-C604-D15946602276}"/>
              </a:ext>
            </a:extLst>
          </p:cNvPr>
          <p:cNvGrpSpPr/>
          <p:nvPr/>
        </p:nvGrpSpPr>
        <p:grpSpPr>
          <a:xfrm>
            <a:off x="0" y="8210323"/>
            <a:ext cx="10439399" cy="2076677"/>
            <a:chOff x="0" y="0"/>
            <a:chExt cx="6574460" cy="3678393"/>
          </a:xfrm>
        </p:grpSpPr>
        <p:sp>
          <p:nvSpPr>
            <p:cNvPr id="12" name="Freeform 12">
              <a:extLst>
                <a:ext uri="{FF2B5EF4-FFF2-40B4-BE49-F238E27FC236}">
                  <a16:creationId xmlns:a16="http://schemas.microsoft.com/office/drawing/2014/main" id="{421C266B-5982-AA95-8DF1-0A22F9DA9F89}"/>
                </a:ext>
              </a:extLst>
            </p:cNvPr>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13" name="TextBox 13">
              <a:extLst>
                <a:ext uri="{FF2B5EF4-FFF2-40B4-BE49-F238E27FC236}">
                  <a16:creationId xmlns:a16="http://schemas.microsoft.com/office/drawing/2014/main" id="{24CBA1BB-2594-2F9D-ABFB-3B1019BE33D4}"/>
                </a:ext>
              </a:extLst>
            </p:cNvPr>
            <p:cNvSpPr txBox="1"/>
            <p:nvPr/>
          </p:nvSpPr>
          <p:spPr>
            <a:xfrm>
              <a:off x="0" y="0"/>
              <a:ext cx="6574460" cy="3678393"/>
            </a:xfrm>
            <a:prstGeom prst="rect">
              <a:avLst/>
            </a:prstGeom>
          </p:spPr>
          <p:txBody>
            <a:bodyPr lIns="50800" tIns="50800" rIns="50800" bIns="50800" rtlCol="0" anchor="ctr"/>
            <a:lstStyle/>
            <a:p>
              <a:pPr algn="ctr">
                <a:lnSpc>
                  <a:spcPts val="2478"/>
                </a:lnSpc>
              </a:pPr>
              <a:endParaRPr/>
            </a:p>
          </p:txBody>
        </p:sp>
      </p:grpSp>
      <p:sp>
        <p:nvSpPr>
          <p:cNvPr id="14" name="TextBox 14">
            <a:extLst>
              <a:ext uri="{FF2B5EF4-FFF2-40B4-BE49-F238E27FC236}">
                <a16:creationId xmlns:a16="http://schemas.microsoft.com/office/drawing/2014/main" id="{ADAAB8B4-6927-D04C-3D2E-E21294A6BEF4}"/>
              </a:ext>
            </a:extLst>
          </p:cNvPr>
          <p:cNvSpPr txBox="1"/>
          <p:nvPr/>
        </p:nvSpPr>
        <p:spPr>
          <a:xfrm>
            <a:off x="812049" y="8462580"/>
            <a:ext cx="6641736" cy="1572162"/>
          </a:xfrm>
          <a:prstGeom prst="rect">
            <a:avLst/>
          </a:prstGeom>
        </p:spPr>
        <p:txBody>
          <a:bodyPr wrap="square"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Trainer(s) competence profile</a:t>
            </a:r>
          </a:p>
        </p:txBody>
      </p:sp>
      <p:sp>
        <p:nvSpPr>
          <p:cNvPr id="17" name="TextBox 17">
            <a:extLst>
              <a:ext uri="{FF2B5EF4-FFF2-40B4-BE49-F238E27FC236}">
                <a16:creationId xmlns:a16="http://schemas.microsoft.com/office/drawing/2014/main" id="{002C62A6-8E45-042C-FACC-960DD69273C5}"/>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pic>
        <p:nvPicPr>
          <p:cNvPr id="21" name="Immagine 20" descr="Immagine che contiene persona, interno, vestiti, forniture per ufficio&#10;&#10;Descrizione generata automaticamente">
            <a:extLst>
              <a:ext uri="{FF2B5EF4-FFF2-40B4-BE49-F238E27FC236}">
                <a16:creationId xmlns:a16="http://schemas.microsoft.com/office/drawing/2014/main" id="{565F821F-447A-A207-467E-8B4D1CAE4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522"/>
            <a:ext cx="8839200" cy="5892800"/>
          </a:xfrm>
          <a:prstGeom prst="rect">
            <a:avLst/>
          </a:prstGeom>
        </p:spPr>
      </p:pic>
      <p:sp>
        <p:nvSpPr>
          <p:cNvPr id="22" name="TextBox 16">
            <a:extLst>
              <a:ext uri="{FF2B5EF4-FFF2-40B4-BE49-F238E27FC236}">
                <a16:creationId xmlns:a16="http://schemas.microsoft.com/office/drawing/2014/main" id="{4E06344A-F4AB-C76A-5E4B-E88F61FCC92F}"/>
              </a:ext>
            </a:extLst>
          </p:cNvPr>
          <p:cNvSpPr txBox="1"/>
          <p:nvPr/>
        </p:nvSpPr>
        <p:spPr>
          <a:xfrm>
            <a:off x="9751930" y="1688078"/>
            <a:ext cx="6707269" cy="5465407"/>
          </a:xfrm>
          <a:prstGeom prst="rect">
            <a:avLst/>
          </a:prstGeom>
        </p:spPr>
        <p:txBody>
          <a:bodyPr wrap="square" lIns="0" tIns="0" rIns="0" bIns="0" rtlCol="0" anchor="t">
            <a:spAutoFit/>
          </a:bodyPr>
          <a:lstStyle/>
          <a:p>
            <a:pPr algn="l">
              <a:lnSpc>
                <a:spcPts val="3299"/>
              </a:lnSpc>
            </a:pPr>
            <a:r>
              <a:rPr lang="en-US" sz="2199" dirty="0">
                <a:solidFill>
                  <a:srgbClr val="1E2328"/>
                </a:solidFill>
                <a:latin typeface="Montserrat"/>
                <a:ea typeface="Montserrat"/>
                <a:cs typeface="Montserrat"/>
                <a:sym typeface="Montserrat"/>
              </a:rPr>
              <a:t>Business and Entrepreneurial: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Proficiency in developing comprehensive business plans for small enterprises</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Knowledge of marketing strategies, branding, sales techniques, and customer relationship management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Knowledge of business laws, permits, licenses, and tax regulations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Understanding of sourcing materials, inventory management, and production processes </a:t>
            </a:r>
          </a:p>
          <a:p>
            <a:pPr marL="342900" indent="-342900" algn="l">
              <a:lnSpc>
                <a:spcPts val="3299"/>
              </a:lnSpc>
              <a:buFont typeface="Arial" panose="020B0604020202020204" pitchFamily="34" charset="0"/>
              <a:buChar char="•"/>
            </a:pPr>
            <a:r>
              <a:rPr lang="en-US" sz="2199" dirty="0">
                <a:solidFill>
                  <a:srgbClr val="1E2328"/>
                </a:solidFill>
                <a:latin typeface="Montserrat"/>
                <a:ea typeface="Montserrat"/>
                <a:cs typeface="Montserrat"/>
                <a:sym typeface="Montserrat"/>
              </a:rPr>
              <a:t>Understanding of budgeting, pricing, cost control, and financial forecasting </a:t>
            </a:r>
          </a:p>
        </p:txBody>
      </p:sp>
      <p:sp>
        <p:nvSpPr>
          <p:cNvPr id="6" name="TextBox 13">
            <a:extLst>
              <a:ext uri="{FF2B5EF4-FFF2-40B4-BE49-F238E27FC236}">
                <a16:creationId xmlns:a16="http://schemas.microsoft.com/office/drawing/2014/main" id="{116A087A-F38A-B4E1-53B7-1FCB0CF7D96E}"/>
              </a:ext>
            </a:extLst>
          </p:cNvPr>
          <p:cNvSpPr txBox="1"/>
          <p:nvPr/>
        </p:nvSpPr>
        <p:spPr>
          <a:xfrm>
            <a:off x="7191658" y="329406"/>
            <a:ext cx="9483669" cy="367729"/>
          </a:xfrm>
          <a:prstGeom prst="rect">
            <a:avLst/>
          </a:prstGeom>
        </p:spPr>
        <p:txBody>
          <a:bodyPr wrap="square" lIns="0" tIns="0" rIns="0" bIns="0" rtlCol="0" anchor="t">
            <a:spAutoFit/>
          </a:bodyPr>
          <a:lstStyle/>
          <a:p>
            <a:pPr algn="ctr">
              <a:lnSpc>
                <a:spcPts val="3049"/>
              </a:lnSpc>
            </a:pPr>
            <a:r>
              <a:rPr lang="en-US" sz="2499" dirty="0">
                <a:latin typeface="Montserrat"/>
                <a:ea typeface="Montserrat"/>
                <a:cs typeface="Montserrat"/>
                <a:sym typeface="Montserrat"/>
              </a:rPr>
              <a:t>Module 5, SETTING UP OF AN UP-CYCLING ATELIER</a:t>
            </a:r>
          </a:p>
        </p:txBody>
      </p:sp>
    </p:spTree>
    <p:extLst>
      <p:ext uri="{BB962C8B-B14F-4D97-AF65-F5344CB8AC3E}">
        <p14:creationId xmlns:p14="http://schemas.microsoft.com/office/powerpoint/2010/main" val="1823981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940</Words>
  <Application>Microsoft Office PowerPoint</Application>
  <PresentationFormat>Personalizzato</PresentationFormat>
  <Paragraphs>123</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PPT template</dc:title>
  <dc:creator>Giulia</dc:creator>
  <cp:lastModifiedBy>My-PC</cp:lastModifiedBy>
  <cp:revision>48</cp:revision>
  <dcterms:created xsi:type="dcterms:W3CDTF">2006-08-16T00:00:00Z</dcterms:created>
  <dcterms:modified xsi:type="dcterms:W3CDTF">2025-11-03T11:09:22Z</dcterms:modified>
  <dc:identifier>DAGF2R1KSC4</dc:identifier>
</cp:coreProperties>
</file>