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60" r:id="rId2"/>
    <p:sldId id="257" r:id="rId3"/>
    <p:sldId id="258" r:id="rId4"/>
    <p:sldId id="259" r:id="rId5"/>
    <p:sldId id="287" r:id="rId6"/>
    <p:sldId id="288" r:id="rId7"/>
    <p:sldId id="290" r:id="rId8"/>
    <p:sldId id="292" r:id="rId9"/>
    <p:sldId id="261" r:id="rId10"/>
    <p:sldId id="263" r:id="rId11"/>
    <p:sldId id="264" r:id="rId12"/>
    <p:sldId id="262" r:id="rId13"/>
    <p:sldId id="265" r:id="rId14"/>
    <p:sldId id="266" r:id="rId15"/>
    <p:sldId id="289" r:id="rId16"/>
    <p:sldId id="267" r:id="rId17"/>
  </p:sldIdLst>
  <p:sldSz cx="18288000" cy="10287000"/>
  <p:notesSz cx="6858000" cy="9144000"/>
  <p:embeddedFontLst>
    <p:embeddedFont>
      <p:font typeface="DM Serif Display" pitchFamily="2" charset="0"/>
      <p:regular r:id="rId19"/>
      <p:italic r:id="rId20"/>
    </p:embeddedFont>
    <p:embeddedFont>
      <p:font typeface="Montserrat" panose="000005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gvRhMHdTLsVcEFz3J/66w7Ap3Gv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CF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C093BD-EC2A-AB2E-C103-4A67F400A59E}" v="204" dt="2025-11-17T10:08:44.3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816"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5" name="Google Shape;31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7" name="Google Shape;19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1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2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3"/>
          <p:cNvSpPr>
            <a:spLocks noGrp="1"/>
          </p:cNvSpPr>
          <p:nvPr>
            <p:ph type="pic" idx="2"/>
          </p:nvPr>
        </p:nvSpPr>
        <p:spPr>
          <a:xfrm>
            <a:off x="1792288" y="612775"/>
            <a:ext cx="5486400" cy="4114800"/>
          </a:xfrm>
          <a:prstGeom prst="rect">
            <a:avLst/>
          </a:prstGeom>
          <a:noFill/>
          <a:ln>
            <a:noFill/>
          </a:ln>
        </p:spPr>
      </p:sp>
      <p:sp>
        <p:nvSpPr>
          <p:cNvPr id="68" name="Google Shape;68;p2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4"/>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5"/>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5"/>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6" r:id="rId5"/>
    <p:sldLayoutId id="2147483657" r:id="rId6"/>
    <p:sldLayoutId id="2147483658" r:id="rId7"/>
    <p:sldLayoutId id="214748365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hyperlink" Target="https://www.apparelcoalition.org" TargetMode="External"/><Relationship Id="rId3" Type="http://schemas.openxmlformats.org/officeDocument/2006/relationships/image" Target="../media/image1.png"/><Relationship Id="rId7" Type="http://schemas.openxmlformats.org/officeDocument/2006/relationships/hyperlink" Target="https://www.textileexchange.org"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www.greenpeace.org" TargetMode="External"/><Relationship Id="rId11" Type="http://schemas.openxmlformats.org/officeDocument/2006/relationships/hyperlink" Target="https://www.eco-age.com" TargetMode="External"/><Relationship Id="rId5" Type="http://schemas.openxmlformats.org/officeDocument/2006/relationships/hyperlink" Target="https://www.ellenmacarthurfoundation.org" TargetMode="External"/><Relationship Id="rId10" Type="http://schemas.openxmlformats.org/officeDocument/2006/relationships/hyperlink" Target="https://www.britishfashioncouncil.co.uk" TargetMode="External"/><Relationship Id="rId4" Type="http://schemas.openxmlformats.org/officeDocument/2006/relationships/hyperlink" Target="https://www.fashionrevolution.org" TargetMode="External"/><Relationship Id="rId9" Type="http://schemas.openxmlformats.org/officeDocument/2006/relationships/hyperlink" Target="https://www.theupcyclemovement.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cxnSp>
        <p:nvCxnSpPr>
          <p:cNvPr id="162" name="Google Shape;162;p5"/>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163" name="Google Shape;163;p5"/>
          <p:cNvGrpSpPr/>
          <p:nvPr/>
        </p:nvGrpSpPr>
        <p:grpSpPr>
          <a:xfrm>
            <a:off x="0" y="9263063"/>
            <a:ext cx="12735070" cy="1023937"/>
            <a:chOff x="0" y="0"/>
            <a:chExt cx="10109079" cy="812800"/>
          </a:xfrm>
        </p:grpSpPr>
        <p:sp>
          <p:nvSpPr>
            <p:cNvPr id="164" name="Google Shape;164;p5"/>
            <p:cNvSpPr/>
            <p:nvPr/>
          </p:nvSpPr>
          <p:spPr>
            <a:xfrm>
              <a:off x="0" y="0"/>
              <a:ext cx="10109079" cy="812800"/>
            </a:xfrm>
            <a:custGeom>
              <a:avLst/>
              <a:gdLst/>
              <a:ahLst/>
              <a:cxnLst/>
              <a:rect l="l" t="t" r="r" b="b"/>
              <a:pathLst>
                <a:path w="10109079" h="812800" extrusionOk="0">
                  <a:moveTo>
                    <a:pt x="0" y="0"/>
                  </a:moveTo>
                  <a:lnTo>
                    <a:pt x="10109079" y="0"/>
                  </a:lnTo>
                  <a:lnTo>
                    <a:pt x="10109079" y="812800"/>
                  </a:lnTo>
                  <a:lnTo>
                    <a:pt x="0" y="8128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 name="Google Shape;165;p5"/>
            <p:cNvSpPr txBox="1"/>
            <p:nvPr/>
          </p:nvSpPr>
          <p:spPr>
            <a:xfrm>
              <a:off x="0" y="0"/>
              <a:ext cx="10109079"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66" name="Google Shape;166;p5"/>
          <p:cNvGrpSpPr/>
          <p:nvPr/>
        </p:nvGrpSpPr>
        <p:grpSpPr>
          <a:xfrm>
            <a:off x="7751895" y="5657850"/>
            <a:ext cx="5296402" cy="5008320"/>
            <a:chOff x="0" y="0"/>
            <a:chExt cx="4204276" cy="3975597"/>
          </a:xfrm>
        </p:grpSpPr>
        <p:sp>
          <p:nvSpPr>
            <p:cNvPr id="167" name="Google Shape;167;p5"/>
            <p:cNvSpPr/>
            <p:nvPr/>
          </p:nvSpPr>
          <p:spPr>
            <a:xfrm>
              <a:off x="0" y="0"/>
              <a:ext cx="4204276" cy="3975597"/>
            </a:xfrm>
            <a:custGeom>
              <a:avLst/>
              <a:gdLst/>
              <a:ahLst/>
              <a:cxnLst/>
              <a:rect l="l" t="t" r="r" b="b"/>
              <a:pathLst>
                <a:path w="4204276" h="3975597" extrusionOk="0">
                  <a:moveTo>
                    <a:pt x="0" y="0"/>
                  </a:moveTo>
                  <a:lnTo>
                    <a:pt x="4204276" y="0"/>
                  </a:lnTo>
                  <a:lnTo>
                    <a:pt x="4204276" y="3975597"/>
                  </a:lnTo>
                  <a:lnTo>
                    <a:pt x="0" y="3975597"/>
                  </a:lnTo>
                  <a:close/>
                </a:path>
              </a:pathLst>
            </a:custGeom>
            <a:solidFill>
              <a:srgbClr val="CFCF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 name="Google Shape;168;p5"/>
            <p:cNvSpPr txBox="1"/>
            <p:nvPr/>
          </p:nvSpPr>
          <p:spPr>
            <a:xfrm>
              <a:off x="0" y="0"/>
              <a:ext cx="4204276" cy="3975597"/>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None/>
              </a:pPr>
              <a:endParaRPr sz="1800">
                <a:solidFill>
                  <a:schemeClr val="dk1"/>
                </a:solidFill>
                <a:latin typeface="Calibri"/>
                <a:ea typeface="Calibri"/>
                <a:cs typeface="Calibri"/>
                <a:sym typeface="Calibri"/>
              </a:endParaRPr>
            </a:p>
          </p:txBody>
        </p:sp>
      </p:grpSp>
      <p:pic>
        <p:nvPicPr>
          <p:cNvPr id="169" name="Google Shape;169;p5"/>
          <p:cNvPicPr preferRelativeResize="0"/>
          <p:nvPr/>
        </p:nvPicPr>
        <p:blipFill rotWithShape="1">
          <a:blip r:embed="rId3">
            <a:alphaModFix/>
          </a:blip>
          <a:srcRect t="1182" b="1181"/>
          <a:stretch/>
        </p:blipFill>
        <p:spPr>
          <a:xfrm>
            <a:off x="7751895" y="1028700"/>
            <a:ext cx="9482623" cy="9258300"/>
          </a:xfrm>
          <a:prstGeom prst="rect">
            <a:avLst/>
          </a:prstGeom>
          <a:noFill/>
          <a:ln>
            <a:noFill/>
          </a:ln>
        </p:spPr>
      </p:pic>
      <p:sp>
        <p:nvSpPr>
          <p:cNvPr id="170" name="Google Shape;170;p5"/>
          <p:cNvSpPr/>
          <p:nvPr/>
        </p:nvSpPr>
        <p:spPr>
          <a:xfrm>
            <a:off x="13662188" y="268369"/>
            <a:ext cx="2675477" cy="559152"/>
          </a:xfrm>
          <a:custGeom>
            <a:avLst/>
            <a:gdLst/>
            <a:ahLst/>
            <a:cxnLst/>
            <a:rect l="l" t="t" r="r" b="b"/>
            <a:pathLst>
              <a:path w="2675477" h="559152" extrusionOk="0">
                <a:moveTo>
                  <a:pt x="0" y="0"/>
                </a:moveTo>
                <a:lnTo>
                  <a:pt x="2675478" y="0"/>
                </a:lnTo>
                <a:lnTo>
                  <a:pt x="2675478" y="559152"/>
                </a:lnTo>
                <a:lnTo>
                  <a:pt x="0" y="55915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 name="Google Shape;172;p5"/>
          <p:cNvSpPr txBox="1"/>
          <p:nvPr/>
        </p:nvSpPr>
        <p:spPr>
          <a:xfrm>
            <a:off x="1028700" y="4865198"/>
            <a:ext cx="6774163" cy="1390124"/>
          </a:xfrm>
          <a:prstGeom prst="rect">
            <a:avLst/>
          </a:prstGeom>
          <a:noFill/>
          <a:ln>
            <a:noFill/>
          </a:ln>
        </p:spPr>
        <p:txBody>
          <a:bodyPr spcFirstLastPara="1" wrap="square" lIns="0" tIns="0" rIns="0" bIns="0" anchor="t" anchorCtr="0">
            <a:spAutoFit/>
          </a:bodyPr>
          <a:lstStyle/>
          <a:p>
            <a:pPr marL="0" marR="0" lvl="0" indent="0" algn="l" rtl="0">
              <a:lnSpc>
                <a:spcPct val="111000"/>
              </a:lnSpc>
              <a:spcBef>
                <a:spcPts val="0"/>
              </a:spcBef>
              <a:spcAft>
                <a:spcPts val="0"/>
              </a:spcAft>
              <a:buNone/>
            </a:pPr>
            <a:r>
              <a:rPr lang="en-US" sz="9600">
                <a:solidFill>
                  <a:srgbClr val="1E2328"/>
                </a:solidFill>
                <a:latin typeface="DM Serif Display"/>
                <a:ea typeface="DM Serif Display"/>
                <a:cs typeface="DM Serif Display"/>
                <a:sym typeface="DM Serif Display"/>
              </a:rPr>
              <a:t>UNIT 2</a:t>
            </a:r>
            <a:endParaRPr sz="9600">
              <a:solidFill>
                <a:srgbClr val="1E2328"/>
              </a:solidFill>
              <a:latin typeface="DM Serif Display"/>
              <a:ea typeface="DM Serif Display"/>
              <a:cs typeface="DM Serif Display"/>
              <a:sym typeface="DM Serif Display"/>
            </a:endParaRPr>
          </a:p>
        </p:txBody>
      </p:sp>
      <p:sp>
        <p:nvSpPr>
          <p:cNvPr id="173" name="Google Shape;173;p5"/>
          <p:cNvSpPr txBox="1"/>
          <p:nvPr/>
        </p:nvSpPr>
        <p:spPr>
          <a:xfrm>
            <a:off x="1028700" y="2659586"/>
            <a:ext cx="6682774" cy="1718310"/>
          </a:xfrm>
          <a:prstGeom prst="rect">
            <a:avLst/>
          </a:prstGeom>
          <a:noFill/>
          <a:ln>
            <a:noFill/>
          </a:ln>
        </p:spPr>
        <p:txBody>
          <a:bodyPr spcFirstLastPara="1" wrap="square" lIns="0" tIns="0" rIns="0" bIns="0" anchor="t" anchorCtr="0">
            <a:spAutoFit/>
          </a:bodyPr>
          <a:lstStyle/>
          <a:p>
            <a:pPr marL="0" marR="0" lvl="0" indent="0" algn="l" rtl="0">
              <a:lnSpc>
                <a:spcPct val="111000"/>
              </a:lnSpc>
              <a:spcBef>
                <a:spcPts val="0"/>
              </a:spcBef>
              <a:spcAft>
                <a:spcPts val="0"/>
              </a:spcAft>
              <a:buNone/>
            </a:pPr>
            <a:r>
              <a:rPr lang="en-US" sz="12000">
                <a:solidFill>
                  <a:srgbClr val="CFCF5A"/>
                </a:solidFill>
                <a:latin typeface="DM Serif Display"/>
                <a:ea typeface="DM Serif Display"/>
                <a:cs typeface="DM Serif Display"/>
                <a:sym typeface="DM Serif Display"/>
              </a:rPr>
              <a:t>Module 1</a:t>
            </a:r>
            <a:endParaRPr/>
          </a:p>
        </p:txBody>
      </p:sp>
      <p:sp>
        <p:nvSpPr>
          <p:cNvPr id="174" name="Google Shape;174;p5"/>
          <p:cNvSpPr txBox="1"/>
          <p:nvPr/>
        </p:nvSpPr>
        <p:spPr>
          <a:xfrm>
            <a:off x="781474" y="6410599"/>
            <a:ext cx="5694495" cy="2216889"/>
          </a:xfrm>
          <a:prstGeom prst="rect">
            <a:avLst/>
          </a:prstGeom>
          <a:noFill/>
          <a:ln>
            <a:noFill/>
          </a:ln>
        </p:spPr>
        <p:txBody>
          <a:bodyPr spcFirstLastPara="1" wrap="square" lIns="0" tIns="0" rIns="0" bIns="0" anchor="t" anchorCtr="0">
            <a:spAutoFit/>
          </a:bodyPr>
          <a:lstStyle/>
          <a:p>
            <a:pPr marL="291466" marR="0" lvl="1" algn="l" rtl="0">
              <a:lnSpc>
                <a:spcPct val="150000"/>
              </a:lnSpc>
              <a:spcBef>
                <a:spcPts val="0"/>
              </a:spcBef>
              <a:spcAft>
                <a:spcPts val="0"/>
              </a:spcAft>
              <a:buClr>
                <a:srgbClr val="1E2328"/>
              </a:buClr>
              <a:buSzPts val="2700"/>
            </a:pPr>
            <a:r>
              <a:rPr lang="en-US" sz="3200" dirty="0">
                <a:solidFill>
                  <a:srgbClr val="1E2328"/>
                </a:solidFill>
                <a:latin typeface="Montserrat"/>
                <a:sym typeface="Montserrat"/>
              </a:rPr>
              <a:t>Sourcing and Selecting Materials</a:t>
            </a:r>
            <a:endParaRPr sz="3200" dirty="0">
              <a:solidFill>
                <a:srgbClr val="1E2328"/>
              </a:solidFill>
              <a:latin typeface="Montserrat"/>
            </a:endParaRPr>
          </a:p>
          <a:p>
            <a:pPr marL="0" marR="0" lvl="0" indent="0" algn="l" rtl="0">
              <a:lnSpc>
                <a:spcPct val="177777"/>
              </a:lnSpc>
              <a:spcBef>
                <a:spcPts val="0"/>
              </a:spcBef>
              <a:spcAft>
                <a:spcPts val="0"/>
              </a:spcAft>
              <a:buNone/>
            </a:pPr>
            <a:endParaRPr sz="2700" dirty="0">
              <a:solidFill>
                <a:srgbClr val="1E2328"/>
              </a:solidFill>
              <a:latin typeface="Montserrat"/>
              <a:ea typeface="Montserrat"/>
              <a:cs typeface="Montserrat"/>
              <a:sym typeface="Montserrat"/>
            </a:endParaRPr>
          </a:p>
        </p:txBody>
      </p:sp>
      <p:cxnSp>
        <p:nvCxnSpPr>
          <p:cNvPr id="175" name="Google Shape;175;p5"/>
          <p:cNvCxnSpPr/>
          <p:nvPr/>
        </p:nvCxnSpPr>
        <p:spPr>
          <a:xfrm rot="10800000">
            <a:off x="16675331" y="0"/>
            <a:ext cx="0" cy="10287000"/>
          </a:xfrm>
          <a:prstGeom prst="straightConnector1">
            <a:avLst/>
          </a:prstGeom>
          <a:noFill/>
          <a:ln w="9525" cap="flat" cmpd="sng">
            <a:solidFill>
              <a:srgbClr val="1E2328"/>
            </a:solidFill>
            <a:prstDash val="solid"/>
            <a:round/>
            <a:headEnd type="none" w="sm" len="sm"/>
            <a:tailEnd type="none" w="sm" len="sm"/>
          </a:ln>
        </p:spPr>
      </p:cxnSp>
      <p:sp>
        <p:nvSpPr>
          <p:cNvPr id="2" name="TextBox 11">
            <a:extLst>
              <a:ext uri="{FF2B5EF4-FFF2-40B4-BE49-F238E27FC236}">
                <a16:creationId xmlns:a16="http://schemas.microsoft.com/office/drawing/2014/main" id="{AAD32AC2-A3FD-BCC7-A7A5-50F61171A307}"/>
              </a:ext>
            </a:extLst>
          </p:cNvPr>
          <p:cNvSpPr txBox="1"/>
          <p:nvPr/>
        </p:nvSpPr>
        <p:spPr>
          <a:xfrm>
            <a:off x="1284653" y="9604358"/>
            <a:ext cx="6546439" cy="387094"/>
          </a:xfrm>
          <a:prstGeom prst="rect">
            <a:avLst/>
          </a:prstGeom>
        </p:spPr>
        <p:txBody>
          <a:bodyPr wrap="square" lIns="0" tIns="0" rIns="0" bIns="0" rtlCol="0" anchor="t">
            <a:spAutoFit/>
          </a:bodyPr>
          <a:lstStyle/>
          <a:p>
            <a:pPr>
              <a:lnSpc>
                <a:spcPts val="3300"/>
              </a:lnSpc>
            </a:pPr>
            <a:r>
              <a:rPr lang="en-US" sz="2200" dirty="0">
                <a:solidFill>
                  <a:schemeClr val="bg1"/>
                </a:solidFill>
                <a:latin typeface="Montserrat"/>
                <a:ea typeface="Montserrat"/>
                <a:cs typeface="Montserrat"/>
                <a:sym typeface="Montserrat"/>
              </a:rPr>
              <a:t>Duration: </a:t>
            </a:r>
            <a:r>
              <a:rPr lang="pl-PL" altLang="en-US" sz="2200" dirty="0">
                <a:solidFill>
                  <a:schemeClr val="bg1"/>
                </a:solidFill>
                <a:latin typeface="Montserrat"/>
                <a:ea typeface="Montserrat"/>
                <a:cs typeface="Montserrat"/>
                <a:sym typeface="Montserrat"/>
              </a:rPr>
              <a:t>1 </a:t>
            </a:r>
            <a:r>
              <a:rPr lang="en-US" sz="2200" dirty="0">
                <a:solidFill>
                  <a:schemeClr val="bg1"/>
                </a:solidFill>
                <a:latin typeface="Montserrat"/>
                <a:ea typeface="Montserrat"/>
                <a:cs typeface="Montserrat"/>
                <a:sym typeface="Montserrat"/>
              </a:rPr>
              <a:t>hour</a:t>
            </a:r>
          </a:p>
        </p:txBody>
      </p:sp>
      <p:sp>
        <p:nvSpPr>
          <p:cNvPr id="3" name="Google Shape;97;p5">
            <a:extLst>
              <a:ext uri="{FF2B5EF4-FFF2-40B4-BE49-F238E27FC236}">
                <a16:creationId xmlns:a16="http://schemas.microsoft.com/office/drawing/2014/main" id="{8CD65E1C-9DC7-854B-6C1B-983342FDFCC1}"/>
              </a:ext>
            </a:extLst>
          </p:cNvPr>
          <p:cNvSpPr txBox="1"/>
          <p:nvPr/>
        </p:nvSpPr>
        <p:spPr>
          <a:xfrm>
            <a:off x="1031566" y="272945"/>
            <a:ext cx="4506489" cy="384175"/>
          </a:xfrm>
          <a:prstGeom prst="rect">
            <a:avLst/>
          </a:prstGeom>
          <a:noFill/>
          <a:ln>
            <a:noFill/>
          </a:ln>
        </p:spPr>
        <p:txBody>
          <a:bodyPr spcFirstLastPara="1" wrap="square" lIns="0" tIns="0" rIns="0" bIns="0" anchor="t" anchorCtr="0">
            <a:spAutoFit/>
          </a:bodyPr>
          <a:lstStyle/>
          <a:p>
            <a:pPr marL="0" marR="0" lvl="0" indent="0" algn="l" rtl="0">
              <a:lnSpc>
                <a:spcPct val="122000"/>
              </a:lnSpc>
              <a:spcBef>
                <a:spcPts val="0"/>
              </a:spcBef>
              <a:spcAft>
                <a:spcPts val="0"/>
              </a:spcAft>
              <a:buClr>
                <a:srgbClr val="000000"/>
              </a:buClr>
              <a:buSzPts val="2499"/>
              <a:buFont typeface="Arial" panose="020B0604020202020204"/>
              <a:buNone/>
            </a:pPr>
            <a:r>
              <a:rPr lang="en-US" sz="2500" b="0" i="0" u="none" strike="noStrike" cap="none" dirty="0" err="1">
                <a:solidFill>
                  <a:srgbClr val="1E2328"/>
                </a:solidFill>
                <a:latin typeface="DM Serif Display"/>
                <a:ea typeface="DM Serif Display"/>
                <a:cs typeface="DM Serif Display"/>
                <a:sym typeface="DM Serif Display"/>
              </a:rPr>
              <a:t>UpTraK</a:t>
            </a:r>
            <a:r>
              <a:rPr lang="en-US" sz="2500" b="0" i="0" u="none" strike="noStrike" cap="none" dirty="0">
                <a:solidFill>
                  <a:srgbClr val="1E2328"/>
                </a:solidFill>
                <a:latin typeface="DM Serif Display"/>
                <a:ea typeface="DM Serif Display"/>
                <a:cs typeface="DM Serif Display"/>
                <a:sym typeface="DM Serif Display"/>
              </a:rPr>
              <a:t> Training </a:t>
            </a:r>
            <a:r>
              <a:rPr lang="en-US" sz="2500" b="0" i="0" u="none" strike="noStrike" cap="none" dirty="0" err="1">
                <a:solidFill>
                  <a:srgbClr val="1E2328"/>
                </a:solidFill>
                <a:latin typeface="DM Serif Display"/>
                <a:ea typeface="DM Serif Display"/>
                <a:cs typeface="DM Serif Display"/>
                <a:sym typeface="DM Serif Display"/>
              </a:rPr>
              <a:t>Programme</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4" name="TextBox 17">
            <a:extLst>
              <a:ext uri="{FF2B5EF4-FFF2-40B4-BE49-F238E27FC236}">
                <a16:creationId xmlns:a16="http://schemas.microsoft.com/office/drawing/2014/main" id="{0569F0C1-C3E3-C648-863C-0C30F198B5E2}"/>
              </a:ext>
            </a:extLst>
          </p:cNvPr>
          <p:cNvSpPr txBox="1"/>
          <p:nvPr/>
        </p:nvSpPr>
        <p:spPr>
          <a:xfrm rot="16200000">
            <a:off x="15853860" y="7564743"/>
            <a:ext cx="3270850" cy="268663"/>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grpSp>
        <p:nvGrpSpPr>
          <p:cNvPr id="236" name="Google Shape;236;p8"/>
          <p:cNvGrpSpPr/>
          <p:nvPr/>
        </p:nvGrpSpPr>
        <p:grpSpPr>
          <a:xfrm>
            <a:off x="0" y="0"/>
            <a:ext cx="18288000" cy="10287000"/>
            <a:chOff x="0" y="0"/>
            <a:chExt cx="24384000" cy="13716000"/>
          </a:xfrm>
        </p:grpSpPr>
        <p:cxnSp>
          <p:nvCxnSpPr>
            <p:cNvPr id="237" name="Google Shape;237;p8"/>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238" name="Google Shape;238;p8"/>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239" name="Google Shape;239;p8"/>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cxnSp>
        <p:nvCxnSpPr>
          <p:cNvPr id="241" name="Google Shape;241;p8"/>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242" name="Google Shape;242;p8"/>
          <p:cNvGrpSpPr/>
          <p:nvPr/>
        </p:nvGrpSpPr>
        <p:grpSpPr>
          <a:xfrm>
            <a:off x="13792202" y="1058778"/>
            <a:ext cx="2883128" cy="9359128"/>
            <a:chOff x="0" y="0"/>
            <a:chExt cx="3505240" cy="5723059"/>
          </a:xfrm>
        </p:grpSpPr>
        <p:sp>
          <p:nvSpPr>
            <p:cNvPr id="243" name="Google Shape;243;p8"/>
            <p:cNvSpPr/>
            <p:nvPr/>
          </p:nvSpPr>
          <p:spPr>
            <a:xfrm>
              <a:off x="0" y="0"/>
              <a:ext cx="3505240" cy="5723058"/>
            </a:xfrm>
            <a:custGeom>
              <a:avLst/>
              <a:gdLst/>
              <a:ahLst/>
              <a:cxnLst/>
              <a:rect l="l" t="t" r="r" b="b"/>
              <a:pathLst>
                <a:path w="3505240" h="5723058" extrusionOk="0">
                  <a:moveTo>
                    <a:pt x="0" y="0"/>
                  </a:moveTo>
                  <a:lnTo>
                    <a:pt x="3505240" y="0"/>
                  </a:lnTo>
                  <a:lnTo>
                    <a:pt x="3505240" y="5723058"/>
                  </a:lnTo>
                  <a:lnTo>
                    <a:pt x="0" y="5723058"/>
                  </a:lnTo>
                  <a:close/>
                </a:path>
              </a:pathLst>
            </a:custGeom>
            <a:solidFill>
              <a:srgbClr val="CFCF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 name="Google Shape;244;p8"/>
            <p:cNvSpPr txBox="1"/>
            <p:nvPr/>
          </p:nvSpPr>
          <p:spPr>
            <a:xfrm>
              <a:off x="0" y="0"/>
              <a:ext cx="3505240" cy="5723059"/>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None/>
              </a:pPr>
              <a:endParaRPr sz="1800">
                <a:solidFill>
                  <a:schemeClr val="dk1"/>
                </a:solidFill>
                <a:latin typeface="Calibri"/>
                <a:ea typeface="Calibri"/>
                <a:cs typeface="Calibri"/>
                <a:sym typeface="Calibri"/>
              </a:endParaRPr>
            </a:p>
          </p:txBody>
        </p:sp>
      </p:grpSp>
      <p:sp>
        <p:nvSpPr>
          <p:cNvPr id="245" name="Google Shape;245;p8"/>
          <p:cNvSpPr txBox="1"/>
          <p:nvPr/>
        </p:nvSpPr>
        <p:spPr>
          <a:xfrm>
            <a:off x="419801" y="1595833"/>
            <a:ext cx="11061031" cy="135421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400" dirty="0">
                <a:solidFill>
                  <a:srgbClr val="1E2328"/>
                </a:solidFill>
                <a:latin typeface="DM Serif Display"/>
                <a:ea typeface="DM Serif Display"/>
                <a:cs typeface="DM Serif Display"/>
                <a:sym typeface="DM Serif Display"/>
              </a:rPr>
              <a:t>Circular Boutiques – do you know this concept?</a:t>
            </a:r>
            <a:endParaRPr sz="4400" dirty="0">
              <a:solidFill>
                <a:srgbClr val="1E2328"/>
              </a:solidFill>
              <a:latin typeface="DM Serif Display"/>
              <a:ea typeface="DM Serif Display"/>
              <a:cs typeface="DM Serif Display"/>
              <a:sym typeface="DM Serif Display"/>
            </a:endParaRPr>
          </a:p>
        </p:txBody>
      </p:sp>
      <p:sp>
        <p:nvSpPr>
          <p:cNvPr id="247" name="Google Shape;247;p8"/>
          <p:cNvSpPr txBox="1"/>
          <p:nvPr/>
        </p:nvSpPr>
        <p:spPr>
          <a:xfrm>
            <a:off x="1031566" y="351095"/>
            <a:ext cx="4506489" cy="384175"/>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None/>
            </a:pPr>
            <a:r>
              <a:rPr lang="en-US" sz="2499">
                <a:solidFill>
                  <a:srgbClr val="1E2328"/>
                </a:solidFill>
                <a:latin typeface="DM Serif Display"/>
                <a:ea typeface="DM Serif Display"/>
                <a:cs typeface="DM Serif Display"/>
                <a:sym typeface="DM Serif Display"/>
              </a:rPr>
              <a:t>UpTraK Training Programme</a:t>
            </a:r>
            <a:endParaRPr/>
          </a:p>
        </p:txBody>
      </p:sp>
      <p:pic>
        <p:nvPicPr>
          <p:cNvPr id="249" name="Google Shape;249;p8"/>
          <p:cNvPicPr preferRelativeResize="0"/>
          <p:nvPr/>
        </p:nvPicPr>
        <p:blipFill rotWithShape="1">
          <a:blip r:embed="rId4">
            <a:alphaModFix/>
          </a:blip>
          <a:srcRect/>
          <a:stretch/>
        </p:blipFill>
        <p:spPr>
          <a:xfrm>
            <a:off x="11379724" y="4686300"/>
            <a:ext cx="4856301" cy="2652980"/>
          </a:xfrm>
          <a:prstGeom prst="rect">
            <a:avLst/>
          </a:prstGeom>
          <a:noFill/>
          <a:ln>
            <a:noFill/>
          </a:ln>
        </p:spPr>
      </p:pic>
      <p:pic>
        <p:nvPicPr>
          <p:cNvPr id="250" name="Google Shape;250;p8"/>
          <p:cNvPicPr preferRelativeResize="0"/>
          <p:nvPr/>
        </p:nvPicPr>
        <p:blipFill rotWithShape="1">
          <a:blip r:embed="rId5">
            <a:alphaModFix/>
          </a:blip>
          <a:srcRect/>
          <a:stretch/>
        </p:blipFill>
        <p:spPr>
          <a:xfrm>
            <a:off x="11379724" y="1301023"/>
            <a:ext cx="2077224" cy="1861275"/>
          </a:xfrm>
          <a:prstGeom prst="rect">
            <a:avLst/>
          </a:prstGeom>
          <a:noFill/>
          <a:ln>
            <a:noFill/>
          </a:ln>
        </p:spPr>
      </p:pic>
      <p:sp>
        <p:nvSpPr>
          <p:cNvPr id="2" name="TextBox 17">
            <a:extLst>
              <a:ext uri="{FF2B5EF4-FFF2-40B4-BE49-F238E27FC236}">
                <a16:creationId xmlns:a16="http://schemas.microsoft.com/office/drawing/2014/main" id="{7FD9F4FE-65B4-9824-3007-AA7F2001341A}"/>
              </a:ext>
            </a:extLst>
          </p:cNvPr>
          <p:cNvSpPr txBox="1"/>
          <p:nvPr/>
        </p:nvSpPr>
        <p:spPr>
          <a:xfrm rot="16200000">
            <a:off x="15861480" y="7526643"/>
            <a:ext cx="3194650" cy="268663"/>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
        <p:nvSpPr>
          <p:cNvPr id="4" name="TextBox 6">
            <a:extLst>
              <a:ext uri="{FF2B5EF4-FFF2-40B4-BE49-F238E27FC236}">
                <a16:creationId xmlns:a16="http://schemas.microsoft.com/office/drawing/2014/main" id="{AA213E15-7808-50FD-A150-2A32E157061E}"/>
              </a:ext>
            </a:extLst>
          </p:cNvPr>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dirty="0">
                <a:solidFill>
                  <a:srgbClr val="1E2328"/>
                </a:solidFill>
                <a:latin typeface="Montserrat"/>
                <a:ea typeface="Montserrat"/>
                <a:cs typeface="Montserrat"/>
                <a:sym typeface="Montserrat"/>
              </a:rPr>
              <a:t>Module 1, Unit </a:t>
            </a:r>
            <a:r>
              <a:rPr lang="pl-PL" sz="2499" dirty="0">
                <a:solidFill>
                  <a:srgbClr val="1E2328"/>
                </a:solidFill>
                <a:latin typeface="Montserrat"/>
                <a:ea typeface="Montserrat"/>
                <a:cs typeface="Montserrat"/>
                <a:sym typeface="Montserrat"/>
              </a:rPr>
              <a:t>2</a:t>
            </a:r>
            <a:endParaRPr lang="en-US" sz="2499" dirty="0">
              <a:solidFill>
                <a:srgbClr val="1E2328"/>
              </a:solidFill>
              <a:latin typeface="Montserrat"/>
              <a:ea typeface="Montserrat"/>
              <a:cs typeface="Montserrat"/>
              <a:sym typeface="Montserrat"/>
            </a:endParaRPr>
          </a:p>
        </p:txBody>
      </p:sp>
      <p:sp>
        <p:nvSpPr>
          <p:cNvPr id="3" name="CasellaDiTesto 2">
            <a:extLst>
              <a:ext uri="{FF2B5EF4-FFF2-40B4-BE49-F238E27FC236}">
                <a16:creationId xmlns:a16="http://schemas.microsoft.com/office/drawing/2014/main" id="{DD75A680-4506-222C-92F9-564E8FE6AFDE}"/>
              </a:ext>
            </a:extLst>
          </p:cNvPr>
          <p:cNvSpPr txBox="1"/>
          <p:nvPr/>
        </p:nvSpPr>
        <p:spPr>
          <a:xfrm>
            <a:off x="426720" y="3573780"/>
            <a:ext cx="10607040" cy="58477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Montserrat"/>
              </a:rPr>
              <a:t>Circular boutiques</a:t>
            </a:r>
            <a:r>
              <a:rPr lang="en-US" sz="2000" dirty="0">
                <a:latin typeface="Montserrat"/>
              </a:rPr>
              <a:t> are stores that operate on a closed-loop system. This means that clothing and other items that come into these stores are not treated as waste, but as resources that can be reused.​</a:t>
            </a:r>
          </a:p>
          <a:p>
            <a:endParaRPr lang="en-US" sz="2000" dirty="0">
              <a:latin typeface="Montserrat"/>
            </a:endParaRPr>
          </a:p>
          <a:p>
            <a:endParaRPr lang="en-US" sz="2000" dirty="0">
              <a:latin typeface="Montserrat"/>
            </a:endParaRPr>
          </a:p>
          <a:p>
            <a:endParaRPr lang="en-US" sz="2000" dirty="0">
              <a:latin typeface="Montserrat"/>
            </a:endParaRPr>
          </a:p>
          <a:p>
            <a:r>
              <a:rPr lang="en-US" sz="2000" b="1" u="sng" dirty="0">
                <a:latin typeface="Montserrat"/>
              </a:rPr>
              <a:t>How do circular boutiques work?​</a:t>
            </a:r>
          </a:p>
          <a:p>
            <a:endParaRPr lang="en-US" sz="2000" b="1" u="sng" dirty="0">
              <a:latin typeface="Montserrat"/>
            </a:endParaRPr>
          </a:p>
          <a:p>
            <a:pPr algn="just"/>
            <a:r>
              <a:rPr lang="en-US" sz="2000" dirty="0">
                <a:latin typeface="Montserrat"/>
              </a:rPr>
              <a:t>​</a:t>
            </a:r>
            <a:r>
              <a:rPr lang="en-US" sz="2000" b="1" dirty="0">
                <a:latin typeface="Montserrat"/>
              </a:rPr>
              <a:t>Collection</a:t>
            </a:r>
            <a:r>
              <a:rPr lang="en-US" sz="2000" dirty="0">
                <a:latin typeface="Montserrat"/>
              </a:rPr>
              <a:t>: Customers can bring their unwanted clothes, shoes, accessories, and other items to the boutique.​</a:t>
            </a:r>
          </a:p>
          <a:p>
            <a:pPr algn="just"/>
            <a:endParaRPr lang="en-US" sz="2000" dirty="0">
              <a:latin typeface="Montserrat"/>
            </a:endParaRPr>
          </a:p>
          <a:p>
            <a:pPr algn="just"/>
            <a:r>
              <a:rPr lang="en-US" sz="2000" dirty="0">
                <a:latin typeface="Montserrat"/>
              </a:rPr>
              <a:t>​</a:t>
            </a:r>
            <a:r>
              <a:rPr lang="en-US" sz="2000" b="1" dirty="0">
                <a:latin typeface="Montserrat"/>
              </a:rPr>
              <a:t>Selection and cleaning</a:t>
            </a:r>
            <a:r>
              <a:rPr lang="en-US" sz="2000" dirty="0">
                <a:latin typeface="Montserrat"/>
              </a:rPr>
              <a:t>: Boutique employees carefully select the items brought in. Those that are in good condition are cleaned and prepared for sale.​</a:t>
            </a:r>
          </a:p>
          <a:p>
            <a:pPr algn="just"/>
            <a:endParaRPr lang="en-US" sz="2000" dirty="0">
              <a:latin typeface="Montserrat"/>
            </a:endParaRPr>
          </a:p>
          <a:p>
            <a:pPr algn="just"/>
            <a:r>
              <a:rPr lang="en-US" sz="2000" dirty="0">
                <a:latin typeface="Montserrat"/>
              </a:rPr>
              <a:t>​</a:t>
            </a:r>
            <a:r>
              <a:rPr lang="en-US" sz="2000" b="1" dirty="0">
                <a:latin typeface="Montserrat"/>
              </a:rPr>
              <a:t>Sale</a:t>
            </a:r>
            <a:r>
              <a:rPr lang="en-US" sz="2000" dirty="0">
                <a:latin typeface="Montserrat"/>
              </a:rPr>
              <a:t>: Clothes and other items are sold in the boutique at attractive prices.​</a:t>
            </a:r>
          </a:p>
          <a:p>
            <a:pPr algn="just"/>
            <a:endParaRPr lang="en-US" sz="2000" dirty="0">
              <a:latin typeface="Montserrat"/>
            </a:endParaRPr>
          </a:p>
          <a:p>
            <a:pPr algn="just"/>
            <a:r>
              <a:rPr lang="en-US" sz="2000" dirty="0">
                <a:latin typeface="Montserrat"/>
              </a:rPr>
              <a:t>​</a:t>
            </a:r>
            <a:r>
              <a:rPr lang="en-US" sz="2000" b="1" dirty="0">
                <a:latin typeface="Montserrat"/>
              </a:rPr>
              <a:t>Reuse</a:t>
            </a:r>
            <a:r>
              <a:rPr lang="en-US" sz="2000" dirty="0">
                <a:latin typeface="Montserrat"/>
              </a:rPr>
              <a:t>: Some of the clothes that are not suitable for sale can be used to produce new clothes or other items.</a:t>
            </a:r>
          </a:p>
          <a:p>
            <a:pPr algn="ctr"/>
            <a:endParaRPr lang="it-IT"/>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grpSp>
        <p:nvGrpSpPr>
          <p:cNvPr id="255" name="Google Shape;255;p9"/>
          <p:cNvGrpSpPr/>
          <p:nvPr/>
        </p:nvGrpSpPr>
        <p:grpSpPr>
          <a:xfrm>
            <a:off x="0" y="0"/>
            <a:ext cx="18288000" cy="10287000"/>
            <a:chOff x="0" y="0"/>
            <a:chExt cx="24384000" cy="13716000"/>
          </a:xfrm>
        </p:grpSpPr>
        <p:cxnSp>
          <p:nvCxnSpPr>
            <p:cNvPr id="256" name="Google Shape;256;p9"/>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257" name="Google Shape;257;p9"/>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258" name="Google Shape;258;p9"/>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cxnSp>
        <p:nvCxnSpPr>
          <p:cNvPr id="260" name="Google Shape;260;p9"/>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261" name="Google Shape;261;p9"/>
          <p:cNvGrpSpPr/>
          <p:nvPr/>
        </p:nvGrpSpPr>
        <p:grpSpPr>
          <a:xfrm>
            <a:off x="13792202" y="1058777"/>
            <a:ext cx="2883128" cy="9445099"/>
            <a:chOff x="0" y="0"/>
            <a:chExt cx="3505240" cy="5723059"/>
          </a:xfrm>
        </p:grpSpPr>
        <p:sp>
          <p:nvSpPr>
            <p:cNvPr id="262" name="Google Shape;262;p9"/>
            <p:cNvSpPr/>
            <p:nvPr/>
          </p:nvSpPr>
          <p:spPr>
            <a:xfrm>
              <a:off x="0" y="0"/>
              <a:ext cx="3505240" cy="5723058"/>
            </a:xfrm>
            <a:custGeom>
              <a:avLst/>
              <a:gdLst/>
              <a:ahLst/>
              <a:cxnLst/>
              <a:rect l="l" t="t" r="r" b="b"/>
              <a:pathLst>
                <a:path w="3505240" h="5723058" extrusionOk="0">
                  <a:moveTo>
                    <a:pt x="0" y="0"/>
                  </a:moveTo>
                  <a:lnTo>
                    <a:pt x="3505240" y="0"/>
                  </a:lnTo>
                  <a:lnTo>
                    <a:pt x="3505240" y="5723058"/>
                  </a:lnTo>
                  <a:lnTo>
                    <a:pt x="0" y="5723058"/>
                  </a:lnTo>
                  <a:close/>
                </a:path>
              </a:pathLst>
            </a:custGeom>
            <a:solidFill>
              <a:srgbClr val="CFCF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3" name="Google Shape;263;p9"/>
            <p:cNvSpPr txBox="1"/>
            <p:nvPr/>
          </p:nvSpPr>
          <p:spPr>
            <a:xfrm>
              <a:off x="0" y="0"/>
              <a:ext cx="3505240" cy="5723059"/>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None/>
              </a:pPr>
              <a:endParaRPr sz="1800">
                <a:solidFill>
                  <a:schemeClr val="dk1"/>
                </a:solidFill>
                <a:latin typeface="Calibri"/>
                <a:ea typeface="Calibri"/>
                <a:cs typeface="Calibri"/>
                <a:sym typeface="Calibri"/>
              </a:endParaRPr>
            </a:p>
          </p:txBody>
        </p:sp>
      </p:grpSp>
      <p:sp>
        <p:nvSpPr>
          <p:cNvPr id="266" name="Google Shape;266;p9"/>
          <p:cNvSpPr txBox="1"/>
          <p:nvPr/>
        </p:nvSpPr>
        <p:spPr>
          <a:xfrm>
            <a:off x="1031566" y="351095"/>
            <a:ext cx="4506489" cy="384175"/>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None/>
            </a:pPr>
            <a:r>
              <a:rPr lang="en-US" sz="2499">
                <a:solidFill>
                  <a:srgbClr val="1E2328"/>
                </a:solidFill>
                <a:latin typeface="DM Serif Display"/>
                <a:ea typeface="DM Serif Display"/>
                <a:cs typeface="DM Serif Display"/>
                <a:sym typeface="DM Serif Display"/>
              </a:rPr>
              <a:t>UpTraK Training Programme</a:t>
            </a:r>
            <a:endParaRPr/>
          </a:p>
        </p:txBody>
      </p:sp>
      <p:sp>
        <p:nvSpPr>
          <p:cNvPr id="267" name="Google Shape;267;p9"/>
          <p:cNvSpPr txBox="1"/>
          <p:nvPr/>
        </p:nvSpPr>
        <p:spPr>
          <a:xfrm>
            <a:off x="606755" y="1927469"/>
            <a:ext cx="9341124" cy="720197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400" dirty="0">
                <a:solidFill>
                  <a:srgbClr val="1E2328"/>
                </a:solidFill>
                <a:latin typeface="DM Serif Display"/>
                <a:sym typeface="DM Serif Display"/>
              </a:rPr>
              <a:t>Benefits of circular boutiques:</a:t>
            </a:r>
            <a:br>
              <a:rPr lang="en-US" sz="3600" b="1" dirty="0">
                <a:solidFill>
                  <a:srgbClr val="1E2328"/>
                </a:solidFill>
                <a:latin typeface="DM Serif Display"/>
                <a:ea typeface="DM Serif Display"/>
                <a:cs typeface="DM Serif Display"/>
                <a:sym typeface="DM Serif Display"/>
              </a:rPr>
            </a:br>
            <a:endParaRPr sz="3600" b="1" dirty="0">
              <a:solidFill>
                <a:srgbClr val="1E2328"/>
              </a:solidFill>
              <a:latin typeface="DM Serif Display"/>
              <a:ea typeface="DM Serif Display"/>
              <a:cs typeface="DM Serif Display"/>
              <a:sym typeface="DM Serif Display"/>
            </a:endParaRPr>
          </a:p>
          <a:p>
            <a:pPr marL="0" marR="0" lvl="0" indent="-107950" algn="l" rtl="0">
              <a:spcBef>
                <a:spcPts val="0"/>
              </a:spcBef>
              <a:spcAft>
                <a:spcPts val="0"/>
              </a:spcAft>
              <a:buClr>
                <a:srgbClr val="1E2328"/>
              </a:buClr>
              <a:buSzPts val="1700"/>
              <a:buFont typeface="Arial"/>
              <a:buChar char="•"/>
            </a:pPr>
            <a:r>
              <a:rPr lang="en-US" sz="2000" dirty="0">
                <a:solidFill>
                  <a:srgbClr val="1E2328"/>
                </a:solidFill>
                <a:latin typeface="Montserrat"/>
                <a:ea typeface="Montserrat"/>
                <a:cs typeface="Montserrat"/>
                <a:sym typeface="Montserrat"/>
              </a:rPr>
              <a:t> </a:t>
            </a:r>
            <a:r>
              <a:rPr lang="en-US" sz="2000" u="sng" dirty="0">
                <a:solidFill>
                  <a:srgbClr val="1E2328"/>
                </a:solidFill>
                <a:latin typeface="Montserrat"/>
                <a:ea typeface="Montserrat"/>
                <a:cs typeface="Montserrat"/>
                <a:sym typeface="Montserrat"/>
              </a:rPr>
              <a:t>Environmental protection</a:t>
            </a:r>
            <a:r>
              <a:rPr lang="en-US" sz="2000" dirty="0">
                <a:solidFill>
                  <a:srgbClr val="1E2328"/>
                </a:solidFill>
                <a:latin typeface="Montserrat"/>
                <a:ea typeface="Montserrat"/>
                <a:cs typeface="Montserrat"/>
                <a:sym typeface="Montserrat"/>
              </a:rPr>
              <a:t>: Circular boutiques help to reduce the amount of waste that goes to landfills.</a:t>
            </a:r>
            <a:br>
              <a:rPr lang="en-US" sz="2000" dirty="0">
                <a:solidFill>
                  <a:srgbClr val="1E2328"/>
                </a:solidFill>
                <a:latin typeface="Montserrat"/>
                <a:ea typeface="Montserrat"/>
                <a:cs typeface="Montserrat"/>
                <a:sym typeface="Montserrat"/>
              </a:rPr>
            </a:br>
            <a:endParaRPr sz="2000" dirty="0">
              <a:solidFill>
                <a:srgbClr val="1E2328"/>
              </a:solidFill>
              <a:latin typeface="Montserrat"/>
              <a:ea typeface="Montserrat"/>
              <a:cs typeface="Montserrat"/>
              <a:sym typeface="Montserrat"/>
            </a:endParaRPr>
          </a:p>
          <a:p>
            <a:pPr marL="0" marR="0" lvl="0" indent="-107950" algn="l" rtl="0">
              <a:spcBef>
                <a:spcPts val="0"/>
              </a:spcBef>
              <a:spcAft>
                <a:spcPts val="0"/>
              </a:spcAft>
              <a:buClr>
                <a:srgbClr val="1E2328"/>
              </a:buClr>
              <a:buSzPts val="1700"/>
              <a:buFont typeface="Arial"/>
              <a:buChar char="•"/>
            </a:pPr>
            <a:r>
              <a:rPr lang="en-US" sz="2000" dirty="0">
                <a:solidFill>
                  <a:srgbClr val="1E2328"/>
                </a:solidFill>
                <a:latin typeface="Montserrat"/>
                <a:ea typeface="Montserrat"/>
                <a:cs typeface="Montserrat"/>
                <a:sym typeface="Montserrat"/>
              </a:rPr>
              <a:t> </a:t>
            </a:r>
            <a:r>
              <a:rPr lang="en-US" sz="2000" u="sng" dirty="0">
                <a:solidFill>
                  <a:srgbClr val="1E2328"/>
                </a:solidFill>
                <a:latin typeface="Montserrat"/>
                <a:ea typeface="Montserrat"/>
                <a:cs typeface="Montserrat"/>
                <a:sym typeface="Montserrat"/>
              </a:rPr>
              <a:t>Resource conservation</a:t>
            </a:r>
            <a:r>
              <a:rPr lang="en-US" sz="2000" dirty="0">
                <a:solidFill>
                  <a:srgbClr val="1E2328"/>
                </a:solidFill>
                <a:latin typeface="Montserrat"/>
                <a:ea typeface="Montserrat"/>
                <a:cs typeface="Montserrat"/>
                <a:sym typeface="Montserrat"/>
              </a:rPr>
              <a:t>: Reusing clothes and other items saves water, energy, and natural resources.</a:t>
            </a:r>
            <a:br>
              <a:rPr lang="en-US" sz="2000" dirty="0">
                <a:solidFill>
                  <a:srgbClr val="1E2328"/>
                </a:solidFill>
                <a:latin typeface="Montserrat"/>
                <a:ea typeface="Montserrat"/>
                <a:cs typeface="Montserrat"/>
                <a:sym typeface="Montserrat"/>
              </a:rPr>
            </a:br>
            <a:endParaRPr sz="2000" dirty="0">
              <a:solidFill>
                <a:srgbClr val="1E2328"/>
              </a:solidFill>
              <a:latin typeface="Montserrat"/>
              <a:ea typeface="Montserrat"/>
              <a:cs typeface="Montserrat"/>
              <a:sym typeface="Montserrat"/>
            </a:endParaRPr>
          </a:p>
          <a:p>
            <a:pPr marL="0" marR="0" lvl="0" indent="-107950" algn="l" rtl="0">
              <a:spcBef>
                <a:spcPts val="0"/>
              </a:spcBef>
              <a:spcAft>
                <a:spcPts val="0"/>
              </a:spcAft>
              <a:buClr>
                <a:srgbClr val="1E2328"/>
              </a:buClr>
              <a:buSzPts val="1700"/>
              <a:buFont typeface="Arial"/>
              <a:buChar char="•"/>
            </a:pPr>
            <a:r>
              <a:rPr lang="en-US" sz="2000" dirty="0">
                <a:solidFill>
                  <a:srgbClr val="1E2328"/>
                </a:solidFill>
                <a:latin typeface="Montserrat"/>
                <a:ea typeface="Montserrat"/>
                <a:cs typeface="Montserrat"/>
                <a:sym typeface="Montserrat"/>
              </a:rPr>
              <a:t> </a:t>
            </a:r>
            <a:r>
              <a:rPr lang="en-US" sz="2000" u="sng" dirty="0">
                <a:solidFill>
                  <a:srgbClr val="1E2328"/>
                </a:solidFill>
                <a:latin typeface="Montserrat"/>
                <a:ea typeface="Montserrat"/>
                <a:cs typeface="Montserrat"/>
                <a:sym typeface="Montserrat"/>
              </a:rPr>
              <a:t>Support for the local community</a:t>
            </a:r>
            <a:r>
              <a:rPr lang="en-US" sz="2000" dirty="0">
                <a:solidFill>
                  <a:srgbClr val="1E2328"/>
                </a:solidFill>
                <a:latin typeface="Montserrat"/>
                <a:ea typeface="Montserrat"/>
                <a:cs typeface="Montserrat"/>
                <a:sym typeface="Montserrat"/>
              </a:rPr>
              <a:t>: Circular boutiques often work with local charities, donating some of the proceeds from sales to them.</a:t>
            </a:r>
            <a:br>
              <a:rPr lang="en-US" sz="2000" dirty="0">
                <a:solidFill>
                  <a:srgbClr val="1E2328"/>
                </a:solidFill>
                <a:latin typeface="Montserrat"/>
                <a:ea typeface="Montserrat"/>
                <a:cs typeface="Montserrat"/>
                <a:sym typeface="Montserrat"/>
              </a:rPr>
            </a:br>
            <a:endParaRPr sz="2000" dirty="0">
              <a:solidFill>
                <a:srgbClr val="1E2328"/>
              </a:solidFill>
              <a:latin typeface="Montserrat"/>
              <a:ea typeface="Montserrat"/>
              <a:cs typeface="Montserrat"/>
              <a:sym typeface="Montserrat"/>
            </a:endParaRPr>
          </a:p>
          <a:p>
            <a:pPr marL="0" marR="0" lvl="0" indent="-107950" algn="l" rtl="0">
              <a:spcBef>
                <a:spcPts val="0"/>
              </a:spcBef>
              <a:spcAft>
                <a:spcPts val="0"/>
              </a:spcAft>
              <a:buClr>
                <a:srgbClr val="1E2328"/>
              </a:buClr>
              <a:buSzPts val="1700"/>
              <a:buFont typeface="Arial"/>
              <a:buChar char="•"/>
            </a:pPr>
            <a:r>
              <a:rPr lang="en-US" sz="2000" dirty="0">
                <a:solidFill>
                  <a:srgbClr val="1E2328"/>
                </a:solidFill>
                <a:latin typeface="Montserrat"/>
                <a:ea typeface="Montserrat"/>
                <a:cs typeface="Montserrat"/>
                <a:sym typeface="Montserrat"/>
              </a:rPr>
              <a:t> </a:t>
            </a:r>
            <a:r>
              <a:rPr lang="en-US" sz="2000" u="sng" dirty="0">
                <a:solidFill>
                  <a:srgbClr val="1E2328"/>
                </a:solidFill>
                <a:latin typeface="Montserrat"/>
                <a:ea typeface="Montserrat"/>
                <a:cs typeface="Montserrat"/>
                <a:sym typeface="Montserrat"/>
              </a:rPr>
              <a:t>Affordable fashion</a:t>
            </a:r>
            <a:r>
              <a:rPr lang="en-US" sz="2000" dirty="0">
                <a:solidFill>
                  <a:srgbClr val="1E2328"/>
                </a:solidFill>
                <a:latin typeface="Montserrat"/>
                <a:ea typeface="Montserrat"/>
                <a:cs typeface="Montserrat"/>
                <a:sym typeface="Montserrat"/>
              </a:rPr>
              <a:t>: In circular boutiques, you can find unique clothes and accessories at attractive prices.</a:t>
            </a:r>
            <a:endParaRPr lang="pl-PL" sz="2000" dirty="0">
              <a:solidFill>
                <a:srgbClr val="1E2328"/>
              </a:solidFill>
              <a:latin typeface="Montserrat"/>
              <a:ea typeface="Montserrat"/>
              <a:cs typeface="Montserrat"/>
              <a:sym typeface="Montserrat"/>
            </a:endParaRPr>
          </a:p>
          <a:p>
            <a:pPr marL="0" marR="0" lvl="0" indent="-107950" algn="l" rtl="0">
              <a:spcBef>
                <a:spcPts val="0"/>
              </a:spcBef>
              <a:spcAft>
                <a:spcPts val="0"/>
              </a:spcAft>
              <a:buClr>
                <a:srgbClr val="1E2328"/>
              </a:buClr>
              <a:buSzPts val="1700"/>
              <a:buFont typeface="Arial"/>
              <a:buChar char="•"/>
            </a:pPr>
            <a:endParaRPr lang="pl-PL" sz="2000" dirty="0">
              <a:solidFill>
                <a:srgbClr val="1E2328"/>
              </a:solidFill>
              <a:latin typeface="Montserrat"/>
              <a:sym typeface="Montserrat"/>
            </a:endParaRPr>
          </a:p>
          <a:p>
            <a:pPr lvl="0">
              <a:buClr>
                <a:srgbClr val="1E2328"/>
              </a:buClr>
              <a:buSzPts val="1700"/>
            </a:pPr>
            <a:r>
              <a:rPr lang="en-US" sz="2000" dirty="0">
                <a:solidFill>
                  <a:srgbClr val="1E2328"/>
                </a:solidFill>
                <a:latin typeface="Montserrat"/>
                <a:sym typeface="Montserrat"/>
              </a:rPr>
              <a:t>Circular boutiques are an increasingly popular trend that fits in with the idea of sustainable development and responsible consumption</a:t>
            </a:r>
            <a:endParaRPr sz="2000" dirty="0">
              <a:solidFill>
                <a:srgbClr val="1E2328"/>
              </a:solidFill>
              <a:latin typeface="Montserrat"/>
            </a:endParaRPr>
          </a:p>
          <a:p>
            <a:pPr marL="0" marR="0" lvl="0" indent="0" algn="l" rtl="0">
              <a:spcBef>
                <a:spcPts val="0"/>
              </a:spcBef>
              <a:spcAft>
                <a:spcPts val="0"/>
              </a:spcAft>
              <a:buNone/>
            </a:pPr>
            <a:br>
              <a:rPr lang="en-US" sz="3600" dirty="0">
                <a:solidFill>
                  <a:srgbClr val="1E2328"/>
                </a:solidFill>
                <a:latin typeface="DM Serif Display"/>
                <a:ea typeface="DM Serif Display"/>
                <a:cs typeface="DM Serif Display"/>
                <a:sym typeface="DM Serif Display"/>
              </a:rPr>
            </a:br>
            <a:endParaRPr sz="2400" dirty="0">
              <a:solidFill>
                <a:srgbClr val="1E2328"/>
              </a:solidFill>
              <a:latin typeface="Montserrat"/>
              <a:ea typeface="Montserrat"/>
              <a:cs typeface="Montserrat"/>
              <a:sym typeface="Montserrat"/>
            </a:endParaRPr>
          </a:p>
          <a:p>
            <a:pPr marL="0" marR="0" lvl="0" indent="0" algn="l" rtl="0">
              <a:lnSpc>
                <a:spcPct val="150000"/>
              </a:lnSpc>
              <a:spcBef>
                <a:spcPts val="0"/>
              </a:spcBef>
              <a:spcAft>
                <a:spcPts val="0"/>
              </a:spcAft>
              <a:buNone/>
            </a:pPr>
            <a:endParaRPr sz="3200" dirty="0">
              <a:solidFill>
                <a:srgbClr val="1E2328"/>
              </a:solidFill>
              <a:latin typeface="Montserrat"/>
              <a:ea typeface="Montserrat"/>
              <a:cs typeface="Montserrat"/>
              <a:sym typeface="Montserrat"/>
            </a:endParaRPr>
          </a:p>
        </p:txBody>
      </p:sp>
      <p:sp>
        <p:nvSpPr>
          <p:cNvPr id="268" name="Google Shape;268;p9"/>
          <p:cNvSpPr/>
          <p:nvPr/>
        </p:nvSpPr>
        <p:spPr>
          <a:xfrm>
            <a:off x="0" y="0"/>
            <a:ext cx="18288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69" name="Google Shape;269;p9"/>
          <p:cNvPicPr preferRelativeResize="0"/>
          <p:nvPr/>
        </p:nvPicPr>
        <p:blipFill rotWithShape="1">
          <a:blip r:embed="rId4">
            <a:alphaModFix/>
          </a:blip>
          <a:srcRect/>
          <a:stretch/>
        </p:blipFill>
        <p:spPr>
          <a:xfrm>
            <a:off x="11414242" y="3792585"/>
            <a:ext cx="4273770" cy="3359323"/>
          </a:xfrm>
          <a:prstGeom prst="rect">
            <a:avLst/>
          </a:prstGeom>
          <a:noFill/>
          <a:ln>
            <a:noFill/>
          </a:ln>
        </p:spPr>
      </p:pic>
      <p:sp>
        <p:nvSpPr>
          <p:cNvPr id="3" name="TextBox 17">
            <a:extLst>
              <a:ext uri="{FF2B5EF4-FFF2-40B4-BE49-F238E27FC236}">
                <a16:creationId xmlns:a16="http://schemas.microsoft.com/office/drawing/2014/main" id="{9294CDF9-DCF2-6A4F-09B0-71F9030BE84D}"/>
              </a:ext>
            </a:extLst>
          </p:cNvPr>
          <p:cNvSpPr txBox="1"/>
          <p:nvPr/>
        </p:nvSpPr>
        <p:spPr>
          <a:xfrm rot="16200000">
            <a:off x="15815760" y="7526644"/>
            <a:ext cx="3194650" cy="268663"/>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
        <p:nvSpPr>
          <p:cNvPr id="4" name="TextBox 6">
            <a:extLst>
              <a:ext uri="{FF2B5EF4-FFF2-40B4-BE49-F238E27FC236}">
                <a16:creationId xmlns:a16="http://schemas.microsoft.com/office/drawing/2014/main" id="{2DA9C01D-6071-15CD-639A-D836BE08931C}"/>
              </a:ext>
            </a:extLst>
          </p:cNvPr>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dirty="0">
                <a:solidFill>
                  <a:srgbClr val="1E2328"/>
                </a:solidFill>
                <a:latin typeface="Montserrat"/>
                <a:ea typeface="Montserrat"/>
                <a:cs typeface="Montserrat"/>
                <a:sym typeface="Montserrat"/>
              </a:rPr>
              <a:t>Module 1, Unit </a:t>
            </a:r>
            <a:r>
              <a:rPr lang="pl-PL" sz="2499" dirty="0">
                <a:solidFill>
                  <a:srgbClr val="1E2328"/>
                </a:solidFill>
                <a:latin typeface="Montserrat"/>
                <a:ea typeface="Montserrat"/>
                <a:cs typeface="Montserrat"/>
                <a:sym typeface="Montserrat"/>
              </a:rPr>
              <a:t>2</a:t>
            </a:r>
            <a:endParaRPr lang="en-US" sz="2499" dirty="0">
              <a:solidFill>
                <a:srgbClr val="1E2328"/>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7"/>
          <p:cNvSpPr/>
          <p:nvPr/>
        </p:nvSpPr>
        <p:spPr>
          <a:xfrm>
            <a:off x="16670568" y="1620"/>
            <a:ext cx="12668" cy="10287001"/>
          </a:xfrm>
          <a:custGeom>
            <a:avLst/>
            <a:gdLst/>
            <a:ahLst/>
            <a:cxnLst/>
            <a:rect l="l" t="t" r="r" b="b"/>
            <a:pathLst>
              <a:path w="16891" h="13716001" extrusionOk="0">
                <a:moveTo>
                  <a:pt x="0" y="13716001"/>
                </a:moveTo>
                <a:lnTo>
                  <a:pt x="0" y="0"/>
                </a:lnTo>
                <a:lnTo>
                  <a:pt x="16891" y="0"/>
                </a:lnTo>
                <a:lnTo>
                  <a:pt x="16891" y="13716001"/>
                </a:lnTo>
                <a:close/>
              </a:path>
            </a:pathLst>
          </a:custGeom>
          <a:solidFill>
            <a:srgbClr val="1E23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0" name="Google Shape;200;p7"/>
          <p:cNvSpPr/>
          <p:nvPr/>
        </p:nvSpPr>
        <p:spPr>
          <a:xfrm rot="10800000">
            <a:off x="-1620" y="1016032"/>
            <a:ext cx="18288001" cy="12668"/>
          </a:xfrm>
          <a:custGeom>
            <a:avLst/>
            <a:gdLst/>
            <a:ahLst/>
            <a:cxnLst/>
            <a:rect l="l" t="t" r="r" b="b"/>
            <a:pathLst>
              <a:path w="24384001" h="16891" extrusionOk="0">
                <a:moveTo>
                  <a:pt x="0" y="0"/>
                </a:moveTo>
                <a:lnTo>
                  <a:pt x="24384001" y="0"/>
                </a:lnTo>
                <a:lnTo>
                  <a:pt x="24384001" y="16891"/>
                </a:lnTo>
                <a:lnTo>
                  <a:pt x="0" y="16891"/>
                </a:lnTo>
                <a:close/>
              </a:path>
            </a:pathLst>
          </a:custGeom>
          <a:solidFill>
            <a:srgbClr val="1E23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 name="Google Shape;201;p7"/>
          <p:cNvSpPr/>
          <p:nvPr/>
        </p:nvSpPr>
        <p:spPr>
          <a:xfrm>
            <a:off x="16675330" y="1028700"/>
            <a:ext cx="1612677" cy="1612678"/>
          </a:xfrm>
          <a:custGeom>
            <a:avLst/>
            <a:gdLst/>
            <a:ahLst/>
            <a:cxnLst/>
            <a:rect l="l" t="t" r="r" b="b"/>
            <a:pathLst>
              <a:path w="2150237" h="2150237" extrusionOk="0">
                <a:moveTo>
                  <a:pt x="0" y="0"/>
                </a:moveTo>
                <a:lnTo>
                  <a:pt x="2150237" y="0"/>
                </a:lnTo>
                <a:lnTo>
                  <a:pt x="2150237" y="2150237"/>
                </a:lnTo>
                <a:lnTo>
                  <a:pt x="0" y="215023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2" name="Google Shape;202;p7"/>
          <p:cNvSpPr/>
          <p:nvPr/>
        </p:nvSpPr>
        <p:spPr>
          <a:xfrm rot="10800000">
            <a:off x="1" y="1019174"/>
            <a:ext cx="18288000" cy="9525"/>
          </a:xfrm>
          <a:custGeom>
            <a:avLst/>
            <a:gdLst/>
            <a:ahLst/>
            <a:cxnLst/>
            <a:rect l="l" t="t" r="r" b="b"/>
            <a:pathLst>
              <a:path w="24384000" h="12700" extrusionOk="0">
                <a:moveTo>
                  <a:pt x="0" y="0"/>
                </a:moveTo>
                <a:lnTo>
                  <a:pt x="24384000" y="0"/>
                </a:lnTo>
                <a:lnTo>
                  <a:pt x="24384000" y="12700"/>
                </a:lnTo>
                <a:lnTo>
                  <a:pt x="0" y="12700"/>
                </a:lnTo>
                <a:close/>
              </a:path>
            </a:pathLst>
          </a:custGeom>
          <a:solidFill>
            <a:srgbClr val="1E23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 name="Google Shape;203;p7"/>
          <p:cNvSpPr/>
          <p:nvPr/>
        </p:nvSpPr>
        <p:spPr>
          <a:xfrm rot="22765">
            <a:off x="7615407" y="3337244"/>
            <a:ext cx="719042" cy="9525"/>
          </a:xfrm>
          <a:custGeom>
            <a:avLst/>
            <a:gdLst/>
            <a:ahLst/>
            <a:cxnLst/>
            <a:rect l="l" t="t" r="r" b="b"/>
            <a:pathLst>
              <a:path w="958723" h="12700" extrusionOk="0">
                <a:moveTo>
                  <a:pt x="0" y="0"/>
                </a:moveTo>
                <a:lnTo>
                  <a:pt x="958723" y="0"/>
                </a:lnTo>
                <a:lnTo>
                  <a:pt x="958723" y="12700"/>
                </a:lnTo>
                <a:lnTo>
                  <a:pt x="0" y="12700"/>
                </a:lnTo>
                <a:close/>
              </a:path>
            </a:pathLst>
          </a:custGeom>
          <a:solidFill>
            <a:srgbClr val="CFCF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4" name="Google Shape;204;p7"/>
          <p:cNvSpPr/>
          <p:nvPr/>
        </p:nvSpPr>
        <p:spPr>
          <a:xfrm>
            <a:off x="1298621" y="4488163"/>
            <a:ext cx="3458730" cy="5780908"/>
          </a:xfrm>
          <a:custGeom>
            <a:avLst/>
            <a:gdLst/>
            <a:ahLst/>
            <a:cxnLst/>
            <a:rect l="l" t="t" r="r" b="b"/>
            <a:pathLst>
              <a:path w="3458730" h="4147460" extrusionOk="0">
                <a:moveTo>
                  <a:pt x="0" y="0"/>
                </a:moveTo>
                <a:lnTo>
                  <a:pt x="3458730" y="0"/>
                </a:lnTo>
                <a:lnTo>
                  <a:pt x="3458730" y="4147460"/>
                </a:lnTo>
                <a:lnTo>
                  <a:pt x="0" y="414746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5" name="Google Shape;205;p7"/>
          <p:cNvSpPr/>
          <p:nvPr/>
        </p:nvSpPr>
        <p:spPr>
          <a:xfrm>
            <a:off x="4912100" y="4506091"/>
            <a:ext cx="3458730" cy="5766621"/>
          </a:xfrm>
          <a:custGeom>
            <a:avLst/>
            <a:gdLst/>
            <a:ahLst/>
            <a:cxnLst/>
            <a:rect l="l" t="t" r="r" b="b"/>
            <a:pathLst>
              <a:path w="3458730" h="4147460" extrusionOk="0">
                <a:moveTo>
                  <a:pt x="0" y="0"/>
                </a:moveTo>
                <a:lnTo>
                  <a:pt x="3458730" y="0"/>
                </a:lnTo>
                <a:lnTo>
                  <a:pt x="3458730" y="4147460"/>
                </a:lnTo>
                <a:lnTo>
                  <a:pt x="0" y="414746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7"/>
          <p:cNvSpPr/>
          <p:nvPr/>
        </p:nvSpPr>
        <p:spPr>
          <a:xfrm>
            <a:off x="2542378" y="4067895"/>
            <a:ext cx="876394" cy="876394"/>
          </a:xfrm>
          <a:custGeom>
            <a:avLst/>
            <a:gdLst/>
            <a:ahLst/>
            <a:cxnLst/>
            <a:rect l="l" t="t" r="r" b="b"/>
            <a:pathLst>
              <a:path w="876394" h="876394" extrusionOk="0">
                <a:moveTo>
                  <a:pt x="0" y="0"/>
                </a:moveTo>
                <a:lnTo>
                  <a:pt x="876394" y="0"/>
                </a:lnTo>
                <a:lnTo>
                  <a:pt x="876394" y="876394"/>
                </a:lnTo>
                <a:lnTo>
                  <a:pt x="0" y="876394"/>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7" name="Google Shape;207;p7"/>
          <p:cNvSpPr/>
          <p:nvPr/>
        </p:nvSpPr>
        <p:spPr>
          <a:xfrm>
            <a:off x="6203268" y="4067895"/>
            <a:ext cx="876394" cy="876394"/>
          </a:xfrm>
          <a:custGeom>
            <a:avLst/>
            <a:gdLst/>
            <a:ahLst/>
            <a:cxnLst/>
            <a:rect l="l" t="t" r="r" b="b"/>
            <a:pathLst>
              <a:path w="876394" h="876394" extrusionOk="0">
                <a:moveTo>
                  <a:pt x="0" y="0"/>
                </a:moveTo>
                <a:lnTo>
                  <a:pt x="876394" y="0"/>
                </a:lnTo>
                <a:lnTo>
                  <a:pt x="876394" y="876394"/>
                </a:lnTo>
                <a:lnTo>
                  <a:pt x="0" y="876394"/>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8" name="Google Shape;208;p7"/>
          <p:cNvSpPr/>
          <p:nvPr/>
        </p:nvSpPr>
        <p:spPr>
          <a:xfrm rot="22765">
            <a:off x="2588262" y="5725256"/>
            <a:ext cx="719042" cy="9525"/>
          </a:xfrm>
          <a:custGeom>
            <a:avLst/>
            <a:gdLst/>
            <a:ahLst/>
            <a:cxnLst/>
            <a:rect l="l" t="t" r="r" b="b"/>
            <a:pathLst>
              <a:path w="958723" h="12700" extrusionOk="0">
                <a:moveTo>
                  <a:pt x="0" y="0"/>
                </a:moveTo>
                <a:lnTo>
                  <a:pt x="958723" y="0"/>
                </a:lnTo>
                <a:lnTo>
                  <a:pt x="958723" y="12700"/>
                </a:lnTo>
                <a:lnTo>
                  <a:pt x="0" y="127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 name="Google Shape;209;p7"/>
          <p:cNvSpPr/>
          <p:nvPr/>
        </p:nvSpPr>
        <p:spPr>
          <a:xfrm rot="22765">
            <a:off x="6334906" y="5753109"/>
            <a:ext cx="719042" cy="9525"/>
          </a:xfrm>
          <a:custGeom>
            <a:avLst/>
            <a:gdLst/>
            <a:ahLst/>
            <a:cxnLst/>
            <a:rect l="l" t="t" r="r" b="b"/>
            <a:pathLst>
              <a:path w="958723" h="12700" extrusionOk="0">
                <a:moveTo>
                  <a:pt x="0" y="0"/>
                </a:moveTo>
                <a:lnTo>
                  <a:pt x="958723" y="0"/>
                </a:lnTo>
                <a:lnTo>
                  <a:pt x="958723" y="12700"/>
                </a:lnTo>
                <a:lnTo>
                  <a:pt x="0" y="127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0" name="Google Shape;210;p7"/>
          <p:cNvSpPr/>
          <p:nvPr/>
        </p:nvSpPr>
        <p:spPr>
          <a:xfrm>
            <a:off x="8572990" y="4506092"/>
            <a:ext cx="3458730" cy="5780908"/>
          </a:xfrm>
          <a:custGeom>
            <a:avLst/>
            <a:gdLst/>
            <a:ahLst/>
            <a:cxnLst/>
            <a:rect l="l" t="t" r="r" b="b"/>
            <a:pathLst>
              <a:path w="3458730" h="4147460" extrusionOk="0">
                <a:moveTo>
                  <a:pt x="0" y="0"/>
                </a:moveTo>
                <a:lnTo>
                  <a:pt x="3458730" y="0"/>
                </a:lnTo>
                <a:lnTo>
                  <a:pt x="3458730" y="4147460"/>
                </a:lnTo>
                <a:lnTo>
                  <a:pt x="0" y="414746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 name="Google Shape;211;p7"/>
          <p:cNvSpPr/>
          <p:nvPr/>
        </p:nvSpPr>
        <p:spPr>
          <a:xfrm>
            <a:off x="9864158" y="4067895"/>
            <a:ext cx="876394" cy="876394"/>
          </a:xfrm>
          <a:custGeom>
            <a:avLst/>
            <a:gdLst/>
            <a:ahLst/>
            <a:cxnLst/>
            <a:rect l="l" t="t" r="r" b="b"/>
            <a:pathLst>
              <a:path w="876394" h="876394" extrusionOk="0">
                <a:moveTo>
                  <a:pt x="0" y="0"/>
                </a:moveTo>
                <a:lnTo>
                  <a:pt x="876394" y="0"/>
                </a:lnTo>
                <a:lnTo>
                  <a:pt x="876394" y="876394"/>
                </a:lnTo>
                <a:lnTo>
                  <a:pt x="0" y="876394"/>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 name="Google Shape;212;p7"/>
          <p:cNvSpPr/>
          <p:nvPr/>
        </p:nvSpPr>
        <p:spPr>
          <a:xfrm rot="22765">
            <a:off x="9942834" y="5707278"/>
            <a:ext cx="719042" cy="9525"/>
          </a:xfrm>
          <a:custGeom>
            <a:avLst/>
            <a:gdLst/>
            <a:ahLst/>
            <a:cxnLst/>
            <a:rect l="l" t="t" r="r" b="b"/>
            <a:pathLst>
              <a:path w="958723" h="12700" extrusionOk="0">
                <a:moveTo>
                  <a:pt x="0" y="0"/>
                </a:moveTo>
                <a:lnTo>
                  <a:pt x="958723" y="0"/>
                </a:lnTo>
                <a:lnTo>
                  <a:pt x="958723" y="12700"/>
                </a:lnTo>
                <a:lnTo>
                  <a:pt x="0" y="127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3" name="Google Shape;213;p7"/>
          <p:cNvSpPr/>
          <p:nvPr/>
        </p:nvSpPr>
        <p:spPr>
          <a:xfrm>
            <a:off x="12233880" y="4506092"/>
            <a:ext cx="3458730" cy="5766620"/>
          </a:xfrm>
          <a:custGeom>
            <a:avLst/>
            <a:gdLst/>
            <a:ahLst/>
            <a:cxnLst/>
            <a:rect l="l" t="t" r="r" b="b"/>
            <a:pathLst>
              <a:path w="3458730" h="4147460" extrusionOk="0">
                <a:moveTo>
                  <a:pt x="0" y="0"/>
                </a:moveTo>
                <a:lnTo>
                  <a:pt x="3458730" y="0"/>
                </a:lnTo>
                <a:lnTo>
                  <a:pt x="3458730" y="4147460"/>
                </a:lnTo>
                <a:lnTo>
                  <a:pt x="0" y="414746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14" name="Google Shape;214;p7"/>
          <p:cNvSpPr/>
          <p:nvPr/>
        </p:nvSpPr>
        <p:spPr>
          <a:xfrm>
            <a:off x="13525048" y="4067895"/>
            <a:ext cx="876394" cy="876394"/>
          </a:xfrm>
          <a:custGeom>
            <a:avLst/>
            <a:gdLst/>
            <a:ahLst/>
            <a:cxnLst/>
            <a:rect l="l" t="t" r="r" b="b"/>
            <a:pathLst>
              <a:path w="876394" h="876394" extrusionOk="0">
                <a:moveTo>
                  <a:pt x="0" y="0"/>
                </a:moveTo>
                <a:lnTo>
                  <a:pt x="876394" y="0"/>
                </a:lnTo>
                <a:lnTo>
                  <a:pt x="876394" y="876394"/>
                </a:lnTo>
                <a:lnTo>
                  <a:pt x="0" y="876394"/>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5" name="Google Shape;215;p7"/>
          <p:cNvSpPr/>
          <p:nvPr/>
        </p:nvSpPr>
        <p:spPr>
          <a:xfrm rot="22765">
            <a:off x="13491165" y="5815012"/>
            <a:ext cx="719042" cy="9525"/>
          </a:xfrm>
          <a:custGeom>
            <a:avLst/>
            <a:gdLst/>
            <a:ahLst/>
            <a:cxnLst/>
            <a:rect l="l" t="t" r="r" b="b"/>
            <a:pathLst>
              <a:path w="958723" h="12700" extrusionOk="0">
                <a:moveTo>
                  <a:pt x="0" y="0"/>
                </a:moveTo>
                <a:lnTo>
                  <a:pt x="958723" y="0"/>
                </a:lnTo>
                <a:lnTo>
                  <a:pt x="958723" y="12700"/>
                </a:lnTo>
                <a:lnTo>
                  <a:pt x="0" y="127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8" name="Google Shape;218;p7"/>
          <p:cNvSpPr txBox="1"/>
          <p:nvPr/>
        </p:nvSpPr>
        <p:spPr>
          <a:xfrm>
            <a:off x="903201" y="1507597"/>
            <a:ext cx="15333134" cy="156677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6000" dirty="0">
                <a:solidFill>
                  <a:srgbClr val="1E2328"/>
                </a:solidFill>
                <a:latin typeface="DM Serif Display"/>
                <a:ea typeface="DM Serif Display"/>
                <a:cs typeface="DM Serif Display"/>
                <a:sym typeface="DM Serif Display"/>
              </a:rPr>
              <a:t>Assessing Material Suitability – </a:t>
            </a:r>
            <a:br>
              <a:rPr lang="en-US" sz="6000" dirty="0">
                <a:solidFill>
                  <a:srgbClr val="1E2328"/>
                </a:solidFill>
                <a:latin typeface="DM Serif Display"/>
                <a:ea typeface="DM Serif Display"/>
                <a:cs typeface="DM Serif Display"/>
                <a:sym typeface="DM Serif Display"/>
              </a:rPr>
            </a:br>
            <a:r>
              <a:rPr lang="en-US" sz="6000" dirty="0">
                <a:solidFill>
                  <a:srgbClr val="1E2328"/>
                </a:solidFill>
                <a:latin typeface="DM Serif Display"/>
                <a:ea typeface="DM Serif Display"/>
                <a:cs typeface="DM Serif Display"/>
                <a:sym typeface="DM Serif Display"/>
              </a:rPr>
              <a:t>Criteria for Assessing Material Suitability</a:t>
            </a:r>
            <a:endParaRPr sz="6000" dirty="0">
              <a:solidFill>
                <a:srgbClr val="1E2328"/>
              </a:solidFill>
              <a:latin typeface="DM Serif Display"/>
              <a:ea typeface="DM Serif Display"/>
              <a:cs typeface="DM Serif Display"/>
              <a:sym typeface="DM Serif Display"/>
            </a:endParaRPr>
          </a:p>
        </p:txBody>
      </p:sp>
      <p:sp>
        <p:nvSpPr>
          <p:cNvPr id="219" name="Google Shape;219;p7"/>
          <p:cNvSpPr txBox="1"/>
          <p:nvPr/>
        </p:nvSpPr>
        <p:spPr>
          <a:xfrm>
            <a:off x="1357131" y="5176623"/>
            <a:ext cx="3250169" cy="430567"/>
          </a:xfrm>
          <a:prstGeom prst="rect">
            <a:avLst/>
          </a:prstGeom>
          <a:noFill/>
          <a:ln>
            <a:noFill/>
          </a:ln>
        </p:spPr>
        <p:txBody>
          <a:bodyPr spcFirstLastPara="1" wrap="square" lIns="0" tIns="0" rIns="0" bIns="0" anchor="t" anchorCtr="0">
            <a:spAutoFit/>
          </a:bodyPr>
          <a:lstStyle/>
          <a:p>
            <a:pPr marL="0" marR="0" lvl="0" indent="0" algn="ctr" rtl="0">
              <a:lnSpc>
                <a:spcPct val="140056"/>
              </a:lnSpc>
              <a:spcBef>
                <a:spcPts val="0"/>
              </a:spcBef>
              <a:spcAft>
                <a:spcPts val="0"/>
              </a:spcAft>
              <a:buNone/>
            </a:pPr>
            <a:r>
              <a:rPr lang="en-US" sz="2499">
                <a:solidFill>
                  <a:srgbClr val="FFFFFF"/>
                </a:solidFill>
                <a:latin typeface="DM Serif Display"/>
                <a:ea typeface="DM Serif Display"/>
                <a:cs typeface="DM Serif Display"/>
                <a:sym typeface="DM Serif Display"/>
              </a:rPr>
              <a:t>Quality</a:t>
            </a:r>
            <a:endParaRPr sz="2499">
              <a:solidFill>
                <a:srgbClr val="FFFFFF"/>
              </a:solidFill>
              <a:latin typeface="DM Serif Display"/>
              <a:ea typeface="DM Serif Display"/>
              <a:cs typeface="DM Serif Display"/>
              <a:sym typeface="DM Serif Display"/>
            </a:endParaRPr>
          </a:p>
        </p:txBody>
      </p:sp>
      <p:sp>
        <p:nvSpPr>
          <p:cNvPr id="220" name="Google Shape;220;p7"/>
          <p:cNvSpPr txBox="1"/>
          <p:nvPr/>
        </p:nvSpPr>
        <p:spPr>
          <a:xfrm>
            <a:off x="2542378" y="4204516"/>
            <a:ext cx="876394" cy="488850"/>
          </a:xfrm>
          <a:prstGeom prst="rect">
            <a:avLst/>
          </a:prstGeom>
          <a:noFill/>
          <a:ln>
            <a:noFill/>
          </a:ln>
        </p:spPr>
        <p:txBody>
          <a:bodyPr spcFirstLastPara="1" wrap="square" lIns="0" tIns="0" rIns="0" bIns="0" anchor="t" anchorCtr="0">
            <a:spAutoFit/>
          </a:bodyPr>
          <a:lstStyle/>
          <a:p>
            <a:pPr marL="0" marR="0" lvl="0" indent="0" algn="ctr" rtl="0">
              <a:lnSpc>
                <a:spcPct val="140056"/>
              </a:lnSpc>
              <a:spcBef>
                <a:spcPts val="0"/>
              </a:spcBef>
              <a:spcAft>
                <a:spcPts val="0"/>
              </a:spcAft>
              <a:buNone/>
            </a:pPr>
            <a:r>
              <a:rPr lang="en-US" sz="2499">
                <a:solidFill>
                  <a:srgbClr val="FFFFFF"/>
                </a:solidFill>
                <a:latin typeface="DM Serif Display"/>
                <a:ea typeface="DM Serif Display"/>
                <a:cs typeface="DM Serif Display"/>
                <a:sym typeface="DM Serif Display"/>
              </a:rPr>
              <a:t>01</a:t>
            </a:r>
            <a:endParaRPr/>
          </a:p>
        </p:txBody>
      </p:sp>
      <p:sp>
        <p:nvSpPr>
          <p:cNvPr id="221" name="Google Shape;221;p7"/>
          <p:cNvSpPr txBox="1"/>
          <p:nvPr/>
        </p:nvSpPr>
        <p:spPr>
          <a:xfrm>
            <a:off x="6203268" y="4204516"/>
            <a:ext cx="876394" cy="488850"/>
          </a:xfrm>
          <a:prstGeom prst="rect">
            <a:avLst/>
          </a:prstGeom>
          <a:noFill/>
          <a:ln>
            <a:noFill/>
          </a:ln>
        </p:spPr>
        <p:txBody>
          <a:bodyPr spcFirstLastPara="1" wrap="square" lIns="0" tIns="0" rIns="0" bIns="0" anchor="t" anchorCtr="0">
            <a:spAutoFit/>
          </a:bodyPr>
          <a:lstStyle/>
          <a:p>
            <a:pPr marL="0" marR="0" lvl="0" indent="0" algn="ctr" rtl="0">
              <a:lnSpc>
                <a:spcPct val="140056"/>
              </a:lnSpc>
              <a:spcBef>
                <a:spcPts val="0"/>
              </a:spcBef>
              <a:spcAft>
                <a:spcPts val="0"/>
              </a:spcAft>
              <a:buNone/>
            </a:pPr>
            <a:r>
              <a:rPr lang="en-US" sz="2499">
                <a:solidFill>
                  <a:srgbClr val="FFFFFF"/>
                </a:solidFill>
                <a:latin typeface="DM Serif Display"/>
                <a:ea typeface="DM Serif Display"/>
                <a:cs typeface="DM Serif Display"/>
                <a:sym typeface="DM Serif Display"/>
              </a:rPr>
              <a:t>02</a:t>
            </a:r>
            <a:endParaRPr/>
          </a:p>
        </p:txBody>
      </p:sp>
      <p:sp>
        <p:nvSpPr>
          <p:cNvPr id="222" name="Google Shape;222;p7"/>
          <p:cNvSpPr txBox="1"/>
          <p:nvPr/>
        </p:nvSpPr>
        <p:spPr>
          <a:xfrm>
            <a:off x="5016953" y="5176622"/>
            <a:ext cx="3250169" cy="430567"/>
          </a:xfrm>
          <a:prstGeom prst="rect">
            <a:avLst/>
          </a:prstGeom>
          <a:noFill/>
          <a:ln>
            <a:noFill/>
          </a:ln>
        </p:spPr>
        <p:txBody>
          <a:bodyPr spcFirstLastPara="1" wrap="square" lIns="0" tIns="0" rIns="0" bIns="0" anchor="t" anchorCtr="0">
            <a:spAutoFit/>
          </a:bodyPr>
          <a:lstStyle/>
          <a:p>
            <a:pPr marL="0" marR="0" lvl="0" indent="0" algn="ctr" rtl="0">
              <a:lnSpc>
                <a:spcPct val="140056"/>
              </a:lnSpc>
              <a:spcBef>
                <a:spcPts val="0"/>
              </a:spcBef>
              <a:spcAft>
                <a:spcPts val="0"/>
              </a:spcAft>
              <a:buNone/>
            </a:pPr>
            <a:r>
              <a:rPr lang="en-US" sz="2499">
                <a:solidFill>
                  <a:srgbClr val="FFFFFF"/>
                </a:solidFill>
                <a:latin typeface="DM Serif Display"/>
                <a:ea typeface="DM Serif Display"/>
                <a:cs typeface="DM Serif Display"/>
                <a:sym typeface="DM Serif Display"/>
              </a:rPr>
              <a:t>Design Potential</a:t>
            </a:r>
            <a:endParaRPr sz="2499">
              <a:solidFill>
                <a:srgbClr val="FFFFFF"/>
              </a:solidFill>
              <a:latin typeface="DM Serif Display"/>
              <a:ea typeface="DM Serif Display"/>
              <a:cs typeface="DM Serif Display"/>
              <a:sym typeface="DM Serif Display"/>
            </a:endParaRPr>
          </a:p>
        </p:txBody>
      </p:sp>
      <p:sp>
        <p:nvSpPr>
          <p:cNvPr id="223" name="Google Shape;223;p7"/>
          <p:cNvSpPr txBox="1"/>
          <p:nvPr/>
        </p:nvSpPr>
        <p:spPr>
          <a:xfrm>
            <a:off x="1355490" y="5803746"/>
            <a:ext cx="3250170" cy="4465325"/>
          </a:xfrm>
          <a:prstGeom prst="rect">
            <a:avLst/>
          </a:prstGeom>
          <a:noFill/>
          <a:ln>
            <a:noFill/>
          </a:ln>
        </p:spPr>
        <p:txBody>
          <a:bodyPr spcFirstLastPara="1" wrap="square" lIns="0" tIns="0" rIns="0" bIns="0" anchor="t" anchorCtr="0">
            <a:spAutoFit/>
          </a:bodyPr>
          <a:lstStyle/>
          <a:p>
            <a:pPr marL="0" marR="0" lvl="0" indent="0" algn="ctr" rtl="0">
              <a:lnSpc>
                <a:spcPct val="168750"/>
              </a:lnSpc>
              <a:spcBef>
                <a:spcPts val="0"/>
              </a:spcBef>
              <a:spcAft>
                <a:spcPts val="0"/>
              </a:spcAft>
              <a:buNone/>
            </a:pPr>
            <a:r>
              <a:rPr lang="en-US" b="1" dirty="0">
                <a:solidFill>
                  <a:srgbClr val="FFFFFF"/>
                </a:solidFill>
                <a:latin typeface="Montserrat"/>
                <a:ea typeface="Montserrat"/>
                <a:cs typeface="Montserrat"/>
                <a:sym typeface="Montserrat"/>
              </a:rPr>
              <a:t>Condition: </a:t>
            </a:r>
            <a:br>
              <a:rPr lang="en-US" b="1" dirty="0">
                <a:solidFill>
                  <a:srgbClr val="FFFFFF"/>
                </a:solidFill>
                <a:latin typeface="Montserrat"/>
                <a:ea typeface="Montserrat"/>
                <a:cs typeface="Montserrat"/>
                <a:sym typeface="Montserrat"/>
              </a:rPr>
            </a:br>
            <a:r>
              <a:rPr lang="en-US" dirty="0">
                <a:solidFill>
                  <a:srgbClr val="FFFFFF"/>
                </a:solidFill>
                <a:latin typeface="Montserrat"/>
                <a:ea typeface="Montserrat"/>
                <a:cs typeface="Montserrat"/>
                <a:sym typeface="Montserrat"/>
              </a:rPr>
              <a:t>Check for tears, stains, or significant wear that might limit usability.</a:t>
            </a:r>
            <a:endParaRPr dirty="0"/>
          </a:p>
          <a:p>
            <a:pPr marL="0" marR="0" lvl="0" indent="0" algn="ctr" rtl="0">
              <a:lnSpc>
                <a:spcPct val="168750"/>
              </a:lnSpc>
              <a:spcBef>
                <a:spcPts val="0"/>
              </a:spcBef>
              <a:spcAft>
                <a:spcPts val="0"/>
              </a:spcAft>
              <a:buNone/>
            </a:pPr>
            <a:r>
              <a:rPr lang="en-US" b="1" dirty="0">
                <a:solidFill>
                  <a:srgbClr val="FFFFFF"/>
                </a:solidFill>
                <a:latin typeface="Montserrat"/>
                <a:ea typeface="Montserrat"/>
                <a:cs typeface="Montserrat"/>
                <a:sym typeface="Montserrat"/>
              </a:rPr>
              <a:t>Durability: </a:t>
            </a:r>
            <a:br>
              <a:rPr lang="en-US" b="1" dirty="0">
                <a:solidFill>
                  <a:srgbClr val="FFFFFF"/>
                </a:solidFill>
                <a:latin typeface="Montserrat"/>
                <a:ea typeface="Montserrat"/>
                <a:cs typeface="Montserrat"/>
                <a:sym typeface="Montserrat"/>
              </a:rPr>
            </a:br>
            <a:r>
              <a:rPr lang="en-US" dirty="0">
                <a:solidFill>
                  <a:srgbClr val="FFFFFF"/>
                </a:solidFill>
                <a:latin typeface="Montserrat"/>
                <a:ea typeface="Montserrat"/>
                <a:cs typeface="Montserrat"/>
                <a:sym typeface="Montserrat"/>
              </a:rPr>
              <a:t>Evaluate the strength of the fabric to ensure it can withstand repurposing.</a:t>
            </a:r>
            <a:endParaRPr dirty="0"/>
          </a:p>
          <a:p>
            <a:pPr marL="0" marR="0" lvl="0" indent="0" algn="ctr" rtl="0">
              <a:lnSpc>
                <a:spcPct val="168750"/>
              </a:lnSpc>
              <a:spcBef>
                <a:spcPts val="0"/>
              </a:spcBef>
              <a:spcAft>
                <a:spcPts val="0"/>
              </a:spcAft>
              <a:buNone/>
            </a:pPr>
            <a:r>
              <a:rPr lang="en-US" b="1" dirty="0">
                <a:solidFill>
                  <a:srgbClr val="FFFFFF"/>
                </a:solidFill>
                <a:latin typeface="Montserrat"/>
                <a:ea typeface="Montserrat"/>
                <a:cs typeface="Montserrat"/>
                <a:sym typeface="Montserrat"/>
              </a:rPr>
              <a:t>Texture:</a:t>
            </a:r>
            <a:r>
              <a:rPr lang="en-US" dirty="0">
                <a:solidFill>
                  <a:srgbClr val="FFFFFF"/>
                </a:solidFill>
                <a:latin typeface="Montserrat"/>
                <a:ea typeface="Montserrat"/>
                <a:cs typeface="Montserrat"/>
                <a:sym typeface="Montserrat"/>
              </a:rPr>
              <a:t> </a:t>
            </a:r>
            <a:br>
              <a:rPr lang="en-US" dirty="0">
                <a:solidFill>
                  <a:srgbClr val="FFFFFF"/>
                </a:solidFill>
                <a:latin typeface="Montserrat"/>
                <a:ea typeface="Montserrat"/>
                <a:cs typeface="Montserrat"/>
                <a:sym typeface="Montserrat"/>
              </a:rPr>
            </a:br>
            <a:r>
              <a:rPr lang="en-US" dirty="0">
                <a:solidFill>
                  <a:srgbClr val="FFFFFF"/>
                </a:solidFill>
                <a:latin typeface="Montserrat"/>
                <a:ea typeface="Montserrat"/>
                <a:cs typeface="Montserrat"/>
                <a:sym typeface="Montserrat"/>
              </a:rPr>
              <a:t>Determine if the material’s texture suits the intended project (e.g., smooth for fashion, rugged for accessories).</a:t>
            </a:r>
            <a:endParaRPr dirty="0"/>
          </a:p>
        </p:txBody>
      </p:sp>
      <p:sp>
        <p:nvSpPr>
          <p:cNvPr id="224" name="Google Shape;224;p7"/>
          <p:cNvSpPr txBox="1"/>
          <p:nvPr/>
        </p:nvSpPr>
        <p:spPr>
          <a:xfrm>
            <a:off x="4990038" y="5867679"/>
            <a:ext cx="3354552" cy="4056880"/>
          </a:xfrm>
          <a:prstGeom prst="rect">
            <a:avLst/>
          </a:prstGeom>
          <a:noFill/>
          <a:ln>
            <a:noFill/>
          </a:ln>
        </p:spPr>
        <p:txBody>
          <a:bodyPr spcFirstLastPara="1" wrap="square" lIns="0" tIns="0" rIns="0" bIns="0" anchor="t" anchorCtr="0">
            <a:spAutoFit/>
          </a:bodyPr>
          <a:lstStyle/>
          <a:p>
            <a:pPr marL="0" marR="0" lvl="0" indent="0" algn="ctr" rtl="0">
              <a:lnSpc>
                <a:spcPct val="168750"/>
              </a:lnSpc>
              <a:spcBef>
                <a:spcPts val="0"/>
              </a:spcBef>
              <a:spcAft>
                <a:spcPts val="0"/>
              </a:spcAft>
              <a:buNone/>
            </a:pPr>
            <a:r>
              <a:rPr lang="en-US" b="1" dirty="0">
                <a:solidFill>
                  <a:srgbClr val="FFFFFF"/>
                </a:solidFill>
                <a:latin typeface="Montserrat"/>
                <a:ea typeface="Montserrat"/>
                <a:cs typeface="Montserrat"/>
                <a:sym typeface="Montserrat"/>
              </a:rPr>
              <a:t>Versatility: </a:t>
            </a:r>
            <a:br>
              <a:rPr lang="en-US" dirty="0">
                <a:solidFill>
                  <a:srgbClr val="FFFFFF"/>
                </a:solidFill>
                <a:latin typeface="Montserrat"/>
                <a:ea typeface="Montserrat"/>
                <a:cs typeface="Montserrat"/>
                <a:sym typeface="Montserrat"/>
              </a:rPr>
            </a:br>
            <a:r>
              <a:rPr lang="en-US" dirty="0">
                <a:solidFill>
                  <a:srgbClr val="FFFFFF"/>
                </a:solidFill>
                <a:latin typeface="Montserrat"/>
                <a:ea typeface="Montserrat"/>
                <a:cs typeface="Montserrat"/>
                <a:sym typeface="Montserrat"/>
              </a:rPr>
              <a:t>Consider if the material can be used for various designs or applications.</a:t>
            </a:r>
            <a:endParaRPr dirty="0"/>
          </a:p>
          <a:p>
            <a:pPr marL="0" marR="0" lvl="0" indent="0" algn="ctr" rtl="0">
              <a:lnSpc>
                <a:spcPct val="168750"/>
              </a:lnSpc>
              <a:spcBef>
                <a:spcPts val="0"/>
              </a:spcBef>
              <a:spcAft>
                <a:spcPts val="0"/>
              </a:spcAft>
              <a:buNone/>
            </a:pPr>
            <a:r>
              <a:rPr lang="en-US" b="1" dirty="0">
                <a:solidFill>
                  <a:srgbClr val="FFFFFF"/>
                </a:solidFill>
                <a:latin typeface="Montserrat"/>
                <a:ea typeface="Montserrat"/>
                <a:cs typeface="Montserrat"/>
                <a:sym typeface="Montserrat"/>
              </a:rPr>
              <a:t>Aesthetic Appeal: </a:t>
            </a:r>
            <a:br>
              <a:rPr lang="en-US" b="1" dirty="0">
                <a:solidFill>
                  <a:srgbClr val="FFFFFF"/>
                </a:solidFill>
                <a:latin typeface="Montserrat"/>
                <a:ea typeface="Montserrat"/>
                <a:cs typeface="Montserrat"/>
                <a:sym typeface="Montserrat"/>
              </a:rPr>
            </a:br>
            <a:r>
              <a:rPr lang="en-US" dirty="0">
                <a:solidFill>
                  <a:srgbClr val="FFFFFF"/>
                </a:solidFill>
                <a:latin typeface="Montserrat"/>
                <a:ea typeface="Montserrat"/>
                <a:cs typeface="Montserrat"/>
                <a:sym typeface="Montserrat"/>
              </a:rPr>
              <a:t>Look for patterns, colors, or unique features (e.g., embroidery, embellishments) that add value.</a:t>
            </a:r>
            <a:endParaRPr dirty="0"/>
          </a:p>
          <a:p>
            <a:pPr marL="0" marR="0" lvl="0" indent="0" algn="ctr" rtl="0">
              <a:lnSpc>
                <a:spcPct val="168750"/>
              </a:lnSpc>
              <a:spcBef>
                <a:spcPts val="0"/>
              </a:spcBef>
              <a:spcAft>
                <a:spcPts val="0"/>
              </a:spcAft>
              <a:buNone/>
            </a:pPr>
            <a:r>
              <a:rPr lang="en-US" b="1" dirty="0">
                <a:solidFill>
                  <a:srgbClr val="FFFFFF"/>
                </a:solidFill>
                <a:latin typeface="Montserrat"/>
                <a:ea typeface="Montserrat"/>
                <a:cs typeface="Montserrat"/>
                <a:sym typeface="Montserrat"/>
              </a:rPr>
              <a:t>Size and Shape: </a:t>
            </a:r>
            <a:br>
              <a:rPr lang="en-US" b="1" dirty="0">
                <a:solidFill>
                  <a:srgbClr val="FFFFFF"/>
                </a:solidFill>
                <a:latin typeface="Montserrat"/>
                <a:ea typeface="Montserrat"/>
                <a:cs typeface="Montserrat"/>
                <a:sym typeface="Montserrat"/>
              </a:rPr>
            </a:br>
            <a:r>
              <a:rPr lang="en-US" dirty="0">
                <a:solidFill>
                  <a:srgbClr val="FFFFFF"/>
                </a:solidFill>
                <a:latin typeface="Montserrat"/>
                <a:ea typeface="Montserrat"/>
                <a:cs typeface="Montserrat"/>
                <a:sym typeface="Montserrat"/>
              </a:rPr>
              <a:t>Assess whether the material is large enough or can be pieced together for the desired product</a:t>
            </a:r>
            <a:r>
              <a:rPr lang="en-US" sz="1600" dirty="0">
                <a:solidFill>
                  <a:srgbClr val="FFFFFF"/>
                </a:solidFill>
                <a:latin typeface="Montserrat"/>
                <a:ea typeface="Montserrat"/>
                <a:cs typeface="Montserrat"/>
                <a:sym typeface="Montserrat"/>
              </a:rPr>
              <a:t>.</a:t>
            </a:r>
            <a:endParaRPr sz="1600" dirty="0">
              <a:solidFill>
                <a:srgbClr val="FFFFFF"/>
              </a:solidFill>
              <a:latin typeface="Montserrat"/>
              <a:ea typeface="Montserrat"/>
              <a:cs typeface="Montserrat"/>
              <a:sym typeface="Montserrat"/>
            </a:endParaRPr>
          </a:p>
        </p:txBody>
      </p:sp>
      <p:sp>
        <p:nvSpPr>
          <p:cNvPr id="225" name="Google Shape;225;p7"/>
          <p:cNvSpPr txBox="1"/>
          <p:nvPr/>
        </p:nvSpPr>
        <p:spPr>
          <a:xfrm>
            <a:off x="8677271" y="5176623"/>
            <a:ext cx="3250169" cy="430567"/>
          </a:xfrm>
          <a:prstGeom prst="rect">
            <a:avLst/>
          </a:prstGeom>
          <a:noFill/>
          <a:ln>
            <a:noFill/>
          </a:ln>
        </p:spPr>
        <p:txBody>
          <a:bodyPr spcFirstLastPara="1" wrap="square" lIns="0" tIns="0" rIns="0" bIns="0" anchor="t" anchorCtr="0">
            <a:spAutoFit/>
          </a:bodyPr>
          <a:lstStyle/>
          <a:p>
            <a:pPr marL="0" marR="0" lvl="0" indent="0" algn="ctr" rtl="0">
              <a:lnSpc>
                <a:spcPct val="140056"/>
              </a:lnSpc>
              <a:spcBef>
                <a:spcPts val="0"/>
              </a:spcBef>
              <a:spcAft>
                <a:spcPts val="0"/>
              </a:spcAft>
              <a:buNone/>
            </a:pPr>
            <a:r>
              <a:rPr lang="en-US" sz="2499">
                <a:solidFill>
                  <a:srgbClr val="FFFFFF"/>
                </a:solidFill>
                <a:latin typeface="DM Serif Display"/>
                <a:ea typeface="DM Serif Display"/>
                <a:cs typeface="DM Serif Display"/>
                <a:sym typeface="DM Serif Display"/>
              </a:rPr>
              <a:t>Sustainability</a:t>
            </a:r>
            <a:endParaRPr sz="2499">
              <a:solidFill>
                <a:srgbClr val="FFFFFF"/>
              </a:solidFill>
              <a:latin typeface="DM Serif Display"/>
              <a:ea typeface="DM Serif Display"/>
              <a:cs typeface="DM Serif Display"/>
              <a:sym typeface="DM Serif Display"/>
            </a:endParaRPr>
          </a:p>
        </p:txBody>
      </p:sp>
      <p:sp>
        <p:nvSpPr>
          <p:cNvPr id="226" name="Google Shape;226;p7"/>
          <p:cNvSpPr txBox="1"/>
          <p:nvPr/>
        </p:nvSpPr>
        <p:spPr>
          <a:xfrm>
            <a:off x="8650277" y="5765015"/>
            <a:ext cx="3304156" cy="4465325"/>
          </a:xfrm>
          <a:prstGeom prst="rect">
            <a:avLst/>
          </a:prstGeom>
          <a:noFill/>
          <a:ln>
            <a:noFill/>
          </a:ln>
        </p:spPr>
        <p:txBody>
          <a:bodyPr spcFirstLastPara="1" wrap="square" lIns="0" tIns="0" rIns="0" bIns="0" anchor="t" anchorCtr="0">
            <a:spAutoFit/>
          </a:bodyPr>
          <a:lstStyle/>
          <a:p>
            <a:pPr marL="0" marR="0" lvl="0" indent="0" algn="ctr" rtl="0">
              <a:lnSpc>
                <a:spcPct val="168750"/>
              </a:lnSpc>
              <a:spcBef>
                <a:spcPts val="0"/>
              </a:spcBef>
              <a:spcAft>
                <a:spcPts val="0"/>
              </a:spcAft>
              <a:buNone/>
            </a:pPr>
            <a:r>
              <a:rPr lang="en-US" b="1" dirty="0">
                <a:solidFill>
                  <a:srgbClr val="FFFFFF"/>
                </a:solidFill>
                <a:latin typeface="Montserrat"/>
                <a:ea typeface="Montserrat"/>
                <a:cs typeface="Montserrat"/>
                <a:sym typeface="Montserrat"/>
              </a:rPr>
              <a:t>Origin: </a:t>
            </a:r>
            <a:br>
              <a:rPr lang="en-US" dirty="0">
                <a:solidFill>
                  <a:srgbClr val="FFFFFF"/>
                </a:solidFill>
                <a:latin typeface="Montserrat"/>
                <a:ea typeface="Montserrat"/>
                <a:cs typeface="Montserrat"/>
                <a:sym typeface="Montserrat"/>
              </a:rPr>
            </a:br>
            <a:r>
              <a:rPr lang="en-US" dirty="0">
                <a:solidFill>
                  <a:srgbClr val="FFFFFF"/>
                </a:solidFill>
                <a:latin typeface="Montserrat"/>
                <a:ea typeface="Montserrat"/>
                <a:cs typeface="Montserrat"/>
                <a:sym typeface="Montserrat"/>
              </a:rPr>
              <a:t>Prefer materials that are natural, biodegradable, or sourced from ethical suppliers.</a:t>
            </a:r>
            <a:endParaRPr dirty="0"/>
          </a:p>
          <a:p>
            <a:pPr marL="0" marR="0" lvl="0" indent="0" algn="ctr" rtl="0">
              <a:lnSpc>
                <a:spcPct val="168750"/>
              </a:lnSpc>
              <a:spcBef>
                <a:spcPts val="0"/>
              </a:spcBef>
              <a:spcAft>
                <a:spcPts val="0"/>
              </a:spcAft>
              <a:buNone/>
            </a:pPr>
            <a:r>
              <a:rPr lang="en-US" b="1" dirty="0">
                <a:solidFill>
                  <a:srgbClr val="FFFFFF"/>
                </a:solidFill>
                <a:latin typeface="Montserrat"/>
                <a:ea typeface="Montserrat"/>
                <a:cs typeface="Montserrat"/>
                <a:sym typeface="Montserrat"/>
              </a:rPr>
              <a:t>Environmental Impact: </a:t>
            </a:r>
            <a:br>
              <a:rPr lang="en-US" dirty="0">
                <a:solidFill>
                  <a:srgbClr val="FFFFFF"/>
                </a:solidFill>
                <a:latin typeface="Montserrat"/>
                <a:ea typeface="Montserrat"/>
                <a:cs typeface="Montserrat"/>
                <a:sym typeface="Montserrat"/>
              </a:rPr>
            </a:br>
            <a:r>
              <a:rPr lang="en-US" dirty="0">
                <a:solidFill>
                  <a:srgbClr val="FFFFFF"/>
                </a:solidFill>
                <a:latin typeface="Montserrat"/>
                <a:ea typeface="Montserrat"/>
                <a:cs typeface="Montserrat"/>
                <a:sym typeface="Montserrat"/>
              </a:rPr>
              <a:t>Select materials with minimal environmental footprints (e.g., organic cotton, recycled polyester).</a:t>
            </a:r>
            <a:endParaRPr dirty="0"/>
          </a:p>
          <a:p>
            <a:pPr marL="0" marR="0" lvl="0" indent="0" algn="ctr" rtl="0">
              <a:lnSpc>
                <a:spcPct val="168750"/>
              </a:lnSpc>
              <a:spcBef>
                <a:spcPts val="0"/>
              </a:spcBef>
              <a:spcAft>
                <a:spcPts val="0"/>
              </a:spcAft>
              <a:buNone/>
            </a:pPr>
            <a:r>
              <a:rPr lang="en-US" b="1" dirty="0">
                <a:solidFill>
                  <a:srgbClr val="FFFFFF"/>
                </a:solidFill>
                <a:latin typeface="Montserrat"/>
                <a:ea typeface="Montserrat"/>
                <a:cs typeface="Montserrat"/>
                <a:sym typeface="Montserrat"/>
              </a:rPr>
              <a:t>Reuse Feasibility: </a:t>
            </a:r>
            <a:br>
              <a:rPr lang="en-US" b="1" dirty="0">
                <a:solidFill>
                  <a:srgbClr val="FFFFFF"/>
                </a:solidFill>
                <a:latin typeface="Montserrat"/>
                <a:ea typeface="Montserrat"/>
                <a:cs typeface="Montserrat"/>
                <a:sym typeface="Montserrat"/>
              </a:rPr>
            </a:br>
            <a:r>
              <a:rPr lang="en-US" dirty="0">
                <a:solidFill>
                  <a:srgbClr val="FFFFFF"/>
                </a:solidFill>
                <a:latin typeface="Montserrat"/>
                <a:ea typeface="Montserrat"/>
                <a:cs typeface="Montserrat"/>
                <a:sym typeface="Montserrat"/>
              </a:rPr>
              <a:t>Ensure the material can be repurposed multiple times without significant degradation</a:t>
            </a:r>
            <a:r>
              <a:rPr lang="en-US" sz="1600" dirty="0">
                <a:solidFill>
                  <a:srgbClr val="FFFFFF"/>
                </a:solidFill>
                <a:latin typeface="Montserrat"/>
                <a:ea typeface="Montserrat"/>
                <a:cs typeface="Montserrat"/>
                <a:sym typeface="Montserrat"/>
              </a:rPr>
              <a:t>.</a:t>
            </a:r>
            <a:endParaRPr dirty="0"/>
          </a:p>
        </p:txBody>
      </p:sp>
      <p:sp>
        <p:nvSpPr>
          <p:cNvPr id="227" name="Google Shape;227;p7"/>
          <p:cNvSpPr txBox="1"/>
          <p:nvPr/>
        </p:nvSpPr>
        <p:spPr>
          <a:xfrm>
            <a:off x="12338160" y="5255439"/>
            <a:ext cx="3250169" cy="430567"/>
          </a:xfrm>
          <a:prstGeom prst="rect">
            <a:avLst/>
          </a:prstGeom>
          <a:noFill/>
          <a:ln>
            <a:noFill/>
          </a:ln>
        </p:spPr>
        <p:txBody>
          <a:bodyPr spcFirstLastPara="1" wrap="square" lIns="0" tIns="0" rIns="0" bIns="0" anchor="t" anchorCtr="0">
            <a:spAutoFit/>
          </a:bodyPr>
          <a:lstStyle/>
          <a:p>
            <a:pPr marL="0" marR="0" lvl="0" indent="0" algn="ctr" rtl="0">
              <a:lnSpc>
                <a:spcPct val="140056"/>
              </a:lnSpc>
              <a:spcBef>
                <a:spcPts val="0"/>
              </a:spcBef>
              <a:spcAft>
                <a:spcPts val="0"/>
              </a:spcAft>
              <a:buNone/>
            </a:pPr>
            <a:r>
              <a:rPr lang="en-US" sz="2499">
                <a:solidFill>
                  <a:srgbClr val="FFFFFF"/>
                </a:solidFill>
                <a:latin typeface="DM Serif Display"/>
                <a:ea typeface="DM Serif Display"/>
                <a:cs typeface="DM Serif Display"/>
                <a:sym typeface="DM Serif Display"/>
              </a:rPr>
              <a:t>Chemical Pollution</a:t>
            </a:r>
            <a:endParaRPr sz="2499">
              <a:solidFill>
                <a:srgbClr val="FFFFFF"/>
              </a:solidFill>
              <a:latin typeface="DM Serif Display"/>
              <a:ea typeface="DM Serif Display"/>
              <a:cs typeface="DM Serif Display"/>
              <a:sym typeface="DM Serif Display"/>
            </a:endParaRPr>
          </a:p>
        </p:txBody>
      </p:sp>
      <p:sp>
        <p:nvSpPr>
          <p:cNvPr id="228" name="Google Shape;228;p7"/>
          <p:cNvSpPr txBox="1"/>
          <p:nvPr/>
        </p:nvSpPr>
        <p:spPr>
          <a:xfrm>
            <a:off x="12337588" y="6124203"/>
            <a:ext cx="3103551" cy="3231654"/>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b="1" dirty="0">
                <a:solidFill>
                  <a:srgbClr val="FFFFFF"/>
                </a:solidFill>
                <a:latin typeface="Montserrat"/>
                <a:ea typeface="Montserrat"/>
                <a:cs typeface="Montserrat"/>
                <a:sym typeface="Montserrat"/>
              </a:rPr>
              <a:t>Ease of Manipulation: </a:t>
            </a:r>
            <a:br>
              <a:rPr lang="pl-PL" b="1" dirty="0">
                <a:solidFill>
                  <a:srgbClr val="FFFFFF"/>
                </a:solidFill>
                <a:latin typeface="Montserrat"/>
                <a:ea typeface="Montserrat"/>
                <a:cs typeface="Montserrat"/>
                <a:sym typeface="Montserrat"/>
              </a:rPr>
            </a:br>
            <a:r>
              <a:rPr lang="en-US" dirty="0">
                <a:solidFill>
                  <a:srgbClr val="FFFFFF"/>
                </a:solidFill>
                <a:latin typeface="Montserrat"/>
                <a:ea typeface="Montserrat"/>
                <a:cs typeface="Montserrat"/>
                <a:sym typeface="Montserrat"/>
              </a:rPr>
              <a:t>Determine if the material is easy to cut, sew, or reshape.</a:t>
            </a:r>
            <a:endParaRPr dirty="0"/>
          </a:p>
          <a:p>
            <a:pPr marL="0" marR="0" lvl="0" indent="0" algn="ctr" rtl="0">
              <a:lnSpc>
                <a:spcPct val="150000"/>
              </a:lnSpc>
              <a:spcBef>
                <a:spcPts val="0"/>
              </a:spcBef>
              <a:spcAft>
                <a:spcPts val="0"/>
              </a:spcAft>
              <a:buNone/>
            </a:pPr>
            <a:r>
              <a:rPr lang="en-US" b="1" dirty="0">
                <a:solidFill>
                  <a:srgbClr val="FFFFFF"/>
                </a:solidFill>
                <a:latin typeface="Montserrat"/>
                <a:ea typeface="Montserrat"/>
                <a:cs typeface="Montserrat"/>
                <a:sym typeface="Montserrat"/>
              </a:rPr>
              <a:t>Cost Efficiency: </a:t>
            </a:r>
            <a:br>
              <a:rPr lang="en-US" b="1" dirty="0">
                <a:solidFill>
                  <a:srgbClr val="FFFFFF"/>
                </a:solidFill>
                <a:latin typeface="Montserrat"/>
                <a:ea typeface="Montserrat"/>
                <a:cs typeface="Montserrat"/>
                <a:sym typeface="Montserrat"/>
              </a:rPr>
            </a:br>
            <a:r>
              <a:rPr lang="en-US" dirty="0">
                <a:solidFill>
                  <a:srgbClr val="FFFFFF"/>
                </a:solidFill>
                <a:latin typeface="Montserrat"/>
                <a:ea typeface="Montserrat"/>
                <a:cs typeface="Montserrat"/>
                <a:sym typeface="Montserrat"/>
              </a:rPr>
              <a:t>Ensure the material’s cost aligns with the project’s budget.</a:t>
            </a:r>
            <a:endParaRPr dirty="0"/>
          </a:p>
          <a:p>
            <a:pPr marL="0" marR="0" lvl="0" indent="0" algn="ctr" rtl="0">
              <a:lnSpc>
                <a:spcPct val="150000"/>
              </a:lnSpc>
              <a:spcBef>
                <a:spcPts val="0"/>
              </a:spcBef>
              <a:spcAft>
                <a:spcPts val="0"/>
              </a:spcAft>
              <a:buNone/>
            </a:pPr>
            <a:r>
              <a:rPr lang="en-US" b="1" dirty="0">
                <a:solidFill>
                  <a:srgbClr val="FFFFFF"/>
                </a:solidFill>
                <a:latin typeface="Montserrat"/>
                <a:ea typeface="Montserrat"/>
                <a:cs typeface="Montserrat"/>
                <a:sym typeface="Montserrat"/>
              </a:rPr>
              <a:t>Availability:</a:t>
            </a:r>
            <a:r>
              <a:rPr lang="en-US" dirty="0">
                <a:solidFill>
                  <a:srgbClr val="FFFFFF"/>
                </a:solidFill>
                <a:latin typeface="Montserrat"/>
                <a:ea typeface="Montserrat"/>
                <a:cs typeface="Montserrat"/>
                <a:sym typeface="Montserrat"/>
              </a:rPr>
              <a:t> </a:t>
            </a:r>
            <a:br>
              <a:rPr lang="en-US" dirty="0">
                <a:solidFill>
                  <a:srgbClr val="FFFFFF"/>
                </a:solidFill>
                <a:latin typeface="Montserrat"/>
                <a:ea typeface="Montserrat"/>
                <a:cs typeface="Montserrat"/>
                <a:sym typeface="Montserrat"/>
              </a:rPr>
            </a:br>
            <a:r>
              <a:rPr lang="en-US" dirty="0">
                <a:solidFill>
                  <a:srgbClr val="FFFFFF"/>
                </a:solidFill>
                <a:latin typeface="Montserrat"/>
                <a:ea typeface="Montserrat"/>
                <a:cs typeface="Montserrat"/>
                <a:sym typeface="Montserrat"/>
              </a:rPr>
              <a:t>Check if the material is accessible in sufficient quantities for scaling the project.</a:t>
            </a:r>
            <a:endParaRPr dirty="0">
              <a:solidFill>
                <a:srgbClr val="FFFFFF"/>
              </a:solidFill>
              <a:latin typeface="Montserrat"/>
              <a:ea typeface="Montserrat"/>
              <a:cs typeface="Montserrat"/>
              <a:sym typeface="Montserrat"/>
            </a:endParaRPr>
          </a:p>
        </p:txBody>
      </p:sp>
      <p:sp>
        <p:nvSpPr>
          <p:cNvPr id="229" name="Google Shape;229;p7"/>
          <p:cNvSpPr txBox="1"/>
          <p:nvPr/>
        </p:nvSpPr>
        <p:spPr>
          <a:xfrm>
            <a:off x="9864158" y="4204516"/>
            <a:ext cx="876394" cy="488850"/>
          </a:xfrm>
          <a:prstGeom prst="rect">
            <a:avLst/>
          </a:prstGeom>
          <a:noFill/>
          <a:ln>
            <a:noFill/>
          </a:ln>
        </p:spPr>
        <p:txBody>
          <a:bodyPr spcFirstLastPara="1" wrap="square" lIns="0" tIns="0" rIns="0" bIns="0" anchor="t" anchorCtr="0">
            <a:spAutoFit/>
          </a:bodyPr>
          <a:lstStyle/>
          <a:p>
            <a:pPr marL="0" marR="0" lvl="0" indent="0" algn="ctr" rtl="0">
              <a:lnSpc>
                <a:spcPct val="140056"/>
              </a:lnSpc>
              <a:spcBef>
                <a:spcPts val="0"/>
              </a:spcBef>
              <a:spcAft>
                <a:spcPts val="0"/>
              </a:spcAft>
              <a:buNone/>
            </a:pPr>
            <a:r>
              <a:rPr lang="en-US" sz="2499">
                <a:solidFill>
                  <a:srgbClr val="FFFFFF"/>
                </a:solidFill>
                <a:latin typeface="DM Serif Display"/>
                <a:ea typeface="DM Serif Display"/>
                <a:cs typeface="DM Serif Display"/>
                <a:sym typeface="DM Serif Display"/>
              </a:rPr>
              <a:t>03</a:t>
            </a:r>
            <a:endParaRPr/>
          </a:p>
        </p:txBody>
      </p:sp>
      <p:sp>
        <p:nvSpPr>
          <p:cNvPr id="230" name="Google Shape;230;p7"/>
          <p:cNvSpPr txBox="1"/>
          <p:nvPr/>
        </p:nvSpPr>
        <p:spPr>
          <a:xfrm>
            <a:off x="13525048" y="4204516"/>
            <a:ext cx="876394" cy="488850"/>
          </a:xfrm>
          <a:prstGeom prst="rect">
            <a:avLst/>
          </a:prstGeom>
          <a:noFill/>
          <a:ln>
            <a:noFill/>
          </a:ln>
        </p:spPr>
        <p:txBody>
          <a:bodyPr spcFirstLastPara="1" wrap="square" lIns="0" tIns="0" rIns="0" bIns="0" anchor="t" anchorCtr="0">
            <a:spAutoFit/>
          </a:bodyPr>
          <a:lstStyle/>
          <a:p>
            <a:pPr marL="0" marR="0" lvl="0" indent="0" algn="ctr" rtl="0">
              <a:lnSpc>
                <a:spcPct val="140056"/>
              </a:lnSpc>
              <a:spcBef>
                <a:spcPts val="0"/>
              </a:spcBef>
              <a:spcAft>
                <a:spcPts val="0"/>
              </a:spcAft>
              <a:buNone/>
            </a:pPr>
            <a:r>
              <a:rPr lang="en-US" sz="2499">
                <a:solidFill>
                  <a:srgbClr val="FFFFFF"/>
                </a:solidFill>
                <a:latin typeface="DM Serif Display"/>
                <a:ea typeface="DM Serif Display"/>
                <a:cs typeface="DM Serif Display"/>
                <a:sym typeface="DM Serif Display"/>
              </a:rPr>
              <a:t>04</a:t>
            </a:r>
            <a:endParaRPr/>
          </a:p>
        </p:txBody>
      </p:sp>
      <p:sp>
        <p:nvSpPr>
          <p:cNvPr id="231" name="Google Shape;231;p7"/>
          <p:cNvSpPr txBox="1"/>
          <p:nvPr/>
        </p:nvSpPr>
        <p:spPr>
          <a:xfrm>
            <a:off x="1031566" y="341570"/>
            <a:ext cx="4506489" cy="393700"/>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None/>
            </a:pPr>
            <a:r>
              <a:rPr lang="en-US" sz="2499">
                <a:solidFill>
                  <a:srgbClr val="1E2328"/>
                </a:solidFill>
                <a:latin typeface="DM Serif Display"/>
                <a:ea typeface="DM Serif Display"/>
                <a:cs typeface="DM Serif Display"/>
                <a:sym typeface="DM Serif Display"/>
              </a:rPr>
              <a:t>UpTraK Training Programme</a:t>
            </a:r>
            <a:endParaRPr/>
          </a:p>
        </p:txBody>
      </p:sp>
      <p:sp>
        <p:nvSpPr>
          <p:cNvPr id="3" name="TextBox 17">
            <a:extLst>
              <a:ext uri="{FF2B5EF4-FFF2-40B4-BE49-F238E27FC236}">
                <a16:creationId xmlns:a16="http://schemas.microsoft.com/office/drawing/2014/main" id="{015D62C4-8C1B-F596-2E68-692F03E1EB10}"/>
              </a:ext>
            </a:extLst>
          </p:cNvPr>
          <p:cNvSpPr txBox="1"/>
          <p:nvPr/>
        </p:nvSpPr>
        <p:spPr>
          <a:xfrm rot="16200000">
            <a:off x="15884340" y="7534263"/>
            <a:ext cx="3179410" cy="268663"/>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
        <p:nvSpPr>
          <p:cNvPr id="4" name="TextBox 6">
            <a:extLst>
              <a:ext uri="{FF2B5EF4-FFF2-40B4-BE49-F238E27FC236}">
                <a16:creationId xmlns:a16="http://schemas.microsoft.com/office/drawing/2014/main" id="{4CE817D5-0F6D-FAB3-5589-CD7494780BE3}"/>
              </a:ext>
            </a:extLst>
          </p:cNvPr>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dirty="0">
                <a:solidFill>
                  <a:srgbClr val="1E2328"/>
                </a:solidFill>
                <a:latin typeface="Montserrat"/>
                <a:ea typeface="Montserrat"/>
                <a:cs typeface="Montserrat"/>
                <a:sym typeface="Montserrat"/>
              </a:rPr>
              <a:t>Module 1, Unit </a:t>
            </a:r>
            <a:r>
              <a:rPr lang="pl-PL" sz="2499" dirty="0">
                <a:solidFill>
                  <a:srgbClr val="1E2328"/>
                </a:solidFill>
                <a:latin typeface="Montserrat"/>
                <a:ea typeface="Montserrat"/>
                <a:cs typeface="Montserrat"/>
                <a:sym typeface="Montserrat"/>
              </a:rPr>
              <a:t>2</a:t>
            </a:r>
            <a:endParaRPr lang="en-US" sz="2499" dirty="0">
              <a:solidFill>
                <a:srgbClr val="1E2328"/>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grpSp>
        <p:nvGrpSpPr>
          <p:cNvPr id="275" name="Google Shape;275;p10"/>
          <p:cNvGrpSpPr/>
          <p:nvPr/>
        </p:nvGrpSpPr>
        <p:grpSpPr>
          <a:xfrm>
            <a:off x="0" y="0"/>
            <a:ext cx="18288000" cy="10287000"/>
            <a:chOff x="0" y="0"/>
            <a:chExt cx="24384000" cy="13716000"/>
          </a:xfrm>
        </p:grpSpPr>
        <p:cxnSp>
          <p:nvCxnSpPr>
            <p:cNvPr id="276" name="Google Shape;276;p10"/>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277" name="Google Shape;277;p10"/>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278" name="Google Shape;278;p10"/>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cxnSp>
        <p:nvCxnSpPr>
          <p:cNvPr id="280" name="Google Shape;280;p10"/>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281" name="Google Shape;281;p10"/>
          <p:cNvGrpSpPr/>
          <p:nvPr/>
        </p:nvGrpSpPr>
        <p:grpSpPr>
          <a:xfrm>
            <a:off x="0" y="1033462"/>
            <a:ext cx="6051534" cy="9253538"/>
            <a:chOff x="0" y="0"/>
            <a:chExt cx="1308826" cy="2001355"/>
          </a:xfrm>
        </p:grpSpPr>
        <p:sp>
          <p:nvSpPr>
            <p:cNvPr id="282" name="Google Shape;282;p10"/>
            <p:cNvSpPr/>
            <p:nvPr/>
          </p:nvSpPr>
          <p:spPr>
            <a:xfrm>
              <a:off x="0" y="0"/>
              <a:ext cx="1308826" cy="2001355"/>
            </a:xfrm>
            <a:custGeom>
              <a:avLst/>
              <a:gdLst/>
              <a:ahLst/>
              <a:cxnLst/>
              <a:rect l="l" t="t" r="r" b="b"/>
              <a:pathLst>
                <a:path w="1308826" h="2001355" extrusionOk="0">
                  <a:moveTo>
                    <a:pt x="0" y="0"/>
                  </a:moveTo>
                  <a:lnTo>
                    <a:pt x="1308826" y="0"/>
                  </a:lnTo>
                  <a:lnTo>
                    <a:pt x="1308826" y="2001355"/>
                  </a:lnTo>
                  <a:lnTo>
                    <a:pt x="0" y="2001355"/>
                  </a:lnTo>
                  <a:close/>
                </a:path>
              </a:pathLst>
            </a:custGeom>
            <a:solidFill>
              <a:srgbClr val="CFCF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3" name="Google Shape;283;p10"/>
            <p:cNvSpPr txBox="1"/>
            <p:nvPr/>
          </p:nvSpPr>
          <p:spPr>
            <a:xfrm>
              <a:off x="0" y="0"/>
              <a:ext cx="1308826" cy="2001355"/>
            </a:xfrm>
            <a:prstGeom prst="rect">
              <a:avLst/>
            </a:prstGeom>
            <a:noFill/>
            <a:ln>
              <a:noFill/>
            </a:ln>
          </p:spPr>
          <p:txBody>
            <a:bodyPr spcFirstLastPara="1" wrap="square" lIns="50800" tIns="50800" rIns="50800" bIns="50800" anchor="ctr" anchorCtr="0">
              <a:noAutofit/>
            </a:bodyPr>
            <a:lstStyle/>
            <a:p>
              <a:pPr marL="0" marR="0" lvl="0" indent="0" algn="ctr" rtl="0">
                <a:lnSpc>
                  <a:spcPct val="122000"/>
                </a:lnSpc>
                <a:spcBef>
                  <a:spcPts val="0"/>
                </a:spcBef>
                <a:spcAft>
                  <a:spcPts val="0"/>
                </a:spcAft>
                <a:buNone/>
              </a:pPr>
              <a:endParaRPr sz="1800">
                <a:solidFill>
                  <a:schemeClr val="dk1"/>
                </a:solidFill>
                <a:latin typeface="Calibri"/>
                <a:ea typeface="Calibri"/>
                <a:cs typeface="Calibri"/>
                <a:sym typeface="Calibri"/>
              </a:endParaRPr>
            </a:p>
          </p:txBody>
        </p:sp>
      </p:grpSp>
      <p:sp>
        <p:nvSpPr>
          <p:cNvPr id="284" name="Google Shape;284;p10"/>
          <p:cNvSpPr txBox="1"/>
          <p:nvPr/>
        </p:nvSpPr>
        <p:spPr>
          <a:xfrm>
            <a:off x="494866" y="2425249"/>
            <a:ext cx="5244575" cy="234160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6000">
                <a:solidFill>
                  <a:srgbClr val="FFFFFF"/>
                </a:solidFill>
                <a:latin typeface="DM Serif Display"/>
                <a:ea typeface="DM Serif Display"/>
                <a:cs typeface="DM Serif Display"/>
                <a:sym typeface="DM Serif Display"/>
              </a:rPr>
              <a:t>Checklist for Material Assessment</a:t>
            </a:r>
            <a:endParaRPr sz="6000" i="1">
              <a:solidFill>
                <a:srgbClr val="FFFFFF"/>
              </a:solidFill>
              <a:latin typeface="DM Serif Display"/>
              <a:ea typeface="DM Serif Display"/>
              <a:cs typeface="DM Serif Display"/>
              <a:sym typeface="DM Serif Display"/>
            </a:endParaRPr>
          </a:p>
        </p:txBody>
      </p:sp>
      <p:grpSp>
        <p:nvGrpSpPr>
          <p:cNvPr id="285" name="Google Shape;285;p10"/>
          <p:cNvGrpSpPr/>
          <p:nvPr/>
        </p:nvGrpSpPr>
        <p:grpSpPr>
          <a:xfrm>
            <a:off x="6736672" y="1730761"/>
            <a:ext cx="10103475" cy="9551947"/>
            <a:chOff x="0" y="114300"/>
            <a:chExt cx="13471300" cy="12735926"/>
          </a:xfrm>
        </p:grpSpPr>
        <p:sp>
          <p:nvSpPr>
            <p:cNvPr id="286" name="Google Shape;286;p10"/>
            <p:cNvSpPr txBox="1"/>
            <p:nvPr/>
          </p:nvSpPr>
          <p:spPr>
            <a:xfrm>
              <a:off x="669771" y="1422741"/>
              <a:ext cx="12801529" cy="11427485"/>
            </a:xfrm>
            <a:prstGeom prst="rect">
              <a:avLst/>
            </a:prstGeom>
            <a:noFill/>
            <a:ln>
              <a:noFill/>
            </a:ln>
          </p:spPr>
          <p:txBody>
            <a:bodyPr spcFirstLastPara="1" wrap="square" lIns="0" tIns="0" rIns="0" bIns="0" anchor="t" anchorCtr="0">
              <a:spAutoFit/>
            </a:bodyPr>
            <a:lstStyle/>
            <a:p>
              <a:pPr marL="457200" marR="0" lvl="0" indent="-457200" algn="l" rtl="0">
                <a:spcBef>
                  <a:spcPts val="0"/>
                </a:spcBef>
                <a:spcAft>
                  <a:spcPts val="0"/>
                </a:spcAft>
                <a:buClr>
                  <a:srgbClr val="1E2328"/>
                </a:buClr>
                <a:buSzPts val="2800"/>
                <a:buFont typeface="Wingdings" panose="05000000000000000000" pitchFamily="2" charset="2"/>
                <a:buChar char="q"/>
              </a:pPr>
              <a:r>
                <a:rPr lang="en-US" sz="2800" dirty="0">
                  <a:solidFill>
                    <a:srgbClr val="1E2328"/>
                  </a:solidFill>
                  <a:latin typeface="Montserrat"/>
                  <a:ea typeface="Montserrat"/>
                  <a:cs typeface="Montserrat"/>
                  <a:sym typeface="Montserrat"/>
                </a:rPr>
                <a:t>Material is in good physical condition (no major defects).</a:t>
              </a:r>
              <a:endParaRPr sz="2800" dirty="0">
                <a:solidFill>
                  <a:srgbClr val="1E2328"/>
                </a:solidFill>
                <a:latin typeface="Montserrat"/>
                <a:ea typeface="Montserrat"/>
                <a:cs typeface="Montserrat"/>
                <a:sym typeface="Montserrat"/>
              </a:endParaRPr>
            </a:p>
            <a:p>
              <a:pPr marL="457200" marR="0" lvl="0" indent="-457200" algn="l" rtl="0">
                <a:lnSpc>
                  <a:spcPct val="200000"/>
                </a:lnSpc>
                <a:spcBef>
                  <a:spcPts val="0"/>
                </a:spcBef>
                <a:spcAft>
                  <a:spcPts val="0"/>
                </a:spcAft>
                <a:buClr>
                  <a:srgbClr val="1E2328"/>
                </a:buClr>
                <a:buSzPts val="2800"/>
                <a:buFont typeface="Wingdings" panose="05000000000000000000" pitchFamily="2" charset="2"/>
                <a:buChar char="q"/>
              </a:pPr>
              <a:r>
                <a:rPr lang="en-US" sz="2800" dirty="0">
                  <a:solidFill>
                    <a:srgbClr val="1E2328"/>
                  </a:solidFill>
                  <a:latin typeface="Montserrat"/>
                  <a:ea typeface="Montserrat"/>
                  <a:cs typeface="Montserrat"/>
                  <a:sym typeface="Montserrat"/>
                </a:rPr>
                <a:t>Fabric texture suits the intended product.</a:t>
              </a:r>
              <a:endParaRPr sz="2800" dirty="0">
                <a:solidFill>
                  <a:srgbClr val="1E2328"/>
                </a:solidFill>
                <a:latin typeface="Montserrat"/>
                <a:ea typeface="Montserrat"/>
                <a:cs typeface="Montserrat"/>
                <a:sym typeface="Montserrat"/>
              </a:endParaRPr>
            </a:p>
            <a:p>
              <a:pPr marL="457200" marR="0" lvl="0" indent="-457200" algn="l" rtl="0">
                <a:lnSpc>
                  <a:spcPct val="200000"/>
                </a:lnSpc>
                <a:spcBef>
                  <a:spcPts val="0"/>
                </a:spcBef>
                <a:spcAft>
                  <a:spcPts val="0"/>
                </a:spcAft>
                <a:buClr>
                  <a:srgbClr val="1E2328"/>
                </a:buClr>
                <a:buSzPts val="2800"/>
                <a:buFont typeface="Wingdings" panose="05000000000000000000" pitchFamily="2" charset="2"/>
                <a:buChar char="q"/>
              </a:pPr>
              <a:r>
                <a:rPr lang="en-US" sz="2800" dirty="0">
                  <a:solidFill>
                    <a:srgbClr val="1E2328"/>
                  </a:solidFill>
                  <a:latin typeface="Montserrat"/>
                  <a:ea typeface="Montserrat"/>
                  <a:cs typeface="Montserrat"/>
                  <a:sym typeface="Montserrat"/>
                </a:rPr>
                <a:t>Patterns or colors align with design goals.</a:t>
              </a:r>
              <a:endParaRPr sz="2800" dirty="0">
                <a:solidFill>
                  <a:srgbClr val="1E2328"/>
                </a:solidFill>
                <a:latin typeface="Montserrat"/>
                <a:ea typeface="Montserrat"/>
                <a:cs typeface="Montserrat"/>
                <a:sym typeface="Montserrat"/>
              </a:endParaRPr>
            </a:p>
            <a:p>
              <a:pPr marL="457200" marR="0" lvl="0" indent="-457200" algn="l" rtl="0">
                <a:lnSpc>
                  <a:spcPct val="200000"/>
                </a:lnSpc>
                <a:spcBef>
                  <a:spcPts val="0"/>
                </a:spcBef>
                <a:spcAft>
                  <a:spcPts val="0"/>
                </a:spcAft>
                <a:buClr>
                  <a:srgbClr val="1E2328"/>
                </a:buClr>
                <a:buSzPts val="2800"/>
                <a:buFont typeface="Wingdings" panose="05000000000000000000" pitchFamily="2" charset="2"/>
                <a:buChar char="q"/>
              </a:pPr>
              <a:r>
                <a:rPr lang="en-US" sz="2800" dirty="0">
                  <a:solidFill>
                    <a:srgbClr val="1E2328"/>
                  </a:solidFill>
                  <a:latin typeface="Montserrat"/>
                  <a:ea typeface="Montserrat"/>
                  <a:cs typeface="Montserrat"/>
                  <a:sym typeface="Montserrat"/>
                </a:rPr>
                <a:t>Material is sustainably sourced.</a:t>
              </a:r>
              <a:endParaRPr sz="2800" dirty="0">
                <a:solidFill>
                  <a:srgbClr val="1E2328"/>
                </a:solidFill>
                <a:latin typeface="Montserrat"/>
                <a:ea typeface="Montserrat"/>
                <a:cs typeface="Montserrat"/>
                <a:sym typeface="Montserrat"/>
              </a:endParaRPr>
            </a:p>
            <a:p>
              <a:pPr marL="457200" marR="0" lvl="0" indent="-457200" algn="l" rtl="0">
                <a:lnSpc>
                  <a:spcPct val="200000"/>
                </a:lnSpc>
                <a:spcBef>
                  <a:spcPts val="0"/>
                </a:spcBef>
                <a:spcAft>
                  <a:spcPts val="0"/>
                </a:spcAft>
                <a:buClr>
                  <a:srgbClr val="1E2328"/>
                </a:buClr>
                <a:buSzPts val="2800"/>
                <a:buFont typeface="Wingdings" panose="05000000000000000000" pitchFamily="2" charset="2"/>
                <a:buChar char="q"/>
              </a:pPr>
              <a:r>
                <a:rPr lang="en-US" sz="2800" dirty="0">
                  <a:solidFill>
                    <a:srgbClr val="1E2328"/>
                  </a:solidFill>
                  <a:latin typeface="Montserrat"/>
                  <a:ea typeface="Montserrat"/>
                  <a:cs typeface="Montserrat"/>
                  <a:sym typeface="Montserrat"/>
                </a:rPr>
                <a:t>Meets durability and quality standards.</a:t>
              </a:r>
              <a:endParaRPr sz="2800" dirty="0">
                <a:solidFill>
                  <a:srgbClr val="1E2328"/>
                </a:solidFill>
                <a:latin typeface="Montserrat"/>
                <a:ea typeface="Montserrat"/>
                <a:cs typeface="Montserrat"/>
                <a:sym typeface="Montserrat"/>
              </a:endParaRPr>
            </a:p>
            <a:p>
              <a:pPr marL="457200" marR="0" lvl="0" indent="-457200" algn="l" rtl="0">
                <a:lnSpc>
                  <a:spcPct val="200000"/>
                </a:lnSpc>
                <a:spcBef>
                  <a:spcPts val="0"/>
                </a:spcBef>
                <a:spcAft>
                  <a:spcPts val="0"/>
                </a:spcAft>
                <a:buClr>
                  <a:srgbClr val="1E2328"/>
                </a:buClr>
                <a:buSzPts val="2800"/>
                <a:buFont typeface="Wingdings" panose="05000000000000000000" pitchFamily="2" charset="2"/>
                <a:buChar char="q"/>
              </a:pPr>
              <a:r>
                <a:rPr lang="en-US" sz="2800" dirty="0">
                  <a:solidFill>
                    <a:srgbClr val="1E2328"/>
                  </a:solidFill>
                  <a:latin typeface="Montserrat"/>
                  <a:ea typeface="Montserrat"/>
                  <a:cs typeface="Montserrat"/>
                  <a:sym typeface="Montserrat"/>
                </a:rPr>
                <a:t>Size and quantity are sufficient for the project.</a:t>
              </a:r>
              <a:endParaRPr sz="2800" dirty="0">
                <a:solidFill>
                  <a:srgbClr val="1E2328"/>
                </a:solidFill>
                <a:latin typeface="Montserrat"/>
                <a:ea typeface="Montserrat"/>
                <a:cs typeface="Montserrat"/>
                <a:sym typeface="Montserrat"/>
              </a:endParaRPr>
            </a:p>
            <a:p>
              <a:pPr marL="457200" marR="0" lvl="0" indent="-457200" algn="l" rtl="0">
                <a:lnSpc>
                  <a:spcPct val="200000"/>
                </a:lnSpc>
                <a:spcBef>
                  <a:spcPts val="0"/>
                </a:spcBef>
                <a:spcAft>
                  <a:spcPts val="0"/>
                </a:spcAft>
                <a:buClr>
                  <a:srgbClr val="1E2328"/>
                </a:buClr>
                <a:buSzPts val="2800"/>
                <a:buFont typeface="Wingdings" panose="05000000000000000000" pitchFamily="2" charset="2"/>
                <a:buChar char="q"/>
              </a:pPr>
              <a:r>
                <a:rPr lang="en-US" sz="2800" dirty="0">
                  <a:solidFill>
                    <a:srgbClr val="1E2328"/>
                  </a:solidFill>
                  <a:latin typeface="Montserrat"/>
                  <a:ea typeface="Montserrat"/>
                  <a:cs typeface="Montserrat"/>
                  <a:sym typeface="Montserrat"/>
                </a:rPr>
                <a:t>Fits within project budget.</a:t>
              </a:r>
              <a:endParaRPr sz="2199" dirty="0">
                <a:solidFill>
                  <a:srgbClr val="1E2328"/>
                </a:solidFill>
                <a:latin typeface="Montserrat"/>
                <a:ea typeface="Montserrat"/>
                <a:cs typeface="Montserrat"/>
                <a:sym typeface="Montserrat"/>
              </a:endParaRPr>
            </a:p>
            <a:p>
              <a:pPr marL="0" marR="0" lvl="0" indent="0" algn="l" rtl="0">
                <a:lnSpc>
                  <a:spcPct val="150022"/>
                </a:lnSpc>
                <a:spcBef>
                  <a:spcPts val="0"/>
                </a:spcBef>
                <a:spcAft>
                  <a:spcPts val="0"/>
                </a:spcAft>
                <a:buNone/>
              </a:pPr>
              <a:endParaRPr sz="2199" dirty="0">
                <a:solidFill>
                  <a:srgbClr val="1E2328"/>
                </a:solidFill>
                <a:latin typeface="Montserrat"/>
                <a:ea typeface="Montserrat"/>
                <a:cs typeface="Montserrat"/>
                <a:sym typeface="Montserrat"/>
              </a:endParaRPr>
            </a:p>
            <a:p>
              <a:pPr marL="0" marR="0" lvl="0" indent="0" algn="l" rtl="0">
                <a:lnSpc>
                  <a:spcPct val="150022"/>
                </a:lnSpc>
                <a:spcBef>
                  <a:spcPts val="0"/>
                </a:spcBef>
                <a:spcAft>
                  <a:spcPts val="0"/>
                </a:spcAft>
                <a:buNone/>
              </a:pPr>
              <a:endParaRPr sz="2199" dirty="0">
                <a:solidFill>
                  <a:srgbClr val="1E2328"/>
                </a:solidFill>
                <a:latin typeface="Montserrat"/>
                <a:ea typeface="Montserrat"/>
                <a:cs typeface="Montserrat"/>
                <a:sym typeface="Montserrat"/>
              </a:endParaRPr>
            </a:p>
            <a:p>
              <a:pPr marL="0" marR="0" lvl="0" indent="0" algn="l" rtl="0">
                <a:lnSpc>
                  <a:spcPct val="150022"/>
                </a:lnSpc>
                <a:spcBef>
                  <a:spcPts val="0"/>
                </a:spcBef>
                <a:spcAft>
                  <a:spcPts val="0"/>
                </a:spcAft>
                <a:buNone/>
              </a:pPr>
              <a:endParaRPr sz="2199" dirty="0">
                <a:solidFill>
                  <a:srgbClr val="1E2328"/>
                </a:solidFill>
                <a:latin typeface="Montserrat"/>
                <a:ea typeface="Montserrat"/>
                <a:cs typeface="Montserrat"/>
                <a:sym typeface="Montserrat"/>
              </a:endParaRPr>
            </a:p>
            <a:p>
              <a:pPr marL="0" marR="0" lvl="0" indent="0" algn="l" rtl="0">
                <a:lnSpc>
                  <a:spcPct val="150022"/>
                </a:lnSpc>
                <a:spcBef>
                  <a:spcPts val="0"/>
                </a:spcBef>
                <a:spcAft>
                  <a:spcPts val="0"/>
                </a:spcAft>
                <a:buNone/>
              </a:pPr>
              <a:endParaRPr sz="2199" dirty="0">
                <a:solidFill>
                  <a:srgbClr val="1E2328"/>
                </a:solidFill>
                <a:latin typeface="Montserrat"/>
                <a:ea typeface="Montserrat"/>
                <a:cs typeface="Montserrat"/>
                <a:sym typeface="Montserrat"/>
              </a:endParaRPr>
            </a:p>
            <a:p>
              <a:pPr marL="0" marR="0" lvl="0" indent="0" algn="l" rtl="0">
                <a:lnSpc>
                  <a:spcPct val="150022"/>
                </a:lnSpc>
                <a:spcBef>
                  <a:spcPts val="0"/>
                </a:spcBef>
                <a:spcAft>
                  <a:spcPts val="0"/>
                </a:spcAft>
                <a:buNone/>
              </a:pPr>
              <a:endParaRPr sz="2199" dirty="0">
                <a:solidFill>
                  <a:srgbClr val="1E2328"/>
                </a:solidFill>
                <a:latin typeface="Montserrat"/>
                <a:ea typeface="Montserrat"/>
                <a:cs typeface="Montserrat"/>
                <a:sym typeface="Montserrat"/>
              </a:endParaRPr>
            </a:p>
          </p:txBody>
        </p:sp>
        <p:sp>
          <p:nvSpPr>
            <p:cNvPr id="287" name="Google Shape;287;p10"/>
            <p:cNvSpPr txBox="1"/>
            <p:nvPr/>
          </p:nvSpPr>
          <p:spPr>
            <a:xfrm>
              <a:off x="0" y="114300"/>
              <a:ext cx="9110276" cy="1104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endParaRPr sz="6000">
                <a:solidFill>
                  <a:srgbClr val="1E2328"/>
                </a:solidFill>
                <a:latin typeface="DM Serif Display"/>
                <a:ea typeface="DM Serif Display"/>
                <a:cs typeface="DM Serif Display"/>
                <a:sym typeface="DM Serif Display"/>
              </a:endParaRPr>
            </a:p>
          </p:txBody>
        </p:sp>
      </p:grpSp>
      <p:grpSp>
        <p:nvGrpSpPr>
          <p:cNvPr id="288" name="Google Shape;288;p10"/>
          <p:cNvGrpSpPr/>
          <p:nvPr/>
        </p:nvGrpSpPr>
        <p:grpSpPr>
          <a:xfrm>
            <a:off x="6736672" y="7285741"/>
            <a:ext cx="9601147" cy="1467259"/>
            <a:chOff x="0" y="114300"/>
            <a:chExt cx="12801529" cy="1956346"/>
          </a:xfrm>
        </p:grpSpPr>
        <p:sp>
          <p:nvSpPr>
            <p:cNvPr id="289" name="Google Shape;289;p10"/>
            <p:cNvSpPr txBox="1"/>
            <p:nvPr/>
          </p:nvSpPr>
          <p:spPr>
            <a:xfrm>
              <a:off x="0" y="1554521"/>
              <a:ext cx="12801529" cy="516125"/>
            </a:xfrm>
            <a:prstGeom prst="rect">
              <a:avLst/>
            </a:prstGeom>
            <a:noFill/>
            <a:ln>
              <a:noFill/>
            </a:ln>
          </p:spPr>
          <p:txBody>
            <a:bodyPr spcFirstLastPara="1" wrap="square" lIns="0" tIns="0" rIns="0" bIns="0" anchor="t" anchorCtr="0">
              <a:spAutoFit/>
            </a:bodyPr>
            <a:lstStyle/>
            <a:p>
              <a:pPr marL="0" marR="0" lvl="0" indent="0" algn="l" rtl="0">
                <a:lnSpc>
                  <a:spcPct val="150022"/>
                </a:lnSpc>
                <a:spcBef>
                  <a:spcPts val="0"/>
                </a:spcBef>
                <a:spcAft>
                  <a:spcPts val="0"/>
                </a:spcAft>
                <a:buNone/>
              </a:pPr>
              <a:endParaRPr sz="2199">
                <a:solidFill>
                  <a:srgbClr val="1E2328"/>
                </a:solidFill>
                <a:latin typeface="Montserrat"/>
                <a:ea typeface="Montserrat"/>
                <a:cs typeface="Montserrat"/>
                <a:sym typeface="Montserrat"/>
              </a:endParaRPr>
            </a:p>
          </p:txBody>
        </p:sp>
        <p:sp>
          <p:nvSpPr>
            <p:cNvPr id="290" name="Google Shape;290;p10"/>
            <p:cNvSpPr txBox="1"/>
            <p:nvPr/>
          </p:nvSpPr>
          <p:spPr>
            <a:xfrm>
              <a:off x="0" y="114300"/>
              <a:ext cx="9110276" cy="1104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endParaRPr sz="6000">
                <a:solidFill>
                  <a:srgbClr val="1E2328"/>
                </a:solidFill>
                <a:latin typeface="DM Serif Display"/>
                <a:ea typeface="DM Serif Display"/>
                <a:cs typeface="DM Serif Display"/>
                <a:sym typeface="DM Serif Display"/>
              </a:endParaRPr>
            </a:p>
          </p:txBody>
        </p:sp>
      </p:grpSp>
      <p:sp>
        <p:nvSpPr>
          <p:cNvPr id="291" name="Google Shape;291;p10"/>
          <p:cNvSpPr txBox="1"/>
          <p:nvPr/>
        </p:nvSpPr>
        <p:spPr>
          <a:xfrm>
            <a:off x="1031566" y="351095"/>
            <a:ext cx="4506489" cy="384175"/>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None/>
            </a:pPr>
            <a:r>
              <a:rPr lang="en-US" sz="2499">
                <a:solidFill>
                  <a:srgbClr val="1E2328"/>
                </a:solidFill>
                <a:latin typeface="DM Serif Display"/>
                <a:ea typeface="DM Serif Display"/>
                <a:cs typeface="DM Serif Display"/>
                <a:sym typeface="DM Serif Display"/>
              </a:rPr>
              <a:t>UpTraK Training Programme</a:t>
            </a:r>
            <a:endParaRPr sz="2499">
              <a:solidFill>
                <a:srgbClr val="1E2328"/>
              </a:solidFill>
              <a:latin typeface="DM Serif Display"/>
              <a:ea typeface="DM Serif Display"/>
              <a:cs typeface="DM Serif Display"/>
              <a:sym typeface="DM Serif Display"/>
            </a:endParaRPr>
          </a:p>
        </p:txBody>
      </p:sp>
      <p:pic>
        <p:nvPicPr>
          <p:cNvPr id="292" name="Google Shape;292;p10"/>
          <p:cNvPicPr preferRelativeResize="0"/>
          <p:nvPr/>
        </p:nvPicPr>
        <p:blipFill rotWithShape="1">
          <a:blip r:embed="rId4">
            <a:alphaModFix/>
          </a:blip>
          <a:srcRect/>
          <a:stretch/>
        </p:blipFill>
        <p:spPr>
          <a:xfrm>
            <a:off x="494866" y="5282685"/>
            <a:ext cx="4857154" cy="4819790"/>
          </a:xfrm>
          <a:prstGeom prst="rect">
            <a:avLst/>
          </a:prstGeom>
          <a:noFill/>
          <a:ln>
            <a:noFill/>
          </a:ln>
        </p:spPr>
      </p:pic>
      <p:sp>
        <p:nvSpPr>
          <p:cNvPr id="3" name="TextBox 17">
            <a:extLst>
              <a:ext uri="{FF2B5EF4-FFF2-40B4-BE49-F238E27FC236}">
                <a16:creationId xmlns:a16="http://schemas.microsoft.com/office/drawing/2014/main" id="{2C59D9E9-C881-63B0-A1E5-B2133AB7E2EF}"/>
              </a:ext>
            </a:extLst>
          </p:cNvPr>
          <p:cNvSpPr txBox="1"/>
          <p:nvPr/>
        </p:nvSpPr>
        <p:spPr>
          <a:xfrm rot="16200000">
            <a:off x="15869100" y="7519024"/>
            <a:ext cx="3209890" cy="268663"/>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
        <p:nvSpPr>
          <p:cNvPr id="4" name="TextBox 6">
            <a:extLst>
              <a:ext uri="{FF2B5EF4-FFF2-40B4-BE49-F238E27FC236}">
                <a16:creationId xmlns:a16="http://schemas.microsoft.com/office/drawing/2014/main" id="{86CE4A28-E05C-033D-6FB3-63D2E54B8B2E}"/>
              </a:ext>
            </a:extLst>
          </p:cNvPr>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dirty="0">
                <a:solidFill>
                  <a:srgbClr val="1E2328"/>
                </a:solidFill>
                <a:latin typeface="Montserrat"/>
                <a:ea typeface="Montserrat"/>
                <a:cs typeface="Montserrat"/>
                <a:sym typeface="Montserrat"/>
              </a:rPr>
              <a:t>Module 1, Unit </a:t>
            </a:r>
            <a:r>
              <a:rPr lang="pl-PL" sz="2499" dirty="0">
                <a:solidFill>
                  <a:srgbClr val="1E2328"/>
                </a:solidFill>
                <a:latin typeface="Montserrat"/>
                <a:ea typeface="Montserrat"/>
                <a:cs typeface="Montserrat"/>
                <a:sym typeface="Montserrat"/>
              </a:rPr>
              <a:t>2</a:t>
            </a:r>
            <a:endParaRPr lang="en-US" sz="2499" dirty="0">
              <a:solidFill>
                <a:srgbClr val="1E2328"/>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FCF5A"/>
        </a:solidFill>
        <a:effectLst/>
      </p:bgPr>
    </p:bg>
    <p:spTree>
      <p:nvGrpSpPr>
        <p:cNvPr id="1" name="Shape 296"/>
        <p:cNvGrpSpPr/>
        <p:nvPr/>
      </p:nvGrpSpPr>
      <p:grpSpPr>
        <a:xfrm>
          <a:off x="0" y="0"/>
          <a:ext cx="0" cy="0"/>
          <a:chOff x="0" y="0"/>
          <a:chExt cx="0" cy="0"/>
        </a:xfrm>
      </p:grpSpPr>
      <p:grpSp>
        <p:nvGrpSpPr>
          <p:cNvPr id="297" name="Google Shape;297;p11"/>
          <p:cNvGrpSpPr/>
          <p:nvPr/>
        </p:nvGrpSpPr>
        <p:grpSpPr>
          <a:xfrm>
            <a:off x="0" y="0"/>
            <a:ext cx="18288000" cy="10287000"/>
            <a:chOff x="0" y="0"/>
            <a:chExt cx="24384000" cy="13716000"/>
          </a:xfrm>
        </p:grpSpPr>
        <p:cxnSp>
          <p:nvCxnSpPr>
            <p:cNvPr id="298" name="Google Shape;298;p11"/>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299" name="Google Shape;299;p11"/>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300" name="Google Shape;300;p11"/>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cxnSp>
        <p:nvCxnSpPr>
          <p:cNvPr id="302" name="Google Shape;302;p11"/>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303" name="Google Shape;303;p11"/>
          <p:cNvGrpSpPr/>
          <p:nvPr/>
        </p:nvGrpSpPr>
        <p:grpSpPr>
          <a:xfrm>
            <a:off x="285492" y="7571671"/>
            <a:ext cx="4572000" cy="2666999"/>
            <a:chOff x="0" y="0"/>
            <a:chExt cx="6574461" cy="3678393"/>
          </a:xfrm>
        </p:grpSpPr>
        <p:sp>
          <p:nvSpPr>
            <p:cNvPr id="304" name="Google Shape;304;p11"/>
            <p:cNvSpPr/>
            <p:nvPr/>
          </p:nvSpPr>
          <p:spPr>
            <a:xfrm>
              <a:off x="0" y="0"/>
              <a:ext cx="6574461" cy="3678393"/>
            </a:xfrm>
            <a:custGeom>
              <a:avLst/>
              <a:gdLst/>
              <a:ahLst/>
              <a:cxnLst/>
              <a:rect l="l" t="t" r="r" b="b"/>
              <a:pathLst>
                <a:path w="6574461" h="3678393" extrusionOk="0">
                  <a:moveTo>
                    <a:pt x="0" y="0"/>
                  </a:moveTo>
                  <a:lnTo>
                    <a:pt x="6574461" y="0"/>
                  </a:lnTo>
                  <a:lnTo>
                    <a:pt x="6574461" y="3678393"/>
                  </a:lnTo>
                  <a:lnTo>
                    <a:pt x="0" y="3678393"/>
                  </a:lnTo>
                  <a:close/>
                </a:path>
              </a:pathLst>
            </a:custGeom>
            <a:solidFill>
              <a:srgbClr val="1E23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5" name="Google Shape;305;p11"/>
            <p:cNvSpPr txBox="1"/>
            <p:nvPr/>
          </p:nvSpPr>
          <p:spPr>
            <a:xfrm>
              <a:off x="0" y="0"/>
              <a:ext cx="6574460" cy="3678393"/>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None/>
              </a:pPr>
              <a:endParaRPr sz="1800">
                <a:solidFill>
                  <a:schemeClr val="dk1"/>
                </a:solidFill>
                <a:latin typeface="Calibri"/>
                <a:ea typeface="Calibri"/>
                <a:cs typeface="Calibri"/>
                <a:sym typeface="Calibri"/>
              </a:endParaRPr>
            </a:p>
          </p:txBody>
        </p:sp>
      </p:grpSp>
      <p:sp>
        <p:nvSpPr>
          <p:cNvPr id="306" name="Google Shape;306;p11"/>
          <p:cNvSpPr txBox="1"/>
          <p:nvPr/>
        </p:nvSpPr>
        <p:spPr>
          <a:xfrm>
            <a:off x="533400" y="7926949"/>
            <a:ext cx="3852940" cy="157216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6000" dirty="0">
                <a:solidFill>
                  <a:srgbClr val="FFFFFF"/>
                </a:solidFill>
                <a:latin typeface="DM Serif Display"/>
                <a:ea typeface="DM Serif Display"/>
                <a:cs typeface="DM Serif Display"/>
                <a:sym typeface="DM Serif Display"/>
              </a:rPr>
              <a:t>Hands-On Exercise</a:t>
            </a:r>
            <a:endParaRPr sz="6000" dirty="0">
              <a:solidFill>
                <a:srgbClr val="FFFFFF"/>
              </a:solidFill>
              <a:latin typeface="DM Serif Display"/>
              <a:ea typeface="DM Serif Display"/>
              <a:cs typeface="DM Serif Display"/>
              <a:sym typeface="DM Serif Display"/>
            </a:endParaRPr>
          </a:p>
        </p:txBody>
      </p:sp>
      <p:cxnSp>
        <p:nvCxnSpPr>
          <p:cNvPr id="307" name="Google Shape;307;p11"/>
          <p:cNvCxnSpPr/>
          <p:nvPr/>
        </p:nvCxnSpPr>
        <p:spPr>
          <a:xfrm>
            <a:off x="533400" y="9931143"/>
            <a:ext cx="719041" cy="4762"/>
          </a:xfrm>
          <a:prstGeom prst="straightConnector1">
            <a:avLst/>
          </a:prstGeom>
          <a:noFill/>
          <a:ln w="9525" cap="flat" cmpd="sng">
            <a:solidFill>
              <a:srgbClr val="FFFFFF"/>
            </a:solidFill>
            <a:prstDash val="solid"/>
            <a:round/>
            <a:headEnd type="none" w="sm" len="sm"/>
            <a:tailEnd type="none" w="sm" len="sm"/>
          </a:ln>
        </p:spPr>
      </p:cxnSp>
      <p:sp>
        <p:nvSpPr>
          <p:cNvPr id="308" name="Google Shape;308;p11"/>
          <p:cNvSpPr txBox="1"/>
          <p:nvPr/>
        </p:nvSpPr>
        <p:spPr>
          <a:xfrm>
            <a:off x="892920" y="1472083"/>
            <a:ext cx="9132046" cy="5576270"/>
          </a:xfrm>
          <a:prstGeom prst="rect">
            <a:avLst/>
          </a:prstGeom>
          <a:noFill/>
          <a:ln>
            <a:noFill/>
          </a:ln>
        </p:spPr>
        <p:txBody>
          <a:bodyPr spcFirstLastPara="1" wrap="square" lIns="0" tIns="0" rIns="0" bIns="0" anchor="t" anchorCtr="0">
            <a:spAutoFit/>
          </a:bodyPr>
          <a:lstStyle/>
          <a:p>
            <a:pPr marL="0" marR="0" lvl="0" indent="0" algn="l" rtl="0">
              <a:lnSpc>
                <a:spcPct val="183277"/>
              </a:lnSpc>
              <a:spcBef>
                <a:spcPts val="0"/>
              </a:spcBef>
              <a:spcAft>
                <a:spcPts val="0"/>
              </a:spcAft>
              <a:buNone/>
            </a:pPr>
            <a:r>
              <a:rPr lang="en-US" sz="1800" b="1" dirty="0">
                <a:solidFill>
                  <a:srgbClr val="1E2328"/>
                </a:solidFill>
                <a:latin typeface="Montserrat"/>
                <a:ea typeface="Montserrat"/>
                <a:cs typeface="Montserrat"/>
                <a:sym typeface="Montserrat"/>
              </a:rPr>
              <a:t>Steps:</a:t>
            </a:r>
            <a:endParaRPr dirty="0"/>
          </a:p>
          <a:p>
            <a:pPr marL="0" marR="0" lvl="0" indent="0" algn="l" rtl="0">
              <a:lnSpc>
                <a:spcPct val="183277"/>
              </a:lnSpc>
              <a:spcBef>
                <a:spcPts val="0"/>
              </a:spcBef>
              <a:spcAft>
                <a:spcPts val="0"/>
              </a:spcAft>
              <a:buNone/>
            </a:pPr>
            <a:r>
              <a:rPr lang="en-US" sz="1800" b="1" i="1" dirty="0">
                <a:solidFill>
                  <a:srgbClr val="1E2328"/>
                </a:solidFill>
                <a:latin typeface="Montserrat"/>
                <a:ea typeface="Montserrat"/>
                <a:cs typeface="Montserrat"/>
                <a:sym typeface="Montserrat"/>
              </a:rPr>
              <a:t>Gather Tools and Materials:</a:t>
            </a:r>
            <a:endParaRPr dirty="0"/>
          </a:p>
          <a:p>
            <a:pPr marL="0" marR="0" lvl="0" indent="0" algn="l" rtl="0">
              <a:lnSpc>
                <a:spcPct val="183277"/>
              </a:lnSpc>
              <a:spcBef>
                <a:spcPts val="0"/>
              </a:spcBef>
              <a:spcAft>
                <a:spcPts val="0"/>
              </a:spcAft>
              <a:buNone/>
            </a:pPr>
            <a:r>
              <a:rPr lang="en-US" sz="1800" dirty="0">
                <a:solidFill>
                  <a:srgbClr val="1E2328"/>
                </a:solidFill>
                <a:latin typeface="Montserrat"/>
                <a:ea typeface="Montserrat"/>
                <a:cs typeface="Montserrat"/>
                <a:sym typeface="Montserrat"/>
              </a:rPr>
              <a:t>Use the provided scissors, measuring tape, and checklist to inspect materials like second-hand clothing, textile scraps, and deadstock fabrics.</a:t>
            </a:r>
            <a:endParaRPr dirty="0"/>
          </a:p>
          <a:p>
            <a:pPr marL="0" marR="0" lvl="0" indent="0" algn="l" rtl="0">
              <a:lnSpc>
                <a:spcPct val="183277"/>
              </a:lnSpc>
              <a:spcBef>
                <a:spcPts val="0"/>
              </a:spcBef>
              <a:spcAft>
                <a:spcPts val="0"/>
              </a:spcAft>
              <a:buNone/>
            </a:pPr>
            <a:r>
              <a:rPr lang="en-US" sz="1800" b="1" i="1" dirty="0">
                <a:solidFill>
                  <a:srgbClr val="1E2328"/>
                </a:solidFill>
                <a:latin typeface="Montserrat"/>
                <a:ea typeface="Montserrat"/>
                <a:cs typeface="Montserrat"/>
                <a:sym typeface="Montserrat"/>
              </a:rPr>
              <a:t>Assess Materials:</a:t>
            </a:r>
            <a:endParaRPr dirty="0"/>
          </a:p>
          <a:p>
            <a:pPr marL="0" marR="0" lvl="0" indent="0" algn="l" rtl="0">
              <a:lnSpc>
                <a:spcPct val="183277"/>
              </a:lnSpc>
              <a:spcBef>
                <a:spcPts val="0"/>
              </a:spcBef>
              <a:spcAft>
                <a:spcPts val="0"/>
              </a:spcAft>
              <a:buNone/>
            </a:pPr>
            <a:r>
              <a:rPr lang="en-US" sz="1800" dirty="0">
                <a:solidFill>
                  <a:srgbClr val="1E2328"/>
                </a:solidFill>
                <a:latin typeface="Montserrat"/>
                <a:ea typeface="Montserrat"/>
                <a:cs typeface="Montserrat"/>
                <a:sym typeface="Montserrat"/>
              </a:rPr>
              <a:t>Apply the material assessment criteria (quality, design potential, sustainability</a:t>
            </a:r>
            <a:r>
              <a:rPr lang="pl-PL" sz="1800" dirty="0">
                <a:solidFill>
                  <a:srgbClr val="1E2328"/>
                </a:solidFill>
                <a:latin typeface="Montserrat"/>
                <a:ea typeface="Montserrat"/>
                <a:cs typeface="Montserrat"/>
                <a:sym typeface="Montserrat"/>
              </a:rPr>
              <a:t>, </a:t>
            </a:r>
            <a:r>
              <a:rPr lang="pl-PL" sz="1800" dirty="0" err="1">
                <a:solidFill>
                  <a:srgbClr val="1E2328"/>
                </a:solidFill>
                <a:latin typeface="Montserrat"/>
                <a:ea typeface="Montserrat"/>
                <a:cs typeface="Montserrat"/>
                <a:sym typeface="Montserrat"/>
              </a:rPr>
              <a:t>chemical</a:t>
            </a:r>
            <a:r>
              <a:rPr lang="pl-PL" sz="1800" dirty="0">
                <a:solidFill>
                  <a:srgbClr val="1E2328"/>
                </a:solidFill>
                <a:latin typeface="Montserrat"/>
                <a:ea typeface="Montserrat"/>
                <a:cs typeface="Montserrat"/>
                <a:sym typeface="Montserrat"/>
              </a:rPr>
              <a:t> </a:t>
            </a:r>
            <a:r>
              <a:rPr lang="pl-PL" sz="1800" dirty="0" err="1">
                <a:solidFill>
                  <a:srgbClr val="1E2328"/>
                </a:solidFill>
                <a:latin typeface="Montserrat"/>
                <a:ea typeface="Montserrat"/>
                <a:cs typeface="Montserrat"/>
                <a:sym typeface="Montserrat"/>
              </a:rPr>
              <a:t>pollution</a:t>
            </a:r>
            <a:r>
              <a:rPr lang="en-US" sz="1800" dirty="0">
                <a:solidFill>
                  <a:srgbClr val="1E2328"/>
                </a:solidFill>
                <a:latin typeface="Montserrat"/>
                <a:ea typeface="Montserrat"/>
                <a:cs typeface="Montserrat"/>
                <a:sym typeface="Montserrat"/>
              </a:rPr>
              <a:t>) to determine suitability for upcycling.</a:t>
            </a:r>
            <a:endParaRPr dirty="0"/>
          </a:p>
          <a:p>
            <a:pPr marL="0" marR="0" lvl="0" indent="0" algn="l" rtl="0">
              <a:lnSpc>
                <a:spcPct val="183277"/>
              </a:lnSpc>
              <a:spcBef>
                <a:spcPts val="0"/>
              </a:spcBef>
              <a:spcAft>
                <a:spcPts val="0"/>
              </a:spcAft>
              <a:buNone/>
            </a:pPr>
            <a:r>
              <a:rPr lang="en-US" sz="1800" b="1" i="1" dirty="0">
                <a:solidFill>
                  <a:srgbClr val="1E2328"/>
                </a:solidFill>
                <a:latin typeface="Montserrat"/>
                <a:ea typeface="Montserrat"/>
                <a:cs typeface="Montserrat"/>
                <a:sym typeface="Montserrat"/>
              </a:rPr>
              <a:t>Group Discussion:</a:t>
            </a:r>
            <a:endParaRPr dirty="0"/>
          </a:p>
          <a:p>
            <a:pPr marL="0" marR="0" lvl="0" indent="0" algn="l" rtl="0">
              <a:lnSpc>
                <a:spcPct val="183277"/>
              </a:lnSpc>
              <a:spcBef>
                <a:spcPts val="0"/>
              </a:spcBef>
              <a:spcAft>
                <a:spcPts val="0"/>
              </a:spcAft>
              <a:buNone/>
            </a:pPr>
            <a:r>
              <a:rPr lang="en-US" sz="1800" dirty="0">
                <a:solidFill>
                  <a:srgbClr val="1E2328"/>
                </a:solidFill>
                <a:latin typeface="Montserrat"/>
                <a:ea typeface="Montserrat"/>
                <a:cs typeface="Montserrat"/>
                <a:sym typeface="Montserrat"/>
              </a:rPr>
              <a:t>Work in teams to discuss and select materials for your project.</a:t>
            </a:r>
            <a:endParaRPr dirty="0"/>
          </a:p>
          <a:p>
            <a:pPr marL="0" marR="0" lvl="0" indent="0" algn="l" rtl="0">
              <a:lnSpc>
                <a:spcPct val="183277"/>
              </a:lnSpc>
              <a:spcBef>
                <a:spcPts val="0"/>
              </a:spcBef>
              <a:spcAft>
                <a:spcPts val="0"/>
              </a:spcAft>
              <a:buNone/>
            </a:pPr>
            <a:r>
              <a:rPr lang="en-US" sz="1800" b="1" i="1" dirty="0">
                <a:solidFill>
                  <a:srgbClr val="1E2328"/>
                </a:solidFill>
                <a:latin typeface="Montserrat"/>
                <a:ea typeface="Montserrat"/>
                <a:cs typeface="Montserrat"/>
                <a:sym typeface="Montserrat"/>
              </a:rPr>
              <a:t>Present Findings:</a:t>
            </a:r>
            <a:endParaRPr dirty="0"/>
          </a:p>
          <a:p>
            <a:pPr marL="0" marR="0" lvl="0" indent="0" algn="l" rtl="0">
              <a:lnSpc>
                <a:spcPct val="183277"/>
              </a:lnSpc>
              <a:spcBef>
                <a:spcPts val="0"/>
              </a:spcBef>
              <a:spcAft>
                <a:spcPts val="0"/>
              </a:spcAft>
              <a:buNone/>
            </a:pPr>
            <a:r>
              <a:rPr lang="en-US" sz="1800" dirty="0">
                <a:solidFill>
                  <a:srgbClr val="1E2328"/>
                </a:solidFill>
                <a:latin typeface="Montserrat"/>
                <a:ea typeface="Montserrat"/>
                <a:cs typeface="Montserrat"/>
                <a:sym typeface="Montserrat"/>
              </a:rPr>
              <a:t>Share your choices and explain your decisions to the group.</a:t>
            </a:r>
            <a:endParaRPr dirty="0"/>
          </a:p>
        </p:txBody>
      </p:sp>
      <p:sp>
        <p:nvSpPr>
          <p:cNvPr id="309" name="Google Shape;309;p11"/>
          <p:cNvSpPr txBox="1"/>
          <p:nvPr/>
        </p:nvSpPr>
        <p:spPr>
          <a:xfrm>
            <a:off x="1031566" y="351095"/>
            <a:ext cx="4506489" cy="384175"/>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None/>
            </a:pPr>
            <a:r>
              <a:rPr lang="en-US" sz="2499">
                <a:solidFill>
                  <a:srgbClr val="1E2328"/>
                </a:solidFill>
                <a:latin typeface="DM Serif Display"/>
                <a:ea typeface="DM Serif Display"/>
                <a:cs typeface="DM Serif Display"/>
                <a:sym typeface="DM Serif Display"/>
              </a:rPr>
              <a:t>UpTraK Training Programme</a:t>
            </a:r>
            <a:endParaRPr/>
          </a:p>
        </p:txBody>
      </p:sp>
      <p:pic>
        <p:nvPicPr>
          <p:cNvPr id="310" name="Google Shape;310;p11"/>
          <p:cNvPicPr preferRelativeResize="0"/>
          <p:nvPr/>
        </p:nvPicPr>
        <p:blipFill rotWithShape="1">
          <a:blip r:embed="rId4">
            <a:alphaModFix/>
          </a:blip>
          <a:srcRect/>
          <a:stretch/>
        </p:blipFill>
        <p:spPr>
          <a:xfrm>
            <a:off x="10688415" y="1212318"/>
            <a:ext cx="5796355" cy="3778778"/>
          </a:xfrm>
          <a:prstGeom prst="rect">
            <a:avLst/>
          </a:prstGeom>
          <a:noFill/>
          <a:ln>
            <a:noFill/>
          </a:ln>
        </p:spPr>
      </p:pic>
      <p:sp>
        <p:nvSpPr>
          <p:cNvPr id="311" name="Google Shape;311;p11"/>
          <p:cNvSpPr txBox="1"/>
          <p:nvPr/>
        </p:nvSpPr>
        <p:spPr>
          <a:xfrm>
            <a:off x="9069243" y="8464258"/>
            <a:ext cx="7232734" cy="1220847"/>
          </a:xfrm>
          <a:prstGeom prst="rect">
            <a:avLst/>
          </a:prstGeom>
          <a:noFill/>
          <a:ln>
            <a:noFill/>
          </a:ln>
        </p:spPr>
        <p:txBody>
          <a:bodyPr spcFirstLastPara="1" wrap="square" lIns="0" tIns="0" rIns="0" bIns="0" anchor="t" anchorCtr="0">
            <a:spAutoFit/>
          </a:bodyPr>
          <a:lstStyle/>
          <a:p>
            <a:pPr marL="0" marR="0" lvl="0" indent="0" algn="r" rtl="0">
              <a:lnSpc>
                <a:spcPct val="91638"/>
              </a:lnSpc>
              <a:spcBef>
                <a:spcPts val="0"/>
              </a:spcBef>
              <a:spcAft>
                <a:spcPts val="0"/>
              </a:spcAft>
              <a:buNone/>
            </a:pPr>
            <a:endParaRPr sz="3600" b="1" dirty="0">
              <a:solidFill>
                <a:srgbClr val="1E2328"/>
              </a:solidFill>
              <a:latin typeface="Montserrat"/>
              <a:ea typeface="Montserrat"/>
              <a:cs typeface="Montserrat"/>
              <a:sym typeface="Montserrat"/>
            </a:endParaRPr>
          </a:p>
          <a:p>
            <a:pPr marL="0" marR="0" lvl="0" indent="0" algn="r" rtl="0">
              <a:lnSpc>
                <a:spcPct val="183277"/>
              </a:lnSpc>
              <a:spcBef>
                <a:spcPts val="0"/>
              </a:spcBef>
              <a:spcAft>
                <a:spcPts val="0"/>
              </a:spcAft>
              <a:buNone/>
            </a:pPr>
            <a:r>
              <a:rPr lang="en-US" sz="1800" b="1" dirty="0">
                <a:solidFill>
                  <a:srgbClr val="1E2328"/>
                </a:solidFill>
                <a:latin typeface="Montserrat"/>
                <a:ea typeface="Montserrat"/>
                <a:cs typeface="Montserrat"/>
                <a:sym typeface="Montserrat"/>
              </a:rPr>
              <a:t>Learn how to identify upcycling potential in everyday materials while fostering creativity and teamwork.</a:t>
            </a:r>
            <a:endParaRPr sz="1800" dirty="0">
              <a:solidFill>
                <a:srgbClr val="1E2328"/>
              </a:solidFill>
              <a:latin typeface="Montserrat"/>
              <a:ea typeface="Montserrat"/>
              <a:cs typeface="Montserrat"/>
              <a:sym typeface="Montserrat"/>
            </a:endParaRPr>
          </a:p>
        </p:txBody>
      </p:sp>
      <p:pic>
        <p:nvPicPr>
          <p:cNvPr id="312" name="Google Shape;312;p11"/>
          <p:cNvPicPr preferRelativeResize="0"/>
          <p:nvPr/>
        </p:nvPicPr>
        <p:blipFill rotWithShape="1">
          <a:blip r:embed="rId5">
            <a:alphaModFix/>
          </a:blip>
          <a:srcRect/>
          <a:stretch/>
        </p:blipFill>
        <p:spPr>
          <a:xfrm>
            <a:off x="14390529" y="7310623"/>
            <a:ext cx="1911448" cy="1339919"/>
          </a:xfrm>
          <a:prstGeom prst="rect">
            <a:avLst/>
          </a:prstGeom>
          <a:noFill/>
          <a:ln>
            <a:noFill/>
          </a:ln>
        </p:spPr>
      </p:pic>
      <p:sp>
        <p:nvSpPr>
          <p:cNvPr id="3" name="TextBox 17">
            <a:extLst>
              <a:ext uri="{FF2B5EF4-FFF2-40B4-BE49-F238E27FC236}">
                <a16:creationId xmlns:a16="http://schemas.microsoft.com/office/drawing/2014/main" id="{D2C91147-B461-1D94-47B5-BFF2CFF4C1F8}"/>
              </a:ext>
            </a:extLst>
          </p:cNvPr>
          <p:cNvSpPr txBox="1"/>
          <p:nvPr/>
        </p:nvSpPr>
        <p:spPr>
          <a:xfrm rot="16200000">
            <a:off x="15869100" y="7511435"/>
            <a:ext cx="3225130" cy="268600"/>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
        <p:nvSpPr>
          <p:cNvPr id="4" name="TextBox 6">
            <a:extLst>
              <a:ext uri="{FF2B5EF4-FFF2-40B4-BE49-F238E27FC236}">
                <a16:creationId xmlns:a16="http://schemas.microsoft.com/office/drawing/2014/main" id="{3FA170E8-484D-F68E-0067-C1CF88913B60}"/>
              </a:ext>
            </a:extLst>
          </p:cNvPr>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dirty="0">
                <a:solidFill>
                  <a:srgbClr val="1E2328"/>
                </a:solidFill>
                <a:latin typeface="Montserrat"/>
                <a:ea typeface="Montserrat"/>
                <a:cs typeface="Montserrat"/>
                <a:sym typeface="Montserrat"/>
              </a:rPr>
              <a:t>Module 1, Unit </a:t>
            </a:r>
            <a:r>
              <a:rPr lang="pl-PL" sz="2499" dirty="0">
                <a:solidFill>
                  <a:srgbClr val="1E2328"/>
                </a:solidFill>
                <a:latin typeface="Montserrat"/>
                <a:ea typeface="Montserrat"/>
                <a:cs typeface="Montserrat"/>
                <a:sym typeface="Montserrat"/>
              </a:rPr>
              <a:t>2</a:t>
            </a:r>
            <a:endParaRPr lang="en-US" sz="2499" dirty="0">
              <a:solidFill>
                <a:srgbClr val="1E2328"/>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9224642E-0AE6-EFF2-A3BE-34F23BBCAA10}"/>
              </a:ext>
            </a:extLst>
          </p:cNvPr>
          <p:cNvGrpSpPr/>
          <p:nvPr/>
        </p:nvGrpSpPr>
        <p:grpSpPr>
          <a:xfrm>
            <a:off x="0" y="0"/>
            <a:ext cx="18288000" cy="10287000"/>
            <a:chOff x="0" y="0"/>
            <a:chExt cx="24384000" cy="13716000"/>
          </a:xfrm>
        </p:grpSpPr>
        <p:sp>
          <p:nvSpPr>
            <p:cNvPr id="3" name="AutoShape 3">
              <a:extLst>
                <a:ext uri="{FF2B5EF4-FFF2-40B4-BE49-F238E27FC236}">
                  <a16:creationId xmlns:a16="http://schemas.microsoft.com/office/drawing/2014/main" id="{8F7C442E-7496-9033-F7D3-0058B636A86A}"/>
                </a:ext>
              </a:extLst>
            </p:cNvPr>
            <p:cNvSpPr/>
            <p:nvPr/>
          </p:nvSpPr>
          <p:spPr>
            <a:xfrm flipV="1">
              <a:off x="22233774" y="0"/>
              <a:ext cx="0" cy="13716000"/>
            </a:xfrm>
            <a:prstGeom prst="line">
              <a:avLst/>
            </a:prstGeom>
            <a:ln w="12700" cap="flat">
              <a:solidFill>
                <a:srgbClr val="1E2328"/>
              </a:solidFill>
              <a:prstDash val="solid"/>
              <a:headEnd type="none" w="sm" len="sm"/>
              <a:tailEnd type="none" w="sm" len="sm"/>
            </a:ln>
          </p:spPr>
        </p:sp>
        <p:sp>
          <p:nvSpPr>
            <p:cNvPr id="4" name="AutoShape 4">
              <a:extLst>
                <a:ext uri="{FF2B5EF4-FFF2-40B4-BE49-F238E27FC236}">
                  <a16:creationId xmlns:a16="http://schemas.microsoft.com/office/drawing/2014/main" id="{820EE790-0272-FD74-9ABF-1402AA850B78}"/>
                </a:ext>
              </a:extLst>
            </p:cNvPr>
            <p:cNvSpPr/>
            <p:nvPr/>
          </p:nvSpPr>
          <p:spPr>
            <a:xfrm rot="-10800000">
              <a:off x="0" y="1365250"/>
              <a:ext cx="24384000" cy="0"/>
            </a:xfrm>
            <a:prstGeom prst="line">
              <a:avLst/>
            </a:prstGeom>
            <a:ln w="12700" cap="flat">
              <a:solidFill>
                <a:srgbClr val="1E2328"/>
              </a:solidFill>
              <a:prstDash val="solid"/>
              <a:headEnd type="none" w="sm" len="sm"/>
              <a:tailEnd type="none" w="sm" len="sm"/>
            </a:ln>
          </p:spPr>
        </p:sp>
        <p:sp>
          <p:nvSpPr>
            <p:cNvPr id="5" name="Freeform 5">
              <a:extLst>
                <a:ext uri="{FF2B5EF4-FFF2-40B4-BE49-F238E27FC236}">
                  <a16:creationId xmlns:a16="http://schemas.microsoft.com/office/drawing/2014/main" id="{C91D238E-0E6E-9D2E-5F78-B554D1DAE0C4}"/>
                </a:ext>
              </a:extLst>
            </p:cNvPr>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sp>
        <p:sp>
          <p:nvSpPr>
            <p:cNvPr id="6" name="TextBox 6">
              <a:extLst>
                <a:ext uri="{FF2B5EF4-FFF2-40B4-BE49-F238E27FC236}">
                  <a16:creationId xmlns:a16="http://schemas.microsoft.com/office/drawing/2014/main" id="{A0B5D015-6D87-54A4-6F55-952A037508FB}"/>
                </a:ext>
              </a:extLst>
            </p:cNvPr>
            <p:cNvSpPr txBox="1"/>
            <p:nvPr/>
          </p:nvSpPr>
          <p:spPr>
            <a:xfrm>
              <a:off x="18387439" y="439208"/>
              <a:ext cx="3674959" cy="499533"/>
            </a:xfrm>
            <a:prstGeom prst="rect">
              <a:avLst/>
            </a:prstGeom>
          </p:spPr>
          <p:txBody>
            <a:bodyPr lIns="0" tIns="0" rIns="0" bIns="0" rtlCol="0" anchor="t">
              <a:spAutoFit/>
            </a:bodyPr>
            <a:lstStyle/>
            <a:p>
              <a:pPr algn="ctr">
                <a:lnSpc>
                  <a:spcPts val="3049"/>
                </a:lnSpc>
              </a:pPr>
              <a:r>
                <a:rPr lang="en-US" sz="2499" dirty="0">
                  <a:solidFill>
                    <a:srgbClr val="1E2328"/>
                  </a:solidFill>
                  <a:latin typeface="Montserrat"/>
                  <a:ea typeface="Montserrat"/>
                  <a:cs typeface="Montserrat"/>
                  <a:sym typeface="Montserrat"/>
                </a:rPr>
                <a:t>Module 1, Unit </a:t>
              </a:r>
              <a:r>
                <a:rPr lang="pl-PL" sz="2499" dirty="0">
                  <a:solidFill>
                    <a:srgbClr val="1E2328"/>
                  </a:solidFill>
                  <a:latin typeface="Montserrat"/>
                  <a:ea typeface="Montserrat"/>
                  <a:cs typeface="Montserrat"/>
                  <a:sym typeface="Montserrat"/>
                </a:rPr>
                <a:t>2</a:t>
              </a:r>
              <a:endParaRPr lang="en-US" sz="2499" dirty="0">
                <a:solidFill>
                  <a:srgbClr val="1E2328"/>
                </a:solidFill>
                <a:latin typeface="Montserrat"/>
                <a:ea typeface="Montserrat"/>
                <a:cs typeface="Montserrat"/>
                <a:sym typeface="Montserrat"/>
              </a:endParaRPr>
            </a:p>
          </p:txBody>
        </p:sp>
        <p:sp>
          <p:nvSpPr>
            <p:cNvPr id="7" name="TextBox 7">
              <a:extLst>
                <a:ext uri="{FF2B5EF4-FFF2-40B4-BE49-F238E27FC236}">
                  <a16:creationId xmlns:a16="http://schemas.microsoft.com/office/drawing/2014/main" id="{FA9EA818-7DD6-E990-6B8F-264E47D5C652}"/>
                </a:ext>
              </a:extLst>
            </p:cNvPr>
            <p:cNvSpPr txBox="1"/>
            <p:nvPr/>
          </p:nvSpPr>
          <p:spPr>
            <a:xfrm rot="16200000">
              <a:off x="21108000" y="10035524"/>
              <a:ext cx="4259535" cy="358217"/>
            </a:xfrm>
            <a:prstGeom prst="rect">
              <a:avLst/>
            </a:prstGeom>
          </p:spPr>
          <p:txBody>
            <a:bodyPr wrap="square" lIns="0" tIns="0" rIns="0" bIns="0" rtlCol="0" anchor="t">
              <a:spAutoFit/>
            </a:bodyPr>
            <a:lstStyle/>
            <a:p>
              <a:pPr algn="l">
                <a:lnSpc>
                  <a:spcPts val="2196"/>
                </a:lnSpc>
              </a:pPr>
              <a:r>
                <a:rPr lang="en-US" sz="1800" dirty="0">
                  <a:solidFill>
                    <a:srgbClr val="1E2328"/>
                  </a:solidFill>
                  <a:latin typeface="Montserrat"/>
                  <a:ea typeface="Montserrat"/>
                  <a:cs typeface="Montserrat"/>
                  <a:sym typeface="Montserrat"/>
                </a:rPr>
                <a:t>www.fashionupproject.com</a:t>
              </a:r>
              <a:endParaRPr lang="en-US" sz="1800" dirty="0">
                <a:solidFill>
                  <a:srgbClr val="1E2328"/>
                </a:solidFill>
                <a:latin typeface="Montserrat"/>
                <a:ea typeface="Montserrat"/>
                <a:cs typeface="Montserrat"/>
              </a:endParaRPr>
            </a:p>
          </p:txBody>
        </p:sp>
      </p:grpSp>
      <p:grpSp>
        <p:nvGrpSpPr>
          <p:cNvPr id="8" name="Group 8">
            <a:extLst>
              <a:ext uri="{FF2B5EF4-FFF2-40B4-BE49-F238E27FC236}">
                <a16:creationId xmlns:a16="http://schemas.microsoft.com/office/drawing/2014/main" id="{059BA85F-21E4-D3D5-5298-415831893F71}"/>
              </a:ext>
            </a:extLst>
          </p:cNvPr>
          <p:cNvGrpSpPr/>
          <p:nvPr/>
        </p:nvGrpSpPr>
        <p:grpSpPr>
          <a:xfrm>
            <a:off x="0" y="5674870"/>
            <a:ext cx="2839728" cy="4612130"/>
            <a:chOff x="0" y="0"/>
            <a:chExt cx="2254171" cy="3661101"/>
          </a:xfrm>
        </p:grpSpPr>
        <p:sp>
          <p:nvSpPr>
            <p:cNvPr id="9" name="Freeform 9">
              <a:extLst>
                <a:ext uri="{FF2B5EF4-FFF2-40B4-BE49-F238E27FC236}">
                  <a16:creationId xmlns:a16="http://schemas.microsoft.com/office/drawing/2014/main" id="{4A8CF784-3E7B-E553-05DC-DE61A3D2074D}"/>
                </a:ext>
              </a:extLst>
            </p:cNvPr>
            <p:cNvSpPr/>
            <p:nvPr/>
          </p:nvSpPr>
          <p:spPr>
            <a:xfrm>
              <a:off x="0" y="0"/>
              <a:ext cx="2254172" cy="3661101"/>
            </a:xfrm>
            <a:custGeom>
              <a:avLst/>
              <a:gdLst/>
              <a:ahLst/>
              <a:cxnLst/>
              <a:rect l="l" t="t" r="r" b="b"/>
              <a:pathLst>
                <a:path w="2254172" h="3661101">
                  <a:moveTo>
                    <a:pt x="0" y="0"/>
                  </a:moveTo>
                  <a:lnTo>
                    <a:pt x="2254172" y="0"/>
                  </a:lnTo>
                  <a:lnTo>
                    <a:pt x="2254172" y="3661101"/>
                  </a:lnTo>
                  <a:lnTo>
                    <a:pt x="0" y="3661101"/>
                  </a:lnTo>
                  <a:close/>
                </a:path>
              </a:pathLst>
            </a:custGeom>
            <a:solidFill>
              <a:srgbClr val="000000"/>
            </a:solidFill>
          </p:spPr>
        </p:sp>
        <p:sp>
          <p:nvSpPr>
            <p:cNvPr id="10" name="TextBox 10">
              <a:extLst>
                <a:ext uri="{FF2B5EF4-FFF2-40B4-BE49-F238E27FC236}">
                  <a16:creationId xmlns:a16="http://schemas.microsoft.com/office/drawing/2014/main" id="{2CD7A5FB-073B-6C13-25F7-48AC5A67D746}"/>
                </a:ext>
              </a:extLst>
            </p:cNvPr>
            <p:cNvSpPr txBox="1"/>
            <p:nvPr/>
          </p:nvSpPr>
          <p:spPr>
            <a:xfrm>
              <a:off x="0" y="0"/>
              <a:ext cx="2254171" cy="3661101"/>
            </a:xfrm>
            <a:prstGeom prst="rect">
              <a:avLst/>
            </a:prstGeom>
          </p:spPr>
          <p:txBody>
            <a:bodyPr lIns="50800" tIns="50800" rIns="50800" bIns="50800" rtlCol="0" anchor="ctr"/>
            <a:lstStyle/>
            <a:p>
              <a:pPr algn="ctr">
                <a:lnSpc>
                  <a:spcPts val="2478"/>
                </a:lnSpc>
              </a:pPr>
              <a:endParaRPr/>
            </a:p>
          </p:txBody>
        </p:sp>
      </p:grpSp>
      <p:grpSp>
        <p:nvGrpSpPr>
          <p:cNvPr id="11" name="Group 11">
            <a:extLst>
              <a:ext uri="{FF2B5EF4-FFF2-40B4-BE49-F238E27FC236}">
                <a16:creationId xmlns:a16="http://schemas.microsoft.com/office/drawing/2014/main" id="{6DB1C1B6-6345-03B0-B0F7-8C244B72ACB9}"/>
              </a:ext>
            </a:extLst>
          </p:cNvPr>
          <p:cNvGrpSpPr/>
          <p:nvPr/>
        </p:nvGrpSpPr>
        <p:grpSpPr>
          <a:xfrm>
            <a:off x="0" y="1033462"/>
            <a:ext cx="16672328" cy="4745461"/>
            <a:chOff x="0" y="0"/>
            <a:chExt cx="3605891" cy="1026348"/>
          </a:xfrm>
        </p:grpSpPr>
        <p:sp>
          <p:nvSpPr>
            <p:cNvPr id="12" name="Freeform 12">
              <a:extLst>
                <a:ext uri="{FF2B5EF4-FFF2-40B4-BE49-F238E27FC236}">
                  <a16:creationId xmlns:a16="http://schemas.microsoft.com/office/drawing/2014/main" id="{CBDE384B-19D5-A48D-C53B-D772873B9A38}"/>
                </a:ext>
              </a:extLst>
            </p:cNvPr>
            <p:cNvSpPr/>
            <p:nvPr/>
          </p:nvSpPr>
          <p:spPr>
            <a:xfrm>
              <a:off x="0" y="0"/>
              <a:ext cx="3605891" cy="1026348"/>
            </a:xfrm>
            <a:custGeom>
              <a:avLst/>
              <a:gdLst/>
              <a:ahLst/>
              <a:cxnLst/>
              <a:rect l="l" t="t" r="r" b="b"/>
              <a:pathLst>
                <a:path w="3605891" h="1026348">
                  <a:moveTo>
                    <a:pt x="0" y="0"/>
                  </a:moveTo>
                  <a:lnTo>
                    <a:pt x="3605891" y="0"/>
                  </a:lnTo>
                  <a:lnTo>
                    <a:pt x="3605891" y="1026348"/>
                  </a:lnTo>
                  <a:lnTo>
                    <a:pt x="0" y="1026348"/>
                  </a:lnTo>
                  <a:close/>
                </a:path>
              </a:pathLst>
            </a:custGeom>
            <a:solidFill>
              <a:srgbClr val="CFCF5A"/>
            </a:solidFill>
          </p:spPr>
        </p:sp>
        <p:sp>
          <p:nvSpPr>
            <p:cNvPr id="13" name="TextBox 13">
              <a:extLst>
                <a:ext uri="{FF2B5EF4-FFF2-40B4-BE49-F238E27FC236}">
                  <a16:creationId xmlns:a16="http://schemas.microsoft.com/office/drawing/2014/main" id="{3FA3CB90-4652-3E5B-2B3E-6E7F7E66B0A2}"/>
                </a:ext>
              </a:extLst>
            </p:cNvPr>
            <p:cNvSpPr txBox="1"/>
            <p:nvPr/>
          </p:nvSpPr>
          <p:spPr>
            <a:xfrm>
              <a:off x="0" y="0"/>
              <a:ext cx="3605891" cy="1026348"/>
            </a:xfrm>
            <a:prstGeom prst="rect">
              <a:avLst/>
            </a:prstGeom>
          </p:spPr>
          <p:txBody>
            <a:bodyPr lIns="50800" tIns="50800" rIns="50800" bIns="50800" rtlCol="0" anchor="ctr"/>
            <a:lstStyle/>
            <a:p>
              <a:pPr algn="ctr">
                <a:lnSpc>
                  <a:spcPts val="2196"/>
                </a:lnSpc>
              </a:pPr>
              <a:endParaRPr/>
            </a:p>
          </p:txBody>
        </p:sp>
      </p:grpSp>
      <p:sp>
        <p:nvSpPr>
          <p:cNvPr id="14" name="AutoShape 14">
            <a:extLst>
              <a:ext uri="{FF2B5EF4-FFF2-40B4-BE49-F238E27FC236}">
                <a16:creationId xmlns:a16="http://schemas.microsoft.com/office/drawing/2014/main" id="{E9CD074D-9EDE-CD4B-BC78-84E2085587D4}"/>
              </a:ext>
            </a:extLst>
          </p:cNvPr>
          <p:cNvSpPr/>
          <p:nvPr/>
        </p:nvSpPr>
        <p:spPr>
          <a:xfrm rot="-10800000">
            <a:off x="0" y="1023937"/>
            <a:ext cx="18288000" cy="0"/>
          </a:xfrm>
          <a:prstGeom prst="line">
            <a:avLst/>
          </a:prstGeom>
          <a:ln w="9525" cap="flat">
            <a:solidFill>
              <a:srgbClr val="1E2328"/>
            </a:solidFill>
            <a:prstDash val="solid"/>
            <a:headEnd type="none" w="sm" len="sm"/>
            <a:tailEnd type="none" w="sm" len="sm"/>
          </a:ln>
        </p:spPr>
      </p:sp>
      <p:sp>
        <p:nvSpPr>
          <p:cNvPr id="15" name="TextBox 15">
            <a:extLst>
              <a:ext uri="{FF2B5EF4-FFF2-40B4-BE49-F238E27FC236}">
                <a16:creationId xmlns:a16="http://schemas.microsoft.com/office/drawing/2014/main" id="{A93FA4EF-1A3D-3363-CF5B-695F6CA031D4}"/>
              </a:ext>
            </a:extLst>
          </p:cNvPr>
          <p:cNvSpPr txBox="1"/>
          <p:nvPr/>
        </p:nvSpPr>
        <p:spPr>
          <a:xfrm>
            <a:off x="6228287" y="2683797"/>
            <a:ext cx="5831426" cy="1562100"/>
          </a:xfrm>
          <a:prstGeom prst="rect">
            <a:avLst/>
          </a:prstGeom>
        </p:spPr>
        <p:txBody>
          <a:bodyPr lIns="0" tIns="0" rIns="0" bIns="0" rtlCol="0" anchor="t">
            <a:spAutoFit/>
          </a:bodyPr>
          <a:lstStyle/>
          <a:p>
            <a:pPr algn="l">
              <a:lnSpc>
                <a:spcPts val="6000"/>
              </a:lnSpc>
            </a:pPr>
            <a:r>
              <a:rPr lang="en-US" sz="6000">
                <a:solidFill>
                  <a:srgbClr val="000000"/>
                </a:solidFill>
                <a:latin typeface="DM Serif Display"/>
                <a:ea typeface="DM Serif Display"/>
                <a:cs typeface="DM Serif Display"/>
                <a:sym typeface="DM Serif Display"/>
              </a:rPr>
              <a:t>Unit </a:t>
            </a:r>
          </a:p>
          <a:p>
            <a:pPr algn="l">
              <a:lnSpc>
                <a:spcPts val="6000"/>
              </a:lnSpc>
            </a:pPr>
            <a:r>
              <a:rPr lang="en-US" sz="6000">
                <a:solidFill>
                  <a:srgbClr val="000000"/>
                </a:solidFill>
                <a:latin typeface="DM Serif Display"/>
                <a:ea typeface="DM Serif Display"/>
                <a:cs typeface="DM Serif Display"/>
                <a:sym typeface="DM Serif Display"/>
              </a:rPr>
              <a:t>Summary</a:t>
            </a:r>
          </a:p>
        </p:txBody>
      </p:sp>
      <p:sp>
        <p:nvSpPr>
          <p:cNvPr id="16" name="AutoShape 16">
            <a:extLst>
              <a:ext uri="{FF2B5EF4-FFF2-40B4-BE49-F238E27FC236}">
                <a16:creationId xmlns:a16="http://schemas.microsoft.com/office/drawing/2014/main" id="{23768763-D341-8C4C-48AE-8E61777D37A9}"/>
              </a:ext>
            </a:extLst>
          </p:cNvPr>
          <p:cNvSpPr/>
          <p:nvPr/>
        </p:nvSpPr>
        <p:spPr>
          <a:xfrm>
            <a:off x="6286779" y="4691633"/>
            <a:ext cx="719041" cy="4762"/>
          </a:xfrm>
          <a:prstGeom prst="line">
            <a:avLst/>
          </a:prstGeom>
          <a:ln w="9525" cap="flat">
            <a:solidFill>
              <a:srgbClr val="000000"/>
            </a:solidFill>
            <a:prstDash val="solid"/>
            <a:headEnd type="none" w="sm" len="sm"/>
            <a:tailEnd type="none" w="sm" len="sm"/>
          </a:ln>
        </p:spPr>
      </p:sp>
      <p:sp>
        <p:nvSpPr>
          <p:cNvPr id="17" name="TextBox 17">
            <a:extLst>
              <a:ext uri="{FF2B5EF4-FFF2-40B4-BE49-F238E27FC236}">
                <a16:creationId xmlns:a16="http://schemas.microsoft.com/office/drawing/2014/main" id="{DBFFE416-4329-7245-3AB7-7FB941551E33}"/>
              </a:ext>
            </a:extLst>
          </p:cNvPr>
          <p:cNvSpPr txBox="1"/>
          <p:nvPr/>
        </p:nvSpPr>
        <p:spPr>
          <a:xfrm>
            <a:off x="6225653" y="6429851"/>
            <a:ext cx="9992788" cy="2079800"/>
          </a:xfrm>
          <a:prstGeom prst="rect">
            <a:avLst/>
          </a:prstGeom>
        </p:spPr>
        <p:txBody>
          <a:bodyPr lIns="0" tIns="0" rIns="0" bIns="0" rtlCol="0" anchor="t">
            <a:spAutoFit/>
          </a:bodyPr>
          <a:lstStyle/>
          <a:p>
            <a:pPr algn="just">
              <a:lnSpc>
                <a:spcPts val="3299"/>
              </a:lnSpc>
            </a:pPr>
            <a:r>
              <a:rPr lang="en-US" sz="2199" dirty="0">
                <a:solidFill>
                  <a:srgbClr val="1E2328"/>
                </a:solidFill>
                <a:latin typeface="Montserrat"/>
              </a:rPr>
              <a:t>In this unit, learners discovered where to source materials for upcycling projects and how to choose suitable places, such as circular boutiques or second-hand stores. They also learnt how to select fabrics that fit their project needs while ensuring quality and environmental responsibility.</a:t>
            </a:r>
          </a:p>
        </p:txBody>
      </p:sp>
      <p:grpSp>
        <p:nvGrpSpPr>
          <p:cNvPr id="18" name="Group 18">
            <a:extLst>
              <a:ext uri="{FF2B5EF4-FFF2-40B4-BE49-F238E27FC236}">
                <a16:creationId xmlns:a16="http://schemas.microsoft.com/office/drawing/2014/main" id="{214B0029-7F55-EF7F-FEAC-4C5FABEE4B86}"/>
              </a:ext>
            </a:extLst>
          </p:cNvPr>
          <p:cNvGrpSpPr>
            <a:grpSpLocks noChangeAspect="1"/>
          </p:cNvGrpSpPr>
          <p:nvPr/>
        </p:nvGrpSpPr>
        <p:grpSpPr>
          <a:xfrm>
            <a:off x="872748" y="2091441"/>
            <a:ext cx="3622055" cy="7166859"/>
            <a:chOff x="0" y="0"/>
            <a:chExt cx="2620010" cy="5184140"/>
          </a:xfrm>
        </p:grpSpPr>
        <p:sp>
          <p:nvSpPr>
            <p:cNvPr id="19" name="Freeform 19">
              <a:extLst>
                <a:ext uri="{FF2B5EF4-FFF2-40B4-BE49-F238E27FC236}">
                  <a16:creationId xmlns:a16="http://schemas.microsoft.com/office/drawing/2014/main" id="{0A58ABCB-A21F-9EF5-648D-0603D047E0B6}"/>
                </a:ext>
              </a:extLst>
            </p:cNvPr>
            <p:cNvSpPr/>
            <p:nvPr/>
          </p:nvSpPr>
          <p:spPr>
            <a:xfrm>
              <a:off x="53340" y="25400"/>
              <a:ext cx="2513330" cy="5132070"/>
            </a:xfrm>
            <a:custGeom>
              <a:avLst/>
              <a:gdLst/>
              <a:ahLst/>
              <a:cxnLst/>
              <a:rect l="l" t="t" r="r" b="b"/>
              <a:pathLst>
                <a:path w="2513330" h="513207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p:spPr>
        </p:sp>
        <p:sp>
          <p:nvSpPr>
            <p:cNvPr id="20" name="Freeform 20">
              <a:extLst>
                <a:ext uri="{FF2B5EF4-FFF2-40B4-BE49-F238E27FC236}">
                  <a16:creationId xmlns:a16="http://schemas.microsoft.com/office/drawing/2014/main" id="{FA17C3FD-1BBF-727D-B390-CB1E1ED33144}"/>
                </a:ext>
              </a:extLst>
            </p:cNvPr>
            <p:cNvSpPr/>
            <p:nvPr/>
          </p:nvSpPr>
          <p:spPr>
            <a:xfrm>
              <a:off x="185420" y="156210"/>
              <a:ext cx="2251710" cy="4876800"/>
            </a:xfrm>
            <a:custGeom>
              <a:avLst/>
              <a:gdLst/>
              <a:ahLst/>
              <a:cxnLst/>
              <a:rect l="l" t="t" r="r" b="b"/>
              <a:pathLst>
                <a:path w="2251710" h="4876800">
                  <a:moveTo>
                    <a:pt x="2040890" y="0"/>
                  </a:moveTo>
                  <a:lnTo>
                    <a:pt x="1769110" y="0"/>
                  </a:lnTo>
                  <a:lnTo>
                    <a:pt x="1769110" y="57150"/>
                  </a:lnTo>
                  <a:cubicBezTo>
                    <a:pt x="1769110" y="121920"/>
                    <a:pt x="1715770" y="175260"/>
                    <a:pt x="1651000" y="175260"/>
                  </a:cubicBezTo>
                  <a:lnTo>
                    <a:pt x="601980" y="175260"/>
                  </a:lnTo>
                  <a:cubicBezTo>
                    <a:pt x="537210" y="175260"/>
                    <a:pt x="483870" y="121920"/>
                    <a:pt x="483870" y="57150"/>
                  </a:cubicBezTo>
                  <a:lnTo>
                    <a:pt x="483870" y="0"/>
                  </a:lnTo>
                  <a:lnTo>
                    <a:pt x="209550" y="0"/>
                  </a:lnTo>
                  <a:cubicBezTo>
                    <a:pt x="93980" y="0"/>
                    <a:pt x="0" y="93980"/>
                    <a:pt x="0" y="209550"/>
                  </a:cubicBezTo>
                  <a:lnTo>
                    <a:pt x="0" y="4667250"/>
                  </a:lnTo>
                  <a:cubicBezTo>
                    <a:pt x="0" y="4782820"/>
                    <a:pt x="93980" y="4876800"/>
                    <a:pt x="209550" y="4876800"/>
                  </a:cubicBezTo>
                  <a:lnTo>
                    <a:pt x="2040890" y="4876800"/>
                  </a:lnTo>
                  <a:cubicBezTo>
                    <a:pt x="2156460" y="4876800"/>
                    <a:pt x="2250440" y="4782820"/>
                    <a:pt x="2250440" y="4667250"/>
                  </a:cubicBezTo>
                  <a:lnTo>
                    <a:pt x="2250440" y="209550"/>
                  </a:lnTo>
                  <a:cubicBezTo>
                    <a:pt x="2251710" y="93980"/>
                    <a:pt x="2157730" y="0"/>
                    <a:pt x="2040890" y="0"/>
                  </a:cubicBezTo>
                  <a:close/>
                </a:path>
              </a:pathLst>
            </a:custGeom>
            <a:blipFill>
              <a:blip r:embed="rId3"/>
              <a:stretch>
                <a:fillRect l="-22189" r="-22189"/>
              </a:stretch>
            </a:blipFill>
          </p:spPr>
        </p:sp>
        <p:sp>
          <p:nvSpPr>
            <p:cNvPr id="21" name="Freeform 21">
              <a:extLst>
                <a:ext uri="{FF2B5EF4-FFF2-40B4-BE49-F238E27FC236}">
                  <a16:creationId xmlns:a16="http://schemas.microsoft.com/office/drawing/2014/main" id="{F76DFF27-FDCA-9816-9F0A-C25EC8E3BBF1}"/>
                </a:ext>
              </a:extLst>
            </p:cNvPr>
            <p:cNvSpPr/>
            <p:nvPr/>
          </p:nvSpPr>
          <p:spPr>
            <a:xfrm>
              <a:off x="1121410" y="198120"/>
              <a:ext cx="347980" cy="43180"/>
            </a:xfrm>
            <a:custGeom>
              <a:avLst/>
              <a:gdLst/>
              <a:ahLst/>
              <a:cxnLst/>
              <a:rect l="l" t="t" r="r" b="b"/>
              <a:pathLst>
                <a:path w="347980" h="4318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55555"/>
            </a:solidFill>
          </p:spPr>
        </p:sp>
        <p:sp>
          <p:nvSpPr>
            <p:cNvPr id="22" name="Freeform 22">
              <a:extLst>
                <a:ext uri="{FF2B5EF4-FFF2-40B4-BE49-F238E27FC236}">
                  <a16:creationId xmlns:a16="http://schemas.microsoft.com/office/drawing/2014/main" id="{463EA5CD-54A4-B125-E1D1-95A46D2B274F}"/>
                </a:ext>
              </a:extLst>
            </p:cNvPr>
            <p:cNvSpPr/>
            <p:nvPr/>
          </p:nvSpPr>
          <p:spPr>
            <a:xfrm>
              <a:off x="1578312" y="187909"/>
              <a:ext cx="66636" cy="63602"/>
            </a:xfrm>
            <a:custGeom>
              <a:avLst/>
              <a:gdLst/>
              <a:ahLst/>
              <a:cxnLst/>
              <a:rect l="l" t="t" r="r" b="b"/>
              <a:pathLst>
                <a:path w="66636" h="63602">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555555"/>
            </a:solidFill>
          </p:spPr>
        </p:sp>
        <p:sp>
          <p:nvSpPr>
            <p:cNvPr id="23" name="Freeform 23">
              <a:extLst>
                <a:ext uri="{FF2B5EF4-FFF2-40B4-BE49-F238E27FC236}">
                  <a16:creationId xmlns:a16="http://schemas.microsoft.com/office/drawing/2014/main" id="{E1BCA03D-0955-5052-92F7-062FAB222415}"/>
                </a:ext>
              </a:extLst>
            </p:cNvPr>
            <p:cNvSpPr/>
            <p:nvPr/>
          </p:nvSpPr>
          <p:spPr>
            <a:xfrm>
              <a:off x="0" y="685800"/>
              <a:ext cx="27940" cy="213360"/>
            </a:xfrm>
            <a:custGeom>
              <a:avLst/>
              <a:gdLst/>
              <a:ahLst/>
              <a:cxnLst/>
              <a:rect l="l" t="t" r="r" b="b"/>
              <a:pathLst>
                <a:path w="27940" h="21336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p:spPr>
        </p:sp>
        <p:sp>
          <p:nvSpPr>
            <p:cNvPr id="24" name="Freeform 24">
              <a:extLst>
                <a:ext uri="{FF2B5EF4-FFF2-40B4-BE49-F238E27FC236}">
                  <a16:creationId xmlns:a16="http://schemas.microsoft.com/office/drawing/2014/main" id="{1C0FEC9F-4FBF-D5DE-29E7-884186B7D8D2}"/>
                </a:ext>
              </a:extLst>
            </p:cNvPr>
            <p:cNvSpPr/>
            <p:nvPr/>
          </p:nvSpPr>
          <p:spPr>
            <a:xfrm>
              <a:off x="0" y="1057910"/>
              <a:ext cx="27940" cy="384810"/>
            </a:xfrm>
            <a:custGeom>
              <a:avLst/>
              <a:gdLst/>
              <a:ahLst/>
              <a:cxnLst/>
              <a:rect l="l" t="t" r="r" b="b"/>
              <a:pathLst>
                <a:path w="27940" h="38481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p:spPr>
        </p:sp>
        <p:sp>
          <p:nvSpPr>
            <p:cNvPr id="25" name="Freeform 25">
              <a:extLst>
                <a:ext uri="{FF2B5EF4-FFF2-40B4-BE49-F238E27FC236}">
                  <a16:creationId xmlns:a16="http://schemas.microsoft.com/office/drawing/2014/main" id="{17FED718-860A-FB2E-E1C1-F46996204290}"/>
                </a:ext>
              </a:extLst>
            </p:cNvPr>
            <p:cNvSpPr/>
            <p:nvPr/>
          </p:nvSpPr>
          <p:spPr>
            <a:xfrm>
              <a:off x="0" y="1526540"/>
              <a:ext cx="27940" cy="386080"/>
            </a:xfrm>
            <a:custGeom>
              <a:avLst/>
              <a:gdLst/>
              <a:ahLst/>
              <a:cxnLst/>
              <a:rect l="l" t="t" r="r" b="b"/>
              <a:pathLst>
                <a:path w="27940" h="38608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p:spPr>
        </p:sp>
        <p:sp>
          <p:nvSpPr>
            <p:cNvPr id="26" name="Freeform 26">
              <a:extLst>
                <a:ext uri="{FF2B5EF4-FFF2-40B4-BE49-F238E27FC236}">
                  <a16:creationId xmlns:a16="http://schemas.microsoft.com/office/drawing/2014/main" id="{8AF5B59B-F6C7-0A4D-5F1E-531B777390E6}"/>
                </a:ext>
              </a:extLst>
            </p:cNvPr>
            <p:cNvSpPr/>
            <p:nvPr/>
          </p:nvSpPr>
          <p:spPr>
            <a:xfrm>
              <a:off x="2592070" y="1184910"/>
              <a:ext cx="27940" cy="618490"/>
            </a:xfrm>
            <a:custGeom>
              <a:avLst/>
              <a:gdLst/>
              <a:ahLst/>
              <a:cxnLst/>
              <a:rect l="l" t="t" r="r" b="b"/>
              <a:pathLst>
                <a:path w="27940" h="61849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p:spPr>
        </p:sp>
        <p:sp>
          <p:nvSpPr>
            <p:cNvPr id="27" name="Freeform 27">
              <a:extLst>
                <a:ext uri="{FF2B5EF4-FFF2-40B4-BE49-F238E27FC236}">
                  <a16:creationId xmlns:a16="http://schemas.microsoft.com/office/drawing/2014/main" id="{55F39893-B3F7-FB2A-778B-B5E16E85CAB9}"/>
                </a:ext>
              </a:extLst>
            </p:cNvPr>
            <p:cNvSpPr/>
            <p:nvPr/>
          </p:nvSpPr>
          <p:spPr>
            <a:xfrm>
              <a:off x="27940" y="0"/>
              <a:ext cx="2564130" cy="5182870"/>
            </a:xfrm>
            <a:custGeom>
              <a:avLst/>
              <a:gdLst/>
              <a:ahLst/>
              <a:cxnLst/>
              <a:rect l="l" t="t" r="r" b="b"/>
              <a:pathLst>
                <a:path w="2564130" h="518287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555555"/>
            </a:solidFill>
          </p:spPr>
        </p:sp>
      </p:grpSp>
      <p:sp>
        <p:nvSpPr>
          <p:cNvPr id="28" name="Freeform 28">
            <a:extLst>
              <a:ext uri="{FF2B5EF4-FFF2-40B4-BE49-F238E27FC236}">
                <a16:creationId xmlns:a16="http://schemas.microsoft.com/office/drawing/2014/main" id="{00857736-965E-E230-BA31-DA9CB57E7C98}"/>
              </a:ext>
            </a:extLst>
          </p:cNvPr>
          <p:cNvSpPr/>
          <p:nvPr/>
        </p:nvSpPr>
        <p:spPr>
          <a:xfrm>
            <a:off x="5011788" y="6300121"/>
            <a:ext cx="699514" cy="699514"/>
          </a:xfrm>
          <a:custGeom>
            <a:avLst/>
            <a:gdLst/>
            <a:ahLst/>
            <a:cxnLst/>
            <a:rect l="l" t="t" r="r" b="b"/>
            <a:pathLst>
              <a:path w="699514" h="699514">
                <a:moveTo>
                  <a:pt x="0" y="0"/>
                </a:moveTo>
                <a:lnTo>
                  <a:pt x="699515" y="0"/>
                </a:lnTo>
                <a:lnTo>
                  <a:pt x="699515" y="699515"/>
                </a:lnTo>
                <a:lnTo>
                  <a:pt x="0" y="6995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9" name="TextBox 29">
            <a:extLst>
              <a:ext uri="{FF2B5EF4-FFF2-40B4-BE49-F238E27FC236}">
                <a16:creationId xmlns:a16="http://schemas.microsoft.com/office/drawing/2014/main" id="{DECB1911-F36C-0C0A-79D4-5FA20DC3B0E7}"/>
              </a:ext>
            </a:extLst>
          </p:cNvPr>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Tree>
    <p:extLst>
      <p:ext uri="{BB962C8B-B14F-4D97-AF65-F5344CB8AC3E}">
        <p14:creationId xmlns:p14="http://schemas.microsoft.com/office/powerpoint/2010/main" val="2595910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grpSp>
        <p:nvGrpSpPr>
          <p:cNvPr id="317" name="Google Shape;317;p12"/>
          <p:cNvGrpSpPr/>
          <p:nvPr/>
        </p:nvGrpSpPr>
        <p:grpSpPr>
          <a:xfrm>
            <a:off x="0" y="1033462"/>
            <a:ext cx="1028700" cy="9253538"/>
            <a:chOff x="0" y="0"/>
            <a:chExt cx="222487" cy="2001355"/>
          </a:xfrm>
        </p:grpSpPr>
        <p:sp>
          <p:nvSpPr>
            <p:cNvPr id="318" name="Google Shape;318;p12"/>
            <p:cNvSpPr/>
            <p:nvPr/>
          </p:nvSpPr>
          <p:spPr>
            <a:xfrm>
              <a:off x="0" y="0"/>
              <a:ext cx="222487" cy="2001355"/>
            </a:xfrm>
            <a:custGeom>
              <a:avLst/>
              <a:gdLst/>
              <a:ahLst/>
              <a:cxnLst/>
              <a:rect l="l" t="t" r="r" b="b"/>
              <a:pathLst>
                <a:path w="222487" h="2001355" extrusionOk="0">
                  <a:moveTo>
                    <a:pt x="0" y="0"/>
                  </a:moveTo>
                  <a:lnTo>
                    <a:pt x="222487" y="0"/>
                  </a:lnTo>
                  <a:lnTo>
                    <a:pt x="222487" y="2001355"/>
                  </a:lnTo>
                  <a:lnTo>
                    <a:pt x="0" y="2001355"/>
                  </a:lnTo>
                  <a:close/>
                </a:path>
              </a:pathLst>
            </a:custGeom>
            <a:solidFill>
              <a:srgbClr val="CFCF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9" name="Google Shape;319;p12"/>
            <p:cNvSpPr txBox="1"/>
            <p:nvPr/>
          </p:nvSpPr>
          <p:spPr>
            <a:xfrm>
              <a:off x="0" y="0"/>
              <a:ext cx="222487" cy="2001355"/>
            </a:xfrm>
            <a:prstGeom prst="rect">
              <a:avLst/>
            </a:prstGeom>
            <a:noFill/>
            <a:ln>
              <a:noFill/>
            </a:ln>
          </p:spPr>
          <p:txBody>
            <a:bodyPr spcFirstLastPara="1" wrap="square" lIns="50800" tIns="50800" rIns="50800" bIns="50800" anchor="ctr" anchorCtr="0">
              <a:noAutofit/>
            </a:bodyPr>
            <a:lstStyle/>
            <a:p>
              <a:pPr marL="0" marR="0" lvl="0" indent="0" algn="ctr" rtl="0">
                <a:lnSpc>
                  <a:spcPct val="122000"/>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20" name="Google Shape;320;p12"/>
          <p:cNvGrpSpPr/>
          <p:nvPr/>
        </p:nvGrpSpPr>
        <p:grpSpPr>
          <a:xfrm>
            <a:off x="0" y="0"/>
            <a:ext cx="18288000" cy="10287000"/>
            <a:chOff x="0" y="0"/>
            <a:chExt cx="24384000" cy="13716000"/>
          </a:xfrm>
        </p:grpSpPr>
        <p:cxnSp>
          <p:nvCxnSpPr>
            <p:cNvPr id="321" name="Google Shape;321;p12"/>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322" name="Google Shape;322;p12"/>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323" name="Google Shape;323;p12"/>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cxnSp>
        <p:nvCxnSpPr>
          <p:cNvPr id="325" name="Google Shape;325;p12"/>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326" name="Google Shape;326;p12"/>
          <p:cNvGrpSpPr/>
          <p:nvPr/>
        </p:nvGrpSpPr>
        <p:grpSpPr>
          <a:xfrm>
            <a:off x="0" y="4067054"/>
            <a:ext cx="3933182" cy="2152892"/>
            <a:chOff x="0" y="0"/>
            <a:chExt cx="5244242" cy="2870523"/>
          </a:xfrm>
        </p:grpSpPr>
        <p:grpSp>
          <p:nvGrpSpPr>
            <p:cNvPr id="327" name="Google Shape;327;p12"/>
            <p:cNvGrpSpPr/>
            <p:nvPr/>
          </p:nvGrpSpPr>
          <p:grpSpPr>
            <a:xfrm>
              <a:off x="0" y="0"/>
              <a:ext cx="5244242" cy="2870523"/>
              <a:chOff x="0" y="0"/>
              <a:chExt cx="1980673" cy="1084155"/>
            </a:xfrm>
          </p:grpSpPr>
          <p:sp>
            <p:nvSpPr>
              <p:cNvPr id="328" name="Google Shape;328;p12"/>
              <p:cNvSpPr/>
              <p:nvPr/>
            </p:nvSpPr>
            <p:spPr>
              <a:xfrm>
                <a:off x="0" y="0"/>
                <a:ext cx="1980673" cy="1084155"/>
              </a:xfrm>
              <a:custGeom>
                <a:avLst/>
                <a:gdLst/>
                <a:ahLst/>
                <a:cxnLst/>
                <a:rect l="l" t="t" r="r" b="b"/>
                <a:pathLst>
                  <a:path w="1980673" h="1084155" extrusionOk="0">
                    <a:moveTo>
                      <a:pt x="0" y="0"/>
                    </a:moveTo>
                    <a:lnTo>
                      <a:pt x="1980673" y="0"/>
                    </a:lnTo>
                    <a:lnTo>
                      <a:pt x="1980673" y="1084155"/>
                    </a:lnTo>
                    <a:lnTo>
                      <a:pt x="0" y="1084155"/>
                    </a:lnTo>
                    <a:close/>
                  </a:path>
                </a:pathLst>
              </a:custGeom>
              <a:solidFill>
                <a:srgbClr val="1E23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9" name="Google Shape;329;p12"/>
              <p:cNvSpPr txBox="1"/>
              <p:nvPr/>
            </p:nvSpPr>
            <p:spPr>
              <a:xfrm>
                <a:off x="0" y="0"/>
                <a:ext cx="1980673" cy="1084155"/>
              </a:xfrm>
              <a:prstGeom prst="rect">
                <a:avLst/>
              </a:prstGeom>
              <a:noFill/>
              <a:ln>
                <a:noFill/>
              </a:ln>
            </p:spPr>
            <p:txBody>
              <a:bodyPr spcFirstLastPara="1" wrap="square" lIns="50800" tIns="50800" rIns="50800" bIns="50800" anchor="ctr" anchorCtr="0">
                <a:noAutofit/>
              </a:bodyPr>
              <a:lstStyle/>
              <a:p>
                <a:pPr marL="0" marR="0" lvl="0" indent="0" algn="ctr" rtl="0">
                  <a:lnSpc>
                    <a:spcPct val="122000"/>
                  </a:lnSpc>
                  <a:spcBef>
                    <a:spcPts val="0"/>
                  </a:spcBef>
                  <a:spcAft>
                    <a:spcPts val="0"/>
                  </a:spcAft>
                  <a:buNone/>
                </a:pPr>
                <a:endParaRPr sz="1800">
                  <a:solidFill>
                    <a:schemeClr val="dk1"/>
                  </a:solidFill>
                  <a:latin typeface="Calibri"/>
                  <a:ea typeface="Calibri"/>
                  <a:cs typeface="Calibri"/>
                  <a:sym typeface="Calibri"/>
                </a:endParaRPr>
              </a:p>
            </p:txBody>
          </p:sp>
        </p:grpSp>
        <p:sp>
          <p:nvSpPr>
            <p:cNvPr id="330" name="Google Shape;330;p12"/>
            <p:cNvSpPr txBox="1"/>
            <p:nvPr/>
          </p:nvSpPr>
          <p:spPr>
            <a:xfrm>
              <a:off x="594936" y="1078965"/>
              <a:ext cx="3453894" cy="703068"/>
            </a:xfrm>
            <a:prstGeom prst="rect">
              <a:avLst/>
            </a:prstGeom>
            <a:noFill/>
            <a:ln>
              <a:noFill/>
            </a:ln>
          </p:spPr>
          <p:txBody>
            <a:bodyPr spcFirstLastPara="1" wrap="square" lIns="0" tIns="0" rIns="0" bIns="0" anchor="t" anchorCtr="0">
              <a:spAutoFit/>
            </a:bodyPr>
            <a:lstStyle/>
            <a:p>
              <a:pPr marL="0" marR="0" lvl="0" indent="0" algn="l" rtl="0">
                <a:lnSpc>
                  <a:spcPct val="121991"/>
                </a:lnSpc>
                <a:spcBef>
                  <a:spcPts val="0"/>
                </a:spcBef>
                <a:spcAft>
                  <a:spcPts val="0"/>
                </a:spcAft>
                <a:buNone/>
              </a:pPr>
              <a:r>
                <a:rPr lang="en-US" sz="3465">
                  <a:solidFill>
                    <a:srgbClr val="FFFFFF"/>
                  </a:solidFill>
                  <a:latin typeface="DM Serif Display"/>
                  <a:ea typeface="DM Serif Display"/>
                  <a:cs typeface="DM Serif Display"/>
                  <a:sym typeface="DM Serif Display"/>
                </a:rPr>
                <a:t>References</a:t>
              </a:r>
              <a:endParaRPr/>
            </a:p>
          </p:txBody>
        </p:sp>
      </p:grpSp>
      <p:cxnSp>
        <p:nvCxnSpPr>
          <p:cNvPr id="331" name="Google Shape;331;p12"/>
          <p:cNvCxnSpPr/>
          <p:nvPr/>
        </p:nvCxnSpPr>
        <p:spPr>
          <a:xfrm rot="22765">
            <a:off x="10111530" y="4988719"/>
            <a:ext cx="719057" cy="0"/>
          </a:xfrm>
          <a:prstGeom prst="straightConnector1">
            <a:avLst/>
          </a:prstGeom>
          <a:noFill/>
          <a:ln w="9525" cap="flat" cmpd="sng">
            <a:solidFill>
              <a:srgbClr val="CFCF5A"/>
            </a:solidFill>
            <a:prstDash val="solid"/>
            <a:round/>
            <a:headEnd type="none" w="sm" len="sm"/>
            <a:tailEnd type="none" w="sm" len="sm"/>
          </a:ln>
        </p:spPr>
      </p:cxnSp>
      <p:sp>
        <p:nvSpPr>
          <p:cNvPr id="332" name="Google Shape;332;p12"/>
          <p:cNvSpPr txBox="1"/>
          <p:nvPr/>
        </p:nvSpPr>
        <p:spPr>
          <a:xfrm>
            <a:off x="4135768" y="1431766"/>
            <a:ext cx="11951541" cy="7478970"/>
          </a:xfrm>
          <a:prstGeom prst="rect">
            <a:avLst/>
          </a:prstGeom>
          <a:noFill/>
          <a:ln>
            <a:noFill/>
          </a:ln>
        </p:spPr>
        <p:txBody>
          <a:bodyPr spcFirstLastPara="1" wrap="square" lIns="0" tIns="0" rIns="0" bIns="0" anchor="t" anchorCtr="0">
            <a:spAutoFit/>
          </a:bodyPr>
          <a:lstStyle/>
          <a:p>
            <a:pPr marL="453390" marR="0" lvl="1" indent="-226695" algn="l" rtl="0">
              <a:lnSpc>
                <a:spcPct val="150000"/>
              </a:lnSpc>
              <a:spcBef>
                <a:spcPts val="0"/>
              </a:spcBef>
              <a:spcAft>
                <a:spcPts val="0"/>
              </a:spcAft>
              <a:buClr>
                <a:srgbClr val="1E2328"/>
              </a:buClr>
              <a:buSzPts val="2100"/>
              <a:buFont typeface="Montserrat"/>
              <a:buAutoNum type="arabicPeriod"/>
            </a:pPr>
            <a:r>
              <a:rPr lang="en-US" sz="1800" b="0" i="0" u="none" strike="noStrike" cap="none" dirty="0">
                <a:solidFill>
                  <a:srgbClr val="1E2328"/>
                </a:solidFill>
                <a:latin typeface="Montserrat" panose="00000500000000000000" pitchFamily="2" charset="-18"/>
                <a:ea typeface="Montserrat"/>
                <a:cs typeface="Montserrat"/>
                <a:sym typeface="Montserrat"/>
              </a:rPr>
              <a:t>Fashion Revolution - "Why We Need to Reuse and Upcycle Clothing"</a:t>
            </a:r>
            <a:endParaRPr sz="1800" dirty="0">
              <a:latin typeface="Montserrat" panose="00000500000000000000" pitchFamily="2" charset="-18"/>
            </a:endParaRPr>
          </a:p>
          <a:p>
            <a:pPr marL="906780" marR="0" lvl="2" indent="-302260" algn="l" rtl="0">
              <a:lnSpc>
                <a:spcPct val="150000"/>
              </a:lnSpc>
              <a:spcBef>
                <a:spcPts val="0"/>
              </a:spcBef>
              <a:spcAft>
                <a:spcPts val="0"/>
              </a:spcAft>
              <a:buClr>
                <a:srgbClr val="1E2328"/>
              </a:buClr>
              <a:buSzPts val="2100"/>
              <a:buFont typeface="Arial"/>
              <a:buChar char="⚬"/>
            </a:pPr>
            <a:r>
              <a:rPr lang="en-US" sz="1800" b="0" i="0" u="none" strike="noStrike" cap="none" dirty="0">
                <a:solidFill>
                  <a:srgbClr val="1E2328"/>
                </a:solidFill>
                <a:latin typeface="Montserrat" panose="00000500000000000000" pitchFamily="2" charset="-18"/>
                <a:ea typeface="Montserrat"/>
                <a:cs typeface="Montserrat"/>
                <a:sym typeface="Montserrat"/>
              </a:rPr>
              <a:t>Website: </a:t>
            </a:r>
            <a:r>
              <a:rPr lang="en-US" sz="1800" b="0" i="0" u="sng" strike="noStrike" cap="none" dirty="0">
                <a:solidFill>
                  <a:srgbClr val="1E2328"/>
                </a:solidFill>
                <a:latin typeface="Montserrat" panose="00000500000000000000" pitchFamily="2" charset="-18"/>
                <a:ea typeface="Montserrat"/>
                <a:cs typeface="Montserrat"/>
                <a:sym typeface="Montserrat"/>
                <a:hlinkClick r:id="rId4">
                  <a:extLst>
                    <a:ext uri="{A12FA001-AC4F-418D-AE19-62706E023703}">
                      <ahyp:hlinkClr xmlns:ahyp="http://schemas.microsoft.com/office/drawing/2018/hyperlinkcolor" val="tx"/>
                    </a:ext>
                  </a:extLst>
                </a:hlinkClick>
              </a:rPr>
              <a:t>www.fashionrevolution.org</a:t>
            </a:r>
            <a:endParaRPr sz="1800" dirty="0">
              <a:latin typeface="Montserrat" panose="00000500000000000000" pitchFamily="2" charset="-18"/>
            </a:endParaRPr>
          </a:p>
          <a:p>
            <a:pPr marL="453390" marR="0" lvl="1" indent="-226695" algn="l" rtl="0">
              <a:lnSpc>
                <a:spcPct val="150000"/>
              </a:lnSpc>
              <a:spcBef>
                <a:spcPts val="0"/>
              </a:spcBef>
              <a:spcAft>
                <a:spcPts val="0"/>
              </a:spcAft>
              <a:buClr>
                <a:srgbClr val="1E2328"/>
              </a:buClr>
              <a:buSzPts val="2100"/>
              <a:buFont typeface="Montserrat"/>
              <a:buAutoNum type="arabicPeriod"/>
            </a:pPr>
            <a:r>
              <a:rPr lang="en-US" sz="1800" b="0" i="0" u="none" strike="noStrike" cap="none" dirty="0">
                <a:solidFill>
                  <a:srgbClr val="1E2328"/>
                </a:solidFill>
                <a:latin typeface="Montserrat" panose="00000500000000000000" pitchFamily="2" charset="-18"/>
                <a:ea typeface="Montserrat"/>
                <a:cs typeface="Montserrat"/>
                <a:sym typeface="Montserrat"/>
              </a:rPr>
              <a:t>The Ellen MacArthur Foundation - "A New Textiles Economy: Redesigning Fashion’s Future"</a:t>
            </a:r>
            <a:endParaRPr sz="1800" dirty="0">
              <a:latin typeface="Montserrat" panose="00000500000000000000" pitchFamily="2" charset="-18"/>
            </a:endParaRPr>
          </a:p>
          <a:p>
            <a:pPr marL="906780" marR="0" lvl="2" indent="-302260" algn="l" rtl="0">
              <a:lnSpc>
                <a:spcPct val="150000"/>
              </a:lnSpc>
              <a:spcBef>
                <a:spcPts val="0"/>
              </a:spcBef>
              <a:spcAft>
                <a:spcPts val="0"/>
              </a:spcAft>
              <a:buClr>
                <a:srgbClr val="1E2328"/>
              </a:buClr>
              <a:buSzPts val="2100"/>
              <a:buFont typeface="Arial"/>
              <a:buChar char="⚬"/>
            </a:pPr>
            <a:r>
              <a:rPr lang="en-US" sz="1800" b="0" i="0" u="none" strike="noStrike" cap="none" dirty="0">
                <a:solidFill>
                  <a:srgbClr val="1E2328"/>
                </a:solidFill>
                <a:latin typeface="Montserrat" panose="00000500000000000000" pitchFamily="2" charset="-18"/>
                <a:ea typeface="Montserrat"/>
                <a:cs typeface="Montserrat"/>
                <a:sym typeface="Montserrat"/>
              </a:rPr>
              <a:t>Website: </a:t>
            </a:r>
            <a:r>
              <a:rPr lang="en-US" sz="1800" b="0" i="0" u="sng" strike="noStrike" cap="none" dirty="0">
                <a:solidFill>
                  <a:srgbClr val="1E2328"/>
                </a:solidFill>
                <a:latin typeface="Montserrat" panose="00000500000000000000" pitchFamily="2" charset="-18"/>
                <a:ea typeface="Montserrat"/>
                <a:cs typeface="Montserrat"/>
                <a:sym typeface="Montserrat"/>
                <a:hlinkClick r:id="rId5">
                  <a:extLst>
                    <a:ext uri="{A12FA001-AC4F-418D-AE19-62706E023703}">
                      <ahyp:hlinkClr xmlns:ahyp="http://schemas.microsoft.com/office/drawing/2018/hyperlinkcolor" val="tx"/>
                    </a:ext>
                  </a:extLst>
                </a:hlinkClick>
              </a:rPr>
              <a:t>www.ellenmacarthurfoundation.org</a:t>
            </a:r>
            <a:endParaRPr sz="1800" dirty="0">
              <a:latin typeface="Montserrat" panose="00000500000000000000" pitchFamily="2" charset="-18"/>
            </a:endParaRPr>
          </a:p>
          <a:p>
            <a:pPr marL="453390" marR="0" lvl="1" indent="-226695" algn="l" rtl="0">
              <a:lnSpc>
                <a:spcPct val="150000"/>
              </a:lnSpc>
              <a:spcBef>
                <a:spcPts val="0"/>
              </a:spcBef>
              <a:spcAft>
                <a:spcPts val="0"/>
              </a:spcAft>
              <a:buClr>
                <a:srgbClr val="1E2328"/>
              </a:buClr>
              <a:buSzPts val="2100"/>
              <a:buFont typeface="Montserrat"/>
              <a:buAutoNum type="arabicPeriod"/>
            </a:pPr>
            <a:r>
              <a:rPr lang="en-US" sz="1800" b="0" i="0" u="none" strike="noStrike" cap="none" dirty="0">
                <a:solidFill>
                  <a:srgbClr val="1E2328"/>
                </a:solidFill>
                <a:latin typeface="Montserrat" panose="00000500000000000000" pitchFamily="2" charset="-18"/>
                <a:ea typeface="Montserrat"/>
                <a:cs typeface="Montserrat"/>
                <a:sym typeface="Montserrat"/>
              </a:rPr>
              <a:t>Greenpeace International - "The Environmental Impact of Fast Fashion"</a:t>
            </a:r>
            <a:endParaRPr sz="1800" dirty="0">
              <a:latin typeface="Montserrat" panose="00000500000000000000" pitchFamily="2" charset="-18"/>
            </a:endParaRPr>
          </a:p>
          <a:p>
            <a:pPr marL="906780" marR="0" lvl="2" indent="-302260" algn="l" rtl="0">
              <a:lnSpc>
                <a:spcPct val="150000"/>
              </a:lnSpc>
              <a:spcBef>
                <a:spcPts val="0"/>
              </a:spcBef>
              <a:spcAft>
                <a:spcPts val="0"/>
              </a:spcAft>
              <a:buClr>
                <a:srgbClr val="1E2328"/>
              </a:buClr>
              <a:buSzPts val="2100"/>
              <a:buFont typeface="Arial"/>
              <a:buChar char="⚬"/>
            </a:pPr>
            <a:r>
              <a:rPr lang="en-US" sz="1800" b="0" i="0" u="none" strike="noStrike" cap="none" dirty="0">
                <a:solidFill>
                  <a:srgbClr val="1E2328"/>
                </a:solidFill>
                <a:latin typeface="Montserrat" panose="00000500000000000000" pitchFamily="2" charset="-18"/>
                <a:ea typeface="Montserrat"/>
                <a:cs typeface="Montserrat"/>
                <a:sym typeface="Montserrat"/>
              </a:rPr>
              <a:t>Website: </a:t>
            </a:r>
            <a:r>
              <a:rPr lang="en-US" sz="1800" b="0" i="0" u="sng" strike="noStrike" cap="none" dirty="0">
                <a:solidFill>
                  <a:srgbClr val="1E2328"/>
                </a:solidFill>
                <a:latin typeface="Montserrat" panose="00000500000000000000" pitchFamily="2" charset="-18"/>
                <a:ea typeface="Montserrat"/>
                <a:cs typeface="Montserrat"/>
                <a:sym typeface="Montserrat"/>
                <a:hlinkClick r:id="rId6">
                  <a:extLst>
                    <a:ext uri="{A12FA001-AC4F-418D-AE19-62706E023703}">
                      <ahyp:hlinkClr xmlns:ahyp="http://schemas.microsoft.com/office/drawing/2018/hyperlinkcolor" val="tx"/>
                    </a:ext>
                  </a:extLst>
                </a:hlinkClick>
              </a:rPr>
              <a:t>www.greenpeace.org</a:t>
            </a:r>
            <a:endParaRPr sz="1800" dirty="0">
              <a:latin typeface="Montserrat" panose="00000500000000000000" pitchFamily="2" charset="-18"/>
            </a:endParaRPr>
          </a:p>
          <a:p>
            <a:pPr marL="453390" marR="0" lvl="1" indent="-226695" algn="l" rtl="0">
              <a:lnSpc>
                <a:spcPct val="150000"/>
              </a:lnSpc>
              <a:spcBef>
                <a:spcPts val="0"/>
              </a:spcBef>
              <a:spcAft>
                <a:spcPts val="0"/>
              </a:spcAft>
              <a:buClr>
                <a:srgbClr val="1E2328"/>
              </a:buClr>
              <a:buSzPts val="2100"/>
              <a:buFont typeface="Montserrat"/>
              <a:buAutoNum type="arabicPeriod"/>
            </a:pPr>
            <a:r>
              <a:rPr lang="en-US" sz="1800" b="0" i="0" u="none" strike="noStrike" cap="none" dirty="0">
                <a:solidFill>
                  <a:srgbClr val="1E2328"/>
                </a:solidFill>
                <a:latin typeface="Montserrat" panose="00000500000000000000" pitchFamily="2" charset="-18"/>
                <a:ea typeface="Montserrat"/>
                <a:cs typeface="Montserrat"/>
                <a:sym typeface="Montserrat"/>
              </a:rPr>
              <a:t>Textile Exchange - "Preferred Fiber &amp; Materials Market Report"</a:t>
            </a:r>
            <a:endParaRPr sz="1800" dirty="0">
              <a:latin typeface="Montserrat" panose="00000500000000000000" pitchFamily="2" charset="-18"/>
            </a:endParaRPr>
          </a:p>
          <a:p>
            <a:pPr marL="906780" marR="0" lvl="2" indent="-302260" algn="l" rtl="0">
              <a:lnSpc>
                <a:spcPct val="150000"/>
              </a:lnSpc>
              <a:spcBef>
                <a:spcPts val="0"/>
              </a:spcBef>
              <a:spcAft>
                <a:spcPts val="0"/>
              </a:spcAft>
              <a:buClr>
                <a:srgbClr val="1E2328"/>
              </a:buClr>
              <a:buSzPts val="2100"/>
              <a:buFont typeface="Arial"/>
              <a:buChar char="⚬"/>
            </a:pPr>
            <a:r>
              <a:rPr lang="en-US" sz="1800" b="0" i="0" u="none" strike="noStrike" cap="none" dirty="0">
                <a:solidFill>
                  <a:srgbClr val="1E2328"/>
                </a:solidFill>
                <a:latin typeface="Montserrat" panose="00000500000000000000" pitchFamily="2" charset="-18"/>
                <a:ea typeface="Montserrat"/>
                <a:cs typeface="Montserrat"/>
                <a:sym typeface="Montserrat"/>
              </a:rPr>
              <a:t>Website: </a:t>
            </a:r>
            <a:r>
              <a:rPr lang="en-US" sz="1800" b="0" i="0" u="sng" strike="noStrike" cap="none" dirty="0">
                <a:solidFill>
                  <a:srgbClr val="1E2328"/>
                </a:solidFill>
                <a:latin typeface="Montserrat" panose="00000500000000000000" pitchFamily="2" charset="-18"/>
                <a:ea typeface="Montserrat"/>
                <a:cs typeface="Montserrat"/>
                <a:sym typeface="Montserrat"/>
                <a:hlinkClick r:id="rId7">
                  <a:extLst>
                    <a:ext uri="{A12FA001-AC4F-418D-AE19-62706E023703}">
                      <ahyp:hlinkClr xmlns:ahyp="http://schemas.microsoft.com/office/drawing/2018/hyperlinkcolor" val="tx"/>
                    </a:ext>
                  </a:extLst>
                </a:hlinkClick>
              </a:rPr>
              <a:t>www.textileexchange.org</a:t>
            </a:r>
            <a:endParaRPr sz="1800" dirty="0">
              <a:latin typeface="Montserrat" panose="00000500000000000000" pitchFamily="2" charset="-18"/>
            </a:endParaRPr>
          </a:p>
          <a:p>
            <a:pPr marL="453390" marR="0" lvl="1" indent="-226695" algn="l" rtl="0">
              <a:lnSpc>
                <a:spcPct val="150000"/>
              </a:lnSpc>
              <a:spcBef>
                <a:spcPts val="0"/>
              </a:spcBef>
              <a:spcAft>
                <a:spcPts val="0"/>
              </a:spcAft>
              <a:buClr>
                <a:srgbClr val="1E2328"/>
              </a:buClr>
              <a:buSzPts val="2100"/>
              <a:buFont typeface="Montserrat"/>
              <a:buAutoNum type="arabicPeriod"/>
            </a:pPr>
            <a:r>
              <a:rPr lang="en-US" sz="1800" b="0" i="0" u="none" strike="noStrike" cap="none" dirty="0">
                <a:solidFill>
                  <a:srgbClr val="1E2328"/>
                </a:solidFill>
                <a:latin typeface="Montserrat" panose="00000500000000000000" pitchFamily="2" charset="-18"/>
                <a:ea typeface="Montserrat"/>
                <a:cs typeface="Montserrat"/>
                <a:sym typeface="Montserrat"/>
              </a:rPr>
              <a:t>Sustainable Apparel Coalition - "Higg Index: Sustainable Materials"</a:t>
            </a:r>
            <a:endParaRPr sz="1800" dirty="0">
              <a:latin typeface="Montserrat" panose="00000500000000000000" pitchFamily="2" charset="-18"/>
            </a:endParaRPr>
          </a:p>
          <a:p>
            <a:pPr marL="906780" marR="0" lvl="2" indent="-302260" algn="l" rtl="0">
              <a:lnSpc>
                <a:spcPct val="150000"/>
              </a:lnSpc>
              <a:spcBef>
                <a:spcPts val="0"/>
              </a:spcBef>
              <a:spcAft>
                <a:spcPts val="0"/>
              </a:spcAft>
              <a:buClr>
                <a:srgbClr val="1E2328"/>
              </a:buClr>
              <a:buSzPts val="2100"/>
              <a:buFont typeface="Arial"/>
              <a:buChar char="⚬"/>
            </a:pPr>
            <a:r>
              <a:rPr lang="en-US" sz="1800" b="0" i="0" u="none" strike="noStrike" cap="none" dirty="0">
                <a:solidFill>
                  <a:srgbClr val="1E2328"/>
                </a:solidFill>
                <a:latin typeface="Montserrat" panose="00000500000000000000" pitchFamily="2" charset="-18"/>
                <a:ea typeface="Montserrat"/>
                <a:cs typeface="Montserrat"/>
                <a:sym typeface="Montserrat"/>
              </a:rPr>
              <a:t>Website: </a:t>
            </a:r>
            <a:r>
              <a:rPr lang="en-US" sz="1800" b="0" i="0" u="sng" strike="noStrike" cap="none" dirty="0">
                <a:solidFill>
                  <a:srgbClr val="1E2328"/>
                </a:solidFill>
                <a:latin typeface="Montserrat" panose="00000500000000000000" pitchFamily="2" charset="-18"/>
                <a:ea typeface="Montserrat"/>
                <a:cs typeface="Montserrat"/>
                <a:sym typeface="Montserrat"/>
                <a:hlinkClick r:id="rId8">
                  <a:extLst>
                    <a:ext uri="{A12FA001-AC4F-418D-AE19-62706E023703}">
                      <ahyp:hlinkClr xmlns:ahyp="http://schemas.microsoft.com/office/drawing/2018/hyperlinkcolor" val="tx"/>
                    </a:ext>
                  </a:extLst>
                </a:hlinkClick>
              </a:rPr>
              <a:t>www.apparelcoalition.org</a:t>
            </a:r>
            <a:endParaRPr sz="1800" dirty="0">
              <a:latin typeface="Montserrat" panose="00000500000000000000" pitchFamily="2" charset="-18"/>
            </a:endParaRPr>
          </a:p>
          <a:p>
            <a:pPr marL="453390" marR="0" lvl="1" indent="-226695" algn="l" rtl="0">
              <a:lnSpc>
                <a:spcPct val="150000"/>
              </a:lnSpc>
              <a:spcBef>
                <a:spcPts val="0"/>
              </a:spcBef>
              <a:spcAft>
                <a:spcPts val="0"/>
              </a:spcAft>
              <a:buClr>
                <a:srgbClr val="1E2328"/>
              </a:buClr>
              <a:buSzPts val="2100"/>
              <a:buFont typeface="Montserrat"/>
              <a:buAutoNum type="arabicPeriod"/>
            </a:pPr>
            <a:r>
              <a:rPr lang="en-US" sz="1800" b="0" i="0" u="none" strike="noStrike" cap="none" dirty="0">
                <a:solidFill>
                  <a:srgbClr val="1E2328"/>
                </a:solidFill>
                <a:latin typeface="Montserrat" panose="00000500000000000000" pitchFamily="2" charset="-18"/>
                <a:ea typeface="Montserrat"/>
                <a:cs typeface="Montserrat"/>
                <a:sym typeface="Montserrat"/>
              </a:rPr>
              <a:t>The Upcycle Movement - Resources and guides on upcycling practices</a:t>
            </a:r>
            <a:endParaRPr sz="1800" dirty="0">
              <a:latin typeface="Montserrat" panose="00000500000000000000" pitchFamily="2" charset="-18"/>
            </a:endParaRPr>
          </a:p>
          <a:p>
            <a:pPr marL="906780" marR="0" lvl="2" indent="-302260" algn="l" rtl="0">
              <a:lnSpc>
                <a:spcPct val="150000"/>
              </a:lnSpc>
              <a:spcBef>
                <a:spcPts val="0"/>
              </a:spcBef>
              <a:spcAft>
                <a:spcPts val="0"/>
              </a:spcAft>
              <a:buClr>
                <a:srgbClr val="1E2328"/>
              </a:buClr>
              <a:buSzPts val="2100"/>
              <a:buFont typeface="Arial"/>
              <a:buChar char="⚬"/>
            </a:pPr>
            <a:r>
              <a:rPr lang="en-US" sz="1800" b="0" i="0" u="none" strike="noStrike" cap="none" dirty="0">
                <a:solidFill>
                  <a:srgbClr val="1E2328"/>
                </a:solidFill>
                <a:latin typeface="Montserrat" panose="00000500000000000000" pitchFamily="2" charset="-18"/>
                <a:ea typeface="Montserrat"/>
                <a:cs typeface="Montserrat"/>
                <a:sym typeface="Montserrat"/>
              </a:rPr>
              <a:t>Website: </a:t>
            </a:r>
            <a:r>
              <a:rPr lang="en-US" sz="1800" b="0" i="0" u="sng" strike="noStrike" cap="none" dirty="0">
                <a:solidFill>
                  <a:srgbClr val="1E2328"/>
                </a:solidFill>
                <a:latin typeface="Montserrat" panose="00000500000000000000" pitchFamily="2" charset="-18"/>
                <a:ea typeface="Montserrat"/>
                <a:cs typeface="Montserrat"/>
                <a:sym typeface="Montserrat"/>
                <a:hlinkClick r:id="rId9">
                  <a:extLst>
                    <a:ext uri="{A12FA001-AC4F-418D-AE19-62706E023703}">
                      <ahyp:hlinkClr xmlns:ahyp="http://schemas.microsoft.com/office/drawing/2018/hyperlinkcolor" val="tx"/>
                    </a:ext>
                  </a:extLst>
                </a:hlinkClick>
              </a:rPr>
              <a:t>www.theupcyclemovement.com</a:t>
            </a:r>
            <a:endParaRPr sz="1800" dirty="0">
              <a:latin typeface="Montserrat" panose="00000500000000000000" pitchFamily="2" charset="-18"/>
            </a:endParaRPr>
          </a:p>
          <a:p>
            <a:pPr marL="453390" marR="0" lvl="1" indent="-226695" algn="l" rtl="0">
              <a:lnSpc>
                <a:spcPct val="150000"/>
              </a:lnSpc>
              <a:spcBef>
                <a:spcPts val="0"/>
              </a:spcBef>
              <a:spcAft>
                <a:spcPts val="0"/>
              </a:spcAft>
              <a:buClr>
                <a:srgbClr val="1E2328"/>
              </a:buClr>
              <a:buSzPts val="2100"/>
              <a:buFont typeface="Montserrat"/>
              <a:buAutoNum type="arabicPeriod"/>
            </a:pPr>
            <a:r>
              <a:rPr lang="en-US" sz="1800" b="0" i="0" u="none" strike="noStrike" cap="none" dirty="0">
                <a:solidFill>
                  <a:srgbClr val="1E2328"/>
                </a:solidFill>
                <a:latin typeface="Montserrat" panose="00000500000000000000" pitchFamily="2" charset="-18"/>
                <a:ea typeface="Montserrat"/>
                <a:cs typeface="Montserrat"/>
                <a:sym typeface="Montserrat"/>
              </a:rPr>
              <a:t>British Fashion Council - "Circular Fashion and Upcycling Initiatives"</a:t>
            </a:r>
            <a:endParaRPr sz="1800" dirty="0">
              <a:latin typeface="Montserrat" panose="00000500000000000000" pitchFamily="2" charset="-18"/>
            </a:endParaRPr>
          </a:p>
          <a:p>
            <a:pPr marL="906780" marR="0" lvl="2" indent="-302260" algn="l" rtl="0">
              <a:lnSpc>
                <a:spcPct val="150000"/>
              </a:lnSpc>
              <a:spcBef>
                <a:spcPts val="0"/>
              </a:spcBef>
              <a:spcAft>
                <a:spcPts val="0"/>
              </a:spcAft>
              <a:buClr>
                <a:srgbClr val="1E2328"/>
              </a:buClr>
              <a:buSzPts val="2100"/>
              <a:buFont typeface="Arial"/>
              <a:buChar char="⚬"/>
            </a:pPr>
            <a:r>
              <a:rPr lang="en-US" sz="1800" b="0" i="0" u="none" strike="noStrike" cap="none" dirty="0">
                <a:solidFill>
                  <a:srgbClr val="1E2328"/>
                </a:solidFill>
                <a:latin typeface="Montserrat" panose="00000500000000000000" pitchFamily="2" charset="-18"/>
                <a:ea typeface="Montserrat"/>
                <a:cs typeface="Montserrat"/>
                <a:sym typeface="Montserrat"/>
              </a:rPr>
              <a:t>Website: </a:t>
            </a:r>
            <a:r>
              <a:rPr lang="en-US" sz="1800" b="0" i="0" u="sng" strike="noStrike" cap="none" dirty="0">
                <a:solidFill>
                  <a:srgbClr val="1E2328"/>
                </a:solidFill>
                <a:latin typeface="Montserrat" panose="00000500000000000000" pitchFamily="2" charset="-18"/>
                <a:ea typeface="Montserrat"/>
                <a:cs typeface="Montserrat"/>
                <a:sym typeface="Montserrat"/>
                <a:hlinkClick r:id="rId10">
                  <a:extLst>
                    <a:ext uri="{A12FA001-AC4F-418D-AE19-62706E023703}">
                      <ahyp:hlinkClr xmlns:ahyp="http://schemas.microsoft.com/office/drawing/2018/hyperlinkcolor" val="tx"/>
                    </a:ext>
                  </a:extLst>
                </a:hlinkClick>
              </a:rPr>
              <a:t>www.britishfashioncouncil.co.uk</a:t>
            </a:r>
            <a:endParaRPr sz="1800" dirty="0">
              <a:latin typeface="Montserrat" panose="00000500000000000000" pitchFamily="2" charset="-18"/>
            </a:endParaRPr>
          </a:p>
          <a:p>
            <a:pPr marL="453390" marR="0" lvl="1" indent="-226695" algn="l" rtl="0">
              <a:lnSpc>
                <a:spcPct val="150000"/>
              </a:lnSpc>
              <a:spcBef>
                <a:spcPts val="0"/>
              </a:spcBef>
              <a:spcAft>
                <a:spcPts val="0"/>
              </a:spcAft>
              <a:buClr>
                <a:srgbClr val="1E2328"/>
              </a:buClr>
              <a:buSzPts val="2100"/>
              <a:buFont typeface="Montserrat"/>
              <a:buAutoNum type="arabicPeriod"/>
            </a:pPr>
            <a:r>
              <a:rPr lang="en-US" sz="1800" b="0" i="0" u="none" strike="noStrike" cap="none" dirty="0">
                <a:solidFill>
                  <a:srgbClr val="1E2328"/>
                </a:solidFill>
                <a:latin typeface="Montserrat" panose="00000500000000000000" pitchFamily="2" charset="-18"/>
                <a:ea typeface="Montserrat"/>
                <a:cs typeface="Montserrat"/>
                <a:sym typeface="Montserrat"/>
              </a:rPr>
              <a:t>Eco-Age - "Guide to Sustainable Fashion: Understanding Upcycling"</a:t>
            </a:r>
            <a:endParaRPr sz="1800" dirty="0">
              <a:latin typeface="Montserrat" panose="00000500000000000000" pitchFamily="2" charset="-18"/>
            </a:endParaRPr>
          </a:p>
          <a:p>
            <a:pPr marL="906780" marR="0" lvl="2" indent="-302260" algn="l" rtl="0">
              <a:lnSpc>
                <a:spcPct val="150000"/>
              </a:lnSpc>
              <a:spcBef>
                <a:spcPts val="0"/>
              </a:spcBef>
              <a:spcAft>
                <a:spcPts val="0"/>
              </a:spcAft>
              <a:buClr>
                <a:srgbClr val="1E2328"/>
              </a:buClr>
              <a:buSzPts val="2100"/>
              <a:buFont typeface="Arial"/>
              <a:buChar char="⚬"/>
            </a:pPr>
            <a:r>
              <a:rPr lang="en-US" sz="1800" b="0" i="0" u="none" strike="noStrike" cap="none" dirty="0">
                <a:solidFill>
                  <a:srgbClr val="1E2328"/>
                </a:solidFill>
                <a:latin typeface="Montserrat" panose="00000500000000000000" pitchFamily="2" charset="-18"/>
                <a:ea typeface="Montserrat"/>
                <a:cs typeface="Montserrat"/>
                <a:sym typeface="Montserrat"/>
              </a:rPr>
              <a:t>Website: </a:t>
            </a:r>
            <a:r>
              <a:rPr lang="en-US" sz="1800" b="0" i="0" u="sng" strike="noStrike" cap="none" dirty="0">
                <a:solidFill>
                  <a:srgbClr val="1E2328"/>
                </a:solidFill>
                <a:latin typeface="Montserrat" panose="00000500000000000000" pitchFamily="2" charset="-18"/>
                <a:ea typeface="Montserrat"/>
                <a:cs typeface="Montserrat"/>
                <a:sym typeface="Montserrat"/>
                <a:hlinkClick r:id="rId11">
                  <a:extLst>
                    <a:ext uri="{A12FA001-AC4F-418D-AE19-62706E023703}">
                      <ahyp:hlinkClr xmlns:ahyp="http://schemas.microsoft.com/office/drawing/2018/hyperlinkcolor" val="tx"/>
                    </a:ext>
                  </a:extLst>
                </a:hlinkClick>
              </a:rPr>
              <a:t>www.eco-age.com</a:t>
            </a:r>
            <a:endParaRPr sz="1800" dirty="0">
              <a:latin typeface="Montserrat" panose="00000500000000000000" pitchFamily="2" charset="-18"/>
            </a:endParaRPr>
          </a:p>
          <a:p>
            <a:pPr marL="0" marR="0" lvl="0" indent="0" algn="l" rtl="0">
              <a:lnSpc>
                <a:spcPct val="150000"/>
              </a:lnSpc>
              <a:spcBef>
                <a:spcPts val="0"/>
              </a:spcBef>
              <a:spcAft>
                <a:spcPts val="0"/>
              </a:spcAft>
              <a:buNone/>
            </a:pPr>
            <a:endParaRPr sz="1800" u="sng" dirty="0">
              <a:solidFill>
                <a:srgbClr val="1E2328"/>
              </a:solidFill>
              <a:latin typeface="Montserrat" panose="00000500000000000000" pitchFamily="2" charset="-18"/>
              <a:ea typeface="Montserrat"/>
              <a:cs typeface="Montserrat"/>
              <a:sym typeface="Montserrat"/>
              <a:hlinkClick r:id="rId11">
                <a:extLst>
                  <a:ext uri="{A12FA001-AC4F-418D-AE19-62706E023703}">
                    <ahyp:hlinkClr xmlns:ahyp="http://schemas.microsoft.com/office/drawing/2018/hyperlinkcolor" val="tx"/>
                  </a:ext>
                </a:extLst>
              </a:hlinkClick>
            </a:endParaRPr>
          </a:p>
          <a:p>
            <a:pPr marL="0" marR="0" lvl="0" indent="0" algn="l" rtl="0">
              <a:lnSpc>
                <a:spcPct val="150000"/>
              </a:lnSpc>
              <a:spcBef>
                <a:spcPts val="0"/>
              </a:spcBef>
              <a:spcAft>
                <a:spcPts val="0"/>
              </a:spcAft>
              <a:buNone/>
            </a:pPr>
            <a:endParaRPr sz="1800" dirty="0">
              <a:solidFill>
                <a:srgbClr val="1E2328"/>
              </a:solidFill>
              <a:latin typeface="Montserrat" panose="00000500000000000000" pitchFamily="2" charset="-18"/>
              <a:ea typeface="Montserrat"/>
              <a:cs typeface="Montserrat"/>
              <a:sym typeface="Montserrat"/>
            </a:endParaRPr>
          </a:p>
        </p:txBody>
      </p:sp>
      <p:sp>
        <p:nvSpPr>
          <p:cNvPr id="333" name="Google Shape;333;p12"/>
          <p:cNvSpPr txBox="1"/>
          <p:nvPr/>
        </p:nvSpPr>
        <p:spPr>
          <a:xfrm>
            <a:off x="1031566" y="351095"/>
            <a:ext cx="4506489" cy="384175"/>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None/>
            </a:pPr>
            <a:r>
              <a:rPr lang="en-US" sz="2499">
                <a:solidFill>
                  <a:srgbClr val="1E2328"/>
                </a:solidFill>
                <a:latin typeface="DM Serif Display"/>
                <a:ea typeface="DM Serif Display"/>
                <a:cs typeface="DM Serif Display"/>
                <a:sym typeface="DM Serif Display"/>
              </a:rPr>
              <a:t>UpTraK Training Programme</a:t>
            </a:r>
            <a:endParaRPr/>
          </a:p>
        </p:txBody>
      </p:sp>
      <p:sp>
        <p:nvSpPr>
          <p:cNvPr id="3" name="TextBox 17">
            <a:extLst>
              <a:ext uri="{FF2B5EF4-FFF2-40B4-BE49-F238E27FC236}">
                <a16:creationId xmlns:a16="http://schemas.microsoft.com/office/drawing/2014/main" id="{4B90961A-F88E-9F7D-D6E8-AE097993CAEE}"/>
              </a:ext>
            </a:extLst>
          </p:cNvPr>
          <p:cNvSpPr txBox="1"/>
          <p:nvPr/>
        </p:nvSpPr>
        <p:spPr>
          <a:xfrm rot="16200000">
            <a:off x="15876720" y="7526644"/>
            <a:ext cx="3194650" cy="268663"/>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
        <p:nvSpPr>
          <p:cNvPr id="4" name="TextBox 6">
            <a:extLst>
              <a:ext uri="{FF2B5EF4-FFF2-40B4-BE49-F238E27FC236}">
                <a16:creationId xmlns:a16="http://schemas.microsoft.com/office/drawing/2014/main" id="{76C4C39E-AF48-09F8-641E-79B51D19F255}"/>
              </a:ext>
            </a:extLst>
          </p:cNvPr>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dirty="0">
                <a:solidFill>
                  <a:srgbClr val="1E2328"/>
                </a:solidFill>
                <a:latin typeface="Montserrat"/>
                <a:ea typeface="Montserrat"/>
                <a:cs typeface="Montserrat"/>
                <a:sym typeface="Montserrat"/>
              </a:rPr>
              <a:t>Module 1, Unit </a:t>
            </a:r>
            <a:r>
              <a:rPr lang="pl-PL" sz="2499" dirty="0">
                <a:solidFill>
                  <a:srgbClr val="1E2328"/>
                </a:solidFill>
                <a:latin typeface="Montserrat"/>
                <a:ea typeface="Montserrat"/>
                <a:cs typeface="Montserrat"/>
                <a:sym typeface="Montserrat"/>
              </a:rPr>
              <a:t>2</a:t>
            </a:r>
            <a:endParaRPr lang="en-US" sz="2499" dirty="0">
              <a:solidFill>
                <a:srgbClr val="1E2328"/>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cxnSp>
        <p:nvCxnSpPr>
          <p:cNvPr id="105" name="Google Shape;105;p2"/>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106" name="Google Shape;106;p2"/>
          <p:cNvGrpSpPr/>
          <p:nvPr/>
        </p:nvGrpSpPr>
        <p:grpSpPr>
          <a:xfrm>
            <a:off x="0" y="9263063"/>
            <a:ext cx="12735070" cy="1023937"/>
            <a:chOff x="0" y="0"/>
            <a:chExt cx="10109079" cy="812800"/>
          </a:xfrm>
        </p:grpSpPr>
        <p:sp>
          <p:nvSpPr>
            <p:cNvPr id="107" name="Google Shape;107;p2"/>
            <p:cNvSpPr/>
            <p:nvPr/>
          </p:nvSpPr>
          <p:spPr>
            <a:xfrm>
              <a:off x="0" y="0"/>
              <a:ext cx="10109079" cy="812800"/>
            </a:xfrm>
            <a:custGeom>
              <a:avLst/>
              <a:gdLst/>
              <a:ahLst/>
              <a:cxnLst/>
              <a:rect l="l" t="t" r="r" b="b"/>
              <a:pathLst>
                <a:path w="10109079" h="812800" extrusionOk="0">
                  <a:moveTo>
                    <a:pt x="0" y="0"/>
                  </a:moveTo>
                  <a:lnTo>
                    <a:pt x="10109079" y="0"/>
                  </a:lnTo>
                  <a:lnTo>
                    <a:pt x="10109079" y="812800"/>
                  </a:lnTo>
                  <a:lnTo>
                    <a:pt x="0" y="8128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 name="Google Shape;108;p2"/>
            <p:cNvSpPr txBox="1"/>
            <p:nvPr/>
          </p:nvSpPr>
          <p:spPr>
            <a:xfrm>
              <a:off x="0" y="0"/>
              <a:ext cx="10109079"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9" name="Google Shape;109;p2"/>
          <p:cNvGrpSpPr/>
          <p:nvPr/>
        </p:nvGrpSpPr>
        <p:grpSpPr>
          <a:xfrm>
            <a:off x="7751895" y="5657850"/>
            <a:ext cx="5296402" cy="5008320"/>
            <a:chOff x="0" y="0"/>
            <a:chExt cx="4204276" cy="3975597"/>
          </a:xfrm>
        </p:grpSpPr>
        <p:sp>
          <p:nvSpPr>
            <p:cNvPr id="110" name="Google Shape;110;p2"/>
            <p:cNvSpPr/>
            <p:nvPr/>
          </p:nvSpPr>
          <p:spPr>
            <a:xfrm>
              <a:off x="0" y="0"/>
              <a:ext cx="4204276" cy="3975597"/>
            </a:xfrm>
            <a:custGeom>
              <a:avLst/>
              <a:gdLst/>
              <a:ahLst/>
              <a:cxnLst/>
              <a:rect l="l" t="t" r="r" b="b"/>
              <a:pathLst>
                <a:path w="4204276" h="3975597" extrusionOk="0">
                  <a:moveTo>
                    <a:pt x="0" y="0"/>
                  </a:moveTo>
                  <a:lnTo>
                    <a:pt x="4204276" y="0"/>
                  </a:lnTo>
                  <a:lnTo>
                    <a:pt x="4204276" y="3975597"/>
                  </a:lnTo>
                  <a:lnTo>
                    <a:pt x="0" y="3975597"/>
                  </a:lnTo>
                  <a:close/>
                </a:path>
              </a:pathLst>
            </a:custGeom>
            <a:solidFill>
              <a:srgbClr val="CFCF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 name="Google Shape;111;p2"/>
            <p:cNvSpPr txBox="1"/>
            <p:nvPr/>
          </p:nvSpPr>
          <p:spPr>
            <a:xfrm>
              <a:off x="0" y="0"/>
              <a:ext cx="4204276" cy="3975597"/>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None/>
              </a:pPr>
              <a:endParaRPr sz="1800">
                <a:solidFill>
                  <a:schemeClr val="dk1"/>
                </a:solidFill>
                <a:latin typeface="Calibri"/>
                <a:ea typeface="Calibri"/>
                <a:cs typeface="Calibri"/>
                <a:sym typeface="Calibri"/>
              </a:endParaRPr>
            </a:p>
          </p:txBody>
        </p:sp>
      </p:grpSp>
      <p:pic>
        <p:nvPicPr>
          <p:cNvPr id="112" name="Google Shape;112;p2"/>
          <p:cNvPicPr preferRelativeResize="0"/>
          <p:nvPr/>
        </p:nvPicPr>
        <p:blipFill rotWithShape="1">
          <a:blip r:embed="rId3">
            <a:alphaModFix/>
          </a:blip>
          <a:srcRect t="1182" b="1181"/>
          <a:stretch/>
        </p:blipFill>
        <p:spPr>
          <a:xfrm>
            <a:off x="7751895" y="1028700"/>
            <a:ext cx="9482623" cy="9258300"/>
          </a:xfrm>
          <a:prstGeom prst="rect">
            <a:avLst/>
          </a:prstGeom>
          <a:noFill/>
          <a:ln>
            <a:noFill/>
          </a:ln>
        </p:spPr>
      </p:pic>
      <p:sp>
        <p:nvSpPr>
          <p:cNvPr id="113" name="Google Shape;113;p2"/>
          <p:cNvSpPr txBox="1"/>
          <p:nvPr/>
        </p:nvSpPr>
        <p:spPr>
          <a:xfrm>
            <a:off x="1031566" y="351095"/>
            <a:ext cx="4506489" cy="384175"/>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None/>
            </a:pPr>
            <a:r>
              <a:rPr lang="en-US" sz="2499">
                <a:solidFill>
                  <a:srgbClr val="1E2328"/>
                </a:solidFill>
                <a:latin typeface="DM Serif Display"/>
                <a:ea typeface="DM Serif Display"/>
                <a:cs typeface="DM Serif Display"/>
                <a:sym typeface="DM Serif Display"/>
              </a:rPr>
              <a:t>UpTraK Training Programme</a:t>
            </a:r>
            <a:endParaRPr/>
          </a:p>
        </p:txBody>
      </p:sp>
      <p:cxnSp>
        <p:nvCxnSpPr>
          <p:cNvPr id="114" name="Google Shape;114;p2"/>
          <p:cNvCxnSpPr/>
          <p:nvPr/>
        </p:nvCxnSpPr>
        <p:spPr>
          <a:xfrm rot="10800000">
            <a:off x="16675331" y="0"/>
            <a:ext cx="0" cy="10287000"/>
          </a:xfrm>
          <a:prstGeom prst="straightConnector1">
            <a:avLst/>
          </a:prstGeom>
          <a:noFill/>
          <a:ln w="9525" cap="flat" cmpd="sng">
            <a:solidFill>
              <a:srgbClr val="1E2328"/>
            </a:solidFill>
            <a:prstDash val="solid"/>
            <a:round/>
            <a:headEnd type="none" w="sm" len="sm"/>
            <a:tailEnd type="none" w="sm" len="sm"/>
          </a:ln>
        </p:spPr>
      </p:cxnSp>
      <p:sp>
        <p:nvSpPr>
          <p:cNvPr id="117" name="Google Shape;117;p2"/>
          <p:cNvSpPr/>
          <p:nvPr/>
        </p:nvSpPr>
        <p:spPr>
          <a:xfrm>
            <a:off x="13662188" y="268369"/>
            <a:ext cx="2675477" cy="559152"/>
          </a:xfrm>
          <a:custGeom>
            <a:avLst/>
            <a:gdLst/>
            <a:ahLst/>
            <a:cxnLst/>
            <a:rect l="l" t="t" r="r" b="b"/>
            <a:pathLst>
              <a:path w="2675477" h="559152" extrusionOk="0">
                <a:moveTo>
                  <a:pt x="0" y="0"/>
                </a:moveTo>
                <a:lnTo>
                  <a:pt x="2675478" y="0"/>
                </a:lnTo>
                <a:lnTo>
                  <a:pt x="2675478" y="559152"/>
                </a:lnTo>
                <a:lnTo>
                  <a:pt x="0" y="55915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TextBox 14">
            <a:extLst>
              <a:ext uri="{FF2B5EF4-FFF2-40B4-BE49-F238E27FC236}">
                <a16:creationId xmlns:a16="http://schemas.microsoft.com/office/drawing/2014/main" id="{4B515644-948F-FE1D-4FF9-53AF72C5A35E}"/>
              </a:ext>
            </a:extLst>
          </p:cNvPr>
          <p:cNvSpPr txBox="1"/>
          <p:nvPr/>
        </p:nvSpPr>
        <p:spPr>
          <a:xfrm>
            <a:off x="1031566" y="3023235"/>
            <a:ext cx="4695894" cy="4173854"/>
          </a:xfrm>
          <a:prstGeom prst="rect">
            <a:avLst/>
          </a:prstGeom>
        </p:spPr>
        <p:txBody>
          <a:bodyPr lIns="0" tIns="0" rIns="0" bIns="0" rtlCol="0" anchor="t">
            <a:spAutoFit/>
          </a:bodyPr>
          <a:lstStyle/>
          <a:p>
            <a:pPr marL="0" lvl="0" indent="0" algn="just">
              <a:lnSpc>
                <a:spcPts val="3300"/>
              </a:lnSpc>
              <a:spcBef>
                <a:spcPct val="0"/>
              </a:spcBef>
            </a:pPr>
            <a:r>
              <a:rPr lang="en-US" sz="2200" u="none" strike="noStrike" dirty="0">
                <a:solidFill>
                  <a:srgbClr val="000000"/>
                </a:solidFill>
                <a:latin typeface="Montserrat"/>
                <a:ea typeface="Montserrat"/>
                <a:cs typeface="Montserrat"/>
                <a:sym typeface="Montserra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4" name="TextBox 17">
            <a:extLst>
              <a:ext uri="{FF2B5EF4-FFF2-40B4-BE49-F238E27FC236}">
                <a16:creationId xmlns:a16="http://schemas.microsoft.com/office/drawing/2014/main" id="{02A2C001-B507-3E0D-32F2-AA9F5405C016}"/>
              </a:ext>
            </a:extLst>
          </p:cNvPr>
          <p:cNvSpPr txBox="1"/>
          <p:nvPr/>
        </p:nvSpPr>
        <p:spPr>
          <a:xfrm rot="16200000">
            <a:off x="15808140" y="7534264"/>
            <a:ext cx="3331810" cy="268663"/>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FCF5A"/>
        </a:solidFill>
        <a:effectLst/>
      </p:bgPr>
    </p:bg>
    <p:spTree>
      <p:nvGrpSpPr>
        <p:cNvPr id="1" name="Shape 121"/>
        <p:cNvGrpSpPr/>
        <p:nvPr/>
      </p:nvGrpSpPr>
      <p:grpSpPr>
        <a:xfrm>
          <a:off x="0" y="0"/>
          <a:ext cx="0" cy="0"/>
          <a:chOff x="0" y="0"/>
          <a:chExt cx="0" cy="0"/>
        </a:xfrm>
      </p:grpSpPr>
      <p:grpSp>
        <p:nvGrpSpPr>
          <p:cNvPr id="122" name="Google Shape;122;p3"/>
          <p:cNvGrpSpPr/>
          <p:nvPr/>
        </p:nvGrpSpPr>
        <p:grpSpPr>
          <a:xfrm>
            <a:off x="0" y="0"/>
            <a:ext cx="18288000" cy="10287000"/>
            <a:chOff x="0" y="0"/>
            <a:chExt cx="24384000" cy="13716000"/>
          </a:xfrm>
        </p:grpSpPr>
        <p:cxnSp>
          <p:nvCxnSpPr>
            <p:cNvPr id="123" name="Google Shape;123;p3"/>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124" name="Google Shape;124;p3"/>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125" name="Google Shape;125;p3"/>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127" name="Google Shape;127;p3"/>
          <p:cNvPicPr preferRelativeResize="0"/>
          <p:nvPr/>
        </p:nvPicPr>
        <p:blipFill rotWithShape="1">
          <a:blip r:embed="rId4">
            <a:alphaModFix/>
          </a:blip>
          <a:srcRect t="18843" b="18843"/>
          <a:stretch/>
        </p:blipFill>
        <p:spPr>
          <a:xfrm>
            <a:off x="0" y="1707643"/>
            <a:ext cx="10729563" cy="4454427"/>
          </a:xfrm>
          <a:prstGeom prst="rect">
            <a:avLst/>
          </a:prstGeom>
          <a:noFill/>
          <a:ln>
            <a:noFill/>
          </a:ln>
        </p:spPr>
      </p:pic>
      <p:grpSp>
        <p:nvGrpSpPr>
          <p:cNvPr id="129" name="Google Shape;129;p3"/>
          <p:cNvGrpSpPr/>
          <p:nvPr/>
        </p:nvGrpSpPr>
        <p:grpSpPr>
          <a:xfrm>
            <a:off x="9717692" y="2708859"/>
            <a:ext cx="6348470" cy="4290075"/>
            <a:chOff x="0" y="0"/>
            <a:chExt cx="5039406" cy="3405455"/>
          </a:xfrm>
        </p:grpSpPr>
        <p:sp>
          <p:nvSpPr>
            <p:cNvPr id="130" name="Google Shape;130;p3"/>
            <p:cNvSpPr/>
            <p:nvPr/>
          </p:nvSpPr>
          <p:spPr>
            <a:xfrm>
              <a:off x="0" y="0"/>
              <a:ext cx="5039406" cy="3405455"/>
            </a:xfrm>
            <a:custGeom>
              <a:avLst/>
              <a:gdLst/>
              <a:ahLst/>
              <a:cxnLst/>
              <a:rect l="l" t="t" r="r" b="b"/>
              <a:pathLst>
                <a:path w="5039406" h="3405455" extrusionOk="0">
                  <a:moveTo>
                    <a:pt x="0" y="0"/>
                  </a:moveTo>
                  <a:lnTo>
                    <a:pt x="5039406" y="0"/>
                  </a:lnTo>
                  <a:lnTo>
                    <a:pt x="5039406" y="3405455"/>
                  </a:lnTo>
                  <a:lnTo>
                    <a:pt x="0" y="3405455"/>
                  </a:lnTo>
                  <a:close/>
                </a:path>
              </a:pathLst>
            </a:custGeom>
            <a:solidFill>
              <a:srgbClr val="1E23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1" name="Google Shape;131;p3"/>
            <p:cNvSpPr txBox="1"/>
            <p:nvPr/>
          </p:nvSpPr>
          <p:spPr>
            <a:xfrm>
              <a:off x="0" y="0"/>
              <a:ext cx="5039406" cy="3405455"/>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None/>
              </a:pPr>
              <a:endParaRPr sz="1800">
                <a:solidFill>
                  <a:schemeClr val="dk1"/>
                </a:solidFill>
                <a:latin typeface="Calibri"/>
                <a:ea typeface="Calibri"/>
                <a:cs typeface="Calibri"/>
                <a:sym typeface="Calibri"/>
              </a:endParaRPr>
            </a:p>
          </p:txBody>
        </p:sp>
      </p:grpSp>
      <p:sp>
        <p:nvSpPr>
          <p:cNvPr id="134" name="Google Shape;134;p3"/>
          <p:cNvSpPr txBox="1"/>
          <p:nvPr/>
        </p:nvSpPr>
        <p:spPr>
          <a:xfrm>
            <a:off x="2254457" y="7637143"/>
            <a:ext cx="13690732" cy="1522917"/>
          </a:xfrm>
          <a:prstGeom prst="rect">
            <a:avLst/>
          </a:prstGeom>
          <a:noFill/>
          <a:ln>
            <a:noFill/>
          </a:ln>
        </p:spPr>
        <p:txBody>
          <a:bodyPr spcFirstLastPara="1" wrap="square" lIns="0" tIns="0" rIns="0" bIns="0" anchor="t" anchorCtr="0">
            <a:spAutoFit/>
          </a:bodyPr>
          <a:lstStyle/>
          <a:p>
            <a:pPr lvl="0" algn="just">
              <a:lnSpc>
                <a:spcPct val="150000"/>
              </a:lnSpc>
            </a:pPr>
            <a:r>
              <a:rPr lang="en-US" sz="2199" dirty="0">
                <a:solidFill>
                  <a:srgbClr val="1E2328"/>
                </a:solidFill>
                <a:latin typeface="Montserrat"/>
              </a:rPr>
              <a:t>This </a:t>
            </a:r>
            <a:r>
              <a:rPr lang="pl-PL" sz="2199" dirty="0">
                <a:solidFill>
                  <a:srgbClr val="1E2328"/>
                </a:solidFill>
                <a:latin typeface="Montserrat"/>
              </a:rPr>
              <a:t>U</a:t>
            </a:r>
            <a:r>
              <a:rPr lang="en-US" sz="2199" dirty="0">
                <a:solidFill>
                  <a:srgbClr val="1E2328"/>
                </a:solidFill>
                <a:latin typeface="Montserrat"/>
              </a:rPr>
              <a:t>nit focuses on how to identify materials suitable for recycling, upcycling, and downcycling. Learners will explore criteria for material selection and discover the role of circular fashion boutiques as sources of reusable textiles.</a:t>
            </a:r>
            <a:r>
              <a:rPr lang="pl-PL" sz="2199" dirty="0">
                <a:solidFill>
                  <a:srgbClr val="1E2328"/>
                </a:solidFill>
                <a:latin typeface="Montserrat"/>
                <a:sym typeface="Montserrat"/>
              </a:rPr>
              <a:t> </a:t>
            </a:r>
            <a:endParaRPr lang="it-IT" sz="2199" dirty="0">
              <a:solidFill>
                <a:srgbClr val="1E2328"/>
              </a:solidFill>
              <a:latin typeface="Montserrat"/>
            </a:endParaRPr>
          </a:p>
        </p:txBody>
      </p:sp>
      <p:sp>
        <p:nvSpPr>
          <p:cNvPr id="135" name="Google Shape;135;p3"/>
          <p:cNvSpPr txBox="1"/>
          <p:nvPr/>
        </p:nvSpPr>
        <p:spPr>
          <a:xfrm>
            <a:off x="1031566" y="351095"/>
            <a:ext cx="4506489" cy="384175"/>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None/>
            </a:pPr>
            <a:r>
              <a:rPr lang="en-US" sz="2499">
                <a:solidFill>
                  <a:srgbClr val="1E2328"/>
                </a:solidFill>
                <a:latin typeface="DM Serif Display"/>
                <a:ea typeface="DM Serif Display"/>
                <a:cs typeface="DM Serif Display"/>
                <a:sym typeface="DM Serif Display"/>
              </a:rPr>
              <a:t>UpTraK Training Programme</a:t>
            </a:r>
            <a:endParaRPr/>
          </a:p>
        </p:txBody>
      </p:sp>
      <p:sp>
        <p:nvSpPr>
          <p:cNvPr id="3" name="TextBox 6">
            <a:extLst>
              <a:ext uri="{FF2B5EF4-FFF2-40B4-BE49-F238E27FC236}">
                <a16:creationId xmlns:a16="http://schemas.microsoft.com/office/drawing/2014/main" id="{86ACC936-31BD-9F45-1460-CE4957FB48C3}"/>
              </a:ext>
            </a:extLst>
          </p:cNvPr>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dirty="0">
                <a:solidFill>
                  <a:srgbClr val="1E2328"/>
                </a:solidFill>
                <a:latin typeface="Montserrat"/>
                <a:ea typeface="Montserrat"/>
                <a:cs typeface="Montserrat"/>
                <a:sym typeface="Montserrat"/>
              </a:rPr>
              <a:t>Module 1, Unit </a:t>
            </a:r>
            <a:r>
              <a:rPr lang="pl-PL" sz="2499" dirty="0">
                <a:solidFill>
                  <a:srgbClr val="1E2328"/>
                </a:solidFill>
                <a:latin typeface="Montserrat"/>
                <a:ea typeface="Montserrat"/>
                <a:cs typeface="Montserrat"/>
                <a:sym typeface="Montserrat"/>
              </a:rPr>
              <a:t>2</a:t>
            </a:r>
            <a:endParaRPr lang="en-US" sz="2499" dirty="0">
              <a:solidFill>
                <a:srgbClr val="1E2328"/>
              </a:solidFill>
              <a:latin typeface="Montserrat"/>
              <a:ea typeface="Montserrat"/>
              <a:cs typeface="Montserrat"/>
              <a:sym typeface="Montserrat"/>
            </a:endParaRPr>
          </a:p>
        </p:txBody>
      </p:sp>
      <p:sp>
        <p:nvSpPr>
          <p:cNvPr id="4" name="TextBox 17">
            <a:extLst>
              <a:ext uri="{FF2B5EF4-FFF2-40B4-BE49-F238E27FC236}">
                <a16:creationId xmlns:a16="http://schemas.microsoft.com/office/drawing/2014/main" id="{E8AA41C4-9A5E-3A2B-4721-23CA1583B14D}"/>
              </a:ext>
            </a:extLst>
          </p:cNvPr>
          <p:cNvSpPr txBox="1"/>
          <p:nvPr/>
        </p:nvSpPr>
        <p:spPr>
          <a:xfrm rot="16200000">
            <a:off x="15853860" y="7526644"/>
            <a:ext cx="3194650" cy="268663"/>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grpSp>
        <p:nvGrpSpPr>
          <p:cNvPr id="5" name="Google Shape;131;p3">
            <a:extLst>
              <a:ext uri="{FF2B5EF4-FFF2-40B4-BE49-F238E27FC236}">
                <a16:creationId xmlns:a16="http://schemas.microsoft.com/office/drawing/2014/main" id="{EA14F816-740A-F7D6-1249-290124EA7447}"/>
              </a:ext>
            </a:extLst>
          </p:cNvPr>
          <p:cNvGrpSpPr/>
          <p:nvPr/>
        </p:nvGrpSpPr>
        <p:grpSpPr>
          <a:xfrm>
            <a:off x="9717692" y="2649857"/>
            <a:ext cx="6348470" cy="4290075"/>
            <a:chOff x="0" y="0"/>
            <a:chExt cx="5039406" cy="3405455"/>
          </a:xfrm>
        </p:grpSpPr>
        <p:sp>
          <p:nvSpPr>
            <p:cNvPr id="6" name="Google Shape;132;p3">
              <a:extLst>
                <a:ext uri="{FF2B5EF4-FFF2-40B4-BE49-F238E27FC236}">
                  <a16:creationId xmlns:a16="http://schemas.microsoft.com/office/drawing/2014/main" id="{A93E24E1-E39D-3FF9-5752-B155F9F1F812}"/>
                </a:ext>
              </a:extLst>
            </p:cNvPr>
            <p:cNvSpPr/>
            <p:nvPr/>
          </p:nvSpPr>
          <p:spPr>
            <a:xfrm>
              <a:off x="0" y="0"/>
              <a:ext cx="5039406" cy="3405455"/>
            </a:xfrm>
            <a:custGeom>
              <a:avLst/>
              <a:gdLst/>
              <a:ahLst/>
              <a:cxnLst/>
              <a:rect l="l" t="t" r="r" b="b"/>
              <a:pathLst>
                <a:path w="5039406" h="3405455" extrusionOk="0">
                  <a:moveTo>
                    <a:pt x="0" y="0"/>
                  </a:moveTo>
                  <a:lnTo>
                    <a:pt x="5039406" y="0"/>
                  </a:lnTo>
                  <a:lnTo>
                    <a:pt x="5039406" y="3405455"/>
                  </a:lnTo>
                  <a:lnTo>
                    <a:pt x="0" y="3405455"/>
                  </a:lnTo>
                  <a:close/>
                </a:path>
              </a:pathLst>
            </a:custGeom>
            <a:solidFill>
              <a:srgbClr val="1E232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7" name="Google Shape;133;p3">
              <a:extLst>
                <a:ext uri="{FF2B5EF4-FFF2-40B4-BE49-F238E27FC236}">
                  <a16:creationId xmlns:a16="http://schemas.microsoft.com/office/drawing/2014/main" id="{AF1E48C9-8EF8-45BE-0CC4-6F133F6B698A}"/>
                </a:ext>
              </a:extLst>
            </p:cNvPr>
            <p:cNvSpPr txBox="1"/>
            <p:nvPr/>
          </p:nvSpPr>
          <p:spPr>
            <a:xfrm>
              <a:off x="0" y="0"/>
              <a:ext cx="5039406" cy="3405455"/>
            </a:xfrm>
            <a:prstGeom prst="rect">
              <a:avLst/>
            </a:prstGeom>
            <a:noFill/>
            <a:ln>
              <a:noFill/>
            </a:ln>
          </p:spPr>
          <p:txBody>
            <a:bodyPr spcFirstLastPara="1" wrap="square" lIns="50800" tIns="50800" rIns="50800" bIns="50800" anchor="ctr" anchorCtr="0">
              <a:noAutofit/>
            </a:bodyPr>
            <a:lstStyle/>
            <a:p>
              <a:pPr marL="0" marR="0" lvl="0" indent="0" algn="ctr" rtl="0">
                <a:lnSpc>
                  <a:spcPct val="138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8" name="TextBox 14">
            <a:extLst>
              <a:ext uri="{FF2B5EF4-FFF2-40B4-BE49-F238E27FC236}">
                <a16:creationId xmlns:a16="http://schemas.microsoft.com/office/drawing/2014/main" id="{92C781B8-7459-E99E-C43C-A9B7A60EAE71}"/>
              </a:ext>
            </a:extLst>
          </p:cNvPr>
          <p:cNvSpPr txBox="1"/>
          <p:nvPr/>
        </p:nvSpPr>
        <p:spPr>
          <a:xfrm>
            <a:off x="10689513" y="3519761"/>
            <a:ext cx="3490990" cy="2352675"/>
          </a:xfrm>
          <a:prstGeom prst="rect">
            <a:avLst/>
          </a:prstGeom>
        </p:spPr>
        <p:txBody>
          <a:bodyPr lIns="0" tIns="0" rIns="0" bIns="0" rtlCol="0" anchor="t">
            <a:spAutoFit/>
          </a:bodyPr>
          <a:lstStyle/>
          <a:p>
            <a:pPr algn="l">
              <a:lnSpc>
                <a:spcPts val="6000"/>
              </a:lnSpc>
            </a:pPr>
            <a:r>
              <a:rPr lang="en-US" sz="6000" dirty="0">
                <a:solidFill>
                  <a:srgbClr val="FFFFFF"/>
                </a:solidFill>
                <a:latin typeface="DM Serif Display"/>
                <a:ea typeface="DM Serif Display"/>
                <a:cs typeface="DM Serif Display"/>
                <a:sym typeface="DM Serif Display"/>
              </a:rPr>
              <a:t>Overview of the Unit</a:t>
            </a:r>
          </a:p>
        </p:txBody>
      </p:sp>
      <p:sp>
        <p:nvSpPr>
          <p:cNvPr id="9" name="AutoShape 15">
            <a:extLst>
              <a:ext uri="{FF2B5EF4-FFF2-40B4-BE49-F238E27FC236}">
                <a16:creationId xmlns:a16="http://schemas.microsoft.com/office/drawing/2014/main" id="{AA86FA25-F5C9-81C9-1904-1D6F225E24A5}"/>
              </a:ext>
            </a:extLst>
          </p:cNvPr>
          <p:cNvSpPr/>
          <p:nvPr/>
        </p:nvSpPr>
        <p:spPr>
          <a:xfrm>
            <a:off x="10689545" y="6103051"/>
            <a:ext cx="719041" cy="4762"/>
          </a:xfrm>
          <a:prstGeom prst="line">
            <a:avLst/>
          </a:prstGeom>
          <a:ln w="12700" cap="flat">
            <a:solidFill>
              <a:srgbClr val="FFFFFF"/>
            </a:solidFill>
            <a:prstDash val="solid"/>
            <a:headEnd type="none" w="sm" len="sm"/>
            <a:tailEnd type="none" w="sm" len="sm"/>
          </a:ln>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grpSp>
        <p:nvGrpSpPr>
          <p:cNvPr id="140" name="Google Shape;140;p4"/>
          <p:cNvGrpSpPr/>
          <p:nvPr/>
        </p:nvGrpSpPr>
        <p:grpSpPr>
          <a:xfrm>
            <a:off x="0" y="6796353"/>
            <a:ext cx="10224124" cy="3595688"/>
            <a:chOff x="0" y="0"/>
            <a:chExt cx="12414639" cy="4794250"/>
          </a:xfrm>
        </p:grpSpPr>
        <p:grpSp>
          <p:nvGrpSpPr>
            <p:cNvPr id="141" name="Google Shape;141;p4"/>
            <p:cNvGrpSpPr/>
            <p:nvPr/>
          </p:nvGrpSpPr>
          <p:grpSpPr>
            <a:xfrm>
              <a:off x="0" y="1365250"/>
              <a:ext cx="12414639" cy="3429000"/>
              <a:chOff x="0" y="0"/>
              <a:chExt cx="7391041" cy="2041451"/>
            </a:xfrm>
          </p:grpSpPr>
          <p:sp>
            <p:nvSpPr>
              <p:cNvPr id="142" name="Google Shape;142;p4"/>
              <p:cNvSpPr/>
              <p:nvPr/>
            </p:nvSpPr>
            <p:spPr>
              <a:xfrm>
                <a:off x="0" y="0"/>
                <a:ext cx="7391041" cy="2041451"/>
              </a:xfrm>
              <a:custGeom>
                <a:avLst/>
                <a:gdLst/>
                <a:ahLst/>
                <a:cxnLst/>
                <a:rect l="l" t="t" r="r" b="b"/>
                <a:pathLst>
                  <a:path w="7391041" h="2041451" extrusionOk="0">
                    <a:moveTo>
                      <a:pt x="0" y="0"/>
                    </a:moveTo>
                    <a:lnTo>
                      <a:pt x="7391041" y="0"/>
                    </a:lnTo>
                    <a:lnTo>
                      <a:pt x="7391041" y="2041451"/>
                    </a:lnTo>
                    <a:lnTo>
                      <a:pt x="0" y="2041451"/>
                    </a:lnTo>
                    <a:close/>
                  </a:path>
                </a:pathLst>
              </a:custGeom>
              <a:solidFill>
                <a:srgbClr val="CFCF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 name="Google Shape;143;p4"/>
              <p:cNvSpPr txBox="1"/>
              <p:nvPr/>
            </p:nvSpPr>
            <p:spPr>
              <a:xfrm>
                <a:off x="0" y="0"/>
                <a:ext cx="7391041" cy="2041451"/>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44" name="Google Shape;144;p4"/>
            <p:cNvGrpSpPr/>
            <p:nvPr/>
          </p:nvGrpSpPr>
          <p:grpSpPr>
            <a:xfrm>
              <a:off x="0" y="0"/>
              <a:ext cx="1371600" cy="1365250"/>
              <a:chOff x="0" y="0"/>
              <a:chExt cx="816580" cy="812800"/>
            </a:xfrm>
          </p:grpSpPr>
          <p:sp>
            <p:nvSpPr>
              <p:cNvPr id="145" name="Google Shape;145;p4"/>
              <p:cNvSpPr/>
              <p:nvPr/>
            </p:nvSpPr>
            <p:spPr>
              <a:xfrm>
                <a:off x="0" y="0"/>
                <a:ext cx="816580" cy="812800"/>
              </a:xfrm>
              <a:custGeom>
                <a:avLst/>
                <a:gdLst/>
                <a:ahLst/>
                <a:cxnLst/>
                <a:rect l="l" t="t" r="r" b="b"/>
                <a:pathLst>
                  <a:path w="816580" h="812800" extrusionOk="0">
                    <a:moveTo>
                      <a:pt x="0" y="0"/>
                    </a:moveTo>
                    <a:lnTo>
                      <a:pt x="816580" y="0"/>
                    </a:lnTo>
                    <a:lnTo>
                      <a:pt x="816580" y="812800"/>
                    </a:lnTo>
                    <a:lnTo>
                      <a:pt x="0" y="812800"/>
                    </a:lnTo>
                    <a:close/>
                  </a:path>
                </a:pathLst>
              </a:custGeom>
              <a:solidFill>
                <a:srgbClr val="1E23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4"/>
              <p:cNvSpPr txBox="1"/>
              <p:nvPr/>
            </p:nvSpPr>
            <p:spPr>
              <a:xfrm>
                <a:off x="0" y="0"/>
                <a:ext cx="81658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47" name="Google Shape;147;p4"/>
          <p:cNvGrpSpPr/>
          <p:nvPr/>
        </p:nvGrpSpPr>
        <p:grpSpPr>
          <a:xfrm>
            <a:off x="0" y="0"/>
            <a:ext cx="18288000" cy="10287000"/>
            <a:chOff x="0" y="0"/>
            <a:chExt cx="24384000" cy="13716000"/>
          </a:xfrm>
        </p:grpSpPr>
        <p:cxnSp>
          <p:nvCxnSpPr>
            <p:cNvPr id="148" name="Google Shape;148;p4"/>
            <p:cNvCxnSpPr/>
            <p:nvPr/>
          </p:nvCxnSpPr>
          <p:spPr>
            <a:xfrm rot="10800000">
              <a:off x="22233774" y="0"/>
              <a:ext cx="0" cy="13716000"/>
            </a:xfrm>
            <a:prstGeom prst="straightConnector1">
              <a:avLst/>
            </a:prstGeom>
            <a:noFill/>
            <a:ln w="12700" cap="flat" cmpd="sng">
              <a:solidFill>
                <a:srgbClr val="000000"/>
              </a:solidFill>
              <a:prstDash val="solid"/>
              <a:round/>
              <a:headEnd type="none" w="sm" len="sm"/>
              <a:tailEnd type="none" w="sm" len="sm"/>
            </a:ln>
          </p:spPr>
        </p:cxnSp>
        <p:cxnSp>
          <p:nvCxnSpPr>
            <p:cNvPr id="149" name="Google Shape;149;p4"/>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150" name="Google Shape;150;p4"/>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cxnSp>
        <p:nvCxnSpPr>
          <p:cNvPr id="152" name="Google Shape;152;p4"/>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pic>
        <p:nvPicPr>
          <p:cNvPr id="153" name="Google Shape;153;p4"/>
          <p:cNvPicPr preferRelativeResize="0"/>
          <p:nvPr/>
        </p:nvPicPr>
        <p:blipFill rotWithShape="1">
          <a:blip r:embed="rId4">
            <a:alphaModFix/>
          </a:blip>
          <a:srcRect t="5217" b="5216"/>
          <a:stretch/>
        </p:blipFill>
        <p:spPr>
          <a:xfrm>
            <a:off x="1129586" y="1028700"/>
            <a:ext cx="5321598" cy="6791582"/>
          </a:xfrm>
          <a:prstGeom prst="rect">
            <a:avLst/>
          </a:prstGeom>
          <a:noFill/>
          <a:ln>
            <a:noFill/>
          </a:ln>
        </p:spPr>
      </p:pic>
      <p:grpSp>
        <p:nvGrpSpPr>
          <p:cNvPr id="154" name="Google Shape;154;p4"/>
          <p:cNvGrpSpPr/>
          <p:nvPr/>
        </p:nvGrpSpPr>
        <p:grpSpPr>
          <a:xfrm>
            <a:off x="7297724" y="1508718"/>
            <a:ext cx="9452776" cy="6726681"/>
            <a:chOff x="748070" y="-731576"/>
            <a:chExt cx="12603701" cy="8968910"/>
          </a:xfrm>
        </p:grpSpPr>
        <p:sp>
          <p:nvSpPr>
            <p:cNvPr id="155" name="Google Shape;155;p4"/>
            <p:cNvSpPr txBox="1"/>
            <p:nvPr/>
          </p:nvSpPr>
          <p:spPr>
            <a:xfrm>
              <a:off x="748070" y="2256977"/>
              <a:ext cx="12603701" cy="5980357"/>
            </a:xfrm>
            <a:prstGeom prst="rect">
              <a:avLst/>
            </a:prstGeom>
            <a:noFill/>
            <a:ln>
              <a:noFill/>
            </a:ln>
          </p:spPr>
          <p:txBody>
            <a:bodyPr spcFirstLastPara="1" wrap="square" lIns="0" tIns="0" rIns="0" bIns="0" anchor="t" anchorCtr="0">
              <a:spAutoFit/>
            </a:bodyPr>
            <a:lstStyle/>
            <a:p>
              <a:pPr marL="0" lvl="0" indent="0">
                <a:lnSpc>
                  <a:spcPts val="3299"/>
                </a:lnSpc>
                <a:buSzPts val="2199"/>
                <a:buNone/>
              </a:pPr>
              <a:r>
                <a:rPr lang="en-US" sz="2199" dirty="0">
                  <a:solidFill>
                    <a:srgbClr val="1E2328"/>
                  </a:solidFill>
                  <a:latin typeface="Montserrat"/>
                  <a:ea typeface="Montserrat"/>
                  <a:cs typeface="Montserrat"/>
                  <a:sym typeface="Montserrat"/>
                </a:rPr>
                <a:t>By the end of this unit, you will be able to:</a:t>
              </a:r>
              <a:br>
                <a:rPr lang="en-US" sz="2199" dirty="0">
                  <a:solidFill>
                    <a:srgbClr val="1E2328"/>
                  </a:solidFill>
                  <a:latin typeface="Montserrat"/>
                  <a:ea typeface="Montserrat"/>
                  <a:cs typeface="Montserrat"/>
                  <a:sym typeface="Montserrat"/>
                </a:rPr>
              </a:br>
              <a:endParaRPr lang="it-IT" sz="2150" kern="1200">
                <a:solidFill>
                  <a:srgbClr val="1E2328"/>
                </a:solidFill>
                <a:latin typeface="Montserrat"/>
              </a:endParaRPr>
            </a:p>
            <a:p>
              <a:pPr marL="694055" indent="-457200" eaLnBrk="0" fontAlgn="base" hangingPunct="0">
                <a:lnSpc>
                  <a:spcPts val="3299"/>
                </a:lnSpc>
                <a:buClrTx/>
                <a:buSzPts val="2199"/>
                <a:buFont typeface="+mj-lt"/>
                <a:buAutoNum type="arabicPeriod"/>
              </a:pPr>
              <a:r>
                <a:rPr lang="en-US" sz="2199" kern="1200" dirty="0">
                  <a:solidFill>
                    <a:srgbClr val="1E2328"/>
                  </a:solidFill>
                  <a:latin typeface="Montserrat"/>
                  <a:sym typeface="Montserrat"/>
                </a:rPr>
                <a:t>Identify and evaluate suitable materials for upcycling projects.</a:t>
              </a:r>
              <a:r>
                <a:rPr lang="pl-PL" sz="2199" kern="1200" dirty="0">
                  <a:solidFill>
                    <a:srgbClr val="1E2328"/>
                  </a:solidFill>
                  <a:latin typeface="Montserrat"/>
                  <a:sym typeface="Montserrat"/>
                </a:rPr>
                <a:t> </a:t>
              </a:r>
              <a:endParaRPr lang="pl-PL" sz="2199" kern="1200" dirty="0">
                <a:solidFill>
                  <a:srgbClr val="1E2328"/>
                </a:solidFill>
                <a:latin typeface="Montserrat"/>
              </a:endParaRPr>
            </a:p>
            <a:p>
              <a:pPr marL="694055" indent="-457200" eaLnBrk="0" fontAlgn="base" hangingPunct="0">
                <a:lnSpc>
                  <a:spcPts val="3299"/>
                </a:lnSpc>
                <a:buClrTx/>
                <a:buSzPts val="2199"/>
                <a:buFont typeface="+mj-lt"/>
                <a:buAutoNum type="arabicPeriod"/>
              </a:pPr>
              <a:r>
                <a:rPr lang="pl-PL" altLang="pl-PL" sz="2150" kern="1200" err="1">
                  <a:solidFill>
                    <a:srgbClr val="1E2328"/>
                  </a:solidFill>
                  <a:latin typeface="Montserrat"/>
                </a:rPr>
                <a:t>Recognize</a:t>
              </a:r>
              <a:r>
                <a:rPr lang="pl-PL" altLang="pl-PL" sz="2150" kern="1200" dirty="0">
                  <a:solidFill>
                    <a:srgbClr val="1E2328"/>
                  </a:solidFill>
                  <a:latin typeface="Montserrat"/>
                </a:rPr>
                <a:t> and </a:t>
              </a:r>
              <a:r>
                <a:rPr lang="pl-PL" altLang="pl-PL" sz="2150" kern="1200" err="1">
                  <a:solidFill>
                    <a:srgbClr val="1E2328"/>
                  </a:solidFill>
                  <a:latin typeface="Montserrat"/>
                </a:rPr>
                <a:t>select</a:t>
              </a:r>
              <a:r>
                <a:rPr lang="pl-PL" altLang="pl-PL" sz="2150" kern="1200" dirty="0">
                  <a:solidFill>
                    <a:srgbClr val="1E2328"/>
                  </a:solidFill>
                  <a:latin typeface="Montserrat"/>
                </a:rPr>
                <a:t> </a:t>
              </a:r>
              <a:r>
                <a:rPr lang="pl-PL" altLang="pl-PL" sz="2150" kern="1200" err="1">
                  <a:solidFill>
                    <a:srgbClr val="1E2328"/>
                  </a:solidFill>
                  <a:latin typeface="Montserrat"/>
                </a:rPr>
                <a:t>appropriate</a:t>
              </a:r>
              <a:r>
                <a:rPr lang="pl-PL" altLang="pl-PL" sz="2150" kern="1200" dirty="0">
                  <a:solidFill>
                    <a:srgbClr val="1E2328"/>
                  </a:solidFill>
                  <a:latin typeface="Montserrat"/>
                </a:rPr>
                <a:t> </a:t>
              </a:r>
              <a:r>
                <a:rPr lang="pl-PL" altLang="pl-PL" sz="2150" kern="1200" err="1">
                  <a:solidFill>
                    <a:srgbClr val="1E2328"/>
                  </a:solidFill>
                  <a:latin typeface="Montserrat"/>
                </a:rPr>
                <a:t>sources</a:t>
              </a:r>
              <a:r>
                <a:rPr lang="pl-PL" altLang="pl-PL" sz="2150" kern="1200" dirty="0">
                  <a:solidFill>
                    <a:srgbClr val="1E2328"/>
                  </a:solidFill>
                  <a:latin typeface="Montserrat"/>
                </a:rPr>
                <a:t>, </a:t>
              </a:r>
              <a:r>
                <a:rPr lang="pl-PL" altLang="pl-PL" sz="2150" kern="1200" err="1">
                  <a:solidFill>
                    <a:srgbClr val="1E2328"/>
                  </a:solidFill>
                  <a:latin typeface="Montserrat"/>
                </a:rPr>
                <a:t>such</a:t>
              </a:r>
              <a:r>
                <a:rPr lang="pl-PL" altLang="pl-PL" sz="2150" kern="1200" dirty="0">
                  <a:solidFill>
                    <a:srgbClr val="1E2328"/>
                  </a:solidFill>
                  <a:latin typeface="Montserrat"/>
                </a:rPr>
                <a:t> as </a:t>
              </a:r>
              <a:r>
                <a:rPr lang="pl-PL" altLang="pl-PL" sz="2150" kern="1200" err="1">
                  <a:solidFill>
                    <a:srgbClr val="1E2328"/>
                  </a:solidFill>
                  <a:latin typeface="Montserrat"/>
                </a:rPr>
                <a:t>circular</a:t>
              </a:r>
              <a:r>
                <a:rPr lang="pl-PL" altLang="pl-PL" sz="2150" kern="1200" dirty="0">
                  <a:solidFill>
                    <a:srgbClr val="1E2328"/>
                  </a:solidFill>
                  <a:latin typeface="Montserrat"/>
                </a:rPr>
                <a:t>    </a:t>
              </a:r>
              <a:r>
                <a:rPr lang="pl-PL" altLang="pl-PL" sz="2150" kern="1200" err="1">
                  <a:solidFill>
                    <a:srgbClr val="1E2328"/>
                  </a:solidFill>
                  <a:latin typeface="Montserrat"/>
                </a:rPr>
                <a:t>boutiques</a:t>
              </a:r>
              <a:r>
                <a:rPr lang="pl-PL" altLang="pl-PL" sz="2150" kern="1200" dirty="0">
                  <a:solidFill>
                    <a:srgbClr val="1E2328"/>
                  </a:solidFill>
                  <a:latin typeface="Montserrat"/>
                </a:rPr>
                <a:t> and </a:t>
              </a:r>
              <a:r>
                <a:rPr lang="pl-PL" altLang="pl-PL" sz="2150" kern="1200" err="1">
                  <a:solidFill>
                    <a:srgbClr val="1E2328"/>
                  </a:solidFill>
                  <a:latin typeface="Montserrat"/>
                </a:rPr>
                <a:t>second-hand</a:t>
              </a:r>
              <a:r>
                <a:rPr lang="pl-PL" altLang="pl-PL" sz="2150" kern="1200" dirty="0">
                  <a:solidFill>
                    <a:srgbClr val="1E2328"/>
                  </a:solidFill>
                  <a:latin typeface="Montserrat"/>
                </a:rPr>
                <a:t> stores, for </a:t>
              </a:r>
              <a:r>
                <a:rPr lang="pl-PL" altLang="pl-PL" sz="2150" kern="1200" err="1">
                  <a:solidFill>
                    <a:srgbClr val="1E2328"/>
                  </a:solidFill>
                  <a:latin typeface="Montserrat"/>
                </a:rPr>
                <a:t>material</a:t>
              </a:r>
              <a:r>
                <a:rPr lang="pl-PL" altLang="pl-PL" sz="2150" kern="1200" dirty="0">
                  <a:solidFill>
                    <a:srgbClr val="1E2328"/>
                  </a:solidFill>
                  <a:latin typeface="Montserrat"/>
                </a:rPr>
                <a:t> </a:t>
              </a:r>
              <a:r>
                <a:rPr lang="pl-PL" altLang="pl-PL" sz="2150" kern="1200" err="1">
                  <a:solidFill>
                    <a:srgbClr val="1E2328"/>
                  </a:solidFill>
                  <a:latin typeface="Montserrat"/>
                </a:rPr>
                <a:t>acquisition</a:t>
              </a:r>
              <a:r>
                <a:rPr lang="pl-PL" altLang="pl-PL" sz="2150" kern="1200" dirty="0">
                  <a:solidFill>
                    <a:srgbClr val="1E2328"/>
                  </a:solidFill>
                  <a:latin typeface="Montserrat"/>
                </a:rPr>
                <a:t>.</a:t>
              </a:r>
            </a:p>
            <a:p>
              <a:pPr marL="694055" indent="-457200" eaLnBrk="0" fontAlgn="base" hangingPunct="0">
                <a:lnSpc>
                  <a:spcPts val="3299"/>
                </a:lnSpc>
                <a:buClrTx/>
                <a:buSzPts val="2199"/>
                <a:buFont typeface="+mj-lt"/>
                <a:buAutoNum type="arabicPeriod"/>
              </a:pPr>
              <a:r>
                <a:rPr lang="pl-PL" altLang="pl-PL" sz="2150" kern="1200" err="1">
                  <a:solidFill>
                    <a:srgbClr val="1E2328"/>
                  </a:solidFill>
                  <a:latin typeface="Montserrat"/>
                </a:rPr>
                <a:t>Match</a:t>
              </a:r>
              <a:r>
                <a:rPr lang="pl-PL" altLang="pl-PL" sz="2150" kern="1200" dirty="0">
                  <a:solidFill>
                    <a:srgbClr val="1E2328"/>
                  </a:solidFill>
                  <a:latin typeface="Montserrat"/>
                </a:rPr>
                <a:t> </a:t>
              </a:r>
              <a:r>
                <a:rPr lang="pl-PL" altLang="pl-PL" sz="2150" kern="1200" err="1">
                  <a:solidFill>
                    <a:srgbClr val="1E2328"/>
                  </a:solidFill>
                  <a:latin typeface="Montserrat"/>
                </a:rPr>
                <a:t>fabric</a:t>
              </a:r>
              <a:r>
                <a:rPr lang="pl-PL" altLang="pl-PL" sz="2150" kern="1200" dirty="0">
                  <a:solidFill>
                    <a:srgbClr val="1E2328"/>
                  </a:solidFill>
                  <a:latin typeface="Montserrat"/>
                </a:rPr>
                <a:t> </a:t>
              </a:r>
              <a:r>
                <a:rPr lang="pl-PL" altLang="pl-PL" sz="2150" kern="1200" err="1">
                  <a:solidFill>
                    <a:srgbClr val="1E2328"/>
                  </a:solidFill>
                  <a:latin typeface="Montserrat"/>
                </a:rPr>
                <a:t>types</a:t>
              </a:r>
              <a:r>
                <a:rPr lang="pl-PL" altLang="pl-PL" sz="2150" kern="1200" dirty="0">
                  <a:solidFill>
                    <a:srgbClr val="1E2328"/>
                  </a:solidFill>
                  <a:latin typeface="Montserrat"/>
                </a:rPr>
                <a:t> and </a:t>
              </a:r>
              <a:r>
                <a:rPr lang="pl-PL" altLang="pl-PL" sz="2150" kern="1200" err="1">
                  <a:solidFill>
                    <a:srgbClr val="1E2328"/>
                  </a:solidFill>
                  <a:latin typeface="Montserrat"/>
                </a:rPr>
                <a:t>qualities</a:t>
              </a:r>
              <a:r>
                <a:rPr lang="pl-PL" altLang="pl-PL" sz="2150" kern="1200" dirty="0">
                  <a:solidFill>
                    <a:srgbClr val="1E2328"/>
                  </a:solidFill>
                  <a:latin typeface="Montserrat"/>
                </a:rPr>
                <a:t> to </a:t>
              </a:r>
              <a:r>
                <a:rPr lang="pl-PL" altLang="pl-PL" sz="2150" kern="1200" err="1">
                  <a:solidFill>
                    <a:srgbClr val="1E2328"/>
                  </a:solidFill>
                  <a:latin typeface="Montserrat"/>
                </a:rPr>
                <a:t>specific</a:t>
              </a:r>
              <a:r>
                <a:rPr lang="pl-PL" altLang="pl-PL" sz="2150" kern="1200" dirty="0">
                  <a:solidFill>
                    <a:srgbClr val="1E2328"/>
                  </a:solidFill>
                  <a:latin typeface="Montserrat"/>
                </a:rPr>
                <a:t> </a:t>
              </a:r>
              <a:r>
                <a:rPr lang="pl-PL" altLang="pl-PL" sz="2150" kern="1200" err="1">
                  <a:solidFill>
                    <a:srgbClr val="1E2328"/>
                  </a:solidFill>
                  <a:latin typeface="Montserrat"/>
                </a:rPr>
                <a:t>sewing</a:t>
              </a:r>
              <a:r>
                <a:rPr lang="pl-PL" altLang="pl-PL" sz="2150" kern="1200" dirty="0">
                  <a:solidFill>
                    <a:srgbClr val="1E2328"/>
                  </a:solidFill>
                  <a:latin typeface="Montserrat"/>
                </a:rPr>
                <a:t> </a:t>
              </a:r>
              <a:r>
                <a:rPr lang="pl-PL" altLang="pl-PL" sz="2150" kern="1200" err="1">
                  <a:solidFill>
                    <a:srgbClr val="1E2328"/>
                  </a:solidFill>
                  <a:latin typeface="Montserrat"/>
                </a:rPr>
                <a:t>or</a:t>
              </a:r>
              <a:r>
                <a:rPr lang="pl-PL" altLang="pl-PL" sz="2150" kern="1200" dirty="0">
                  <a:solidFill>
                    <a:srgbClr val="1E2328"/>
                  </a:solidFill>
                  <a:latin typeface="Montserrat"/>
                </a:rPr>
                <a:t> design </a:t>
              </a:r>
              <a:r>
                <a:rPr lang="pl-PL" altLang="pl-PL" sz="2150" kern="1200" err="1">
                  <a:solidFill>
                    <a:srgbClr val="1E2328"/>
                  </a:solidFill>
                  <a:latin typeface="Montserrat"/>
                </a:rPr>
                <a:t>projects</a:t>
              </a:r>
              <a:r>
                <a:rPr lang="pl-PL" altLang="pl-PL" sz="2150" kern="1200" dirty="0">
                  <a:solidFill>
                    <a:srgbClr val="1E2328"/>
                  </a:solidFill>
                  <a:latin typeface="Montserrat"/>
                </a:rPr>
                <a:t>.</a:t>
              </a:r>
            </a:p>
            <a:p>
              <a:pPr marL="0" marR="0" lvl="0" indent="0" algn="l" rtl="0">
                <a:lnSpc>
                  <a:spcPct val="150022"/>
                </a:lnSpc>
                <a:spcBef>
                  <a:spcPts val="0"/>
                </a:spcBef>
                <a:spcAft>
                  <a:spcPts val="0"/>
                </a:spcAft>
                <a:buNone/>
              </a:pPr>
              <a:endParaRPr lang="pl-PL" sz="2199" dirty="0">
                <a:solidFill>
                  <a:srgbClr val="1E2328"/>
                </a:solidFill>
                <a:latin typeface="Montserrat"/>
                <a:ea typeface="Montserrat"/>
                <a:cs typeface="Montserrat"/>
                <a:sym typeface="Montserrat"/>
              </a:endParaRPr>
            </a:p>
            <a:p>
              <a:pPr marL="0" marR="0" lvl="0" indent="0" algn="l" rtl="0">
                <a:lnSpc>
                  <a:spcPct val="150022"/>
                </a:lnSpc>
                <a:spcBef>
                  <a:spcPts val="0"/>
                </a:spcBef>
                <a:spcAft>
                  <a:spcPts val="0"/>
                </a:spcAft>
                <a:buNone/>
              </a:pPr>
              <a:endParaRPr sz="2199" dirty="0">
                <a:solidFill>
                  <a:srgbClr val="1E2328"/>
                </a:solidFill>
                <a:latin typeface="Montserrat"/>
                <a:ea typeface="Montserrat"/>
                <a:cs typeface="Montserrat"/>
                <a:sym typeface="Montserrat"/>
              </a:endParaRPr>
            </a:p>
            <a:p>
              <a:pPr marL="0" marR="0" lvl="0" indent="0" algn="l" rtl="0">
                <a:lnSpc>
                  <a:spcPct val="150022"/>
                </a:lnSpc>
                <a:spcBef>
                  <a:spcPts val="0"/>
                </a:spcBef>
                <a:spcAft>
                  <a:spcPts val="0"/>
                </a:spcAft>
                <a:buNone/>
              </a:pPr>
              <a:endParaRPr sz="2199" dirty="0">
                <a:solidFill>
                  <a:srgbClr val="1E2328"/>
                </a:solidFill>
                <a:latin typeface="Montserrat"/>
                <a:ea typeface="Montserrat"/>
                <a:cs typeface="Montserrat"/>
                <a:sym typeface="Montserrat"/>
              </a:endParaRPr>
            </a:p>
          </p:txBody>
        </p:sp>
        <p:sp>
          <p:nvSpPr>
            <p:cNvPr id="156" name="Google Shape;156;p4"/>
            <p:cNvSpPr txBox="1"/>
            <p:nvPr/>
          </p:nvSpPr>
          <p:spPr>
            <a:xfrm>
              <a:off x="3634211" y="-731576"/>
              <a:ext cx="8969490" cy="21209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6000">
                  <a:solidFill>
                    <a:srgbClr val="1E2328"/>
                  </a:solidFill>
                  <a:latin typeface="DM Serif Display"/>
                  <a:ea typeface="DM Serif Display"/>
                  <a:cs typeface="DM Serif Display"/>
                  <a:sym typeface="DM Serif Display"/>
                </a:rPr>
                <a:t>Expected </a:t>
              </a:r>
              <a:endParaRPr/>
            </a:p>
            <a:p>
              <a:pPr marL="0" marR="0" lvl="0" indent="0" algn="r" rtl="0">
                <a:lnSpc>
                  <a:spcPct val="100000"/>
                </a:lnSpc>
                <a:spcBef>
                  <a:spcPts val="0"/>
                </a:spcBef>
                <a:spcAft>
                  <a:spcPts val="0"/>
                </a:spcAft>
                <a:buNone/>
              </a:pPr>
              <a:r>
                <a:rPr lang="en-US" sz="6000">
                  <a:solidFill>
                    <a:srgbClr val="1E2328"/>
                  </a:solidFill>
                  <a:latin typeface="DM Serif Display"/>
                  <a:ea typeface="DM Serif Display"/>
                  <a:cs typeface="DM Serif Display"/>
                  <a:sym typeface="DM Serif Display"/>
                </a:rPr>
                <a:t>Learning Outcomes</a:t>
              </a:r>
              <a:endParaRPr/>
            </a:p>
          </p:txBody>
        </p:sp>
      </p:grpSp>
      <p:sp>
        <p:nvSpPr>
          <p:cNvPr id="157" name="Google Shape;157;p4"/>
          <p:cNvSpPr txBox="1"/>
          <p:nvPr/>
        </p:nvSpPr>
        <p:spPr>
          <a:xfrm>
            <a:off x="1031566" y="351095"/>
            <a:ext cx="4506489" cy="384175"/>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None/>
            </a:pPr>
            <a:r>
              <a:rPr lang="en-US" sz="2499">
                <a:solidFill>
                  <a:srgbClr val="1E2328"/>
                </a:solidFill>
                <a:latin typeface="DM Serif Display"/>
                <a:ea typeface="DM Serif Display"/>
                <a:cs typeface="DM Serif Display"/>
                <a:sym typeface="DM Serif Display"/>
              </a:rPr>
              <a:t>UpTraK Training Programme</a:t>
            </a:r>
            <a:endParaRPr/>
          </a:p>
        </p:txBody>
      </p:sp>
      <p:sp>
        <p:nvSpPr>
          <p:cNvPr id="4" name="TextBox 17">
            <a:extLst>
              <a:ext uri="{FF2B5EF4-FFF2-40B4-BE49-F238E27FC236}">
                <a16:creationId xmlns:a16="http://schemas.microsoft.com/office/drawing/2014/main" id="{FC7DD950-DF81-14D4-0E93-7181C8EBB565}"/>
              </a:ext>
            </a:extLst>
          </p:cNvPr>
          <p:cNvSpPr txBox="1"/>
          <p:nvPr/>
        </p:nvSpPr>
        <p:spPr>
          <a:xfrm rot="16200000">
            <a:off x="15876720" y="7526644"/>
            <a:ext cx="3194650" cy="268663"/>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
        <p:nvSpPr>
          <p:cNvPr id="6" name="TextBox 6">
            <a:extLst>
              <a:ext uri="{FF2B5EF4-FFF2-40B4-BE49-F238E27FC236}">
                <a16:creationId xmlns:a16="http://schemas.microsoft.com/office/drawing/2014/main" id="{EA2955CB-D2C6-2E55-9A28-43BCF2F72615}"/>
              </a:ext>
            </a:extLst>
          </p:cNvPr>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dirty="0">
                <a:solidFill>
                  <a:srgbClr val="1E2328"/>
                </a:solidFill>
                <a:latin typeface="Montserrat"/>
                <a:ea typeface="Montserrat"/>
                <a:cs typeface="Montserrat"/>
                <a:sym typeface="Montserrat"/>
              </a:rPr>
              <a:t>Module 1, Unit </a:t>
            </a:r>
            <a:r>
              <a:rPr lang="pl-PL" sz="2499" dirty="0">
                <a:solidFill>
                  <a:srgbClr val="1E2328"/>
                </a:solidFill>
                <a:latin typeface="Montserrat"/>
                <a:ea typeface="Montserrat"/>
                <a:cs typeface="Montserrat"/>
                <a:sym typeface="Montserrat"/>
              </a:rPr>
              <a:t>2</a:t>
            </a:r>
            <a:endParaRPr lang="en-US" sz="2499" dirty="0">
              <a:solidFill>
                <a:srgbClr val="1E2328"/>
              </a:solidFill>
              <a:latin typeface="Montserrat"/>
              <a:ea typeface="Montserrat"/>
              <a:cs typeface="Montserrat"/>
              <a:sym typeface="Montserrat"/>
            </a:endParaRPr>
          </a:p>
        </p:txBody>
      </p:sp>
      <p:sp>
        <p:nvSpPr>
          <p:cNvPr id="3" name="Rectangle 1">
            <a:extLst>
              <a:ext uri="{FF2B5EF4-FFF2-40B4-BE49-F238E27FC236}">
                <a16:creationId xmlns:a16="http://schemas.microsoft.com/office/drawing/2014/main" id="{DFB5887A-D4A3-E369-82E2-AC1B349AB031}"/>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grpSp>
        <p:nvGrpSpPr>
          <p:cNvPr id="5" name="Ομάδα 4">
            <a:extLst>
              <a:ext uri="{FF2B5EF4-FFF2-40B4-BE49-F238E27FC236}">
                <a16:creationId xmlns:a16="http://schemas.microsoft.com/office/drawing/2014/main" id="{CC8E6742-3CCD-4C56-3069-53EB266D8A54}"/>
              </a:ext>
            </a:extLst>
          </p:cNvPr>
          <p:cNvGrpSpPr/>
          <p:nvPr/>
        </p:nvGrpSpPr>
        <p:grpSpPr>
          <a:xfrm>
            <a:off x="1561042" y="7820282"/>
            <a:ext cx="15597372" cy="2976271"/>
            <a:chOff x="1082721" y="7629525"/>
            <a:chExt cx="15597372" cy="2976271"/>
          </a:xfrm>
        </p:grpSpPr>
        <p:grpSp>
          <p:nvGrpSpPr>
            <p:cNvPr id="7" name="Ομάδα 6">
              <a:extLst>
                <a:ext uri="{FF2B5EF4-FFF2-40B4-BE49-F238E27FC236}">
                  <a16:creationId xmlns:a16="http://schemas.microsoft.com/office/drawing/2014/main" id="{C234EE51-FAF7-4648-C55A-946C76EE2E25}"/>
                </a:ext>
              </a:extLst>
            </p:cNvPr>
            <p:cNvGrpSpPr/>
            <p:nvPr/>
          </p:nvGrpSpPr>
          <p:grpSpPr>
            <a:xfrm>
              <a:off x="1082721" y="8083453"/>
              <a:ext cx="15597372" cy="2522343"/>
              <a:chOff x="1082721" y="8083453"/>
              <a:chExt cx="15597372" cy="2522343"/>
            </a:xfrm>
          </p:grpSpPr>
          <p:sp>
            <p:nvSpPr>
              <p:cNvPr id="11" name="TextBox 10">
                <a:extLst>
                  <a:ext uri="{FF2B5EF4-FFF2-40B4-BE49-F238E27FC236}">
                    <a16:creationId xmlns:a16="http://schemas.microsoft.com/office/drawing/2014/main" id="{15F97FAB-1225-D0E5-E8AF-58C4084119B2}"/>
                  </a:ext>
                </a:extLst>
              </p:cNvPr>
              <p:cNvSpPr txBox="1"/>
              <p:nvPr/>
            </p:nvSpPr>
            <p:spPr>
              <a:xfrm>
                <a:off x="1082721" y="8638492"/>
                <a:ext cx="5406326" cy="430567"/>
              </a:xfrm>
              <a:prstGeom prst="rect">
                <a:avLst/>
              </a:prstGeom>
            </p:spPr>
            <p:txBody>
              <a:bodyPr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lnSpc>
                    <a:spcPts val="3500"/>
                  </a:lnSpc>
                </a:pPr>
                <a:r>
                  <a:rPr lang="en-US" sz="2499" dirty="0">
                    <a:solidFill>
                      <a:srgbClr val="1E2328"/>
                    </a:solidFill>
                    <a:latin typeface="DM Serif Display"/>
                    <a:ea typeface="DM Serif Display"/>
                    <a:cs typeface="DM Serif Display"/>
                    <a:sym typeface="DM Serif Display"/>
                  </a:rPr>
                  <a:t>Estimated Reading Time</a:t>
                </a:r>
              </a:p>
            </p:txBody>
          </p:sp>
          <p:sp>
            <p:nvSpPr>
              <p:cNvPr id="12" name="TextBox 11">
                <a:extLst>
                  <a:ext uri="{FF2B5EF4-FFF2-40B4-BE49-F238E27FC236}">
                    <a16:creationId xmlns:a16="http://schemas.microsoft.com/office/drawing/2014/main" id="{44354A66-9A2B-F111-B778-828504C56910}"/>
                  </a:ext>
                </a:extLst>
              </p:cNvPr>
              <p:cNvSpPr txBox="1"/>
              <p:nvPr/>
            </p:nvSpPr>
            <p:spPr>
              <a:xfrm>
                <a:off x="1082721" y="8977512"/>
                <a:ext cx="6546439" cy="387094"/>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3299"/>
                  </a:lnSpc>
                </a:pPr>
                <a:r>
                  <a:rPr lang="en-US" sz="2199" dirty="0">
                    <a:solidFill>
                      <a:srgbClr val="1E2328"/>
                    </a:solidFill>
                    <a:latin typeface="Montserrat"/>
                    <a:ea typeface="Montserrat"/>
                    <a:cs typeface="Montserrat"/>
                    <a:sym typeface="Montserrat"/>
                  </a:rPr>
                  <a:t>10 minutes</a:t>
                </a:r>
              </a:p>
            </p:txBody>
          </p:sp>
          <p:grpSp>
            <p:nvGrpSpPr>
              <p:cNvPr id="13" name="Group 15">
                <a:extLst>
                  <a:ext uri="{FF2B5EF4-FFF2-40B4-BE49-F238E27FC236}">
                    <a16:creationId xmlns:a16="http://schemas.microsoft.com/office/drawing/2014/main" id="{5DF2F51A-87E2-04D8-C16D-DA7A95B971C3}"/>
                  </a:ext>
                </a:extLst>
              </p:cNvPr>
              <p:cNvGrpSpPr/>
              <p:nvPr/>
            </p:nvGrpSpPr>
            <p:grpSpPr>
              <a:xfrm>
                <a:off x="9811225" y="8083453"/>
                <a:ext cx="6868868" cy="2522343"/>
                <a:chOff x="0" y="-57150"/>
                <a:chExt cx="9158491" cy="3363125"/>
              </a:xfrm>
            </p:grpSpPr>
            <p:sp>
              <p:nvSpPr>
                <p:cNvPr id="14" name="Freeform 16">
                  <a:extLst>
                    <a:ext uri="{FF2B5EF4-FFF2-40B4-BE49-F238E27FC236}">
                      <a16:creationId xmlns:a16="http://schemas.microsoft.com/office/drawing/2014/main" id="{10D2878B-C79A-8C6C-7E11-00DAD0731415}"/>
                    </a:ext>
                  </a:extLst>
                </p:cNvPr>
                <p:cNvSpPr/>
                <p:nvPr/>
              </p:nvSpPr>
              <p:spPr>
                <a:xfrm>
                  <a:off x="0" y="0"/>
                  <a:ext cx="9158491" cy="3305975"/>
                </a:xfrm>
                <a:custGeom>
                  <a:avLst/>
                  <a:gdLst/>
                  <a:ahLst/>
                  <a:cxnLst/>
                  <a:rect l="l" t="t" r="r" b="b"/>
                  <a:pathLst>
                    <a:path w="9158491" h="3305975">
                      <a:moveTo>
                        <a:pt x="0" y="0"/>
                      </a:moveTo>
                      <a:lnTo>
                        <a:pt x="9158491" y="0"/>
                      </a:lnTo>
                      <a:lnTo>
                        <a:pt x="9158491" y="3305975"/>
                      </a:lnTo>
                      <a:lnTo>
                        <a:pt x="0" y="3305975"/>
                      </a:lnTo>
                      <a:close/>
                    </a:path>
                  </a:pathLst>
                </a:custGeom>
                <a:solidFill>
                  <a:srgbClr val="000000">
                    <a:alpha val="0"/>
                  </a:srgbClr>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it-IT"/>
                </a:p>
              </p:txBody>
            </p:sp>
            <p:sp>
              <p:nvSpPr>
                <p:cNvPr id="15" name="TextBox 17">
                  <a:extLst>
                    <a:ext uri="{FF2B5EF4-FFF2-40B4-BE49-F238E27FC236}">
                      <a16:creationId xmlns:a16="http://schemas.microsoft.com/office/drawing/2014/main" id="{6C3B5E5D-0F39-20B1-0822-3EC8419F364D}"/>
                    </a:ext>
                  </a:extLst>
                </p:cNvPr>
                <p:cNvSpPr txBox="1"/>
                <p:nvPr/>
              </p:nvSpPr>
              <p:spPr>
                <a:xfrm>
                  <a:off x="0" y="-57150"/>
                  <a:ext cx="7704987" cy="3363125"/>
                </a:xfrm>
                <a:prstGeom prst="rect">
                  <a:avLst/>
                </a:prstGeom>
              </p:spPr>
              <p:txBody>
                <a:bodyPr lIns="0" tIns="0" rIns="0" bIns="0" rtlCol="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lnSpc>
                      <a:spcPts val="3298"/>
                    </a:lnSpc>
                  </a:pPr>
                  <a:r>
                    <a:rPr lang="en-US" sz="2199" dirty="0">
                      <a:solidFill>
                        <a:srgbClr val="1E2328"/>
                      </a:solidFill>
                      <a:latin typeface="Montserrat"/>
                      <a:ea typeface="Montserrat"/>
                      <a:cs typeface="Montserrat"/>
                      <a:sym typeface="Montserrat"/>
                    </a:rPr>
                    <a:t>No prerequisite knowledge is necessary for this Unit.</a:t>
                  </a:r>
                </a:p>
                <a:p>
                  <a:pPr algn="l">
                    <a:lnSpc>
                      <a:spcPts val="3299"/>
                    </a:lnSpc>
                  </a:pPr>
                  <a:endParaRPr lang="en-US" sz="2199" dirty="0">
                    <a:solidFill>
                      <a:srgbClr val="1E2328"/>
                    </a:solidFill>
                    <a:latin typeface="Montserrat"/>
                    <a:ea typeface="Montserrat"/>
                    <a:cs typeface="Montserrat"/>
                    <a:sym typeface="Montserrat"/>
                  </a:endParaRPr>
                </a:p>
              </p:txBody>
            </p:sp>
          </p:grpSp>
        </p:grpSp>
        <p:grpSp>
          <p:nvGrpSpPr>
            <p:cNvPr id="8" name="Group 12">
              <a:extLst>
                <a:ext uri="{FF2B5EF4-FFF2-40B4-BE49-F238E27FC236}">
                  <a16:creationId xmlns:a16="http://schemas.microsoft.com/office/drawing/2014/main" id="{43A416C2-2BB8-E779-27F1-3BFBA9CE80A8}"/>
                </a:ext>
              </a:extLst>
            </p:cNvPr>
            <p:cNvGrpSpPr/>
            <p:nvPr/>
          </p:nvGrpSpPr>
          <p:grpSpPr>
            <a:xfrm>
              <a:off x="9811225" y="7629525"/>
              <a:ext cx="5406326" cy="460374"/>
              <a:chOff x="0" y="-57150"/>
              <a:chExt cx="7208434" cy="613833"/>
            </a:xfrm>
          </p:grpSpPr>
          <p:sp>
            <p:nvSpPr>
              <p:cNvPr id="9" name="Freeform 13">
                <a:extLst>
                  <a:ext uri="{FF2B5EF4-FFF2-40B4-BE49-F238E27FC236}">
                    <a16:creationId xmlns:a16="http://schemas.microsoft.com/office/drawing/2014/main" id="{86A04BF3-A4F9-E646-42B5-AF7A9E57E380}"/>
                  </a:ext>
                </a:extLst>
              </p:cNvPr>
              <p:cNvSpPr/>
              <p:nvPr/>
            </p:nvSpPr>
            <p:spPr>
              <a:xfrm>
                <a:off x="0" y="0"/>
                <a:ext cx="7208434" cy="556683"/>
              </a:xfrm>
              <a:custGeom>
                <a:avLst/>
                <a:gdLst/>
                <a:ahLst/>
                <a:cxnLst/>
                <a:rect l="l" t="t" r="r" b="b"/>
                <a:pathLst>
                  <a:path w="7208434" h="556683">
                    <a:moveTo>
                      <a:pt x="0" y="0"/>
                    </a:moveTo>
                    <a:lnTo>
                      <a:pt x="7208434" y="0"/>
                    </a:lnTo>
                    <a:lnTo>
                      <a:pt x="7208434" y="556683"/>
                    </a:lnTo>
                    <a:lnTo>
                      <a:pt x="0" y="556683"/>
                    </a:lnTo>
                    <a:close/>
                  </a:path>
                </a:pathLst>
              </a:custGeom>
              <a:solidFill>
                <a:srgbClr val="000000">
                  <a:alpha val="0"/>
                </a:srgbClr>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it-IT"/>
              </a:p>
            </p:txBody>
          </p:sp>
          <p:sp>
            <p:nvSpPr>
              <p:cNvPr id="10" name="TextBox 14">
                <a:extLst>
                  <a:ext uri="{FF2B5EF4-FFF2-40B4-BE49-F238E27FC236}">
                    <a16:creationId xmlns:a16="http://schemas.microsoft.com/office/drawing/2014/main" id="{F13C5B6F-56BB-A4A8-5C13-4341C87851EF}"/>
                  </a:ext>
                </a:extLst>
              </p:cNvPr>
              <p:cNvSpPr txBox="1"/>
              <p:nvPr/>
            </p:nvSpPr>
            <p:spPr>
              <a:xfrm>
                <a:off x="0" y="-57150"/>
                <a:ext cx="7208434" cy="613833"/>
              </a:xfrm>
              <a:prstGeom prst="rect">
                <a:avLst/>
              </a:prstGeom>
            </p:spPr>
            <p:txBody>
              <a:bodyPr lIns="0" tIns="0" rIns="0" bIns="0" rtlCol="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lnSpc>
                    <a:spcPts val="3500"/>
                  </a:lnSpc>
                </a:pPr>
                <a:r>
                  <a:rPr lang="en-US" sz="2499" dirty="0">
                    <a:solidFill>
                      <a:srgbClr val="1E2328"/>
                    </a:solidFill>
                    <a:latin typeface="DM Serif Display"/>
                    <a:ea typeface="DM Serif Display"/>
                    <a:cs typeface="DM Serif Display"/>
                    <a:sym typeface="DM Serif Display"/>
                  </a:rPr>
                  <a:t>Pre-requisite knowledge</a:t>
                </a: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72847392-38E5-95B9-1076-1D89471C84F6}"/>
              </a:ext>
            </a:extLst>
          </p:cNvPr>
          <p:cNvGrpSpPr/>
          <p:nvPr/>
        </p:nvGrpSpPr>
        <p:grpSpPr>
          <a:xfrm>
            <a:off x="0" y="0"/>
            <a:ext cx="18288000" cy="10287000"/>
            <a:chOff x="0" y="0"/>
            <a:chExt cx="24384000" cy="13716000"/>
          </a:xfrm>
        </p:grpSpPr>
        <p:sp>
          <p:nvSpPr>
            <p:cNvPr id="3" name="AutoShape 3">
              <a:extLst>
                <a:ext uri="{FF2B5EF4-FFF2-40B4-BE49-F238E27FC236}">
                  <a16:creationId xmlns:a16="http://schemas.microsoft.com/office/drawing/2014/main" id="{A8528A0B-C69B-A6F9-36FC-9AE5BB69C07B}"/>
                </a:ext>
              </a:extLst>
            </p:cNvPr>
            <p:cNvSpPr/>
            <p:nvPr/>
          </p:nvSpPr>
          <p:spPr>
            <a:xfrm flipV="1">
              <a:off x="22233774" y="0"/>
              <a:ext cx="0" cy="13716000"/>
            </a:xfrm>
            <a:prstGeom prst="line">
              <a:avLst/>
            </a:prstGeom>
            <a:ln w="12700" cap="flat">
              <a:solidFill>
                <a:srgbClr val="1E2328"/>
              </a:solidFill>
              <a:prstDash val="solid"/>
              <a:headEnd type="none" w="sm" len="sm"/>
              <a:tailEnd type="none" w="sm" len="sm"/>
            </a:ln>
          </p:spPr>
        </p:sp>
        <p:sp>
          <p:nvSpPr>
            <p:cNvPr id="4" name="AutoShape 4">
              <a:extLst>
                <a:ext uri="{FF2B5EF4-FFF2-40B4-BE49-F238E27FC236}">
                  <a16:creationId xmlns:a16="http://schemas.microsoft.com/office/drawing/2014/main" id="{60BE8B46-42EF-9FE1-02C3-2F9691A82D55}"/>
                </a:ext>
              </a:extLst>
            </p:cNvPr>
            <p:cNvSpPr/>
            <p:nvPr/>
          </p:nvSpPr>
          <p:spPr>
            <a:xfrm rot="-10800000">
              <a:off x="0" y="1365250"/>
              <a:ext cx="24384000" cy="0"/>
            </a:xfrm>
            <a:prstGeom prst="line">
              <a:avLst/>
            </a:prstGeom>
            <a:ln w="12700" cap="flat">
              <a:solidFill>
                <a:srgbClr val="1E2328"/>
              </a:solidFill>
              <a:prstDash val="solid"/>
              <a:headEnd type="none" w="sm" len="sm"/>
              <a:tailEnd type="none" w="sm" len="sm"/>
            </a:ln>
          </p:spPr>
        </p:sp>
        <p:sp>
          <p:nvSpPr>
            <p:cNvPr id="5" name="Freeform 5">
              <a:extLst>
                <a:ext uri="{FF2B5EF4-FFF2-40B4-BE49-F238E27FC236}">
                  <a16:creationId xmlns:a16="http://schemas.microsoft.com/office/drawing/2014/main" id="{8719D44F-C0EA-F1DD-BA16-CDE845F2F569}"/>
                </a:ext>
              </a:extLst>
            </p:cNvPr>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sp>
      </p:grpSp>
      <p:sp>
        <p:nvSpPr>
          <p:cNvPr id="8" name="AutoShape 8">
            <a:extLst>
              <a:ext uri="{FF2B5EF4-FFF2-40B4-BE49-F238E27FC236}">
                <a16:creationId xmlns:a16="http://schemas.microsoft.com/office/drawing/2014/main" id="{00C827BC-1162-1856-4862-B748762758C8}"/>
              </a:ext>
            </a:extLst>
          </p:cNvPr>
          <p:cNvSpPr/>
          <p:nvPr/>
        </p:nvSpPr>
        <p:spPr>
          <a:xfrm rot="-10800000">
            <a:off x="0" y="1023937"/>
            <a:ext cx="18288000" cy="0"/>
          </a:xfrm>
          <a:prstGeom prst="line">
            <a:avLst/>
          </a:prstGeom>
          <a:ln w="9525" cap="flat">
            <a:solidFill>
              <a:srgbClr val="1E2328"/>
            </a:solidFill>
            <a:prstDash val="solid"/>
            <a:headEnd type="none" w="sm" len="sm"/>
            <a:tailEnd type="none" w="sm" len="sm"/>
          </a:ln>
        </p:spPr>
      </p:sp>
      <p:grpSp>
        <p:nvGrpSpPr>
          <p:cNvPr id="9" name="Group 9">
            <a:extLst>
              <a:ext uri="{FF2B5EF4-FFF2-40B4-BE49-F238E27FC236}">
                <a16:creationId xmlns:a16="http://schemas.microsoft.com/office/drawing/2014/main" id="{DE3ECB0B-F7DF-D165-2FF9-F0DBB0634A5F}"/>
              </a:ext>
            </a:extLst>
          </p:cNvPr>
          <p:cNvGrpSpPr/>
          <p:nvPr/>
        </p:nvGrpSpPr>
        <p:grpSpPr>
          <a:xfrm>
            <a:off x="0" y="1033462"/>
            <a:ext cx="6051534" cy="9253538"/>
            <a:chOff x="0" y="0"/>
            <a:chExt cx="1308826" cy="2001355"/>
          </a:xfrm>
        </p:grpSpPr>
        <p:sp>
          <p:nvSpPr>
            <p:cNvPr id="10" name="Freeform 10">
              <a:extLst>
                <a:ext uri="{FF2B5EF4-FFF2-40B4-BE49-F238E27FC236}">
                  <a16:creationId xmlns:a16="http://schemas.microsoft.com/office/drawing/2014/main" id="{BD45D63F-4C54-45CC-C26A-E858CF53E0D4}"/>
                </a:ext>
              </a:extLst>
            </p:cNvPr>
            <p:cNvSpPr/>
            <p:nvPr/>
          </p:nvSpPr>
          <p:spPr>
            <a:xfrm>
              <a:off x="0" y="0"/>
              <a:ext cx="1308826" cy="2001355"/>
            </a:xfrm>
            <a:custGeom>
              <a:avLst/>
              <a:gdLst/>
              <a:ahLst/>
              <a:cxnLst/>
              <a:rect l="l" t="t" r="r" b="b"/>
              <a:pathLst>
                <a:path w="1308826" h="2001355">
                  <a:moveTo>
                    <a:pt x="0" y="0"/>
                  </a:moveTo>
                  <a:lnTo>
                    <a:pt x="1308826" y="0"/>
                  </a:lnTo>
                  <a:lnTo>
                    <a:pt x="1308826" y="2001355"/>
                  </a:lnTo>
                  <a:lnTo>
                    <a:pt x="0" y="2001355"/>
                  </a:lnTo>
                  <a:close/>
                </a:path>
              </a:pathLst>
            </a:custGeom>
            <a:solidFill>
              <a:srgbClr val="CFCF5A"/>
            </a:solidFill>
          </p:spPr>
        </p:sp>
        <p:sp>
          <p:nvSpPr>
            <p:cNvPr id="11" name="TextBox 11">
              <a:extLst>
                <a:ext uri="{FF2B5EF4-FFF2-40B4-BE49-F238E27FC236}">
                  <a16:creationId xmlns:a16="http://schemas.microsoft.com/office/drawing/2014/main" id="{63567C44-29B7-A85C-32F4-51DA62E36AEE}"/>
                </a:ext>
              </a:extLst>
            </p:cNvPr>
            <p:cNvSpPr txBox="1"/>
            <p:nvPr/>
          </p:nvSpPr>
          <p:spPr>
            <a:xfrm>
              <a:off x="0" y="0"/>
              <a:ext cx="1308826" cy="2001355"/>
            </a:xfrm>
            <a:prstGeom prst="rect">
              <a:avLst/>
            </a:prstGeom>
          </p:spPr>
          <p:txBody>
            <a:bodyPr lIns="50800" tIns="50800" rIns="50800" bIns="50800" rtlCol="0" anchor="ctr"/>
            <a:lstStyle/>
            <a:p>
              <a:pPr algn="ctr">
                <a:lnSpc>
                  <a:spcPts val="2196"/>
                </a:lnSpc>
              </a:pPr>
              <a:endParaRPr/>
            </a:p>
          </p:txBody>
        </p:sp>
      </p:grpSp>
      <p:sp>
        <p:nvSpPr>
          <p:cNvPr id="12" name="TextBox 12">
            <a:extLst>
              <a:ext uri="{FF2B5EF4-FFF2-40B4-BE49-F238E27FC236}">
                <a16:creationId xmlns:a16="http://schemas.microsoft.com/office/drawing/2014/main" id="{D3EFFB70-4355-84CD-8A92-99ADD912FF31}"/>
              </a:ext>
            </a:extLst>
          </p:cNvPr>
          <p:cNvSpPr txBox="1"/>
          <p:nvPr/>
        </p:nvSpPr>
        <p:spPr>
          <a:xfrm>
            <a:off x="1028700" y="3830974"/>
            <a:ext cx="4119719" cy="1562100"/>
          </a:xfrm>
          <a:prstGeom prst="rect">
            <a:avLst/>
          </a:prstGeom>
        </p:spPr>
        <p:txBody>
          <a:bodyPr lIns="0" tIns="0" rIns="0" bIns="0" rtlCol="0" anchor="t">
            <a:spAutoFit/>
          </a:bodyPr>
          <a:lstStyle/>
          <a:p>
            <a:pPr algn="l">
              <a:lnSpc>
                <a:spcPts val="6000"/>
              </a:lnSpc>
            </a:pPr>
            <a:r>
              <a:rPr lang="en-US" sz="6000">
                <a:solidFill>
                  <a:srgbClr val="FFFFFF"/>
                </a:solidFill>
                <a:latin typeface="DM Serif Display"/>
                <a:ea typeface="DM Serif Display"/>
                <a:cs typeface="DM Serif Display"/>
                <a:sym typeface="DM Serif Display"/>
              </a:rPr>
              <a:t>Learning</a:t>
            </a:r>
          </a:p>
          <a:p>
            <a:pPr algn="l">
              <a:lnSpc>
                <a:spcPts val="6000"/>
              </a:lnSpc>
            </a:pPr>
            <a:r>
              <a:rPr lang="en-US" sz="6000">
                <a:solidFill>
                  <a:srgbClr val="FFFFFF"/>
                </a:solidFill>
                <a:latin typeface="DM Serif Display"/>
                <a:ea typeface="DM Serif Display"/>
                <a:cs typeface="DM Serif Display"/>
                <a:sym typeface="DM Serif Display"/>
              </a:rPr>
              <a:t>Objective</a:t>
            </a:r>
          </a:p>
        </p:txBody>
      </p:sp>
      <p:sp>
        <p:nvSpPr>
          <p:cNvPr id="13" name="AutoShape 13">
            <a:extLst>
              <a:ext uri="{FF2B5EF4-FFF2-40B4-BE49-F238E27FC236}">
                <a16:creationId xmlns:a16="http://schemas.microsoft.com/office/drawing/2014/main" id="{2807237B-CEA7-6C45-9874-B35C760A3BD6}"/>
              </a:ext>
            </a:extLst>
          </p:cNvPr>
          <p:cNvSpPr/>
          <p:nvPr/>
        </p:nvSpPr>
        <p:spPr>
          <a:xfrm>
            <a:off x="1087192" y="5869411"/>
            <a:ext cx="719041" cy="4762"/>
          </a:xfrm>
          <a:prstGeom prst="line">
            <a:avLst/>
          </a:prstGeom>
          <a:ln w="9525" cap="flat">
            <a:solidFill>
              <a:srgbClr val="FFFFFF"/>
            </a:solidFill>
            <a:prstDash val="solid"/>
            <a:headEnd type="none" w="sm" len="sm"/>
            <a:tailEnd type="none" w="sm" len="sm"/>
          </a:ln>
        </p:spPr>
      </p:sp>
      <p:sp>
        <p:nvSpPr>
          <p:cNvPr id="14" name="TextBox 14">
            <a:extLst>
              <a:ext uri="{FF2B5EF4-FFF2-40B4-BE49-F238E27FC236}">
                <a16:creationId xmlns:a16="http://schemas.microsoft.com/office/drawing/2014/main" id="{4AD074B4-2CC9-FA4C-6213-924D229634A3}"/>
              </a:ext>
            </a:extLst>
          </p:cNvPr>
          <p:cNvSpPr txBox="1"/>
          <p:nvPr/>
        </p:nvSpPr>
        <p:spPr>
          <a:xfrm>
            <a:off x="1087161" y="6401734"/>
            <a:ext cx="3794940" cy="3349378"/>
          </a:xfrm>
          <a:prstGeom prst="rect">
            <a:avLst/>
          </a:prstGeom>
        </p:spPr>
        <p:txBody>
          <a:bodyPr wrap="square" lIns="0" tIns="0" rIns="0" bIns="0" rtlCol="0" anchor="t">
            <a:spAutoFit/>
          </a:bodyPr>
          <a:lstStyle/>
          <a:p>
            <a:pPr>
              <a:lnSpc>
                <a:spcPts val="3299"/>
              </a:lnSpc>
            </a:pPr>
            <a:r>
              <a:rPr lang="en-US" sz="2199" dirty="0">
                <a:solidFill>
                  <a:srgbClr val="FFFFFF"/>
                </a:solidFill>
                <a:latin typeface="Montserrat"/>
              </a:rPr>
              <a:t>This unit teaches how to recognize which fabrics can be reused through recycling, upcycling, or downcycling. It also introduces circular boutiques as valuable places to find materials.</a:t>
            </a:r>
            <a:endParaRPr lang="en-US" sz="2199" dirty="0">
              <a:solidFill>
                <a:srgbClr val="FFFFFF"/>
              </a:solidFill>
              <a:latin typeface="Montserrat"/>
              <a:sym typeface="Montserrat"/>
            </a:endParaRPr>
          </a:p>
        </p:txBody>
      </p:sp>
      <p:sp>
        <p:nvSpPr>
          <p:cNvPr id="15" name="Freeform 15">
            <a:extLst>
              <a:ext uri="{FF2B5EF4-FFF2-40B4-BE49-F238E27FC236}">
                <a16:creationId xmlns:a16="http://schemas.microsoft.com/office/drawing/2014/main" id="{BA04A9B4-B032-B25C-5464-085CE5C36111}"/>
              </a:ext>
            </a:extLst>
          </p:cNvPr>
          <p:cNvSpPr/>
          <p:nvPr/>
        </p:nvSpPr>
        <p:spPr>
          <a:xfrm>
            <a:off x="5701777" y="5519654"/>
            <a:ext cx="699514" cy="699514"/>
          </a:xfrm>
          <a:custGeom>
            <a:avLst/>
            <a:gdLst/>
            <a:ahLst/>
            <a:cxnLst/>
            <a:rect l="l" t="t" r="r" b="b"/>
            <a:pathLst>
              <a:path w="699514" h="699514">
                <a:moveTo>
                  <a:pt x="0" y="0"/>
                </a:moveTo>
                <a:lnTo>
                  <a:pt x="699515" y="0"/>
                </a:lnTo>
                <a:lnTo>
                  <a:pt x="699515" y="699515"/>
                </a:lnTo>
                <a:lnTo>
                  <a:pt x="0" y="6995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16" name="Group 16">
            <a:extLst>
              <a:ext uri="{FF2B5EF4-FFF2-40B4-BE49-F238E27FC236}">
                <a16:creationId xmlns:a16="http://schemas.microsoft.com/office/drawing/2014/main" id="{0DACE2A1-0293-1CEE-9791-9423CEFC81A4}"/>
              </a:ext>
            </a:extLst>
          </p:cNvPr>
          <p:cNvGrpSpPr/>
          <p:nvPr/>
        </p:nvGrpSpPr>
        <p:grpSpPr>
          <a:xfrm>
            <a:off x="6736672" y="3594082"/>
            <a:ext cx="9601147" cy="1895517"/>
            <a:chOff x="0" y="114300"/>
            <a:chExt cx="12801529" cy="2527356"/>
          </a:xfrm>
        </p:grpSpPr>
        <p:sp>
          <p:nvSpPr>
            <p:cNvPr id="17" name="TextBox 17">
              <a:extLst>
                <a:ext uri="{FF2B5EF4-FFF2-40B4-BE49-F238E27FC236}">
                  <a16:creationId xmlns:a16="http://schemas.microsoft.com/office/drawing/2014/main" id="{72C31AFF-AA4A-2EF2-0A64-CA6E4CCBD554}"/>
                </a:ext>
              </a:extLst>
            </p:cNvPr>
            <p:cNvSpPr txBox="1"/>
            <p:nvPr/>
          </p:nvSpPr>
          <p:spPr>
            <a:xfrm>
              <a:off x="0" y="1554522"/>
              <a:ext cx="12801529" cy="1087134"/>
            </a:xfrm>
            <a:prstGeom prst="rect">
              <a:avLst/>
            </a:prstGeom>
          </p:spPr>
          <p:txBody>
            <a:bodyPr lIns="0" tIns="0" rIns="0" bIns="0" rtlCol="0" anchor="t">
              <a:spAutoFit/>
            </a:bodyPr>
            <a:lstStyle/>
            <a:p>
              <a:pPr algn="just">
                <a:lnSpc>
                  <a:spcPts val="3299"/>
                </a:lnSpc>
              </a:pPr>
              <a:r>
                <a:rPr lang="en-US" sz="2199" dirty="0">
                  <a:solidFill>
                    <a:srgbClr val="1E2328"/>
                  </a:solidFill>
                  <a:latin typeface="Montserrat"/>
                  <a:sym typeface="Montserrat"/>
                </a:rPr>
                <a:t>This Unit targets </a:t>
              </a:r>
              <a:r>
                <a:rPr lang="en-US" sz="2199" dirty="0">
                  <a:solidFill>
                    <a:srgbClr val="1E2328"/>
                  </a:solidFill>
                  <a:latin typeface="Montserrat"/>
                </a:rPr>
                <a:t>young learners and students interested in sustainable fashion</a:t>
              </a:r>
            </a:p>
          </p:txBody>
        </p:sp>
        <p:sp>
          <p:nvSpPr>
            <p:cNvPr id="18" name="TextBox 18">
              <a:extLst>
                <a:ext uri="{FF2B5EF4-FFF2-40B4-BE49-F238E27FC236}">
                  <a16:creationId xmlns:a16="http://schemas.microsoft.com/office/drawing/2014/main" id="{E0193ECD-02C8-21A3-985B-0E8EEE324674}"/>
                </a:ext>
              </a:extLst>
            </p:cNvPr>
            <p:cNvSpPr txBox="1"/>
            <p:nvPr/>
          </p:nvSpPr>
          <p:spPr>
            <a:xfrm>
              <a:off x="0" y="114300"/>
              <a:ext cx="9110276" cy="1104900"/>
            </a:xfrm>
            <a:prstGeom prst="rect">
              <a:avLst/>
            </a:prstGeom>
          </p:spPr>
          <p:txBody>
            <a:bodyPr lIns="0" tIns="0" rIns="0" bIns="0" rtlCol="0" anchor="t">
              <a:spAutoFit/>
            </a:bodyPr>
            <a:lstStyle/>
            <a:p>
              <a:pPr algn="l">
                <a:lnSpc>
                  <a:spcPts val="6000"/>
                </a:lnSpc>
              </a:pPr>
              <a:r>
                <a:rPr lang="en-US" sz="6000" dirty="0">
                  <a:solidFill>
                    <a:srgbClr val="1E2328"/>
                  </a:solidFill>
                  <a:latin typeface="DM Serif Display"/>
                  <a:ea typeface="DM Serif Display"/>
                  <a:cs typeface="DM Serif Display"/>
                  <a:sym typeface="DM Serif Display"/>
                </a:rPr>
                <a:t>Target Audience</a:t>
              </a:r>
            </a:p>
          </p:txBody>
        </p:sp>
      </p:grpSp>
      <p:grpSp>
        <p:nvGrpSpPr>
          <p:cNvPr id="19" name="Group 19">
            <a:extLst>
              <a:ext uri="{FF2B5EF4-FFF2-40B4-BE49-F238E27FC236}">
                <a16:creationId xmlns:a16="http://schemas.microsoft.com/office/drawing/2014/main" id="{FAF0DFAA-3751-A343-0B63-D439081A9CDF}"/>
              </a:ext>
            </a:extLst>
          </p:cNvPr>
          <p:cNvGrpSpPr/>
          <p:nvPr/>
        </p:nvGrpSpPr>
        <p:grpSpPr>
          <a:xfrm>
            <a:off x="6736672" y="6922260"/>
            <a:ext cx="9601147" cy="3497752"/>
            <a:chOff x="0" y="114300"/>
            <a:chExt cx="12801529" cy="4663667"/>
          </a:xfrm>
        </p:grpSpPr>
        <p:sp>
          <p:nvSpPr>
            <p:cNvPr id="20" name="TextBox 20">
              <a:extLst>
                <a:ext uri="{FF2B5EF4-FFF2-40B4-BE49-F238E27FC236}">
                  <a16:creationId xmlns:a16="http://schemas.microsoft.com/office/drawing/2014/main" id="{0A9A07EE-8CA8-5E9A-1D0E-8408B49CCD9A}"/>
                </a:ext>
              </a:extLst>
            </p:cNvPr>
            <p:cNvSpPr txBox="1"/>
            <p:nvPr/>
          </p:nvSpPr>
          <p:spPr>
            <a:xfrm>
              <a:off x="0" y="1554522"/>
              <a:ext cx="12801529" cy="3223445"/>
            </a:xfrm>
            <a:prstGeom prst="rect">
              <a:avLst/>
            </a:prstGeom>
          </p:spPr>
          <p:txBody>
            <a:bodyPr lIns="0" tIns="0" rIns="0" bIns="0" rtlCol="0" anchor="t">
              <a:spAutoFit/>
            </a:bodyPr>
            <a:lstStyle/>
            <a:p>
              <a:pPr marL="342900" indent="-342900" algn="just" eaLnBrk="0" fontAlgn="base" hangingPunct="0">
                <a:spcBef>
                  <a:spcPct val="0"/>
                </a:spcBef>
                <a:spcAft>
                  <a:spcPct val="0"/>
                </a:spcAft>
                <a:buClrTx/>
                <a:buFontTx/>
                <a:buChar char="•"/>
              </a:pPr>
              <a:r>
                <a:rPr lang="pl-PL" altLang="pl-PL" sz="2150" dirty="0" err="1">
                  <a:solidFill>
                    <a:srgbClr val="1E2328"/>
                  </a:solidFill>
                  <a:latin typeface="Montserrat"/>
                </a:rPr>
                <a:t>Criteria</a:t>
              </a:r>
              <a:r>
                <a:rPr lang="pl-PL" altLang="pl-PL" sz="2150" dirty="0">
                  <a:solidFill>
                    <a:srgbClr val="1E2328"/>
                  </a:solidFill>
                  <a:latin typeface="Montserrat"/>
                </a:rPr>
                <a:t> for </a:t>
              </a:r>
              <a:r>
                <a:rPr lang="pl-PL" altLang="pl-PL" sz="2150" dirty="0" err="1">
                  <a:solidFill>
                    <a:srgbClr val="1E2328"/>
                  </a:solidFill>
                  <a:latin typeface="Montserrat"/>
                </a:rPr>
                <a:t>selecting</a:t>
              </a:r>
              <a:r>
                <a:rPr lang="pl-PL" altLang="pl-PL" sz="2150" dirty="0">
                  <a:solidFill>
                    <a:srgbClr val="1E2328"/>
                  </a:solidFill>
                  <a:latin typeface="Montserrat"/>
                </a:rPr>
                <a:t> </a:t>
              </a:r>
              <a:r>
                <a:rPr lang="pl-PL" altLang="pl-PL" sz="2150" dirty="0" err="1">
                  <a:solidFill>
                    <a:srgbClr val="1E2328"/>
                  </a:solidFill>
                  <a:latin typeface="Montserrat"/>
                </a:rPr>
                <a:t>reusable</a:t>
              </a:r>
              <a:r>
                <a:rPr lang="pl-PL" altLang="pl-PL" sz="2150" dirty="0">
                  <a:solidFill>
                    <a:srgbClr val="1E2328"/>
                  </a:solidFill>
                  <a:latin typeface="Montserrat"/>
                </a:rPr>
                <a:t> materials</a:t>
              </a:r>
              <a:endParaRPr lang="it-IT" sz="2150"/>
            </a:p>
            <a:p>
              <a:pPr marL="342900" indent="-342900" algn="just" eaLnBrk="0" fontAlgn="base" hangingPunct="0">
                <a:spcBef>
                  <a:spcPct val="0"/>
                </a:spcBef>
                <a:spcAft>
                  <a:spcPct val="0"/>
                </a:spcAft>
                <a:buClrTx/>
                <a:buFontTx/>
                <a:buChar char="•"/>
              </a:pPr>
              <a:r>
                <a:rPr lang="pl-PL" altLang="pl-PL" sz="2150" err="1">
                  <a:solidFill>
                    <a:srgbClr val="1E2328"/>
                  </a:solidFill>
                  <a:latin typeface="Montserrat"/>
                </a:rPr>
                <a:t>Identifying</a:t>
              </a:r>
              <a:r>
                <a:rPr lang="pl-PL" altLang="pl-PL" sz="2150" dirty="0">
                  <a:solidFill>
                    <a:srgbClr val="1E2328"/>
                  </a:solidFill>
                  <a:latin typeface="Montserrat"/>
                </a:rPr>
                <a:t> </a:t>
              </a:r>
              <a:r>
                <a:rPr lang="pl-PL" altLang="pl-PL" sz="2150" err="1">
                  <a:solidFill>
                    <a:srgbClr val="1E2328"/>
                  </a:solidFill>
                  <a:latin typeface="Montserrat"/>
                </a:rPr>
                <a:t>fabric</a:t>
              </a:r>
              <a:r>
                <a:rPr lang="pl-PL" altLang="pl-PL" sz="2150" dirty="0">
                  <a:solidFill>
                    <a:srgbClr val="1E2328"/>
                  </a:solidFill>
                  <a:latin typeface="Montserrat"/>
                </a:rPr>
                <a:t> </a:t>
              </a:r>
              <a:r>
                <a:rPr lang="pl-PL" altLang="pl-PL" sz="2150" err="1">
                  <a:solidFill>
                    <a:srgbClr val="1E2328"/>
                  </a:solidFill>
                  <a:latin typeface="Montserrat"/>
                </a:rPr>
                <a:t>quality</a:t>
              </a:r>
              <a:r>
                <a:rPr lang="pl-PL" altLang="pl-PL" sz="2150" dirty="0">
                  <a:solidFill>
                    <a:srgbClr val="1E2328"/>
                  </a:solidFill>
                  <a:latin typeface="Montserrat"/>
                </a:rPr>
                <a:t> and </a:t>
              </a:r>
              <a:r>
                <a:rPr lang="pl-PL" altLang="pl-PL" sz="2150" err="1">
                  <a:solidFill>
                    <a:srgbClr val="1E2328"/>
                  </a:solidFill>
                  <a:latin typeface="Montserrat"/>
                </a:rPr>
                <a:t>durability</a:t>
              </a:r>
              <a:endParaRPr lang="pl-PL" altLang="pl-PL" sz="2150">
                <a:solidFill>
                  <a:srgbClr val="1E2328"/>
                </a:solidFill>
                <a:latin typeface="Montserrat"/>
              </a:endParaRPr>
            </a:p>
            <a:p>
              <a:pPr marL="342900" indent="-342900" algn="just" eaLnBrk="0" fontAlgn="base" hangingPunct="0">
                <a:spcBef>
                  <a:spcPct val="0"/>
                </a:spcBef>
                <a:spcAft>
                  <a:spcPct val="0"/>
                </a:spcAft>
                <a:buClrTx/>
                <a:buFontTx/>
                <a:buChar char="•"/>
              </a:pPr>
              <a:r>
                <a:rPr lang="pl-PL" altLang="pl-PL" sz="2150" err="1">
                  <a:solidFill>
                    <a:srgbClr val="1E2328"/>
                  </a:solidFill>
                  <a:latin typeface="Montserrat"/>
                </a:rPr>
                <a:t>Sources</a:t>
              </a:r>
              <a:r>
                <a:rPr lang="pl-PL" altLang="pl-PL" sz="2150" dirty="0">
                  <a:solidFill>
                    <a:srgbClr val="1E2328"/>
                  </a:solidFill>
                  <a:latin typeface="Montserrat"/>
                </a:rPr>
                <a:t> of </a:t>
              </a:r>
              <a:r>
                <a:rPr lang="pl-PL" altLang="pl-PL" sz="2150" err="1">
                  <a:solidFill>
                    <a:srgbClr val="1E2328"/>
                  </a:solidFill>
                  <a:latin typeface="Montserrat"/>
                </a:rPr>
                <a:t>second-hand</a:t>
              </a:r>
              <a:r>
                <a:rPr lang="pl-PL" altLang="pl-PL" sz="2150" dirty="0">
                  <a:solidFill>
                    <a:srgbClr val="1E2328"/>
                  </a:solidFill>
                  <a:latin typeface="Montserrat"/>
                </a:rPr>
                <a:t> </a:t>
              </a:r>
              <a:r>
                <a:rPr lang="pl-PL" altLang="pl-PL" sz="2150" err="1">
                  <a:solidFill>
                    <a:srgbClr val="1E2328"/>
                  </a:solidFill>
                  <a:latin typeface="Montserrat"/>
                </a:rPr>
                <a:t>textiles</a:t>
              </a:r>
              <a:endParaRPr lang="pl-PL" altLang="pl-PL" sz="2150">
                <a:solidFill>
                  <a:srgbClr val="1E2328"/>
                </a:solidFill>
                <a:latin typeface="Montserrat"/>
              </a:endParaRPr>
            </a:p>
            <a:p>
              <a:pPr marL="342900" indent="-342900" algn="just" eaLnBrk="0" fontAlgn="base" hangingPunct="0">
                <a:spcBef>
                  <a:spcPct val="0"/>
                </a:spcBef>
                <a:spcAft>
                  <a:spcPct val="0"/>
                </a:spcAft>
                <a:buClrTx/>
                <a:buFontTx/>
                <a:buChar char="•"/>
              </a:pPr>
              <a:r>
                <a:rPr lang="pl-PL" altLang="pl-PL" sz="2150" err="1">
                  <a:solidFill>
                    <a:srgbClr val="1E2328"/>
                  </a:solidFill>
                  <a:latin typeface="Montserrat"/>
                </a:rPr>
                <a:t>Circular</a:t>
              </a:r>
              <a:r>
                <a:rPr lang="pl-PL" altLang="pl-PL" sz="2150" dirty="0">
                  <a:solidFill>
                    <a:srgbClr val="1E2328"/>
                  </a:solidFill>
                  <a:latin typeface="Montserrat"/>
                </a:rPr>
                <a:t> </a:t>
              </a:r>
              <a:r>
                <a:rPr lang="pl-PL" altLang="pl-PL" sz="2150" err="1">
                  <a:solidFill>
                    <a:srgbClr val="1E2328"/>
                  </a:solidFill>
                  <a:latin typeface="Montserrat"/>
                </a:rPr>
                <a:t>boutiques</a:t>
              </a:r>
              <a:r>
                <a:rPr lang="pl-PL" altLang="pl-PL" sz="2150" dirty="0">
                  <a:solidFill>
                    <a:srgbClr val="1E2328"/>
                  </a:solidFill>
                  <a:latin typeface="Montserrat"/>
                </a:rPr>
                <a:t> as </a:t>
              </a:r>
              <a:r>
                <a:rPr lang="pl-PL" altLang="pl-PL" sz="2150" err="1">
                  <a:solidFill>
                    <a:srgbClr val="1E2328"/>
                  </a:solidFill>
                  <a:latin typeface="Montserrat"/>
                </a:rPr>
                <a:t>material</a:t>
              </a:r>
              <a:r>
                <a:rPr lang="pl-PL" altLang="pl-PL" sz="2150" dirty="0">
                  <a:solidFill>
                    <a:srgbClr val="1E2328"/>
                  </a:solidFill>
                  <a:latin typeface="Montserrat"/>
                </a:rPr>
                <a:t> </a:t>
              </a:r>
              <a:r>
                <a:rPr lang="pl-PL" altLang="pl-PL" sz="2150" err="1">
                  <a:solidFill>
                    <a:srgbClr val="1E2328"/>
                  </a:solidFill>
                  <a:latin typeface="Montserrat"/>
                </a:rPr>
                <a:t>hubs</a:t>
              </a:r>
              <a:endParaRPr lang="pl-PL" altLang="pl-PL" sz="2150">
                <a:solidFill>
                  <a:srgbClr val="1E2328"/>
                </a:solidFill>
                <a:latin typeface="Montserrat"/>
              </a:endParaRPr>
            </a:p>
            <a:p>
              <a:pPr lvl="0" eaLnBrk="0" fontAlgn="base" hangingPunct="0">
                <a:spcBef>
                  <a:spcPct val="0"/>
                </a:spcBef>
                <a:spcAft>
                  <a:spcPct val="0"/>
                </a:spcAft>
                <a:buClrTx/>
                <a:buFontTx/>
                <a:buChar char="•"/>
              </a:pPr>
              <a:endParaRPr lang="pl-PL" altLang="pl-PL" sz="2199" dirty="0">
                <a:solidFill>
                  <a:srgbClr val="1E2328"/>
                </a:solidFill>
                <a:latin typeface="Montserrat"/>
              </a:endParaRPr>
            </a:p>
            <a:p>
              <a:pPr lvl="0" eaLnBrk="0" fontAlgn="base" hangingPunct="0">
                <a:spcBef>
                  <a:spcPct val="0"/>
                </a:spcBef>
                <a:spcAft>
                  <a:spcPct val="0"/>
                </a:spcAft>
                <a:buClrTx/>
                <a:buFontTx/>
                <a:buChar char="•"/>
              </a:pPr>
              <a:endParaRPr lang="pl-PL" altLang="pl-PL" sz="2199" dirty="0">
                <a:solidFill>
                  <a:srgbClr val="1E2328"/>
                </a:solidFill>
                <a:latin typeface="Montserrat"/>
              </a:endParaRPr>
            </a:p>
            <a:p>
              <a:pPr algn="l">
                <a:lnSpc>
                  <a:spcPts val="3299"/>
                </a:lnSpc>
              </a:pPr>
              <a:endParaRPr lang="en-US" sz="2199" dirty="0">
                <a:solidFill>
                  <a:srgbClr val="1E2328"/>
                </a:solidFill>
                <a:latin typeface="Montserrat"/>
                <a:ea typeface="Montserrat"/>
                <a:cs typeface="Montserrat"/>
                <a:sym typeface="Montserrat"/>
              </a:endParaRPr>
            </a:p>
          </p:txBody>
        </p:sp>
        <p:sp>
          <p:nvSpPr>
            <p:cNvPr id="21" name="TextBox 21">
              <a:extLst>
                <a:ext uri="{FF2B5EF4-FFF2-40B4-BE49-F238E27FC236}">
                  <a16:creationId xmlns:a16="http://schemas.microsoft.com/office/drawing/2014/main" id="{16A965C4-46C7-D548-5495-A123345EED0A}"/>
                </a:ext>
              </a:extLst>
            </p:cNvPr>
            <p:cNvSpPr txBox="1"/>
            <p:nvPr/>
          </p:nvSpPr>
          <p:spPr>
            <a:xfrm>
              <a:off x="0" y="114300"/>
              <a:ext cx="9110276" cy="1104900"/>
            </a:xfrm>
            <a:prstGeom prst="rect">
              <a:avLst/>
            </a:prstGeom>
          </p:spPr>
          <p:txBody>
            <a:bodyPr lIns="0" tIns="0" rIns="0" bIns="0" rtlCol="0" anchor="t">
              <a:spAutoFit/>
            </a:bodyPr>
            <a:lstStyle/>
            <a:p>
              <a:pPr algn="l">
                <a:lnSpc>
                  <a:spcPts val="6000"/>
                </a:lnSpc>
              </a:pPr>
              <a:r>
                <a:rPr lang="en-US" sz="6000">
                  <a:solidFill>
                    <a:srgbClr val="1E2328"/>
                  </a:solidFill>
                  <a:latin typeface="DM Serif Display"/>
                  <a:ea typeface="DM Serif Display"/>
                  <a:cs typeface="DM Serif Display"/>
                  <a:sym typeface="DM Serif Display"/>
                </a:rPr>
                <a:t>Key concepts</a:t>
              </a:r>
            </a:p>
          </p:txBody>
        </p:sp>
      </p:grpSp>
      <p:sp>
        <p:nvSpPr>
          <p:cNvPr id="22" name="TextBox 22">
            <a:extLst>
              <a:ext uri="{FF2B5EF4-FFF2-40B4-BE49-F238E27FC236}">
                <a16:creationId xmlns:a16="http://schemas.microsoft.com/office/drawing/2014/main" id="{EBAEC60B-F143-EC33-B60F-7C42D829CAAB}"/>
              </a:ext>
            </a:extLst>
          </p:cNvPr>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dirty="0" err="1">
                <a:solidFill>
                  <a:srgbClr val="1E2328"/>
                </a:solidFill>
                <a:latin typeface="DM Serif Display"/>
                <a:ea typeface="DM Serif Display"/>
                <a:cs typeface="DM Serif Display"/>
                <a:sym typeface="DM Serif Display"/>
              </a:rPr>
              <a:t>UpTraK</a:t>
            </a:r>
            <a:r>
              <a:rPr lang="en-US" sz="2499" dirty="0">
                <a:solidFill>
                  <a:srgbClr val="1E2328"/>
                </a:solidFill>
                <a:latin typeface="DM Serif Display"/>
                <a:ea typeface="DM Serif Display"/>
                <a:cs typeface="DM Serif Display"/>
                <a:sym typeface="DM Serif Display"/>
              </a:rPr>
              <a:t> Training </a:t>
            </a:r>
            <a:r>
              <a:rPr lang="en-US" sz="2499" dirty="0" err="1">
                <a:solidFill>
                  <a:srgbClr val="1E2328"/>
                </a:solidFill>
                <a:latin typeface="DM Serif Display"/>
                <a:ea typeface="DM Serif Display"/>
                <a:cs typeface="DM Serif Display"/>
                <a:sym typeface="DM Serif Display"/>
              </a:rPr>
              <a:t>Programme</a:t>
            </a:r>
            <a:endParaRPr lang="en-US" sz="2499" dirty="0">
              <a:solidFill>
                <a:srgbClr val="1E2328"/>
              </a:solidFill>
              <a:latin typeface="DM Serif Display"/>
              <a:ea typeface="DM Serif Display"/>
              <a:cs typeface="DM Serif Display"/>
              <a:sym typeface="DM Serif Display"/>
            </a:endParaRPr>
          </a:p>
        </p:txBody>
      </p:sp>
      <p:sp>
        <p:nvSpPr>
          <p:cNvPr id="24" name="TextBox 17">
            <a:extLst>
              <a:ext uri="{FF2B5EF4-FFF2-40B4-BE49-F238E27FC236}">
                <a16:creationId xmlns:a16="http://schemas.microsoft.com/office/drawing/2014/main" id="{EDB1F6B4-8DED-E675-74D3-9E352920E0C3}"/>
              </a:ext>
            </a:extLst>
          </p:cNvPr>
          <p:cNvSpPr txBox="1"/>
          <p:nvPr/>
        </p:nvSpPr>
        <p:spPr>
          <a:xfrm rot="16200000">
            <a:off x="15831000" y="7526643"/>
            <a:ext cx="3194650" cy="268663"/>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
        <p:nvSpPr>
          <p:cNvPr id="7" name="TextBox 6">
            <a:extLst>
              <a:ext uri="{FF2B5EF4-FFF2-40B4-BE49-F238E27FC236}">
                <a16:creationId xmlns:a16="http://schemas.microsoft.com/office/drawing/2014/main" id="{DD2D87B0-21E3-8F1F-939C-28A3E318A203}"/>
              </a:ext>
            </a:extLst>
          </p:cNvPr>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dirty="0">
                <a:solidFill>
                  <a:srgbClr val="1E2328"/>
                </a:solidFill>
                <a:latin typeface="Montserrat"/>
                <a:ea typeface="Montserrat"/>
                <a:cs typeface="Montserrat"/>
                <a:sym typeface="Montserrat"/>
              </a:rPr>
              <a:t>Module 1, Unit </a:t>
            </a:r>
            <a:r>
              <a:rPr lang="pl-PL" sz="2499" dirty="0">
                <a:solidFill>
                  <a:srgbClr val="1E2328"/>
                </a:solidFill>
                <a:latin typeface="Montserrat"/>
                <a:ea typeface="Montserrat"/>
                <a:cs typeface="Montserrat"/>
                <a:sym typeface="Montserrat"/>
              </a:rPr>
              <a:t>2</a:t>
            </a:r>
            <a:endParaRPr lang="en-US" sz="2499" dirty="0">
              <a:solidFill>
                <a:srgbClr val="1E2328"/>
              </a:solidFill>
              <a:latin typeface="Montserrat"/>
              <a:ea typeface="Montserrat"/>
              <a:cs typeface="Montserrat"/>
              <a:sym typeface="Montserrat"/>
            </a:endParaRPr>
          </a:p>
        </p:txBody>
      </p:sp>
    </p:spTree>
    <p:extLst>
      <p:ext uri="{BB962C8B-B14F-4D97-AF65-F5344CB8AC3E}">
        <p14:creationId xmlns:p14="http://schemas.microsoft.com/office/powerpoint/2010/main" val="1170005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FCF5A"/>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AutoShape 3"/>
            <p:cNvSpPr/>
            <p:nvPr/>
          </p:nvSpPr>
          <p:spPr>
            <a:xfrm flipV="1">
              <a:off x="22233774" y="0"/>
              <a:ext cx="0" cy="13716000"/>
            </a:xfrm>
            <a:prstGeom prst="line">
              <a:avLst/>
            </a:prstGeom>
            <a:ln w="12700" cap="flat">
              <a:solidFill>
                <a:srgbClr val="1E2328"/>
              </a:solidFill>
              <a:prstDash val="solid"/>
              <a:headEnd type="none" w="sm" len="sm"/>
              <a:tailEnd type="none" w="sm" len="sm"/>
            </a:ln>
          </p:spPr>
        </p:sp>
        <p:sp>
          <p:nvSpPr>
            <p:cNvPr id="4" name="AutoShape 4"/>
            <p:cNvSpPr/>
            <p:nvPr/>
          </p:nvSpPr>
          <p:spPr>
            <a:xfrm rot="-10800000">
              <a:off x="0" y="1365250"/>
              <a:ext cx="24384000" cy="0"/>
            </a:xfrm>
            <a:prstGeom prst="line">
              <a:avLst/>
            </a:prstGeom>
            <a:ln w="12700" cap="flat">
              <a:solidFill>
                <a:srgbClr val="1E2328"/>
              </a:solidFill>
              <a:prstDash val="solid"/>
              <a:headEnd type="none" w="sm" len="sm"/>
              <a:tailEnd type="none" w="sm" len="sm"/>
            </a:ln>
          </p:spPr>
        </p:sp>
        <p:sp>
          <p:nvSpPr>
            <p:cNvPr id="5" name="Freeform 5"/>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sp>
      </p:grpSp>
      <p:grpSp>
        <p:nvGrpSpPr>
          <p:cNvPr id="8" name="Group 8"/>
          <p:cNvGrpSpPr/>
          <p:nvPr/>
        </p:nvGrpSpPr>
        <p:grpSpPr>
          <a:xfrm>
            <a:off x="8127431" y="1028700"/>
            <a:ext cx="8545347" cy="7210425"/>
            <a:chOff x="0" y="0"/>
            <a:chExt cx="11393795" cy="9613900"/>
          </a:xfrm>
        </p:grpSpPr>
        <p:pic>
          <p:nvPicPr>
            <p:cNvPr id="9" name="Picture 9"/>
            <p:cNvPicPr>
              <a:picLocks noChangeAspect="1"/>
            </p:cNvPicPr>
            <p:nvPr/>
          </p:nvPicPr>
          <p:blipFill>
            <a:blip r:embed="rId3"/>
            <a:srcRect t="3505" b="28147"/>
            <a:stretch>
              <a:fillRect/>
            </a:stretch>
          </p:blipFill>
          <p:spPr>
            <a:xfrm>
              <a:off x="0" y="0"/>
              <a:ext cx="11393795" cy="9613900"/>
            </a:xfrm>
            <a:prstGeom prst="rect">
              <a:avLst/>
            </a:prstGeom>
          </p:spPr>
        </p:pic>
      </p:grpSp>
      <p:sp>
        <p:nvSpPr>
          <p:cNvPr id="10" name="AutoShape 10"/>
          <p:cNvSpPr/>
          <p:nvPr/>
        </p:nvSpPr>
        <p:spPr>
          <a:xfrm rot="-10800000">
            <a:off x="0" y="1023937"/>
            <a:ext cx="18288000" cy="0"/>
          </a:xfrm>
          <a:prstGeom prst="line">
            <a:avLst/>
          </a:prstGeom>
          <a:ln w="9525" cap="flat">
            <a:solidFill>
              <a:srgbClr val="1E2328"/>
            </a:solidFill>
            <a:prstDash val="solid"/>
            <a:headEnd type="none" w="sm" len="sm"/>
            <a:tailEnd type="none" w="sm" len="sm"/>
          </a:ln>
        </p:spPr>
      </p:sp>
      <p:grpSp>
        <p:nvGrpSpPr>
          <p:cNvPr id="11" name="Group 11"/>
          <p:cNvGrpSpPr/>
          <p:nvPr/>
        </p:nvGrpSpPr>
        <p:grpSpPr>
          <a:xfrm>
            <a:off x="1028700" y="5653088"/>
            <a:ext cx="8282279" cy="4633913"/>
            <a:chOff x="0" y="0"/>
            <a:chExt cx="6574460" cy="3678393"/>
          </a:xfrm>
        </p:grpSpPr>
        <p:sp>
          <p:nvSpPr>
            <p:cNvPr id="12" name="Freeform 12"/>
            <p:cNvSpPr/>
            <p:nvPr/>
          </p:nvSpPr>
          <p:spPr>
            <a:xfrm>
              <a:off x="0" y="0"/>
              <a:ext cx="6574461" cy="3678393"/>
            </a:xfrm>
            <a:custGeom>
              <a:avLst/>
              <a:gdLst/>
              <a:ahLst/>
              <a:cxnLst/>
              <a:rect l="l" t="t" r="r" b="b"/>
              <a:pathLst>
                <a:path w="6574461" h="3678393">
                  <a:moveTo>
                    <a:pt x="0" y="0"/>
                  </a:moveTo>
                  <a:lnTo>
                    <a:pt x="6574461" y="0"/>
                  </a:lnTo>
                  <a:lnTo>
                    <a:pt x="6574461" y="3678393"/>
                  </a:lnTo>
                  <a:lnTo>
                    <a:pt x="0" y="3678393"/>
                  </a:lnTo>
                  <a:close/>
                </a:path>
              </a:pathLst>
            </a:custGeom>
            <a:solidFill>
              <a:srgbClr val="1E2328"/>
            </a:solidFill>
          </p:spPr>
        </p:sp>
        <p:sp>
          <p:nvSpPr>
            <p:cNvPr id="13" name="TextBox 13"/>
            <p:cNvSpPr txBox="1"/>
            <p:nvPr/>
          </p:nvSpPr>
          <p:spPr>
            <a:xfrm>
              <a:off x="0" y="0"/>
              <a:ext cx="6574460" cy="3678393"/>
            </a:xfrm>
            <a:prstGeom prst="rect">
              <a:avLst/>
            </a:prstGeom>
          </p:spPr>
          <p:txBody>
            <a:bodyPr lIns="50800" tIns="50800" rIns="50800" bIns="50800" rtlCol="0" anchor="ctr"/>
            <a:lstStyle/>
            <a:p>
              <a:pPr algn="ctr">
                <a:lnSpc>
                  <a:spcPts val="2480"/>
                </a:lnSpc>
              </a:pPr>
              <a:endParaRPr/>
            </a:p>
          </p:txBody>
        </p:sp>
      </p:grpSp>
      <p:sp>
        <p:nvSpPr>
          <p:cNvPr id="14" name="TextBox 14"/>
          <p:cNvSpPr txBox="1"/>
          <p:nvPr/>
        </p:nvSpPr>
        <p:spPr>
          <a:xfrm>
            <a:off x="2315212" y="6508174"/>
            <a:ext cx="3852940" cy="1562100"/>
          </a:xfrm>
          <a:prstGeom prst="rect">
            <a:avLst/>
          </a:prstGeom>
        </p:spPr>
        <p:txBody>
          <a:bodyPr lIns="0" tIns="0" rIns="0" bIns="0" rtlCol="0" anchor="t">
            <a:spAutoFit/>
          </a:bodyPr>
          <a:lstStyle/>
          <a:p>
            <a:pPr algn="l">
              <a:lnSpc>
                <a:spcPts val="6000"/>
              </a:lnSpc>
            </a:pPr>
            <a:r>
              <a:rPr lang="en-US" sz="6000">
                <a:solidFill>
                  <a:srgbClr val="FFFFFF"/>
                </a:solidFill>
                <a:latin typeface="DM Serif Display"/>
                <a:ea typeface="DM Serif Display"/>
                <a:cs typeface="DM Serif Display"/>
                <a:sym typeface="DM Serif Display"/>
              </a:rPr>
              <a:t>Necessary </a:t>
            </a:r>
          </a:p>
          <a:p>
            <a:pPr algn="l">
              <a:lnSpc>
                <a:spcPts val="6000"/>
              </a:lnSpc>
            </a:pPr>
            <a:r>
              <a:rPr lang="en-US" sz="6000">
                <a:solidFill>
                  <a:srgbClr val="FFFFFF"/>
                </a:solidFill>
                <a:latin typeface="DM Serif Display"/>
                <a:ea typeface="DM Serif Display"/>
                <a:cs typeface="DM Serif Display"/>
                <a:sym typeface="DM Serif Display"/>
              </a:rPr>
              <a:t>equipment</a:t>
            </a:r>
          </a:p>
        </p:txBody>
      </p:sp>
      <p:sp>
        <p:nvSpPr>
          <p:cNvPr id="15" name="AutoShape 15"/>
          <p:cNvSpPr/>
          <p:nvPr/>
        </p:nvSpPr>
        <p:spPr>
          <a:xfrm>
            <a:off x="2315244" y="8612231"/>
            <a:ext cx="719041" cy="4762"/>
          </a:xfrm>
          <a:prstGeom prst="line">
            <a:avLst/>
          </a:prstGeom>
          <a:ln w="9525" cap="flat">
            <a:solidFill>
              <a:srgbClr val="FFFFFF"/>
            </a:solidFill>
            <a:prstDash val="solid"/>
            <a:headEnd type="none" w="sm" len="sm"/>
            <a:tailEnd type="none" w="sm" len="sm"/>
          </a:ln>
        </p:spPr>
      </p:sp>
      <p:sp>
        <p:nvSpPr>
          <p:cNvPr id="16" name="TextBox 16"/>
          <p:cNvSpPr txBox="1"/>
          <p:nvPr/>
        </p:nvSpPr>
        <p:spPr>
          <a:xfrm>
            <a:off x="1026147" y="2561777"/>
            <a:ext cx="6312499" cy="2079865"/>
          </a:xfrm>
          <a:prstGeom prst="rect">
            <a:avLst/>
          </a:prstGeom>
        </p:spPr>
        <p:txBody>
          <a:bodyPr wrap="square" lIns="0" tIns="0" rIns="0" bIns="0" rtlCol="0" anchor="t">
            <a:spAutoFit/>
          </a:bodyPr>
          <a:lstStyle/>
          <a:p>
            <a:pPr>
              <a:lnSpc>
                <a:spcPts val="3300"/>
              </a:lnSpc>
              <a:spcBef>
                <a:spcPct val="0"/>
              </a:spcBef>
            </a:pPr>
            <a:r>
              <a:rPr lang="pl-PL" sz="2200" dirty="0">
                <a:solidFill>
                  <a:srgbClr val="1E2328"/>
                </a:solidFill>
                <a:latin typeface="Montserrat"/>
                <a:sym typeface="Montserrat"/>
              </a:rPr>
              <a:t>S</a:t>
            </a:r>
            <a:r>
              <a:rPr lang="en-US" sz="2200" dirty="0" err="1">
                <a:solidFill>
                  <a:srgbClr val="1E2328"/>
                </a:solidFill>
                <a:latin typeface="Montserrat"/>
                <a:sym typeface="Montserrat"/>
              </a:rPr>
              <a:t>cissors</a:t>
            </a:r>
            <a:r>
              <a:rPr lang="en-US" sz="2200" dirty="0">
                <a:solidFill>
                  <a:srgbClr val="1E2328"/>
                </a:solidFill>
                <a:latin typeface="Montserrat"/>
                <a:sym typeface="Montserrat"/>
              </a:rPr>
              <a:t>, measuring tape</a:t>
            </a:r>
            <a:endParaRPr lang="pl-PL" sz="2200" dirty="0">
              <a:solidFill>
                <a:srgbClr val="1E2328"/>
              </a:solidFill>
              <a:latin typeface="Montserrat"/>
              <a:sym typeface="Montserrat"/>
            </a:endParaRPr>
          </a:p>
          <a:p>
            <a:pPr>
              <a:lnSpc>
                <a:spcPts val="3300"/>
              </a:lnSpc>
              <a:spcBef>
                <a:spcPct val="0"/>
              </a:spcBef>
            </a:pPr>
            <a:r>
              <a:rPr lang="pl-PL" sz="2200" dirty="0">
                <a:solidFill>
                  <a:srgbClr val="1E2328"/>
                </a:solidFill>
                <a:latin typeface="Montserrat"/>
                <a:sym typeface="Montserrat"/>
              </a:rPr>
              <a:t>C</a:t>
            </a:r>
            <a:r>
              <a:rPr lang="en-US" sz="2200" dirty="0" err="1">
                <a:solidFill>
                  <a:srgbClr val="1E2328"/>
                </a:solidFill>
                <a:latin typeface="Montserrat"/>
                <a:sym typeface="Montserrat"/>
              </a:rPr>
              <a:t>hecklist</a:t>
            </a:r>
            <a:r>
              <a:rPr lang="en-US" sz="2200" dirty="0">
                <a:solidFill>
                  <a:srgbClr val="1E2328"/>
                </a:solidFill>
                <a:latin typeface="Montserrat"/>
                <a:sym typeface="Montserrat"/>
              </a:rPr>
              <a:t> to inspect materials like </a:t>
            </a:r>
            <a:br>
              <a:rPr lang="pl-PL" sz="2200" dirty="0">
                <a:solidFill>
                  <a:srgbClr val="1E2328"/>
                </a:solidFill>
                <a:latin typeface="Montserrat"/>
                <a:sym typeface="Montserrat"/>
              </a:rPr>
            </a:br>
            <a:r>
              <a:rPr lang="en-US" sz="2200" dirty="0" err="1">
                <a:solidFill>
                  <a:srgbClr val="1E2328"/>
                </a:solidFill>
                <a:latin typeface="Montserrat"/>
                <a:sym typeface="Montserrat"/>
              </a:rPr>
              <a:t>secon</a:t>
            </a:r>
            <a:r>
              <a:rPr lang="en-US" sz="2200" dirty="0">
                <a:solidFill>
                  <a:srgbClr val="1E2328"/>
                </a:solidFill>
                <a:latin typeface="Montserrat"/>
                <a:sym typeface="Montserrat"/>
              </a:rPr>
              <a:t>-hand clothing</a:t>
            </a:r>
            <a:r>
              <a:rPr lang="pl-PL" sz="2200" dirty="0">
                <a:solidFill>
                  <a:srgbClr val="1E2328"/>
                </a:solidFill>
                <a:latin typeface="Montserrat"/>
                <a:sym typeface="Montserrat"/>
              </a:rPr>
              <a:t> (</a:t>
            </a:r>
            <a:r>
              <a:rPr lang="pl-PL" sz="2200" dirty="0" err="1">
                <a:solidFill>
                  <a:srgbClr val="1E2328"/>
                </a:solidFill>
                <a:latin typeface="Montserrat"/>
                <a:sym typeface="Montserrat"/>
              </a:rPr>
              <a:t>provided</a:t>
            </a:r>
            <a:r>
              <a:rPr lang="pl-PL" sz="2200" dirty="0">
                <a:solidFill>
                  <a:srgbClr val="1E2328"/>
                </a:solidFill>
                <a:latin typeface="Montserrat"/>
                <a:sym typeface="Montserrat"/>
              </a:rPr>
              <a:t> in </a:t>
            </a:r>
            <a:r>
              <a:rPr lang="pl-PL" sz="2200" dirty="0" err="1">
                <a:solidFill>
                  <a:srgbClr val="1E2328"/>
                </a:solidFill>
                <a:latin typeface="Montserrat"/>
                <a:sym typeface="Montserrat"/>
              </a:rPr>
              <a:t>this</a:t>
            </a:r>
            <a:r>
              <a:rPr lang="pl-PL" sz="2200" dirty="0">
                <a:solidFill>
                  <a:srgbClr val="1E2328"/>
                </a:solidFill>
                <a:latin typeface="Montserrat"/>
                <a:sym typeface="Montserrat"/>
              </a:rPr>
              <a:t> Unit)</a:t>
            </a:r>
            <a:r>
              <a:rPr lang="en-US" sz="2200" dirty="0">
                <a:solidFill>
                  <a:srgbClr val="1E2328"/>
                </a:solidFill>
                <a:latin typeface="Montserrat"/>
                <a:sym typeface="Montserrat"/>
              </a:rPr>
              <a:t> </a:t>
            </a:r>
            <a:endParaRPr lang="pl-PL" sz="2200" dirty="0">
              <a:solidFill>
                <a:srgbClr val="1E2328"/>
              </a:solidFill>
              <a:latin typeface="Montserrat"/>
              <a:sym typeface="Montserrat"/>
            </a:endParaRPr>
          </a:p>
          <a:p>
            <a:pPr>
              <a:lnSpc>
                <a:spcPts val="3300"/>
              </a:lnSpc>
              <a:spcBef>
                <a:spcPct val="0"/>
              </a:spcBef>
            </a:pPr>
            <a:r>
              <a:rPr lang="pl-PL" sz="2200" dirty="0">
                <a:solidFill>
                  <a:srgbClr val="1E2328"/>
                </a:solidFill>
                <a:latin typeface="Montserrat"/>
                <a:sym typeface="Montserrat"/>
              </a:rPr>
              <a:t>T</a:t>
            </a:r>
            <a:r>
              <a:rPr lang="en-US" sz="2200" dirty="0" err="1">
                <a:solidFill>
                  <a:srgbClr val="1E2328"/>
                </a:solidFill>
                <a:latin typeface="Montserrat"/>
                <a:sym typeface="Montserrat"/>
              </a:rPr>
              <a:t>extile</a:t>
            </a:r>
            <a:r>
              <a:rPr lang="en-US" sz="2200" dirty="0">
                <a:solidFill>
                  <a:srgbClr val="1E2328"/>
                </a:solidFill>
                <a:latin typeface="Montserrat"/>
                <a:sym typeface="Montserrat"/>
              </a:rPr>
              <a:t> scraps, and deadstock fabrics.</a:t>
            </a:r>
            <a:endParaRPr lang="en-US" sz="2200" dirty="0">
              <a:solidFill>
                <a:srgbClr val="1E2328"/>
              </a:solidFill>
              <a:latin typeface="Montserrat"/>
            </a:endParaRPr>
          </a:p>
          <a:p>
            <a:pPr marL="0" lvl="0" indent="0" algn="l">
              <a:lnSpc>
                <a:spcPts val="3300"/>
              </a:lnSpc>
              <a:spcBef>
                <a:spcPct val="0"/>
              </a:spcBef>
            </a:pPr>
            <a:endParaRPr lang="en-US" altLang="pl-PL" sz="2200" u="none" strike="noStrike" dirty="0">
              <a:solidFill>
                <a:srgbClr val="1E2328"/>
              </a:solidFill>
              <a:latin typeface="Montserrat"/>
              <a:ea typeface="Montserrat"/>
              <a:cs typeface="Montserrat"/>
              <a:sym typeface="Montserrat"/>
            </a:endParaRPr>
          </a:p>
        </p:txBody>
      </p:sp>
      <p:sp>
        <p:nvSpPr>
          <p:cNvPr id="18" name="TextBox 11">
            <a:extLst>
              <a:ext uri="{FF2B5EF4-FFF2-40B4-BE49-F238E27FC236}">
                <a16:creationId xmlns:a16="http://schemas.microsoft.com/office/drawing/2014/main" id="{142BE1C7-D0A9-F0AA-350A-41C7FB108D6C}"/>
              </a:ext>
            </a:extLst>
          </p:cNvPr>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dirty="0" err="1">
                <a:solidFill>
                  <a:srgbClr val="1E2328"/>
                </a:solidFill>
                <a:latin typeface="DM Serif Display"/>
                <a:ea typeface="DM Serif Display"/>
                <a:cs typeface="DM Serif Display"/>
                <a:sym typeface="DM Serif Display"/>
              </a:rPr>
              <a:t>UpTraK</a:t>
            </a:r>
            <a:r>
              <a:rPr lang="en-US" sz="2499" dirty="0">
                <a:solidFill>
                  <a:srgbClr val="1E2328"/>
                </a:solidFill>
                <a:latin typeface="DM Serif Display"/>
                <a:ea typeface="DM Serif Display"/>
                <a:cs typeface="DM Serif Display"/>
                <a:sym typeface="DM Serif Display"/>
              </a:rPr>
              <a:t> Training </a:t>
            </a:r>
            <a:r>
              <a:rPr lang="en-US" sz="2499" dirty="0" err="1">
                <a:solidFill>
                  <a:srgbClr val="1E2328"/>
                </a:solidFill>
                <a:latin typeface="DM Serif Display"/>
                <a:ea typeface="DM Serif Display"/>
                <a:cs typeface="DM Serif Display"/>
                <a:sym typeface="DM Serif Display"/>
              </a:rPr>
              <a:t>Programme</a:t>
            </a:r>
            <a:endParaRPr lang="en-US" sz="2499" dirty="0">
              <a:solidFill>
                <a:srgbClr val="1E2328"/>
              </a:solidFill>
              <a:latin typeface="DM Serif Display"/>
              <a:ea typeface="DM Serif Display"/>
              <a:cs typeface="DM Serif Display"/>
              <a:sym typeface="DM Serif Display"/>
            </a:endParaRPr>
          </a:p>
        </p:txBody>
      </p:sp>
      <p:sp>
        <p:nvSpPr>
          <p:cNvPr id="20" name="TextBox 17">
            <a:extLst>
              <a:ext uri="{FF2B5EF4-FFF2-40B4-BE49-F238E27FC236}">
                <a16:creationId xmlns:a16="http://schemas.microsoft.com/office/drawing/2014/main" id="{BDBDEBC7-7DA6-9051-4D11-6BC5B40A9308}"/>
              </a:ext>
            </a:extLst>
          </p:cNvPr>
          <p:cNvSpPr txBox="1"/>
          <p:nvPr/>
        </p:nvSpPr>
        <p:spPr>
          <a:xfrm rot="16200000">
            <a:off x="15846240" y="7488575"/>
            <a:ext cx="3270850" cy="268600"/>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
        <p:nvSpPr>
          <p:cNvPr id="7" name="TextBox 6">
            <a:extLst>
              <a:ext uri="{FF2B5EF4-FFF2-40B4-BE49-F238E27FC236}">
                <a16:creationId xmlns:a16="http://schemas.microsoft.com/office/drawing/2014/main" id="{7452B0ED-7A19-5666-4716-D0DC9141BD51}"/>
              </a:ext>
            </a:extLst>
          </p:cNvPr>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dirty="0">
                <a:solidFill>
                  <a:srgbClr val="1E2328"/>
                </a:solidFill>
                <a:latin typeface="Montserrat"/>
                <a:ea typeface="Montserrat"/>
                <a:cs typeface="Montserrat"/>
                <a:sym typeface="Montserrat"/>
              </a:rPr>
              <a:t>Module 1, Unit </a:t>
            </a:r>
            <a:r>
              <a:rPr lang="pl-PL" sz="2499" dirty="0">
                <a:solidFill>
                  <a:srgbClr val="1E2328"/>
                </a:solidFill>
                <a:latin typeface="Montserrat"/>
                <a:ea typeface="Montserrat"/>
                <a:cs typeface="Montserrat"/>
                <a:sym typeface="Montserrat"/>
              </a:rPr>
              <a:t>2</a:t>
            </a:r>
            <a:endParaRPr lang="en-US" sz="2499" dirty="0">
              <a:solidFill>
                <a:srgbClr val="1E2328"/>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959F156B-5B25-8F2E-D408-D25935D7F1B7}"/>
              </a:ext>
            </a:extLst>
          </p:cNvPr>
          <p:cNvGrpSpPr/>
          <p:nvPr/>
        </p:nvGrpSpPr>
        <p:grpSpPr>
          <a:xfrm>
            <a:off x="0" y="0"/>
            <a:ext cx="18288000" cy="10287000"/>
            <a:chOff x="0" y="0"/>
            <a:chExt cx="24384000" cy="13716000"/>
          </a:xfrm>
        </p:grpSpPr>
        <p:sp>
          <p:nvSpPr>
            <p:cNvPr id="3" name="AutoShape 3">
              <a:extLst>
                <a:ext uri="{FF2B5EF4-FFF2-40B4-BE49-F238E27FC236}">
                  <a16:creationId xmlns:a16="http://schemas.microsoft.com/office/drawing/2014/main" id="{8E781755-125D-FAD5-AC6A-CC885D0603E1}"/>
                </a:ext>
              </a:extLst>
            </p:cNvPr>
            <p:cNvSpPr/>
            <p:nvPr/>
          </p:nvSpPr>
          <p:spPr>
            <a:xfrm flipV="1">
              <a:off x="22233774" y="0"/>
              <a:ext cx="0" cy="13716000"/>
            </a:xfrm>
            <a:prstGeom prst="line">
              <a:avLst/>
            </a:prstGeom>
            <a:ln w="12700" cap="flat">
              <a:solidFill>
                <a:srgbClr val="1E2328"/>
              </a:solidFill>
              <a:prstDash val="solid"/>
              <a:headEnd type="none" w="sm" len="sm"/>
              <a:tailEnd type="none" w="sm" len="sm"/>
            </a:ln>
          </p:spPr>
        </p:sp>
        <p:sp>
          <p:nvSpPr>
            <p:cNvPr id="4" name="AutoShape 4">
              <a:extLst>
                <a:ext uri="{FF2B5EF4-FFF2-40B4-BE49-F238E27FC236}">
                  <a16:creationId xmlns:a16="http://schemas.microsoft.com/office/drawing/2014/main" id="{E2D70AEC-A9CB-1B02-7183-09A5DAEB55DB}"/>
                </a:ext>
              </a:extLst>
            </p:cNvPr>
            <p:cNvSpPr/>
            <p:nvPr/>
          </p:nvSpPr>
          <p:spPr>
            <a:xfrm rot="-10800000">
              <a:off x="0" y="1365250"/>
              <a:ext cx="24384000" cy="0"/>
            </a:xfrm>
            <a:prstGeom prst="line">
              <a:avLst/>
            </a:prstGeom>
            <a:ln w="12700" cap="flat">
              <a:solidFill>
                <a:srgbClr val="1E2328"/>
              </a:solidFill>
              <a:prstDash val="solid"/>
              <a:headEnd type="none" w="sm" len="sm"/>
              <a:tailEnd type="none" w="sm" len="sm"/>
            </a:ln>
          </p:spPr>
        </p:sp>
        <p:sp>
          <p:nvSpPr>
            <p:cNvPr id="5" name="Freeform 5">
              <a:extLst>
                <a:ext uri="{FF2B5EF4-FFF2-40B4-BE49-F238E27FC236}">
                  <a16:creationId xmlns:a16="http://schemas.microsoft.com/office/drawing/2014/main" id="{8F3978B8-DDE3-DE18-23F1-4D7AAA169719}"/>
                </a:ext>
              </a:extLst>
            </p:cNvPr>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sp>
      </p:grpSp>
      <p:sp>
        <p:nvSpPr>
          <p:cNvPr id="8" name="AutoShape 8">
            <a:extLst>
              <a:ext uri="{FF2B5EF4-FFF2-40B4-BE49-F238E27FC236}">
                <a16:creationId xmlns:a16="http://schemas.microsoft.com/office/drawing/2014/main" id="{4F94DA45-CBFE-B57D-5F6F-18935BDAB1E2}"/>
              </a:ext>
            </a:extLst>
          </p:cNvPr>
          <p:cNvSpPr/>
          <p:nvPr/>
        </p:nvSpPr>
        <p:spPr>
          <a:xfrm rot="-10800000">
            <a:off x="0" y="1023937"/>
            <a:ext cx="18288000" cy="0"/>
          </a:xfrm>
          <a:prstGeom prst="line">
            <a:avLst/>
          </a:prstGeom>
          <a:ln w="9525" cap="flat">
            <a:solidFill>
              <a:srgbClr val="1E2328"/>
            </a:solidFill>
            <a:prstDash val="solid"/>
            <a:headEnd type="none" w="sm" len="sm"/>
            <a:tailEnd type="none" w="sm" len="sm"/>
          </a:ln>
        </p:spPr>
      </p:sp>
      <p:grpSp>
        <p:nvGrpSpPr>
          <p:cNvPr id="9" name="Group 9">
            <a:extLst>
              <a:ext uri="{FF2B5EF4-FFF2-40B4-BE49-F238E27FC236}">
                <a16:creationId xmlns:a16="http://schemas.microsoft.com/office/drawing/2014/main" id="{C129CC54-8612-1C22-1C4D-2A3E23598EDF}"/>
              </a:ext>
            </a:extLst>
          </p:cNvPr>
          <p:cNvGrpSpPr/>
          <p:nvPr/>
        </p:nvGrpSpPr>
        <p:grpSpPr>
          <a:xfrm>
            <a:off x="1747984" y="2458189"/>
            <a:ext cx="5601865" cy="4147460"/>
            <a:chOff x="0" y="0"/>
            <a:chExt cx="5195375" cy="3846507"/>
          </a:xfrm>
        </p:grpSpPr>
        <p:sp>
          <p:nvSpPr>
            <p:cNvPr id="10" name="Freeform 10">
              <a:extLst>
                <a:ext uri="{FF2B5EF4-FFF2-40B4-BE49-F238E27FC236}">
                  <a16:creationId xmlns:a16="http://schemas.microsoft.com/office/drawing/2014/main" id="{70E130AF-701E-54E3-6D44-162A25081C6A}"/>
                </a:ext>
              </a:extLst>
            </p:cNvPr>
            <p:cNvSpPr/>
            <p:nvPr/>
          </p:nvSpPr>
          <p:spPr>
            <a:xfrm>
              <a:off x="0" y="0"/>
              <a:ext cx="5195375" cy="3846507"/>
            </a:xfrm>
            <a:custGeom>
              <a:avLst/>
              <a:gdLst/>
              <a:ahLst/>
              <a:cxnLst/>
              <a:rect l="l" t="t" r="r" b="b"/>
              <a:pathLst>
                <a:path w="5195375" h="3846507">
                  <a:moveTo>
                    <a:pt x="0" y="0"/>
                  </a:moveTo>
                  <a:lnTo>
                    <a:pt x="5195375" y="0"/>
                  </a:lnTo>
                  <a:lnTo>
                    <a:pt x="5195375" y="3846507"/>
                  </a:lnTo>
                  <a:lnTo>
                    <a:pt x="0" y="3846507"/>
                  </a:lnTo>
                  <a:close/>
                </a:path>
              </a:pathLst>
            </a:custGeom>
            <a:solidFill>
              <a:srgbClr val="1E2328"/>
            </a:solidFill>
          </p:spPr>
          <p:txBody>
            <a:bodyPr/>
            <a:lstStyle/>
            <a:p>
              <a:endParaRPr lang="pl-PL" dirty="0"/>
            </a:p>
          </p:txBody>
        </p:sp>
        <p:sp>
          <p:nvSpPr>
            <p:cNvPr id="11" name="TextBox 11">
              <a:extLst>
                <a:ext uri="{FF2B5EF4-FFF2-40B4-BE49-F238E27FC236}">
                  <a16:creationId xmlns:a16="http://schemas.microsoft.com/office/drawing/2014/main" id="{9FCC9C6C-7427-D27B-EC8F-81C682C1A1DE}"/>
                </a:ext>
              </a:extLst>
            </p:cNvPr>
            <p:cNvSpPr txBox="1"/>
            <p:nvPr/>
          </p:nvSpPr>
          <p:spPr>
            <a:xfrm>
              <a:off x="0" y="0"/>
              <a:ext cx="5195375" cy="3846507"/>
            </a:xfrm>
            <a:prstGeom prst="rect">
              <a:avLst/>
            </a:prstGeom>
          </p:spPr>
          <p:txBody>
            <a:bodyPr lIns="50800" tIns="50800" rIns="50800" bIns="50800" rtlCol="0" anchor="ctr"/>
            <a:lstStyle/>
            <a:p>
              <a:pPr algn="ctr">
                <a:lnSpc>
                  <a:spcPts val="2196"/>
                </a:lnSpc>
              </a:pPr>
              <a:endParaRPr/>
            </a:p>
          </p:txBody>
        </p:sp>
      </p:grpSp>
      <p:grpSp>
        <p:nvGrpSpPr>
          <p:cNvPr id="12" name="Group 12">
            <a:extLst>
              <a:ext uri="{FF2B5EF4-FFF2-40B4-BE49-F238E27FC236}">
                <a16:creationId xmlns:a16="http://schemas.microsoft.com/office/drawing/2014/main" id="{89AC37F4-BD25-C6E0-A3DC-8CEC75BDDA56}"/>
              </a:ext>
            </a:extLst>
          </p:cNvPr>
          <p:cNvGrpSpPr/>
          <p:nvPr/>
        </p:nvGrpSpPr>
        <p:grpSpPr>
          <a:xfrm>
            <a:off x="3039151" y="2019992"/>
            <a:ext cx="876394" cy="876394"/>
            <a:chOff x="0" y="0"/>
            <a:chExt cx="812800" cy="812800"/>
          </a:xfrm>
        </p:grpSpPr>
        <p:sp>
          <p:nvSpPr>
            <p:cNvPr id="13" name="Freeform 13">
              <a:extLst>
                <a:ext uri="{FF2B5EF4-FFF2-40B4-BE49-F238E27FC236}">
                  <a16:creationId xmlns:a16="http://schemas.microsoft.com/office/drawing/2014/main" id="{9B013584-97F2-E611-2CE8-31CFA6BEC393}"/>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CFCF5A"/>
            </a:solidFill>
          </p:spPr>
        </p:sp>
        <p:sp>
          <p:nvSpPr>
            <p:cNvPr id="14" name="TextBox 14">
              <a:extLst>
                <a:ext uri="{FF2B5EF4-FFF2-40B4-BE49-F238E27FC236}">
                  <a16:creationId xmlns:a16="http://schemas.microsoft.com/office/drawing/2014/main" id="{5DF9256C-A2D2-1DC3-5021-B108208B41C6}"/>
                </a:ext>
              </a:extLst>
            </p:cNvPr>
            <p:cNvSpPr txBox="1"/>
            <p:nvPr/>
          </p:nvSpPr>
          <p:spPr>
            <a:xfrm>
              <a:off x="0" y="0"/>
              <a:ext cx="812800" cy="812800"/>
            </a:xfrm>
            <a:prstGeom prst="rect">
              <a:avLst/>
            </a:prstGeom>
          </p:spPr>
          <p:txBody>
            <a:bodyPr lIns="50800" tIns="50800" rIns="50800" bIns="50800" rtlCol="0" anchor="ctr"/>
            <a:lstStyle/>
            <a:p>
              <a:pPr algn="ctr">
                <a:lnSpc>
                  <a:spcPts val="2196"/>
                </a:lnSpc>
              </a:pPr>
              <a:endParaRPr/>
            </a:p>
          </p:txBody>
        </p:sp>
      </p:grpSp>
      <p:sp>
        <p:nvSpPr>
          <p:cNvPr id="15" name="AutoShape 15">
            <a:extLst>
              <a:ext uri="{FF2B5EF4-FFF2-40B4-BE49-F238E27FC236}">
                <a16:creationId xmlns:a16="http://schemas.microsoft.com/office/drawing/2014/main" id="{E58A5DF0-A54D-E5C9-E2F4-286DCB8FA2CF}"/>
              </a:ext>
            </a:extLst>
          </p:cNvPr>
          <p:cNvSpPr/>
          <p:nvPr/>
        </p:nvSpPr>
        <p:spPr>
          <a:xfrm>
            <a:off x="4172910" y="4367884"/>
            <a:ext cx="719041" cy="4762"/>
          </a:xfrm>
          <a:prstGeom prst="line">
            <a:avLst/>
          </a:prstGeom>
          <a:ln w="9525" cap="flat">
            <a:solidFill>
              <a:srgbClr val="FFFFFF"/>
            </a:solidFill>
            <a:prstDash val="solid"/>
            <a:headEnd type="none" w="sm" len="sm"/>
            <a:tailEnd type="none" w="sm" len="sm"/>
          </a:ln>
        </p:spPr>
      </p:sp>
      <p:sp>
        <p:nvSpPr>
          <p:cNvPr id="16" name="TextBox 16">
            <a:extLst>
              <a:ext uri="{FF2B5EF4-FFF2-40B4-BE49-F238E27FC236}">
                <a16:creationId xmlns:a16="http://schemas.microsoft.com/office/drawing/2014/main" id="{408B33CF-4CB1-6956-601B-402DD0A11E95}"/>
              </a:ext>
            </a:extLst>
          </p:cNvPr>
          <p:cNvSpPr txBox="1"/>
          <p:nvPr/>
        </p:nvSpPr>
        <p:spPr>
          <a:xfrm>
            <a:off x="1852264" y="3404944"/>
            <a:ext cx="5360333" cy="431800"/>
          </a:xfrm>
          <a:prstGeom prst="rect">
            <a:avLst/>
          </a:prstGeom>
        </p:spPr>
        <p:txBody>
          <a:bodyPr lIns="0" tIns="0" rIns="0" bIns="0" rtlCol="0" anchor="t">
            <a:spAutoFit/>
          </a:bodyPr>
          <a:lstStyle/>
          <a:p>
            <a:pPr algn="ctr">
              <a:lnSpc>
                <a:spcPts val="3500"/>
              </a:lnSpc>
            </a:pPr>
            <a:r>
              <a:rPr lang="en-US" sz="2500">
                <a:solidFill>
                  <a:srgbClr val="FFFFFF"/>
                </a:solidFill>
                <a:latin typeface="DM Serif Display"/>
                <a:ea typeface="DM Serif Display"/>
                <a:cs typeface="DM Serif Display"/>
                <a:sym typeface="DM Serif Display"/>
              </a:rPr>
              <a:t>Teacher's Profile </a:t>
            </a:r>
          </a:p>
        </p:txBody>
      </p:sp>
      <p:sp>
        <p:nvSpPr>
          <p:cNvPr id="17" name="TextBox 17">
            <a:extLst>
              <a:ext uri="{FF2B5EF4-FFF2-40B4-BE49-F238E27FC236}">
                <a16:creationId xmlns:a16="http://schemas.microsoft.com/office/drawing/2014/main" id="{1E7CC40B-B047-12E9-1DB5-2C721864C506}"/>
              </a:ext>
            </a:extLst>
          </p:cNvPr>
          <p:cNvSpPr txBox="1"/>
          <p:nvPr/>
        </p:nvSpPr>
        <p:spPr>
          <a:xfrm>
            <a:off x="3039151" y="2213763"/>
            <a:ext cx="876394" cy="431700"/>
          </a:xfrm>
          <a:prstGeom prst="rect">
            <a:avLst/>
          </a:prstGeom>
        </p:spPr>
        <p:txBody>
          <a:bodyPr lIns="0" tIns="0" rIns="0" bIns="0" rtlCol="0" anchor="t">
            <a:spAutoFit/>
          </a:bodyPr>
          <a:lstStyle/>
          <a:p>
            <a:pPr algn="ctr">
              <a:lnSpc>
                <a:spcPts val="3500"/>
              </a:lnSpc>
            </a:pPr>
            <a:r>
              <a:rPr lang="en-US" sz="2500" dirty="0">
                <a:solidFill>
                  <a:srgbClr val="FFFFFF"/>
                </a:solidFill>
                <a:latin typeface="DM Serif Display"/>
                <a:ea typeface="DM Serif Display"/>
                <a:cs typeface="DM Serif Display"/>
                <a:sym typeface="DM Serif Display"/>
              </a:rPr>
              <a:t>0</a:t>
            </a:r>
            <a:r>
              <a:rPr lang="pl-PL" sz="2500" dirty="0">
                <a:solidFill>
                  <a:srgbClr val="FFFFFF"/>
                </a:solidFill>
                <a:latin typeface="DM Serif Display"/>
                <a:ea typeface="DM Serif Display"/>
                <a:cs typeface="DM Serif Display"/>
                <a:sym typeface="DM Serif Display"/>
              </a:rPr>
              <a:t>3</a:t>
            </a:r>
            <a:endParaRPr lang="en-US" sz="2500" dirty="0">
              <a:solidFill>
                <a:srgbClr val="FFFFFF"/>
              </a:solidFill>
              <a:latin typeface="DM Serif Display"/>
              <a:ea typeface="DM Serif Display"/>
              <a:cs typeface="DM Serif Display"/>
              <a:sym typeface="DM Serif Display"/>
            </a:endParaRPr>
          </a:p>
        </p:txBody>
      </p:sp>
      <p:sp>
        <p:nvSpPr>
          <p:cNvPr id="18" name="TextBox 18">
            <a:extLst>
              <a:ext uri="{FF2B5EF4-FFF2-40B4-BE49-F238E27FC236}">
                <a16:creationId xmlns:a16="http://schemas.microsoft.com/office/drawing/2014/main" id="{66A682C0-CF2B-1168-BE8E-01CA0AA9C914}"/>
              </a:ext>
            </a:extLst>
          </p:cNvPr>
          <p:cNvSpPr txBox="1"/>
          <p:nvPr/>
        </p:nvSpPr>
        <p:spPr>
          <a:xfrm>
            <a:off x="2190239" y="4545341"/>
            <a:ext cx="4700868" cy="2840778"/>
          </a:xfrm>
          <a:prstGeom prst="rect">
            <a:avLst/>
          </a:prstGeom>
        </p:spPr>
        <p:txBody>
          <a:bodyPr lIns="0" tIns="0" rIns="0" bIns="0" rtlCol="0" anchor="t">
            <a:spAutoFit/>
          </a:bodyPr>
          <a:lstStyle/>
          <a:p>
            <a:pPr lvl="0" algn="ctr" eaLnBrk="0" fontAlgn="base" hangingPunct="0">
              <a:spcBef>
                <a:spcPct val="0"/>
              </a:spcBef>
              <a:spcAft>
                <a:spcPct val="0"/>
              </a:spcAft>
              <a:buClrTx/>
              <a:buFontTx/>
              <a:buChar char="•"/>
            </a:pPr>
            <a:r>
              <a:rPr lang="pl-PL" altLang="pl-PL" sz="2199" dirty="0" err="1">
                <a:solidFill>
                  <a:srgbClr val="FFFFFF"/>
                </a:solidFill>
                <a:latin typeface="Montserrat"/>
              </a:rPr>
              <a:t>Sustainable</a:t>
            </a:r>
            <a:r>
              <a:rPr lang="pl-PL" altLang="pl-PL" sz="2199" dirty="0">
                <a:solidFill>
                  <a:srgbClr val="FFFFFF"/>
                </a:solidFill>
                <a:latin typeface="Montserrat"/>
              </a:rPr>
              <a:t> </a:t>
            </a:r>
            <a:r>
              <a:rPr lang="pl-PL" altLang="pl-PL" sz="2199" dirty="0" err="1">
                <a:solidFill>
                  <a:srgbClr val="FFFFFF"/>
                </a:solidFill>
                <a:latin typeface="Montserrat"/>
              </a:rPr>
              <a:t>fashion</a:t>
            </a:r>
            <a:r>
              <a:rPr lang="pl-PL" altLang="pl-PL" sz="2199" dirty="0">
                <a:solidFill>
                  <a:srgbClr val="FFFFFF"/>
                </a:solidFill>
                <a:latin typeface="Montserrat"/>
              </a:rPr>
              <a:t> </a:t>
            </a:r>
            <a:r>
              <a:rPr lang="pl-PL" altLang="pl-PL" sz="2199" dirty="0" err="1">
                <a:solidFill>
                  <a:srgbClr val="FFFFFF"/>
                </a:solidFill>
                <a:latin typeface="Montserrat"/>
              </a:rPr>
              <a:t>expert</a:t>
            </a:r>
            <a:endParaRPr lang="pl-PL" altLang="pl-PL" sz="2199" dirty="0">
              <a:solidFill>
                <a:srgbClr val="FFFFFF"/>
              </a:solidFill>
              <a:latin typeface="Montserrat"/>
            </a:endParaRPr>
          </a:p>
          <a:p>
            <a:pPr lvl="0" algn="ctr" eaLnBrk="0" fontAlgn="base" hangingPunct="0">
              <a:spcBef>
                <a:spcPct val="0"/>
              </a:spcBef>
              <a:spcAft>
                <a:spcPct val="0"/>
              </a:spcAft>
              <a:buClrTx/>
              <a:buFontTx/>
              <a:buChar char="•"/>
            </a:pPr>
            <a:r>
              <a:rPr lang="pl-PL" altLang="pl-PL" sz="2199" dirty="0" err="1">
                <a:solidFill>
                  <a:srgbClr val="FFFFFF"/>
                </a:solidFill>
                <a:latin typeface="Montserrat"/>
              </a:rPr>
              <a:t>Skilled</a:t>
            </a:r>
            <a:r>
              <a:rPr lang="pl-PL" altLang="pl-PL" sz="2199" dirty="0">
                <a:solidFill>
                  <a:srgbClr val="FFFFFF"/>
                </a:solidFill>
                <a:latin typeface="Montserrat"/>
              </a:rPr>
              <a:t> in </a:t>
            </a:r>
            <a:r>
              <a:rPr lang="pl-PL" altLang="pl-PL" sz="2199" dirty="0" err="1">
                <a:solidFill>
                  <a:srgbClr val="FFFFFF"/>
                </a:solidFill>
                <a:latin typeface="Montserrat"/>
              </a:rPr>
              <a:t>textile</a:t>
            </a:r>
            <a:r>
              <a:rPr lang="pl-PL" altLang="pl-PL" sz="2199" dirty="0">
                <a:solidFill>
                  <a:srgbClr val="FFFFFF"/>
                </a:solidFill>
                <a:latin typeface="Montserrat"/>
              </a:rPr>
              <a:t> recycling </a:t>
            </a:r>
            <a:r>
              <a:rPr lang="pl-PL" altLang="pl-PL" sz="2199" dirty="0" err="1">
                <a:solidFill>
                  <a:srgbClr val="FFFFFF"/>
                </a:solidFill>
                <a:latin typeface="Montserrat"/>
              </a:rPr>
              <a:t>methods</a:t>
            </a:r>
            <a:endParaRPr lang="pl-PL" altLang="pl-PL" sz="2199" dirty="0">
              <a:solidFill>
                <a:srgbClr val="FFFFFF"/>
              </a:solidFill>
              <a:latin typeface="Montserrat"/>
            </a:endParaRPr>
          </a:p>
          <a:p>
            <a:pPr lvl="0" algn="ctr" eaLnBrk="0" fontAlgn="base" hangingPunct="0">
              <a:spcBef>
                <a:spcPct val="0"/>
              </a:spcBef>
              <a:spcAft>
                <a:spcPct val="0"/>
              </a:spcAft>
              <a:buClrTx/>
              <a:buFontTx/>
              <a:buChar char="•"/>
            </a:pPr>
            <a:r>
              <a:rPr lang="pl-PL" altLang="pl-PL" sz="2199" dirty="0">
                <a:solidFill>
                  <a:srgbClr val="FFFFFF"/>
                </a:solidFill>
                <a:latin typeface="Montserrat"/>
              </a:rPr>
              <a:t>Creative and </a:t>
            </a:r>
            <a:r>
              <a:rPr lang="pl-PL" altLang="pl-PL" sz="2199" dirty="0" err="1">
                <a:solidFill>
                  <a:srgbClr val="FFFFFF"/>
                </a:solidFill>
                <a:latin typeface="Montserrat"/>
              </a:rPr>
              <a:t>hands-on</a:t>
            </a:r>
            <a:r>
              <a:rPr lang="pl-PL" altLang="pl-PL" sz="2199" dirty="0">
                <a:solidFill>
                  <a:srgbClr val="FFFFFF"/>
                </a:solidFill>
                <a:latin typeface="Montserrat"/>
              </a:rPr>
              <a:t> </a:t>
            </a:r>
            <a:r>
              <a:rPr lang="pl-PL" altLang="pl-PL" sz="2199" dirty="0" err="1">
                <a:solidFill>
                  <a:srgbClr val="FFFFFF"/>
                </a:solidFill>
                <a:latin typeface="Montserrat"/>
              </a:rPr>
              <a:t>approach</a:t>
            </a:r>
            <a:endParaRPr lang="pl-PL" altLang="pl-PL" sz="2199" dirty="0">
              <a:solidFill>
                <a:srgbClr val="FFFFFF"/>
              </a:solidFill>
              <a:latin typeface="Montserrat"/>
            </a:endParaRPr>
          </a:p>
          <a:p>
            <a:pPr lvl="0" algn="ctr" eaLnBrk="0" fontAlgn="base" hangingPunct="0">
              <a:spcBef>
                <a:spcPct val="0"/>
              </a:spcBef>
              <a:spcAft>
                <a:spcPct val="0"/>
              </a:spcAft>
              <a:buClrTx/>
              <a:buFontTx/>
              <a:buChar char="•"/>
            </a:pPr>
            <a:r>
              <a:rPr lang="pl-PL" altLang="pl-PL" sz="2199" dirty="0" err="1">
                <a:solidFill>
                  <a:srgbClr val="FFFFFF"/>
                </a:solidFill>
                <a:latin typeface="Montserrat"/>
              </a:rPr>
              <a:t>Inspires</a:t>
            </a:r>
            <a:r>
              <a:rPr lang="pl-PL" altLang="pl-PL" sz="2199" dirty="0">
                <a:solidFill>
                  <a:srgbClr val="FFFFFF"/>
                </a:solidFill>
                <a:latin typeface="Montserrat"/>
              </a:rPr>
              <a:t> </a:t>
            </a:r>
            <a:r>
              <a:rPr lang="pl-PL" altLang="pl-PL" sz="2199" dirty="0" err="1">
                <a:solidFill>
                  <a:srgbClr val="FFFFFF"/>
                </a:solidFill>
                <a:latin typeface="Montserrat"/>
              </a:rPr>
              <a:t>eco-conscious</a:t>
            </a:r>
            <a:r>
              <a:rPr lang="pl-PL" altLang="pl-PL" sz="2199" dirty="0">
                <a:solidFill>
                  <a:srgbClr val="FFFFFF"/>
                </a:solidFill>
                <a:latin typeface="Montserrat"/>
              </a:rPr>
              <a:t> </a:t>
            </a:r>
            <a:r>
              <a:rPr lang="pl-PL" altLang="pl-PL" sz="2199" dirty="0" err="1">
                <a:solidFill>
                  <a:srgbClr val="FFFFFF"/>
                </a:solidFill>
                <a:latin typeface="Montserrat"/>
              </a:rPr>
              <a:t>choices</a:t>
            </a:r>
            <a:endParaRPr lang="pl-PL" altLang="pl-PL" sz="2199" dirty="0">
              <a:solidFill>
                <a:srgbClr val="FFFFFF"/>
              </a:solidFill>
              <a:latin typeface="Montserrat"/>
            </a:endParaRPr>
          </a:p>
          <a:p>
            <a:pPr lvl="0" algn="ctr" eaLnBrk="0" fontAlgn="base" hangingPunct="0">
              <a:spcBef>
                <a:spcPct val="0"/>
              </a:spcBef>
              <a:spcAft>
                <a:spcPct val="0"/>
              </a:spcAft>
              <a:buClrTx/>
              <a:buFontTx/>
              <a:buChar char="•"/>
            </a:pPr>
            <a:endParaRPr lang="pl-PL" altLang="pl-PL" sz="2199" dirty="0">
              <a:solidFill>
                <a:srgbClr val="FFFFFF"/>
              </a:solidFill>
              <a:latin typeface="Montserrat"/>
            </a:endParaRPr>
          </a:p>
          <a:p>
            <a:pPr algn="ctr">
              <a:lnSpc>
                <a:spcPts val="3299"/>
              </a:lnSpc>
            </a:pPr>
            <a:endParaRPr lang="pl-PL" sz="2199" dirty="0">
              <a:solidFill>
                <a:srgbClr val="FFFFFF"/>
              </a:solidFill>
              <a:latin typeface="Montserrat"/>
              <a:ea typeface="Montserrat"/>
              <a:cs typeface="Montserrat"/>
              <a:sym typeface="Montserrat"/>
            </a:endParaRPr>
          </a:p>
          <a:p>
            <a:pPr algn="ctr">
              <a:lnSpc>
                <a:spcPts val="3299"/>
              </a:lnSpc>
            </a:pPr>
            <a:endParaRPr lang="en-US" sz="2199" dirty="0">
              <a:solidFill>
                <a:srgbClr val="FFFFFF"/>
              </a:solidFill>
              <a:latin typeface="Montserrat"/>
              <a:ea typeface="Montserrat"/>
              <a:cs typeface="Montserrat"/>
              <a:sym typeface="Montserrat"/>
            </a:endParaRPr>
          </a:p>
        </p:txBody>
      </p:sp>
      <p:grpSp>
        <p:nvGrpSpPr>
          <p:cNvPr id="19" name="Group 19">
            <a:extLst>
              <a:ext uri="{FF2B5EF4-FFF2-40B4-BE49-F238E27FC236}">
                <a16:creationId xmlns:a16="http://schemas.microsoft.com/office/drawing/2014/main" id="{1A08E9FF-8AD2-932F-3210-AF4F11EB4B1D}"/>
              </a:ext>
            </a:extLst>
          </p:cNvPr>
          <p:cNvGrpSpPr/>
          <p:nvPr/>
        </p:nvGrpSpPr>
        <p:grpSpPr>
          <a:xfrm>
            <a:off x="9245617" y="4756913"/>
            <a:ext cx="5601865" cy="4147460"/>
            <a:chOff x="0" y="0"/>
            <a:chExt cx="5195375" cy="3846507"/>
          </a:xfrm>
        </p:grpSpPr>
        <p:sp>
          <p:nvSpPr>
            <p:cNvPr id="20" name="Freeform 20">
              <a:extLst>
                <a:ext uri="{FF2B5EF4-FFF2-40B4-BE49-F238E27FC236}">
                  <a16:creationId xmlns:a16="http://schemas.microsoft.com/office/drawing/2014/main" id="{649B5D63-C19A-3121-B23F-815D2156F405}"/>
                </a:ext>
              </a:extLst>
            </p:cNvPr>
            <p:cNvSpPr/>
            <p:nvPr/>
          </p:nvSpPr>
          <p:spPr>
            <a:xfrm>
              <a:off x="0" y="0"/>
              <a:ext cx="5195375" cy="3846507"/>
            </a:xfrm>
            <a:custGeom>
              <a:avLst/>
              <a:gdLst/>
              <a:ahLst/>
              <a:cxnLst/>
              <a:rect l="l" t="t" r="r" b="b"/>
              <a:pathLst>
                <a:path w="5195375" h="3846507">
                  <a:moveTo>
                    <a:pt x="0" y="0"/>
                  </a:moveTo>
                  <a:lnTo>
                    <a:pt x="5195375" y="0"/>
                  </a:lnTo>
                  <a:lnTo>
                    <a:pt x="5195375" y="3846507"/>
                  </a:lnTo>
                  <a:lnTo>
                    <a:pt x="0" y="3846507"/>
                  </a:lnTo>
                  <a:close/>
                </a:path>
              </a:pathLst>
            </a:custGeom>
            <a:solidFill>
              <a:srgbClr val="CFCF5A"/>
            </a:solidFill>
          </p:spPr>
        </p:sp>
        <p:sp>
          <p:nvSpPr>
            <p:cNvPr id="21" name="TextBox 21">
              <a:extLst>
                <a:ext uri="{FF2B5EF4-FFF2-40B4-BE49-F238E27FC236}">
                  <a16:creationId xmlns:a16="http://schemas.microsoft.com/office/drawing/2014/main" id="{C4A07E27-B020-FFD7-0C99-D1C0B76C39BA}"/>
                </a:ext>
              </a:extLst>
            </p:cNvPr>
            <p:cNvSpPr txBox="1"/>
            <p:nvPr/>
          </p:nvSpPr>
          <p:spPr>
            <a:xfrm>
              <a:off x="0" y="0"/>
              <a:ext cx="5195375" cy="3846507"/>
            </a:xfrm>
            <a:prstGeom prst="rect">
              <a:avLst/>
            </a:prstGeom>
          </p:spPr>
          <p:txBody>
            <a:bodyPr lIns="50800" tIns="50800" rIns="50800" bIns="50800" rtlCol="0" anchor="ctr"/>
            <a:lstStyle/>
            <a:p>
              <a:pPr algn="ctr">
                <a:lnSpc>
                  <a:spcPts val="2196"/>
                </a:lnSpc>
              </a:pPr>
              <a:endParaRPr/>
            </a:p>
          </p:txBody>
        </p:sp>
      </p:grpSp>
      <p:grpSp>
        <p:nvGrpSpPr>
          <p:cNvPr id="22" name="Group 22">
            <a:extLst>
              <a:ext uri="{FF2B5EF4-FFF2-40B4-BE49-F238E27FC236}">
                <a16:creationId xmlns:a16="http://schemas.microsoft.com/office/drawing/2014/main" id="{F8D1B52E-7F3E-C28A-D584-2CF30AF85D49}"/>
              </a:ext>
            </a:extLst>
          </p:cNvPr>
          <p:cNvGrpSpPr/>
          <p:nvPr/>
        </p:nvGrpSpPr>
        <p:grpSpPr>
          <a:xfrm>
            <a:off x="12885116" y="4377408"/>
            <a:ext cx="876394" cy="876394"/>
            <a:chOff x="0" y="0"/>
            <a:chExt cx="812800" cy="812800"/>
          </a:xfrm>
        </p:grpSpPr>
        <p:sp>
          <p:nvSpPr>
            <p:cNvPr id="23" name="Freeform 23">
              <a:extLst>
                <a:ext uri="{FF2B5EF4-FFF2-40B4-BE49-F238E27FC236}">
                  <a16:creationId xmlns:a16="http://schemas.microsoft.com/office/drawing/2014/main" id="{66999536-4B0C-B7C5-5A3D-245850FAB624}"/>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solidFill>
          </p:spPr>
          <p:txBody>
            <a:bodyPr/>
            <a:lstStyle/>
            <a:p>
              <a:endParaRPr lang="pl-PL" dirty="0"/>
            </a:p>
          </p:txBody>
        </p:sp>
        <p:sp>
          <p:nvSpPr>
            <p:cNvPr id="24" name="TextBox 24">
              <a:extLst>
                <a:ext uri="{FF2B5EF4-FFF2-40B4-BE49-F238E27FC236}">
                  <a16:creationId xmlns:a16="http://schemas.microsoft.com/office/drawing/2014/main" id="{2E4D8521-FE65-38D0-557C-F939E132830B}"/>
                </a:ext>
              </a:extLst>
            </p:cNvPr>
            <p:cNvSpPr txBox="1"/>
            <p:nvPr/>
          </p:nvSpPr>
          <p:spPr>
            <a:xfrm>
              <a:off x="0" y="0"/>
              <a:ext cx="812800" cy="812800"/>
            </a:xfrm>
            <a:prstGeom prst="rect">
              <a:avLst/>
            </a:prstGeom>
          </p:spPr>
          <p:txBody>
            <a:bodyPr lIns="50800" tIns="50800" rIns="50800" bIns="50800" rtlCol="0" anchor="ctr"/>
            <a:lstStyle/>
            <a:p>
              <a:pPr algn="ctr">
                <a:lnSpc>
                  <a:spcPts val="2196"/>
                </a:lnSpc>
              </a:pPr>
              <a:endParaRPr/>
            </a:p>
          </p:txBody>
        </p:sp>
      </p:grpSp>
      <p:sp>
        <p:nvSpPr>
          <p:cNvPr id="25" name="TextBox 25">
            <a:extLst>
              <a:ext uri="{FF2B5EF4-FFF2-40B4-BE49-F238E27FC236}">
                <a16:creationId xmlns:a16="http://schemas.microsoft.com/office/drawing/2014/main" id="{E8EAA013-6B6E-A6FC-E688-F19B6A94C8B0}"/>
              </a:ext>
            </a:extLst>
          </p:cNvPr>
          <p:cNvSpPr txBox="1"/>
          <p:nvPr/>
        </p:nvSpPr>
        <p:spPr>
          <a:xfrm>
            <a:off x="12885116" y="4571180"/>
            <a:ext cx="876394" cy="431700"/>
          </a:xfrm>
          <a:prstGeom prst="rect">
            <a:avLst/>
          </a:prstGeom>
        </p:spPr>
        <p:txBody>
          <a:bodyPr lIns="0" tIns="0" rIns="0" bIns="0" rtlCol="0" anchor="t">
            <a:spAutoFit/>
          </a:bodyPr>
          <a:lstStyle/>
          <a:p>
            <a:pPr algn="ctr">
              <a:lnSpc>
                <a:spcPts val="3500"/>
              </a:lnSpc>
            </a:pPr>
            <a:r>
              <a:rPr lang="en-US" sz="2500" dirty="0">
                <a:solidFill>
                  <a:srgbClr val="FFFFFF"/>
                </a:solidFill>
                <a:latin typeface="DM Serif Display"/>
                <a:ea typeface="DM Serif Display"/>
                <a:cs typeface="DM Serif Display"/>
                <a:sym typeface="DM Serif Display"/>
              </a:rPr>
              <a:t>0</a:t>
            </a:r>
            <a:r>
              <a:rPr lang="pl-PL" sz="2500" dirty="0">
                <a:solidFill>
                  <a:srgbClr val="FFFFFF"/>
                </a:solidFill>
                <a:latin typeface="DM Serif Display"/>
                <a:ea typeface="DM Serif Display"/>
                <a:cs typeface="DM Serif Display"/>
                <a:sym typeface="DM Serif Display"/>
              </a:rPr>
              <a:t>3</a:t>
            </a:r>
            <a:endParaRPr lang="en-US" sz="2500" dirty="0">
              <a:solidFill>
                <a:srgbClr val="FFFFFF"/>
              </a:solidFill>
              <a:latin typeface="DM Serif Display"/>
              <a:ea typeface="DM Serif Display"/>
              <a:cs typeface="DM Serif Display"/>
              <a:sym typeface="DM Serif Display"/>
            </a:endParaRPr>
          </a:p>
        </p:txBody>
      </p:sp>
      <p:sp>
        <p:nvSpPr>
          <p:cNvPr id="26" name="AutoShape 26">
            <a:extLst>
              <a:ext uri="{FF2B5EF4-FFF2-40B4-BE49-F238E27FC236}">
                <a16:creationId xmlns:a16="http://schemas.microsoft.com/office/drawing/2014/main" id="{FBF22562-C428-F236-4A1A-ABA32269B9DE}"/>
              </a:ext>
            </a:extLst>
          </p:cNvPr>
          <p:cNvSpPr/>
          <p:nvPr/>
        </p:nvSpPr>
        <p:spPr>
          <a:xfrm>
            <a:off x="11710883" y="6653186"/>
            <a:ext cx="719041" cy="4762"/>
          </a:xfrm>
          <a:prstGeom prst="line">
            <a:avLst/>
          </a:prstGeom>
          <a:ln w="9525" cap="flat">
            <a:solidFill>
              <a:srgbClr val="FFFFFF"/>
            </a:solidFill>
            <a:prstDash val="solid"/>
            <a:headEnd type="none" w="sm" len="sm"/>
            <a:tailEnd type="none" w="sm" len="sm"/>
          </a:ln>
        </p:spPr>
      </p:sp>
      <p:sp>
        <p:nvSpPr>
          <p:cNvPr id="27" name="TextBox 27">
            <a:extLst>
              <a:ext uri="{FF2B5EF4-FFF2-40B4-BE49-F238E27FC236}">
                <a16:creationId xmlns:a16="http://schemas.microsoft.com/office/drawing/2014/main" id="{6EB032C3-7FD7-2821-09E7-9FC6A05E38A6}"/>
              </a:ext>
            </a:extLst>
          </p:cNvPr>
          <p:cNvSpPr txBox="1"/>
          <p:nvPr/>
        </p:nvSpPr>
        <p:spPr>
          <a:xfrm>
            <a:off x="9390237" y="5690246"/>
            <a:ext cx="5360333" cy="431800"/>
          </a:xfrm>
          <a:prstGeom prst="rect">
            <a:avLst/>
          </a:prstGeom>
        </p:spPr>
        <p:txBody>
          <a:bodyPr lIns="0" tIns="0" rIns="0" bIns="0" rtlCol="0" anchor="t">
            <a:spAutoFit/>
          </a:bodyPr>
          <a:lstStyle/>
          <a:p>
            <a:pPr algn="ctr">
              <a:lnSpc>
                <a:spcPts val="3500"/>
              </a:lnSpc>
            </a:pPr>
            <a:r>
              <a:rPr lang="en-US" sz="2500">
                <a:solidFill>
                  <a:srgbClr val="FFFFFF"/>
                </a:solidFill>
                <a:latin typeface="DM Serif Display"/>
                <a:ea typeface="DM Serif Display"/>
                <a:cs typeface="DM Serif Display"/>
                <a:sym typeface="DM Serif Display"/>
              </a:rPr>
              <a:t>Methodology </a:t>
            </a:r>
          </a:p>
        </p:txBody>
      </p:sp>
      <p:sp>
        <p:nvSpPr>
          <p:cNvPr id="28" name="TextBox 28">
            <a:extLst>
              <a:ext uri="{FF2B5EF4-FFF2-40B4-BE49-F238E27FC236}">
                <a16:creationId xmlns:a16="http://schemas.microsoft.com/office/drawing/2014/main" id="{B7CBAED3-1258-439A-3A73-2D278E145176}"/>
              </a:ext>
            </a:extLst>
          </p:cNvPr>
          <p:cNvSpPr txBox="1"/>
          <p:nvPr/>
        </p:nvSpPr>
        <p:spPr>
          <a:xfrm>
            <a:off x="9728212" y="6830643"/>
            <a:ext cx="4700868" cy="1015278"/>
          </a:xfrm>
          <a:prstGeom prst="rect">
            <a:avLst/>
          </a:prstGeom>
        </p:spPr>
        <p:txBody>
          <a:bodyPr lIns="0" tIns="0" rIns="0" bIns="0" rtlCol="0" anchor="t">
            <a:spAutoFit/>
          </a:bodyPr>
          <a:lstStyle/>
          <a:p>
            <a:pPr marL="342900" indent="-342900" algn="ctr" eaLnBrk="0" fontAlgn="base" hangingPunct="0">
              <a:spcBef>
                <a:spcPct val="0"/>
              </a:spcBef>
              <a:spcAft>
                <a:spcPct val="0"/>
              </a:spcAft>
              <a:buClrTx/>
              <a:buFontTx/>
              <a:buChar char="•"/>
            </a:pPr>
            <a:r>
              <a:rPr lang="en-US" sz="2199" dirty="0">
                <a:solidFill>
                  <a:srgbClr val="FFFFFF"/>
                </a:solidFill>
                <a:latin typeface="Montserrat"/>
                <a:sym typeface="Montserrat"/>
              </a:rPr>
              <a:t>This Unit will be based on both interactive and reflective learning methodologies.</a:t>
            </a:r>
          </a:p>
        </p:txBody>
      </p:sp>
      <p:sp>
        <p:nvSpPr>
          <p:cNvPr id="29" name="TextBox 29">
            <a:extLst>
              <a:ext uri="{FF2B5EF4-FFF2-40B4-BE49-F238E27FC236}">
                <a16:creationId xmlns:a16="http://schemas.microsoft.com/office/drawing/2014/main" id="{5187C44D-18D6-BB20-1937-0DC903D7567E}"/>
              </a:ext>
            </a:extLst>
          </p:cNvPr>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36" name="TextBox 17">
            <a:extLst>
              <a:ext uri="{FF2B5EF4-FFF2-40B4-BE49-F238E27FC236}">
                <a16:creationId xmlns:a16="http://schemas.microsoft.com/office/drawing/2014/main" id="{B232383C-5868-3FDA-E790-BE9248D10043}"/>
              </a:ext>
            </a:extLst>
          </p:cNvPr>
          <p:cNvSpPr txBox="1"/>
          <p:nvPr/>
        </p:nvSpPr>
        <p:spPr>
          <a:xfrm rot="16200000">
            <a:off x="15899580" y="7526644"/>
            <a:ext cx="3194650" cy="268663"/>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
        <p:nvSpPr>
          <p:cNvPr id="7" name="TextBox 6">
            <a:extLst>
              <a:ext uri="{FF2B5EF4-FFF2-40B4-BE49-F238E27FC236}">
                <a16:creationId xmlns:a16="http://schemas.microsoft.com/office/drawing/2014/main" id="{8F747B4B-A168-3E90-5524-B403F2253630}"/>
              </a:ext>
            </a:extLst>
          </p:cNvPr>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dirty="0">
                <a:solidFill>
                  <a:srgbClr val="1E2328"/>
                </a:solidFill>
                <a:latin typeface="Montserrat"/>
                <a:ea typeface="Montserrat"/>
                <a:cs typeface="Montserrat"/>
                <a:sym typeface="Montserrat"/>
              </a:rPr>
              <a:t>Module 1, Unit </a:t>
            </a:r>
            <a:r>
              <a:rPr lang="pl-PL" sz="2499" dirty="0">
                <a:solidFill>
                  <a:srgbClr val="1E2328"/>
                </a:solidFill>
                <a:latin typeface="Montserrat"/>
                <a:ea typeface="Montserrat"/>
                <a:cs typeface="Montserrat"/>
                <a:sym typeface="Montserrat"/>
              </a:rPr>
              <a:t>2</a:t>
            </a:r>
            <a:endParaRPr lang="en-US" sz="2499" dirty="0">
              <a:solidFill>
                <a:srgbClr val="1E2328"/>
              </a:solidFill>
              <a:latin typeface="Montserrat"/>
              <a:ea typeface="Montserrat"/>
              <a:cs typeface="Montserrat"/>
              <a:sym typeface="Montserrat"/>
            </a:endParaRPr>
          </a:p>
        </p:txBody>
      </p:sp>
    </p:spTree>
    <p:extLst>
      <p:ext uri="{BB962C8B-B14F-4D97-AF65-F5344CB8AC3E}">
        <p14:creationId xmlns:p14="http://schemas.microsoft.com/office/powerpoint/2010/main" val="3875257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4888F09D-967F-70B1-8893-BADB5ECE2934}"/>
              </a:ext>
            </a:extLst>
          </p:cNvPr>
          <p:cNvGrpSpPr/>
          <p:nvPr/>
        </p:nvGrpSpPr>
        <p:grpSpPr>
          <a:xfrm>
            <a:off x="0" y="0"/>
            <a:ext cx="18288000" cy="10287000"/>
            <a:chOff x="0" y="0"/>
            <a:chExt cx="24384000" cy="13716000"/>
          </a:xfrm>
        </p:grpSpPr>
        <p:sp>
          <p:nvSpPr>
            <p:cNvPr id="3" name="AutoShape 3">
              <a:extLst>
                <a:ext uri="{FF2B5EF4-FFF2-40B4-BE49-F238E27FC236}">
                  <a16:creationId xmlns:a16="http://schemas.microsoft.com/office/drawing/2014/main" id="{6B6DC057-CBE4-A4CD-D9F6-33523CC25FD7}"/>
                </a:ext>
              </a:extLst>
            </p:cNvPr>
            <p:cNvSpPr/>
            <p:nvPr/>
          </p:nvSpPr>
          <p:spPr>
            <a:xfrm flipV="1">
              <a:off x="22233774" y="0"/>
              <a:ext cx="0" cy="13716000"/>
            </a:xfrm>
            <a:prstGeom prst="line">
              <a:avLst/>
            </a:prstGeom>
            <a:ln w="12700" cap="flat">
              <a:solidFill>
                <a:srgbClr val="1E2328"/>
              </a:solidFill>
              <a:prstDash val="solid"/>
              <a:headEnd type="none" w="sm" len="sm"/>
              <a:tailEnd type="none" w="sm" len="sm"/>
            </a:ln>
          </p:spPr>
        </p:sp>
        <p:sp>
          <p:nvSpPr>
            <p:cNvPr id="4" name="AutoShape 4">
              <a:extLst>
                <a:ext uri="{FF2B5EF4-FFF2-40B4-BE49-F238E27FC236}">
                  <a16:creationId xmlns:a16="http://schemas.microsoft.com/office/drawing/2014/main" id="{8E2A0AA2-31F3-F672-B0FA-415E8E4677FE}"/>
                </a:ext>
              </a:extLst>
            </p:cNvPr>
            <p:cNvSpPr/>
            <p:nvPr/>
          </p:nvSpPr>
          <p:spPr>
            <a:xfrm rot="-10800000">
              <a:off x="0" y="1365250"/>
              <a:ext cx="24384000" cy="0"/>
            </a:xfrm>
            <a:prstGeom prst="line">
              <a:avLst/>
            </a:prstGeom>
            <a:ln w="12700" cap="flat">
              <a:solidFill>
                <a:srgbClr val="1E2328"/>
              </a:solidFill>
              <a:prstDash val="solid"/>
              <a:headEnd type="none" w="sm" len="sm"/>
              <a:tailEnd type="none" w="sm" len="sm"/>
            </a:ln>
          </p:spPr>
        </p:sp>
        <p:sp>
          <p:nvSpPr>
            <p:cNvPr id="5" name="Freeform 5">
              <a:extLst>
                <a:ext uri="{FF2B5EF4-FFF2-40B4-BE49-F238E27FC236}">
                  <a16:creationId xmlns:a16="http://schemas.microsoft.com/office/drawing/2014/main" id="{A16CEDE0-243D-36E4-B4CC-97D502ED0EF0}"/>
                </a:ext>
              </a:extLst>
            </p:cNvPr>
            <p:cNvSpPr/>
            <p:nvPr/>
          </p:nvSpPr>
          <p:spPr>
            <a:xfrm>
              <a:off x="22233774" y="1371600"/>
              <a:ext cx="2150226" cy="2150226"/>
            </a:xfrm>
            <a:custGeom>
              <a:avLst/>
              <a:gdLst/>
              <a:ahLst/>
              <a:cxnLst/>
              <a:rect l="l" t="t" r="r" b="b"/>
              <a:pathLst>
                <a:path w="2150226" h="2150226">
                  <a:moveTo>
                    <a:pt x="0" y="0"/>
                  </a:moveTo>
                  <a:lnTo>
                    <a:pt x="2150226" y="0"/>
                  </a:lnTo>
                  <a:lnTo>
                    <a:pt x="2150226" y="2150226"/>
                  </a:lnTo>
                  <a:lnTo>
                    <a:pt x="0" y="2150226"/>
                  </a:lnTo>
                  <a:lnTo>
                    <a:pt x="0" y="0"/>
                  </a:lnTo>
                  <a:close/>
                </a:path>
              </a:pathLst>
            </a:custGeom>
            <a:blipFill>
              <a:blip r:embed="rId2"/>
              <a:stretch>
                <a:fillRect/>
              </a:stretch>
            </a:blipFill>
          </p:spPr>
        </p:sp>
      </p:grpSp>
      <p:sp>
        <p:nvSpPr>
          <p:cNvPr id="8" name="AutoShape 8">
            <a:extLst>
              <a:ext uri="{FF2B5EF4-FFF2-40B4-BE49-F238E27FC236}">
                <a16:creationId xmlns:a16="http://schemas.microsoft.com/office/drawing/2014/main" id="{FE9F30DB-8573-B708-A1A5-BDD93F0DB480}"/>
              </a:ext>
            </a:extLst>
          </p:cNvPr>
          <p:cNvSpPr/>
          <p:nvPr/>
        </p:nvSpPr>
        <p:spPr>
          <a:xfrm rot="-10800000">
            <a:off x="0" y="1023937"/>
            <a:ext cx="18288000" cy="0"/>
          </a:xfrm>
          <a:prstGeom prst="line">
            <a:avLst/>
          </a:prstGeom>
          <a:ln w="9525" cap="flat">
            <a:solidFill>
              <a:srgbClr val="1E2328"/>
            </a:solidFill>
            <a:prstDash val="solid"/>
            <a:headEnd type="none" w="sm" len="sm"/>
            <a:tailEnd type="none" w="sm" len="sm"/>
          </a:ln>
        </p:spPr>
      </p:sp>
      <p:grpSp>
        <p:nvGrpSpPr>
          <p:cNvPr id="9" name="Group 9">
            <a:extLst>
              <a:ext uri="{FF2B5EF4-FFF2-40B4-BE49-F238E27FC236}">
                <a16:creationId xmlns:a16="http://schemas.microsoft.com/office/drawing/2014/main" id="{24E311F0-94ED-58B6-A54B-600A6176AAFC}"/>
              </a:ext>
            </a:extLst>
          </p:cNvPr>
          <p:cNvGrpSpPr/>
          <p:nvPr/>
        </p:nvGrpSpPr>
        <p:grpSpPr>
          <a:xfrm>
            <a:off x="11814819" y="2052637"/>
            <a:ext cx="4415781" cy="7209712"/>
            <a:chOff x="0" y="0"/>
            <a:chExt cx="3505240" cy="5723059"/>
          </a:xfrm>
        </p:grpSpPr>
        <p:sp>
          <p:nvSpPr>
            <p:cNvPr id="10" name="Freeform 10">
              <a:extLst>
                <a:ext uri="{FF2B5EF4-FFF2-40B4-BE49-F238E27FC236}">
                  <a16:creationId xmlns:a16="http://schemas.microsoft.com/office/drawing/2014/main" id="{99206CDD-63EB-19C8-F25C-5B3E32F3180E}"/>
                </a:ext>
              </a:extLst>
            </p:cNvPr>
            <p:cNvSpPr/>
            <p:nvPr/>
          </p:nvSpPr>
          <p:spPr>
            <a:xfrm>
              <a:off x="0" y="0"/>
              <a:ext cx="3505240" cy="5723058"/>
            </a:xfrm>
            <a:custGeom>
              <a:avLst/>
              <a:gdLst/>
              <a:ahLst/>
              <a:cxnLst/>
              <a:rect l="l" t="t" r="r" b="b"/>
              <a:pathLst>
                <a:path w="3505240" h="5723058">
                  <a:moveTo>
                    <a:pt x="0" y="0"/>
                  </a:moveTo>
                  <a:lnTo>
                    <a:pt x="3505240" y="0"/>
                  </a:lnTo>
                  <a:lnTo>
                    <a:pt x="3505240" y="5723058"/>
                  </a:lnTo>
                  <a:lnTo>
                    <a:pt x="0" y="5723058"/>
                  </a:lnTo>
                  <a:close/>
                </a:path>
              </a:pathLst>
            </a:custGeom>
            <a:solidFill>
              <a:srgbClr val="CFCF5A"/>
            </a:solidFill>
          </p:spPr>
        </p:sp>
        <p:sp>
          <p:nvSpPr>
            <p:cNvPr id="11" name="TextBox 11">
              <a:extLst>
                <a:ext uri="{FF2B5EF4-FFF2-40B4-BE49-F238E27FC236}">
                  <a16:creationId xmlns:a16="http://schemas.microsoft.com/office/drawing/2014/main" id="{4E451195-E742-9C1C-5229-A8A0655C6C57}"/>
                </a:ext>
              </a:extLst>
            </p:cNvPr>
            <p:cNvSpPr txBox="1"/>
            <p:nvPr/>
          </p:nvSpPr>
          <p:spPr>
            <a:xfrm>
              <a:off x="0" y="0"/>
              <a:ext cx="3505240" cy="5723059"/>
            </a:xfrm>
            <a:prstGeom prst="rect">
              <a:avLst/>
            </a:prstGeom>
          </p:spPr>
          <p:txBody>
            <a:bodyPr lIns="50800" tIns="50800" rIns="50800" bIns="50800" rtlCol="0" anchor="ctr"/>
            <a:lstStyle/>
            <a:p>
              <a:pPr algn="ctr">
                <a:lnSpc>
                  <a:spcPts val="2478"/>
                </a:lnSpc>
              </a:pPr>
              <a:endParaRPr/>
            </a:p>
          </p:txBody>
        </p:sp>
      </p:grpSp>
      <p:grpSp>
        <p:nvGrpSpPr>
          <p:cNvPr id="12" name="Group 12">
            <a:extLst>
              <a:ext uri="{FF2B5EF4-FFF2-40B4-BE49-F238E27FC236}">
                <a16:creationId xmlns:a16="http://schemas.microsoft.com/office/drawing/2014/main" id="{5C0069E8-8FD8-577D-2FBD-99FF41CB47B0}"/>
              </a:ext>
            </a:extLst>
          </p:cNvPr>
          <p:cNvGrpSpPr/>
          <p:nvPr/>
        </p:nvGrpSpPr>
        <p:grpSpPr>
          <a:xfrm>
            <a:off x="8427737" y="3076575"/>
            <a:ext cx="6774163" cy="7210425"/>
            <a:chOff x="0" y="0"/>
            <a:chExt cx="9032217" cy="9613900"/>
          </a:xfrm>
        </p:grpSpPr>
        <p:pic>
          <p:nvPicPr>
            <p:cNvPr id="13" name="Picture 13">
              <a:extLst>
                <a:ext uri="{FF2B5EF4-FFF2-40B4-BE49-F238E27FC236}">
                  <a16:creationId xmlns:a16="http://schemas.microsoft.com/office/drawing/2014/main" id="{3E5F11FC-46CA-D03E-D234-CD19670C3BFD}"/>
                </a:ext>
              </a:extLst>
            </p:cNvPr>
            <p:cNvPicPr>
              <a:picLocks noChangeAspect="1"/>
            </p:cNvPicPr>
            <p:nvPr/>
          </p:nvPicPr>
          <p:blipFill>
            <a:blip r:embed="rId3"/>
            <a:srcRect t="25127" b="3956"/>
            <a:stretch>
              <a:fillRect/>
            </a:stretch>
          </p:blipFill>
          <p:spPr>
            <a:xfrm>
              <a:off x="0" y="0"/>
              <a:ext cx="9032217" cy="9613900"/>
            </a:xfrm>
            <a:prstGeom prst="rect">
              <a:avLst/>
            </a:prstGeom>
          </p:spPr>
        </p:pic>
      </p:grpSp>
      <p:sp>
        <p:nvSpPr>
          <p:cNvPr id="14" name="TextBox 14">
            <a:extLst>
              <a:ext uri="{FF2B5EF4-FFF2-40B4-BE49-F238E27FC236}">
                <a16:creationId xmlns:a16="http://schemas.microsoft.com/office/drawing/2014/main" id="{E7F3F07E-9E97-7179-529C-81E77D5D5E96}"/>
              </a:ext>
            </a:extLst>
          </p:cNvPr>
          <p:cNvSpPr txBox="1"/>
          <p:nvPr/>
        </p:nvSpPr>
        <p:spPr>
          <a:xfrm>
            <a:off x="879197" y="2138362"/>
            <a:ext cx="6882836" cy="1428596"/>
          </a:xfrm>
          <a:prstGeom prst="rect">
            <a:avLst/>
          </a:prstGeom>
        </p:spPr>
        <p:txBody>
          <a:bodyPr lIns="0" tIns="0" rIns="0" bIns="0" rtlCol="0" anchor="t">
            <a:spAutoFit/>
          </a:bodyPr>
          <a:lstStyle/>
          <a:p>
            <a:pPr algn="l">
              <a:lnSpc>
                <a:spcPts val="11099"/>
              </a:lnSpc>
            </a:pPr>
            <a:r>
              <a:rPr lang="pl-PL" sz="9600" dirty="0" err="1">
                <a:solidFill>
                  <a:srgbClr val="1E2328"/>
                </a:solidFill>
                <a:latin typeface="DM Serif Display"/>
                <a:ea typeface="DM Serif Display"/>
                <a:cs typeface="DM Serif Display"/>
                <a:sym typeface="DM Serif Display"/>
              </a:rPr>
              <a:t>Introduction</a:t>
            </a:r>
            <a:endParaRPr lang="en-US" sz="9600" dirty="0">
              <a:solidFill>
                <a:srgbClr val="1E2328"/>
              </a:solidFill>
              <a:latin typeface="DM Serif Display"/>
              <a:ea typeface="DM Serif Display"/>
              <a:cs typeface="DM Serif Display"/>
              <a:sym typeface="DM Serif Display"/>
            </a:endParaRPr>
          </a:p>
        </p:txBody>
      </p:sp>
      <p:sp>
        <p:nvSpPr>
          <p:cNvPr id="15" name="AutoShape 15">
            <a:extLst>
              <a:ext uri="{FF2B5EF4-FFF2-40B4-BE49-F238E27FC236}">
                <a16:creationId xmlns:a16="http://schemas.microsoft.com/office/drawing/2014/main" id="{DAA2A2EC-1BD7-2D9C-6717-FFA72057C4EB}"/>
              </a:ext>
            </a:extLst>
          </p:cNvPr>
          <p:cNvSpPr/>
          <p:nvPr/>
        </p:nvSpPr>
        <p:spPr>
          <a:xfrm rot="22765">
            <a:off x="1031590" y="9246394"/>
            <a:ext cx="719057" cy="0"/>
          </a:xfrm>
          <a:prstGeom prst="line">
            <a:avLst/>
          </a:prstGeom>
          <a:ln w="9525" cap="flat">
            <a:solidFill>
              <a:srgbClr val="CFCF5A"/>
            </a:solidFill>
            <a:prstDash val="solid"/>
            <a:headEnd type="none" w="sm" len="sm"/>
            <a:tailEnd type="none" w="sm" len="sm"/>
          </a:ln>
        </p:spPr>
      </p:sp>
      <p:sp>
        <p:nvSpPr>
          <p:cNvPr id="17" name="TextBox 17">
            <a:extLst>
              <a:ext uri="{FF2B5EF4-FFF2-40B4-BE49-F238E27FC236}">
                <a16:creationId xmlns:a16="http://schemas.microsoft.com/office/drawing/2014/main" id="{D5C817A4-C215-13C3-49B4-6101B9244172}"/>
              </a:ext>
            </a:extLst>
          </p:cNvPr>
          <p:cNvSpPr txBox="1"/>
          <p:nvPr/>
        </p:nvSpPr>
        <p:spPr>
          <a:xfrm>
            <a:off x="1031566" y="351095"/>
            <a:ext cx="4506489" cy="384175"/>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18" name="Google Shape;248;p6">
            <a:extLst>
              <a:ext uri="{FF2B5EF4-FFF2-40B4-BE49-F238E27FC236}">
                <a16:creationId xmlns:a16="http://schemas.microsoft.com/office/drawing/2014/main" id="{92D9203E-284E-ED7D-A35F-C61FEE23F4F7}"/>
              </a:ext>
            </a:extLst>
          </p:cNvPr>
          <p:cNvSpPr txBox="1"/>
          <p:nvPr/>
        </p:nvSpPr>
        <p:spPr>
          <a:xfrm>
            <a:off x="1031566" y="3853353"/>
            <a:ext cx="6430167" cy="6173550"/>
          </a:xfrm>
          <a:prstGeom prst="rect">
            <a:avLst/>
          </a:prstGeom>
          <a:noFill/>
          <a:ln>
            <a:noFill/>
          </a:ln>
        </p:spPr>
        <p:txBody>
          <a:bodyPr spcFirstLastPara="1" wrap="square" lIns="0" tIns="0" rIns="0" bIns="0" anchor="t" anchorCtr="0">
            <a:spAutoFit/>
          </a:bodyPr>
          <a:lstStyle/>
          <a:p>
            <a:pPr lvl="0" algn="just">
              <a:lnSpc>
                <a:spcPct val="118000"/>
              </a:lnSpc>
              <a:buSzPts val="2800"/>
            </a:pPr>
            <a:r>
              <a:rPr lang="en-US" sz="2400" dirty="0">
                <a:solidFill>
                  <a:srgbClr val="1E2328"/>
                </a:solidFill>
                <a:latin typeface="Montserrat"/>
              </a:rPr>
              <a:t>Understanding how to choose and source materials for recycling, upcycling, and downcycling is a key step in sustainable fashion. For students and young people, affordable and accessible options are essential — from second-hand shops and circular boutiques to community exchanges and donations. Learning these skills not only supports creativity and budget-friendly projects but also contributes to protecting the environment by making the most of what already exists.</a:t>
            </a:r>
          </a:p>
          <a:p>
            <a:pPr marL="0" marR="0" lvl="0" indent="0" algn="l" rtl="0">
              <a:lnSpc>
                <a:spcPct val="150000"/>
              </a:lnSpc>
              <a:spcBef>
                <a:spcPts val="0"/>
              </a:spcBef>
              <a:spcAft>
                <a:spcPts val="0"/>
              </a:spcAft>
              <a:buClr>
                <a:srgbClr val="000000"/>
              </a:buClr>
              <a:buSzPts val="2199"/>
              <a:buFont typeface="Arial" panose="020B0604020202020204"/>
              <a:buNone/>
            </a:pPr>
            <a:endParaRPr sz="2200" b="0" i="0" u="none" strike="noStrike" cap="none" dirty="0">
              <a:solidFill>
                <a:srgbClr val="1E2328"/>
              </a:solidFill>
              <a:latin typeface="Montserrat"/>
              <a:ea typeface="Montserrat"/>
              <a:cs typeface="Montserrat"/>
              <a:sym typeface="Montserrat"/>
            </a:endParaRPr>
          </a:p>
        </p:txBody>
      </p:sp>
      <p:sp>
        <p:nvSpPr>
          <p:cNvPr id="20" name="TextBox 17">
            <a:extLst>
              <a:ext uri="{FF2B5EF4-FFF2-40B4-BE49-F238E27FC236}">
                <a16:creationId xmlns:a16="http://schemas.microsoft.com/office/drawing/2014/main" id="{396717D9-E0A4-3092-CDBB-911B57D869A1}"/>
              </a:ext>
            </a:extLst>
          </p:cNvPr>
          <p:cNvSpPr txBox="1"/>
          <p:nvPr/>
        </p:nvSpPr>
        <p:spPr>
          <a:xfrm rot="16200000">
            <a:off x="15800520" y="7465684"/>
            <a:ext cx="3316570" cy="268663"/>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
        <p:nvSpPr>
          <p:cNvPr id="16" name="TextBox 6">
            <a:extLst>
              <a:ext uri="{FF2B5EF4-FFF2-40B4-BE49-F238E27FC236}">
                <a16:creationId xmlns:a16="http://schemas.microsoft.com/office/drawing/2014/main" id="{F6186808-C90B-1A3C-A066-3EFBC9129EED}"/>
              </a:ext>
            </a:extLst>
          </p:cNvPr>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dirty="0">
                <a:solidFill>
                  <a:srgbClr val="1E2328"/>
                </a:solidFill>
                <a:latin typeface="Montserrat"/>
                <a:ea typeface="Montserrat"/>
                <a:cs typeface="Montserrat"/>
                <a:sym typeface="Montserrat"/>
              </a:rPr>
              <a:t>Module 1, Unit </a:t>
            </a:r>
            <a:r>
              <a:rPr lang="pl-PL" sz="2499" dirty="0">
                <a:solidFill>
                  <a:srgbClr val="1E2328"/>
                </a:solidFill>
                <a:latin typeface="Montserrat"/>
                <a:ea typeface="Montserrat"/>
                <a:cs typeface="Montserrat"/>
                <a:sym typeface="Montserrat"/>
              </a:rPr>
              <a:t>2</a:t>
            </a:r>
            <a:endParaRPr lang="en-US" sz="2499" dirty="0">
              <a:solidFill>
                <a:srgbClr val="1E2328"/>
              </a:solidFill>
              <a:latin typeface="Montserrat"/>
              <a:ea typeface="Montserrat"/>
              <a:cs typeface="Montserrat"/>
              <a:sym typeface="Montserrat"/>
            </a:endParaRPr>
          </a:p>
        </p:txBody>
      </p:sp>
    </p:spTree>
    <p:extLst>
      <p:ext uri="{BB962C8B-B14F-4D97-AF65-F5344CB8AC3E}">
        <p14:creationId xmlns:p14="http://schemas.microsoft.com/office/powerpoint/2010/main" val="1481882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grpSp>
        <p:nvGrpSpPr>
          <p:cNvPr id="181" name="Google Shape;181;p6"/>
          <p:cNvGrpSpPr/>
          <p:nvPr/>
        </p:nvGrpSpPr>
        <p:grpSpPr>
          <a:xfrm>
            <a:off x="0" y="0"/>
            <a:ext cx="18288000" cy="10287000"/>
            <a:chOff x="0" y="0"/>
            <a:chExt cx="24384000" cy="13716000"/>
          </a:xfrm>
        </p:grpSpPr>
        <p:cxnSp>
          <p:nvCxnSpPr>
            <p:cNvPr id="182" name="Google Shape;182;p6"/>
            <p:cNvCxnSpPr/>
            <p:nvPr/>
          </p:nvCxnSpPr>
          <p:spPr>
            <a:xfrm rot="10800000">
              <a:off x="22233774" y="0"/>
              <a:ext cx="0" cy="13716000"/>
            </a:xfrm>
            <a:prstGeom prst="straightConnector1">
              <a:avLst/>
            </a:prstGeom>
            <a:noFill/>
            <a:ln w="12700" cap="flat" cmpd="sng">
              <a:solidFill>
                <a:srgbClr val="1E2328"/>
              </a:solidFill>
              <a:prstDash val="solid"/>
              <a:round/>
              <a:headEnd type="none" w="sm" len="sm"/>
              <a:tailEnd type="none" w="sm" len="sm"/>
            </a:ln>
          </p:spPr>
        </p:cxnSp>
        <p:cxnSp>
          <p:nvCxnSpPr>
            <p:cNvPr id="183" name="Google Shape;183;p6"/>
            <p:cNvCxnSpPr/>
            <p:nvPr/>
          </p:nvCxnSpPr>
          <p:spPr>
            <a:xfrm rot="10800000">
              <a:off x="0" y="1365250"/>
              <a:ext cx="24384000" cy="0"/>
            </a:xfrm>
            <a:prstGeom prst="straightConnector1">
              <a:avLst/>
            </a:prstGeom>
            <a:noFill/>
            <a:ln w="12700" cap="flat" cmpd="sng">
              <a:solidFill>
                <a:srgbClr val="1E2328"/>
              </a:solidFill>
              <a:prstDash val="solid"/>
              <a:round/>
              <a:headEnd type="none" w="sm" len="sm"/>
              <a:tailEnd type="none" w="sm" len="sm"/>
            </a:ln>
          </p:spPr>
        </p:cxnSp>
        <p:sp>
          <p:nvSpPr>
            <p:cNvPr id="184" name="Google Shape;184;p6"/>
            <p:cNvSpPr/>
            <p:nvPr/>
          </p:nvSpPr>
          <p:spPr>
            <a:xfrm>
              <a:off x="22233774" y="1371600"/>
              <a:ext cx="2150226" cy="2150226"/>
            </a:xfrm>
            <a:custGeom>
              <a:avLst/>
              <a:gdLst/>
              <a:ahLst/>
              <a:cxnLst/>
              <a:rect l="l" t="t" r="r" b="b"/>
              <a:pathLst>
                <a:path w="2150226" h="2150226" extrusionOk="0">
                  <a:moveTo>
                    <a:pt x="0" y="0"/>
                  </a:moveTo>
                  <a:lnTo>
                    <a:pt x="2150226" y="0"/>
                  </a:lnTo>
                  <a:lnTo>
                    <a:pt x="2150226" y="2150226"/>
                  </a:lnTo>
                  <a:lnTo>
                    <a:pt x="0" y="215022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cxnSp>
        <p:nvCxnSpPr>
          <p:cNvPr id="186" name="Google Shape;186;p6"/>
          <p:cNvCxnSpPr/>
          <p:nvPr/>
        </p:nvCxnSpPr>
        <p:spPr>
          <a:xfrm rot="10800000">
            <a:off x="0" y="1023937"/>
            <a:ext cx="18288000" cy="0"/>
          </a:xfrm>
          <a:prstGeom prst="straightConnector1">
            <a:avLst/>
          </a:prstGeom>
          <a:noFill/>
          <a:ln w="9525" cap="flat" cmpd="sng">
            <a:solidFill>
              <a:srgbClr val="1E2328"/>
            </a:solidFill>
            <a:prstDash val="solid"/>
            <a:round/>
            <a:headEnd type="none" w="sm" len="sm"/>
            <a:tailEnd type="none" w="sm" len="sm"/>
          </a:ln>
        </p:spPr>
      </p:cxnSp>
      <p:grpSp>
        <p:nvGrpSpPr>
          <p:cNvPr id="187" name="Google Shape;187;p6"/>
          <p:cNvGrpSpPr/>
          <p:nvPr/>
        </p:nvGrpSpPr>
        <p:grpSpPr>
          <a:xfrm>
            <a:off x="13792202" y="1058778"/>
            <a:ext cx="2883128" cy="9452914"/>
            <a:chOff x="0" y="0"/>
            <a:chExt cx="3505240" cy="5723059"/>
          </a:xfrm>
        </p:grpSpPr>
        <p:sp>
          <p:nvSpPr>
            <p:cNvPr id="188" name="Google Shape;188;p6"/>
            <p:cNvSpPr/>
            <p:nvPr/>
          </p:nvSpPr>
          <p:spPr>
            <a:xfrm>
              <a:off x="0" y="0"/>
              <a:ext cx="3505240" cy="5723058"/>
            </a:xfrm>
            <a:custGeom>
              <a:avLst/>
              <a:gdLst/>
              <a:ahLst/>
              <a:cxnLst/>
              <a:rect l="l" t="t" r="r" b="b"/>
              <a:pathLst>
                <a:path w="3505240" h="5723058" extrusionOk="0">
                  <a:moveTo>
                    <a:pt x="0" y="0"/>
                  </a:moveTo>
                  <a:lnTo>
                    <a:pt x="3505240" y="0"/>
                  </a:lnTo>
                  <a:lnTo>
                    <a:pt x="3505240" y="5723058"/>
                  </a:lnTo>
                  <a:lnTo>
                    <a:pt x="0" y="5723058"/>
                  </a:lnTo>
                  <a:close/>
                </a:path>
              </a:pathLst>
            </a:custGeom>
            <a:solidFill>
              <a:srgbClr val="CFCF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 name="Google Shape;189;p6"/>
            <p:cNvSpPr txBox="1"/>
            <p:nvPr/>
          </p:nvSpPr>
          <p:spPr>
            <a:xfrm>
              <a:off x="0" y="0"/>
              <a:ext cx="3505240" cy="5723059"/>
            </a:xfrm>
            <a:prstGeom prst="rect">
              <a:avLst/>
            </a:prstGeom>
            <a:noFill/>
            <a:ln>
              <a:noFill/>
            </a:ln>
          </p:spPr>
          <p:txBody>
            <a:bodyPr spcFirstLastPara="1" wrap="square" lIns="50800" tIns="50800" rIns="50800" bIns="50800" anchor="ctr" anchorCtr="0">
              <a:noAutofit/>
            </a:bodyPr>
            <a:lstStyle/>
            <a:p>
              <a:pPr marL="0" marR="0" lvl="0" indent="0" algn="ctr" rtl="0">
                <a:lnSpc>
                  <a:spcPct val="137666"/>
                </a:lnSpc>
                <a:spcBef>
                  <a:spcPts val="0"/>
                </a:spcBef>
                <a:spcAft>
                  <a:spcPts val="0"/>
                </a:spcAft>
                <a:buNone/>
              </a:pPr>
              <a:endParaRPr sz="1800">
                <a:solidFill>
                  <a:schemeClr val="dk1"/>
                </a:solidFill>
                <a:latin typeface="Calibri"/>
                <a:ea typeface="Calibri"/>
                <a:cs typeface="Calibri"/>
                <a:sym typeface="Calibri"/>
              </a:endParaRPr>
            </a:p>
          </p:txBody>
        </p:sp>
      </p:grpSp>
      <p:sp>
        <p:nvSpPr>
          <p:cNvPr id="190" name="Google Shape;190;p6"/>
          <p:cNvSpPr txBox="1"/>
          <p:nvPr/>
        </p:nvSpPr>
        <p:spPr>
          <a:xfrm>
            <a:off x="354170" y="1555709"/>
            <a:ext cx="7793129" cy="67710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400" dirty="0">
                <a:solidFill>
                  <a:srgbClr val="1E2328"/>
                </a:solidFill>
                <a:latin typeface="DM Serif Display"/>
                <a:ea typeface="DM Serif Display"/>
                <a:cs typeface="DM Serif Display"/>
                <a:sym typeface="DM Serif Display"/>
              </a:rPr>
              <a:t>Where to Find Materials?</a:t>
            </a:r>
            <a:endParaRPr sz="4400" dirty="0">
              <a:solidFill>
                <a:srgbClr val="1E2328"/>
              </a:solidFill>
              <a:latin typeface="DM Serif Display"/>
              <a:ea typeface="DM Serif Display"/>
              <a:cs typeface="DM Serif Display"/>
              <a:sym typeface="DM Serif Display"/>
            </a:endParaRPr>
          </a:p>
        </p:txBody>
      </p:sp>
      <p:cxnSp>
        <p:nvCxnSpPr>
          <p:cNvPr id="191" name="Google Shape;191;p6"/>
          <p:cNvCxnSpPr/>
          <p:nvPr/>
        </p:nvCxnSpPr>
        <p:spPr>
          <a:xfrm rot="22765">
            <a:off x="1031590" y="9246394"/>
            <a:ext cx="719057" cy="0"/>
          </a:xfrm>
          <a:prstGeom prst="straightConnector1">
            <a:avLst/>
          </a:prstGeom>
          <a:noFill/>
          <a:ln w="9525" cap="flat" cmpd="sng">
            <a:solidFill>
              <a:srgbClr val="CFCF5A"/>
            </a:solidFill>
            <a:prstDash val="solid"/>
            <a:round/>
            <a:headEnd type="none" w="sm" len="sm"/>
            <a:tailEnd type="none" w="sm" len="sm"/>
          </a:ln>
        </p:spPr>
      </p:cxnSp>
      <p:sp>
        <p:nvSpPr>
          <p:cNvPr id="192" name="Google Shape;192;p6"/>
          <p:cNvSpPr txBox="1"/>
          <p:nvPr/>
        </p:nvSpPr>
        <p:spPr>
          <a:xfrm>
            <a:off x="1031566" y="351095"/>
            <a:ext cx="4506489" cy="384175"/>
          </a:xfrm>
          <a:prstGeom prst="rect">
            <a:avLst/>
          </a:prstGeom>
          <a:noFill/>
          <a:ln>
            <a:noFill/>
          </a:ln>
        </p:spPr>
        <p:txBody>
          <a:bodyPr spcFirstLastPara="1" wrap="square" lIns="0" tIns="0" rIns="0" bIns="0" anchor="t" anchorCtr="0">
            <a:spAutoFit/>
          </a:bodyPr>
          <a:lstStyle/>
          <a:p>
            <a:pPr marL="0" marR="0" lvl="0" indent="0" algn="l" rtl="0">
              <a:lnSpc>
                <a:spcPct val="122008"/>
              </a:lnSpc>
              <a:spcBef>
                <a:spcPts val="0"/>
              </a:spcBef>
              <a:spcAft>
                <a:spcPts val="0"/>
              </a:spcAft>
              <a:buNone/>
            </a:pPr>
            <a:r>
              <a:rPr lang="en-US" sz="2499">
                <a:solidFill>
                  <a:srgbClr val="1E2328"/>
                </a:solidFill>
                <a:latin typeface="DM Serif Display"/>
                <a:ea typeface="DM Serif Display"/>
                <a:cs typeface="DM Serif Display"/>
                <a:sym typeface="DM Serif Display"/>
              </a:rPr>
              <a:t>UpTraK Training Programme</a:t>
            </a:r>
            <a:endParaRPr/>
          </a:p>
        </p:txBody>
      </p:sp>
      <p:pic>
        <p:nvPicPr>
          <p:cNvPr id="193" name="Google Shape;193;p6"/>
          <p:cNvPicPr preferRelativeResize="0"/>
          <p:nvPr/>
        </p:nvPicPr>
        <p:blipFill rotWithShape="1">
          <a:blip r:embed="rId4">
            <a:alphaModFix/>
          </a:blip>
          <a:srcRect/>
          <a:stretch/>
        </p:blipFill>
        <p:spPr>
          <a:xfrm>
            <a:off x="11684004" y="2762735"/>
            <a:ext cx="4430860" cy="4419604"/>
          </a:xfrm>
          <a:prstGeom prst="rect">
            <a:avLst/>
          </a:prstGeom>
          <a:noFill/>
          <a:ln>
            <a:noFill/>
          </a:ln>
        </p:spPr>
      </p:pic>
      <p:sp>
        <p:nvSpPr>
          <p:cNvPr id="194" name="Google Shape;194;p6"/>
          <p:cNvSpPr txBox="1"/>
          <p:nvPr/>
        </p:nvSpPr>
        <p:spPr>
          <a:xfrm>
            <a:off x="354170" y="2552700"/>
            <a:ext cx="11095368" cy="8289257"/>
          </a:xfrm>
          <a:prstGeom prst="rect">
            <a:avLst/>
          </a:prstGeom>
          <a:noFill/>
          <a:ln>
            <a:noFill/>
          </a:ln>
        </p:spPr>
        <p:txBody>
          <a:bodyPr spcFirstLastPara="1" wrap="square" lIns="0" tIns="0" rIns="0" bIns="0" anchor="t" anchorCtr="0">
            <a:spAutoFit/>
          </a:bodyPr>
          <a:lstStyle/>
          <a:p>
            <a:pPr marL="0" marR="0" lvl="0" indent="0" algn="l" rtl="0">
              <a:lnSpc>
                <a:spcPct val="176470"/>
              </a:lnSpc>
              <a:spcBef>
                <a:spcPts val="0"/>
              </a:spcBef>
              <a:spcAft>
                <a:spcPts val="0"/>
              </a:spcAft>
              <a:buNone/>
            </a:pPr>
            <a:r>
              <a:rPr lang="en-US" sz="1700" b="1" dirty="0">
                <a:solidFill>
                  <a:srgbClr val="1E2328"/>
                </a:solidFill>
                <a:latin typeface="Montserrat"/>
                <a:ea typeface="Montserrat"/>
                <a:cs typeface="Montserrat"/>
                <a:sym typeface="Montserrat"/>
              </a:rPr>
              <a:t>Second-hand stores:</a:t>
            </a:r>
            <a:endParaRPr dirty="0"/>
          </a:p>
          <a:p>
            <a:pPr marR="0" lvl="0" algn="l" rtl="0">
              <a:lnSpc>
                <a:spcPct val="176470"/>
              </a:lnSpc>
              <a:spcBef>
                <a:spcPts val="0"/>
              </a:spcBef>
              <a:spcAft>
                <a:spcPts val="0"/>
              </a:spcAft>
              <a:buClr>
                <a:srgbClr val="1E2328"/>
              </a:buClr>
              <a:buSzPts val="1700"/>
            </a:pPr>
            <a:r>
              <a:rPr lang="en-US" sz="1700" dirty="0">
                <a:solidFill>
                  <a:srgbClr val="1E2328"/>
                </a:solidFill>
                <a:latin typeface="Montserrat"/>
                <a:ea typeface="Montserrat"/>
                <a:cs typeface="Montserrat"/>
                <a:sym typeface="Montserrat"/>
              </a:rPr>
              <a:t>Second-hand stores are retail outlets that sell pre-owned clothing and accessories, offering an affordable and sustainable alternative to fast fashion. These stores are excellent sources for upcycling materials, providing unique and diverse pieces that can be repurposed into new designs while reducing textile waste.</a:t>
            </a:r>
            <a:endParaRPr sz="1700" dirty="0">
              <a:solidFill>
                <a:srgbClr val="1E2328"/>
              </a:solidFill>
              <a:latin typeface="Montserrat"/>
              <a:ea typeface="Montserrat"/>
              <a:cs typeface="Montserrat"/>
              <a:sym typeface="Montserrat"/>
            </a:endParaRPr>
          </a:p>
          <a:p>
            <a:pPr marL="0" marR="0" lvl="0" indent="0" algn="l" rtl="0">
              <a:lnSpc>
                <a:spcPct val="176470"/>
              </a:lnSpc>
              <a:spcBef>
                <a:spcPts val="0"/>
              </a:spcBef>
              <a:spcAft>
                <a:spcPts val="0"/>
              </a:spcAft>
              <a:buNone/>
            </a:pPr>
            <a:endParaRPr sz="1700" b="1" dirty="0">
              <a:solidFill>
                <a:srgbClr val="1E2328"/>
              </a:solidFill>
              <a:latin typeface="Montserrat"/>
              <a:ea typeface="Montserrat"/>
              <a:cs typeface="Montserrat"/>
              <a:sym typeface="Montserrat"/>
            </a:endParaRPr>
          </a:p>
          <a:p>
            <a:pPr marL="0" marR="0" lvl="0" indent="0" algn="l" rtl="0">
              <a:lnSpc>
                <a:spcPct val="176470"/>
              </a:lnSpc>
              <a:spcBef>
                <a:spcPts val="0"/>
              </a:spcBef>
              <a:spcAft>
                <a:spcPts val="0"/>
              </a:spcAft>
              <a:buNone/>
            </a:pPr>
            <a:r>
              <a:rPr lang="en-US" sz="1700" b="1" dirty="0">
                <a:solidFill>
                  <a:srgbClr val="1E2328"/>
                </a:solidFill>
                <a:latin typeface="Montserrat"/>
                <a:ea typeface="Montserrat"/>
                <a:cs typeface="Montserrat"/>
                <a:sym typeface="Montserrat"/>
              </a:rPr>
              <a:t>Textile scraps:</a:t>
            </a:r>
            <a:endParaRPr dirty="0"/>
          </a:p>
          <a:p>
            <a:pPr marR="0" lvl="0" algn="l" rtl="0">
              <a:lnSpc>
                <a:spcPct val="176470"/>
              </a:lnSpc>
              <a:spcBef>
                <a:spcPts val="0"/>
              </a:spcBef>
              <a:spcAft>
                <a:spcPts val="0"/>
              </a:spcAft>
              <a:buClr>
                <a:srgbClr val="1E2328"/>
              </a:buClr>
              <a:buSzPts val="1700"/>
            </a:pPr>
            <a:r>
              <a:rPr lang="en-US" sz="1700" dirty="0">
                <a:solidFill>
                  <a:srgbClr val="1E2328"/>
                </a:solidFill>
                <a:latin typeface="Montserrat"/>
                <a:ea typeface="Montserrat"/>
                <a:cs typeface="Montserrat"/>
                <a:sym typeface="Montserrat"/>
              </a:rPr>
              <a:t>Textile scraps are leftover fabric pieces from garment production or other textile-related processes, often discarded as waste. These scraps are ideal for upcycling projects, as they can be transformed into patchwork designs, accessories, or other creative products, contributing to a zero-waste approach in fashion.</a:t>
            </a:r>
            <a:endParaRPr sz="1700" dirty="0">
              <a:solidFill>
                <a:srgbClr val="1E2328"/>
              </a:solidFill>
              <a:latin typeface="Montserrat"/>
              <a:ea typeface="Montserrat"/>
              <a:cs typeface="Montserrat"/>
              <a:sym typeface="Montserrat"/>
            </a:endParaRPr>
          </a:p>
          <a:p>
            <a:pPr marL="0" marR="0" lvl="0" indent="0" algn="l" rtl="0">
              <a:lnSpc>
                <a:spcPct val="176470"/>
              </a:lnSpc>
              <a:spcBef>
                <a:spcPts val="0"/>
              </a:spcBef>
              <a:spcAft>
                <a:spcPts val="0"/>
              </a:spcAft>
              <a:buNone/>
            </a:pPr>
            <a:endParaRPr sz="1700" b="1" dirty="0">
              <a:solidFill>
                <a:srgbClr val="1E2328"/>
              </a:solidFill>
              <a:latin typeface="Montserrat"/>
              <a:ea typeface="Montserrat"/>
              <a:cs typeface="Montserrat"/>
              <a:sym typeface="Montserrat"/>
            </a:endParaRPr>
          </a:p>
          <a:p>
            <a:pPr marL="0" marR="0" lvl="0" indent="0" algn="l" rtl="0">
              <a:lnSpc>
                <a:spcPct val="176470"/>
              </a:lnSpc>
              <a:spcBef>
                <a:spcPts val="0"/>
              </a:spcBef>
              <a:spcAft>
                <a:spcPts val="0"/>
              </a:spcAft>
              <a:buNone/>
            </a:pPr>
            <a:r>
              <a:rPr lang="en-US" sz="1700" b="1" dirty="0">
                <a:solidFill>
                  <a:srgbClr val="1E2328"/>
                </a:solidFill>
                <a:latin typeface="Montserrat"/>
                <a:ea typeface="Montserrat"/>
                <a:cs typeface="Montserrat"/>
                <a:sym typeface="Montserrat"/>
              </a:rPr>
              <a:t>Deadstock fabrics:</a:t>
            </a:r>
            <a:endParaRPr sz="1700" b="1" dirty="0">
              <a:solidFill>
                <a:srgbClr val="1E2328"/>
              </a:solidFill>
              <a:latin typeface="Montserrat"/>
              <a:ea typeface="Montserrat"/>
              <a:cs typeface="Montserrat"/>
              <a:sym typeface="Montserrat"/>
            </a:endParaRPr>
          </a:p>
          <a:p>
            <a:pPr marR="0" lvl="0" algn="l" rtl="0">
              <a:lnSpc>
                <a:spcPct val="176470"/>
              </a:lnSpc>
              <a:spcBef>
                <a:spcPts val="0"/>
              </a:spcBef>
              <a:spcAft>
                <a:spcPts val="0"/>
              </a:spcAft>
              <a:buClr>
                <a:srgbClr val="1E2328"/>
              </a:buClr>
              <a:buSzPts val="1700"/>
            </a:pPr>
            <a:r>
              <a:rPr lang="en-US" sz="1700" dirty="0">
                <a:solidFill>
                  <a:srgbClr val="1E2328"/>
                </a:solidFill>
                <a:latin typeface="Montserrat"/>
                <a:ea typeface="Montserrat"/>
                <a:cs typeface="Montserrat"/>
                <a:sym typeface="Montserrat"/>
              </a:rPr>
              <a:t>Deadstock fabrics are unused textile materials that were produced in excess or deemed unfit for sale, often stored by manufacturers or designers. Upcycling these fabrics helps prevent them from going to waste, offering an eco-friendly option to create unique, limited-edition garments or accessories.</a:t>
            </a:r>
            <a:endParaRPr sz="1700" dirty="0">
              <a:solidFill>
                <a:srgbClr val="1E2328"/>
              </a:solidFill>
              <a:latin typeface="Montserrat"/>
              <a:ea typeface="Montserrat"/>
              <a:cs typeface="Montserrat"/>
              <a:sym typeface="Montserrat"/>
            </a:endParaRPr>
          </a:p>
          <a:p>
            <a:pPr marL="0" marR="0" lvl="0" indent="0" algn="l" rtl="0">
              <a:lnSpc>
                <a:spcPct val="176470"/>
              </a:lnSpc>
              <a:spcBef>
                <a:spcPts val="0"/>
              </a:spcBef>
              <a:spcAft>
                <a:spcPts val="0"/>
              </a:spcAft>
              <a:buNone/>
            </a:pPr>
            <a:endParaRPr sz="1700" b="1" dirty="0">
              <a:solidFill>
                <a:srgbClr val="1E2328"/>
              </a:solidFill>
              <a:latin typeface="Montserrat"/>
              <a:ea typeface="Montserrat"/>
              <a:cs typeface="Montserrat"/>
              <a:sym typeface="Montserrat"/>
            </a:endParaRPr>
          </a:p>
          <a:p>
            <a:pPr marL="0" marR="0" lvl="0" indent="0" algn="l" rtl="0">
              <a:lnSpc>
                <a:spcPct val="150000"/>
              </a:lnSpc>
              <a:spcBef>
                <a:spcPts val="0"/>
              </a:spcBef>
              <a:spcAft>
                <a:spcPts val="0"/>
              </a:spcAft>
              <a:buNone/>
            </a:pPr>
            <a:endParaRPr sz="2000" dirty="0">
              <a:solidFill>
                <a:srgbClr val="1E2328"/>
              </a:solidFill>
              <a:latin typeface="Montserrat"/>
              <a:ea typeface="Montserrat"/>
              <a:cs typeface="Montserrat"/>
              <a:sym typeface="Montserrat"/>
            </a:endParaRPr>
          </a:p>
        </p:txBody>
      </p:sp>
      <p:sp>
        <p:nvSpPr>
          <p:cNvPr id="3" name="TextBox 17">
            <a:extLst>
              <a:ext uri="{FF2B5EF4-FFF2-40B4-BE49-F238E27FC236}">
                <a16:creationId xmlns:a16="http://schemas.microsoft.com/office/drawing/2014/main" id="{99C32239-2BE5-B71E-C28E-F73B0A7FF736}"/>
              </a:ext>
            </a:extLst>
          </p:cNvPr>
          <p:cNvSpPr txBox="1"/>
          <p:nvPr/>
        </p:nvSpPr>
        <p:spPr>
          <a:xfrm rot="16200000">
            <a:off x="15869100" y="7519024"/>
            <a:ext cx="3209890" cy="268663"/>
          </a:xfrm>
          <a:prstGeom prst="rect">
            <a:avLst/>
          </a:prstGeom>
        </p:spPr>
        <p:txBody>
          <a:bodyPr wrap="square" lIns="0" tIns="0" rIns="0" bIns="0" rtlCol="0" anchor="t">
            <a:spAutoFit/>
          </a:bodyPr>
          <a:lstStyle/>
          <a:p>
            <a:pPr>
              <a:lnSpc>
                <a:spcPts val="2196"/>
              </a:lnSpc>
            </a:pPr>
            <a:r>
              <a:rPr lang="pl-PL" sz="1800" dirty="0">
                <a:solidFill>
                  <a:srgbClr val="1E2328"/>
                </a:solidFill>
                <a:latin typeface="Montserrat"/>
              </a:rPr>
              <a:t>www.fashionupproject.com</a:t>
            </a:r>
            <a:endParaRPr lang="en-US" sz="1800" dirty="0">
              <a:solidFill>
                <a:srgbClr val="1E2328"/>
              </a:solidFill>
              <a:latin typeface="Montserrat"/>
              <a:sym typeface="Montserrat"/>
            </a:endParaRPr>
          </a:p>
        </p:txBody>
      </p:sp>
      <p:sp>
        <p:nvSpPr>
          <p:cNvPr id="4" name="TextBox 6">
            <a:extLst>
              <a:ext uri="{FF2B5EF4-FFF2-40B4-BE49-F238E27FC236}">
                <a16:creationId xmlns:a16="http://schemas.microsoft.com/office/drawing/2014/main" id="{23173940-4A95-DB8C-624F-5E4395BB2B10}"/>
              </a:ext>
            </a:extLst>
          </p:cNvPr>
          <p:cNvSpPr txBox="1"/>
          <p:nvPr/>
        </p:nvSpPr>
        <p:spPr>
          <a:xfrm>
            <a:off x="13851539" y="329406"/>
            <a:ext cx="2756219" cy="374650"/>
          </a:xfrm>
          <a:prstGeom prst="rect">
            <a:avLst/>
          </a:prstGeom>
        </p:spPr>
        <p:txBody>
          <a:bodyPr lIns="0" tIns="0" rIns="0" bIns="0" rtlCol="0" anchor="t">
            <a:spAutoFit/>
          </a:bodyPr>
          <a:lstStyle/>
          <a:p>
            <a:pPr algn="ctr">
              <a:lnSpc>
                <a:spcPts val="3049"/>
              </a:lnSpc>
            </a:pPr>
            <a:r>
              <a:rPr lang="en-US" sz="2499" dirty="0">
                <a:solidFill>
                  <a:srgbClr val="1E2328"/>
                </a:solidFill>
                <a:latin typeface="Montserrat"/>
                <a:ea typeface="Montserrat"/>
                <a:cs typeface="Montserrat"/>
                <a:sym typeface="Montserrat"/>
              </a:rPr>
              <a:t>Module 1, Unit </a:t>
            </a:r>
            <a:r>
              <a:rPr lang="pl-PL" sz="2499" dirty="0">
                <a:solidFill>
                  <a:srgbClr val="1E2328"/>
                </a:solidFill>
                <a:latin typeface="Montserrat"/>
                <a:ea typeface="Montserrat"/>
                <a:cs typeface="Montserrat"/>
                <a:sym typeface="Montserrat"/>
              </a:rPr>
              <a:t>2</a:t>
            </a:r>
            <a:endParaRPr lang="en-US" sz="2499" dirty="0">
              <a:solidFill>
                <a:srgbClr val="1E2328"/>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TotalTime>
  <Words>1575</Words>
  <Application>Microsoft Office PowerPoint</Application>
  <PresentationFormat>Custom</PresentationFormat>
  <Paragraphs>184</Paragraphs>
  <Slides>16</Slides>
  <Notes>11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Paulina BM</dc:creator>
  <cp:lastModifiedBy>My-PC</cp:lastModifiedBy>
  <cp:revision>119</cp:revision>
  <dcterms:created xsi:type="dcterms:W3CDTF">2006-08-16T00:00:00Z</dcterms:created>
  <dcterms:modified xsi:type="dcterms:W3CDTF">2025-12-11T11:47:34Z</dcterms:modified>
</cp:coreProperties>
</file>