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01C7E-2FB1-D829-C048-AA1A49AA7144}" v="248" dt="2026-03-09T15:51:08.594"/>
    <p1510:client id="{BD51D960-40EA-5541-FD29-2A5E3DF52E45}" v="4" dt="2026-03-09T16:43:48.96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wak.bartlomiej@zs5.mail.pl" userId="S::urn:spo:guest#nowak.bartlomiej@zs5.mail.pl::" providerId="AD" clId="Web-{78B01C7E-2FB1-D829-C048-AA1A49AA7144}"/>
    <pc:docChg chg="modSld">
      <pc:chgData name="nowak.bartlomiej@zs5.mail.pl" userId="S::urn:spo:guest#nowak.bartlomiej@zs5.mail.pl::" providerId="AD" clId="Web-{78B01C7E-2FB1-D829-C048-AA1A49AA7144}" dt="2026-03-09T15:51:07.985" v="142" actId="20577"/>
      <pc:docMkLst>
        <pc:docMk/>
      </pc:docMkLst>
      <pc:sldChg chg="modSp">
        <pc:chgData name="nowak.bartlomiej@zs5.mail.pl" userId="S::urn:spo:guest#nowak.bartlomiej@zs5.mail.pl::" providerId="AD" clId="Web-{78B01C7E-2FB1-D829-C048-AA1A49AA7144}" dt="2026-03-09T15:30:25.956" v="8" actId="20577"/>
        <pc:sldMkLst>
          <pc:docMk/>
          <pc:sldMk cId="0" sldId="256"/>
        </pc:sldMkLst>
        <pc:spChg chg="mod">
          <ac:chgData name="nowak.bartlomiej@zs5.mail.pl" userId="S::urn:spo:guest#nowak.bartlomiej@zs5.mail.pl::" providerId="AD" clId="Web-{78B01C7E-2FB1-D829-C048-AA1A49AA7144}" dt="2026-03-09T15:30:25.956" v="8" actId="20577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nowak.bartlomiej@zs5.mail.pl" userId="S::urn:spo:guest#nowak.bartlomiej@zs5.mail.pl::" providerId="AD" clId="Web-{78B01C7E-2FB1-D829-C048-AA1A49AA7144}" dt="2026-03-09T15:30:18.127" v="2" actId="20577"/>
          <ac:spMkLst>
            <pc:docMk/>
            <pc:sldMk cId="0" sldId="256"/>
            <ac:spMk id="101" creationId="{00000000-0000-0000-0000-000000000000}"/>
          </ac:spMkLst>
        </pc:spChg>
      </pc:sldChg>
      <pc:sldChg chg="modSp">
        <pc:chgData name="nowak.bartlomiej@zs5.mail.pl" userId="S::urn:spo:guest#nowak.bartlomiej@zs5.mail.pl::" providerId="AD" clId="Web-{78B01C7E-2FB1-D829-C048-AA1A49AA7144}" dt="2026-03-09T15:51:07.985" v="142" actId="20577"/>
        <pc:sldMkLst>
          <pc:docMk/>
          <pc:sldMk cId="0" sldId="257"/>
        </pc:sldMkLst>
        <pc:spChg chg="mod">
          <ac:chgData name="nowak.bartlomiej@zs5.mail.pl" userId="S::urn:spo:guest#nowak.bartlomiej@zs5.mail.pl::" providerId="AD" clId="Web-{78B01C7E-2FB1-D829-C048-AA1A49AA7144}" dt="2026-03-09T15:51:07.985" v="142" actId="20577"/>
          <ac:spMkLst>
            <pc:docMk/>
            <pc:sldMk cId="0" sldId="257"/>
            <ac:spMk id="113" creationId="{00000000-0000-0000-0000-000000000000}"/>
          </ac:spMkLst>
        </pc:spChg>
      </pc:sldChg>
      <pc:sldChg chg="modSp">
        <pc:chgData name="nowak.bartlomiej@zs5.mail.pl" userId="S::urn:spo:guest#nowak.bartlomiej@zs5.mail.pl::" providerId="AD" clId="Web-{78B01C7E-2FB1-D829-C048-AA1A49AA7144}" dt="2026-03-09T15:50:46.094" v="129" actId="20577"/>
        <pc:sldMkLst>
          <pc:docMk/>
          <pc:sldMk cId="0" sldId="258"/>
        </pc:sldMkLst>
        <pc:spChg chg="mod">
          <ac:chgData name="nowak.bartlomiej@zs5.mail.pl" userId="S::urn:spo:guest#nowak.bartlomiej@zs5.mail.pl::" providerId="AD" clId="Web-{78B01C7E-2FB1-D829-C048-AA1A49AA7144}" dt="2026-03-09T15:50:46.094" v="129" actId="20577"/>
          <ac:spMkLst>
            <pc:docMk/>
            <pc:sldMk cId="0" sldId="258"/>
            <ac:spMk id="125" creationId="{00000000-0000-0000-0000-000000000000}"/>
          </ac:spMkLst>
        </pc:spChg>
      </pc:sldChg>
    </pc:docChg>
  </pc:docChgLst>
  <pc:docChgLst>
    <pc:chgData name="nowak.bartlomiej@zs5.mail.pl" userId="S::urn:spo:guest#nowak.bartlomiej@zs5.mail.pl::" providerId="AD" clId="Web-{BD51D960-40EA-5541-FD29-2A5E3DF52E45}"/>
    <pc:docChg chg="modSld">
      <pc:chgData name="nowak.bartlomiej@zs5.mail.pl" userId="S::urn:spo:guest#nowak.bartlomiej@zs5.mail.pl::" providerId="AD" clId="Web-{BD51D960-40EA-5541-FD29-2A5E3DF52E45}" dt="2026-03-09T16:43:48.960" v="1" actId="20577"/>
      <pc:docMkLst>
        <pc:docMk/>
      </pc:docMkLst>
      <pc:sldChg chg="modSp">
        <pc:chgData name="nowak.bartlomiej@zs5.mail.pl" userId="S::urn:spo:guest#nowak.bartlomiej@zs5.mail.pl::" providerId="AD" clId="Web-{BD51D960-40EA-5541-FD29-2A5E3DF52E45}" dt="2026-03-09T16:43:48.960" v="1" actId="20577"/>
        <pc:sldMkLst>
          <pc:docMk/>
          <pc:sldMk cId="0" sldId="257"/>
        </pc:sldMkLst>
        <pc:spChg chg="mod">
          <ac:chgData name="nowak.bartlomiej@zs5.mail.pl" userId="S::urn:spo:guest#nowak.bartlomiej@zs5.mail.pl::" providerId="AD" clId="Web-{BD51D960-40EA-5541-FD29-2A5E3DF52E45}" dt="2026-03-09T16:43:48.960" v="1" actId="20577"/>
          <ac:spMkLst>
            <pc:docMk/>
            <pc:sldMk cId="0" sldId="257"/>
            <ac:spMk id="1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Θέση κειμένου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Θέση κειμένου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83" name="Θέση εικόνας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AutoShape 2"/>
          <p:cNvSpPr/>
          <p:nvPr/>
        </p:nvSpPr>
        <p:spPr>
          <a:xfrm flipH="1" flipV="1">
            <a:off x="-1" y="683894"/>
            <a:ext cx="12192001" cy="1"/>
          </a:xfrm>
          <a:prstGeom prst="line">
            <a:avLst/>
          </a:prstGeom>
          <a:ln>
            <a:solidFill>
              <a:srgbClr val="1E2328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Freeform 4"/>
          <p:cNvSpPr/>
          <p:nvPr/>
        </p:nvSpPr>
        <p:spPr>
          <a:xfrm>
            <a:off x="-1" y="6175376"/>
            <a:ext cx="8490048" cy="68262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Freeform 7"/>
          <p:cNvSpPr/>
          <p:nvPr/>
        </p:nvSpPr>
        <p:spPr>
          <a:xfrm>
            <a:off x="5167929" y="3771900"/>
            <a:ext cx="3530936" cy="3338880"/>
          </a:xfrm>
          <a:prstGeom prst="rect">
            <a:avLst/>
          </a:prstGeom>
          <a:solidFill>
            <a:srgbClr val="CFCF5A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7" name="Picture 10" descr="Picture 10"/>
          <p:cNvPicPr>
            <a:picLocks noChangeAspect="1"/>
          </p:cNvPicPr>
          <p:nvPr/>
        </p:nvPicPr>
        <p:blipFill>
          <a:blip r:embed="rId2"/>
          <a:srcRect t="1182" b="1181"/>
          <a:stretch>
            <a:fillRect/>
          </a:stretch>
        </p:blipFill>
        <p:spPr>
          <a:xfrm>
            <a:off x="5167929" y="685800"/>
            <a:ext cx="6321750" cy="6172201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Freeform 11"/>
          <p:cNvSpPr/>
          <p:nvPr/>
        </p:nvSpPr>
        <p:spPr>
          <a:xfrm>
            <a:off x="9108126" y="178913"/>
            <a:ext cx="1783653" cy="37276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9" name="TextBox 12"/>
          <p:cNvSpPr txBox="1"/>
          <p:nvPr/>
        </p:nvSpPr>
        <p:spPr>
          <a:xfrm>
            <a:off x="687710" y="234062"/>
            <a:ext cx="3004328" cy="285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000"/>
              </a:lnSpc>
              <a:defRPr sz="16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 lvl="0">
              <a:lnSpc>
                <a:spcPct val="122008"/>
              </a:lnSpc>
              <a:buSzPts val="2499"/>
            </a:pPr>
            <a:r>
              <a:rPr lang="pl-PL" dirty="0"/>
              <a:t>Program szkoleniowy </a:t>
            </a:r>
            <a:r>
              <a:rPr lang="pl-PL" dirty="0" err="1"/>
              <a:t>UpTraK</a:t>
            </a:r>
            <a:endParaRPr lang="pl-PL" dirty="0"/>
          </a:p>
        </p:txBody>
      </p:sp>
      <p:sp>
        <p:nvSpPr>
          <p:cNvPr id="100" name="TextBox 13"/>
          <p:cNvSpPr txBox="1"/>
          <p:nvPr/>
        </p:nvSpPr>
        <p:spPr>
          <a:xfrm>
            <a:off x="685800" y="3243465"/>
            <a:ext cx="4516109" cy="923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>
            <a:lvl1pPr>
              <a:lnSpc>
                <a:spcPts val="7100"/>
              </a:lnSpc>
              <a:defRPr sz="64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r>
              <a:rPr lang="en-US" dirty="0" err="1"/>
              <a:t>Słownik</a:t>
            </a:r>
            <a:endParaRPr dirty="0" err="1"/>
          </a:p>
        </p:txBody>
      </p:sp>
      <p:sp>
        <p:nvSpPr>
          <p:cNvPr id="101" name="TextBox 14"/>
          <p:cNvSpPr txBox="1"/>
          <p:nvPr/>
        </p:nvSpPr>
        <p:spPr>
          <a:xfrm>
            <a:off x="685799" y="1773057"/>
            <a:ext cx="4455185" cy="11471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>
            <a:lvl1pPr>
              <a:lnSpc>
                <a:spcPts val="8800"/>
              </a:lnSpc>
              <a:defRPr sz="800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r>
              <a:rPr lang="en-US" dirty="0" err="1"/>
              <a:t>Moduł</a:t>
            </a:r>
            <a:r>
              <a:rPr dirty="0"/>
              <a:t> 2</a:t>
            </a:r>
          </a:p>
        </p:txBody>
      </p:sp>
      <p:sp>
        <p:nvSpPr>
          <p:cNvPr id="102" name="AutoShape 16"/>
          <p:cNvSpPr/>
          <p:nvPr/>
        </p:nvSpPr>
        <p:spPr>
          <a:xfrm flipV="1">
            <a:off x="11116887" y="0"/>
            <a:ext cx="1" cy="6858000"/>
          </a:xfrm>
          <a:prstGeom prst="line">
            <a:avLst/>
          </a:prstGeom>
          <a:ln>
            <a:solidFill>
              <a:srgbClr val="1E2328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TextBox 17"/>
          <p:cNvSpPr txBox="1"/>
          <p:nvPr/>
        </p:nvSpPr>
        <p:spPr>
          <a:xfrm rot="16200000">
            <a:off x="10407340" y="4838955"/>
            <a:ext cx="2489201" cy="177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400"/>
              </a:lnSpc>
              <a:defRPr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www.fashionupproject.com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Freeform 10"/>
          <p:cNvSpPr/>
          <p:nvPr/>
        </p:nvSpPr>
        <p:spPr>
          <a:xfrm>
            <a:off x="-2" y="682624"/>
            <a:ext cx="1118793" cy="6175376"/>
          </a:xfrm>
          <a:prstGeom prst="rect">
            <a:avLst/>
          </a:prstGeom>
          <a:solidFill>
            <a:srgbClr val="CFCF5A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10" name="Group 2"/>
          <p:cNvGrpSpPr/>
          <p:nvPr/>
        </p:nvGrpSpPr>
        <p:grpSpPr>
          <a:xfrm>
            <a:off x="-1" y="0"/>
            <a:ext cx="12192002" cy="6858000"/>
            <a:chOff x="0" y="0"/>
            <a:chExt cx="12192000" cy="6858000"/>
          </a:xfrm>
        </p:grpSpPr>
        <p:sp>
          <p:nvSpPr>
            <p:cNvPr id="106" name="AutoShape 3"/>
            <p:cNvSpPr/>
            <p:nvPr/>
          </p:nvSpPr>
          <p:spPr>
            <a:xfrm flipV="1">
              <a:off x="11116887" y="0"/>
              <a:ext cx="1" cy="6858000"/>
            </a:xfrm>
            <a:prstGeom prst="line">
              <a:avLst/>
            </a:prstGeom>
            <a:noFill/>
            <a:ln w="12700" cap="flat">
              <a:solidFill>
                <a:srgbClr val="1E2328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7" name="AutoShape 4"/>
            <p:cNvSpPr/>
            <p:nvPr/>
          </p:nvSpPr>
          <p:spPr>
            <a:xfrm flipH="1" flipV="1">
              <a:off x="-1" y="683894"/>
              <a:ext cx="12192001" cy="1"/>
            </a:xfrm>
            <a:prstGeom prst="line">
              <a:avLst/>
            </a:prstGeom>
            <a:noFill/>
            <a:ln w="12700" cap="flat">
              <a:solidFill>
                <a:srgbClr val="1E2328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8" name="Freeform 5"/>
            <p:cNvSpPr/>
            <p:nvPr/>
          </p:nvSpPr>
          <p:spPr>
            <a:xfrm>
              <a:off x="11116887" y="685799"/>
              <a:ext cx="1075114" cy="1075114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9" name="TextBox 6"/>
            <p:cNvSpPr txBox="1"/>
            <p:nvPr/>
          </p:nvSpPr>
          <p:spPr>
            <a:xfrm>
              <a:off x="4794439" y="219603"/>
              <a:ext cx="1837482" cy="2499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>
                <a:lnSpc>
                  <a:spcPts val="2000"/>
                </a:lnSpc>
                <a:defRPr sz="1600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</a:lstStyle>
            <a:p>
              <a:r>
                <a:rPr dirty="0"/>
                <a:t>Modu</a:t>
              </a:r>
              <a:r>
                <a:rPr lang="pl-PL" dirty="0"/>
                <a:t>ł</a:t>
              </a:r>
              <a:r>
                <a:rPr dirty="0"/>
                <a:t> 2</a:t>
              </a:r>
            </a:p>
          </p:txBody>
        </p:sp>
      </p:grpSp>
      <p:sp>
        <p:nvSpPr>
          <p:cNvPr id="111" name="AutoShape 8"/>
          <p:cNvSpPr/>
          <p:nvPr/>
        </p:nvSpPr>
        <p:spPr>
          <a:xfrm flipH="1" flipV="1">
            <a:off x="-1" y="683894"/>
            <a:ext cx="12192001" cy="1"/>
          </a:xfrm>
          <a:prstGeom prst="line">
            <a:avLst/>
          </a:prstGeom>
          <a:ln>
            <a:solidFill>
              <a:srgbClr val="1E2328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2" name="TextBox 14"/>
          <p:cNvSpPr txBox="1"/>
          <p:nvPr/>
        </p:nvSpPr>
        <p:spPr>
          <a:xfrm rot="16200000">
            <a:off x="-2226314" y="3248664"/>
            <a:ext cx="5321299" cy="868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7400"/>
              </a:lnSpc>
              <a:defRPr sz="40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r>
              <a:t>Important key-words</a:t>
            </a:r>
          </a:p>
        </p:txBody>
      </p:sp>
      <p:sp>
        <p:nvSpPr>
          <p:cNvPr id="113" name="TextBox 16"/>
          <p:cNvSpPr txBox="1"/>
          <p:nvPr/>
        </p:nvSpPr>
        <p:spPr>
          <a:xfrm>
            <a:off x="1439039" y="733883"/>
            <a:ext cx="8238808" cy="6278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/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Redesign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proces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modyfikacji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reinterpretacji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transformacji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istniejącego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projektu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celu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poprawy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funkcjonalności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estetyki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zrównoważonego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rozwoju</a:t>
            </a:r>
            <a:r>
              <a:rPr lang="en-US" dirty="0">
                <a:ea typeface="+mj-lt"/>
                <a:cs typeface="+mj-lt"/>
              </a:rPr>
              <a:t>. W </a:t>
            </a:r>
            <a:r>
              <a:rPr lang="en-US" dirty="0" err="1">
                <a:ea typeface="+mj-lt"/>
                <a:cs typeface="+mj-lt"/>
              </a:rPr>
              <a:t>modzie</a:t>
            </a:r>
            <a:r>
              <a:rPr lang="en-US" dirty="0">
                <a:ea typeface="+mj-lt"/>
                <a:cs typeface="+mj-lt"/>
              </a:rPr>
              <a:t> redesign </a:t>
            </a:r>
            <a:r>
              <a:rPr lang="en-US" dirty="0" err="1">
                <a:ea typeface="+mj-lt"/>
                <a:cs typeface="+mj-lt"/>
              </a:rPr>
              <a:t>często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obejmuje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modyfikację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ubrań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poprzez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upcykling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dekonstrukcję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rekonstrukcję</a:t>
            </a:r>
            <a:r>
              <a:rPr lang="en-US" dirty="0">
                <a:ea typeface="+mj-lt"/>
                <a:cs typeface="+mj-lt"/>
              </a:rPr>
              <a:t>, aby </a:t>
            </a:r>
            <a:r>
              <a:rPr lang="en-US" dirty="0" err="1">
                <a:ea typeface="+mj-lt"/>
                <a:cs typeface="+mj-lt"/>
              </a:rPr>
              <a:t>stworzyć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coś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nowego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zachowując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jednocześnie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elementy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oryginalnego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produktu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Od </a:t>
            </a:r>
            <a:r>
              <a:rPr lang="en-US" b="1" dirty="0" err="1">
                <a:ea typeface="+mj-lt"/>
                <a:cs typeface="+mj-lt"/>
              </a:rPr>
              <a:t>kołyski</a:t>
            </a:r>
            <a:r>
              <a:rPr lang="en-US" b="1" dirty="0">
                <a:ea typeface="+mj-lt"/>
                <a:cs typeface="+mj-lt"/>
              </a:rPr>
              <a:t> do </a:t>
            </a:r>
            <a:r>
              <a:rPr lang="en-US" b="1" dirty="0" err="1">
                <a:ea typeface="+mj-lt"/>
                <a:cs typeface="+mj-lt"/>
              </a:rPr>
              <a:t>kołyski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proces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projektowania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obiegu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zamkniętym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wolny</a:t>
            </a:r>
            <a:r>
              <a:rPr lang="en-US" dirty="0">
                <a:ea typeface="+mj-lt"/>
                <a:cs typeface="+mj-lt"/>
              </a:rPr>
              <a:t> od </a:t>
            </a:r>
            <a:r>
              <a:rPr lang="en-US" dirty="0" err="1">
                <a:ea typeface="+mj-lt"/>
                <a:cs typeface="+mj-lt"/>
              </a:rPr>
              <a:t>odpadów</a:t>
            </a:r>
            <a:r>
              <a:rPr lang="en-US" dirty="0">
                <a:ea typeface="+mj-lt"/>
                <a:cs typeface="+mj-lt"/>
              </a:rPr>
              <a:t>. </a:t>
            </a:r>
            <a:r>
              <a:rPr lang="en-US" dirty="0" err="1">
                <a:ea typeface="+mj-lt"/>
                <a:cs typeface="+mj-lt"/>
              </a:rPr>
              <a:t>Gdy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produkt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przestaje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być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użyteczny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staje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się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materiałem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dirty="0" err="1">
                <a:ea typeface="+mj-lt"/>
                <a:cs typeface="+mj-lt"/>
              </a:rPr>
              <a:t>produkcji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innego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produktu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Zero </a:t>
            </a:r>
            <a:r>
              <a:rPr lang="en-US" b="1" dirty="0" err="1">
                <a:ea typeface="+mj-lt"/>
                <a:cs typeface="+mj-lt"/>
              </a:rPr>
              <a:t>odpadów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technika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projektowania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która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eliminuje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odpady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tekstylne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etapie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projektowania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Greenwashing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zachowania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działania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które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sprawiają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że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ludzie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wierzą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że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firma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robi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więcej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ochrony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środowiska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niż</a:t>
            </a:r>
            <a:r>
              <a:rPr lang="en-US" dirty="0">
                <a:ea typeface="+mj-lt"/>
                <a:cs typeface="+mj-lt"/>
              </a:rPr>
              <a:t> jest w </a:t>
            </a:r>
            <a:r>
              <a:rPr lang="en-US" dirty="0" err="1">
                <a:ea typeface="+mj-lt"/>
                <a:cs typeface="+mj-lt"/>
              </a:rPr>
              <a:t>rzeczywistości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Upcycling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ponowne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wykorzystanie</a:t>
            </a:r>
            <a:r>
              <a:rPr lang="en-US" dirty="0">
                <a:ea typeface="+mj-lt"/>
                <a:cs typeface="+mj-lt"/>
              </a:rPr>
              <a:t> (</a:t>
            </a:r>
            <a:r>
              <a:rPr lang="en-US" dirty="0" err="1">
                <a:ea typeface="+mj-lt"/>
                <a:cs typeface="+mj-lt"/>
              </a:rPr>
              <a:t>wyrzuconych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przedmiotów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materiałów</a:t>
            </a:r>
            <a:r>
              <a:rPr lang="en-US" dirty="0">
                <a:ea typeface="+mj-lt"/>
                <a:cs typeface="+mj-lt"/>
              </a:rPr>
              <a:t>) w </a:t>
            </a:r>
            <a:r>
              <a:rPr lang="en-US" dirty="0" err="1">
                <a:ea typeface="+mj-lt"/>
                <a:cs typeface="+mj-lt"/>
              </a:rPr>
              <a:t>taki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sposób</a:t>
            </a:r>
            <a:r>
              <a:rPr lang="en-US" dirty="0">
                <a:ea typeface="+mj-lt"/>
                <a:cs typeface="+mj-lt"/>
              </a:rPr>
              <a:t>, aby </a:t>
            </a:r>
            <a:r>
              <a:rPr lang="en-US" dirty="0" err="1">
                <a:ea typeface="+mj-lt"/>
                <a:cs typeface="+mj-lt"/>
              </a:rPr>
              <a:t>stworzyć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produkt</a:t>
            </a:r>
            <a:r>
              <a:rPr lang="en-US" dirty="0">
                <a:ea typeface="+mj-lt"/>
                <a:cs typeface="+mj-lt"/>
              </a:rPr>
              <a:t> o </a:t>
            </a:r>
            <a:r>
              <a:rPr lang="en-US" dirty="0" err="1">
                <a:ea typeface="+mj-lt"/>
                <a:cs typeface="+mj-lt"/>
              </a:rPr>
              <a:t>wyższej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jakości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wartości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niż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oryginał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możliwości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upcyklingu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śmieci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przekształcenia</a:t>
            </a:r>
            <a:r>
              <a:rPr lang="en-US" dirty="0">
                <a:ea typeface="+mj-lt"/>
                <a:cs typeface="+mj-lt"/>
              </a:rPr>
              <a:t> ich w </a:t>
            </a:r>
            <a:r>
              <a:rPr lang="en-US" dirty="0" err="1">
                <a:ea typeface="+mj-lt"/>
                <a:cs typeface="+mj-lt"/>
              </a:rPr>
              <a:t>nowe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produkty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były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ogromne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Moodboard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wizualny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kolaż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który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gromadzi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obrazy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kolory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tekstury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materiały</a:t>
            </a:r>
            <a:r>
              <a:rPr lang="en-US" dirty="0">
                <a:ea typeface="+mj-lt"/>
                <a:cs typeface="+mj-lt"/>
              </a:rPr>
              <a:t>, aby </a:t>
            </a:r>
            <a:r>
              <a:rPr lang="en-US" dirty="0" err="1">
                <a:ea typeface="+mj-lt"/>
                <a:cs typeface="+mj-lt"/>
              </a:rPr>
              <a:t>przedstawić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koncepcję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temat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kierunek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projektu</a:t>
            </a:r>
            <a:r>
              <a:rPr lang="en-US" dirty="0">
                <a:ea typeface="+mj-lt"/>
                <a:cs typeface="+mj-lt"/>
              </a:rPr>
              <a:t>. </a:t>
            </a:r>
            <a:r>
              <a:rPr lang="en-US" dirty="0" err="1">
                <a:ea typeface="+mj-lt"/>
                <a:cs typeface="+mj-lt"/>
              </a:rPr>
              <a:t>Służy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jako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narzędzie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inspiracji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modzie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projektowaniu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wnętrz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brandingu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innych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dziedzinach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kreatywnych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pomagając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przekazywaniu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idei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emocji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estetyki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Demontaż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rozmontowanie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ubrania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obiektu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konstrukcji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poprzez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oddzielenie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elementów</a:t>
            </a:r>
            <a:r>
              <a:rPr lang="en-US" dirty="0">
                <a:ea typeface="+mj-lt"/>
                <a:cs typeface="+mj-lt"/>
              </a:rPr>
              <a:t>. W </a:t>
            </a:r>
            <a:r>
              <a:rPr lang="en-US" dirty="0" err="1">
                <a:ea typeface="+mj-lt"/>
                <a:cs typeface="+mj-lt"/>
              </a:rPr>
              <a:t>projektowaniu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mody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tekstyliów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demontaż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polega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starannej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dekonstrukcji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poprzez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usunięcie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szwów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szwów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zapięć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celu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ponownego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wykorzystania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analizy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konstrukcji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Rekonstrukcja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przekształcanie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starych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ubrań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nowe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projekty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Rysunek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płaski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dwuwymiarowa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szczegółowa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ilustracja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ubrania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pokazana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przodu</a:t>
            </a:r>
            <a:r>
              <a:rPr lang="en-US" dirty="0">
                <a:ea typeface="+mj-lt"/>
                <a:cs typeface="+mj-lt"/>
              </a:rPr>
              <a:t>, z </a:t>
            </a:r>
            <a:r>
              <a:rPr lang="en-US" dirty="0" err="1">
                <a:ea typeface="+mj-lt"/>
                <a:cs typeface="+mj-lt"/>
              </a:rPr>
              <a:t>tyłu</a:t>
            </a:r>
            <a:r>
              <a:rPr lang="en-US" dirty="0">
                <a:ea typeface="+mj-lt"/>
                <a:cs typeface="+mj-lt"/>
              </a:rPr>
              <a:t>, a </a:t>
            </a:r>
            <a:r>
              <a:rPr lang="en-US" dirty="0" err="1">
                <a:ea typeface="+mj-lt"/>
                <a:cs typeface="+mj-lt"/>
              </a:rPr>
              <a:t>czasem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boku</a:t>
            </a:r>
            <a:r>
              <a:rPr lang="en-US" dirty="0">
                <a:ea typeface="+mj-lt"/>
                <a:cs typeface="+mj-lt"/>
              </a:rPr>
              <a:t>. </a:t>
            </a:r>
            <a:r>
              <a:rPr lang="en-US" dirty="0" err="1">
                <a:ea typeface="+mj-lt"/>
                <a:cs typeface="+mj-lt"/>
              </a:rPr>
              <a:t>Przedstawia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projekt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precyzyjnymi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proporcjami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szczegółami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przeszyć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rozmieszczeniem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szwów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elementami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konstrukcyjnymi</a:t>
            </a:r>
            <a:r>
              <a:rPr lang="en-US" dirty="0">
                <a:ea typeface="+mj-lt"/>
                <a:cs typeface="+mj-lt"/>
              </a:rPr>
              <a:t>, bez </a:t>
            </a:r>
            <a:r>
              <a:rPr lang="en-US" dirty="0" err="1">
                <a:ea typeface="+mj-lt"/>
                <a:cs typeface="+mj-lt"/>
              </a:rPr>
              <a:t>perspektywy</a:t>
            </a:r>
            <a:r>
              <a:rPr lang="en-US" dirty="0">
                <a:ea typeface="+mj-lt"/>
                <a:cs typeface="+mj-lt"/>
              </a:rPr>
              <a:t> ani </a:t>
            </a:r>
            <a:r>
              <a:rPr lang="en-US" dirty="0" err="1">
                <a:ea typeface="+mj-lt"/>
                <a:cs typeface="+mj-lt"/>
              </a:rPr>
              <a:t>cieniowania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Funkcjonalność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i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wszechstronność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Pozwala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jednemu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służyć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wielu</a:t>
            </a:r>
            <a:r>
              <a:rPr lang="en-US" dirty="0">
                <a:ea typeface="+mj-lt"/>
                <a:cs typeface="+mj-lt"/>
              </a:rPr>
              <a:t> celom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stylizacjom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Materiał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resztkowy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nadwyżki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tekstyliów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pierwotnie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wyprodukowanych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innych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domów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mody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marek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które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pozostały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nieużywane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Test </a:t>
            </a:r>
            <a:r>
              <a:rPr lang="en-US" b="1" dirty="0" err="1">
                <a:ea typeface="+mj-lt"/>
                <a:cs typeface="+mj-lt"/>
              </a:rPr>
              <a:t>skurczu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metoda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pomiaru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skurczu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tkaniny</a:t>
            </a:r>
            <a:r>
              <a:rPr lang="en-US" dirty="0">
                <a:ea typeface="+mj-lt"/>
                <a:cs typeface="+mj-lt"/>
              </a:rPr>
              <a:t> po </a:t>
            </a:r>
            <a:r>
              <a:rPr lang="en-US" dirty="0" err="1">
                <a:ea typeface="+mj-lt"/>
                <a:cs typeface="+mj-lt"/>
              </a:rPr>
              <a:t>praniu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wystawieniu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działanie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ciepła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wilgoci</a:t>
            </a:r>
            <a:r>
              <a:rPr lang="en-US" dirty="0">
                <a:ea typeface="+mj-lt"/>
                <a:cs typeface="+mj-lt"/>
              </a:rPr>
              <a:t>. Test ten </a:t>
            </a:r>
            <a:r>
              <a:rPr lang="en-US" dirty="0" err="1">
                <a:ea typeface="+mj-lt"/>
                <a:cs typeface="+mj-lt"/>
              </a:rPr>
              <a:t>pomaga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określić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stabilność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tkaniny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przydatność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dirty="0" err="1">
                <a:ea typeface="+mj-lt"/>
                <a:cs typeface="+mj-lt"/>
              </a:rPr>
              <a:t>produkcji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odzieży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zapewniając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dokładne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dopasowanie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dopasowanie</a:t>
            </a:r>
            <a:r>
              <a:rPr lang="en-US" dirty="0">
                <a:ea typeface="+mj-lt"/>
                <a:cs typeface="+mj-lt"/>
              </a:rPr>
              <a:t> po </a:t>
            </a:r>
            <a:r>
              <a:rPr lang="en-US" dirty="0" err="1">
                <a:ea typeface="+mj-lt"/>
                <a:cs typeface="+mj-lt"/>
              </a:rPr>
              <a:t>praniu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Krawędź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dirty="0">
                <a:ea typeface="+mj-lt"/>
                <a:cs typeface="+mj-lt"/>
              </a:rPr>
              <a:t>(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brzeg</a:t>
            </a:r>
            <a:r>
              <a:rPr lang="en-US" dirty="0">
                <a:ea typeface="+mj-lt"/>
                <a:cs typeface="+mj-lt"/>
              </a:rPr>
              <a:t>) </a:t>
            </a:r>
            <a:r>
              <a:rPr lang="en-US" dirty="0" err="1">
                <a:ea typeface="+mj-lt"/>
                <a:cs typeface="+mj-lt"/>
              </a:rPr>
              <a:t>odnosi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się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dirty="0" err="1">
                <a:ea typeface="+mj-lt"/>
                <a:cs typeface="+mj-lt"/>
              </a:rPr>
              <a:t>ciasno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tkanej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samoobszytej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krawędzi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tkaniny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która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zapobiega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strzępieniu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się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pruciu</a:t>
            </a:r>
            <a:r>
              <a:rPr lang="en-US" dirty="0">
                <a:ea typeface="+mj-lt"/>
                <a:cs typeface="+mj-lt"/>
              </a:rPr>
              <a:t>. </a:t>
            </a:r>
            <a:r>
              <a:rPr lang="en-US" dirty="0" err="1">
                <a:ea typeface="+mj-lt"/>
                <a:cs typeface="+mj-lt"/>
              </a:rPr>
              <a:t>Powstaje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ona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procesie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biegnie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równolegle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dirty="0" err="1">
                <a:ea typeface="+mj-lt"/>
                <a:cs typeface="+mj-lt"/>
              </a:rPr>
              <a:t>włókien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tkaniny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marL="120015" indent="-120015" defTabSz="457200">
              <a:buSzPct val="100000"/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 err="1">
                <a:ea typeface="+mj-lt"/>
                <a:cs typeface="+mj-lt"/>
              </a:rPr>
              <a:t>Dżersej</a:t>
            </a:r>
            <a:r>
              <a:rPr lang="en-US" dirty="0">
                <a:ea typeface="+mj-lt"/>
                <a:cs typeface="+mj-lt"/>
              </a:rPr>
              <a:t>: </a:t>
            </a:r>
            <a:r>
              <a:rPr lang="en-US" dirty="0" err="1">
                <a:ea typeface="+mj-lt"/>
                <a:cs typeface="+mj-lt"/>
              </a:rPr>
              <a:t>miękka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elastyczna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lekka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dzianina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znana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gładkiej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powierzchni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doskonałego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układania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się</a:t>
            </a:r>
            <a:r>
              <a:rPr lang="en-US" dirty="0">
                <a:ea typeface="+mj-lt"/>
                <a:cs typeface="+mj-lt"/>
              </a:rPr>
              <a:t>. </a:t>
            </a:r>
            <a:r>
              <a:rPr lang="en-US" dirty="0" err="1">
                <a:ea typeface="+mj-lt"/>
                <a:cs typeface="+mj-lt"/>
              </a:rPr>
              <a:t>Pierwotnie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wytwarzana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wełny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współczesne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dzianiny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dżersejowe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są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zazwyczaj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produkowane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bawełny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poliestru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wiskozy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mieszanek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zawierających</a:t>
            </a:r>
            <a:r>
              <a:rPr lang="en-US" dirty="0">
                <a:ea typeface="+mj-lt"/>
                <a:cs typeface="+mj-lt"/>
              </a:rPr>
              <a:t> spandex </a:t>
            </a:r>
            <a:r>
              <a:rPr lang="en-US" dirty="0" err="1">
                <a:ea typeface="+mj-lt"/>
                <a:cs typeface="+mj-lt"/>
              </a:rPr>
              <a:t>dla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zwiększenia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elastyczności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dirty="0"/>
          </a:p>
        </p:txBody>
      </p:sp>
      <p:sp>
        <p:nvSpPr>
          <p:cNvPr id="114" name="TextBox 17"/>
          <p:cNvSpPr txBox="1"/>
          <p:nvPr/>
        </p:nvSpPr>
        <p:spPr>
          <a:xfrm>
            <a:off x="687710" y="234062"/>
            <a:ext cx="3004328" cy="285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000"/>
              </a:lnSpc>
              <a:defRPr sz="16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 lvl="0">
              <a:lnSpc>
                <a:spcPct val="122008"/>
              </a:lnSpc>
              <a:buSzPts val="2499"/>
            </a:pPr>
            <a:r>
              <a:rPr lang="pl-PL" dirty="0"/>
              <a:t>Program szkoleniowy </a:t>
            </a:r>
            <a:r>
              <a:rPr lang="pl-PL" dirty="0" err="1"/>
              <a:t>UpTraK</a:t>
            </a:r>
            <a:endParaRPr lang="pl-PL" dirty="0"/>
          </a:p>
        </p:txBody>
      </p:sp>
      <p:sp>
        <p:nvSpPr>
          <p:cNvPr id="115" name="TextBox 17"/>
          <p:cNvSpPr txBox="1"/>
          <p:nvPr/>
        </p:nvSpPr>
        <p:spPr>
          <a:xfrm rot="16200000">
            <a:off x="10407340" y="4838955"/>
            <a:ext cx="2489201" cy="177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400"/>
              </a:lnSpc>
              <a:defRPr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www.fashionupproject.com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Freeform 10"/>
          <p:cNvSpPr/>
          <p:nvPr/>
        </p:nvSpPr>
        <p:spPr>
          <a:xfrm>
            <a:off x="-2" y="682624"/>
            <a:ext cx="1118793" cy="6175376"/>
          </a:xfrm>
          <a:prstGeom prst="rect">
            <a:avLst/>
          </a:prstGeom>
          <a:solidFill>
            <a:srgbClr val="CFCF5A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22" name="Group 2"/>
          <p:cNvGrpSpPr/>
          <p:nvPr/>
        </p:nvGrpSpPr>
        <p:grpSpPr>
          <a:xfrm>
            <a:off x="-1" y="0"/>
            <a:ext cx="12192002" cy="6858000"/>
            <a:chOff x="0" y="0"/>
            <a:chExt cx="12192000" cy="6858000"/>
          </a:xfrm>
        </p:grpSpPr>
        <p:sp>
          <p:nvSpPr>
            <p:cNvPr id="118" name="AutoShape 3"/>
            <p:cNvSpPr/>
            <p:nvPr/>
          </p:nvSpPr>
          <p:spPr>
            <a:xfrm flipV="1">
              <a:off x="11116887" y="0"/>
              <a:ext cx="1" cy="6858000"/>
            </a:xfrm>
            <a:prstGeom prst="line">
              <a:avLst/>
            </a:prstGeom>
            <a:noFill/>
            <a:ln w="12700" cap="flat">
              <a:solidFill>
                <a:srgbClr val="1E2328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AutoShape 4"/>
            <p:cNvSpPr/>
            <p:nvPr/>
          </p:nvSpPr>
          <p:spPr>
            <a:xfrm flipH="1" flipV="1">
              <a:off x="-1" y="683894"/>
              <a:ext cx="12192001" cy="1"/>
            </a:xfrm>
            <a:prstGeom prst="line">
              <a:avLst/>
            </a:prstGeom>
            <a:noFill/>
            <a:ln w="12700" cap="flat">
              <a:solidFill>
                <a:srgbClr val="1E2328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Freeform 5"/>
            <p:cNvSpPr/>
            <p:nvPr/>
          </p:nvSpPr>
          <p:spPr>
            <a:xfrm>
              <a:off x="11116887" y="685799"/>
              <a:ext cx="1075114" cy="1075114"/>
            </a:xfrm>
            <a:prstGeom prst="rect">
              <a:avLst/>
            </a:prstGeom>
            <a:blipFill rotWithShape="1">
              <a:blip r:embed="rId2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1" name="TextBox 6"/>
            <p:cNvSpPr txBox="1"/>
            <p:nvPr/>
          </p:nvSpPr>
          <p:spPr>
            <a:xfrm>
              <a:off x="4794439" y="219603"/>
              <a:ext cx="1837482" cy="2499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ctr">
                <a:lnSpc>
                  <a:spcPts val="2000"/>
                </a:lnSpc>
                <a:defRPr sz="1600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</a:lstStyle>
            <a:p>
              <a:r>
                <a:rPr dirty="0"/>
                <a:t>Modu</a:t>
              </a:r>
              <a:r>
                <a:rPr lang="pl-PL"/>
                <a:t>ł</a:t>
              </a:r>
              <a:r>
                <a:t> 2</a:t>
              </a:r>
            </a:p>
          </p:txBody>
        </p:sp>
      </p:grpSp>
      <p:sp>
        <p:nvSpPr>
          <p:cNvPr id="123" name="AutoShape 8"/>
          <p:cNvSpPr/>
          <p:nvPr/>
        </p:nvSpPr>
        <p:spPr>
          <a:xfrm flipH="1" flipV="1">
            <a:off x="-1" y="683894"/>
            <a:ext cx="12192001" cy="1"/>
          </a:xfrm>
          <a:prstGeom prst="line">
            <a:avLst/>
          </a:prstGeom>
          <a:ln>
            <a:solidFill>
              <a:srgbClr val="1E2328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4" name="TextBox 14"/>
          <p:cNvSpPr txBox="1"/>
          <p:nvPr/>
        </p:nvSpPr>
        <p:spPr>
          <a:xfrm rot="16200000">
            <a:off x="-2226314" y="3248664"/>
            <a:ext cx="5321299" cy="868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7400"/>
              </a:lnSpc>
              <a:defRPr sz="40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r>
              <a:t>Important key-words</a:t>
            </a:r>
          </a:p>
        </p:txBody>
      </p:sp>
      <p:sp>
        <p:nvSpPr>
          <p:cNvPr id="125" name="TextBox 16"/>
          <p:cNvSpPr txBox="1"/>
          <p:nvPr/>
        </p:nvSpPr>
        <p:spPr>
          <a:xfrm>
            <a:off x="1428151" y="1189665"/>
            <a:ext cx="8238808" cy="1661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spAutoFit/>
          </a:bodyPr>
          <a:lstStyle/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 err="1">
                <a:ea typeface="+mj-lt"/>
                <a:cs typeface="+mj-lt"/>
              </a:rPr>
              <a:t>Asymetria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dirty="0">
                <a:ea typeface="+mj-lt"/>
                <a:cs typeface="+mj-lt"/>
              </a:rPr>
              <a:t>– element </a:t>
            </a:r>
            <a:r>
              <a:rPr lang="en-US" dirty="0" err="1">
                <a:ea typeface="+mj-lt"/>
                <a:cs typeface="+mj-lt"/>
              </a:rPr>
              <a:t>projektu</a:t>
            </a:r>
            <a:r>
              <a:rPr lang="en-US" dirty="0">
                <a:ea typeface="+mj-lt"/>
                <a:cs typeface="+mj-lt"/>
              </a:rPr>
              <a:t>, w </a:t>
            </a:r>
            <a:r>
              <a:rPr lang="en-US" dirty="0" err="1">
                <a:ea typeface="+mj-lt"/>
                <a:cs typeface="+mj-lt"/>
              </a:rPr>
              <a:t>którym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jedna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strona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ubrania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różni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się</a:t>
            </a:r>
            <a:r>
              <a:rPr lang="en-US" dirty="0">
                <a:ea typeface="+mj-lt"/>
                <a:cs typeface="+mj-lt"/>
              </a:rPr>
              <a:t> od </a:t>
            </a:r>
            <a:r>
              <a:rPr lang="en-US" dirty="0" err="1">
                <a:ea typeface="+mj-lt"/>
                <a:cs typeface="+mj-lt"/>
              </a:rPr>
              <a:t>drugiej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często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stosowany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modzie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dirty="0" err="1">
                <a:ea typeface="+mj-lt"/>
                <a:cs typeface="+mj-lt"/>
              </a:rPr>
              <a:t>recyklingu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dla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uzyskania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niepowtarzalnego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wyglądu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/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err="1">
                <a:ea typeface="+mj-lt"/>
                <a:cs typeface="+mj-lt"/>
              </a:rPr>
              <a:t>Warstwowanie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dirty="0">
                <a:ea typeface="+mj-lt"/>
                <a:cs typeface="+mj-lt"/>
              </a:rPr>
              <a:t>– </a:t>
            </a:r>
            <a:r>
              <a:rPr lang="en-US" err="1">
                <a:ea typeface="+mj-lt"/>
                <a:cs typeface="+mj-lt"/>
              </a:rPr>
              <a:t>łączenie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wielu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warstw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materiału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ubrań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err="1">
                <a:ea typeface="+mj-lt"/>
                <a:cs typeface="+mj-lt"/>
              </a:rPr>
              <a:t>celu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nadania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głębi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wymiaru</a:t>
            </a:r>
            <a:r>
              <a:rPr lang="en-US" dirty="0">
                <a:ea typeface="+mj-lt"/>
                <a:cs typeface="+mj-lt"/>
              </a:rPr>
              <a:t>.</a:t>
            </a:r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 err="1">
                <a:ea typeface="+mj-lt"/>
                <a:cs typeface="+mj-lt"/>
              </a:rPr>
              <a:t>Owerlok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dirty="0">
                <a:ea typeface="+mj-lt"/>
                <a:cs typeface="+mj-lt"/>
              </a:rPr>
              <a:t>– </a:t>
            </a:r>
            <a:r>
              <a:rPr lang="en-US" dirty="0" err="1">
                <a:ea typeface="+mj-lt"/>
                <a:cs typeface="+mj-lt"/>
              </a:rPr>
              <a:t>użycie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overlocka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dirty="0" err="1">
                <a:ea typeface="+mj-lt"/>
                <a:cs typeface="+mj-lt"/>
              </a:rPr>
              <a:t>wykończenia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krawędzi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zapobiegania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strzępieniu</a:t>
            </a:r>
            <a:r>
              <a:rPr lang="en-US" dirty="0">
                <a:ea typeface="+mj-lt"/>
                <a:cs typeface="+mj-lt"/>
              </a:rPr>
              <a:t>.</a:t>
            </a:r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dirty="0">
                <a:ea typeface="+mj-lt"/>
                <a:cs typeface="+mj-lt"/>
              </a:rPr>
              <a:t>Patchwork </a:t>
            </a:r>
            <a:r>
              <a:rPr lang="en-US" dirty="0">
                <a:ea typeface="+mj-lt"/>
                <a:cs typeface="+mj-lt"/>
              </a:rPr>
              <a:t>– </a:t>
            </a:r>
            <a:r>
              <a:rPr lang="en-US" dirty="0" err="1">
                <a:ea typeface="+mj-lt"/>
                <a:cs typeface="+mj-lt"/>
              </a:rPr>
              <a:t>zszywanie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skrawków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resztek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materiału</a:t>
            </a:r>
            <a:r>
              <a:rPr lang="en-US" dirty="0">
                <a:ea typeface="+mj-lt"/>
                <a:cs typeface="+mj-lt"/>
              </a:rPr>
              <a:t> w </a:t>
            </a:r>
            <a:r>
              <a:rPr lang="en-US" dirty="0" err="1">
                <a:ea typeface="+mj-lt"/>
                <a:cs typeface="+mj-lt"/>
              </a:rPr>
              <a:t>celu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stworzenia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nowego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materiału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wzoru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/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err="1">
                <a:ea typeface="+mj-lt"/>
                <a:cs typeface="+mj-lt"/>
              </a:rPr>
              <a:t>Surowe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err="1">
                <a:ea typeface="+mj-lt"/>
                <a:cs typeface="+mj-lt"/>
              </a:rPr>
              <a:t>brzegi</a:t>
            </a:r>
            <a:r>
              <a:rPr lang="en-US" dirty="0">
                <a:ea typeface="+mj-lt"/>
                <a:cs typeface="+mj-lt"/>
              </a:rPr>
              <a:t> – </a:t>
            </a:r>
            <a:r>
              <a:rPr lang="en-US" err="1">
                <a:ea typeface="+mj-lt"/>
                <a:cs typeface="+mj-lt"/>
              </a:rPr>
              <a:t>pozostawienie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brzegów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materiału</a:t>
            </a:r>
            <a:r>
              <a:rPr lang="en-US" dirty="0">
                <a:ea typeface="+mj-lt"/>
                <a:cs typeface="+mj-lt"/>
              </a:rPr>
              <a:t> bez </a:t>
            </a:r>
            <a:r>
              <a:rPr lang="en-US" err="1">
                <a:ea typeface="+mj-lt"/>
                <a:cs typeface="+mj-lt"/>
              </a:rPr>
              <a:t>wykończenia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jako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celowy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wybór</a:t>
            </a:r>
            <a:r>
              <a:rPr lang="en-US" dirty="0">
                <a:ea typeface="+mj-lt"/>
                <a:cs typeface="+mj-lt"/>
              </a:rPr>
              <a:t>.</a:t>
            </a:r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err="1">
                <a:ea typeface="+mj-lt"/>
                <a:cs typeface="+mj-lt"/>
              </a:rPr>
              <a:t>Skrawki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err="1">
                <a:ea typeface="+mj-lt"/>
                <a:cs typeface="+mj-lt"/>
              </a:rPr>
              <a:t>materiał</a:t>
            </a:r>
            <a:r>
              <a:rPr lang="en-US" err="1">
                <a:ea typeface="+mj-lt"/>
                <a:cs typeface="+mj-lt"/>
              </a:rPr>
              <a:t>u</a:t>
            </a:r>
            <a:r>
              <a:rPr lang="en-US" dirty="0">
                <a:ea typeface="+mj-lt"/>
                <a:cs typeface="+mj-lt"/>
              </a:rPr>
              <a:t> – </a:t>
            </a:r>
            <a:r>
              <a:rPr lang="en-US" err="1">
                <a:ea typeface="+mj-lt"/>
                <a:cs typeface="+mj-lt"/>
              </a:rPr>
              <a:t>resztki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materiału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wykorzystywane</a:t>
            </a:r>
            <a:r>
              <a:rPr lang="en-US" dirty="0">
                <a:ea typeface="+mj-lt"/>
                <a:cs typeface="+mj-lt"/>
              </a:rPr>
              <a:t> do </a:t>
            </a:r>
            <a:r>
              <a:rPr lang="en-US" err="1">
                <a:ea typeface="+mj-lt"/>
                <a:cs typeface="+mj-lt"/>
              </a:rPr>
              <a:t>patchworku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err="1">
                <a:ea typeface="+mj-lt"/>
                <a:cs typeface="+mj-lt"/>
              </a:rPr>
              <a:t>aplikacji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projektów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małą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skalę</a:t>
            </a:r>
            <a:r>
              <a:rPr lang="en-US" dirty="0">
                <a:ea typeface="+mj-lt"/>
                <a:cs typeface="+mj-lt"/>
              </a:rPr>
              <a:t>.</a:t>
            </a:r>
          </a:p>
          <a:p>
            <a:pPr marL="171450" indent="-171450" defTabSz="457200">
              <a:buFont typeface="Arial"/>
              <a:buChar char="•"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en-US" b="1" err="1">
                <a:ea typeface="+mj-lt"/>
                <a:cs typeface="+mj-lt"/>
              </a:rPr>
              <a:t>Projektowanie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err="1">
                <a:ea typeface="+mj-lt"/>
                <a:cs typeface="+mj-lt"/>
              </a:rPr>
              <a:t>transformacyjne</a:t>
            </a:r>
            <a:r>
              <a:rPr lang="en-US" dirty="0">
                <a:ea typeface="+mj-lt"/>
                <a:cs typeface="+mj-lt"/>
              </a:rPr>
              <a:t> – </a:t>
            </a:r>
            <a:r>
              <a:rPr lang="en-US" err="1">
                <a:ea typeface="+mj-lt"/>
                <a:cs typeface="+mj-lt"/>
              </a:rPr>
              <a:t>tworzenie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ubrań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err="1">
                <a:ea typeface="+mj-lt"/>
                <a:cs typeface="+mj-lt"/>
              </a:rPr>
              <a:t>które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można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nosić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na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wiele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sposobów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lub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modyfikować</a:t>
            </a:r>
            <a:r>
              <a:rPr lang="en-US" dirty="0">
                <a:ea typeface="+mj-lt"/>
                <a:cs typeface="+mj-lt"/>
              </a:rPr>
              <a:t> z </a:t>
            </a:r>
            <a:r>
              <a:rPr lang="en-US" err="1">
                <a:ea typeface="+mj-lt"/>
                <a:cs typeface="+mj-lt"/>
              </a:rPr>
              <a:t>czasem</a:t>
            </a:r>
            <a:r>
              <a:rPr lang="en-US" dirty="0">
                <a:ea typeface="+mj-lt"/>
                <a:cs typeface="+mj-lt"/>
              </a:rPr>
              <a:t>.</a:t>
            </a:r>
          </a:p>
          <a:p>
            <a:pPr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26" name="TextBox 17"/>
          <p:cNvSpPr txBox="1"/>
          <p:nvPr/>
        </p:nvSpPr>
        <p:spPr>
          <a:xfrm>
            <a:off x="687710" y="234062"/>
            <a:ext cx="3004328" cy="285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000"/>
              </a:lnSpc>
              <a:defRPr sz="16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 lvl="0">
              <a:lnSpc>
                <a:spcPct val="122008"/>
              </a:lnSpc>
              <a:buSzPts val="2499"/>
            </a:pPr>
            <a:r>
              <a:rPr lang="pl-PL" dirty="0"/>
              <a:t>Program szkoleniowy </a:t>
            </a:r>
            <a:r>
              <a:rPr lang="pl-PL" dirty="0" err="1"/>
              <a:t>UpTraK</a:t>
            </a:r>
            <a:endParaRPr lang="pl-PL" dirty="0"/>
          </a:p>
        </p:txBody>
      </p:sp>
      <p:sp>
        <p:nvSpPr>
          <p:cNvPr id="127" name="TextBox 17"/>
          <p:cNvSpPr txBox="1"/>
          <p:nvPr/>
        </p:nvSpPr>
        <p:spPr>
          <a:xfrm rot="16200000">
            <a:off x="10407340" y="4838955"/>
            <a:ext cx="2489201" cy="177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400"/>
              </a:lnSpc>
              <a:defRPr sz="12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www.fashionupproject.com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Θέμα του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Θέμα του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Θέμα του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Panoramiczny</PresentationFormat>
  <Paragraphs>33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Bartłomiej Nowak</cp:lastModifiedBy>
  <cp:revision>54</cp:revision>
  <dcterms:modified xsi:type="dcterms:W3CDTF">2026-03-13T18:40:56Z</dcterms:modified>
</cp:coreProperties>
</file>