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60" r:id="rId2"/>
    <p:sldId id="287" r:id="rId3"/>
    <p:sldId id="258" r:id="rId4"/>
    <p:sldId id="259" r:id="rId5"/>
    <p:sldId id="289" r:id="rId6"/>
    <p:sldId id="288" r:id="rId7"/>
    <p:sldId id="291" r:id="rId8"/>
    <p:sldId id="292" r:id="rId9"/>
    <p:sldId id="261" r:id="rId10"/>
    <p:sldId id="262" r:id="rId11"/>
    <p:sldId id="263" r:id="rId12"/>
    <p:sldId id="264" r:id="rId13"/>
    <p:sldId id="265" r:id="rId14"/>
    <p:sldId id="293" r:id="rId15"/>
    <p:sldId id="266" r:id="rId16"/>
  </p:sldIdLst>
  <p:sldSz cx="18288000" cy="10287000"/>
  <p:notesSz cx="6858000" cy="9144000"/>
  <p:embeddedFontLst>
    <p:embeddedFont>
      <p:font typeface="DM Serif Display" pitchFamily="2" charset="0"/>
      <p:regular r:id="rId18"/>
      <p:italic r:id="rId19"/>
    </p:embeddedFont>
    <p:embeddedFont>
      <p:font typeface="Montserrat" panose="000005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6IUR4BjzXuNy8joLuVVFNz6Js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F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D531D5-E3C7-93B2-A58D-38AF9A611D5A}" v="284" dt="2025-11-17T10:26:44.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81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hyperlink" Target="https://www.apparelcoalition.org" TargetMode="External"/><Relationship Id="rId3" Type="http://schemas.openxmlformats.org/officeDocument/2006/relationships/image" Target="../media/image1.png"/><Relationship Id="rId7" Type="http://schemas.openxmlformats.org/officeDocument/2006/relationships/hyperlink" Target="https://www.textileexchange.or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greenpeace.org" TargetMode="External"/><Relationship Id="rId11" Type="http://schemas.openxmlformats.org/officeDocument/2006/relationships/hyperlink" Target="https://www.eco-age.com" TargetMode="External"/><Relationship Id="rId5" Type="http://schemas.openxmlformats.org/officeDocument/2006/relationships/hyperlink" Target="https://www.ellenmacarthurfoundation.org" TargetMode="External"/><Relationship Id="rId10" Type="http://schemas.openxmlformats.org/officeDocument/2006/relationships/hyperlink" Target="https://www.britishfashioncouncil.co.uk" TargetMode="External"/><Relationship Id="rId4" Type="http://schemas.openxmlformats.org/officeDocument/2006/relationships/hyperlink" Target="https://www.fashionrevolution.org" TargetMode="External"/><Relationship Id="rId9" Type="http://schemas.openxmlformats.org/officeDocument/2006/relationships/hyperlink" Target="https://www.theupcyclemovemen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cxnSp>
        <p:nvCxnSpPr>
          <p:cNvPr id="162" name="Google Shape;162;p5"/>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163" name="Google Shape;163;p5"/>
          <p:cNvGrpSpPr/>
          <p:nvPr/>
        </p:nvGrpSpPr>
        <p:grpSpPr>
          <a:xfrm>
            <a:off x="0" y="9263063"/>
            <a:ext cx="12735070" cy="1023937"/>
            <a:chOff x="0" y="0"/>
            <a:chExt cx="10109079" cy="812800"/>
          </a:xfrm>
        </p:grpSpPr>
        <p:sp>
          <p:nvSpPr>
            <p:cNvPr id="164" name="Google Shape;164;p5"/>
            <p:cNvSpPr/>
            <p:nvPr/>
          </p:nvSpPr>
          <p:spPr>
            <a:xfrm>
              <a:off x="0" y="0"/>
              <a:ext cx="10109079" cy="812800"/>
            </a:xfrm>
            <a:custGeom>
              <a:avLst/>
              <a:gdLst/>
              <a:ahLst/>
              <a:cxnLst/>
              <a:rect l="l" t="t" r="r" b="b"/>
              <a:pathLst>
                <a:path w="10109079" h="812800" extrusionOk="0">
                  <a:moveTo>
                    <a:pt x="0" y="0"/>
                  </a:moveTo>
                  <a:lnTo>
                    <a:pt x="10109079" y="0"/>
                  </a:lnTo>
                  <a:lnTo>
                    <a:pt x="10109079" y="812800"/>
                  </a:lnTo>
                  <a:lnTo>
                    <a:pt x="0" y="8128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5"/>
            <p:cNvSpPr txBox="1"/>
            <p:nvPr/>
          </p:nvSpPr>
          <p:spPr>
            <a:xfrm>
              <a:off x="0" y="0"/>
              <a:ext cx="10109079"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6" name="Google Shape;166;p5"/>
          <p:cNvGrpSpPr/>
          <p:nvPr/>
        </p:nvGrpSpPr>
        <p:grpSpPr>
          <a:xfrm>
            <a:off x="7751895" y="5657850"/>
            <a:ext cx="5296402" cy="5008320"/>
            <a:chOff x="0" y="0"/>
            <a:chExt cx="4204276" cy="3975597"/>
          </a:xfrm>
        </p:grpSpPr>
        <p:sp>
          <p:nvSpPr>
            <p:cNvPr id="167" name="Google Shape;167;p5"/>
            <p:cNvSpPr/>
            <p:nvPr/>
          </p:nvSpPr>
          <p:spPr>
            <a:xfrm>
              <a:off x="0" y="0"/>
              <a:ext cx="4204276" cy="3975597"/>
            </a:xfrm>
            <a:custGeom>
              <a:avLst/>
              <a:gdLst/>
              <a:ahLst/>
              <a:cxnLst/>
              <a:rect l="l" t="t" r="r" b="b"/>
              <a:pathLst>
                <a:path w="4204276" h="3975597" extrusionOk="0">
                  <a:moveTo>
                    <a:pt x="0" y="0"/>
                  </a:moveTo>
                  <a:lnTo>
                    <a:pt x="4204276" y="0"/>
                  </a:lnTo>
                  <a:lnTo>
                    <a:pt x="4204276" y="3975597"/>
                  </a:lnTo>
                  <a:lnTo>
                    <a:pt x="0" y="3975597"/>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5"/>
            <p:cNvSpPr txBox="1"/>
            <p:nvPr/>
          </p:nvSpPr>
          <p:spPr>
            <a:xfrm>
              <a:off x="0" y="0"/>
              <a:ext cx="4204276" cy="3975597"/>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pic>
        <p:nvPicPr>
          <p:cNvPr id="169" name="Google Shape;169;p5"/>
          <p:cNvPicPr preferRelativeResize="0"/>
          <p:nvPr/>
        </p:nvPicPr>
        <p:blipFill rotWithShape="1">
          <a:blip r:embed="rId3">
            <a:alphaModFix/>
          </a:blip>
          <a:srcRect t="1182" b="1181"/>
          <a:stretch/>
        </p:blipFill>
        <p:spPr>
          <a:xfrm>
            <a:off x="7751895" y="1028700"/>
            <a:ext cx="9482623" cy="9258300"/>
          </a:xfrm>
          <a:prstGeom prst="rect">
            <a:avLst/>
          </a:prstGeom>
          <a:noFill/>
          <a:ln>
            <a:noFill/>
          </a:ln>
        </p:spPr>
      </p:pic>
      <p:sp>
        <p:nvSpPr>
          <p:cNvPr id="170" name="Google Shape;170;p5"/>
          <p:cNvSpPr/>
          <p:nvPr/>
        </p:nvSpPr>
        <p:spPr>
          <a:xfrm>
            <a:off x="13662188" y="268369"/>
            <a:ext cx="2675477" cy="559152"/>
          </a:xfrm>
          <a:custGeom>
            <a:avLst/>
            <a:gdLst/>
            <a:ahLst/>
            <a:cxnLst/>
            <a:rect l="l" t="t" r="r" b="b"/>
            <a:pathLst>
              <a:path w="2675477" h="559152" extrusionOk="0">
                <a:moveTo>
                  <a:pt x="0" y="0"/>
                </a:moveTo>
                <a:lnTo>
                  <a:pt x="2675478" y="0"/>
                </a:lnTo>
                <a:lnTo>
                  <a:pt x="2675478" y="559152"/>
                </a:lnTo>
                <a:lnTo>
                  <a:pt x="0" y="55915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5"/>
          <p:cNvSpPr txBox="1"/>
          <p:nvPr/>
        </p:nvSpPr>
        <p:spPr>
          <a:xfrm>
            <a:off x="1031566" y="343280"/>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dirty="0"/>
          </a:p>
        </p:txBody>
      </p:sp>
      <p:sp>
        <p:nvSpPr>
          <p:cNvPr id="172" name="Google Shape;172;p5"/>
          <p:cNvSpPr txBox="1"/>
          <p:nvPr/>
        </p:nvSpPr>
        <p:spPr>
          <a:xfrm>
            <a:off x="1028700" y="4865198"/>
            <a:ext cx="6774163" cy="1390124"/>
          </a:xfrm>
          <a:prstGeom prst="rect">
            <a:avLst/>
          </a:prstGeom>
          <a:noFill/>
          <a:ln>
            <a:noFill/>
          </a:ln>
        </p:spPr>
        <p:txBody>
          <a:bodyPr spcFirstLastPara="1" wrap="square" lIns="0" tIns="0" rIns="0" bIns="0" anchor="t" anchorCtr="0">
            <a:spAutoFit/>
          </a:bodyPr>
          <a:lstStyle/>
          <a:p>
            <a:pPr marL="0" marR="0" lvl="0" indent="0" algn="l" rtl="0">
              <a:lnSpc>
                <a:spcPct val="111000"/>
              </a:lnSpc>
              <a:spcBef>
                <a:spcPts val="0"/>
              </a:spcBef>
              <a:spcAft>
                <a:spcPts val="0"/>
              </a:spcAft>
              <a:buNone/>
            </a:pPr>
            <a:r>
              <a:rPr lang="en-US" sz="9600">
                <a:solidFill>
                  <a:srgbClr val="1E2328"/>
                </a:solidFill>
                <a:latin typeface="DM Serif Display"/>
                <a:ea typeface="DM Serif Display"/>
                <a:cs typeface="DM Serif Display"/>
                <a:sym typeface="DM Serif Display"/>
              </a:rPr>
              <a:t>UNIT 3</a:t>
            </a:r>
            <a:endParaRPr sz="9600">
              <a:solidFill>
                <a:srgbClr val="1E2328"/>
              </a:solidFill>
              <a:latin typeface="DM Serif Display"/>
              <a:ea typeface="DM Serif Display"/>
              <a:cs typeface="DM Serif Display"/>
              <a:sym typeface="DM Serif Display"/>
            </a:endParaRPr>
          </a:p>
        </p:txBody>
      </p:sp>
      <p:sp>
        <p:nvSpPr>
          <p:cNvPr id="173" name="Google Shape;173;p5"/>
          <p:cNvSpPr txBox="1"/>
          <p:nvPr/>
        </p:nvSpPr>
        <p:spPr>
          <a:xfrm>
            <a:off x="1028700" y="2659586"/>
            <a:ext cx="6682774" cy="1718310"/>
          </a:xfrm>
          <a:prstGeom prst="rect">
            <a:avLst/>
          </a:prstGeom>
          <a:noFill/>
          <a:ln>
            <a:noFill/>
          </a:ln>
        </p:spPr>
        <p:txBody>
          <a:bodyPr spcFirstLastPara="1" wrap="square" lIns="0" tIns="0" rIns="0" bIns="0" anchor="t" anchorCtr="0">
            <a:spAutoFit/>
          </a:bodyPr>
          <a:lstStyle/>
          <a:p>
            <a:pPr marL="0" marR="0" lvl="0" indent="0" algn="l" rtl="0">
              <a:lnSpc>
                <a:spcPct val="111000"/>
              </a:lnSpc>
              <a:spcBef>
                <a:spcPts val="0"/>
              </a:spcBef>
              <a:spcAft>
                <a:spcPts val="0"/>
              </a:spcAft>
              <a:buNone/>
            </a:pPr>
            <a:r>
              <a:rPr lang="en-US" sz="12000">
                <a:solidFill>
                  <a:srgbClr val="CFCF5A"/>
                </a:solidFill>
                <a:latin typeface="DM Serif Display"/>
                <a:ea typeface="DM Serif Display"/>
                <a:cs typeface="DM Serif Display"/>
                <a:sym typeface="DM Serif Display"/>
              </a:rPr>
              <a:t>Module 1</a:t>
            </a:r>
            <a:endParaRPr/>
          </a:p>
        </p:txBody>
      </p:sp>
      <p:sp>
        <p:nvSpPr>
          <p:cNvPr id="174" name="Google Shape;174;p5"/>
          <p:cNvSpPr txBox="1"/>
          <p:nvPr/>
        </p:nvSpPr>
        <p:spPr>
          <a:xfrm>
            <a:off x="863926" y="6654439"/>
            <a:ext cx="5694495" cy="623248"/>
          </a:xfrm>
          <a:prstGeom prst="rect">
            <a:avLst/>
          </a:prstGeom>
          <a:noFill/>
          <a:ln>
            <a:noFill/>
          </a:ln>
        </p:spPr>
        <p:txBody>
          <a:bodyPr spcFirstLastPara="1" wrap="square" lIns="0" tIns="0" rIns="0" bIns="0" anchor="t" anchorCtr="0">
            <a:spAutoFit/>
          </a:bodyPr>
          <a:lstStyle/>
          <a:p>
            <a:pPr marL="291465" marR="0" lvl="1" algn="l" rtl="0">
              <a:lnSpc>
                <a:spcPct val="150000"/>
              </a:lnSpc>
              <a:spcBef>
                <a:spcPts val="0"/>
              </a:spcBef>
              <a:spcAft>
                <a:spcPts val="0"/>
              </a:spcAft>
              <a:buClr>
                <a:srgbClr val="1E2328"/>
              </a:buClr>
              <a:buSzPts val="2700"/>
            </a:pPr>
            <a:r>
              <a:rPr lang="en-US" sz="2700" b="0" i="0" u="none" strike="noStrike" cap="none" dirty="0">
                <a:solidFill>
                  <a:srgbClr val="1E2328"/>
                </a:solidFill>
                <a:latin typeface="Montserrat"/>
                <a:ea typeface="Montserrat"/>
                <a:cs typeface="Montserrat"/>
                <a:sym typeface="Montserrat"/>
              </a:rPr>
              <a:t>Business of Upcycling</a:t>
            </a:r>
            <a:endParaRPr lang="it-IT" dirty="0"/>
          </a:p>
        </p:txBody>
      </p:sp>
      <p:cxnSp>
        <p:nvCxnSpPr>
          <p:cNvPr id="175" name="Google Shape;175;p5"/>
          <p:cNvCxnSpPr/>
          <p:nvPr/>
        </p:nvCxnSpPr>
        <p:spPr>
          <a:xfrm rot="10800000">
            <a:off x="16675331" y="0"/>
            <a:ext cx="0" cy="10287000"/>
          </a:xfrm>
          <a:prstGeom prst="straightConnector1">
            <a:avLst/>
          </a:prstGeom>
          <a:noFill/>
          <a:ln w="9525" cap="flat" cmpd="sng">
            <a:solidFill>
              <a:srgbClr val="1E2328"/>
            </a:solidFill>
            <a:prstDash val="solid"/>
            <a:round/>
            <a:headEnd type="none" w="sm" len="sm"/>
            <a:tailEnd type="none" w="sm" len="sm"/>
          </a:ln>
        </p:spPr>
      </p:cxnSp>
      <p:sp>
        <p:nvSpPr>
          <p:cNvPr id="2" name="TextBox 17">
            <a:extLst>
              <a:ext uri="{FF2B5EF4-FFF2-40B4-BE49-F238E27FC236}">
                <a16:creationId xmlns:a16="http://schemas.microsoft.com/office/drawing/2014/main" id="{E3376B2F-E65A-FF08-740B-ECB315707695}"/>
              </a:ext>
            </a:extLst>
          </p:cNvPr>
          <p:cNvSpPr txBox="1"/>
          <p:nvPr/>
        </p:nvSpPr>
        <p:spPr>
          <a:xfrm rot="16200000">
            <a:off x="15884340" y="7503783"/>
            <a:ext cx="320989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3" name="TextBox 11">
            <a:extLst>
              <a:ext uri="{FF2B5EF4-FFF2-40B4-BE49-F238E27FC236}">
                <a16:creationId xmlns:a16="http://schemas.microsoft.com/office/drawing/2014/main" id="{C164D542-36EE-3221-D8F8-A3AC42792912}"/>
              </a:ext>
            </a:extLst>
          </p:cNvPr>
          <p:cNvSpPr txBox="1"/>
          <p:nvPr/>
        </p:nvSpPr>
        <p:spPr>
          <a:xfrm>
            <a:off x="1284653" y="9604358"/>
            <a:ext cx="6546439" cy="387094"/>
          </a:xfrm>
          <a:prstGeom prst="rect">
            <a:avLst/>
          </a:prstGeom>
        </p:spPr>
        <p:txBody>
          <a:bodyPr wrap="square" lIns="0" tIns="0" rIns="0" bIns="0" rtlCol="0" anchor="t">
            <a:spAutoFit/>
          </a:bodyPr>
          <a:lstStyle/>
          <a:p>
            <a:pPr>
              <a:lnSpc>
                <a:spcPts val="3300"/>
              </a:lnSpc>
            </a:pPr>
            <a:r>
              <a:rPr lang="en-US" sz="2200" dirty="0">
                <a:solidFill>
                  <a:schemeClr val="bg1"/>
                </a:solidFill>
                <a:latin typeface="Montserrat"/>
                <a:ea typeface="Montserrat"/>
                <a:cs typeface="Montserrat"/>
                <a:sym typeface="Montserrat"/>
              </a:rPr>
              <a:t>Duration: </a:t>
            </a:r>
            <a:r>
              <a:rPr lang="pl-PL" altLang="en-US" sz="2200" dirty="0">
                <a:solidFill>
                  <a:schemeClr val="bg1"/>
                </a:solidFill>
                <a:latin typeface="Montserrat"/>
                <a:ea typeface="Montserrat"/>
                <a:cs typeface="Montserrat"/>
                <a:sym typeface="Montserrat"/>
              </a:rPr>
              <a:t>2 </a:t>
            </a:r>
            <a:r>
              <a:rPr lang="en-US" sz="2200" dirty="0">
                <a:solidFill>
                  <a:schemeClr val="bg1"/>
                </a:solidFill>
                <a:latin typeface="Montserrat"/>
                <a:ea typeface="Montserrat"/>
                <a:cs typeface="Montserrat"/>
                <a:sym typeface="Montserrat"/>
              </a:rPr>
              <a:t>hour</a:t>
            </a:r>
            <a:r>
              <a:rPr lang="pl-PL" sz="2200" dirty="0">
                <a:solidFill>
                  <a:schemeClr val="bg1"/>
                </a:solidFill>
                <a:latin typeface="Montserrat"/>
                <a:ea typeface="Montserrat"/>
                <a:cs typeface="Montserrat"/>
                <a:sym typeface="Montserrat"/>
              </a:rPr>
              <a:t>s</a:t>
            </a:r>
            <a:endParaRPr lang="en-US" sz="2200" dirty="0">
              <a:solidFill>
                <a:schemeClr val="bg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7" name="Google Shape;207;p7"/>
          <p:cNvGrpSpPr/>
          <p:nvPr/>
        </p:nvGrpSpPr>
        <p:grpSpPr>
          <a:xfrm>
            <a:off x="0" y="0"/>
            <a:ext cx="18288000" cy="10287000"/>
            <a:chOff x="0" y="0"/>
            <a:chExt cx="24384000" cy="13716000"/>
          </a:xfrm>
        </p:grpSpPr>
        <p:cxnSp>
          <p:nvCxnSpPr>
            <p:cNvPr id="208" name="Google Shape;208;p7"/>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209" name="Google Shape;209;p7"/>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210" name="Google Shape;210;p7"/>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212" name="Google Shape;212;p7"/>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213" name="Google Shape;213;p7"/>
          <p:cNvGrpSpPr/>
          <p:nvPr/>
        </p:nvGrpSpPr>
        <p:grpSpPr>
          <a:xfrm>
            <a:off x="13792202" y="1058778"/>
            <a:ext cx="2883128" cy="9113922"/>
            <a:chOff x="0" y="0"/>
            <a:chExt cx="3505240" cy="5723059"/>
          </a:xfrm>
        </p:grpSpPr>
        <p:sp>
          <p:nvSpPr>
            <p:cNvPr id="214" name="Google Shape;214;p7"/>
            <p:cNvSpPr/>
            <p:nvPr/>
          </p:nvSpPr>
          <p:spPr>
            <a:xfrm>
              <a:off x="0" y="0"/>
              <a:ext cx="3505240" cy="5723058"/>
            </a:xfrm>
            <a:custGeom>
              <a:avLst/>
              <a:gdLst/>
              <a:ahLst/>
              <a:cxnLst/>
              <a:rect l="l" t="t" r="r" b="b"/>
              <a:pathLst>
                <a:path w="3505240" h="5723058" extrusionOk="0">
                  <a:moveTo>
                    <a:pt x="0" y="0"/>
                  </a:moveTo>
                  <a:lnTo>
                    <a:pt x="3505240" y="0"/>
                  </a:lnTo>
                  <a:lnTo>
                    <a:pt x="3505240" y="5723058"/>
                  </a:lnTo>
                  <a:lnTo>
                    <a:pt x="0" y="5723058"/>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7"/>
            <p:cNvSpPr txBox="1"/>
            <p:nvPr/>
          </p:nvSpPr>
          <p:spPr>
            <a:xfrm>
              <a:off x="0" y="0"/>
              <a:ext cx="3505240" cy="5723059"/>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sp>
        <p:nvSpPr>
          <p:cNvPr id="216" name="Google Shape;216;p7"/>
          <p:cNvSpPr txBox="1"/>
          <p:nvPr/>
        </p:nvSpPr>
        <p:spPr>
          <a:xfrm>
            <a:off x="216569" y="1264098"/>
            <a:ext cx="11518231" cy="135421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00" dirty="0">
                <a:solidFill>
                  <a:srgbClr val="1E2328"/>
                </a:solidFill>
                <a:latin typeface="DM Serif Display"/>
                <a:ea typeface="DM Serif Display"/>
                <a:cs typeface="DM Serif Display"/>
                <a:sym typeface="DM Serif Display"/>
              </a:rPr>
              <a:t>Creating a Unique Value Proposition</a:t>
            </a:r>
            <a:endParaRPr dirty="0"/>
          </a:p>
          <a:p>
            <a:pPr marL="0" marR="0" lvl="0" indent="0" algn="l" rtl="0">
              <a:spcBef>
                <a:spcPts val="0"/>
              </a:spcBef>
              <a:spcAft>
                <a:spcPts val="0"/>
              </a:spcAft>
              <a:buNone/>
            </a:pPr>
            <a:r>
              <a:rPr lang="en-US" sz="4400" dirty="0">
                <a:solidFill>
                  <a:srgbClr val="1E2328"/>
                </a:solidFill>
                <a:latin typeface="DM Serif Display"/>
                <a:ea typeface="DM Serif Display"/>
                <a:cs typeface="DM Serif Display"/>
                <a:sym typeface="DM Serif Display"/>
              </a:rPr>
              <a:t>Strategies to differentiate upcycled products</a:t>
            </a:r>
            <a:endParaRPr sz="4400" dirty="0">
              <a:solidFill>
                <a:srgbClr val="1E2328"/>
              </a:solidFill>
              <a:latin typeface="DM Serif Display"/>
              <a:ea typeface="DM Serif Display"/>
              <a:cs typeface="DM Serif Display"/>
              <a:sym typeface="DM Serif Display"/>
            </a:endParaRPr>
          </a:p>
        </p:txBody>
      </p:sp>
      <p:cxnSp>
        <p:nvCxnSpPr>
          <p:cNvPr id="217" name="Google Shape;217;p7"/>
          <p:cNvCxnSpPr/>
          <p:nvPr/>
        </p:nvCxnSpPr>
        <p:spPr>
          <a:xfrm rot="22765">
            <a:off x="1031590" y="9246394"/>
            <a:ext cx="719057" cy="0"/>
          </a:xfrm>
          <a:prstGeom prst="straightConnector1">
            <a:avLst/>
          </a:prstGeom>
          <a:noFill/>
          <a:ln w="9525" cap="flat" cmpd="sng">
            <a:solidFill>
              <a:srgbClr val="CFCF5A"/>
            </a:solidFill>
            <a:prstDash val="solid"/>
            <a:round/>
            <a:headEnd type="none" w="sm" len="sm"/>
            <a:tailEnd type="none" w="sm" len="sm"/>
          </a:ln>
        </p:spPr>
      </p:cxnSp>
      <p:sp>
        <p:nvSpPr>
          <p:cNvPr id="218" name="Google Shape;218;p7"/>
          <p:cNvSpPr txBox="1"/>
          <p:nvPr/>
        </p:nvSpPr>
        <p:spPr>
          <a:xfrm>
            <a:off x="216569" y="2744867"/>
            <a:ext cx="10896596" cy="601645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200" i="1" dirty="0">
                <a:solidFill>
                  <a:srgbClr val="1E2328"/>
                </a:solidFill>
                <a:latin typeface="DM Serif Display"/>
                <a:ea typeface="DM Serif Display"/>
                <a:cs typeface="DM Serif Display"/>
                <a:sym typeface="DM Serif Display"/>
              </a:rPr>
              <a:t>Differentiating Upcycled Products</a:t>
            </a:r>
            <a:endParaRPr lang="pl-PL" sz="3200" i="1" dirty="0">
              <a:solidFill>
                <a:srgbClr val="1E2328"/>
              </a:solidFill>
              <a:latin typeface="DM Serif Display"/>
              <a:ea typeface="DM Serif Display"/>
              <a:cs typeface="DM Serif Display"/>
              <a:sym typeface="DM Serif Display"/>
            </a:endParaRPr>
          </a:p>
          <a:p>
            <a:pPr marL="0" marR="0" lvl="0" indent="0" algn="l" rtl="0">
              <a:spcBef>
                <a:spcPts val="0"/>
              </a:spcBef>
              <a:spcAft>
                <a:spcPts val="0"/>
              </a:spcAft>
              <a:buNone/>
            </a:pPr>
            <a:endParaRPr sz="2800" i="1" dirty="0">
              <a:solidFill>
                <a:srgbClr val="1E2328"/>
              </a:solidFill>
              <a:latin typeface="DM Serif Display"/>
              <a:ea typeface="DM Serif Display"/>
              <a:cs typeface="DM Serif Display"/>
              <a:sym typeface="DM Serif Display"/>
            </a:endParaRPr>
          </a:p>
          <a:p>
            <a:pPr marL="0" marR="0" lvl="0" indent="0" algn="l" rtl="0">
              <a:lnSpc>
                <a:spcPct val="176470"/>
              </a:lnSpc>
              <a:spcBef>
                <a:spcPts val="0"/>
              </a:spcBef>
              <a:spcAft>
                <a:spcPts val="0"/>
              </a:spcAft>
              <a:buNone/>
            </a:pPr>
            <a:r>
              <a:rPr lang="en-US" sz="1700" b="1" dirty="0">
                <a:solidFill>
                  <a:srgbClr val="1E2328"/>
                </a:solidFill>
                <a:latin typeface="Montserrat"/>
                <a:ea typeface="Montserrat"/>
                <a:cs typeface="Montserrat"/>
                <a:sym typeface="Montserrat"/>
              </a:rPr>
              <a:t>Strategies:</a:t>
            </a:r>
            <a:endParaRPr sz="1700" b="1" dirty="0">
              <a:solidFill>
                <a:srgbClr val="1E2328"/>
              </a:solidFill>
              <a:latin typeface="Montserrat"/>
              <a:ea typeface="Montserrat"/>
              <a:cs typeface="Montserrat"/>
              <a:sym typeface="Montserrat"/>
            </a:endParaRPr>
          </a:p>
          <a:p>
            <a:pPr marL="342900" marR="0" lvl="0" indent="-342900" algn="l" rtl="0">
              <a:lnSpc>
                <a:spcPct val="176470"/>
              </a:lnSpc>
              <a:spcBef>
                <a:spcPts val="0"/>
              </a:spcBef>
              <a:spcAft>
                <a:spcPts val="0"/>
              </a:spcAft>
              <a:buClr>
                <a:srgbClr val="1E2328"/>
              </a:buClr>
              <a:buSzPts val="1700"/>
              <a:buFont typeface="Arial"/>
              <a:buChar char="•"/>
            </a:pPr>
            <a:r>
              <a:rPr lang="en-US" sz="2000" dirty="0">
                <a:solidFill>
                  <a:srgbClr val="1E2328"/>
                </a:solidFill>
                <a:latin typeface="Montserrat"/>
                <a:ea typeface="Montserrat"/>
                <a:cs typeface="Montserrat"/>
                <a:sym typeface="Montserrat"/>
              </a:rPr>
              <a:t>Tell the story behind the materials and transformation process.</a:t>
            </a:r>
            <a:endParaRPr sz="1800" dirty="0"/>
          </a:p>
          <a:p>
            <a:pPr marL="342900" marR="0" lvl="0" indent="-342900" algn="l" rtl="0">
              <a:lnSpc>
                <a:spcPct val="176470"/>
              </a:lnSpc>
              <a:spcBef>
                <a:spcPts val="0"/>
              </a:spcBef>
              <a:spcAft>
                <a:spcPts val="0"/>
              </a:spcAft>
              <a:buClr>
                <a:srgbClr val="1E2328"/>
              </a:buClr>
              <a:buSzPts val="1700"/>
              <a:buFont typeface="Arial"/>
              <a:buChar char="•"/>
            </a:pPr>
            <a:r>
              <a:rPr lang="en-US" sz="2000" dirty="0">
                <a:solidFill>
                  <a:srgbClr val="1E2328"/>
                </a:solidFill>
                <a:latin typeface="Montserrat"/>
                <a:ea typeface="Montserrat"/>
                <a:cs typeface="Montserrat"/>
                <a:sym typeface="Montserrat"/>
              </a:rPr>
              <a:t>Offer customized or limited-edition designs.</a:t>
            </a:r>
            <a:endParaRPr sz="1800" dirty="0"/>
          </a:p>
          <a:p>
            <a:pPr marL="342900" marR="0" lvl="0" indent="-342900" algn="l" rtl="0">
              <a:lnSpc>
                <a:spcPct val="176470"/>
              </a:lnSpc>
              <a:spcBef>
                <a:spcPts val="0"/>
              </a:spcBef>
              <a:spcAft>
                <a:spcPts val="0"/>
              </a:spcAft>
              <a:buClr>
                <a:srgbClr val="1E2328"/>
              </a:buClr>
              <a:buSzPts val="1700"/>
              <a:buFont typeface="Arial"/>
              <a:buChar char="•"/>
            </a:pPr>
            <a:r>
              <a:rPr lang="en-US" sz="2000" dirty="0">
                <a:solidFill>
                  <a:srgbClr val="1E2328"/>
                </a:solidFill>
                <a:latin typeface="Montserrat"/>
                <a:ea typeface="Montserrat"/>
                <a:cs typeface="Montserrat"/>
                <a:sym typeface="Montserrat"/>
              </a:rPr>
              <a:t>Use eco-certifications to build trust and credibility.</a:t>
            </a:r>
            <a:endParaRPr sz="1800" dirty="0"/>
          </a:p>
          <a:p>
            <a:pPr marL="342900" marR="0" lvl="0" indent="-342900" algn="l" rtl="0">
              <a:lnSpc>
                <a:spcPct val="176470"/>
              </a:lnSpc>
              <a:spcBef>
                <a:spcPts val="0"/>
              </a:spcBef>
              <a:spcAft>
                <a:spcPts val="0"/>
              </a:spcAft>
              <a:buClr>
                <a:srgbClr val="1E2328"/>
              </a:buClr>
              <a:buSzPts val="1700"/>
              <a:buFont typeface="Arial"/>
              <a:buChar char="•"/>
            </a:pPr>
            <a:r>
              <a:rPr lang="en-US" sz="2000" dirty="0">
                <a:solidFill>
                  <a:srgbClr val="1E2328"/>
                </a:solidFill>
                <a:latin typeface="Montserrat"/>
                <a:ea typeface="Montserrat"/>
                <a:cs typeface="Montserrat"/>
                <a:sym typeface="Montserrat"/>
              </a:rPr>
              <a:t>Collaborate with local artists or influencers for exclusive collections.</a:t>
            </a:r>
            <a:endParaRPr sz="1800" dirty="0"/>
          </a:p>
          <a:p>
            <a:pPr marL="0" marR="0" lvl="0" indent="0" algn="l" rtl="0">
              <a:lnSpc>
                <a:spcPct val="176470"/>
              </a:lnSpc>
              <a:spcBef>
                <a:spcPts val="0"/>
              </a:spcBef>
              <a:spcAft>
                <a:spcPts val="0"/>
              </a:spcAft>
              <a:buNone/>
            </a:pPr>
            <a:endParaRPr sz="1700" b="1" dirty="0">
              <a:solidFill>
                <a:srgbClr val="1E2328"/>
              </a:solidFill>
              <a:latin typeface="Montserrat"/>
              <a:ea typeface="Montserrat"/>
              <a:cs typeface="Montserrat"/>
              <a:sym typeface="Montserrat"/>
            </a:endParaRPr>
          </a:p>
          <a:p>
            <a:pPr marL="0" marR="0" lvl="0" indent="0" algn="l" rtl="0">
              <a:lnSpc>
                <a:spcPct val="176470"/>
              </a:lnSpc>
              <a:spcBef>
                <a:spcPts val="0"/>
              </a:spcBef>
              <a:spcAft>
                <a:spcPts val="0"/>
              </a:spcAft>
              <a:buNone/>
            </a:pPr>
            <a:r>
              <a:rPr lang="en-US" sz="1700" b="1" dirty="0">
                <a:solidFill>
                  <a:srgbClr val="1E2328"/>
                </a:solidFill>
                <a:latin typeface="Montserrat"/>
                <a:ea typeface="Montserrat"/>
                <a:cs typeface="Montserrat"/>
                <a:sym typeface="Montserrat"/>
              </a:rPr>
              <a:t>Examples:</a:t>
            </a:r>
            <a:endParaRPr sz="1700" b="1" dirty="0">
              <a:solidFill>
                <a:srgbClr val="1E2328"/>
              </a:solidFill>
              <a:latin typeface="Montserrat"/>
              <a:ea typeface="Montserrat"/>
              <a:cs typeface="Montserrat"/>
              <a:sym typeface="Montserrat"/>
            </a:endParaRPr>
          </a:p>
          <a:p>
            <a:pPr marL="342900" marR="0" lvl="0" indent="-342900" algn="l" rtl="0">
              <a:lnSpc>
                <a:spcPct val="176470"/>
              </a:lnSpc>
              <a:spcBef>
                <a:spcPts val="0"/>
              </a:spcBef>
              <a:spcAft>
                <a:spcPts val="0"/>
              </a:spcAft>
              <a:buClr>
                <a:srgbClr val="1E2328"/>
              </a:buClr>
              <a:buSzPts val="1700"/>
              <a:buFont typeface="Arial"/>
              <a:buChar char="•"/>
            </a:pPr>
            <a:r>
              <a:rPr lang="en-US" sz="2000" dirty="0">
                <a:solidFill>
                  <a:srgbClr val="1E2328"/>
                </a:solidFill>
                <a:latin typeface="Montserrat"/>
                <a:ea typeface="Montserrat"/>
                <a:cs typeface="Montserrat"/>
                <a:sym typeface="Montserrat"/>
              </a:rPr>
              <a:t>Handcrafted bags from decommissioned fire hoses – durable and stylish.</a:t>
            </a:r>
            <a:endParaRPr sz="1800" dirty="0"/>
          </a:p>
          <a:p>
            <a:pPr marL="342900" marR="0" lvl="0" indent="-342900" algn="l" rtl="0">
              <a:lnSpc>
                <a:spcPct val="176470"/>
              </a:lnSpc>
              <a:spcBef>
                <a:spcPts val="0"/>
              </a:spcBef>
              <a:spcAft>
                <a:spcPts val="0"/>
              </a:spcAft>
              <a:buClr>
                <a:srgbClr val="1E2328"/>
              </a:buClr>
              <a:buSzPts val="1700"/>
              <a:buFont typeface="Arial"/>
              <a:buChar char="•"/>
            </a:pPr>
            <a:r>
              <a:rPr lang="en-US" sz="2000" dirty="0">
                <a:solidFill>
                  <a:srgbClr val="1E2328"/>
                </a:solidFill>
                <a:latin typeface="Montserrat"/>
                <a:ea typeface="Montserrat"/>
                <a:cs typeface="Montserrat"/>
                <a:sym typeface="Montserrat"/>
              </a:rPr>
              <a:t>Limited-edition fashion made from vintage fabrics – every piece is unique.</a:t>
            </a:r>
            <a:endParaRPr sz="1800" dirty="0"/>
          </a:p>
          <a:p>
            <a:pPr marL="0" marR="0" lvl="0" indent="0" algn="l" rtl="0">
              <a:lnSpc>
                <a:spcPct val="150000"/>
              </a:lnSpc>
              <a:spcBef>
                <a:spcPts val="0"/>
              </a:spcBef>
              <a:spcAft>
                <a:spcPts val="0"/>
              </a:spcAft>
              <a:buNone/>
            </a:pPr>
            <a:endParaRPr sz="2000" dirty="0">
              <a:solidFill>
                <a:srgbClr val="1E2328"/>
              </a:solidFill>
              <a:latin typeface="Montserrat"/>
              <a:ea typeface="Montserrat"/>
              <a:cs typeface="Montserrat"/>
              <a:sym typeface="Montserrat"/>
            </a:endParaRPr>
          </a:p>
        </p:txBody>
      </p:sp>
      <p:sp>
        <p:nvSpPr>
          <p:cNvPr id="219" name="Google Shape;219;p7"/>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pic>
        <p:nvPicPr>
          <p:cNvPr id="220" name="Google Shape;220;p7"/>
          <p:cNvPicPr preferRelativeResize="0"/>
          <p:nvPr/>
        </p:nvPicPr>
        <p:blipFill rotWithShape="1">
          <a:blip r:embed="rId4">
            <a:alphaModFix/>
          </a:blip>
          <a:srcRect/>
          <a:stretch/>
        </p:blipFill>
        <p:spPr>
          <a:xfrm>
            <a:off x="11953024" y="2359589"/>
            <a:ext cx="4387053" cy="6512298"/>
          </a:xfrm>
          <a:prstGeom prst="rect">
            <a:avLst/>
          </a:prstGeom>
          <a:noFill/>
          <a:ln>
            <a:noFill/>
          </a:ln>
        </p:spPr>
      </p:pic>
      <p:sp>
        <p:nvSpPr>
          <p:cNvPr id="3" name="TextBox 17">
            <a:extLst>
              <a:ext uri="{FF2B5EF4-FFF2-40B4-BE49-F238E27FC236}">
                <a16:creationId xmlns:a16="http://schemas.microsoft.com/office/drawing/2014/main" id="{96298F04-609E-B744-B000-3539A7464454}"/>
              </a:ext>
            </a:extLst>
          </p:cNvPr>
          <p:cNvSpPr txBox="1"/>
          <p:nvPr/>
        </p:nvSpPr>
        <p:spPr>
          <a:xfrm rot="16200000">
            <a:off x="15815760" y="7496163"/>
            <a:ext cx="325561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4" name="TextBox 6">
            <a:extLst>
              <a:ext uri="{FF2B5EF4-FFF2-40B4-BE49-F238E27FC236}">
                <a16:creationId xmlns:a16="http://schemas.microsoft.com/office/drawing/2014/main" id="{C5B324B3-EA28-3530-B34A-CC24912BCF0C}"/>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3</a:t>
            </a:r>
            <a:endParaRPr lang="en-US" sz="2499" dirty="0">
              <a:solidFill>
                <a:srgbClr val="1E2328"/>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grpSp>
        <p:nvGrpSpPr>
          <p:cNvPr id="225" name="Google Shape;225;p8"/>
          <p:cNvGrpSpPr/>
          <p:nvPr/>
        </p:nvGrpSpPr>
        <p:grpSpPr>
          <a:xfrm>
            <a:off x="0" y="0"/>
            <a:ext cx="18288000" cy="10287000"/>
            <a:chOff x="0" y="0"/>
            <a:chExt cx="24384000" cy="13716000"/>
          </a:xfrm>
        </p:grpSpPr>
        <p:cxnSp>
          <p:nvCxnSpPr>
            <p:cNvPr id="226" name="Google Shape;226;p8"/>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227" name="Google Shape;227;p8"/>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228" name="Google Shape;228;p8"/>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230" name="Google Shape;230;p8"/>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231" name="Google Shape;231;p8"/>
          <p:cNvGrpSpPr/>
          <p:nvPr/>
        </p:nvGrpSpPr>
        <p:grpSpPr>
          <a:xfrm>
            <a:off x="0" y="1044575"/>
            <a:ext cx="2883128" cy="9113922"/>
            <a:chOff x="0" y="0"/>
            <a:chExt cx="3505240" cy="5723059"/>
          </a:xfrm>
        </p:grpSpPr>
        <p:sp>
          <p:nvSpPr>
            <p:cNvPr id="232" name="Google Shape;232;p8"/>
            <p:cNvSpPr/>
            <p:nvPr/>
          </p:nvSpPr>
          <p:spPr>
            <a:xfrm>
              <a:off x="0" y="0"/>
              <a:ext cx="3505240" cy="5723058"/>
            </a:xfrm>
            <a:custGeom>
              <a:avLst/>
              <a:gdLst/>
              <a:ahLst/>
              <a:cxnLst/>
              <a:rect l="l" t="t" r="r" b="b"/>
              <a:pathLst>
                <a:path w="3505240" h="5723058" extrusionOk="0">
                  <a:moveTo>
                    <a:pt x="0" y="0"/>
                  </a:moveTo>
                  <a:lnTo>
                    <a:pt x="3505240" y="0"/>
                  </a:lnTo>
                  <a:lnTo>
                    <a:pt x="3505240" y="5723058"/>
                  </a:lnTo>
                  <a:lnTo>
                    <a:pt x="0" y="5723058"/>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8"/>
            <p:cNvSpPr txBox="1"/>
            <p:nvPr/>
          </p:nvSpPr>
          <p:spPr>
            <a:xfrm>
              <a:off x="0" y="0"/>
              <a:ext cx="3505240" cy="5723059"/>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sp>
        <p:nvSpPr>
          <p:cNvPr id="234" name="Google Shape;234;p8"/>
          <p:cNvSpPr txBox="1"/>
          <p:nvPr/>
        </p:nvSpPr>
        <p:spPr>
          <a:xfrm>
            <a:off x="217020" y="1496481"/>
            <a:ext cx="11518231" cy="677108"/>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400">
                <a:solidFill>
                  <a:srgbClr val="1E2328"/>
                </a:solidFill>
                <a:latin typeface="DM Serif Display"/>
                <a:ea typeface="DM Serif Display"/>
                <a:cs typeface="DM Serif Display"/>
                <a:sym typeface="DM Serif Display"/>
              </a:rPr>
              <a:t>Examples of Propositions</a:t>
            </a:r>
            <a:endParaRPr sz="4400">
              <a:solidFill>
                <a:srgbClr val="1E2328"/>
              </a:solidFill>
              <a:latin typeface="DM Serif Display"/>
              <a:ea typeface="DM Serif Display"/>
              <a:cs typeface="DM Serif Display"/>
              <a:sym typeface="DM Serif Display"/>
            </a:endParaRPr>
          </a:p>
        </p:txBody>
      </p:sp>
      <p:cxnSp>
        <p:nvCxnSpPr>
          <p:cNvPr id="235" name="Google Shape;235;p8"/>
          <p:cNvCxnSpPr/>
          <p:nvPr/>
        </p:nvCxnSpPr>
        <p:spPr>
          <a:xfrm rot="22765">
            <a:off x="1031590" y="9246394"/>
            <a:ext cx="719057" cy="0"/>
          </a:xfrm>
          <a:prstGeom prst="straightConnector1">
            <a:avLst/>
          </a:prstGeom>
          <a:noFill/>
          <a:ln w="9525" cap="flat" cmpd="sng">
            <a:solidFill>
              <a:srgbClr val="CFCF5A"/>
            </a:solidFill>
            <a:prstDash val="solid"/>
            <a:round/>
            <a:headEnd type="none" w="sm" len="sm"/>
            <a:tailEnd type="none" w="sm" len="sm"/>
          </a:ln>
        </p:spPr>
      </p:cxnSp>
      <p:sp>
        <p:nvSpPr>
          <p:cNvPr id="236" name="Google Shape;236;p8"/>
          <p:cNvSpPr txBox="1"/>
          <p:nvPr/>
        </p:nvSpPr>
        <p:spPr>
          <a:xfrm>
            <a:off x="5467916" y="2833074"/>
            <a:ext cx="10896596" cy="73866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i="1">
                <a:solidFill>
                  <a:srgbClr val="1E2328"/>
                </a:solidFill>
                <a:latin typeface="Montserrat"/>
                <a:ea typeface="Montserrat"/>
                <a:cs typeface="Montserrat"/>
                <a:sym typeface="Montserrat"/>
              </a:rPr>
              <a:t>Limited-edition fashion pieces made from vintage fabrics – each item tells a unique story.</a:t>
            </a:r>
            <a:endParaRPr/>
          </a:p>
          <a:p>
            <a:pPr marL="0" marR="0" lvl="0" indent="0" algn="l" rtl="0">
              <a:spcBef>
                <a:spcPts val="0"/>
              </a:spcBef>
              <a:spcAft>
                <a:spcPts val="0"/>
              </a:spcAft>
              <a:buNone/>
            </a:pPr>
            <a:endParaRPr sz="2000">
              <a:solidFill>
                <a:srgbClr val="1E2328"/>
              </a:solidFill>
              <a:latin typeface="Montserrat"/>
              <a:ea typeface="Montserrat"/>
              <a:cs typeface="Montserrat"/>
              <a:sym typeface="Montserrat"/>
            </a:endParaRPr>
          </a:p>
          <a:p>
            <a:pPr marL="0" marR="0" lvl="0" indent="0" algn="l" rtl="0">
              <a:spcBef>
                <a:spcPts val="0"/>
              </a:spcBef>
              <a:spcAft>
                <a:spcPts val="0"/>
              </a:spcAft>
              <a:buNone/>
            </a:pPr>
            <a:r>
              <a:rPr lang="en-US" sz="2000" u="sng">
                <a:solidFill>
                  <a:srgbClr val="1E2328"/>
                </a:solidFill>
                <a:latin typeface="Montserrat"/>
                <a:ea typeface="Montserrat"/>
                <a:cs typeface="Montserrat"/>
                <a:sym typeface="Montserrat"/>
              </a:rPr>
              <a:t>Outcome:</a:t>
            </a:r>
            <a:endParaRPr/>
          </a:p>
          <a:p>
            <a:pPr marL="0" marR="0" lvl="0" indent="0" algn="l" rtl="0">
              <a:spcBef>
                <a:spcPts val="0"/>
              </a:spcBef>
              <a:spcAft>
                <a:spcPts val="0"/>
              </a:spcAft>
              <a:buNone/>
            </a:pPr>
            <a:r>
              <a:rPr lang="en-US" sz="2000">
                <a:solidFill>
                  <a:srgbClr val="1E2328"/>
                </a:solidFill>
                <a:latin typeface="Montserrat"/>
                <a:ea typeface="Montserrat"/>
                <a:cs typeface="Montserrat"/>
                <a:sym typeface="Montserrat"/>
              </a:rPr>
              <a:t>Appeals to customers looking for exclusive, one-of-a-kind products.</a:t>
            </a:r>
            <a:endParaRPr/>
          </a:p>
          <a:p>
            <a:pPr marL="0" marR="0" lvl="0" indent="0" algn="l" rtl="0">
              <a:spcBef>
                <a:spcPts val="0"/>
              </a:spcBef>
              <a:spcAft>
                <a:spcPts val="0"/>
              </a:spcAft>
              <a:buNone/>
            </a:pPr>
            <a:r>
              <a:rPr lang="en-US" sz="2000">
                <a:solidFill>
                  <a:srgbClr val="1E2328"/>
                </a:solidFill>
                <a:latin typeface="Montserrat"/>
                <a:ea typeface="Montserrat"/>
                <a:cs typeface="Montserrat"/>
                <a:sym typeface="Montserrat"/>
              </a:rPr>
              <a:t>Differentiates the brand from mass-produced fashion.</a:t>
            </a:r>
            <a:endParaRPr/>
          </a:p>
          <a:p>
            <a:pPr marL="0" marR="0" lvl="0" indent="0" algn="l" rtl="0">
              <a:spcBef>
                <a:spcPts val="0"/>
              </a:spcBef>
              <a:spcAft>
                <a:spcPts val="0"/>
              </a:spcAft>
              <a:buNone/>
            </a:pPr>
            <a:r>
              <a:rPr lang="en-US" sz="2000">
                <a:solidFill>
                  <a:srgbClr val="1E2328"/>
                </a:solidFill>
                <a:latin typeface="Montserrat"/>
                <a:ea typeface="Montserrat"/>
                <a:cs typeface="Montserrat"/>
                <a:sym typeface="Montserrat"/>
              </a:rPr>
              <a:t>Encourages customer loyalty due to the exclusivity of the designs.</a:t>
            </a:r>
            <a:endParaRPr/>
          </a:p>
          <a:p>
            <a:pPr marL="0" marR="0" lvl="0" indent="0" algn="l" rtl="0">
              <a:spcBef>
                <a:spcPts val="0"/>
              </a:spcBef>
              <a:spcAft>
                <a:spcPts val="0"/>
              </a:spcAft>
              <a:buNone/>
            </a:pPr>
            <a:endParaRPr sz="2000" b="1" i="1">
              <a:solidFill>
                <a:srgbClr val="1E2328"/>
              </a:solidFill>
              <a:latin typeface="Montserrat"/>
              <a:ea typeface="Montserrat"/>
              <a:cs typeface="Montserrat"/>
              <a:sym typeface="Montserrat"/>
            </a:endParaRPr>
          </a:p>
          <a:p>
            <a:pPr marL="0" marR="0" lvl="0" indent="0" algn="l" rtl="0">
              <a:spcBef>
                <a:spcPts val="0"/>
              </a:spcBef>
              <a:spcAft>
                <a:spcPts val="0"/>
              </a:spcAft>
              <a:buNone/>
            </a:pPr>
            <a:r>
              <a:rPr lang="en-US" sz="2000" b="1" i="1">
                <a:solidFill>
                  <a:srgbClr val="1E2328"/>
                </a:solidFill>
                <a:latin typeface="Montserrat"/>
                <a:ea typeface="Montserrat"/>
                <a:cs typeface="Montserrat"/>
                <a:sym typeface="Montserrat"/>
              </a:rPr>
              <a:t>Tote bags crafted from textile scraps, with 10% of profits donated to environmental causes.</a:t>
            </a:r>
            <a:endParaRPr/>
          </a:p>
          <a:p>
            <a:pPr marL="0" marR="0" lvl="0" indent="0" algn="l" rtl="0">
              <a:spcBef>
                <a:spcPts val="0"/>
              </a:spcBef>
              <a:spcAft>
                <a:spcPts val="0"/>
              </a:spcAft>
              <a:buNone/>
            </a:pPr>
            <a:endParaRPr sz="2000">
              <a:solidFill>
                <a:srgbClr val="1E2328"/>
              </a:solidFill>
              <a:latin typeface="Montserrat"/>
              <a:ea typeface="Montserrat"/>
              <a:cs typeface="Montserrat"/>
              <a:sym typeface="Montserrat"/>
            </a:endParaRPr>
          </a:p>
          <a:p>
            <a:pPr marL="0" marR="0" lvl="0" indent="0" algn="l" rtl="0">
              <a:spcBef>
                <a:spcPts val="0"/>
              </a:spcBef>
              <a:spcAft>
                <a:spcPts val="0"/>
              </a:spcAft>
              <a:buNone/>
            </a:pPr>
            <a:r>
              <a:rPr lang="en-US" sz="2000" u="sng">
                <a:solidFill>
                  <a:srgbClr val="1E2328"/>
                </a:solidFill>
                <a:latin typeface="Montserrat"/>
                <a:ea typeface="Montserrat"/>
                <a:cs typeface="Montserrat"/>
                <a:sym typeface="Montserrat"/>
              </a:rPr>
              <a:t>Outcome:</a:t>
            </a:r>
            <a:endParaRPr/>
          </a:p>
          <a:p>
            <a:pPr marL="0" marR="0" lvl="0" indent="0" algn="l" rtl="0">
              <a:spcBef>
                <a:spcPts val="0"/>
              </a:spcBef>
              <a:spcAft>
                <a:spcPts val="0"/>
              </a:spcAft>
              <a:buNone/>
            </a:pPr>
            <a:r>
              <a:rPr lang="en-US" sz="2000">
                <a:solidFill>
                  <a:srgbClr val="1E2328"/>
                </a:solidFill>
                <a:latin typeface="Montserrat"/>
                <a:ea typeface="Montserrat"/>
                <a:cs typeface="Montserrat"/>
                <a:sym typeface="Montserrat"/>
              </a:rPr>
              <a:t>Enhances the emotional connection with ethically-minded consumers.</a:t>
            </a:r>
            <a:endParaRPr/>
          </a:p>
          <a:p>
            <a:pPr marL="0" marR="0" lvl="0" indent="0" algn="l" rtl="0">
              <a:spcBef>
                <a:spcPts val="0"/>
              </a:spcBef>
              <a:spcAft>
                <a:spcPts val="0"/>
              </a:spcAft>
              <a:buNone/>
            </a:pPr>
            <a:r>
              <a:rPr lang="en-US" sz="2000">
                <a:solidFill>
                  <a:srgbClr val="1E2328"/>
                </a:solidFill>
                <a:latin typeface="Montserrat"/>
                <a:ea typeface="Montserrat"/>
                <a:cs typeface="Montserrat"/>
                <a:sym typeface="Montserrat"/>
              </a:rPr>
              <a:t>Provides a competitive edge by linking products to a greater cause.</a:t>
            </a:r>
            <a:endParaRPr/>
          </a:p>
          <a:p>
            <a:pPr marL="0" marR="0" lvl="0" indent="0" algn="l" rtl="0">
              <a:spcBef>
                <a:spcPts val="0"/>
              </a:spcBef>
              <a:spcAft>
                <a:spcPts val="0"/>
              </a:spcAft>
              <a:buNone/>
            </a:pPr>
            <a:r>
              <a:rPr lang="en-US" sz="2000">
                <a:solidFill>
                  <a:srgbClr val="1E2328"/>
                </a:solidFill>
                <a:latin typeface="Montserrat"/>
                <a:ea typeface="Montserrat"/>
                <a:cs typeface="Montserrat"/>
                <a:sym typeface="Montserrat"/>
              </a:rPr>
              <a:t>Increases sales as customers feel their purchase makes a positive impact.</a:t>
            </a:r>
            <a:endParaRPr/>
          </a:p>
          <a:p>
            <a:pPr marL="0" marR="0" lvl="0" indent="0" algn="l" rtl="0">
              <a:spcBef>
                <a:spcPts val="0"/>
              </a:spcBef>
              <a:spcAft>
                <a:spcPts val="0"/>
              </a:spcAft>
              <a:buNone/>
            </a:pPr>
            <a:endParaRPr sz="2000">
              <a:solidFill>
                <a:srgbClr val="1E2328"/>
              </a:solidFill>
              <a:latin typeface="Montserrat"/>
              <a:ea typeface="Montserrat"/>
              <a:cs typeface="Montserrat"/>
              <a:sym typeface="Montserrat"/>
            </a:endParaRPr>
          </a:p>
          <a:p>
            <a:pPr marL="0" marR="0" lvl="0" indent="0" algn="l" rtl="0">
              <a:spcBef>
                <a:spcPts val="0"/>
              </a:spcBef>
              <a:spcAft>
                <a:spcPts val="0"/>
              </a:spcAft>
              <a:buNone/>
            </a:pPr>
            <a:r>
              <a:rPr lang="en-US" sz="2000" b="1" i="1">
                <a:solidFill>
                  <a:srgbClr val="1E2328"/>
                </a:solidFill>
                <a:latin typeface="Montserrat"/>
                <a:ea typeface="Montserrat"/>
                <a:cs typeface="Montserrat"/>
                <a:sym typeface="Montserrat"/>
              </a:rPr>
              <a:t>Fashion accessories made from post-consumer plastics – modern designs reducing ocean waste.</a:t>
            </a:r>
            <a:endParaRPr/>
          </a:p>
          <a:p>
            <a:pPr marL="0" marR="0" lvl="0" indent="0" algn="l" rtl="0">
              <a:spcBef>
                <a:spcPts val="0"/>
              </a:spcBef>
              <a:spcAft>
                <a:spcPts val="0"/>
              </a:spcAft>
              <a:buNone/>
            </a:pPr>
            <a:endParaRPr sz="2000">
              <a:solidFill>
                <a:srgbClr val="1E2328"/>
              </a:solidFill>
              <a:latin typeface="Montserrat"/>
              <a:ea typeface="Montserrat"/>
              <a:cs typeface="Montserrat"/>
              <a:sym typeface="Montserrat"/>
            </a:endParaRPr>
          </a:p>
          <a:p>
            <a:pPr marL="0" marR="0" lvl="0" indent="0" algn="l" rtl="0">
              <a:spcBef>
                <a:spcPts val="0"/>
              </a:spcBef>
              <a:spcAft>
                <a:spcPts val="0"/>
              </a:spcAft>
              <a:buNone/>
            </a:pPr>
            <a:r>
              <a:rPr lang="en-US" sz="2000" u="sng">
                <a:solidFill>
                  <a:srgbClr val="1E2328"/>
                </a:solidFill>
                <a:latin typeface="Montserrat"/>
                <a:ea typeface="Montserrat"/>
                <a:cs typeface="Montserrat"/>
                <a:sym typeface="Montserrat"/>
              </a:rPr>
              <a:t>Outcome:</a:t>
            </a:r>
            <a:endParaRPr/>
          </a:p>
          <a:p>
            <a:pPr marL="0" marR="0" lvl="0" indent="0" algn="l" rtl="0">
              <a:spcBef>
                <a:spcPts val="0"/>
              </a:spcBef>
              <a:spcAft>
                <a:spcPts val="0"/>
              </a:spcAft>
              <a:buNone/>
            </a:pPr>
            <a:r>
              <a:rPr lang="en-US" sz="2000">
                <a:solidFill>
                  <a:srgbClr val="1E2328"/>
                </a:solidFill>
                <a:latin typeface="Montserrat"/>
                <a:ea typeface="Montserrat"/>
                <a:cs typeface="Montserrat"/>
                <a:sym typeface="Montserrat"/>
              </a:rPr>
              <a:t>Attracts media attention for innovative use of waste materials.</a:t>
            </a:r>
            <a:endParaRPr/>
          </a:p>
          <a:p>
            <a:pPr marL="0" marR="0" lvl="0" indent="0" algn="l" rtl="0">
              <a:spcBef>
                <a:spcPts val="0"/>
              </a:spcBef>
              <a:spcAft>
                <a:spcPts val="0"/>
              </a:spcAft>
              <a:buNone/>
            </a:pPr>
            <a:r>
              <a:rPr lang="en-US" sz="2000">
                <a:solidFill>
                  <a:srgbClr val="1E2328"/>
                </a:solidFill>
                <a:latin typeface="Montserrat"/>
                <a:ea typeface="Montserrat"/>
                <a:cs typeface="Montserrat"/>
                <a:sym typeface="Montserrat"/>
              </a:rPr>
              <a:t>Expands reach to consumers interested in combating plastic pollution.</a:t>
            </a:r>
            <a:endParaRPr/>
          </a:p>
          <a:p>
            <a:pPr marL="0" marR="0" lvl="0" indent="0" algn="l" rtl="0">
              <a:spcBef>
                <a:spcPts val="0"/>
              </a:spcBef>
              <a:spcAft>
                <a:spcPts val="0"/>
              </a:spcAft>
              <a:buNone/>
            </a:pPr>
            <a:r>
              <a:rPr lang="en-US" sz="2000">
                <a:solidFill>
                  <a:srgbClr val="1E2328"/>
                </a:solidFill>
                <a:latin typeface="Montserrat"/>
                <a:ea typeface="Montserrat"/>
                <a:cs typeface="Montserrat"/>
                <a:sym typeface="Montserrat"/>
              </a:rPr>
              <a:t>Encourages collaboration with environmental organizations.</a:t>
            </a:r>
            <a:endParaRPr/>
          </a:p>
          <a:p>
            <a:pPr marL="0" marR="0" lvl="0" indent="0" algn="l" rtl="0">
              <a:spcBef>
                <a:spcPts val="0"/>
              </a:spcBef>
              <a:spcAft>
                <a:spcPts val="0"/>
              </a:spcAft>
              <a:buNone/>
            </a:pPr>
            <a:endParaRPr sz="2000">
              <a:solidFill>
                <a:srgbClr val="1E2328"/>
              </a:solidFill>
              <a:latin typeface="Montserrat"/>
              <a:ea typeface="Montserrat"/>
              <a:cs typeface="Montserrat"/>
              <a:sym typeface="Montserrat"/>
            </a:endParaRPr>
          </a:p>
        </p:txBody>
      </p:sp>
      <p:sp>
        <p:nvSpPr>
          <p:cNvPr id="237" name="Google Shape;237;p8"/>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pic>
        <p:nvPicPr>
          <p:cNvPr id="238" name="Google Shape;238;p8"/>
          <p:cNvPicPr preferRelativeResize="0"/>
          <p:nvPr/>
        </p:nvPicPr>
        <p:blipFill rotWithShape="1">
          <a:blip r:embed="rId4">
            <a:alphaModFix/>
          </a:blip>
          <a:srcRect/>
          <a:stretch/>
        </p:blipFill>
        <p:spPr>
          <a:xfrm>
            <a:off x="78689" y="2833074"/>
            <a:ext cx="5233817" cy="6851765"/>
          </a:xfrm>
          <a:prstGeom prst="rect">
            <a:avLst/>
          </a:prstGeom>
          <a:noFill/>
          <a:ln>
            <a:noFill/>
          </a:ln>
        </p:spPr>
      </p:pic>
      <p:sp>
        <p:nvSpPr>
          <p:cNvPr id="3" name="TextBox 17">
            <a:extLst>
              <a:ext uri="{FF2B5EF4-FFF2-40B4-BE49-F238E27FC236}">
                <a16:creationId xmlns:a16="http://schemas.microsoft.com/office/drawing/2014/main" id="{800C1D65-DE0B-5915-0924-163125D91A99}"/>
              </a:ext>
            </a:extLst>
          </p:cNvPr>
          <p:cNvSpPr txBox="1"/>
          <p:nvPr/>
        </p:nvSpPr>
        <p:spPr>
          <a:xfrm rot="16200000">
            <a:off x="15853860" y="7519023"/>
            <a:ext cx="320989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4" name="TextBox 6">
            <a:extLst>
              <a:ext uri="{FF2B5EF4-FFF2-40B4-BE49-F238E27FC236}">
                <a16:creationId xmlns:a16="http://schemas.microsoft.com/office/drawing/2014/main" id="{E333579D-741A-ABA4-268A-1D681252021B}"/>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3</a:t>
            </a:r>
            <a:endParaRPr lang="en-US" sz="2499" dirty="0">
              <a:solidFill>
                <a:srgbClr val="1E2328"/>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Shape 242"/>
        <p:cNvGrpSpPr/>
        <p:nvPr/>
      </p:nvGrpSpPr>
      <p:grpSpPr>
        <a:xfrm>
          <a:off x="0" y="0"/>
          <a:ext cx="0" cy="0"/>
          <a:chOff x="0" y="0"/>
          <a:chExt cx="0" cy="0"/>
        </a:xfrm>
      </p:grpSpPr>
      <p:grpSp>
        <p:nvGrpSpPr>
          <p:cNvPr id="243" name="Google Shape;243;p9"/>
          <p:cNvGrpSpPr/>
          <p:nvPr/>
        </p:nvGrpSpPr>
        <p:grpSpPr>
          <a:xfrm>
            <a:off x="0" y="0"/>
            <a:ext cx="18288000" cy="10287000"/>
            <a:chOff x="0" y="0"/>
            <a:chExt cx="24384000" cy="13716000"/>
          </a:xfrm>
        </p:grpSpPr>
        <p:cxnSp>
          <p:nvCxnSpPr>
            <p:cNvPr id="244" name="Google Shape;244;p9"/>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245" name="Google Shape;245;p9"/>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246" name="Google Shape;246;p9"/>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8" name="Google Shape;248;p9"/>
          <p:cNvGrpSpPr/>
          <p:nvPr/>
        </p:nvGrpSpPr>
        <p:grpSpPr>
          <a:xfrm>
            <a:off x="228600" y="1312606"/>
            <a:ext cx="16172816" cy="5686328"/>
            <a:chOff x="-12652123" y="-1861671"/>
            <a:chExt cx="21563755" cy="7581771"/>
          </a:xfrm>
        </p:grpSpPr>
        <p:grpSp>
          <p:nvGrpSpPr>
            <p:cNvPr id="249" name="Google Shape;249;p9"/>
            <p:cNvGrpSpPr/>
            <p:nvPr/>
          </p:nvGrpSpPr>
          <p:grpSpPr>
            <a:xfrm>
              <a:off x="-12652123" y="-1861671"/>
              <a:ext cx="21563755" cy="7581771"/>
              <a:chOff x="-7532427" y="-1108344"/>
              <a:chExt cx="12837957" cy="4513799"/>
            </a:xfrm>
          </p:grpSpPr>
          <p:sp>
            <p:nvSpPr>
              <p:cNvPr id="250" name="Google Shape;250;p9"/>
              <p:cNvSpPr/>
              <p:nvPr/>
            </p:nvSpPr>
            <p:spPr>
              <a:xfrm>
                <a:off x="-7532427" y="-1108344"/>
                <a:ext cx="12837957" cy="742434"/>
              </a:xfrm>
              <a:custGeom>
                <a:avLst/>
                <a:gdLst/>
                <a:ahLst/>
                <a:cxnLst/>
                <a:rect l="l" t="t" r="r" b="b"/>
                <a:pathLst>
                  <a:path w="5039406" h="3405455" extrusionOk="0">
                    <a:moveTo>
                      <a:pt x="0" y="0"/>
                    </a:moveTo>
                    <a:lnTo>
                      <a:pt x="5039406" y="0"/>
                    </a:lnTo>
                    <a:lnTo>
                      <a:pt x="5039406" y="3405455"/>
                    </a:lnTo>
                    <a:lnTo>
                      <a:pt x="0" y="3405455"/>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0"/>
                <a:ext cx="5039406" cy="3405455"/>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txBox="1"/>
            <p:nvPr/>
          </p:nvSpPr>
          <p:spPr>
            <a:xfrm>
              <a:off x="-12245723" y="-1845312"/>
              <a:ext cx="20117415" cy="970009"/>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4000">
                  <a:solidFill>
                    <a:srgbClr val="FFFFFF"/>
                  </a:solidFill>
                  <a:latin typeface="DM Serif Display"/>
                  <a:ea typeface="DM Serif Display"/>
                  <a:cs typeface="DM Serif Display"/>
                  <a:sym typeface="DM Serif Display"/>
                </a:rPr>
                <a:t>Building a Sustainable Business Model for Upcycling</a:t>
              </a:r>
              <a:endParaRPr sz="4000">
                <a:solidFill>
                  <a:srgbClr val="FFFFFF"/>
                </a:solidFill>
                <a:latin typeface="DM Serif Display"/>
                <a:ea typeface="DM Serif Display"/>
                <a:cs typeface="DM Serif Display"/>
                <a:sym typeface="DM Serif Display"/>
              </a:endParaRPr>
            </a:p>
          </p:txBody>
        </p:sp>
      </p:grpSp>
      <p:sp>
        <p:nvSpPr>
          <p:cNvPr id="253" name="Google Shape;253;p9"/>
          <p:cNvSpPr txBox="1"/>
          <p:nvPr/>
        </p:nvSpPr>
        <p:spPr>
          <a:xfrm>
            <a:off x="508000" y="2536566"/>
            <a:ext cx="7709133" cy="421653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i="1" u="sng">
                <a:solidFill>
                  <a:schemeClr val="dk1"/>
                </a:solidFill>
                <a:latin typeface="Montserrat"/>
                <a:ea typeface="Montserrat"/>
                <a:cs typeface="Montserrat"/>
                <a:sym typeface="Montserrat"/>
              </a:rPr>
              <a:t>Pricing Strategies:</a:t>
            </a:r>
            <a:endParaRPr/>
          </a:p>
          <a:p>
            <a:pPr marL="0" marR="0" lvl="0" indent="0" algn="l" rtl="0">
              <a:spcBef>
                <a:spcPts val="0"/>
              </a:spcBef>
              <a:spcAft>
                <a:spcPts val="0"/>
              </a:spcAft>
              <a:buNone/>
            </a:pPr>
            <a:endParaRPr sz="2000" b="1" i="1" u="sng">
              <a:solidFill>
                <a:schemeClr val="dk1"/>
              </a:solidFill>
              <a:latin typeface="Montserrat"/>
              <a:ea typeface="Montserrat"/>
              <a:cs typeface="Montserrat"/>
              <a:sym typeface="Montserrat"/>
            </a:endParaRPr>
          </a:p>
          <a:p>
            <a:pPr marL="0" marR="0" lvl="0" indent="0" algn="l" rtl="0">
              <a:spcBef>
                <a:spcPts val="0"/>
              </a:spcBef>
              <a:spcAft>
                <a:spcPts val="0"/>
              </a:spcAft>
              <a:buNone/>
            </a:pPr>
            <a:r>
              <a:rPr lang="en-US" sz="2000" b="1">
                <a:solidFill>
                  <a:schemeClr val="lt1"/>
                </a:solidFill>
                <a:latin typeface="Montserrat"/>
                <a:ea typeface="Montserrat"/>
                <a:cs typeface="Montserrat"/>
                <a:sym typeface="Montserrat"/>
              </a:rPr>
              <a:t>Set premium prices by emphasizing product uniqueness and sustainability.</a:t>
            </a:r>
            <a:endParaRPr/>
          </a:p>
          <a:p>
            <a:pPr marL="0" marR="0" lvl="0" indent="0" algn="l" rtl="0">
              <a:spcBef>
                <a:spcPts val="0"/>
              </a:spcBef>
              <a:spcAft>
                <a:spcPts val="0"/>
              </a:spcAft>
              <a:buNone/>
            </a:pPr>
            <a:r>
              <a:rPr lang="en-US" sz="2000" b="1">
                <a:solidFill>
                  <a:schemeClr val="lt1"/>
                </a:solidFill>
                <a:latin typeface="Montserrat"/>
                <a:ea typeface="Montserrat"/>
                <a:cs typeface="Montserrat"/>
                <a:sym typeface="Montserrat"/>
              </a:rPr>
              <a:t>Offer tiered pricing (e.g., custom designs vs. standard upcycled items).</a:t>
            </a:r>
            <a:endParaRPr/>
          </a:p>
          <a:p>
            <a:pPr marL="0" marR="0" lvl="0" indent="0" algn="l" rtl="0">
              <a:spcBef>
                <a:spcPts val="0"/>
              </a:spcBef>
              <a:spcAft>
                <a:spcPts val="0"/>
              </a:spcAft>
              <a:buNone/>
            </a:pPr>
            <a:r>
              <a:rPr lang="en-US" sz="2000" b="1">
                <a:solidFill>
                  <a:schemeClr val="lt1"/>
                </a:solidFill>
                <a:latin typeface="Montserrat"/>
                <a:ea typeface="Montserrat"/>
                <a:cs typeface="Montserrat"/>
                <a:sym typeface="Montserrat"/>
              </a:rPr>
              <a:t>Highlight cost savings from reduced material expenses to justify price points.</a:t>
            </a:r>
            <a:endParaRPr/>
          </a:p>
          <a:p>
            <a:pPr marL="0" marR="0" lvl="0" indent="0" algn="l" rtl="0">
              <a:spcBef>
                <a:spcPts val="0"/>
              </a:spcBef>
              <a:spcAft>
                <a:spcPts val="0"/>
              </a:spcAft>
              <a:buNone/>
            </a:pPr>
            <a:endParaRPr sz="2000" b="1" i="1" u="sng">
              <a:solidFill>
                <a:schemeClr val="dk1"/>
              </a:solidFill>
              <a:latin typeface="Montserrat"/>
              <a:ea typeface="Montserrat"/>
              <a:cs typeface="Montserrat"/>
              <a:sym typeface="Montserrat"/>
            </a:endParaRPr>
          </a:p>
          <a:p>
            <a:pPr marL="0" marR="0" lvl="0" indent="0" algn="l" rtl="0">
              <a:spcBef>
                <a:spcPts val="0"/>
              </a:spcBef>
              <a:spcAft>
                <a:spcPts val="0"/>
              </a:spcAft>
              <a:buNone/>
            </a:pPr>
            <a:endParaRPr sz="2000" b="1" i="1" u="sng">
              <a:solidFill>
                <a:schemeClr val="dk1"/>
              </a:solidFill>
              <a:latin typeface="Montserrat"/>
              <a:ea typeface="Montserrat"/>
              <a:cs typeface="Montserrat"/>
              <a:sym typeface="Montserrat"/>
            </a:endParaRPr>
          </a:p>
          <a:p>
            <a:pPr marL="0" marR="0" lvl="0" indent="0" algn="l" rtl="0">
              <a:spcBef>
                <a:spcPts val="0"/>
              </a:spcBef>
              <a:spcAft>
                <a:spcPts val="0"/>
              </a:spcAft>
              <a:buNone/>
            </a:pPr>
            <a:endParaRPr sz="2000" b="1" i="1" u="sng">
              <a:solidFill>
                <a:schemeClr val="dk1"/>
              </a:solidFill>
              <a:latin typeface="Montserrat"/>
              <a:ea typeface="Montserrat"/>
              <a:cs typeface="Montserrat"/>
              <a:sym typeface="Montserrat"/>
            </a:endParaRPr>
          </a:p>
          <a:p>
            <a:pPr marL="0" marR="0" lvl="0" indent="0" algn="l" rtl="0">
              <a:spcBef>
                <a:spcPts val="0"/>
              </a:spcBef>
              <a:spcAft>
                <a:spcPts val="0"/>
              </a:spcAft>
              <a:buNone/>
            </a:pPr>
            <a:endParaRPr sz="2000" b="1" i="1" u="sng">
              <a:solidFill>
                <a:schemeClr val="dk1"/>
              </a:solidFill>
              <a:latin typeface="Montserrat"/>
              <a:ea typeface="Montserrat"/>
              <a:cs typeface="Montserrat"/>
              <a:sym typeface="Montserrat"/>
            </a:endParaRPr>
          </a:p>
          <a:p>
            <a:pPr marL="0" marR="0" lvl="0" indent="0" algn="l" rtl="0">
              <a:spcBef>
                <a:spcPts val="0"/>
              </a:spcBef>
              <a:spcAft>
                <a:spcPts val="0"/>
              </a:spcAft>
              <a:buNone/>
            </a:pPr>
            <a:endParaRPr sz="2000" b="1" i="1" u="sng">
              <a:solidFill>
                <a:schemeClr val="dk1"/>
              </a:solidFill>
              <a:latin typeface="Montserrat"/>
              <a:ea typeface="Montserrat"/>
              <a:cs typeface="Montserrat"/>
              <a:sym typeface="Montserrat"/>
            </a:endParaRPr>
          </a:p>
          <a:p>
            <a:pPr marL="0" marR="0" lvl="0" indent="0" algn="l" rtl="0">
              <a:spcBef>
                <a:spcPts val="0"/>
              </a:spcBef>
              <a:spcAft>
                <a:spcPts val="0"/>
              </a:spcAft>
              <a:buNone/>
            </a:pPr>
            <a:endParaRPr sz="1400">
              <a:solidFill>
                <a:srgbClr val="000000"/>
              </a:solidFill>
              <a:latin typeface="Montserrat"/>
              <a:ea typeface="Montserrat"/>
              <a:cs typeface="Montserrat"/>
              <a:sym typeface="Montserrat"/>
            </a:endParaRPr>
          </a:p>
        </p:txBody>
      </p:sp>
      <p:sp>
        <p:nvSpPr>
          <p:cNvPr id="254" name="Google Shape;254;p9"/>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sp>
        <p:nvSpPr>
          <p:cNvPr id="255" name="Google Shape;255;p9"/>
          <p:cNvSpPr txBox="1"/>
          <p:nvPr/>
        </p:nvSpPr>
        <p:spPr>
          <a:xfrm>
            <a:off x="9047184" y="2561736"/>
            <a:ext cx="6786811" cy="338554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i="1" u="sng">
                <a:solidFill>
                  <a:schemeClr val="dk1"/>
                </a:solidFill>
                <a:latin typeface="Montserrat"/>
                <a:ea typeface="Montserrat"/>
                <a:cs typeface="Montserrat"/>
                <a:sym typeface="Montserrat"/>
              </a:rPr>
              <a:t>Marketing Channels:</a:t>
            </a:r>
            <a:endParaRPr/>
          </a:p>
          <a:p>
            <a:pPr marL="0" marR="0" lvl="0" indent="0" algn="l" rtl="0">
              <a:spcBef>
                <a:spcPts val="0"/>
              </a:spcBef>
              <a:spcAft>
                <a:spcPts val="0"/>
              </a:spcAft>
              <a:buNone/>
            </a:pPr>
            <a:endParaRPr sz="2000" b="1" i="1" u="sng">
              <a:solidFill>
                <a:schemeClr val="dk1"/>
              </a:solidFill>
              <a:latin typeface="Montserrat"/>
              <a:ea typeface="Montserrat"/>
              <a:cs typeface="Montserrat"/>
              <a:sym typeface="Montserrat"/>
            </a:endParaRPr>
          </a:p>
          <a:p>
            <a:pPr marL="0" marR="0" lvl="0" indent="0" algn="l" rtl="0">
              <a:spcBef>
                <a:spcPts val="0"/>
              </a:spcBef>
              <a:spcAft>
                <a:spcPts val="0"/>
              </a:spcAft>
              <a:buNone/>
            </a:pPr>
            <a:r>
              <a:rPr lang="en-US" sz="2000" b="1">
                <a:solidFill>
                  <a:schemeClr val="lt1"/>
                </a:solidFill>
                <a:latin typeface="Montserrat"/>
                <a:ea typeface="Montserrat"/>
                <a:cs typeface="Montserrat"/>
                <a:sym typeface="Montserrat"/>
              </a:rPr>
              <a:t>Leverage social media platforms to share transformation stories and reach eco-conscious consumers.</a:t>
            </a:r>
            <a:endParaRPr/>
          </a:p>
          <a:p>
            <a:pPr marL="0" marR="0" lvl="0" indent="0" algn="l" rtl="0">
              <a:spcBef>
                <a:spcPts val="0"/>
              </a:spcBef>
              <a:spcAft>
                <a:spcPts val="0"/>
              </a:spcAft>
              <a:buNone/>
            </a:pPr>
            <a:r>
              <a:rPr lang="en-US" sz="2000" b="1">
                <a:solidFill>
                  <a:schemeClr val="lt1"/>
                </a:solidFill>
                <a:latin typeface="Montserrat"/>
                <a:ea typeface="Montserrat"/>
                <a:cs typeface="Montserrat"/>
                <a:sym typeface="Montserrat"/>
              </a:rPr>
              <a:t>Collaborate with local markets, sustainable fairs, and online marketplaces focused on green products.</a:t>
            </a:r>
            <a:endParaRPr/>
          </a:p>
          <a:p>
            <a:pPr marL="0" marR="0" lvl="0" indent="0" algn="l" rtl="0">
              <a:spcBef>
                <a:spcPts val="0"/>
              </a:spcBef>
              <a:spcAft>
                <a:spcPts val="0"/>
              </a:spcAft>
              <a:buNone/>
            </a:pPr>
            <a:r>
              <a:rPr lang="en-US" sz="2000" b="1">
                <a:solidFill>
                  <a:schemeClr val="lt1"/>
                </a:solidFill>
                <a:latin typeface="Montserrat"/>
                <a:ea typeface="Montserrat"/>
                <a:cs typeface="Montserrat"/>
                <a:sym typeface="Montserrat"/>
              </a:rPr>
              <a:t>Build a direct-to-consumer (D2C) model through an engaging website showcasing transparency.</a:t>
            </a:r>
            <a:endParaRPr/>
          </a:p>
          <a:p>
            <a:pPr marL="0" marR="0" lvl="0" indent="0" algn="l" rtl="0">
              <a:spcBef>
                <a:spcPts val="0"/>
              </a:spcBef>
              <a:spcAft>
                <a:spcPts val="0"/>
              </a:spcAft>
              <a:buNone/>
            </a:pPr>
            <a:endParaRPr sz="2000" b="1">
              <a:solidFill>
                <a:schemeClr val="lt1"/>
              </a:solidFill>
              <a:latin typeface="Montserrat"/>
              <a:ea typeface="Montserrat"/>
              <a:cs typeface="Montserrat"/>
              <a:sym typeface="Montserrat"/>
            </a:endParaRPr>
          </a:p>
        </p:txBody>
      </p:sp>
      <p:sp>
        <p:nvSpPr>
          <p:cNvPr id="256" name="Google Shape;256;p9"/>
          <p:cNvSpPr txBox="1"/>
          <p:nvPr/>
        </p:nvSpPr>
        <p:spPr>
          <a:xfrm>
            <a:off x="508000" y="5947278"/>
            <a:ext cx="6786811" cy="276998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i="1" u="sng">
                <a:solidFill>
                  <a:schemeClr val="dk1"/>
                </a:solidFill>
                <a:latin typeface="Montserrat"/>
                <a:ea typeface="Montserrat"/>
                <a:cs typeface="Montserrat"/>
                <a:sym typeface="Montserrat"/>
              </a:rPr>
              <a:t>Scalability:</a:t>
            </a:r>
            <a:endParaRPr/>
          </a:p>
          <a:p>
            <a:pPr marL="0" marR="0" lvl="0" indent="0" algn="l" rtl="0">
              <a:spcBef>
                <a:spcPts val="0"/>
              </a:spcBef>
              <a:spcAft>
                <a:spcPts val="0"/>
              </a:spcAft>
              <a:buNone/>
            </a:pPr>
            <a:endParaRPr sz="2000" b="1" i="1" u="sng">
              <a:solidFill>
                <a:schemeClr val="dk1"/>
              </a:solidFill>
              <a:latin typeface="Montserrat"/>
              <a:ea typeface="Montserrat"/>
              <a:cs typeface="Montserrat"/>
              <a:sym typeface="Montserrat"/>
            </a:endParaRPr>
          </a:p>
          <a:p>
            <a:pPr marL="0" marR="0" lvl="0" indent="0" algn="l" rtl="0">
              <a:spcBef>
                <a:spcPts val="0"/>
              </a:spcBef>
              <a:spcAft>
                <a:spcPts val="0"/>
              </a:spcAft>
              <a:buNone/>
            </a:pPr>
            <a:r>
              <a:rPr lang="en-US" sz="2000" b="1">
                <a:solidFill>
                  <a:schemeClr val="lt1"/>
                </a:solidFill>
                <a:latin typeface="Montserrat"/>
                <a:ea typeface="Montserrat"/>
                <a:cs typeface="Montserrat"/>
                <a:sym typeface="Montserrat"/>
              </a:rPr>
              <a:t>Partner with second-hand suppliers or deadstock distributors for consistent material sourcing.</a:t>
            </a:r>
            <a:endParaRPr/>
          </a:p>
          <a:p>
            <a:pPr marL="0" marR="0" lvl="0" indent="0" algn="l" rtl="0">
              <a:spcBef>
                <a:spcPts val="0"/>
              </a:spcBef>
              <a:spcAft>
                <a:spcPts val="0"/>
              </a:spcAft>
              <a:buNone/>
            </a:pPr>
            <a:r>
              <a:rPr lang="en-US" sz="2000" b="1">
                <a:solidFill>
                  <a:schemeClr val="lt1"/>
                </a:solidFill>
                <a:latin typeface="Montserrat"/>
                <a:ea typeface="Montserrat"/>
                <a:cs typeface="Montserrat"/>
                <a:sym typeface="Montserrat"/>
              </a:rPr>
              <a:t>Introduce limited-edition collections to test demand before expanding production.</a:t>
            </a:r>
            <a:endParaRPr/>
          </a:p>
          <a:p>
            <a:pPr marL="0" marR="0" lvl="0" indent="0" algn="l" rtl="0">
              <a:spcBef>
                <a:spcPts val="0"/>
              </a:spcBef>
              <a:spcAft>
                <a:spcPts val="0"/>
              </a:spcAft>
              <a:buNone/>
            </a:pPr>
            <a:r>
              <a:rPr lang="en-US" sz="2000" b="1">
                <a:solidFill>
                  <a:schemeClr val="lt1"/>
                </a:solidFill>
                <a:latin typeface="Montserrat"/>
                <a:ea typeface="Montserrat"/>
                <a:cs typeface="Montserrat"/>
                <a:sym typeface="Montserrat"/>
              </a:rPr>
              <a:t>Use modular production methods to adapt easily to changing material availability.</a:t>
            </a:r>
            <a:endParaRPr sz="2000" b="1">
              <a:solidFill>
                <a:schemeClr val="lt1"/>
              </a:solidFill>
              <a:latin typeface="Montserrat"/>
              <a:ea typeface="Montserrat"/>
              <a:cs typeface="Montserrat"/>
              <a:sym typeface="Montserrat"/>
            </a:endParaRPr>
          </a:p>
          <a:p>
            <a:pPr marL="0" marR="0" lvl="0" indent="0" algn="l" rtl="0">
              <a:spcBef>
                <a:spcPts val="0"/>
              </a:spcBef>
              <a:spcAft>
                <a:spcPts val="0"/>
              </a:spcAft>
              <a:buNone/>
            </a:pPr>
            <a:endParaRPr sz="2000" b="1">
              <a:solidFill>
                <a:schemeClr val="lt1"/>
              </a:solidFill>
              <a:latin typeface="Montserrat"/>
              <a:ea typeface="Montserrat"/>
              <a:cs typeface="Montserrat"/>
              <a:sym typeface="Montserrat"/>
            </a:endParaRPr>
          </a:p>
        </p:txBody>
      </p:sp>
      <p:pic>
        <p:nvPicPr>
          <p:cNvPr id="257" name="Google Shape;257;p9"/>
          <p:cNvPicPr preferRelativeResize="0"/>
          <p:nvPr/>
        </p:nvPicPr>
        <p:blipFill rotWithShape="1">
          <a:blip r:embed="rId4">
            <a:alphaModFix/>
          </a:blip>
          <a:srcRect/>
          <a:stretch/>
        </p:blipFill>
        <p:spPr>
          <a:xfrm>
            <a:off x="8996011" y="6048595"/>
            <a:ext cx="5689246" cy="3740874"/>
          </a:xfrm>
          <a:prstGeom prst="rect">
            <a:avLst/>
          </a:prstGeom>
          <a:noFill/>
          <a:ln>
            <a:noFill/>
          </a:ln>
        </p:spPr>
      </p:pic>
      <p:sp>
        <p:nvSpPr>
          <p:cNvPr id="258" name="Google Shape;258;p9"/>
          <p:cNvSpPr txBox="1"/>
          <p:nvPr/>
        </p:nvSpPr>
        <p:spPr>
          <a:xfrm>
            <a:off x="533400" y="9079926"/>
            <a:ext cx="638627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1">
                <a:solidFill>
                  <a:srgbClr val="953734"/>
                </a:solidFill>
                <a:latin typeface="Montserrat"/>
                <a:ea typeface="Montserrat"/>
                <a:cs typeface="Montserrat"/>
                <a:sym typeface="Montserrat"/>
              </a:rPr>
              <a:t>You can read more about </a:t>
            </a:r>
            <a:r>
              <a:rPr lang="en-US" sz="2000" b="1" i="1" u="sng">
                <a:solidFill>
                  <a:srgbClr val="953734"/>
                </a:solidFill>
                <a:latin typeface="Montserrat"/>
                <a:ea typeface="Montserrat"/>
                <a:cs typeface="Montserrat"/>
                <a:sym typeface="Montserrat"/>
              </a:rPr>
              <a:t>Marketing and Sales</a:t>
            </a:r>
            <a:r>
              <a:rPr lang="en-US" sz="2000" b="1" i="1">
                <a:solidFill>
                  <a:srgbClr val="953734"/>
                </a:solidFill>
                <a:latin typeface="Montserrat"/>
                <a:ea typeface="Montserrat"/>
                <a:cs typeface="Montserrat"/>
                <a:sym typeface="Montserrat"/>
              </a:rPr>
              <a:t> in Module 5.</a:t>
            </a:r>
            <a:endParaRPr/>
          </a:p>
        </p:txBody>
      </p:sp>
      <p:sp>
        <p:nvSpPr>
          <p:cNvPr id="3" name="TextBox 17">
            <a:extLst>
              <a:ext uri="{FF2B5EF4-FFF2-40B4-BE49-F238E27FC236}">
                <a16:creationId xmlns:a16="http://schemas.microsoft.com/office/drawing/2014/main" id="{3DE6E889-998E-D9B1-04D0-890517E3A4A7}"/>
              </a:ext>
            </a:extLst>
          </p:cNvPr>
          <p:cNvSpPr txBox="1"/>
          <p:nvPr/>
        </p:nvSpPr>
        <p:spPr>
          <a:xfrm rot="16200000">
            <a:off x="15831000" y="7488543"/>
            <a:ext cx="32708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4" name="TextBox 6">
            <a:extLst>
              <a:ext uri="{FF2B5EF4-FFF2-40B4-BE49-F238E27FC236}">
                <a16:creationId xmlns:a16="http://schemas.microsoft.com/office/drawing/2014/main" id="{63D1B826-D7AA-304B-6C70-4A939543CB15}"/>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3</a:t>
            </a:r>
            <a:endParaRPr lang="en-US" sz="2499" dirty="0">
              <a:solidFill>
                <a:srgbClr val="1E2328"/>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grpSp>
        <p:nvGrpSpPr>
          <p:cNvPr id="263" name="Google Shape;263;p10"/>
          <p:cNvGrpSpPr/>
          <p:nvPr/>
        </p:nvGrpSpPr>
        <p:grpSpPr>
          <a:xfrm>
            <a:off x="0" y="0"/>
            <a:ext cx="18288000" cy="10287000"/>
            <a:chOff x="0" y="0"/>
            <a:chExt cx="24384000" cy="13716000"/>
          </a:xfrm>
        </p:grpSpPr>
        <p:cxnSp>
          <p:nvCxnSpPr>
            <p:cNvPr id="264" name="Google Shape;264;p10"/>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265" name="Google Shape;265;p10"/>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266" name="Google Shape;266;p10"/>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268" name="Google Shape;268;p10"/>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269" name="Google Shape;269;p10"/>
          <p:cNvGrpSpPr/>
          <p:nvPr/>
        </p:nvGrpSpPr>
        <p:grpSpPr>
          <a:xfrm>
            <a:off x="13792200" y="1072821"/>
            <a:ext cx="2883129" cy="9253538"/>
            <a:chOff x="0" y="0"/>
            <a:chExt cx="1308826" cy="2001355"/>
          </a:xfrm>
        </p:grpSpPr>
        <p:sp>
          <p:nvSpPr>
            <p:cNvPr id="270" name="Google Shape;270;p10"/>
            <p:cNvSpPr/>
            <p:nvPr/>
          </p:nvSpPr>
          <p:spPr>
            <a:xfrm>
              <a:off x="0" y="0"/>
              <a:ext cx="1308826" cy="2001355"/>
            </a:xfrm>
            <a:custGeom>
              <a:avLst/>
              <a:gdLst/>
              <a:ahLst/>
              <a:cxnLst/>
              <a:rect l="l" t="t" r="r" b="b"/>
              <a:pathLst>
                <a:path w="1308826" h="2001355" extrusionOk="0">
                  <a:moveTo>
                    <a:pt x="0" y="0"/>
                  </a:moveTo>
                  <a:lnTo>
                    <a:pt x="1308826" y="0"/>
                  </a:lnTo>
                  <a:lnTo>
                    <a:pt x="1308826" y="2001355"/>
                  </a:lnTo>
                  <a:lnTo>
                    <a:pt x="0" y="2001355"/>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10"/>
            <p:cNvSpPr txBox="1"/>
            <p:nvPr/>
          </p:nvSpPr>
          <p:spPr>
            <a:xfrm>
              <a:off x="0" y="0"/>
              <a:ext cx="1308826" cy="20013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272" name="Google Shape;272;p10"/>
          <p:cNvSpPr txBox="1"/>
          <p:nvPr/>
        </p:nvSpPr>
        <p:spPr>
          <a:xfrm>
            <a:off x="494866" y="2425249"/>
            <a:ext cx="5244575" cy="234160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000">
                <a:solidFill>
                  <a:srgbClr val="FFFFFF"/>
                </a:solidFill>
                <a:latin typeface="DM Serif Display"/>
                <a:ea typeface="DM Serif Display"/>
                <a:cs typeface="DM Serif Display"/>
                <a:sym typeface="DM Serif Display"/>
              </a:rPr>
              <a:t>Checklist for Material Assessment</a:t>
            </a:r>
            <a:endParaRPr sz="6000" i="1">
              <a:solidFill>
                <a:srgbClr val="FFFFFF"/>
              </a:solidFill>
              <a:latin typeface="DM Serif Display"/>
              <a:ea typeface="DM Serif Display"/>
              <a:cs typeface="DM Serif Display"/>
              <a:sym typeface="DM Serif Display"/>
            </a:endParaRPr>
          </a:p>
        </p:txBody>
      </p:sp>
      <p:grpSp>
        <p:nvGrpSpPr>
          <p:cNvPr id="273" name="Google Shape;273;p10"/>
          <p:cNvGrpSpPr/>
          <p:nvPr/>
        </p:nvGrpSpPr>
        <p:grpSpPr>
          <a:xfrm>
            <a:off x="327980" y="1730761"/>
            <a:ext cx="13241399" cy="8797088"/>
            <a:chOff x="-8544922" y="114300"/>
            <a:chExt cx="17655198" cy="11729445"/>
          </a:xfrm>
        </p:grpSpPr>
        <p:sp>
          <p:nvSpPr>
            <p:cNvPr id="274" name="Google Shape;274;p10"/>
            <p:cNvSpPr txBox="1"/>
            <p:nvPr/>
          </p:nvSpPr>
          <p:spPr>
            <a:xfrm>
              <a:off x="-8544922" y="1017110"/>
              <a:ext cx="15671266" cy="1082663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a:solidFill>
                    <a:srgbClr val="1E2328"/>
                  </a:solidFill>
                  <a:latin typeface="Montserrat"/>
                  <a:ea typeface="Montserrat"/>
                  <a:cs typeface="Montserrat"/>
                  <a:sym typeface="Montserrat"/>
                </a:rPr>
                <a:t>Key Takeaways:</a:t>
              </a:r>
              <a:endParaRPr/>
            </a:p>
            <a:p>
              <a:pPr marL="457200" marR="0" lvl="0" indent="-279400" algn="l" rtl="0">
                <a:spcBef>
                  <a:spcPts val="0"/>
                </a:spcBef>
                <a:spcAft>
                  <a:spcPts val="0"/>
                </a:spcAft>
                <a:buClr>
                  <a:schemeClr val="dk1"/>
                </a:buClr>
                <a:buSzPts val="2800"/>
                <a:buFont typeface="Arial"/>
                <a:buNone/>
              </a:pPr>
              <a:endParaRPr sz="2800">
                <a:solidFill>
                  <a:srgbClr val="1E2328"/>
                </a:solidFill>
                <a:latin typeface="Montserrat"/>
                <a:ea typeface="Montserrat"/>
                <a:cs typeface="Montserrat"/>
                <a:sym typeface="Montserrat"/>
              </a:endParaRPr>
            </a:p>
            <a:p>
              <a:pPr marL="457200" marR="0" lvl="0" indent="-457200" algn="l" rtl="0">
                <a:spcBef>
                  <a:spcPts val="0"/>
                </a:spcBef>
                <a:spcAft>
                  <a:spcPts val="0"/>
                </a:spcAft>
                <a:buClr>
                  <a:srgbClr val="1E2328"/>
                </a:buClr>
                <a:buSzPts val="2400"/>
                <a:buFont typeface="Arial"/>
                <a:buChar char="•"/>
              </a:pPr>
              <a:r>
                <a:rPr lang="en-US" sz="2400">
                  <a:solidFill>
                    <a:srgbClr val="1E2328"/>
                  </a:solidFill>
                  <a:latin typeface="Montserrat"/>
                  <a:ea typeface="Montserrat"/>
                  <a:cs typeface="Montserrat"/>
                  <a:sym typeface="Montserrat"/>
                </a:rPr>
                <a:t>Upcycling offers a sustainable and innovative approach to fashion, reducing waste and promoting creativity.</a:t>
              </a:r>
              <a:endParaRPr/>
            </a:p>
            <a:p>
              <a:pPr marL="457200" marR="0" lvl="0" indent="-457200" algn="l" rtl="0">
                <a:spcBef>
                  <a:spcPts val="0"/>
                </a:spcBef>
                <a:spcAft>
                  <a:spcPts val="0"/>
                </a:spcAft>
                <a:buClr>
                  <a:srgbClr val="1E2328"/>
                </a:buClr>
                <a:buSzPts val="2400"/>
                <a:buFont typeface="Arial"/>
                <a:buChar char="•"/>
              </a:pPr>
              <a:r>
                <a:rPr lang="en-US" sz="2400">
                  <a:solidFill>
                    <a:srgbClr val="1E2328"/>
                  </a:solidFill>
                  <a:latin typeface="Montserrat"/>
                  <a:ea typeface="Montserrat"/>
                  <a:cs typeface="Montserrat"/>
                  <a:sym typeface="Montserrat"/>
                </a:rPr>
                <a:t>Successful upcycling requires careful material selection, a strong value proposition, and a clear business model.</a:t>
              </a:r>
              <a:endParaRPr/>
            </a:p>
            <a:p>
              <a:pPr marL="457200" marR="0" lvl="0" indent="-457200" algn="l" rtl="0">
                <a:spcBef>
                  <a:spcPts val="0"/>
                </a:spcBef>
                <a:spcAft>
                  <a:spcPts val="0"/>
                </a:spcAft>
                <a:buClr>
                  <a:srgbClr val="1E2328"/>
                </a:buClr>
                <a:buSzPts val="2400"/>
                <a:buFont typeface="Arial"/>
                <a:buChar char="•"/>
              </a:pPr>
              <a:r>
                <a:rPr lang="en-US" sz="2400">
                  <a:solidFill>
                    <a:srgbClr val="1E2328"/>
                  </a:solidFill>
                  <a:latin typeface="Montserrat"/>
                  <a:ea typeface="Montserrat"/>
                  <a:cs typeface="Montserrat"/>
                  <a:sym typeface="Montserrat"/>
                </a:rPr>
                <a:t>The growing demand for sustainable products presents significant opportunities in the market.</a:t>
              </a:r>
              <a:endParaRPr/>
            </a:p>
            <a:p>
              <a:pPr marL="457200" marR="0" lvl="0" indent="-279400" algn="l" rtl="0">
                <a:spcBef>
                  <a:spcPts val="0"/>
                </a:spcBef>
                <a:spcAft>
                  <a:spcPts val="0"/>
                </a:spcAft>
                <a:buClr>
                  <a:schemeClr val="dk1"/>
                </a:buClr>
                <a:buSzPts val="2800"/>
                <a:buFont typeface="Arial"/>
                <a:buNone/>
              </a:pPr>
              <a:endParaRPr sz="2800">
                <a:solidFill>
                  <a:srgbClr val="1E2328"/>
                </a:solidFill>
                <a:latin typeface="Montserrat"/>
                <a:ea typeface="Montserrat"/>
                <a:cs typeface="Montserrat"/>
                <a:sym typeface="Montserrat"/>
              </a:endParaRPr>
            </a:p>
            <a:p>
              <a:pPr marL="0" marR="0" lvl="0" indent="0" algn="l" rtl="0">
                <a:spcBef>
                  <a:spcPts val="0"/>
                </a:spcBef>
                <a:spcAft>
                  <a:spcPts val="0"/>
                </a:spcAft>
                <a:buNone/>
              </a:pPr>
              <a:r>
                <a:rPr lang="en-US" sz="2400" b="1">
                  <a:solidFill>
                    <a:srgbClr val="1E2328"/>
                  </a:solidFill>
                  <a:latin typeface="Montserrat"/>
                  <a:ea typeface="Montserrat"/>
                  <a:cs typeface="Montserrat"/>
                  <a:sym typeface="Montserrat"/>
                </a:rPr>
                <a:t>Next Steps:</a:t>
              </a:r>
              <a:endParaRPr/>
            </a:p>
            <a:p>
              <a:pPr marL="457200" marR="0" lvl="0" indent="-279400" algn="l" rtl="0">
                <a:spcBef>
                  <a:spcPts val="0"/>
                </a:spcBef>
                <a:spcAft>
                  <a:spcPts val="0"/>
                </a:spcAft>
                <a:buClr>
                  <a:schemeClr val="dk1"/>
                </a:buClr>
                <a:buSzPts val="2800"/>
                <a:buFont typeface="Arial"/>
                <a:buNone/>
              </a:pPr>
              <a:endParaRPr sz="2800">
                <a:solidFill>
                  <a:srgbClr val="1E2328"/>
                </a:solidFill>
                <a:latin typeface="Montserrat"/>
                <a:ea typeface="Montserrat"/>
                <a:cs typeface="Montserrat"/>
                <a:sym typeface="Montserrat"/>
              </a:endParaRPr>
            </a:p>
            <a:p>
              <a:pPr marL="457200" marR="0" lvl="0" indent="-457200" algn="l" rtl="0">
                <a:spcBef>
                  <a:spcPts val="0"/>
                </a:spcBef>
                <a:spcAft>
                  <a:spcPts val="0"/>
                </a:spcAft>
                <a:buClr>
                  <a:srgbClr val="1E2328"/>
                </a:buClr>
                <a:buSzPts val="2400"/>
                <a:buFont typeface="Arial"/>
                <a:buChar char="•"/>
              </a:pPr>
              <a:r>
                <a:rPr lang="en-US" sz="2400">
                  <a:solidFill>
                    <a:srgbClr val="1E2328"/>
                  </a:solidFill>
                  <a:latin typeface="Montserrat"/>
                  <a:ea typeface="Montserrat"/>
                  <a:cs typeface="Montserrat"/>
                  <a:sym typeface="Montserrat"/>
                </a:rPr>
                <a:t>Identify potential upcycling projects within your scope.</a:t>
              </a:r>
              <a:endParaRPr/>
            </a:p>
            <a:p>
              <a:pPr marL="457200" marR="0" lvl="0" indent="-457200" algn="l" rtl="0">
                <a:spcBef>
                  <a:spcPts val="0"/>
                </a:spcBef>
                <a:spcAft>
                  <a:spcPts val="0"/>
                </a:spcAft>
                <a:buClr>
                  <a:srgbClr val="1E2328"/>
                </a:buClr>
                <a:buSzPts val="2400"/>
                <a:buFont typeface="Arial"/>
                <a:buChar char="•"/>
              </a:pPr>
              <a:r>
                <a:rPr lang="en-US" sz="2400">
                  <a:solidFill>
                    <a:srgbClr val="1E2328"/>
                  </a:solidFill>
                  <a:latin typeface="Montserrat"/>
                  <a:ea typeface="Montserrat"/>
                  <a:cs typeface="Montserrat"/>
                  <a:sym typeface="Montserrat"/>
                </a:rPr>
                <a:t>Apply the material assessment criteria to select suitable materials.</a:t>
              </a:r>
              <a:endParaRPr/>
            </a:p>
            <a:p>
              <a:pPr marL="457200" marR="0" lvl="0" indent="-457200" algn="l" rtl="0">
                <a:spcBef>
                  <a:spcPts val="0"/>
                </a:spcBef>
                <a:spcAft>
                  <a:spcPts val="0"/>
                </a:spcAft>
                <a:buClr>
                  <a:srgbClr val="1E2328"/>
                </a:buClr>
                <a:buSzPts val="2400"/>
                <a:buFont typeface="Arial"/>
                <a:buChar char="•"/>
              </a:pPr>
              <a:r>
                <a:rPr lang="en-US" sz="2400">
                  <a:solidFill>
                    <a:srgbClr val="1E2328"/>
                  </a:solidFill>
                  <a:latin typeface="Montserrat"/>
                  <a:ea typeface="Montserrat"/>
                  <a:cs typeface="Montserrat"/>
                  <a:sym typeface="Montserrat"/>
                </a:rPr>
                <a:t>Develop a unique value proposition and test it through small-scale projects.</a:t>
              </a:r>
              <a:br>
                <a:rPr lang="en-US" sz="2400">
                  <a:solidFill>
                    <a:srgbClr val="1E2328"/>
                  </a:solidFill>
                  <a:latin typeface="Montserrat"/>
                  <a:ea typeface="Montserrat"/>
                  <a:cs typeface="Montserrat"/>
                  <a:sym typeface="Montserrat"/>
                </a:rPr>
              </a:br>
              <a:br>
                <a:rPr lang="en-US" sz="2400">
                  <a:solidFill>
                    <a:srgbClr val="1E2328"/>
                  </a:solidFill>
                  <a:latin typeface="Montserrat"/>
                  <a:ea typeface="Montserrat"/>
                  <a:cs typeface="Montserrat"/>
                  <a:sym typeface="Montserrat"/>
                </a:rPr>
              </a:br>
              <a:endParaRPr sz="2400">
                <a:solidFill>
                  <a:srgbClr val="1E2328"/>
                </a:solidFill>
                <a:latin typeface="Montserrat"/>
                <a:ea typeface="Montserrat"/>
                <a:cs typeface="Montserrat"/>
                <a:sym typeface="Montserrat"/>
              </a:endParaRPr>
            </a:p>
            <a:p>
              <a:pPr marL="0" marR="0" lvl="0" indent="0" algn="ctr" rtl="0">
                <a:lnSpc>
                  <a:spcPct val="150022"/>
                </a:lnSpc>
                <a:spcBef>
                  <a:spcPts val="0"/>
                </a:spcBef>
                <a:spcAft>
                  <a:spcPts val="0"/>
                </a:spcAft>
                <a:buNone/>
              </a:pPr>
              <a:r>
                <a:rPr lang="en-US" sz="2199" b="1" i="1">
                  <a:solidFill>
                    <a:srgbClr val="76923C"/>
                  </a:solidFill>
                  <a:latin typeface="Montserrat"/>
                  <a:ea typeface="Montserrat"/>
                  <a:cs typeface="Montserrat"/>
                  <a:sym typeface="Montserrat"/>
                </a:rPr>
                <a:t>Together, we can transform waste into opportunity and lead the way toward a more sustainable future in fashion.</a:t>
              </a:r>
              <a:endParaRPr sz="2199" b="1" i="1">
                <a:solidFill>
                  <a:srgbClr val="76923C"/>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sz="2199">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sz="2199">
                <a:solidFill>
                  <a:srgbClr val="1E2328"/>
                </a:solidFill>
                <a:latin typeface="Montserrat"/>
                <a:ea typeface="Montserrat"/>
                <a:cs typeface="Montserrat"/>
                <a:sym typeface="Montserrat"/>
              </a:endParaRPr>
            </a:p>
          </p:txBody>
        </p:sp>
        <p:sp>
          <p:nvSpPr>
            <p:cNvPr id="275" name="Google Shape;275;p10"/>
            <p:cNvSpPr txBox="1"/>
            <p:nvPr/>
          </p:nvSpPr>
          <p:spPr>
            <a:xfrm>
              <a:off x="0" y="114300"/>
              <a:ext cx="9110276" cy="110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endParaRPr sz="6000">
                <a:solidFill>
                  <a:srgbClr val="1E2328"/>
                </a:solidFill>
                <a:latin typeface="DM Serif Display"/>
                <a:ea typeface="DM Serif Display"/>
                <a:cs typeface="DM Serif Display"/>
                <a:sym typeface="DM Serif Display"/>
              </a:endParaRPr>
            </a:p>
          </p:txBody>
        </p:sp>
      </p:grpSp>
      <p:sp>
        <p:nvSpPr>
          <p:cNvPr id="276" name="Google Shape;276;p10"/>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sz="2499">
              <a:solidFill>
                <a:srgbClr val="1E2328"/>
              </a:solidFill>
              <a:latin typeface="DM Serif Display"/>
              <a:ea typeface="DM Serif Display"/>
              <a:cs typeface="DM Serif Display"/>
              <a:sym typeface="DM Serif Display"/>
            </a:endParaRPr>
          </a:p>
        </p:txBody>
      </p:sp>
      <p:pic>
        <p:nvPicPr>
          <p:cNvPr id="277" name="Google Shape;277;p10"/>
          <p:cNvPicPr preferRelativeResize="0"/>
          <p:nvPr/>
        </p:nvPicPr>
        <p:blipFill rotWithShape="1">
          <a:blip r:embed="rId4">
            <a:alphaModFix/>
          </a:blip>
          <a:srcRect/>
          <a:stretch/>
        </p:blipFill>
        <p:spPr>
          <a:xfrm>
            <a:off x="12192840" y="2531269"/>
            <a:ext cx="4157679" cy="6248398"/>
          </a:xfrm>
          <a:prstGeom prst="rect">
            <a:avLst/>
          </a:prstGeom>
          <a:noFill/>
          <a:ln>
            <a:noFill/>
          </a:ln>
        </p:spPr>
      </p:pic>
      <p:sp>
        <p:nvSpPr>
          <p:cNvPr id="278" name="Google Shape;278;p10"/>
          <p:cNvSpPr txBox="1"/>
          <p:nvPr/>
        </p:nvSpPr>
        <p:spPr>
          <a:xfrm>
            <a:off x="216569" y="1264098"/>
            <a:ext cx="11518231"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00">
                <a:solidFill>
                  <a:srgbClr val="1E2328"/>
                </a:solidFill>
                <a:latin typeface="DM Serif Display"/>
                <a:ea typeface="DM Serif Display"/>
                <a:cs typeface="DM Serif Display"/>
                <a:sym typeface="DM Serif Display"/>
              </a:rPr>
              <a:t>Takeaways and Next Steps</a:t>
            </a:r>
            <a:endParaRPr sz="4400">
              <a:solidFill>
                <a:srgbClr val="1E2328"/>
              </a:solidFill>
              <a:latin typeface="DM Serif Display"/>
              <a:ea typeface="DM Serif Display"/>
              <a:cs typeface="DM Serif Display"/>
              <a:sym typeface="DM Serif Display"/>
            </a:endParaRPr>
          </a:p>
        </p:txBody>
      </p:sp>
      <p:sp>
        <p:nvSpPr>
          <p:cNvPr id="3" name="TextBox 17">
            <a:extLst>
              <a:ext uri="{FF2B5EF4-FFF2-40B4-BE49-F238E27FC236}">
                <a16:creationId xmlns:a16="http://schemas.microsoft.com/office/drawing/2014/main" id="{8CA20311-4262-A80A-4B6D-85E0FC45FD1B}"/>
              </a:ext>
            </a:extLst>
          </p:cNvPr>
          <p:cNvSpPr txBox="1"/>
          <p:nvPr/>
        </p:nvSpPr>
        <p:spPr>
          <a:xfrm rot="16200000">
            <a:off x="15838620" y="7511403"/>
            <a:ext cx="322513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4" name="TextBox 6">
            <a:extLst>
              <a:ext uri="{FF2B5EF4-FFF2-40B4-BE49-F238E27FC236}">
                <a16:creationId xmlns:a16="http://schemas.microsoft.com/office/drawing/2014/main" id="{09AECEBC-9FCF-ED87-1890-7C99FE27EDF8}"/>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3</a:t>
            </a:r>
            <a:endParaRPr lang="en-US" sz="2499" dirty="0">
              <a:solidFill>
                <a:srgbClr val="1E2328"/>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224642E-0AE6-EFF2-A3BE-34F23BBCAA10}"/>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8F7C442E-7496-9033-F7D3-0058B636A86A}"/>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sp>
        <p:sp>
          <p:nvSpPr>
            <p:cNvPr id="4" name="AutoShape 4">
              <a:extLst>
                <a:ext uri="{FF2B5EF4-FFF2-40B4-BE49-F238E27FC236}">
                  <a16:creationId xmlns:a16="http://schemas.microsoft.com/office/drawing/2014/main" id="{820EE790-0272-FD74-9ABF-1402AA850B78}"/>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sp>
        <p:sp>
          <p:nvSpPr>
            <p:cNvPr id="5" name="Freeform 5">
              <a:extLst>
                <a:ext uri="{FF2B5EF4-FFF2-40B4-BE49-F238E27FC236}">
                  <a16:creationId xmlns:a16="http://schemas.microsoft.com/office/drawing/2014/main" id="{C91D238E-0E6E-9D2E-5F78-B554D1DAE0C4}"/>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sp>
        <p:sp>
          <p:nvSpPr>
            <p:cNvPr id="6" name="TextBox 6">
              <a:extLst>
                <a:ext uri="{FF2B5EF4-FFF2-40B4-BE49-F238E27FC236}">
                  <a16:creationId xmlns:a16="http://schemas.microsoft.com/office/drawing/2014/main" id="{A0B5D015-6D87-54A4-6F55-952A037508FB}"/>
                </a:ext>
              </a:extLst>
            </p:cNvPr>
            <p:cNvSpPr txBox="1"/>
            <p:nvPr/>
          </p:nvSpPr>
          <p:spPr>
            <a:xfrm>
              <a:off x="18387439" y="439208"/>
              <a:ext cx="3674959" cy="499533"/>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3</a:t>
              </a:r>
              <a:endParaRPr lang="en-US" sz="2499" dirty="0">
                <a:solidFill>
                  <a:srgbClr val="1E2328"/>
                </a:solidFill>
                <a:latin typeface="Montserrat"/>
                <a:ea typeface="Montserrat"/>
                <a:cs typeface="Montserrat"/>
                <a:sym typeface="Montserrat"/>
              </a:endParaRPr>
            </a:p>
          </p:txBody>
        </p:sp>
        <p:sp>
          <p:nvSpPr>
            <p:cNvPr id="7" name="TextBox 7">
              <a:extLst>
                <a:ext uri="{FF2B5EF4-FFF2-40B4-BE49-F238E27FC236}">
                  <a16:creationId xmlns:a16="http://schemas.microsoft.com/office/drawing/2014/main" id="{FA9EA818-7DD6-E990-6B8F-264E47D5C652}"/>
                </a:ext>
              </a:extLst>
            </p:cNvPr>
            <p:cNvSpPr txBox="1"/>
            <p:nvPr/>
          </p:nvSpPr>
          <p:spPr>
            <a:xfrm rot="16200000">
              <a:off x="20965760" y="9913604"/>
              <a:ext cx="4503375" cy="358217"/>
            </a:xfrm>
            <a:prstGeom prst="rect">
              <a:avLst/>
            </a:prstGeom>
          </p:spPr>
          <p:txBody>
            <a:bodyPr wrap="square" lIns="0" tIns="0" rIns="0" bIns="0" rtlCol="0" anchor="t">
              <a:spAutoFit/>
            </a:bodyPr>
            <a:lstStyle/>
            <a:p>
              <a:pPr algn="l">
                <a:lnSpc>
                  <a:spcPts val="2196"/>
                </a:lnSpc>
              </a:pPr>
              <a:r>
                <a:rPr lang="en-US" sz="1800" dirty="0">
                  <a:solidFill>
                    <a:srgbClr val="1E2328"/>
                  </a:solidFill>
                  <a:latin typeface="Montserrat"/>
                  <a:ea typeface="Montserrat"/>
                  <a:cs typeface="Montserrat"/>
                  <a:sym typeface="Montserrat"/>
                </a:rPr>
                <a:t>www.fashionupproject.com</a:t>
              </a:r>
            </a:p>
          </p:txBody>
        </p:sp>
      </p:grpSp>
      <p:grpSp>
        <p:nvGrpSpPr>
          <p:cNvPr id="8" name="Group 8">
            <a:extLst>
              <a:ext uri="{FF2B5EF4-FFF2-40B4-BE49-F238E27FC236}">
                <a16:creationId xmlns:a16="http://schemas.microsoft.com/office/drawing/2014/main" id="{059BA85F-21E4-D3D5-5298-415831893F71}"/>
              </a:ext>
            </a:extLst>
          </p:cNvPr>
          <p:cNvGrpSpPr/>
          <p:nvPr/>
        </p:nvGrpSpPr>
        <p:grpSpPr>
          <a:xfrm>
            <a:off x="0" y="5674870"/>
            <a:ext cx="2839728" cy="4612130"/>
            <a:chOff x="0" y="0"/>
            <a:chExt cx="2254171" cy="3661101"/>
          </a:xfrm>
        </p:grpSpPr>
        <p:sp>
          <p:nvSpPr>
            <p:cNvPr id="9" name="Freeform 9">
              <a:extLst>
                <a:ext uri="{FF2B5EF4-FFF2-40B4-BE49-F238E27FC236}">
                  <a16:creationId xmlns:a16="http://schemas.microsoft.com/office/drawing/2014/main" id="{4A8CF784-3E7B-E553-05DC-DE61A3D2074D}"/>
                </a:ext>
              </a:extLst>
            </p:cNvPr>
            <p:cNvSpPr/>
            <p:nvPr/>
          </p:nvSpPr>
          <p:spPr>
            <a:xfrm>
              <a:off x="0" y="0"/>
              <a:ext cx="2254172" cy="3661101"/>
            </a:xfrm>
            <a:custGeom>
              <a:avLst/>
              <a:gdLst/>
              <a:ahLst/>
              <a:cxnLst/>
              <a:rect l="l" t="t" r="r" b="b"/>
              <a:pathLst>
                <a:path w="2254172" h="3661101">
                  <a:moveTo>
                    <a:pt x="0" y="0"/>
                  </a:moveTo>
                  <a:lnTo>
                    <a:pt x="2254172" y="0"/>
                  </a:lnTo>
                  <a:lnTo>
                    <a:pt x="2254172" y="3661101"/>
                  </a:lnTo>
                  <a:lnTo>
                    <a:pt x="0" y="3661101"/>
                  </a:lnTo>
                  <a:close/>
                </a:path>
              </a:pathLst>
            </a:custGeom>
            <a:solidFill>
              <a:srgbClr val="000000"/>
            </a:solidFill>
          </p:spPr>
        </p:sp>
        <p:sp>
          <p:nvSpPr>
            <p:cNvPr id="10" name="TextBox 10">
              <a:extLst>
                <a:ext uri="{FF2B5EF4-FFF2-40B4-BE49-F238E27FC236}">
                  <a16:creationId xmlns:a16="http://schemas.microsoft.com/office/drawing/2014/main" id="{2CD7A5FB-073B-6C13-25F7-48AC5A67D746}"/>
                </a:ext>
              </a:extLst>
            </p:cNvPr>
            <p:cNvSpPr txBox="1"/>
            <p:nvPr/>
          </p:nvSpPr>
          <p:spPr>
            <a:xfrm>
              <a:off x="0" y="0"/>
              <a:ext cx="2254171" cy="3661101"/>
            </a:xfrm>
            <a:prstGeom prst="rect">
              <a:avLst/>
            </a:prstGeom>
          </p:spPr>
          <p:txBody>
            <a:bodyPr lIns="50800" tIns="50800" rIns="50800" bIns="50800" rtlCol="0" anchor="ctr"/>
            <a:lstStyle/>
            <a:p>
              <a:pPr algn="ctr">
                <a:lnSpc>
                  <a:spcPts val="2478"/>
                </a:lnSpc>
              </a:pPr>
              <a:endParaRPr/>
            </a:p>
          </p:txBody>
        </p:sp>
      </p:grpSp>
      <p:grpSp>
        <p:nvGrpSpPr>
          <p:cNvPr id="11" name="Group 11">
            <a:extLst>
              <a:ext uri="{FF2B5EF4-FFF2-40B4-BE49-F238E27FC236}">
                <a16:creationId xmlns:a16="http://schemas.microsoft.com/office/drawing/2014/main" id="{6DB1C1B6-6345-03B0-B0F7-8C244B72ACB9}"/>
              </a:ext>
            </a:extLst>
          </p:cNvPr>
          <p:cNvGrpSpPr/>
          <p:nvPr/>
        </p:nvGrpSpPr>
        <p:grpSpPr>
          <a:xfrm>
            <a:off x="0" y="1033462"/>
            <a:ext cx="16672328" cy="4745461"/>
            <a:chOff x="0" y="0"/>
            <a:chExt cx="3605891" cy="1026348"/>
          </a:xfrm>
        </p:grpSpPr>
        <p:sp>
          <p:nvSpPr>
            <p:cNvPr id="12" name="Freeform 12">
              <a:extLst>
                <a:ext uri="{FF2B5EF4-FFF2-40B4-BE49-F238E27FC236}">
                  <a16:creationId xmlns:a16="http://schemas.microsoft.com/office/drawing/2014/main" id="{CBDE384B-19D5-A48D-C53B-D772873B9A38}"/>
                </a:ext>
              </a:extLst>
            </p:cNvPr>
            <p:cNvSpPr/>
            <p:nvPr/>
          </p:nvSpPr>
          <p:spPr>
            <a:xfrm>
              <a:off x="0" y="0"/>
              <a:ext cx="3605891" cy="1026348"/>
            </a:xfrm>
            <a:custGeom>
              <a:avLst/>
              <a:gdLst/>
              <a:ahLst/>
              <a:cxnLst/>
              <a:rect l="l" t="t" r="r" b="b"/>
              <a:pathLst>
                <a:path w="3605891" h="1026348">
                  <a:moveTo>
                    <a:pt x="0" y="0"/>
                  </a:moveTo>
                  <a:lnTo>
                    <a:pt x="3605891" y="0"/>
                  </a:lnTo>
                  <a:lnTo>
                    <a:pt x="3605891" y="1026348"/>
                  </a:lnTo>
                  <a:lnTo>
                    <a:pt x="0" y="1026348"/>
                  </a:lnTo>
                  <a:close/>
                </a:path>
              </a:pathLst>
            </a:custGeom>
            <a:solidFill>
              <a:srgbClr val="CFCF5A"/>
            </a:solidFill>
          </p:spPr>
        </p:sp>
        <p:sp>
          <p:nvSpPr>
            <p:cNvPr id="13" name="TextBox 13">
              <a:extLst>
                <a:ext uri="{FF2B5EF4-FFF2-40B4-BE49-F238E27FC236}">
                  <a16:creationId xmlns:a16="http://schemas.microsoft.com/office/drawing/2014/main" id="{3FA3CB90-4652-3E5B-2B3E-6E7F7E66B0A2}"/>
                </a:ext>
              </a:extLst>
            </p:cNvPr>
            <p:cNvSpPr txBox="1"/>
            <p:nvPr/>
          </p:nvSpPr>
          <p:spPr>
            <a:xfrm>
              <a:off x="0" y="0"/>
              <a:ext cx="3605891" cy="1026348"/>
            </a:xfrm>
            <a:prstGeom prst="rect">
              <a:avLst/>
            </a:prstGeom>
          </p:spPr>
          <p:txBody>
            <a:bodyPr lIns="50800" tIns="50800" rIns="50800" bIns="50800" rtlCol="0" anchor="ctr"/>
            <a:lstStyle/>
            <a:p>
              <a:pPr algn="ctr">
                <a:lnSpc>
                  <a:spcPts val="2196"/>
                </a:lnSpc>
              </a:pPr>
              <a:endParaRPr/>
            </a:p>
          </p:txBody>
        </p:sp>
      </p:grpSp>
      <p:sp>
        <p:nvSpPr>
          <p:cNvPr id="14" name="AutoShape 14">
            <a:extLst>
              <a:ext uri="{FF2B5EF4-FFF2-40B4-BE49-F238E27FC236}">
                <a16:creationId xmlns:a16="http://schemas.microsoft.com/office/drawing/2014/main" id="{E9CD074D-9EDE-CD4B-BC78-84E2085587D4}"/>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sp>
      <p:sp>
        <p:nvSpPr>
          <p:cNvPr id="15" name="TextBox 15">
            <a:extLst>
              <a:ext uri="{FF2B5EF4-FFF2-40B4-BE49-F238E27FC236}">
                <a16:creationId xmlns:a16="http://schemas.microsoft.com/office/drawing/2014/main" id="{A93FA4EF-1A3D-3363-CF5B-695F6CA031D4}"/>
              </a:ext>
            </a:extLst>
          </p:cNvPr>
          <p:cNvSpPr txBox="1"/>
          <p:nvPr/>
        </p:nvSpPr>
        <p:spPr>
          <a:xfrm>
            <a:off x="6228287" y="2683797"/>
            <a:ext cx="5831426" cy="1562100"/>
          </a:xfrm>
          <a:prstGeom prst="rect">
            <a:avLst/>
          </a:prstGeom>
        </p:spPr>
        <p:txBody>
          <a:bodyPr lIns="0" tIns="0" rIns="0" bIns="0" rtlCol="0" anchor="t">
            <a:spAutoFit/>
          </a:bodyPr>
          <a:lstStyle/>
          <a:p>
            <a:pPr algn="l">
              <a:lnSpc>
                <a:spcPts val="6000"/>
              </a:lnSpc>
            </a:pPr>
            <a:r>
              <a:rPr lang="en-US" sz="6000">
                <a:solidFill>
                  <a:srgbClr val="000000"/>
                </a:solidFill>
                <a:latin typeface="DM Serif Display"/>
                <a:ea typeface="DM Serif Display"/>
                <a:cs typeface="DM Serif Display"/>
                <a:sym typeface="DM Serif Display"/>
              </a:rPr>
              <a:t>Unit </a:t>
            </a:r>
          </a:p>
          <a:p>
            <a:pPr algn="l">
              <a:lnSpc>
                <a:spcPts val="6000"/>
              </a:lnSpc>
            </a:pPr>
            <a:r>
              <a:rPr lang="en-US" sz="6000">
                <a:solidFill>
                  <a:srgbClr val="000000"/>
                </a:solidFill>
                <a:latin typeface="DM Serif Display"/>
                <a:ea typeface="DM Serif Display"/>
                <a:cs typeface="DM Serif Display"/>
                <a:sym typeface="DM Serif Display"/>
              </a:rPr>
              <a:t>Summary</a:t>
            </a:r>
          </a:p>
        </p:txBody>
      </p:sp>
      <p:sp>
        <p:nvSpPr>
          <p:cNvPr id="16" name="AutoShape 16">
            <a:extLst>
              <a:ext uri="{FF2B5EF4-FFF2-40B4-BE49-F238E27FC236}">
                <a16:creationId xmlns:a16="http://schemas.microsoft.com/office/drawing/2014/main" id="{23768763-D341-8C4C-48AE-8E61777D37A9}"/>
              </a:ext>
            </a:extLst>
          </p:cNvPr>
          <p:cNvSpPr/>
          <p:nvPr/>
        </p:nvSpPr>
        <p:spPr>
          <a:xfrm>
            <a:off x="6286779" y="4691633"/>
            <a:ext cx="719041" cy="4762"/>
          </a:xfrm>
          <a:prstGeom prst="line">
            <a:avLst/>
          </a:prstGeom>
          <a:ln w="9525" cap="flat">
            <a:solidFill>
              <a:srgbClr val="000000"/>
            </a:solidFill>
            <a:prstDash val="solid"/>
            <a:headEnd type="none" w="sm" len="sm"/>
            <a:tailEnd type="none" w="sm" len="sm"/>
          </a:ln>
        </p:spPr>
      </p:sp>
      <p:sp>
        <p:nvSpPr>
          <p:cNvPr id="17" name="TextBox 17">
            <a:extLst>
              <a:ext uri="{FF2B5EF4-FFF2-40B4-BE49-F238E27FC236}">
                <a16:creationId xmlns:a16="http://schemas.microsoft.com/office/drawing/2014/main" id="{DBFFE416-4329-7245-3AB7-7FB941551E33}"/>
              </a:ext>
            </a:extLst>
          </p:cNvPr>
          <p:cNvSpPr txBox="1"/>
          <p:nvPr/>
        </p:nvSpPr>
        <p:spPr>
          <a:xfrm>
            <a:off x="6225653" y="6429851"/>
            <a:ext cx="9992788" cy="2370649"/>
          </a:xfrm>
          <a:prstGeom prst="rect">
            <a:avLst/>
          </a:prstGeom>
        </p:spPr>
        <p:txBody>
          <a:bodyPr lIns="0" tIns="0" rIns="0" bIns="0" rtlCol="0" anchor="t">
            <a:spAutoFit/>
          </a:bodyPr>
          <a:lstStyle/>
          <a:p>
            <a:pPr algn="just"/>
            <a:r>
              <a:rPr lang="en-US" sz="2150" dirty="0">
                <a:solidFill>
                  <a:srgbClr val="1E2328"/>
                </a:solidFill>
                <a:latin typeface="Montserrat"/>
              </a:rPr>
              <a:t>In this unit, learners learnt how to distinguish upcycling from other sustainable practices in fashion, such as recycling. Learners have been firstly introduced to basic business model and unique selling proposition for upcycled fashion items, and they also acquired introductive knowledge and skills to identify and evaluate suitable materials for upcycling projects.</a:t>
            </a:r>
            <a:endParaRPr lang="en-US" sz="2199" dirty="0">
              <a:solidFill>
                <a:srgbClr val="1E2328"/>
              </a:solidFill>
              <a:latin typeface="Montserrat"/>
            </a:endParaRPr>
          </a:p>
          <a:p>
            <a:pPr algn="just">
              <a:lnSpc>
                <a:spcPts val="3299"/>
              </a:lnSpc>
            </a:pPr>
            <a:r>
              <a:rPr lang="en-US" sz="2150" dirty="0">
                <a:solidFill>
                  <a:srgbClr val="1E2328"/>
                </a:solidFill>
                <a:latin typeface="Montserrat"/>
              </a:rPr>
              <a:t>These aspects will be deepened in the following tailored Modules (3-4-5)</a:t>
            </a:r>
            <a:endParaRPr lang="en-US" dirty="0"/>
          </a:p>
        </p:txBody>
      </p:sp>
      <p:grpSp>
        <p:nvGrpSpPr>
          <p:cNvPr id="18" name="Group 18">
            <a:extLst>
              <a:ext uri="{FF2B5EF4-FFF2-40B4-BE49-F238E27FC236}">
                <a16:creationId xmlns:a16="http://schemas.microsoft.com/office/drawing/2014/main" id="{214B0029-7F55-EF7F-FEAC-4C5FABEE4B86}"/>
              </a:ext>
            </a:extLst>
          </p:cNvPr>
          <p:cNvGrpSpPr>
            <a:grpSpLocks noChangeAspect="1"/>
          </p:cNvGrpSpPr>
          <p:nvPr/>
        </p:nvGrpSpPr>
        <p:grpSpPr>
          <a:xfrm>
            <a:off x="872748" y="2091441"/>
            <a:ext cx="3622055" cy="7166859"/>
            <a:chOff x="0" y="0"/>
            <a:chExt cx="2620010" cy="5184140"/>
          </a:xfrm>
        </p:grpSpPr>
        <p:sp>
          <p:nvSpPr>
            <p:cNvPr id="19" name="Freeform 19">
              <a:extLst>
                <a:ext uri="{FF2B5EF4-FFF2-40B4-BE49-F238E27FC236}">
                  <a16:creationId xmlns:a16="http://schemas.microsoft.com/office/drawing/2014/main" id="{0A58ABCB-A21F-9EF5-648D-0603D047E0B6}"/>
                </a:ext>
              </a:extLst>
            </p:cNvPr>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sp>
        <p:sp>
          <p:nvSpPr>
            <p:cNvPr id="20" name="Freeform 20">
              <a:extLst>
                <a:ext uri="{FF2B5EF4-FFF2-40B4-BE49-F238E27FC236}">
                  <a16:creationId xmlns:a16="http://schemas.microsoft.com/office/drawing/2014/main" id="{FA17C3FD-1BBF-727D-B390-CB1E1ED33144}"/>
                </a:ext>
              </a:extLst>
            </p:cNvPr>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3"/>
              <a:stretch>
                <a:fillRect l="-22189" r="-22189"/>
              </a:stretch>
            </a:blipFill>
          </p:spPr>
        </p:sp>
        <p:sp>
          <p:nvSpPr>
            <p:cNvPr id="21" name="Freeform 21">
              <a:extLst>
                <a:ext uri="{FF2B5EF4-FFF2-40B4-BE49-F238E27FC236}">
                  <a16:creationId xmlns:a16="http://schemas.microsoft.com/office/drawing/2014/main" id="{F76DFF27-FDCA-9816-9F0A-C25EC8E3BBF1}"/>
                </a:ext>
              </a:extLst>
            </p:cNvPr>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sp>
        <p:sp>
          <p:nvSpPr>
            <p:cNvPr id="22" name="Freeform 22">
              <a:extLst>
                <a:ext uri="{FF2B5EF4-FFF2-40B4-BE49-F238E27FC236}">
                  <a16:creationId xmlns:a16="http://schemas.microsoft.com/office/drawing/2014/main" id="{463EA5CD-54A4-B125-E1D1-95A46D2B274F}"/>
                </a:ext>
              </a:extLst>
            </p:cNvPr>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sp>
        <p:sp>
          <p:nvSpPr>
            <p:cNvPr id="23" name="Freeform 23">
              <a:extLst>
                <a:ext uri="{FF2B5EF4-FFF2-40B4-BE49-F238E27FC236}">
                  <a16:creationId xmlns:a16="http://schemas.microsoft.com/office/drawing/2014/main" id="{E1BCA03D-0955-5052-92F7-062FAB222415}"/>
                </a:ext>
              </a:extLst>
            </p:cNvPr>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sp>
        <p:sp>
          <p:nvSpPr>
            <p:cNvPr id="24" name="Freeform 24">
              <a:extLst>
                <a:ext uri="{FF2B5EF4-FFF2-40B4-BE49-F238E27FC236}">
                  <a16:creationId xmlns:a16="http://schemas.microsoft.com/office/drawing/2014/main" id="{1C0FEC9F-4FBF-D5DE-29E7-884186B7D8D2}"/>
                </a:ext>
              </a:extLst>
            </p:cNvPr>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sp>
        <p:sp>
          <p:nvSpPr>
            <p:cNvPr id="25" name="Freeform 25">
              <a:extLst>
                <a:ext uri="{FF2B5EF4-FFF2-40B4-BE49-F238E27FC236}">
                  <a16:creationId xmlns:a16="http://schemas.microsoft.com/office/drawing/2014/main" id="{17FED718-860A-FB2E-E1C1-F46996204290}"/>
                </a:ext>
              </a:extLst>
            </p:cNvPr>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sp>
        <p:sp>
          <p:nvSpPr>
            <p:cNvPr id="26" name="Freeform 26">
              <a:extLst>
                <a:ext uri="{FF2B5EF4-FFF2-40B4-BE49-F238E27FC236}">
                  <a16:creationId xmlns:a16="http://schemas.microsoft.com/office/drawing/2014/main" id="{8AF5B59B-F6C7-0A4D-5F1E-531B777390E6}"/>
                </a:ext>
              </a:extLst>
            </p:cNvPr>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sp>
        <p:sp>
          <p:nvSpPr>
            <p:cNvPr id="27" name="Freeform 27">
              <a:extLst>
                <a:ext uri="{FF2B5EF4-FFF2-40B4-BE49-F238E27FC236}">
                  <a16:creationId xmlns:a16="http://schemas.microsoft.com/office/drawing/2014/main" id="{55F39893-B3F7-FB2A-778B-B5E16E85CAB9}"/>
                </a:ext>
              </a:extLst>
            </p:cNvPr>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sp>
      </p:grpSp>
      <p:sp>
        <p:nvSpPr>
          <p:cNvPr id="28" name="Freeform 28">
            <a:extLst>
              <a:ext uri="{FF2B5EF4-FFF2-40B4-BE49-F238E27FC236}">
                <a16:creationId xmlns:a16="http://schemas.microsoft.com/office/drawing/2014/main" id="{00857736-965E-E230-BA31-DA9CB57E7C98}"/>
              </a:ext>
            </a:extLst>
          </p:cNvPr>
          <p:cNvSpPr/>
          <p:nvPr/>
        </p:nvSpPr>
        <p:spPr>
          <a:xfrm>
            <a:off x="5011788" y="6300121"/>
            <a:ext cx="699514" cy="699514"/>
          </a:xfrm>
          <a:custGeom>
            <a:avLst/>
            <a:gdLst/>
            <a:ahLst/>
            <a:cxnLst/>
            <a:rect l="l" t="t" r="r" b="b"/>
            <a:pathLst>
              <a:path w="699514" h="699514">
                <a:moveTo>
                  <a:pt x="0" y="0"/>
                </a:moveTo>
                <a:lnTo>
                  <a:pt x="699515" y="0"/>
                </a:lnTo>
                <a:lnTo>
                  <a:pt x="699515" y="699515"/>
                </a:lnTo>
                <a:lnTo>
                  <a:pt x="0" y="699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9" name="TextBox 29">
            <a:extLst>
              <a:ext uri="{FF2B5EF4-FFF2-40B4-BE49-F238E27FC236}">
                <a16:creationId xmlns:a16="http://schemas.microsoft.com/office/drawing/2014/main" id="{DECB1911-F36C-0C0A-79D4-5FA20DC3B0E7}"/>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Tree>
    <p:extLst>
      <p:ext uri="{BB962C8B-B14F-4D97-AF65-F5344CB8AC3E}">
        <p14:creationId xmlns:p14="http://schemas.microsoft.com/office/powerpoint/2010/main" val="2595910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grpSp>
        <p:nvGrpSpPr>
          <p:cNvPr id="283" name="Google Shape;283;p11"/>
          <p:cNvGrpSpPr/>
          <p:nvPr/>
        </p:nvGrpSpPr>
        <p:grpSpPr>
          <a:xfrm>
            <a:off x="0" y="1033462"/>
            <a:ext cx="1028700" cy="9253538"/>
            <a:chOff x="0" y="0"/>
            <a:chExt cx="222487" cy="2001355"/>
          </a:xfrm>
        </p:grpSpPr>
        <p:sp>
          <p:nvSpPr>
            <p:cNvPr id="284" name="Google Shape;284;p11"/>
            <p:cNvSpPr/>
            <p:nvPr/>
          </p:nvSpPr>
          <p:spPr>
            <a:xfrm>
              <a:off x="0" y="0"/>
              <a:ext cx="222487" cy="2001355"/>
            </a:xfrm>
            <a:custGeom>
              <a:avLst/>
              <a:gdLst/>
              <a:ahLst/>
              <a:cxnLst/>
              <a:rect l="l" t="t" r="r" b="b"/>
              <a:pathLst>
                <a:path w="222487" h="2001355" extrusionOk="0">
                  <a:moveTo>
                    <a:pt x="0" y="0"/>
                  </a:moveTo>
                  <a:lnTo>
                    <a:pt x="222487" y="0"/>
                  </a:lnTo>
                  <a:lnTo>
                    <a:pt x="222487" y="2001355"/>
                  </a:lnTo>
                  <a:lnTo>
                    <a:pt x="0" y="2001355"/>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11"/>
            <p:cNvSpPr txBox="1"/>
            <p:nvPr/>
          </p:nvSpPr>
          <p:spPr>
            <a:xfrm>
              <a:off x="0" y="0"/>
              <a:ext cx="222487" cy="20013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6" name="Google Shape;286;p11"/>
          <p:cNvGrpSpPr/>
          <p:nvPr/>
        </p:nvGrpSpPr>
        <p:grpSpPr>
          <a:xfrm>
            <a:off x="0" y="0"/>
            <a:ext cx="18288000" cy="10287000"/>
            <a:chOff x="0" y="0"/>
            <a:chExt cx="24384000" cy="13716000"/>
          </a:xfrm>
        </p:grpSpPr>
        <p:cxnSp>
          <p:nvCxnSpPr>
            <p:cNvPr id="287" name="Google Shape;287;p11"/>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288" name="Google Shape;288;p11"/>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289" name="Google Shape;289;p11"/>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291" name="Google Shape;291;p11"/>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292" name="Google Shape;292;p11"/>
          <p:cNvGrpSpPr/>
          <p:nvPr/>
        </p:nvGrpSpPr>
        <p:grpSpPr>
          <a:xfrm>
            <a:off x="0" y="4067054"/>
            <a:ext cx="3933182" cy="2152892"/>
            <a:chOff x="0" y="0"/>
            <a:chExt cx="5244242" cy="2870523"/>
          </a:xfrm>
        </p:grpSpPr>
        <p:grpSp>
          <p:nvGrpSpPr>
            <p:cNvPr id="293" name="Google Shape;293;p11"/>
            <p:cNvGrpSpPr/>
            <p:nvPr/>
          </p:nvGrpSpPr>
          <p:grpSpPr>
            <a:xfrm>
              <a:off x="0" y="0"/>
              <a:ext cx="5244242" cy="2870523"/>
              <a:chOff x="0" y="0"/>
              <a:chExt cx="1980673" cy="1084155"/>
            </a:xfrm>
          </p:grpSpPr>
          <p:sp>
            <p:nvSpPr>
              <p:cNvPr id="294" name="Google Shape;294;p11"/>
              <p:cNvSpPr/>
              <p:nvPr/>
            </p:nvSpPr>
            <p:spPr>
              <a:xfrm>
                <a:off x="0" y="0"/>
                <a:ext cx="1980673" cy="1084155"/>
              </a:xfrm>
              <a:custGeom>
                <a:avLst/>
                <a:gdLst/>
                <a:ahLst/>
                <a:cxnLst/>
                <a:rect l="l" t="t" r="r" b="b"/>
                <a:pathLst>
                  <a:path w="1980673" h="1084155" extrusionOk="0">
                    <a:moveTo>
                      <a:pt x="0" y="0"/>
                    </a:moveTo>
                    <a:lnTo>
                      <a:pt x="1980673" y="0"/>
                    </a:lnTo>
                    <a:lnTo>
                      <a:pt x="1980673" y="1084155"/>
                    </a:lnTo>
                    <a:lnTo>
                      <a:pt x="0" y="1084155"/>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p11"/>
              <p:cNvSpPr txBox="1"/>
              <p:nvPr/>
            </p:nvSpPr>
            <p:spPr>
              <a:xfrm>
                <a:off x="0" y="0"/>
                <a:ext cx="1980673" cy="10841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296" name="Google Shape;296;p11"/>
            <p:cNvSpPr txBox="1"/>
            <p:nvPr/>
          </p:nvSpPr>
          <p:spPr>
            <a:xfrm>
              <a:off x="594936" y="1078965"/>
              <a:ext cx="3453894" cy="703068"/>
            </a:xfrm>
            <a:prstGeom prst="rect">
              <a:avLst/>
            </a:prstGeom>
            <a:noFill/>
            <a:ln>
              <a:noFill/>
            </a:ln>
          </p:spPr>
          <p:txBody>
            <a:bodyPr spcFirstLastPara="1" wrap="square" lIns="0" tIns="0" rIns="0" bIns="0" anchor="t" anchorCtr="0">
              <a:spAutoFit/>
            </a:bodyPr>
            <a:lstStyle/>
            <a:p>
              <a:pPr marL="0" marR="0" lvl="0" indent="0" algn="l" rtl="0">
                <a:lnSpc>
                  <a:spcPct val="121991"/>
                </a:lnSpc>
                <a:spcBef>
                  <a:spcPts val="0"/>
                </a:spcBef>
                <a:spcAft>
                  <a:spcPts val="0"/>
                </a:spcAft>
                <a:buNone/>
              </a:pPr>
              <a:r>
                <a:rPr lang="en-US" sz="3465">
                  <a:solidFill>
                    <a:srgbClr val="FFFFFF"/>
                  </a:solidFill>
                  <a:latin typeface="DM Serif Display"/>
                  <a:ea typeface="DM Serif Display"/>
                  <a:cs typeface="DM Serif Display"/>
                  <a:sym typeface="DM Serif Display"/>
                </a:rPr>
                <a:t>References</a:t>
              </a:r>
              <a:endParaRPr/>
            </a:p>
          </p:txBody>
        </p:sp>
      </p:grpSp>
      <p:cxnSp>
        <p:nvCxnSpPr>
          <p:cNvPr id="297" name="Google Shape;297;p11"/>
          <p:cNvCxnSpPr/>
          <p:nvPr/>
        </p:nvCxnSpPr>
        <p:spPr>
          <a:xfrm rot="22765">
            <a:off x="10111530" y="4988719"/>
            <a:ext cx="719057" cy="0"/>
          </a:xfrm>
          <a:prstGeom prst="straightConnector1">
            <a:avLst/>
          </a:prstGeom>
          <a:noFill/>
          <a:ln w="9525" cap="flat" cmpd="sng">
            <a:solidFill>
              <a:srgbClr val="CFCF5A"/>
            </a:solidFill>
            <a:prstDash val="solid"/>
            <a:round/>
            <a:headEnd type="none" w="sm" len="sm"/>
            <a:tailEnd type="none" w="sm" len="sm"/>
          </a:ln>
        </p:spPr>
      </p:cxnSp>
      <p:sp>
        <p:nvSpPr>
          <p:cNvPr id="298" name="Google Shape;298;p11"/>
          <p:cNvSpPr txBox="1"/>
          <p:nvPr/>
        </p:nvSpPr>
        <p:spPr>
          <a:xfrm>
            <a:off x="4135768" y="1447006"/>
            <a:ext cx="11951541" cy="7548220"/>
          </a:xfrm>
          <a:prstGeom prst="rect">
            <a:avLst/>
          </a:prstGeom>
          <a:noFill/>
          <a:ln>
            <a:noFill/>
          </a:ln>
        </p:spPr>
        <p:txBody>
          <a:bodyPr spcFirstLastPara="1" wrap="square" lIns="0" tIns="0" rIns="0" bIns="0" anchor="t" anchorCtr="0">
            <a:spAutoFit/>
          </a:bodyPr>
          <a:lstStyle/>
          <a:p>
            <a:pPr marL="453390" marR="0" lvl="1" indent="-226695" algn="l" rtl="0">
              <a:lnSpc>
                <a:spcPct val="150000"/>
              </a:lnSpc>
              <a:spcBef>
                <a:spcPts val="0"/>
              </a:spcBef>
              <a:spcAft>
                <a:spcPts val="0"/>
              </a:spcAft>
              <a:buClr>
                <a:srgbClr val="1E2328"/>
              </a:buClr>
              <a:buSzPts val="2100"/>
              <a:buFont typeface="Montserrat"/>
              <a:buAutoNum type="arabicPeriod"/>
            </a:pPr>
            <a:r>
              <a:rPr lang="en-US" sz="1800" b="0" i="0" u="none" strike="noStrike" cap="none" dirty="0">
                <a:solidFill>
                  <a:srgbClr val="1E2328"/>
                </a:solidFill>
                <a:latin typeface="Montserrat" panose="00000500000000000000" pitchFamily="2" charset="-18"/>
                <a:ea typeface="Montserrat"/>
                <a:cs typeface="Montserrat"/>
                <a:sym typeface="Montserrat"/>
              </a:rPr>
              <a:t>Fashion Revolution - "Why We Need to Reuse and Upcycle Clothing"</a:t>
            </a:r>
            <a:endParaRPr sz="1800" dirty="0">
              <a:latin typeface="Montserrat" panose="00000500000000000000" pitchFamily="2" charset="-18"/>
            </a:endParaRPr>
          </a:p>
          <a:p>
            <a:pPr marL="906780" marR="0" lvl="2" indent="-302260" algn="l" rtl="0">
              <a:lnSpc>
                <a:spcPct val="150000"/>
              </a:lnSpc>
              <a:spcBef>
                <a:spcPts val="0"/>
              </a:spcBef>
              <a:spcAft>
                <a:spcPts val="0"/>
              </a:spcAft>
              <a:buClr>
                <a:srgbClr val="1E2328"/>
              </a:buClr>
              <a:buSzPts val="2100"/>
              <a:buFont typeface="Arial"/>
              <a:buChar char="⚬"/>
            </a:pPr>
            <a:r>
              <a:rPr lang="en-US" sz="1800" b="0" i="0" u="none" strike="noStrike" cap="none" dirty="0">
                <a:solidFill>
                  <a:srgbClr val="1E2328"/>
                </a:solidFill>
                <a:latin typeface="Montserrat" panose="00000500000000000000" pitchFamily="2" charset="-18"/>
                <a:ea typeface="Montserrat"/>
                <a:cs typeface="Montserrat"/>
                <a:sym typeface="Montserrat"/>
              </a:rPr>
              <a:t>Website: </a:t>
            </a:r>
            <a:r>
              <a:rPr lang="en-US" sz="1800" b="0" i="0" u="sng" strike="noStrike" cap="none" dirty="0">
                <a:solidFill>
                  <a:srgbClr val="1E2328"/>
                </a:solidFill>
                <a:latin typeface="Montserrat" panose="00000500000000000000" pitchFamily="2" charset="-18"/>
                <a:ea typeface="Montserrat"/>
                <a:cs typeface="Montserrat"/>
                <a:sym typeface="Montserrat"/>
                <a:hlinkClick r:id="rId4">
                  <a:extLst>
                    <a:ext uri="{A12FA001-AC4F-418D-AE19-62706E023703}">
                      <ahyp:hlinkClr xmlns:ahyp="http://schemas.microsoft.com/office/drawing/2018/hyperlinkcolor" val="tx"/>
                    </a:ext>
                  </a:extLst>
                </a:hlinkClick>
              </a:rPr>
              <a:t>www.fashionrevolution.org</a:t>
            </a:r>
            <a:endParaRPr sz="1800" dirty="0">
              <a:latin typeface="Montserrat" panose="00000500000000000000" pitchFamily="2" charset="-18"/>
            </a:endParaRPr>
          </a:p>
          <a:p>
            <a:pPr marL="453390" marR="0" lvl="1" indent="-226695" algn="l" rtl="0">
              <a:lnSpc>
                <a:spcPct val="150000"/>
              </a:lnSpc>
              <a:spcBef>
                <a:spcPts val="0"/>
              </a:spcBef>
              <a:spcAft>
                <a:spcPts val="0"/>
              </a:spcAft>
              <a:buClr>
                <a:srgbClr val="1E2328"/>
              </a:buClr>
              <a:buSzPts val="2100"/>
              <a:buFont typeface="Montserrat"/>
              <a:buAutoNum type="arabicPeriod"/>
            </a:pPr>
            <a:r>
              <a:rPr lang="en-US" sz="1800" b="0" i="0" u="none" strike="noStrike" cap="none" dirty="0">
                <a:solidFill>
                  <a:srgbClr val="1E2328"/>
                </a:solidFill>
                <a:latin typeface="Montserrat" panose="00000500000000000000" pitchFamily="2" charset="-18"/>
                <a:ea typeface="Montserrat"/>
                <a:cs typeface="Montserrat"/>
                <a:sym typeface="Montserrat"/>
              </a:rPr>
              <a:t>The Ellen MacArthur Foundation - "A New Textiles Economy: Redesigning Fashion’s Future"</a:t>
            </a:r>
            <a:endParaRPr sz="1800" dirty="0">
              <a:latin typeface="Montserrat" panose="00000500000000000000" pitchFamily="2" charset="-18"/>
            </a:endParaRPr>
          </a:p>
          <a:p>
            <a:pPr marL="906780" marR="0" lvl="2" indent="-302260" algn="l" rtl="0">
              <a:lnSpc>
                <a:spcPct val="150000"/>
              </a:lnSpc>
              <a:spcBef>
                <a:spcPts val="0"/>
              </a:spcBef>
              <a:spcAft>
                <a:spcPts val="0"/>
              </a:spcAft>
              <a:buClr>
                <a:srgbClr val="1E2328"/>
              </a:buClr>
              <a:buSzPts val="2100"/>
              <a:buFont typeface="Arial"/>
              <a:buChar char="⚬"/>
            </a:pPr>
            <a:r>
              <a:rPr lang="en-US" sz="1800" b="0" i="0" u="none" strike="noStrike" cap="none" dirty="0">
                <a:solidFill>
                  <a:srgbClr val="1E2328"/>
                </a:solidFill>
                <a:latin typeface="Montserrat" panose="00000500000000000000" pitchFamily="2" charset="-18"/>
                <a:ea typeface="Montserrat"/>
                <a:cs typeface="Montserrat"/>
                <a:sym typeface="Montserrat"/>
              </a:rPr>
              <a:t>Website: </a:t>
            </a:r>
            <a:r>
              <a:rPr lang="en-US" sz="1800" b="0" i="0" u="sng" strike="noStrike" cap="none" dirty="0">
                <a:solidFill>
                  <a:srgbClr val="1E2328"/>
                </a:solidFill>
                <a:latin typeface="Montserrat" panose="00000500000000000000" pitchFamily="2" charset="-18"/>
                <a:ea typeface="Montserrat"/>
                <a:cs typeface="Montserrat"/>
                <a:sym typeface="Montserrat"/>
                <a:hlinkClick r:id="rId5">
                  <a:extLst>
                    <a:ext uri="{A12FA001-AC4F-418D-AE19-62706E023703}">
                      <ahyp:hlinkClr xmlns:ahyp="http://schemas.microsoft.com/office/drawing/2018/hyperlinkcolor" val="tx"/>
                    </a:ext>
                  </a:extLst>
                </a:hlinkClick>
              </a:rPr>
              <a:t>www.ellenmacarthurfoundation.org</a:t>
            </a:r>
            <a:endParaRPr sz="1800" dirty="0">
              <a:latin typeface="Montserrat" panose="00000500000000000000" pitchFamily="2" charset="-18"/>
            </a:endParaRPr>
          </a:p>
          <a:p>
            <a:pPr marL="453390" marR="0" lvl="1" indent="-226695" algn="l" rtl="0">
              <a:lnSpc>
                <a:spcPct val="150000"/>
              </a:lnSpc>
              <a:spcBef>
                <a:spcPts val="0"/>
              </a:spcBef>
              <a:spcAft>
                <a:spcPts val="0"/>
              </a:spcAft>
              <a:buClr>
                <a:srgbClr val="1E2328"/>
              </a:buClr>
              <a:buSzPts val="2100"/>
              <a:buFont typeface="Montserrat"/>
              <a:buAutoNum type="arabicPeriod"/>
            </a:pPr>
            <a:r>
              <a:rPr lang="en-US" sz="1800" b="0" i="0" u="none" strike="noStrike" cap="none" dirty="0">
                <a:solidFill>
                  <a:srgbClr val="1E2328"/>
                </a:solidFill>
                <a:latin typeface="Montserrat" panose="00000500000000000000" pitchFamily="2" charset="-18"/>
                <a:ea typeface="Montserrat"/>
                <a:cs typeface="Montserrat"/>
                <a:sym typeface="Montserrat"/>
              </a:rPr>
              <a:t>Greenpeace International - "The Environmental Impact of Fast Fashion"</a:t>
            </a:r>
            <a:endParaRPr sz="1800" dirty="0">
              <a:latin typeface="Montserrat" panose="00000500000000000000" pitchFamily="2" charset="-18"/>
            </a:endParaRPr>
          </a:p>
          <a:p>
            <a:pPr marL="906780" marR="0" lvl="2" indent="-302260" algn="l" rtl="0">
              <a:lnSpc>
                <a:spcPct val="150000"/>
              </a:lnSpc>
              <a:spcBef>
                <a:spcPts val="0"/>
              </a:spcBef>
              <a:spcAft>
                <a:spcPts val="0"/>
              </a:spcAft>
              <a:buClr>
                <a:srgbClr val="1E2328"/>
              </a:buClr>
              <a:buSzPts val="2100"/>
              <a:buFont typeface="Arial"/>
              <a:buChar char="⚬"/>
            </a:pPr>
            <a:r>
              <a:rPr lang="en-US" sz="1800" b="0" i="0" u="none" strike="noStrike" cap="none" dirty="0">
                <a:solidFill>
                  <a:srgbClr val="1E2328"/>
                </a:solidFill>
                <a:latin typeface="Montserrat" panose="00000500000000000000" pitchFamily="2" charset="-18"/>
                <a:ea typeface="Montserrat"/>
                <a:cs typeface="Montserrat"/>
                <a:sym typeface="Montserrat"/>
              </a:rPr>
              <a:t>Website: </a:t>
            </a:r>
            <a:r>
              <a:rPr lang="en-US" sz="1800" b="0" i="0" u="sng" strike="noStrike" cap="none" dirty="0">
                <a:solidFill>
                  <a:srgbClr val="1E2328"/>
                </a:solidFill>
                <a:latin typeface="Montserrat" panose="00000500000000000000" pitchFamily="2" charset="-18"/>
                <a:ea typeface="Montserrat"/>
                <a:cs typeface="Montserrat"/>
                <a:sym typeface="Montserrat"/>
                <a:hlinkClick r:id="rId6">
                  <a:extLst>
                    <a:ext uri="{A12FA001-AC4F-418D-AE19-62706E023703}">
                      <ahyp:hlinkClr xmlns:ahyp="http://schemas.microsoft.com/office/drawing/2018/hyperlinkcolor" val="tx"/>
                    </a:ext>
                  </a:extLst>
                </a:hlinkClick>
              </a:rPr>
              <a:t>www.greenpeace.org</a:t>
            </a:r>
            <a:endParaRPr sz="1800" dirty="0">
              <a:latin typeface="Montserrat" panose="00000500000000000000" pitchFamily="2" charset="-18"/>
            </a:endParaRPr>
          </a:p>
          <a:p>
            <a:pPr marL="453390" marR="0" lvl="1" indent="-226695" algn="l" rtl="0">
              <a:lnSpc>
                <a:spcPct val="150000"/>
              </a:lnSpc>
              <a:spcBef>
                <a:spcPts val="0"/>
              </a:spcBef>
              <a:spcAft>
                <a:spcPts val="0"/>
              </a:spcAft>
              <a:buClr>
                <a:srgbClr val="1E2328"/>
              </a:buClr>
              <a:buSzPts val="2100"/>
              <a:buFont typeface="Montserrat"/>
              <a:buAutoNum type="arabicPeriod"/>
            </a:pPr>
            <a:r>
              <a:rPr lang="en-US" sz="1800" b="0" i="0" u="none" strike="noStrike" cap="none" dirty="0">
                <a:solidFill>
                  <a:srgbClr val="1E2328"/>
                </a:solidFill>
                <a:latin typeface="Montserrat" panose="00000500000000000000" pitchFamily="2" charset="-18"/>
                <a:ea typeface="Montserrat"/>
                <a:cs typeface="Montserrat"/>
                <a:sym typeface="Montserrat"/>
              </a:rPr>
              <a:t>Textile Exchange - "Preferred Fiber &amp; Materials Market Report"</a:t>
            </a:r>
            <a:endParaRPr sz="1800" dirty="0">
              <a:latin typeface="Montserrat" panose="00000500000000000000" pitchFamily="2" charset="-18"/>
            </a:endParaRPr>
          </a:p>
          <a:p>
            <a:pPr marL="906780" marR="0" lvl="2" indent="-302260" algn="l" rtl="0">
              <a:lnSpc>
                <a:spcPct val="150000"/>
              </a:lnSpc>
              <a:spcBef>
                <a:spcPts val="0"/>
              </a:spcBef>
              <a:spcAft>
                <a:spcPts val="0"/>
              </a:spcAft>
              <a:buClr>
                <a:srgbClr val="1E2328"/>
              </a:buClr>
              <a:buSzPts val="2100"/>
              <a:buFont typeface="Arial"/>
              <a:buChar char="⚬"/>
            </a:pPr>
            <a:r>
              <a:rPr lang="en-US" sz="1800" b="0" i="0" u="none" strike="noStrike" cap="none" dirty="0">
                <a:solidFill>
                  <a:srgbClr val="1E2328"/>
                </a:solidFill>
                <a:latin typeface="Montserrat" panose="00000500000000000000" pitchFamily="2" charset="-18"/>
                <a:ea typeface="Montserrat"/>
                <a:cs typeface="Montserrat"/>
                <a:sym typeface="Montserrat"/>
              </a:rPr>
              <a:t>Website: </a:t>
            </a:r>
            <a:r>
              <a:rPr lang="en-US" sz="1800" b="0" i="0" u="sng" strike="noStrike" cap="none" dirty="0">
                <a:solidFill>
                  <a:srgbClr val="1E2328"/>
                </a:solidFill>
                <a:latin typeface="Montserrat" panose="00000500000000000000" pitchFamily="2" charset="-18"/>
                <a:ea typeface="Montserrat"/>
                <a:cs typeface="Montserrat"/>
                <a:sym typeface="Montserrat"/>
                <a:hlinkClick r:id="rId7">
                  <a:extLst>
                    <a:ext uri="{A12FA001-AC4F-418D-AE19-62706E023703}">
                      <ahyp:hlinkClr xmlns:ahyp="http://schemas.microsoft.com/office/drawing/2018/hyperlinkcolor" val="tx"/>
                    </a:ext>
                  </a:extLst>
                </a:hlinkClick>
              </a:rPr>
              <a:t>www.textileexchange.org</a:t>
            </a:r>
            <a:endParaRPr sz="1800" dirty="0">
              <a:latin typeface="Montserrat" panose="00000500000000000000" pitchFamily="2" charset="-18"/>
            </a:endParaRPr>
          </a:p>
          <a:p>
            <a:pPr marL="453390" marR="0" lvl="1" indent="-226695" algn="l" rtl="0">
              <a:lnSpc>
                <a:spcPct val="150000"/>
              </a:lnSpc>
              <a:spcBef>
                <a:spcPts val="0"/>
              </a:spcBef>
              <a:spcAft>
                <a:spcPts val="0"/>
              </a:spcAft>
              <a:buClr>
                <a:srgbClr val="1E2328"/>
              </a:buClr>
              <a:buSzPts val="2100"/>
              <a:buFont typeface="Montserrat"/>
              <a:buAutoNum type="arabicPeriod"/>
            </a:pPr>
            <a:r>
              <a:rPr lang="en-US" sz="1800" b="0" i="0" u="none" strike="noStrike" cap="none" dirty="0">
                <a:solidFill>
                  <a:srgbClr val="1E2328"/>
                </a:solidFill>
                <a:latin typeface="Montserrat" panose="00000500000000000000" pitchFamily="2" charset="-18"/>
                <a:ea typeface="Montserrat"/>
                <a:cs typeface="Montserrat"/>
                <a:sym typeface="Montserrat"/>
              </a:rPr>
              <a:t>Sustainable Apparel Coalition - "Higg Index: Sustainable Materials"</a:t>
            </a:r>
            <a:endParaRPr sz="1800" dirty="0">
              <a:latin typeface="Montserrat" panose="00000500000000000000" pitchFamily="2" charset="-18"/>
            </a:endParaRPr>
          </a:p>
          <a:p>
            <a:pPr marL="906780" marR="0" lvl="2" indent="-302260" algn="l" rtl="0">
              <a:lnSpc>
                <a:spcPct val="150000"/>
              </a:lnSpc>
              <a:spcBef>
                <a:spcPts val="0"/>
              </a:spcBef>
              <a:spcAft>
                <a:spcPts val="0"/>
              </a:spcAft>
              <a:buClr>
                <a:srgbClr val="1E2328"/>
              </a:buClr>
              <a:buSzPts val="2100"/>
              <a:buFont typeface="Arial"/>
              <a:buChar char="⚬"/>
            </a:pPr>
            <a:r>
              <a:rPr lang="en-US" sz="1800" b="0" i="0" u="none" strike="noStrike" cap="none" dirty="0">
                <a:solidFill>
                  <a:srgbClr val="1E2328"/>
                </a:solidFill>
                <a:latin typeface="Montserrat" panose="00000500000000000000" pitchFamily="2" charset="-18"/>
                <a:ea typeface="Montserrat"/>
                <a:cs typeface="Montserrat"/>
                <a:sym typeface="Montserrat"/>
              </a:rPr>
              <a:t>Website: </a:t>
            </a:r>
            <a:r>
              <a:rPr lang="en-US" sz="1800" b="0" i="0" u="sng" strike="noStrike" cap="none" dirty="0">
                <a:solidFill>
                  <a:srgbClr val="1E2328"/>
                </a:solidFill>
                <a:latin typeface="Montserrat" panose="00000500000000000000" pitchFamily="2" charset="-18"/>
                <a:ea typeface="Montserrat"/>
                <a:cs typeface="Montserrat"/>
                <a:sym typeface="Montserrat"/>
                <a:hlinkClick r:id="rId8">
                  <a:extLst>
                    <a:ext uri="{A12FA001-AC4F-418D-AE19-62706E023703}">
                      <ahyp:hlinkClr xmlns:ahyp="http://schemas.microsoft.com/office/drawing/2018/hyperlinkcolor" val="tx"/>
                    </a:ext>
                  </a:extLst>
                </a:hlinkClick>
              </a:rPr>
              <a:t>www.apparelcoalition.org</a:t>
            </a:r>
            <a:endParaRPr sz="1800" dirty="0">
              <a:latin typeface="Montserrat" panose="00000500000000000000" pitchFamily="2" charset="-18"/>
            </a:endParaRPr>
          </a:p>
          <a:p>
            <a:pPr marL="453390" marR="0" lvl="1" indent="-226695" algn="l" rtl="0">
              <a:lnSpc>
                <a:spcPct val="150000"/>
              </a:lnSpc>
              <a:spcBef>
                <a:spcPts val="0"/>
              </a:spcBef>
              <a:spcAft>
                <a:spcPts val="0"/>
              </a:spcAft>
              <a:buClr>
                <a:srgbClr val="1E2328"/>
              </a:buClr>
              <a:buSzPts val="2100"/>
              <a:buFont typeface="Montserrat"/>
              <a:buAutoNum type="arabicPeriod"/>
            </a:pPr>
            <a:r>
              <a:rPr lang="en-US" sz="1800" b="0" i="0" u="none" strike="noStrike" cap="none" dirty="0">
                <a:solidFill>
                  <a:srgbClr val="1E2328"/>
                </a:solidFill>
                <a:latin typeface="Montserrat" panose="00000500000000000000" pitchFamily="2" charset="-18"/>
                <a:ea typeface="Montserrat"/>
                <a:cs typeface="Montserrat"/>
                <a:sym typeface="Montserrat"/>
              </a:rPr>
              <a:t>The Upcycle Movement - Resources and guides on upcycling practices</a:t>
            </a:r>
            <a:endParaRPr sz="1800" dirty="0">
              <a:latin typeface="Montserrat" panose="00000500000000000000" pitchFamily="2" charset="-18"/>
            </a:endParaRPr>
          </a:p>
          <a:p>
            <a:pPr marL="906780" marR="0" lvl="2" indent="-302260" algn="l" rtl="0">
              <a:lnSpc>
                <a:spcPct val="150000"/>
              </a:lnSpc>
              <a:spcBef>
                <a:spcPts val="0"/>
              </a:spcBef>
              <a:spcAft>
                <a:spcPts val="0"/>
              </a:spcAft>
              <a:buClr>
                <a:srgbClr val="1E2328"/>
              </a:buClr>
              <a:buSzPts val="2100"/>
              <a:buFont typeface="Arial"/>
              <a:buChar char="⚬"/>
            </a:pPr>
            <a:r>
              <a:rPr lang="en-US" sz="1800" b="0" i="0" u="none" strike="noStrike" cap="none" dirty="0">
                <a:solidFill>
                  <a:srgbClr val="1E2328"/>
                </a:solidFill>
                <a:latin typeface="Montserrat" panose="00000500000000000000" pitchFamily="2" charset="-18"/>
                <a:ea typeface="Montserrat"/>
                <a:cs typeface="Montserrat"/>
                <a:sym typeface="Montserrat"/>
              </a:rPr>
              <a:t>Website: </a:t>
            </a:r>
            <a:r>
              <a:rPr lang="en-US" sz="1800" b="0" i="0" u="sng" strike="noStrike" cap="none" dirty="0">
                <a:solidFill>
                  <a:srgbClr val="1E2328"/>
                </a:solidFill>
                <a:latin typeface="Montserrat" panose="00000500000000000000" pitchFamily="2" charset="-18"/>
                <a:ea typeface="Montserrat"/>
                <a:cs typeface="Montserrat"/>
                <a:sym typeface="Montserrat"/>
                <a:hlinkClick r:id="rId9">
                  <a:extLst>
                    <a:ext uri="{A12FA001-AC4F-418D-AE19-62706E023703}">
                      <ahyp:hlinkClr xmlns:ahyp="http://schemas.microsoft.com/office/drawing/2018/hyperlinkcolor" val="tx"/>
                    </a:ext>
                  </a:extLst>
                </a:hlinkClick>
              </a:rPr>
              <a:t>www.theupcyclemovement.com</a:t>
            </a:r>
            <a:endParaRPr sz="1800" dirty="0">
              <a:latin typeface="Montserrat" panose="00000500000000000000" pitchFamily="2" charset="-18"/>
            </a:endParaRPr>
          </a:p>
          <a:p>
            <a:pPr marL="453390" marR="0" lvl="1" indent="-226695" algn="l" rtl="0">
              <a:lnSpc>
                <a:spcPct val="150000"/>
              </a:lnSpc>
              <a:spcBef>
                <a:spcPts val="0"/>
              </a:spcBef>
              <a:spcAft>
                <a:spcPts val="0"/>
              </a:spcAft>
              <a:buClr>
                <a:srgbClr val="1E2328"/>
              </a:buClr>
              <a:buSzPts val="2100"/>
              <a:buFont typeface="Montserrat"/>
              <a:buAutoNum type="arabicPeriod"/>
            </a:pPr>
            <a:r>
              <a:rPr lang="en-US" sz="1800" b="0" i="0" u="none" strike="noStrike" cap="none" dirty="0">
                <a:solidFill>
                  <a:srgbClr val="1E2328"/>
                </a:solidFill>
                <a:latin typeface="Montserrat" panose="00000500000000000000" pitchFamily="2" charset="-18"/>
                <a:ea typeface="Montserrat"/>
                <a:cs typeface="Montserrat"/>
                <a:sym typeface="Montserrat"/>
              </a:rPr>
              <a:t>British Fashion Council - "Circular Fashion and Upcycling Initiatives"</a:t>
            </a:r>
            <a:endParaRPr sz="1800" dirty="0">
              <a:latin typeface="Montserrat" panose="00000500000000000000" pitchFamily="2" charset="-18"/>
            </a:endParaRPr>
          </a:p>
          <a:p>
            <a:pPr marL="906780" marR="0" lvl="2" indent="-302260" algn="l" rtl="0">
              <a:lnSpc>
                <a:spcPct val="150000"/>
              </a:lnSpc>
              <a:spcBef>
                <a:spcPts val="0"/>
              </a:spcBef>
              <a:spcAft>
                <a:spcPts val="0"/>
              </a:spcAft>
              <a:buClr>
                <a:srgbClr val="1E2328"/>
              </a:buClr>
              <a:buSzPts val="2100"/>
              <a:buFont typeface="Arial"/>
              <a:buChar char="⚬"/>
            </a:pPr>
            <a:r>
              <a:rPr lang="en-US" sz="1800" b="0" i="0" u="none" strike="noStrike" cap="none" dirty="0">
                <a:solidFill>
                  <a:srgbClr val="1E2328"/>
                </a:solidFill>
                <a:latin typeface="Montserrat" panose="00000500000000000000" pitchFamily="2" charset="-18"/>
                <a:ea typeface="Montserrat"/>
                <a:cs typeface="Montserrat"/>
                <a:sym typeface="Montserrat"/>
              </a:rPr>
              <a:t>Website: </a:t>
            </a:r>
            <a:r>
              <a:rPr lang="en-US" sz="1800" b="0" i="0" u="sng" strike="noStrike" cap="none" dirty="0">
                <a:solidFill>
                  <a:srgbClr val="1E2328"/>
                </a:solidFill>
                <a:latin typeface="Montserrat" panose="00000500000000000000" pitchFamily="2" charset="-18"/>
                <a:ea typeface="Montserrat"/>
                <a:cs typeface="Montserrat"/>
                <a:sym typeface="Montserrat"/>
                <a:hlinkClick r:id="rId10">
                  <a:extLst>
                    <a:ext uri="{A12FA001-AC4F-418D-AE19-62706E023703}">
                      <ahyp:hlinkClr xmlns:ahyp="http://schemas.microsoft.com/office/drawing/2018/hyperlinkcolor" val="tx"/>
                    </a:ext>
                  </a:extLst>
                </a:hlinkClick>
              </a:rPr>
              <a:t>www.britishfashioncouncil.co.uk</a:t>
            </a:r>
            <a:endParaRPr sz="1800" dirty="0">
              <a:latin typeface="Montserrat" panose="00000500000000000000" pitchFamily="2" charset="-18"/>
            </a:endParaRPr>
          </a:p>
          <a:p>
            <a:pPr marL="453390" marR="0" lvl="1" indent="-226695" algn="l" rtl="0">
              <a:lnSpc>
                <a:spcPct val="150000"/>
              </a:lnSpc>
              <a:spcBef>
                <a:spcPts val="0"/>
              </a:spcBef>
              <a:spcAft>
                <a:spcPts val="0"/>
              </a:spcAft>
              <a:buClr>
                <a:srgbClr val="1E2328"/>
              </a:buClr>
              <a:buSzPts val="2100"/>
              <a:buFont typeface="Montserrat"/>
              <a:buAutoNum type="arabicPeriod"/>
            </a:pPr>
            <a:r>
              <a:rPr lang="en-US" sz="1800" b="0" i="0" u="none" strike="noStrike" cap="none" dirty="0">
                <a:solidFill>
                  <a:srgbClr val="1E2328"/>
                </a:solidFill>
                <a:latin typeface="Montserrat" panose="00000500000000000000" pitchFamily="2" charset="-18"/>
                <a:ea typeface="Montserrat"/>
                <a:cs typeface="Montserrat"/>
                <a:sym typeface="Montserrat"/>
              </a:rPr>
              <a:t>Eco-Age - "Guide to Sustainable Fashion: Understanding Upcycling"</a:t>
            </a:r>
            <a:endParaRPr sz="1800" dirty="0">
              <a:latin typeface="Montserrat" panose="00000500000000000000" pitchFamily="2" charset="-18"/>
            </a:endParaRPr>
          </a:p>
          <a:p>
            <a:pPr marL="906780" marR="0" lvl="2" indent="-302260" algn="l" rtl="0">
              <a:lnSpc>
                <a:spcPct val="150000"/>
              </a:lnSpc>
              <a:spcBef>
                <a:spcPts val="0"/>
              </a:spcBef>
              <a:spcAft>
                <a:spcPts val="0"/>
              </a:spcAft>
              <a:buClr>
                <a:srgbClr val="1E2328"/>
              </a:buClr>
              <a:buSzPts val="2100"/>
              <a:buFont typeface="Arial"/>
              <a:buChar char="⚬"/>
            </a:pPr>
            <a:r>
              <a:rPr lang="en-US" sz="1800" b="0" i="0" u="none" strike="noStrike" cap="none" dirty="0">
                <a:solidFill>
                  <a:srgbClr val="1E2328"/>
                </a:solidFill>
                <a:latin typeface="Montserrat" panose="00000500000000000000" pitchFamily="2" charset="-18"/>
                <a:ea typeface="Montserrat"/>
                <a:cs typeface="Montserrat"/>
                <a:sym typeface="Montserrat"/>
              </a:rPr>
              <a:t>Website: </a:t>
            </a:r>
            <a:r>
              <a:rPr lang="en-US" sz="1800" b="0" i="0" u="sng" strike="noStrike" cap="none" dirty="0">
                <a:solidFill>
                  <a:srgbClr val="1E2328"/>
                </a:solidFill>
                <a:latin typeface="Montserrat" panose="00000500000000000000" pitchFamily="2" charset="-18"/>
                <a:ea typeface="Montserrat"/>
                <a:cs typeface="Montserrat"/>
                <a:sym typeface="Montserrat"/>
                <a:hlinkClick r:id="rId11">
                  <a:extLst>
                    <a:ext uri="{A12FA001-AC4F-418D-AE19-62706E023703}">
                      <ahyp:hlinkClr xmlns:ahyp="http://schemas.microsoft.com/office/drawing/2018/hyperlinkcolor" val="tx"/>
                    </a:ext>
                  </a:extLst>
                </a:hlinkClick>
              </a:rPr>
              <a:t>www.eco-age.com</a:t>
            </a:r>
            <a:endParaRPr sz="1800" dirty="0">
              <a:latin typeface="Montserrat" panose="00000500000000000000" pitchFamily="2" charset="-18"/>
            </a:endParaRPr>
          </a:p>
          <a:p>
            <a:pPr marL="0" marR="0" lvl="0" indent="0" algn="l" rtl="0">
              <a:lnSpc>
                <a:spcPct val="150000"/>
              </a:lnSpc>
              <a:spcBef>
                <a:spcPts val="0"/>
              </a:spcBef>
              <a:spcAft>
                <a:spcPts val="0"/>
              </a:spcAft>
              <a:buNone/>
            </a:pPr>
            <a:endParaRPr sz="1800" u="sng" dirty="0">
              <a:solidFill>
                <a:srgbClr val="1E2328"/>
              </a:solidFill>
              <a:latin typeface="Montserrat" panose="00000500000000000000" pitchFamily="2" charset="-18"/>
              <a:ea typeface="Montserrat"/>
              <a:cs typeface="Montserrat"/>
              <a:sym typeface="Montserrat"/>
              <a:hlinkClick r:id="rId11">
                <a:extLst>
                  <a:ext uri="{A12FA001-AC4F-418D-AE19-62706E023703}">
                    <ahyp:hlinkClr xmlns:ahyp="http://schemas.microsoft.com/office/drawing/2018/hyperlinkcolor" val="tx"/>
                  </a:ext>
                </a:extLst>
              </a:hlinkClick>
            </a:endParaRPr>
          </a:p>
          <a:p>
            <a:pPr marL="0" marR="0" lvl="0" indent="0" algn="l" rtl="0">
              <a:lnSpc>
                <a:spcPct val="150000"/>
              </a:lnSpc>
              <a:spcBef>
                <a:spcPts val="0"/>
              </a:spcBef>
              <a:spcAft>
                <a:spcPts val="0"/>
              </a:spcAft>
              <a:buNone/>
            </a:pPr>
            <a:endParaRPr sz="2100" dirty="0">
              <a:solidFill>
                <a:srgbClr val="1E2328"/>
              </a:solidFill>
              <a:latin typeface="Montserrat"/>
              <a:ea typeface="Montserrat"/>
              <a:cs typeface="Montserrat"/>
              <a:sym typeface="Montserrat"/>
            </a:endParaRPr>
          </a:p>
        </p:txBody>
      </p:sp>
      <p:sp>
        <p:nvSpPr>
          <p:cNvPr id="299" name="Google Shape;299;p11"/>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sp>
        <p:nvSpPr>
          <p:cNvPr id="3" name="TextBox 17">
            <a:extLst>
              <a:ext uri="{FF2B5EF4-FFF2-40B4-BE49-F238E27FC236}">
                <a16:creationId xmlns:a16="http://schemas.microsoft.com/office/drawing/2014/main" id="{8E0ED6F7-87A8-878A-BF7F-21D81231B7A3}"/>
              </a:ext>
            </a:extLst>
          </p:cNvPr>
          <p:cNvSpPr txBox="1"/>
          <p:nvPr/>
        </p:nvSpPr>
        <p:spPr>
          <a:xfrm rot="16200000">
            <a:off x="15914820" y="7526643"/>
            <a:ext cx="31946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4" name="TextBox 6">
            <a:extLst>
              <a:ext uri="{FF2B5EF4-FFF2-40B4-BE49-F238E27FC236}">
                <a16:creationId xmlns:a16="http://schemas.microsoft.com/office/drawing/2014/main" id="{49E67D4F-C452-53C5-8EF7-F1787FE5A894}"/>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3</a:t>
            </a:r>
            <a:endParaRPr lang="en-US" sz="2499" dirty="0">
              <a:solidFill>
                <a:srgbClr val="1E2328"/>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cxnSp>
        <p:nvCxnSpPr>
          <p:cNvPr id="105" name="Google Shape;105;p2"/>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106" name="Google Shape;106;p2"/>
          <p:cNvGrpSpPr/>
          <p:nvPr/>
        </p:nvGrpSpPr>
        <p:grpSpPr>
          <a:xfrm>
            <a:off x="0" y="9263063"/>
            <a:ext cx="12735070" cy="1023937"/>
            <a:chOff x="0" y="0"/>
            <a:chExt cx="10109079" cy="812800"/>
          </a:xfrm>
        </p:grpSpPr>
        <p:sp>
          <p:nvSpPr>
            <p:cNvPr id="107" name="Google Shape;107;p2"/>
            <p:cNvSpPr/>
            <p:nvPr/>
          </p:nvSpPr>
          <p:spPr>
            <a:xfrm>
              <a:off x="0" y="0"/>
              <a:ext cx="10109079" cy="812800"/>
            </a:xfrm>
            <a:custGeom>
              <a:avLst/>
              <a:gdLst/>
              <a:ahLst/>
              <a:cxnLst/>
              <a:rect l="l" t="t" r="r" b="b"/>
              <a:pathLst>
                <a:path w="10109079" h="812800" extrusionOk="0">
                  <a:moveTo>
                    <a:pt x="0" y="0"/>
                  </a:moveTo>
                  <a:lnTo>
                    <a:pt x="10109079" y="0"/>
                  </a:lnTo>
                  <a:lnTo>
                    <a:pt x="10109079" y="812800"/>
                  </a:lnTo>
                  <a:lnTo>
                    <a:pt x="0" y="8128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2"/>
            <p:cNvSpPr txBox="1"/>
            <p:nvPr/>
          </p:nvSpPr>
          <p:spPr>
            <a:xfrm>
              <a:off x="0" y="0"/>
              <a:ext cx="10109079"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9" name="Google Shape;109;p2"/>
          <p:cNvGrpSpPr/>
          <p:nvPr/>
        </p:nvGrpSpPr>
        <p:grpSpPr>
          <a:xfrm>
            <a:off x="7751895" y="5657850"/>
            <a:ext cx="5296402" cy="5008320"/>
            <a:chOff x="0" y="0"/>
            <a:chExt cx="4204276" cy="3975597"/>
          </a:xfrm>
        </p:grpSpPr>
        <p:sp>
          <p:nvSpPr>
            <p:cNvPr id="110" name="Google Shape;110;p2"/>
            <p:cNvSpPr/>
            <p:nvPr/>
          </p:nvSpPr>
          <p:spPr>
            <a:xfrm>
              <a:off x="0" y="0"/>
              <a:ext cx="4204276" cy="3975597"/>
            </a:xfrm>
            <a:custGeom>
              <a:avLst/>
              <a:gdLst/>
              <a:ahLst/>
              <a:cxnLst/>
              <a:rect l="l" t="t" r="r" b="b"/>
              <a:pathLst>
                <a:path w="4204276" h="3975597" extrusionOk="0">
                  <a:moveTo>
                    <a:pt x="0" y="0"/>
                  </a:moveTo>
                  <a:lnTo>
                    <a:pt x="4204276" y="0"/>
                  </a:lnTo>
                  <a:lnTo>
                    <a:pt x="4204276" y="3975597"/>
                  </a:lnTo>
                  <a:lnTo>
                    <a:pt x="0" y="3975597"/>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2"/>
            <p:cNvSpPr txBox="1"/>
            <p:nvPr/>
          </p:nvSpPr>
          <p:spPr>
            <a:xfrm>
              <a:off x="0" y="0"/>
              <a:ext cx="4204276" cy="3975597"/>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pic>
        <p:nvPicPr>
          <p:cNvPr id="112" name="Google Shape;112;p2"/>
          <p:cNvPicPr preferRelativeResize="0"/>
          <p:nvPr/>
        </p:nvPicPr>
        <p:blipFill rotWithShape="1">
          <a:blip r:embed="rId3">
            <a:alphaModFix/>
          </a:blip>
          <a:srcRect t="1182" b="1181"/>
          <a:stretch/>
        </p:blipFill>
        <p:spPr>
          <a:xfrm>
            <a:off x="7751895" y="1028700"/>
            <a:ext cx="9482623" cy="9258300"/>
          </a:xfrm>
          <a:prstGeom prst="rect">
            <a:avLst/>
          </a:prstGeom>
          <a:noFill/>
          <a:ln>
            <a:noFill/>
          </a:ln>
        </p:spPr>
      </p:pic>
      <p:sp>
        <p:nvSpPr>
          <p:cNvPr id="113" name="Google Shape;113;p2"/>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cxnSp>
        <p:nvCxnSpPr>
          <p:cNvPr id="114" name="Google Shape;114;p2"/>
          <p:cNvCxnSpPr/>
          <p:nvPr/>
        </p:nvCxnSpPr>
        <p:spPr>
          <a:xfrm rot="10800000">
            <a:off x="16675331" y="0"/>
            <a:ext cx="0" cy="10287000"/>
          </a:xfrm>
          <a:prstGeom prst="straightConnector1">
            <a:avLst/>
          </a:prstGeom>
          <a:noFill/>
          <a:ln w="9525" cap="flat" cmpd="sng">
            <a:solidFill>
              <a:srgbClr val="1E2328"/>
            </a:solidFill>
            <a:prstDash val="solid"/>
            <a:round/>
            <a:headEnd type="none" w="sm" len="sm"/>
            <a:tailEnd type="none" w="sm" len="sm"/>
          </a:ln>
        </p:spPr>
      </p:cxnSp>
      <p:sp>
        <p:nvSpPr>
          <p:cNvPr id="117" name="Google Shape;117;p2"/>
          <p:cNvSpPr/>
          <p:nvPr/>
        </p:nvSpPr>
        <p:spPr>
          <a:xfrm>
            <a:off x="13662188" y="268369"/>
            <a:ext cx="2675477" cy="559152"/>
          </a:xfrm>
          <a:custGeom>
            <a:avLst/>
            <a:gdLst/>
            <a:ahLst/>
            <a:cxnLst/>
            <a:rect l="l" t="t" r="r" b="b"/>
            <a:pathLst>
              <a:path w="2675477" h="559152" extrusionOk="0">
                <a:moveTo>
                  <a:pt x="0" y="0"/>
                </a:moveTo>
                <a:lnTo>
                  <a:pt x="2675478" y="0"/>
                </a:lnTo>
                <a:lnTo>
                  <a:pt x="2675478" y="559152"/>
                </a:lnTo>
                <a:lnTo>
                  <a:pt x="0" y="55915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extBox 14">
            <a:extLst>
              <a:ext uri="{FF2B5EF4-FFF2-40B4-BE49-F238E27FC236}">
                <a16:creationId xmlns:a16="http://schemas.microsoft.com/office/drawing/2014/main" id="{4B515644-948F-FE1D-4FF9-53AF72C5A35E}"/>
              </a:ext>
            </a:extLst>
          </p:cNvPr>
          <p:cNvSpPr txBox="1"/>
          <p:nvPr/>
        </p:nvSpPr>
        <p:spPr>
          <a:xfrm>
            <a:off x="1031566" y="3023235"/>
            <a:ext cx="4695894" cy="4173854"/>
          </a:xfrm>
          <a:prstGeom prst="rect">
            <a:avLst/>
          </a:prstGeom>
        </p:spPr>
        <p:txBody>
          <a:bodyPr lIns="0" tIns="0" rIns="0" bIns="0" rtlCol="0" anchor="t">
            <a:spAutoFit/>
          </a:bodyPr>
          <a:lstStyle/>
          <a:p>
            <a:pPr marL="0" lvl="0" indent="0" algn="just">
              <a:lnSpc>
                <a:spcPts val="3300"/>
              </a:lnSpc>
              <a:spcBef>
                <a:spcPct val="0"/>
              </a:spcBef>
            </a:pPr>
            <a:r>
              <a:rPr lang="en-US" sz="2200" u="none" strike="noStrike" dirty="0">
                <a:solidFill>
                  <a:srgbClr val="000000"/>
                </a:solidFill>
                <a:latin typeface="Montserrat"/>
                <a:ea typeface="Montserrat"/>
                <a:cs typeface="Montserrat"/>
                <a:sym typeface="Montserra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4" name="TextBox 17">
            <a:extLst>
              <a:ext uri="{FF2B5EF4-FFF2-40B4-BE49-F238E27FC236}">
                <a16:creationId xmlns:a16="http://schemas.microsoft.com/office/drawing/2014/main" id="{02A2C001-B507-3E0D-32F2-AA9F5405C016}"/>
              </a:ext>
            </a:extLst>
          </p:cNvPr>
          <p:cNvSpPr txBox="1"/>
          <p:nvPr/>
        </p:nvSpPr>
        <p:spPr>
          <a:xfrm rot="16200000">
            <a:off x="15853860" y="7503783"/>
            <a:ext cx="320989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Shape 121"/>
        <p:cNvGrpSpPr/>
        <p:nvPr/>
      </p:nvGrpSpPr>
      <p:grpSpPr>
        <a:xfrm>
          <a:off x="0" y="0"/>
          <a:ext cx="0" cy="0"/>
          <a:chOff x="0" y="0"/>
          <a:chExt cx="0" cy="0"/>
        </a:xfrm>
      </p:grpSpPr>
      <p:grpSp>
        <p:nvGrpSpPr>
          <p:cNvPr id="122" name="Google Shape;122;p3"/>
          <p:cNvGrpSpPr/>
          <p:nvPr/>
        </p:nvGrpSpPr>
        <p:grpSpPr>
          <a:xfrm>
            <a:off x="0" y="0"/>
            <a:ext cx="18288000" cy="10287000"/>
            <a:chOff x="0" y="0"/>
            <a:chExt cx="24384000" cy="13716000"/>
          </a:xfrm>
        </p:grpSpPr>
        <p:cxnSp>
          <p:nvCxnSpPr>
            <p:cNvPr id="123" name="Google Shape;123;p3"/>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124" name="Google Shape;124;p3"/>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125" name="Google Shape;125;p3"/>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27" name="Google Shape;127;p3"/>
          <p:cNvPicPr preferRelativeResize="0"/>
          <p:nvPr/>
        </p:nvPicPr>
        <p:blipFill rotWithShape="1">
          <a:blip r:embed="rId4">
            <a:alphaModFix/>
          </a:blip>
          <a:srcRect t="18843" b="18843"/>
          <a:stretch/>
        </p:blipFill>
        <p:spPr>
          <a:xfrm>
            <a:off x="0" y="1707643"/>
            <a:ext cx="10729563" cy="4454427"/>
          </a:xfrm>
          <a:prstGeom prst="rect">
            <a:avLst/>
          </a:prstGeom>
          <a:noFill/>
          <a:ln>
            <a:noFill/>
          </a:ln>
        </p:spPr>
      </p:pic>
      <p:grpSp>
        <p:nvGrpSpPr>
          <p:cNvPr id="128" name="Google Shape;128;p3"/>
          <p:cNvGrpSpPr/>
          <p:nvPr/>
        </p:nvGrpSpPr>
        <p:grpSpPr>
          <a:xfrm>
            <a:off x="9717692" y="2708859"/>
            <a:ext cx="6348470" cy="4290075"/>
            <a:chOff x="0" y="0"/>
            <a:chExt cx="8464627" cy="5720100"/>
          </a:xfrm>
        </p:grpSpPr>
        <p:sp>
          <p:nvSpPr>
            <p:cNvPr id="130" name="Google Shape;130;p3"/>
            <p:cNvSpPr/>
            <p:nvPr/>
          </p:nvSpPr>
          <p:spPr>
            <a:xfrm>
              <a:off x="0" y="0"/>
              <a:ext cx="8464627" cy="5720100"/>
            </a:xfrm>
            <a:custGeom>
              <a:avLst/>
              <a:gdLst/>
              <a:ahLst/>
              <a:cxnLst/>
              <a:rect l="l" t="t" r="r" b="b"/>
              <a:pathLst>
                <a:path w="5039406" h="3405455" extrusionOk="0">
                  <a:moveTo>
                    <a:pt x="0" y="0"/>
                  </a:moveTo>
                  <a:lnTo>
                    <a:pt x="5039406" y="0"/>
                  </a:lnTo>
                  <a:lnTo>
                    <a:pt x="5039406" y="3405455"/>
                  </a:lnTo>
                  <a:lnTo>
                    <a:pt x="0" y="3405455"/>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33" name="Google Shape;133;p3"/>
            <p:cNvCxnSpPr/>
            <p:nvPr/>
          </p:nvCxnSpPr>
          <p:spPr>
            <a:xfrm>
              <a:off x="1295804" y="4525589"/>
              <a:ext cx="958722" cy="6349"/>
            </a:xfrm>
            <a:prstGeom prst="straightConnector1">
              <a:avLst/>
            </a:prstGeom>
            <a:noFill/>
            <a:ln w="12700" cap="flat" cmpd="sng">
              <a:solidFill>
                <a:srgbClr val="FFFFFF"/>
              </a:solidFill>
              <a:prstDash val="solid"/>
              <a:round/>
              <a:headEnd type="none" w="sm" len="sm"/>
              <a:tailEnd type="none" w="sm" len="sm"/>
            </a:ln>
          </p:spPr>
        </p:cxnSp>
      </p:grpSp>
      <p:sp>
        <p:nvSpPr>
          <p:cNvPr id="134" name="Google Shape;134;p3"/>
          <p:cNvSpPr txBox="1"/>
          <p:nvPr/>
        </p:nvSpPr>
        <p:spPr>
          <a:xfrm>
            <a:off x="2254456" y="7637143"/>
            <a:ext cx="13993727" cy="2538387"/>
          </a:xfrm>
          <a:prstGeom prst="rect">
            <a:avLst/>
          </a:prstGeom>
          <a:noFill/>
          <a:ln>
            <a:noFill/>
          </a:ln>
        </p:spPr>
        <p:txBody>
          <a:bodyPr spcFirstLastPara="1" wrap="square" lIns="0" tIns="0" rIns="0" bIns="0" anchor="t" anchorCtr="0">
            <a:spAutoFit/>
          </a:bodyPr>
          <a:lstStyle/>
          <a:p>
            <a:pPr lvl="0" algn="just">
              <a:lnSpc>
                <a:spcPct val="150000"/>
              </a:lnSpc>
            </a:pPr>
            <a:r>
              <a:rPr lang="en-US" sz="2199" dirty="0">
                <a:solidFill>
                  <a:srgbClr val="1E2328"/>
                </a:solidFill>
                <a:latin typeface="Montserrat"/>
              </a:rPr>
              <a:t>This unit explores upcycling as a sustainable approach within fashion craftsmanship, emphasizing material sourcing and the business potential of upcycled design. Learners gain insight into the environmental advantages of upcycling, practical methods for sourcing materials, and key principles for building a sustainable fashion business model</a:t>
            </a:r>
            <a:r>
              <a:rPr lang="en-US" sz="2199" dirty="0">
                <a:solidFill>
                  <a:srgbClr val="1E2328"/>
                </a:solidFill>
                <a:latin typeface="Montserrat"/>
                <a:sym typeface="Montserrat"/>
              </a:rPr>
              <a:t>​</a:t>
            </a:r>
            <a:r>
              <a:rPr lang="pl-PL" sz="2199" dirty="0">
                <a:solidFill>
                  <a:srgbClr val="1E2328"/>
                </a:solidFill>
                <a:latin typeface="Montserrat"/>
                <a:sym typeface="Montserrat"/>
              </a:rPr>
              <a:t>.</a:t>
            </a:r>
            <a:endParaRPr lang="it-IT" sz="2199" dirty="0">
              <a:solidFill>
                <a:srgbClr val="1E2328"/>
              </a:solidFill>
              <a:latin typeface="Montserrat"/>
            </a:endParaRPr>
          </a:p>
          <a:p>
            <a:pPr marL="0" marR="0" lvl="0" indent="0" algn="l" rtl="0">
              <a:lnSpc>
                <a:spcPct val="150000"/>
              </a:lnSpc>
              <a:spcBef>
                <a:spcPts val="0"/>
              </a:spcBef>
              <a:spcAft>
                <a:spcPts val="0"/>
              </a:spcAft>
              <a:buNone/>
            </a:pPr>
            <a:endParaRPr sz="2200" dirty="0">
              <a:solidFill>
                <a:srgbClr val="000000"/>
              </a:solidFill>
              <a:latin typeface="Montserrat"/>
              <a:ea typeface="Montserrat"/>
              <a:cs typeface="Montserrat"/>
              <a:sym typeface="Montserrat"/>
            </a:endParaRPr>
          </a:p>
        </p:txBody>
      </p:sp>
      <p:sp>
        <p:nvSpPr>
          <p:cNvPr id="135" name="Google Shape;135;p3"/>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sp>
        <p:nvSpPr>
          <p:cNvPr id="3" name="TextBox 17">
            <a:extLst>
              <a:ext uri="{FF2B5EF4-FFF2-40B4-BE49-F238E27FC236}">
                <a16:creationId xmlns:a16="http://schemas.microsoft.com/office/drawing/2014/main" id="{DB870D06-17F4-B610-F73B-8DC196FC3741}"/>
              </a:ext>
            </a:extLst>
          </p:cNvPr>
          <p:cNvSpPr txBox="1"/>
          <p:nvPr/>
        </p:nvSpPr>
        <p:spPr>
          <a:xfrm rot="16200000">
            <a:off x="15800520" y="7496163"/>
            <a:ext cx="325561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4" name="TextBox 6">
            <a:extLst>
              <a:ext uri="{FF2B5EF4-FFF2-40B4-BE49-F238E27FC236}">
                <a16:creationId xmlns:a16="http://schemas.microsoft.com/office/drawing/2014/main" id="{960FDC1D-1C0C-C07C-9693-F38579B419EB}"/>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3</a:t>
            </a:r>
            <a:endParaRPr lang="en-US" sz="2499" dirty="0">
              <a:solidFill>
                <a:srgbClr val="1E2328"/>
              </a:solidFill>
              <a:latin typeface="Montserrat"/>
              <a:ea typeface="Montserrat"/>
              <a:cs typeface="Montserrat"/>
              <a:sym typeface="Montserrat"/>
            </a:endParaRPr>
          </a:p>
        </p:txBody>
      </p:sp>
      <p:sp>
        <p:nvSpPr>
          <p:cNvPr id="5" name="TextBox 14">
            <a:extLst>
              <a:ext uri="{FF2B5EF4-FFF2-40B4-BE49-F238E27FC236}">
                <a16:creationId xmlns:a16="http://schemas.microsoft.com/office/drawing/2014/main" id="{496AA806-A463-0AB2-15DB-6EA26FFBB5F6}"/>
              </a:ext>
            </a:extLst>
          </p:cNvPr>
          <p:cNvSpPr txBox="1"/>
          <p:nvPr/>
        </p:nvSpPr>
        <p:spPr>
          <a:xfrm>
            <a:off x="10689513" y="3519761"/>
            <a:ext cx="3490990" cy="2352675"/>
          </a:xfrm>
          <a:prstGeom prst="rect">
            <a:avLst/>
          </a:prstGeom>
        </p:spPr>
        <p:txBody>
          <a:bodyPr lIns="0" tIns="0" rIns="0" bIns="0" rtlCol="0" anchor="t">
            <a:spAutoFit/>
          </a:bodyPr>
          <a:lstStyle/>
          <a:p>
            <a:pPr algn="l">
              <a:lnSpc>
                <a:spcPts val="6000"/>
              </a:lnSpc>
            </a:pPr>
            <a:r>
              <a:rPr lang="en-US" sz="6000" dirty="0">
                <a:solidFill>
                  <a:srgbClr val="FFFFFF"/>
                </a:solidFill>
                <a:latin typeface="DM Serif Display"/>
                <a:ea typeface="DM Serif Display"/>
                <a:cs typeface="DM Serif Display"/>
                <a:sym typeface="DM Serif Display"/>
              </a:rPr>
              <a:t>Overview of the Unit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0" name="Google Shape;140;p4"/>
          <p:cNvGrpSpPr/>
          <p:nvPr/>
        </p:nvGrpSpPr>
        <p:grpSpPr>
          <a:xfrm>
            <a:off x="126604" y="6479851"/>
            <a:ext cx="9012587" cy="3595688"/>
            <a:chOff x="0" y="0"/>
            <a:chExt cx="12414639" cy="4794250"/>
          </a:xfrm>
        </p:grpSpPr>
        <p:grpSp>
          <p:nvGrpSpPr>
            <p:cNvPr id="141" name="Google Shape;141;p4"/>
            <p:cNvGrpSpPr/>
            <p:nvPr/>
          </p:nvGrpSpPr>
          <p:grpSpPr>
            <a:xfrm>
              <a:off x="0" y="1365250"/>
              <a:ext cx="12414639" cy="3429000"/>
              <a:chOff x="0" y="0"/>
              <a:chExt cx="7391041" cy="2041451"/>
            </a:xfrm>
          </p:grpSpPr>
          <p:sp>
            <p:nvSpPr>
              <p:cNvPr id="142" name="Google Shape;142;p4"/>
              <p:cNvSpPr/>
              <p:nvPr/>
            </p:nvSpPr>
            <p:spPr>
              <a:xfrm>
                <a:off x="0" y="0"/>
                <a:ext cx="7391041" cy="2041451"/>
              </a:xfrm>
              <a:custGeom>
                <a:avLst/>
                <a:gdLst/>
                <a:ahLst/>
                <a:cxnLst/>
                <a:rect l="l" t="t" r="r" b="b"/>
                <a:pathLst>
                  <a:path w="7391041" h="2041451" extrusionOk="0">
                    <a:moveTo>
                      <a:pt x="0" y="0"/>
                    </a:moveTo>
                    <a:lnTo>
                      <a:pt x="7391041" y="0"/>
                    </a:lnTo>
                    <a:lnTo>
                      <a:pt x="7391041" y="2041451"/>
                    </a:lnTo>
                    <a:lnTo>
                      <a:pt x="0" y="2041451"/>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4"/>
              <p:cNvSpPr txBox="1"/>
              <p:nvPr/>
            </p:nvSpPr>
            <p:spPr>
              <a:xfrm>
                <a:off x="0" y="0"/>
                <a:ext cx="7391041" cy="2041451"/>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4" name="Google Shape;144;p4"/>
            <p:cNvGrpSpPr/>
            <p:nvPr/>
          </p:nvGrpSpPr>
          <p:grpSpPr>
            <a:xfrm>
              <a:off x="0" y="0"/>
              <a:ext cx="1371600" cy="1365250"/>
              <a:chOff x="0" y="0"/>
              <a:chExt cx="816580" cy="812800"/>
            </a:xfrm>
          </p:grpSpPr>
          <p:sp>
            <p:nvSpPr>
              <p:cNvPr id="145" name="Google Shape;145;p4"/>
              <p:cNvSpPr/>
              <p:nvPr/>
            </p:nvSpPr>
            <p:spPr>
              <a:xfrm>
                <a:off x="0" y="0"/>
                <a:ext cx="816580" cy="812800"/>
              </a:xfrm>
              <a:custGeom>
                <a:avLst/>
                <a:gdLst/>
                <a:ahLst/>
                <a:cxnLst/>
                <a:rect l="l" t="t" r="r" b="b"/>
                <a:pathLst>
                  <a:path w="816580" h="812800" extrusionOk="0">
                    <a:moveTo>
                      <a:pt x="0" y="0"/>
                    </a:moveTo>
                    <a:lnTo>
                      <a:pt x="816580" y="0"/>
                    </a:lnTo>
                    <a:lnTo>
                      <a:pt x="816580" y="812800"/>
                    </a:lnTo>
                    <a:lnTo>
                      <a:pt x="0" y="812800"/>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4"/>
              <p:cNvSpPr txBox="1"/>
              <p:nvPr/>
            </p:nvSpPr>
            <p:spPr>
              <a:xfrm>
                <a:off x="0" y="0"/>
                <a:ext cx="81658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7" name="Google Shape;147;p4"/>
          <p:cNvGrpSpPr/>
          <p:nvPr/>
        </p:nvGrpSpPr>
        <p:grpSpPr>
          <a:xfrm>
            <a:off x="0" y="0"/>
            <a:ext cx="18288000" cy="10287000"/>
            <a:chOff x="0" y="0"/>
            <a:chExt cx="24384000" cy="13716000"/>
          </a:xfrm>
        </p:grpSpPr>
        <p:cxnSp>
          <p:nvCxnSpPr>
            <p:cNvPr id="148" name="Google Shape;148;p4"/>
            <p:cNvCxnSpPr/>
            <p:nvPr/>
          </p:nvCxnSpPr>
          <p:spPr>
            <a:xfrm rot="10800000">
              <a:off x="22233774" y="0"/>
              <a:ext cx="0" cy="13716000"/>
            </a:xfrm>
            <a:prstGeom prst="straightConnector1">
              <a:avLst/>
            </a:prstGeom>
            <a:noFill/>
            <a:ln w="12700" cap="flat" cmpd="sng">
              <a:solidFill>
                <a:srgbClr val="000000"/>
              </a:solidFill>
              <a:prstDash val="solid"/>
              <a:round/>
              <a:headEnd type="none" w="sm" len="sm"/>
              <a:tailEnd type="none" w="sm" len="sm"/>
            </a:ln>
          </p:spPr>
        </p:cxnSp>
        <p:cxnSp>
          <p:nvCxnSpPr>
            <p:cNvPr id="149" name="Google Shape;149;p4"/>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150" name="Google Shape;150;p4"/>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152" name="Google Shape;152;p4"/>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pic>
        <p:nvPicPr>
          <p:cNvPr id="153" name="Google Shape;153;p4"/>
          <p:cNvPicPr preferRelativeResize="0"/>
          <p:nvPr/>
        </p:nvPicPr>
        <p:blipFill rotWithShape="1">
          <a:blip r:embed="rId4">
            <a:alphaModFix/>
          </a:blip>
          <a:srcRect t="5217" b="5216"/>
          <a:stretch/>
        </p:blipFill>
        <p:spPr>
          <a:xfrm>
            <a:off x="1129586" y="1010653"/>
            <a:ext cx="5578979" cy="6686549"/>
          </a:xfrm>
          <a:prstGeom prst="rect">
            <a:avLst/>
          </a:prstGeom>
          <a:noFill/>
          <a:ln>
            <a:noFill/>
          </a:ln>
        </p:spPr>
      </p:pic>
      <p:grpSp>
        <p:nvGrpSpPr>
          <p:cNvPr id="154" name="Google Shape;154;p4"/>
          <p:cNvGrpSpPr/>
          <p:nvPr/>
        </p:nvGrpSpPr>
        <p:grpSpPr>
          <a:xfrm>
            <a:off x="7191659" y="1508718"/>
            <a:ext cx="9452776" cy="6188484"/>
            <a:chOff x="606650" y="-731576"/>
            <a:chExt cx="12603701" cy="8251311"/>
          </a:xfrm>
        </p:grpSpPr>
        <p:sp>
          <p:nvSpPr>
            <p:cNvPr id="155" name="Google Shape;155;p4"/>
            <p:cNvSpPr txBox="1"/>
            <p:nvPr/>
          </p:nvSpPr>
          <p:spPr>
            <a:xfrm>
              <a:off x="606650" y="2216233"/>
              <a:ext cx="12603701" cy="5303502"/>
            </a:xfrm>
            <a:prstGeom prst="rect">
              <a:avLst/>
            </a:prstGeom>
            <a:noFill/>
            <a:ln>
              <a:noFill/>
            </a:ln>
          </p:spPr>
          <p:txBody>
            <a:bodyPr spcFirstLastPara="1" wrap="square" lIns="0" tIns="0" rIns="0" bIns="0" anchor="t" anchorCtr="0">
              <a:spAutoFit/>
            </a:bodyPr>
            <a:lstStyle/>
            <a:p>
              <a:pPr marL="237489" lvl="0" eaLnBrk="0" fontAlgn="base" hangingPunct="0">
                <a:lnSpc>
                  <a:spcPts val="3299"/>
                </a:lnSpc>
                <a:buClrTx/>
                <a:buSzPts val="2199"/>
              </a:pPr>
              <a:r>
                <a:rPr lang="en-US" sz="2199" dirty="0">
                  <a:solidFill>
                    <a:srgbClr val="1E2328"/>
                  </a:solidFill>
                  <a:latin typeface="Montserrat"/>
                  <a:ea typeface="Montserrat"/>
                  <a:cs typeface="Montserrat"/>
                  <a:sym typeface="Montserrat"/>
                </a:rPr>
                <a:t>By the end of this unit, you will be able to:</a:t>
              </a:r>
              <a:br>
                <a:rPr lang="en-US" sz="2199" dirty="0">
                  <a:solidFill>
                    <a:srgbClr val="1E2328"/>
                  </a:solidFill>
                  <a:latin typeface="Montserrat"/>
                  <a:ea typeface="Montserrat"/>
                  <a:cs typeface="Montserrat"/>
                  <a:sym typeface="Montserrat"/>
                </a:rPr>
              </a:br>
              <a:endParaRPr sz="2199" kern="1200" dirty="0">
                <a:solidFill>
                  <a:srgbClr val="1E2328"/>
                </a:solidFill>
                <a:latin typeface="Montserrat"/>
                <a:sym typeface="Montserrat"/>
              </a:endParaRPr>
            </a:p>
            <a:p>
              <a:pPr marL="694689" lvl="1" indent="-457200" eaLnBrk="0" fontAlgn="base" hangingPunct="0">
                <a:lnSpc>
                  <a:spcPts val="3299"/>
                </a:lnSpc>
                <a:buClrTx/>
                <a:buSzPts val="2199"/>
                <a:buFont typeface="+mj-lt"/>
                <a:buAutoNum type="arabicPeriod"/>
              </a:pPr>
              <a:r>
                <a:rPr lang="en-US" sz="2199" kern="1200" dirty="0">
                  <a:solidFill>
                    <a:srgbClr val="1E2328"/>
                  </a:solidFill>
                  <a:latin typeface="Montserrat"/>
                  <a:sym typeface="Montserrat"/>
                </a:rPr>
                <a:t>Distinguish upcycling from other sustainable practices in fashion, such as recycling</a:t>
              </a:r>
              <a:endParaRPr sz="2199" kern="1200" dirty="0">
                <a:solidFill>
                  <a:srgbClr val="1E2328"/>
                </a:solidFill>
                <a:latin typeface="Montserrat"/>
                <a:sym typeface="Montserrat"/>
              </a:endParaRPr>
            </a:p>
            <a:p>
              <a:pPr marL="694689" lvl="1" indent="-457200" eaLnBrk="0" fontAlgn="base" hangingPunct="0">
                <a:lnSpc>
                  <a:spcPts val="3299"/>
                </a:lnSpc>
                <a:buClrTx/>
                <a:buSzPts val="2199"/>
                <a:buFont typeface="+mj-lt"/>
                <a:buAutoNum type="arabicPeriod"/>
              </a:pPr>
              <a:r>
                <a:rPr lang="en-US" sz="2199" kern="1200" dirty="0">
                  <a:solidFill>
                    <a:srgbClr val="1E2328"/>
                  </a:solidFill>
                  <a:latin typeface="Montserrat"/>
                  <a:sym typeface="Montserrat"/>
                </a:rPr>
                <a:t>Identify and evaluate suitable materials for upcycling projects.</a:t>
              </a:r>
              <a:endParaRPr sz="2199" kern="1200" dirty="0">
                <a:solidFill>
                  <a:srgbClr val="1E2328"/>
                </a:solidFill>
                <a:latin typeface="Montserrat"/>
                <a:sym typeface="Montserrat"/>
              </a:endParaRPr>
            </a:p>
            <a:p>
              <a:pPr marL="694055" lvl="1" indent="-457200" eaLnBrk="0" fontAlgn="base" hangingPunct="0">
                <a:lnSpc>
                  <a:spcPts val="3299"/>
                </a:lnSpc>
                <a:buClrTx/>
                <a:buSzPts val="2199"/>
                <a:buFont typeface="+mj-lt"/>
                <a:buAutoNum type="arabicPeriod"/>
              </a:pPr>
              <a:r>
                <a:rPr lang="en-US" sz="2199" kern="1200" dirty="0">
                  <a:solidFill>
                    <a:srgbClr val="1E2328"/>
                  </a:solidFill>
                  <a:latin typeface="Montserrat"/>
                  <a:sym typeface="Montserrat"/>
                </a:rPr>
                <a:t>Develop a basic business model and unique selling proposition for upcycled fashion items​</a:t>
              </a:r>
              <a:endParaRPr sz="2199" kern="1200" dirty="0">
                <a:solidFill>
                  <a:srgbClr val="1E2328"/>
                </a:solidFill>
                <a:latin typeface="Montserrat"/>
              </a:endParaRPr>
            </a:p>
            <a:p>
              <a:pPr marL="0" marR="0" lvl="0" indent="0" algn="l" rtl="0">
                <a:lnSpc>
                  <a:spcPct val="150022"/>
                </a:lnSpc>
                <a:spcBef>
                  <a:spcPts val="0"/>
                </a:spcBef>
                <a:spcAft>
                  <a:spcPts val="0"/>
                </a:spcAft>
                <a:buNone/>
              </a:pPr>
              <a:endParaRPr sz="2199"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sz="2199" dirty="0">
                <a:solidFill>
                  <a:srgbClr val="1E2328"/>
                </a:solidFill>
                <a:latin typeface="Montserrat"/>
                <a:ea typeface="Montserrat"/>
                <a:cs typeface="Montserrat"/>
                <a:sym typeface="Montserrat"/>
              </a:endParaRPr>
            </a:p>
          </p:txBody>
        </p:sp>
        <p:sp>
          <p:nvSpPr>
            <p:cNvPr id="156" name="Google Shape;156;p4"/>
            <p:cNvSpPr txBox="1"/>
            <p:nvPr/>
          </p:nvSpPr>
          <p:spPr>
            <a:xfrm>
              <a:off x="3634211" y="-731576"/>
              <a:ext cx="8969490" cy="21209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6000">
                  <a:solidFill>
                    <a:srgbClr val="1E2328"/>
                  </a:solidFill>
                  <a:latin typeface="DM Serif Display"/>
                  <a:ea typeface="DM Serif Display"/>
                  <a:cs typeface="DM Serif Display"/>
                  <a:sym typeface="DM Serif Display"/>
                </a:rPr>
                <a:t>Expected </a:t>
              </a:r>
              <a:endParaRPr/>
            </a:p>
            <a:p>
              <a:pPr marL="0" marR="0" lvl="0" indent="0" algn="r" rtl="0">
                <a:lnSpc>
                  <a:spcPct val="100000"/>
                </a:lnSpc>
                <a:spcBef>
                  <a:spcPts val="0"/>
                </a:spcBef>
                <a:spcAft>
                  <a:spcPts val="0"/>
                </a:spcAft>
                <a:buNone/>
              </a:pPr>
              <a:r>
                <a:rPr lang="en-US" sz="6000">
                  <a:solidFill>
                    <a:srgbClr val="1E2328"/>
                  </a:solidFill>
                  <a:latin typeface="DM Serif Display"/>
                  <a:ea typeface="DM Serif Display"/>
                  <a:cs typeface="DM Serif Display"/>
                  <a:sym typeface="DM Serif Display"/>
                </a:rPr>
                <a:t>Learning Outcomes</a:t>
              </a:r>
              <a:endParaRPr/>
            </a:p>
          </p:txBody>
        </p:sp>
      </p:grpSp>
      <p:sp>
        <p:nvSpPr>
          <p:cNvPr id="157" name="Google Shape;157;p4"/>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sp>
        <p:nvSpPr>
          <p:cNvPr id="3" name="TextBox 17">
            <a:extLst>
              <a:ext uri="{FF2B5EF4-FFF2-40B4-BE49-F238E27FC236}">
                <a16:creationId xmlns:a16="http://schemas.microsoft.com/office/drawing/2014/main" id="{7D67036F-6987-F51E-E158-BEEBE9208E8B}"/>
              </a:ext>
            </a:extLst>
          </p:cNvPr>
          <p:cNvSpPr txBox="1"/>
          <p:nvPr/>
        </p:nvSpPr>
        <p:spPr>
          <a:xfrm rot="16200000">
            <a:off x="15815760" y="7496163"/>
            <a:ext cx="325561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4" name="TextBox 6">
            <a:extLst>
              <a:ext uri="{FF2B5EF4-FFF2-40B4-BE49-F238E27FC236}">
                <a16:creationId xmlns:a16="http://schemas.microsoft.com/office/drawing/2014/main" id="{59446B30-707B-130E-BA49-3026327F78BD}"/>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3</a:t>
            </a:r>
            <a:endParaRPr lang="en-US" sz="2499" dirty="0">
              <a:solidFill>
                <a:srgbClr val="1E2328"/>
              </a:solidFill>
              <a:latin typeface="Montserrat"/>
              <a:ea typeface="Montserrat"/>
              <a:cs typeface="Montserrat"/>
              <a:sym typeface="Montserrat"/>
            </a:endParaRPr>
          </a:p>
        </p:txBody>
      </p:sp>
      <p:grpSp>
        <p:nvGrpSpPr>
          <p:cNvPr id="16" name="Ομάδα 15">
            <a:extLst>
              <a:ext uri="{FF2B5EF4-FFF2-40B4-BE49-F238E27FC236}">
                <a16:creationId xmlns:a16="http://schemas.microsoft.com/office/drawing/2014/main" id="{CC8E6742-3CCD-4C56-3069-53EB266D8A54}"/>
              </a:ext>
            </a:extLst>
          </p:cNvPr>
          <p:cNvGrpSpPr/>
          <p:nvPr/>
        </p:nvGrpSpPr>
        <p:grpSpPr>
          <a:xfrm>
            <a:off x="1082721" y="7629525"/>
            <a:ext cx="15597372" cy="2976271"/>
            <a:chOff x="1082721" y="7629525"/>
            <a:chExt cx="15597372" cy="2976271"/>
          </a:xfrm>
        </p:grpSpPr>
        <p:grpSp>
          <p:nvGrpSpPr>
            <p:cNvPr id="15" name="Ομάδα 14">
              <a:extLst>
                <a:ext uri="{FF2B5EF4-FFF2-40B4-BE49-F238E27FC236}">
                  <a16:creationId xmlns:a16="http://schemas.microsoft.com/office/drawing/2014/main" id="{C234EE51-FAF7-4648-C55A-946C76EE2E25}"/>
                </a:ext>
              </a:extLst>
            </p:cNvPr>
            <p:cNvGrpSpPr/>
            <p:nvPr/>
          </p:nvGrpSpPr>
          <p:grpSpPr>
            <a:xfrm>
              <a:off x="1082721" y="8083452"/>
              <a:ext cx="15597372" cy="2522344"/>
              <a:chOff x="1082721" y="8083452"/>
              <a:chExt cx="15597372" cy="2522344"/>
            </a:xfrm>
          </p:grpSpPr>
          <p:sp>
            <p:nvSpPr>
              <p:cNvPr id="5" name="TextBox 10">
                <a:extLst>
                  <a:ext uri="{FF2B5EF4-FFF2-40B4-BE49-F238E27FC236}">
                    <a16:creationId xmlns:a16="http://schemas.microsoft.com/office/drawing/2014/main" id="{15F97FAB-1225-D0E5-E8AF-58C4084119B2}"/>
                  </a:ext>
                </a:extLst>
              </p:cNvPr>
              <p:cNvSpPr txBox="1"/>
              <p:nvPr/>
            </p:nvSpPr>
            <p:spPr>
              <a:xfrm>
                <a:off x="1082721" y="8638492"/>
                <a:ext cx="5406326" cy="430567"/>
              </a:xfrm>
              <a:prstGeom prst="rect">
                <a:avLst/>
              </a:prstGeom>
            </p:spPr>
            <p:txBody>
              <a:bodyPr lIns="0" tIns="0" rIns="0" bIns="0" rtlCol="0" anchor="t">
                <a:spAutoFit/>
              </a:bodyPr>
              <a:lstStyle/>
              <a:p>
                <a:pPr algn="l">
                  <a:lnSpc>
                    <a:spcPts val="3500"/>
                  </a:lnSpc>
                </a:pPr>
                <a:r>
                  <a:rPr lang="en-US" sz="2499" dirty="0">
                    <a:solidFill>
                      <a:srgbClr val="1E2328"/>
                    </a:solidFill>
                    <a:latin typeface="DM Serif Display"/>
                    <a:ea typeface="DM Serif Display"/>
                    <a:cs typeface="DM Serif Display"/>
                    <a:sym typeface="DM Serif Display"/>
                  </a:rPr>
                  <a:t>Estimated Reading Time</a:t>
                </a:r>
              </a:p>
            </p:txBody>
          </p:sp>
          <p:sp>
            <p:nvSpPr>
              <p:cNvPr id="6" name="TextBox 11">
                <a:extLst>
                  <a:ext uri="{FF2B5EF4-FFF2-40B4-BE49-F238E27FC236}">
                    <a16:creationId xmlns:a16="http://schemas.microsoft.com/office/drawing/2014/main" id="{44354A66-9A2B-F111-B778-828504C56910}"/>
                  </a:ext>
                </a:extLst>
              </p:cNvPr>
              <p:cNvSpPr txBox="1"/>
              <p:nvPr/>
            </p:nvSpPr>
            <p:spPr>
              <a:xfrm>
                <a:off x="1082721" y="8977512"/>
                <a:ext cx="6546439" cy="387094"/>
              </a:xfrm>
              <a:prstGeom prst="rect">
                <a:avLst/>
              </a:prstGeom>
            </p:spPr>
            <p:txBody>
              <a:bodyPr wrap="square" lIns="0" tIns="0" rIns="0" bIns="0" rtlCol="0" anchor="t">
                <a:spAutoFit/>
              </a:bodyPr>
              <a:lstStyle/>
              <a:p>
                <a:pPr>
                  <a:lnSpc>
                    <a:spcPts val="3299"/>
                  </a:lnSpc>
                </a:pPr>
                <a:r>
                  <a:rPr lang="en-US" sz="2199" dirty="0">
                    <a:solidFill>
                      <a:srgbClr val="1E2328"/>
                    </a:solidFill>
                    <a:latin typeface="Montserrat"/>
                    <a:ea typeface="Montserrat"/>
                    <a:cs typeface="Montserrat"/>
                    <a:sym typeface="Montserrat"/>
                  </a:rPr>
                  <a:t>10 minutes</a:t>
                </a:r>
              </a:p>
            </p:txBody>
          </p:sp>
          <p:grpSp>
            <p:nvGrpSpPr>
              <p:cNvPr id="9" name="Group 15">
                <a:extLst>
                  <a:ext uri="{FF2B5EF4-FFF2-40B4-BE49-F238E27FC236}">
                    <a16:creationId xmlns:a16="http://schemas.microsoft.com/office/drawing/2014/main" id="{5DF2F51A-87E2-04D8-C16D-DA7A95B971C3}"/>
                  </a:ext>
                </a:extLst>
              </p:cNvPr>
              <p:cNvGrpSpPr/>
              <p:nvPr/>
            </p:nvGrpSpPr>
            <p:grpSpPr>
              <a:xfrm>
                <a:off x="9811225" y="8083452"/>
                <a:ext cx="6868868" cy="2522344"/>
                <a:chOff x="0" y="-57150"/>
                <a:chExt cx="9158491" cy="3363125"/>
              </a:xfrm>
            </p:grpSpPr>
            <p:sp>
              <p:nvSpPr>
                <p:cNvPr id="10" name="Freeform 16">
                  <a:extLst>
                    <a:ext uri="{FF2B5EF4-FFF2-40B4-BE49-F238E27FC236}">
                      <a16:creationId xmlns:a16="http://schemas.microsoft.com/office/drawing/2014/main" id="{10D2878B-C79A-8C6C-7E11-00DAD0731415}"/>
                    </a:ext>
                  </a:extLst>
                </p:cNvPr>
                <p:cNvSpPr/>
                <p:nvPr/>
              </p:nvSpPr>
              <p:spPr>
                <a:xfrm>
                  <a:off x="0" y="0"/>
                  <a:ext cx="9158491" cy="3305975"/>
                </a:xfrm>
                <a:custGeom>
                  <a:avLst/>
                  <a:gdLst/>
                  <a:ahLst/>
                  <a:cxnLst/>
                  <a:rect l="l" t="t" r="r" b="b"/>
                  <a:pathLst>
                    <a:path w="9158491" h="3305975">
                      <a:moveTo>
                        <a:pt x="0" y="0"/>
                      </a:moveTo>
                      <a:lnTo>
                        <a:pt x="9158491" y="0"/>
                      </a:lnTo>
                      <a:lnTo>
                        <a:pt x="9158491" y="3305975"/>
                      </a:lnTo>
                      <a:lnTo>
                        <a:pt x="0" y="3305975"/>
                      </a:lnTo>
                      <a:close/>
                    </a:path>
                  </a:pathLst>
                </a:custGeom>
                <a:solidFill>
                  <a:srgbClr val="000000">
                    <a:alpha val="0"/>
                  </a:srgbClr>
                </a:solidFill>
              </p:spPr>
              <p:txBody>
                <a:bodyPr/>
                <a:lstStyle/>
                <a:p>
                  <a:endParaRPr lang="it-IT"/>
                </a:p>
              </p:txBody>
            </p:sp>
            <p:sp>
              <p:nvSpPr>
                <p:cNvPr id="11" name="TextBox 17">
                  <a:extLst>
                    <a:ext uri="{FF2B5EF4-FFF2-40B4-BE49-F238E27FC236}">
                      <a16:creationId xmlns:a16="http://schemas.microsoft.com/office/drawing/2014/main" id="{6C3B5E5D-0F39-20B1-0822-3EC8419F364D}"/>
                    </a:ext>
                  </a:extLst>
                </p:cNvPr>
                <p:cNvSpPr txBox="1"/>
                <p:nvPr/>
              </p:nvSpPr>
              <p:spPr>
                <a:xfrm>
                  <a:off x="0" y="-57150"/>
                  <a:ext cx="9158491" cy="3363125"/>
                </a:xfrm>
                <a:prstGeom prst="rect">
                  <a:avLst/>
                </a:prstGeom>
              </p:spPr>
              <p:txBody>
                <a:bodyPr lIns="0" tIns="0" rIns="0" bIns="0" rtlCol="0" anchor="t"/>
                <a:lstStyle/>
                <a:p>
                  <a:pPr algn="l">
                    <a:lnSpc>
                      <a:spcPts val="3298"/>
                    </a:lnSpc>
                  </a:pPr>
                  <a:r>
                    <a:rPr lang="en-US" sz="2199" dirty="0">
                      <a:solidFill>
                        <a:srgbClr val="1E2328"/>
                      </a:solidFill>
                      <a:latin typeface="Montserrat"/>
                      <a:ea typeface="Montserrat"/>
                      <a:cs typeface="Montserrat"/>
                      <a:sym typeface="Montserrat"/>
                    </a:rPr>
                    <a:t>No prerequisite knowledge is necessary for this Unit.</a:t>
                  </a:r>
                </a:p>
                <a:p>
                  <a:pPr algn="l">
                    <a:lnSpc>
                      <a:spcPts val="3299"/>
                    </a:lnSpc>
                  </a:pPr>
                  <a:endParaRPr lang="en-US" sz="2199" dirty="0">
                    <a:solidFill>
                      <a:srgbClr val="1E2328"/>
                    </a:solidFill>
                    <a:latin typeface="Montserrat"/>
                    <a:ea typeface="Montserrat"/>
                    <a:cs typeface="Montserrat"/>
                    <a:sym typeface="Montserrat"/>
                  </a:endParaRPr>
                </a:p>
              </p:txBody>
            </p:sp>
          </p:grpSp>
        </p:grpSp>
        <p:grpSp>
          <p:nvGrpSpPr>
            <p:cNvPr id="12" name="Group 12">
              <a:extLst>
                <a:ext uri="{FF2B5EF4-FFF2-40B4-BE49-F238E27FC236}">
                  <a16:creationId xmlns:a16="http://schemas.microsoft.com/office/drawing/2014/main" id="{43A416C2-2BB8-E779-27F1-3BFBA9CE80A8}"/>
                </a:ext>
              </a:extLst>
            </p:cNvPr>
            <p:cNvGrpSpPr/>
            <p:nvPr/>
          </p:nvGrpSpPr>
          <p:grpSpPr>
            <a:xfrm>
              <a:off x="9811225" y="7629525"/>
              <a:ext cx="5406326" cy="460374"/>
              <a:chOff x="0" y="-57149"/>
              <a:chExt cx="7208434" cy="613832"/>
            </a:xfrm>
          </p:grpSpPr>
          <p:sp>
            <p:nvSpPr>
              <p:cNvPr id="13" name="Freeform 13">
                <a:extLst>
                  <a:ext uri="{FF2B5EF4-FFF2-40B4-BE49-F238E27FC236}">
                    <a16:creationId xmlns:a16="http://schemas.microsoft.com/office/drawing/2014/main" id="{86A04BF3-A4F9-E646-42B5-AF7A9E57E380}"/>
                  </a:ext>
                </a:extLst>
              </p:cNvPr>
              <p:cNvSpPr/>
              <p:nvPr/>
            </p:nvSpPr>
            <p:spPr>
              <a:xfrm>
                <a:off x="0" y="0"/>
                <a:ext cx="7208434" cy="556683"/>
              </a:xfrm>
              <a:custGeom>
                <a:avLst/>
                <a:gdLst/>
                <a:ahLst/>
                <a:cxnLst/>
                <a:rect l="l" t="t" r="r" b="b"/>
                <a:pathLst>
                  <a:path w="7208434" h="556683">
                    <a:moveTo>
                      <a:pt x="0" y="0"/>
                    </a:moveTo>
                    <a:lnTo>
                      <a:pt x="7208434" y="0"/>
                    </a:lnTo>
                    <a:lnTo>
                      <a:pt x="7208434" y="556683"/>
                    </a:lnTo>
                    <a:lnTo>
                      <a:pt x="0" y="556683"/>
                    </a:lnTo>
                    <a:close/>
                  </a:path>
                </a:pathLst>
              </a:custGeom>
              <a:solidFill>
                <a:srgbClr val="000000">
                  <a:alpha val="0"/>
                </a:srgbClr>
              </a:solidFill>
            </p:spPr>
            <p:txBody>
              <a:bodyPr/>
              <a:lstStyle/>
              <a:p>
                <a:endParaRPr lang="it-IT"/>
              </a:p>
            </p:txBody>
          </p:sp>
          <p:sp>
            <p:nvSpPr>
              <p:cNvPr id="14" name="TextBox 14">
                <a:extLst>
                  <a:ext uri="{FF2B5EF4-FFF2-40B4-BE49-F238E27FC236}">
                    <a16:creationId xmlns:a16="http://schemas.microsoft.com/office/drawing/2014/main" id="{F13C5B6F-56BB-A4A8-5C13-4341C87851EF}"/>
                  </a:ext>
                </a:extLst>
              </p:cNvPr>
              <p:cNvSpPr txBox="1"/>
              <p:nvPr/>
            </p:nvSpPr>
            <p:spPr>
              <a:xfrm>
                <a:off x="0" y="-57150"/>
                <a:ext cx="7208434" cy="613833"/>
              </a:xfrm>
              <a:prstGeom prst="rect">
                <a:avLst/>
              </a:prstGeom>
            </p:spPr>
            <p:txBody>
              <a:bodyPr lIns="0" tIns="0" rIns="0" bIns="0" rtlCol="0" anchor="t"/>
              <a:lstStyle/>
              <a:p>
                <a:pPr algn="l">
                  <a:lnSpc>
                    <a:spcPts val="3500"/>
                  </a:lnSpc>
                </a:pPr>
                <a:r>
                  <a:rPr lang="en-US" sz="2499" dirty="0">
                    <a:solidFill>
                      <a:srgbClr val="1E2328"/>
                    </a:solidFill>
                    <a:latin typeface="DM Serif Display"/>
                    <a:ea typeface="DM Serif Display"/>
                    <a:cs typeface="DM Serif Display"/>
                    <a:sym typeface="DM Serif Display"/>
                  </a:rPr>
                  <a:t>Pre-requisite knowledge</a:t>
                </a: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2847392-38E5-95B9-1076-1D89471C84F6}"/>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A8528A0B-C69B-A6F9-36FC-9AE5BB69C07B}"/>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sp>
        <p:sp>
          <p:nvSpPr>
            <p:cNvPr id="4" name="AutoShape 4">
              <a:extLst>
                <a:ext uri="{FF2B5EF4-FFF2-40B4-BE49-F238E27FC236}">
                  <a16:creationId xmlns:a16="http://schemas.microsoft.com/office/drawing/2014/main" id="{60BE8B46-42EF-9FE1-02C3-2F9691A82D55}"/>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sp>
        <p:sp>
          <p:nvSpPr>
            <p:cNvPr id="5" name="Freeform 5">
              <a:extLst>
                <a:ext uri="{FF2B5EF4-FFF2-40B4-BE49-F238E27FC236}">
                  <a16:creationId xmlns:a16="http://schemas.microsoft.com/office/drawing/2014/main" id="{8719D44F-C0EA-F1DD-BA16-CDE845F2F569}"/>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sp>
      </p:grpSp>
      <p:sp>
        <p:nvSpPr>
          <p:cNvPr id="8" name="AutoShape 8">
            <a:extLst>
              <a:ext uri="{FF2B5EF4-FFF2-40B4-BE49-F238E27FC236}">
                <a16:creationId xmlns:a16="http://schemas.microsoft.com/office/drawing/2014/main" id="{00C827BC-1162-1856-4862-B748762758C8}"/>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sp>
      <p:grpSp>
        <p:nvGrpSpPr>
          <p:cNvPr id="9" name="Group 9">
            <a:extLst>
              <a:ext uri="{FF2B5EF4-FFF2-40B4-BE49-F238E27FC236}">
                <a16:creationId xmlns:a16="http://schemas.microsoft.com/office/drawing/2014/main" id="{DE3ECB0B-F7DF-D165-2FF9-F0DBB0634A5F}"/>
              </a:ext>
            </a:extLst>
          </p:cNvPr>
          <p:cNvGrpSpPr/>
          <p:nvPr/>
        </p:nvGrpSpPr>
        <p:grpSpPr>
          <a:xfrm>
            <a:off x="0" y="1033462"/>
            <a:ext cx="6051534" cy="9253538"/>
            <a:chOff x="0" y="0"/>
            <a:chExt cx="1308826" cy="2001355"/>
          </a:xfrm>
        </p:grpSpPr>
        <p:sp>
          <p:nvSpPr>
            <p:cNvPr id="10" name="Freeform 10">
              <a:extLst>
                <a:ext uri="{FF2B5EF4-FFF2-40B4-BE49-F238E27FC236}">
                  <a16:creationId xmlns:a16="http://schemas.microsoft.com/office/drawing/2014/main" id="{BD45D63F-4C54-45CC-C26A-E858CF53E0D4}"/>
                </a:ext>
              </a:extLst>
            </p:cNvPr>
            <p:cNvSpPr/>
            <p:nvPr/>
          </p:nvSpPr>
          <p:spPr>
            <a:xfrm>
              <a:off x="0" y="0"/>
              <a:ext cx="1308826" cy="2001355"/>
            </a:xfrm>
            <a:custGeom>
              <a:avLst/>
              <a:gdLst/>
              <a:ahLst/>
              <a:cxnLst/>
              <a:rect l="l" t="t" r="r" b="b"/>
              <a:pathLst>
                <a:path w="1308826" h="2001355">
                  <a:moveTo>
                    <a:pt x="0" y="0"/>
                  </a:moveTo>
                  <a:lnTo>
                    <a:pt x="1308826" y="0"/>
                  </a:lnTo>
                  <a:lnTo>
                    <a:pt x="1308826" y="2001355"/>
                  </a:lnTo>
                  <a:lnTo>
                    <a:pt x="0" y="2001355"/>
                  </a:lnTo>
                  <a:close/>
                </a:path>
              </a:pathLst>
            </a:custGeom>
            <a:solidFill>
              <a:srgbClr val="CFCF5A"/>
            </a:solidFill>
          </p:spPr>
        </p:sp>
        <p:sp>
          <p:nvSpPr>
            <p:cNvPr id="11" name="TextBox 11">
              <a:extLst>
                <a:ext uri="{FF2B5EF4-FFF2-40B4-BE49-F238E27FC236}">
                  <a16:creationId xmlns:a16="http://schemas.microsoft.com/office/drawing/2014/main" id="{63567C44-29B7-A85C-32F4-51DA62E36AEE}"/>
                </a:ext>
              </a:extLst>
            </p:cNvPr>
            <p:cNvSpPr txBox="1"/>
            <p:nvPr/>
          </p:nvSpPr>
          <p:spPr>
            <a:xfrm>
              <a:off x="0" y="0"/>
              <a:ext cx="1308826" cy="2001355"/>
            </a:xfrm>
            <a:prstGeom prst="rect">
              <a:avLst/>
            </a:prstGeom>
          </p:spPr>
          <p:txBody>
            <a:bodyPr lIns="50800" tIns="50800" rIns="50800" bIns="50800" rtlCol="0" anchor="ctr"/>
            <a:lstStyle/>
            <a:p>
              <a:pPr algn="ctr">
                <a:lnSpc>
                  <a:spcPts val="2196"/>
                </a:lnSpc>
              </a:pPr>
              <a:endParaRPr/>
            </a:p>
          </p:txBody>
        </p:sp>
      </p:grpSp>
      <p:sp>
        <p:nvSpPr>
          <p:cNvPr id="12" name="TextBox 12">
            <a:extLst>
              <a:ext uri="{FF2B5EF4-FFF2-40B4-BE49-F238E27FC236}">
                <a16:creationId xmlns:a16="http://schemas.microsoft.com/office/drawing/2014/main" id="{D3EFFB70-4355-84CD-8A92-99ADD912FF31}"/>
              </a:ext>
            </a:extLst>
          </p:cNvPr>
          <p:cNvSpPr txBox="1"/>
          <p:nvPr/>
        </p:nvSpPr>
        <p:spPr>
          <a:xfrm>
            <a:off x="1028700" y="3830974"/>
            <a:ext cx="4119719" cy="1562100"/>
          </a:xfrm>
          <a:prstGeom prst="rect">
            <a:avLst/>
          </a:prstGeom>
        </p:spPr>
        <p:txBody>
          <a:bodyPr lIns="0" tIns="0" rIns="0" bIns="0" rtlCol="0" anchor="t">
            <a:spAutoFit/>
          </a:bodyPr>
          <a:lstStyle/>
          <a:p>
            <a:pPr algn="l">
              <a:lnSpc>
                <a:spcPts val="6000"/>
              </a:lnSpc>
            </a:pPr>
            <a:r>
              <a:rPr lang="en-US" sz="6000">
                <a:solidFill>
                  <a:srgbClr val="FFFFFF"/>
                </a:solidFill>
                <a:latin typeface="DM Serif Display"/>
                <a:ea typeface="DM Serif Display"/>
                <a:cs typeface="DM Serif Display"/>
                <a:sym typeface="DM Serif Display"/>
              </a:rPr>
              <a:t>Learning</a:t>
            </a:r>
          </a:p>
          <a:p>
            <a:pPr algn="l">
              <a:lnSpc>
                <a:spcPts val="6000"/>
              </a:lnSpc>
            </a:pPr>
            <a:r>
              <a:rPr lang="en-US" sz="6000">
                <a:solidFill>
                  <a:srgbClr val="FFFFFF"/>
                </a:solidFill>
                <a:latin typeface="DM Serif Display"/>
                <a:ea typeface="DM Serif Display"/>
                <a:cs typeface="DM Serif Display"/>
                <a:sym typeface="DM Serif Display"/>
              </a:rPr>
              <a:t>Objective</a:t>
            </a:r>
          </a:p>
        </p:txBody>
      </p:sp>
      <p:sp>
        <p:nvSpPr>
          <p:cNvPr id="13" name="AutoShape 13">
            <a:extLst>
              <a:ext uri="{FF2B5EF4-FFF2-40B4-BE49-F238E27FC236}">
                <a16:creationId xmlns:a16="http://schemas.microsoft.com/office/drawing/2014/main" id="{2807237B-CEA7-6C45-9874-B35C760A3BD6}"/>
              </a:ext>
            </a:extLst>
          </p:cNvPr>
          <p:cNvSpPr/>
          <p:nvPr/>
        </p:nvSpPr>
        <p:spPr>
          <a:xfrm>
            <a:off x="1087192" y="5869411"/>
            <a:ext cx="719041" cy="4762"/>
          </a:xfrm>
          <a:prstGeom prst="line">
            <a:avLst/>
          </a:prstGeom>
          <a:ln w="9525" cap="flat">
            <a:solidFill>
              <a:srgbClr val="FFFFFF"/>
            </a:solidFill>
            <a:prstDash val="solid"/>
            <a:headEnd type="none" w="sm" len="sm"/>
            <a:tailEnd type="none" w="sm" len="sm"/>
          </a:ln>
        </p:spPr>
      </p:sp>
      <p:sp>
        <p:nvSpPr>
          <p:cNvPr id="14" name="TextBox 14">
            <a:extLst>
              <a:ext uri="{FF2B5EF4-FFF2-40B4-BE49-F238E27FC236}">
                <a16:creationId xmlns:a16="http://schemas.microsoft.com/office/drawing/2014/main" id="{4AD074B4-2CC9-FA4C-6213-924D229634A3}"/>
              </a:ext>
            </a:extLst>
          </p:cNvPr>
          <p:cNvSpPr txBox="1"/>
          <p:nvPr/>
        </p:nvSpPr>
        <p:spPr>
          <a:xfrm>
            <a:off x="1087161" y="6401734"/>
            <a:ext cx="3794940" cy="2502993"/>
          </a:xfrm>
          <a:prstGeom prst="rect">
            <a:avLst/>
          </a:prstGeom>
        </p:spPr>
        <p:txBody>
          <a:bodyPr wrap="square" lIns="0" tIns="0" rIns="0" bIns="0" rtlCol="0" anchor="t">
            <a:spAutoFit/>
          </a:bodyPr>
          <a:lstStyle/>
          <a:p>
            <a:pPr>
              <a:lnSpc>
                <a:spcPts val="3299"/>
              </a:lnSpc>
            </a:pPr>
            <a:r>
              <a:rPr lang="en-US" sz="2199" dirty="0">
                <a:solidFill>
                  <a:srgbClr val="FFFFFF"/>
                </a:solidFill>
                <a:latin typeface="Montserrat"/>
              </a:rPr>
              <a:t>This </a:t>
            </a:r>
            <a:r>
              <a:rPr lang="pl-PL" sz="2199" dirty="0">
                <a:solidFill>
                  <a:srgbClr val="FFFFFF"/>
                </a:solidFill>
                <a:latin typeface="Montserrat"/>
              </a:rPr>
              <a:t>Unit</a:t>
            </a:r>
            <a:r>
              <a:rPr lang="en-US" sz="2199" dirty="0">
                <a:solidFill>
                  <a:srgbClr val="FFFFFF"/>
                </a:solidFill>
                <a:latin typeface="Montserrat"/>
              </a:rPr>
              <a:t> aims to introduce learners to the concept of upcycling as a new sustainable business model in sartorial craftsmanship. </a:t>
            </a:r>
            <a:endParaRPr lang="en-US" sz="2199" dirty="0">
              <a:solidFill>
                <a:srgbClr val="FFFFFF"/>
              </a:solidFill>
              <a:latin typeface="Montserrat"/>
              <a:sym typeface="Montserrat"/>
            </a:endParaRPr>
          </a:p>
        </p:txBody>
      </p:sp>
      <p:sp>
        <p:nvSpPr>
          <p:cNvPr id="15" name="Freeform 15">
            <a:extLst>
              <a:ext uri="{FF2B5EF4-FFF2-40B4-BE49-F238E27FC236}">
                <a16:creationId xmlns:a16="http://schemas.microsoft.com/office/drawing/2014/main" id="{BA04A9B4-B032-B25C-5464-085CE5C36111}"/>
              </a:ext>
            </a:extLst>
          </p:cNvPr>
          <p:cNvSpPr/>
          <p:nvPr/>
        </p:nvSpPr>
        <p:spPr>
          <a:xfrm>
            <a:off x="5701777" y="5519654"/>
            <a:ext cx="699514" cy="699514"/>
          </a:xfrm>
          <a:custGeom>
            <a:avLst/>
            <a:gdLst/>
            <a:ahLst/>
            <a:cxnLst/>
            <a:rect l="l" t="t" r="r" b="b"/>
            <a:pathLst>
              <a:path w="699514" h="699514">
                <a:moveTo>
                  <a:pt x="0" y="0"/>
                </a:moveTo>
                <a:lnTo>
                  <a:pt x="699515" y="0"/>
                </a:lnTo>
                <a:lnTo>
                  <a:pt x="699515" y="699515"/>
                </a:lnTo>
                <a:lnTo>
                  <a:pt x="0" y="699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6" name="Group 16">
            <a:extLst>
              <a:ext uri="{FF2B5EF4-FFF2-40B4-BE49-F238E27FC236}">
                <a16:creationId xmlns:a16="http://schemas.microsoft.com/office/drawing/2014/main" id="{0DACE2A1-0293-1CEE-9791-9423CEFC81A4}"/>
              </a:ext>
            </a:extLst>
          </p:cNvPr>
          <p:cNvGrpSpPr/>
          <p:nvPr/>
        </p:nvGrpSpPr>
        <p:grpSpPr>
          <a:xfrm>
            <a:off x="6736672" y="3594082"/>
            <a:ext cx="9601147" cy="1895517"/>
            <a:chOff x="0" y="114300"/>
            <a:chExt cx="12801529" cy="2527356"/>
          </a:xfrm>
        </p:grpSpPr>
        <p:sp>
          <p:nvSpPr>
            <p:cNvPr id="17" name="TextBox 17">
              <a:extLst>
                <a:ext uri="{FF2B5EF4-FFF2-40B4-BE49-F238E27FC236}">
                  <a16:creationId xmlns:a16="http://schemas.microsoft.com/office/drawing/2014/main" id="{72C31AFF-AA4A-2EF2-0A64-CA6E4CCBD554}"/>
                </a:ext>
              </a:extLst>
            </p:cNvPr>
            <p:cNvSpPr txBox="1"/>
            <p:nvPr/>
          </p:nvSpPr>
          <p:spPr>
            <a:xfrm>
              <a:off x="0" y="1554522"/>
              <a:ext cx="12801529" cy="1087134"/>
            </a:xfrm>
            <a:prstGeom prst="rect">
              <a:avLst/>
            </a:prstGeom>
          </p:spPr>
          <p:txBody>
            <a:bodyPr lIns="0" tIns="0" rIns="0" bIns="0" rtlCol="0" anchor="t">
              <a:spAutoFit/>
            </a:bodyPr>
            <a:lstStyle/>
            <a:p>
              <a:pPr algn="just">
                <a:lnSpc>
                  <a:spcPts val="3299"/>
                </a:lnSpc>
              </a:pPr>
              <a:r>
                <a:rPr lang="en-US" sz="2199" dirty="0">
                  <a:solidFill>
                    <a:srgbClr val="1E2328"/>
                  </a:solidFill>
                  <a:latin typeface="Montserrat"/>
                  <a:sym typeface="Montserrat"/>
                </a:rPr>
                <a:t>This Unit targets </a:t>
              </a:r>
              <a:r>
                <a:rPr lang="en-US" sz="2199" dirty="0">
                  <a:solidFill>
                    <a:srgbClr val="1E2328"/>
                  </a:solidFill>
                  <a:latin typeface="Montserrat"/>
                </a:rPr>
                <a:t>young learners and students interested in sustainable fashion</a:t>
              </a:r>
            </a:p>
          </p:txBody>
        </p:sp>
        <p:sp>
          <p:nvSpPr>
            <p:cNvPr id="18" name="TextBox 18">
              <a:extLst>
                <a:ext uri="{FF2B5EF4-FFF2-40B4-BE49-F238E27FC236}">
                  <a16:creationId xmlns:a16="http://schemas.microsoft.com/office/drawing/2014/main" id="{E0193ECD-02C8-21A3-985B-0E8EEE324674}"/>
                </a:ext>
              </a:extLst>
            </p:cNvPr>
            <p:cNvSpPr txBox="1"/>
            <p:nvPr/>
          </p:nvSpPr>
          <p:spPr>
            <a:xfrm>
              <a:off x="0" y="114300"/>
              <a:ext cx="9110276" cy="1104900"/>
            </a:xfrm>
            <a:prstGeom prst="rect">
              <a:avLst/>
            </a:prstGeom>
          </p:spPr>
          <p:txBody>
            <a:bodyPr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Target Audience</a:t>
              </a:r>
            </a:p>
          </p:txBody>
        </p:sp>
      </p:grpSp>
      <p:grpSp>
        <p:nvGrpSpPr>
          <p:cNvPr id="19" name="Group 19">
            <a:extLst>
              <a:ext uri="{FF2B5EF4-FFF2-40B4-BE49-F238E27FC236}">
                <a16:creationId xmlns:a16="http://schemas.microsoft.com/office/drawing/2014/main" id="{FAF0DFAA-3751-A343-0B63-D439081A9CDF}"/>
              </a:ext>
            </a:extLst>
          </p:cNvPr>
          <p:cNvGrpSpPr/>
          <p:nvPr/>
        </p:nvGrpSpPr>
        <p:grpSpPr>
          <a:xfrm>
            <a:off x="6736672" y="6922260"/>
            <a:ext cx="9601147" cy="4174604"/>
            <a:chOff x="0" y="114300"/>
            <a:chExt cx="12801529" cy="5566136"/>
          </a:xfrm>
        </p:grpSpPr>
        <p:sp>
          <p:nvSpPr>
            <p:cNvPr id="20" name="TextBox 20">
              <a:extLst>
                <a:ext uri="{FF2B5EF4-FFF2-40B4-BE49-F238E27FC236}">
                  <a16:creationId xmlns:a16="http://schemas.microsoft.com/office/drawing/2014/main" id="{0A9A07EE-8CA8-5E9A-1D0E-8408B49CCD9A}"/>
                </a:ext>
              </a:extLst>
            </p:cNvPr>
            <p:cNvSpPr txBox="1"/>
            <p:nvPr/>
          </p:nvSpPr>
          <p:spPr>
            <a:xfrm>
              <a:off x="0" y="1554522"/>
              <a:ext cx="12801529" cy="4125914"/>
            </a:xfrm>
            <a:prstGeom prst="rect">
              <a:avLst/>
            </a:prstGeom>
          </p:spPr>
          <p:txBody>
            <a:bodyPr lIns="0" tIns="0" rIns="0" bIns="0" rtlCol="0" anchor="t">
              <a:spAutoFit/>
            </a:bodyPr>
            <a:lstStyle/>
            <a:p>
              <a:pPr marL="342900" lvl="0" indent="-342900" eaLnBrk="0" fontAlgn="base" hangingPunct="0">
                <a:spcBef>
                  <a:spcPct val="0"/>
                </a:spcBef>
                <a:spcAft>
                  <a:spcPct val="0"/>
                </a:spcAft>
                <a:buClrTx/>
                <a:buFontTx/>
                <a:buChar char="•"/>
              </a:pPr>
              <a:r>
                <a:rPr lang="pl-PL" altLang="pl-PL" sz="2199" dirty="0" err="1">
                  <a:solidFill>
                    <a:srgbClr val="1E2328"/>
                  </a:solidFill>
                  <a:latin typeface="Montserrat"/>
                </a:rPr>
                <a:t>Make</a:t>
              </a:r>
              <a:r>
                <a:rPr lang="pl-PL" altLang="pl-PL" sz="2199" dirty="0">
                  <a:solidFill>
                    <a:srgbClr val="1E2328"/>
                  </a:solidFill>
                  <a:latin typeface="Montserrat"/>
                </a:rPr>
                <a:t> one-of-a-</a:t>
              </a:r>
              <a:r>
                <a:rPr lang="pl-PL" altLang="pl-PL" sz="2199" dirty="0" err="1">
                  <a:solidFill>
                    <a:srgbClr val="1E2328"/>
                  </a:solidFill>
                  <a:latin typeface="Montserrat"/>
                </a:rPr>
                <a:t>kind</a:t>
              </a:r>
              <a:r>
                <a:rPr lang="pl-PL" altLang="pl-PL" sz="2199" dirty="0">
                  <a:solidFill>
                    <a:srgbClr val="1E2328"/>
                  </a:solidFill>
                  <a:latin typeface="Montserrat"/>
                </a:rPr>
                <a:t> </a:t>
              </a:r>
              <a:r>
                <a:rPr lang="pl-PL" altLang="pl-PL" sz="2199" dirty="0" err="1">
                  <a:solidFill>
                    <a:srgbClr val="1E2328"/>
                  </a:solidFill>
                  <a:latin typeface="Montserrat"/>
                </a:rPr>
                <a:t>pieces</a:t>
              </a:r>
              <a:r>
                <a:rPr lang="pl-PL" altLang="pl-PL" sz="2199" dirty="0">
                  <a:solidFill>
                    <a:srgbClr val="1E2328"/>
                  </a:solidFill>
                  <a:latin typeface="Montserrat"/>
                </a:rPr>
                <a:t> from </a:t>
              </a:r>
              <a:r>
                <a:rPr lang="pl-PL" altLang="pl-PL" sz="2199" dirty="0" err="1">
                  <a:solidFill>
                    <a:srgbClr val="1E2328"/>
                  </a:solidFill>
                  <a:latin typeface="Montserrat"/>
                </a:rPr>
                <a:t>upcycled</a:t>
              </a:r>
              <a:r>
                <a:rPr lang="pl-PL" altLang="pl-PL" sz="2199" dirty="0">
                  <a:solidFill>
                    <a:srgbClr val="1E2328"/>
                  </a:solidFill>
                  <a:latin typeface="Montserrat"/>
                </a:rPr>
                <a:t> materials.</a:t>
              </a:r>
            </a:p>
            <a:p>
              <a:pPr marL="342900" lvl="0" indent="-342900" eaLnBrk="0" fontAlgn="base" hangingPunct="0">
                <a:spcBef>
                  <a:spcPct val="0"/>
                </a:spcBef>
                <a:spcAft>
                  <a:spcPct val="0"/>
                </a:spcAft>
                <a:buClrTx/>
                <a:buFontTx/>
                <a:buChar char="•"/>
              </a:pPr>
              <a:r>
                <a:rPr lang="pl-PL" altLang="pl-PL" sz="2199" dirty="0" err="1">
                  <a:solidFill>
                    <a:srgbClr val="1E2328"/>
                  </a:solidFill>
                  <a:latin typeface="Montserrat"/>
                </a:rPr>
                <a:t>Tap</a:t>
              </a:r>
              <a:r>
                <a:rPr lang="pl-PL" altLang="pl-PL" sz="2199" dirty="0">
                  <a:solidFill>
                    <a:srgbClr val="1E2328"/>
                  </a:solidFill>
                  <a:latin typeface="Montserrat"/>
                </a:rPr>
                <a:t> </a:t>
              </a:r>
              <a:r>
                <a:rPr lang="pl-PL" altLang="pl-PL" sz="2199" dirty="0" err="1">
                  <a:solidFill>
                    <a:srgbClr val="1E2328"/>
                  </a:solidFill>
                  <a:latin typeface="Montserrat"/>
                </a:rPr>
                <a:t>into</a:t>
              </a:r>
              <a:r>
                <a:rPr lang="pl-PL" altLang="pl-PL" sz="2199" dirty="0">
                  <a:solidFill>
                    <a:srgbClr val="1E2328"/>
                  </a:solidFill>
                  <a:latin typeface="Montserrat"/>
                </a:rPr>
                <a:t> </a:t>
              </a:r>
              <a:r>
                <a:rPr lang="pl-PL" altLang="pl-PL" sz="2199" dirty="0" err="1">
                  <a:solidFill>
                    <a:srgbClr val="1E2328"/>
                  </a:solidFill>
                  <a:latin typeface="Montserrat"/>
                </a:rPr>
                <a:t>growing</a:t>
              </a:r>
              <a:r>
                <a:rPr lang="pl-PL" altLang="pl-PL" sz="2199" dirty="0">
                  <a:solidFill>
                    <a:srgbClr val="1E2328"/>
                  </a:solidFill>
                  <a:latin typeface="Montserrat"/>
                </a:rPr>
                <a:t> </a:t>
              </a:r>
              <a:r>
                <a:rPr lang="pl-PL" altLang="pl-PL" sz="2199" dirty="0" err="1">
                  <a:solidFill>
                    <a:srgbClr val="1E2328"/>
                  </a:solidFill>
                  <a:latin typeface="Montserrat"/>
                </a:rPr>
                <a:t>demand</a:t>
              </a:r>
              <a:r>
                <a:rPr lang="pl-PL" altLang="pl-PL" sz="2199" dirty="0">
                  <a:solidFill>
                    <a:srgbClr val="1E2328"/>
                  </a:solidFill>
                  <a:latin typeface="Montserrat"/>
                </a:rPr>
                <a:t> for </a:t>
              </a:r>
              <a:r>
                <a:rPr lang="pl-PL" altLang="pl-PL" sz="2199" dirty="0" err="1">
                  <a:solidFill>
                    <a:srgbClr val="1E2328"/>
                  </a:solidFill>
                  <a:latin typeface="Montserrat"/>
                </a:rPr>
                <a:t>sustainable</a:t>
              </a:r>
              <a:r>
                <a:rPr lang="pl-PL" altLang="pl-PL" sz="2199" dirty="0">
                  <a:solidFill>
                    <a:srgbClr val="1E2328"/>
                  </a:solidFill>
                  <a:latin typeface="Montserrat"/>
                </a:rPr>
                <a:t> </a:t>
              </a:r>
              <a:r>
                <a:rPr lang="pl-PL" altLang="pl-PL" sz="2199" dirty="0" err="1">
                  <a:solidFill>
                    <a:srgbClr val="1E2328"/>
                  </a:solidFill>
                  <a:latin typeface="Montserrat"/>
                </a:rPr>
                <a:t>fashion</a:t>
              </a:r>
              <a:r>
                <a:rPr lang="pl-PL" altLang="pl-PL" sz="2199" dirty="0">
                  <a:solidFill>
                    <a:srgbClr val="1E2328"/>
                  </a:solidFill>
                  <a:latin typeface="Montserrat"/>
                </a:rPr>
                <a:t>.</a:t>
              </a:r>
            </a:p>
            <a:p>
              <a:pPr marL="342900" lvl="0" indent="-342900" eaLnBrk="0" fontAlgn="base" hangingPunct="0">
                <a:spcBef>
                  <a:spcPct val="0"/>
                </a:spcBef>
                <a:spcAft>
                  <a:spcPct val="0"/>
                </a:spcAft>
                <a:buClrTx/>
                <a:buFontTx/>
                <a:buChar char="•"/>
              </a:pPr>
              <a:r>
                <a:rPr lang="pl-PL" altLang="pl-PL" sz="2199" dirty="0">
                  <a:solidFill>
                    <a:srgbClr val="1E2328"/>
                  </a:solidFill>
                  <a:latin typeface="Montserrat"/>
                </a:rPr>
                <a:t>Target </a:t>
              </a:r>
              <a:r>
                <a:rPr lang="pl-PL" altLang="pl-PL" sz="2199" dirty="0" err="1">
                  <a:solidFill>
                    <a:srgbClr val="1E2328"/>
                  </a:solidFill>
                  <a:latin typeface="Montserrat"/>
                </a:rPr>
                <a:t>eco-conscious</a:t>
              </a:r>
              <a:r>
                <a:rPr lang="pl-PL" altLang="pl-PL" sz="2199" dirty="0">
                  <a:solidFill>
                    <a:srgbClr val="1E2328"/>
                  </a:solidFill>
                  <a:latin typeface="Montserrat"/>
                </a:rPr>
                <a:t>, </a:t>
              </a:r>
              <a:r>
                <a:rPr lang="pl-PL" altLang="pl-PL" sz="2199" dirty="0" err="1">
                  <a:solidFill>
                    <a:srgbClr val="1E2328"/>
                  </a:solidFill>
                  <a:latin typeface="Montserrat"/>
                </a:rPr>
                <a:t>unique</a:t>
              </a:r>
              <a:r>
                <a:rPr lang="pl-PL" altLang="pl-PL" sz="2199" dirty="0">
                  <a:solidFill>
                    <a:srgbClr val="1E2328"/>
                  </a:solidFill>
                  <a:latin typeface="Montserrat"/>
                </a:rPr>
                <a:t>-style </a:t>
              </a:r>
              <a:r>
                <a:rPr lang="pl-PL" altLang="pl-PL" sz="2199" dirty="0" err="1">
                  <a:solidFill>
                    <a:srgbClr val="1E2328"/>
                  </a:solidFill>
                  <a:latin typeface="Montserrat"/>
                </a:rPr>
                <a:t>customers</a:t>
              </a:r>
              <a:r>
                <a:rPr lang="pl-PL" altLang="pl-PL" sz="2199" dirty="0">
                  <a:solidFill>
                    <a:srgbClr val="1E2328"/>
                  </a:solidFill>
                  <a:latin typeface="Montserrat"/>
                </a:rPr>
                <a:t>.</a:t>
              </a:r>
            </a:p>
            <a:p>
              <a:pPr marL="342900" lvl="0" indent="-342900" eaLnBrk="0" fontAlgn="base" hangingPunct="0">
                <a:spcBef>
                  <a:spcPct val="0"/>
                </a:spcBef>
                <a:spcAft>
                  <a:spcPct val="0"/>
                </a:spcAft>
                <a:buClrTx/>
                <a:buFontTx/>
                <a:buChar char="•"/>
              </a:pPr>
              <a:r>
                <a:rPr lang="pl-PL" altLang="pl-PL" sz="2199" dirty="0">
                  <a:solidFill>
                    <a:srgbClr val="1E2328"/>
                  </a:solidFill>
                  <a:latin typeface="Montserrat"/>
                </a:rPr>
                <a:t>Start small, </a:t>
              </a:r>
              <a:r>
                <a:rPr lang="pl-PL" altLang="pl-PL" sz="2199" dirty="0" err="1">
                  <a:solidFill>
                    <a:srgbClr val="1E2328"/>
                  </a:solidFill>
                  <a:latin typeface="Montserrat"/>
                </a:rPr>
                <a:t>using</a:t>
              </a:r>
              <a:r>
                <a:rPr lang="pl-PL" altLang="pl-PL" sz="2199" dirty="0">
                  <a:solidFill>
                    <a:srgbClr val="1E2328"/>
                  </a:solidFill>
                  <a:latin typeface="Montserrat"/>
                </a:rPr>
                <a:t> </a:t>
              </a:r>
              <a:r>
                <a:rPr lang="pl-PL" altLang="pl-PL" sz="2199" dirty="0" err="1">
                  <a:solidFill>
                    <a:srgbClr val="1E2328"/>
                  </a:solidFill>
                  <a:latin typeface="Montserrat"/>
                </a:rPr>
                <a:t>accessible</a:t>
              </a:r>
              <a:r>
                <a:rPr lang="pl-PL" altLang="pl-PL" sz="2199" dirty="0">
                  <a:solidFill>
                    <a:srgbClr val="1E2328"/>
                  </a:solidFill>
                  <a:latin typeface="Montserrat"/>
                </a:rPr>
                <a:t> </a:t>
              </a:r>
              <a:r>
                <a:rPr lang="pl-PL" altLang="pl-PL" sz="2199" dirty="0" err="1">
                  <a:solidFill>
                    <a:srgbClr val="1E2328"/>
                  </a:solidFill>
                  <a:latin typeface="Montserrat"/>
                </a:rPr>
                <a:t>resources</a:t>
              </a:r>
              <a:r>
                <a:rPr lang="pl-PL" altLang="pl-PL" sz="2199" dirty="0">
                  <a:solidFill>
                    <a:srgbClr val="1E2328"/>
                  </a:solidFill>
                  <a:latin typeface="Montserrat"/>
                </a:rPr>
                <a:t>.</a:t>
              </a:r>
            </a:p>
            <a:p>
              <a:pPr marL="342900" indent="-342900" eaLnBrk="0" fontAlgn="base" hangingPunct="0">
                <a:spcBef>
                  <a:spcPct val="0"/>
                </a:spcBef>
                <a:spcAft>
                  <a:spcPct val="0"/>
                </a:spcAft>
                <a:buClrTx/>
                <a:buFontTx/>
                <a:buChar char="•"/>
              </a:pPr>
              <a:endParaRPr lang="pl-PL" altLang="pl-PL" sz="2199" dirty="0">
                <a:solidFill>
                  <a:srgbClr val="1E2328"/>
                </a:solidFill>
                <a:latin typeface="Montserrat"/>
              </a:endParaRPr>
            </a:p>
            <a:p>
              <a:pPr marL="342900" indent="-342900" eaLnBrk="0" fontAlgn="base" hangingPunct="0">
                <a:spcBef>
                  <a:spcPct val="0"/>
                </a:spcBef>
                <a:spcAft>
                  <a:spcPct val="0"/>
                </a:spcAft>
                <a:buClrTx/>
                <a:buFontTx/>
                <a:buChar char="•"/>
              </a:pPr>
              <a:endParaRPr lang="pl-PL" altLang="pl-PL" sz="2199" dirty="0">
                <a:solidFill>
                  <a:srgbClr val="1E2328"/>
                </a:solidFill>
                <a:latin typeface="Montserrat"/>
              </a:endParaRPr>
            </a:p>
            <a:p>
              <a:pPr lvl="0" eaLnBrk="0" fontAlgn="base" hangingPunct="0">
                <a:spcBef>
                  <a:spcPct val="0"/>
                </a:spcBef>
                <a:spcAft>
                  <a:spcPct val="0"/>
                </a:spcAft>
                <a:buClrTx/>
                <a:buFontTx/>
                <a:buChar char="•"/>
              </a:pPr>
              <a:endParaRPr lang="pl-PL" altLang="pl-PL" sz="2199" dirty="0">
                <a:solidFill>
                  <a:srgbClr val="1E2328"/>
                </a:solidFill>
                <a:latin typeface="Montserrat"/>
              </a:endParaRPr>
            </a:p>
            <a:p>
              <a:pPr lvl="0" eaLnBrk="0" fontAlgn="base" hangingPunct="0">
                <a:spcBef>
                  <a:spcPct val="0"/>
                </a:spcBef>
                <a:spcAft>
                  <a:spcPct val="0"/>
                </a:spcAft>
                <a:buClrTx/>
                <a:buFontTx/>
                <a:buChar char="•"/>
              </a:pPr>
              <a:endParaRPr lang="pl-PL" altLang="pl-PL" sz="2199" dirty="0">
                <a:solidFill>
                  <a:srgbClr val="1E2328"/>
                </a:solidFill>
                <a:latin typeface="Montserrat"/>
              </a:endParaRPr>
            </a:p>
            <a:p>
              <a:pPr algn="l">
                <a:lnSpc>
                  <a:spcPts val="3299"/>
                </a:lnSpc>
              </a:pPr>
              <a:endParaRPr lang="en-US" sz="2199" dirty="0">
                <a:solidFill>
                  <a:srgbClr val="1E2328"/>
                </a:solidFill>
                <a:latin typeface="Montserrat"/>
                <a:ea typeface="Montserrat"/>
                <a:cs typeface="Montserrat"/>
                <a:sym typeface="Montserrat"/>
              </a:endParaRPr>
            </a:p>
          </p:txBody>
        </p:sp>
        <p:sp>
          <p:nvSpPr>
            <p:cNvPr id="21" name="TextBox 21">
              <a:extLst>
                <a:ext uri="{FF2B5EF4-FFF2-40B4-BE49-F238E27FC236}">
                  <a16:creationId xmlns:a16="http://schemas.microsoft.com/office/drawing/2014/main" id="{16A965C4-46C7-D548-5495-A123345EED0A}"/>
                </a:ext>
              </a:extLst>
            </p:cNvPr>
            <p:cNvSpPr txBox="1"/>
            <p:nvPr/>
          </p:nvSpPr>
          <p:spPr>
            <a:xfrm>
              <a:off x="0" y="114300"/>
              <a:ext cx="9110276" cy="1104900"/>
            </a:xfrm>
            <a:prstGeom prst="rect">
              <a:avLst/>
            </a:prstGeom>
          </p:spPr>
          <p:txBody>
            <a:bodyPr lIns="0" tIns="0" rIns="0" bIns="0" rtlCol="0" anchor="t">
              <a:spAutoFit/>
            </a:bodyPr>
            <a:lstStyle/>
            <a:p>
              <a:pPr algn="l">
                <a:lnSpc>
                  <a:spcPts val="6000"/>
                </a:lnSpc>
              </a:pPr>
              <a:r>
                <a:rPr lang="en-US" sz="6000">
                  <a:solidFill>
                    <a:srgbClr val="1E2328"/>
                  </a:solidFill>
                  <a:latin typeface="DM Serif Display"/>
                  <a:ea typeface="DM Serif Display"/>
                  <a:cs typeface="DM Serif Display"/>
                  <a:sym typeface="DM Serif Display"/>
                </a:rPr>
                <a:t>Key concepts</a:t>
              </a:r>
            </a:p>
          </p:txBody>
        </p:sp>
      </p:grpSp>
      <p:sp>
        <p:nvSpPr>
          <p:cNvPr id="22" name="TextBox 22">
            <a:extLst>
              <a:ext uri="{FF2B5EF4-FFF2-40B4-BE49-F238E27FC236}">
                <a16:creationId xmlns:a16="http://schemas.microsoft.com/office/drawing/2014/main" id="{EBAEC60B-F143-EC33-B60F-7C42D829CAAB}"/>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24" name="TextBox 17">
            <a:extLst>
              <a:ext uri="{FF2B5EF4-FFF2-40B4-BE49-F238E27FC236}">
                <a16:creationId xmlns:a16="http://schemas.microsoft.com/office/drawing/2014/main" id="{EDB1F6B4-8DED-E675-74D3-9E352920E0C3}"/>
              </a:ext>
            </a:extLst>
          </p:cNvPr>
          <p:cNvSpPr txBox="1"/>
          <p:nvPr/>
        </p:nvSpPr>
        <p:spPr>
          <a:xfrm rot="16200000">
            <a:off x="15770040" y="7465683"/>
            <a:ext cx="331657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7" name="TextBox 6">
            <a:extLst>
              <a:ext uri="{FF2B5EF4-FFF2-40B4-BE49-F238E27FC236}">
                <a16:creationId xmlns:a16="http://schemas.microsoft.com/office/drawing/2014/main" id="{DD2D87B0-21E3-8F1F-939C-28A3E318A203}"/>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3</a:t>
            </a:r>
            <a:endParaRPr lang="en-US" sz="2499" dirty="0">
              <a:solidFill>
                <a:srgbClr val="1E2328"/>
              </a:solidFill>
              <a:latin typeface="Montserrat"/>
              <a:ea typeface="Montserrat"/>
              <a:cs typeface="Montserrat"/>
              <a:sym typeface="Montserrat"/>
            </a:endParaRPr>
          </a:p>
        </p:txBody>
      </p:sp>
    </p:spTree>
    <p:extLst>
      <p:ext uri="{BB962C8B-B14F-4D97-AF65-F5344CB8AC3E}">
        <p14:creationId xmlns:p14="http://schemas.microsoft.com/office/powerpoint/2010/main" val="117000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sp>
      </p:grpSp>
      <p:grpSp>
        <p:nvGrpSpPr>
          <p:cNvPr id="8" name="Group 8"/>
          <p:cNvGrpSpPr/>
          <p:nvPr/>
        </p:nvGrpSpPr>
        <p:grpSpPr>
          <a:xfrm>
            <a:off x="8127431" y="1028700"/>
            <a:ext cx="8545347" cy="7210425"/>
            <a:chOff x="0" y="0"/>
            <a:chExt cx="11393795" cy="9613900"/>
          </a:xfrm>
        </p:grpSpPr>
        <p:pic>
          <p:nvPicPr>
            <p:cNvPr id="9" name="Picture 9"/>
            <p:cNvPicPr>
              <a:picLocks noChangeAspect="1"/>
            </p:cNvPicPr>
            <p:nvPr/>
          </p:nvPicPr>
          <p:blipFill>
            <a:blip r:embed="rId3"/>
            <a:srcRect t="3505" b="28147"/>
            <a:stretch>
              <a:fillRect/>
            </a:stretch>
          </p:blipFill>
          <p:spPr>
            <a:xfrm>
              <a:off x="0" y="0"/>
              <a:ext cx="11393795" cy="9613900"/>
            </a:xfrm>
            <a:prstGeom prst="rect">
              <a:avLst/>
            </a:prstGeom>
          </p:spPr>
        </p:pic>
      </p:grpSp>
      <p:sp>
        <p:nvSpPr>
          <p:cNvPr id="10" name="AutoShape 10"/>
          <p:cNvSpPr/>
          <p:nvPr/>
        </p:nvSpPr>
        <p:spPr>
          <a:xfrm rot="-10800000">
            <a:off x="0" y="1023937"/>
            <a:ext cx="18288000" cy="0"/>
          </a:xfrm>
          <a:prstGeom prst="line">
            <a:avLst/>
          </a:prstGeom>
          <a:ln w="9525" cap="flat">
            <a:solidFill>
              <a:srgbClr val="1E2328"/>
            </a:solidFill>
            <a:prstDash val="solid"/>
            <a:headEnd type="none" w="sm" len="sm"/>
            <a:tailEnd type="none" w="sm" len="sm"/>
          </a:ln>
        </p:spPr>
      </p:sp>
      <p:grpSp>
        <p:nvGrpSpPr>
          <p:cNvPr id="11" name="Group 11"/>
          <p:cNvGrpSpPr/>
          <p:nvPr/>
        </p:nvGrpSpPr>
        <p:grpSpPr>
          <a:xfrm>
            <a:off x="1028700" y="5653088"/>
            <a:ext cx="8282279" cy="4633913"/>
            <a:chOff x="0" y="0"/>
            <a:chExt cx="6574460" cy="3678393"/>
          </a:xfrm>
        </p:grpSpPr>
        <p:sp>
          <p:nvSpPr>
            <p:cNvPr id="12" name="Freeform 12"/>
            <p:cNvSpPr/>
            <p:nvPr/>
          </p:nvSpPr>
          <p:spPr>
            <a:xfrm>
              <a:off x="0" y="0"/>
              <a:ext cx="6574461" cy="3678393"/>
            </a:xfrm>
            <a:custGeom>
              <a:avLst/>
              <a:gdLst/>
              <a:ahLst/>
              <a:cxnLst/>
              <a:rect l="l" t="t" r="r" b="b"/>
              <a:pathLst>
                <a:path w="6574461" h="3678393">
                  <a:moveTo>
                    <a:pt x="0" y="0"/>
                  </a:moveTo>
                  <a:lnTo>
                    <a:pt x="6574461" y="0"/>
                  </a:lnTo>
                  <a:lnTo>
                    <a:pt x="6574461" y="3678393"/>
                  </a:lnTo>
                  <a:lnTo>
                    <a:pt x="0" y="3678393"/>
                  </a:lnTo>
                  <a:close/>
                </a:path>
              </a:pathLst>
            </a:custGeom>
            <a:solidFill>
              <a:srgbClr val="1E2328"/>
            </a:solidFill>
          </p:spPr>
        </p:sp>
        <p:sp>
          <p:nvSpPr>
            <p:cNvPr id="13" name="TextBox 13"/>
            <p:cNvSpPr txBox="1"/>
            <p:nvPr/>
          </p:nvSpPr>
          <p:spPr>
            <a:xfrm>
              <a:off x="0" y="0"/>
              <a:ext cx="6574460" cy="3678393"/>
            </a:xfrm>
            <a:prstGeom prst="rect">
              <a:avLst/>
            </a:prstGeom>
          </p:spPr>
          <p:txBody>
            <a:bodyPr lIns="50800" tIns="50800" rIns="50800" bIns="50800" rtlCol="0" anchor="ctr"/>
            <a:lstStyle/>
            <a:p>
              <a:pPr algn="ctr">
                <a:lnSpc>
                  <a:spcPts val="2480"/>
                </a:lnSpc>
              </a:pPr>
              <a:endParaRPr/>
            </a:p>
          </p:txBody>
        </p:sp>
      </p:grpSp>
      <p:sp>
        <p:nvSpPr>
          <p:cNvPr id="14" name="TextBox 14"/>
          <p:cNvSpPr txBox="1"/>
          <p:nvPr/>
        </p:nvSpPr>
        <p:spPr>
          <a:xfrm>
            <a:off x="2315212" y="6508174"/>
            <a:ext cx="3852940" cy="1562100"/>
          </a:xfrm>
          <a:prstGeom prst="rect">
            <a:avLst/>
          </a:prstGeom>
        </p:spPr>
        <p:txBody>
          <a:bodyPr lIns="0" tIns="0" rIns="0" bIns="0" rtlCol="0" anchor="t">
            <a:spAutoFit/>
          </a:bodyPr>
          <a:lstStyle/>
          <a:p>
            <a:pPr algn="l">
              <a:lnSpc>
                <a:spcPts val="6000"/>
              </a:lnSpc>
            </a:pPr>
            <a:r>
              <a:rPr lang="en-US" sz="6000">
                <a:solidFill>
                  <a:srgbClr val="FFFFFF"/>
                </a:solidFill>
                <a:latin typeface="DM Serif Display"/>
                <a:ea typeface="DM Serif Display"/>
                <a:cs typeface="DM Serif Display"/>
                <a:sym typeface="DM Serif Display"/>
              </a:rPr>
              <a:t>Necessary </a:t>
            </a:r>
          </a:p>
          <a:p>
            <a:pPr algn="l">
              <a:lnSpc>
                <a:spcPts val="6000"/>
              </a:lnSpc>
            </a:pPr>
            <a:r>
              <a:rPr lang="en-US" sz="6000">
                <a:solidFill>
                  <a:srgbClr val="FFFFFF"/>
                </a:solidFill>
                <a:latin typeface="DM Serif Display"/>
                <a:ea typeface="DM Serif Display"/>
                <a:cs typeface="DM Serif Display"/>
                <a:sym typeface="DM Serif Display"/>
              </a:rPr>
              <a:t>equipment</a:t>
            </a:r>
          </a:p>
        </p:txBody>
      </p:sp>
      <p:sp>
        <p:nvSpPr>
          <p:cNvPr id="15" name="AutoShape 15"/>
          <p:cNvSpPr/>
          <p:nvPr/>
        </p:nvSpPr>
        <p:spPr>
          <a:xfrm>
            <a:off x="2315244" y="8612231"/>
            <a:ext cx="719041" cy="4762"/>
          </a:xfrm>
          <a:prstGeom prst="line">
            <a:avLst/>
          </a:prstGeom>
          <a:ln w="9525" cap="flat">
            <a:solidFill>
              <a:srgbClr val="FFFFFF"/>
            </a:solidFill>
            <a:prstDash val="solid"/>
            <a:headEnd type="none" w="sm" len="sm"/>
            <a:tailEnd type="none" w="sm" len="sm"/>
          </a:ln>
        </p:spPr>
      </p:sp>
      <p:sp>
        <p:nvSpPr>
          <p:cNvPr id="16" name="TextBox 16"/>
          <p:cNvSpPr txBox="1"/>
          <p:nvPr/>
        </p:nvSpPr>
        <p:spPr>
          <a:xfrm>
            <a:off x="1026147" y="2561777"/>
            <a:ext cx="6851761" cy="2926250"/>
          </a:xfrm>
          <a:prstGeom prst="rect">
            <a:avLst/>
          </a:prstGeom>
        </p:spPr>
        <p:txBody>
          <a:bodyPr wrap="square" lIns="0" tIns="0" rIns="0" bIns="0" rtlCol="0" anchor="t">
            <a:spAutoFit/>
          </a:bodyPr>
          <a:lstStyle/>
          <a:p>
            <a:pPr>
              <a:lnSpc>
                <a:spcPts val="3299"/>
              </a:lnSpc>
            </a:pPr>
            <a:r>
              <a:rPr lang="en-US" sz="2200" dirty="0">
                <a:solidFill>
                  <a:srgbClr val="1E2328"/>
                </a:solidFill>
                <a:latin typeface="Montserrat"/>
                <a:sym typeface="Montserrat"/>
              </a:rPr>
              <a:t>Computer/laptop with internet for research.</a:t>
            </a:r>
          </a:p>
          <a:p>
            <a:pPr>
              <a:lnSpc>
                <a:spcPts val="3299"/>
              </a:lnSpc>
            </a:pPr>
            <a:r>
              <a:rPr lang="en-US" sz="2200" dirty="0">
                <a:solidFill>
                  <a:srgbClr val="1E2328"/>
                </a:solidFill>
                <a:latin typeface="Montserrat"/>
                <a:sym typeface="Montserrat"/>
              </a:rPr>
              <a:t>Access to examples of business cases and upcycling brands.</a:t>
            </a:r>
          </a:p>
          <a:p>
            <a:pPr>
              <a:lnSpc>
                <a:spcPts val="3299"/>
              </a:lnSpc>
            </a:pPr>
            <a:r>
              <a:rPr lang="en-US" sz="2200" dirty="0">
                <a:solidFill>
                  <a:srgbClr val="1E2328"/>
                </a:solidFill>
                <a:latin typeface="Montserrat"/>
                <a:sym typeface="Montserrat"/>
              </a:rPr>
              <a:t>Worksheets for drafting value propositions.</a:t>
            </a:r>
          </a:p>
          <a:p>
            <a:pPr>
              <a:lnSpc>
                <a:spcPts val="3299"/>
              </a:lnSpc>
            </a:pPr>
            <a:r>
              <a:rPr lang="en-US" sz="2200" dirty="0">
                <a:solidFill>
                  <a:srgbClr val="1E2328"/>
                </a:solidFill>
                <a:latin typeface="Montserrat"/>
                <a:sym typeface="Montserrat"/>
              </a:rPr>
              <a:t>Flipchart/markers for brainstorming business strategies.</a:t>
            </a:r>
          </a:p>
          <a:p>
            <a:pPr marL="0" lvl="0" indent="0" algn="l">
              <a:lnSpc>
                <a:spcPts val="3300"/>
              </a:lnSpc>
              <a:spcBef>
                <a:spcPct val="0"/>
              </a:spcBef>
            </a:pPr>
            <a:endParaRPr lang="en-US" altLang="pl-PL" sz="2200" u="none" strike="noStrike" dirty="0">
              <a:solidFill>
                <a:srgbClr val="1E2328"/>
              </a:solidFill>
              <a:latin typeface="Montserrat"/>
              <a:ea typeface="Montserrat"/>
              <a:cs typeface="Montserrat"/>
              <a:sym typeface="Montserrat"/>
            </a:endParaRPr>
          </a:p>
        </p:txBody>
      </p:sp>
      <p:sp>
        <p:nvSpPr>
          <p:cNvPr id="18" name="TextBox 11">
            <a:extLst>
              <a:ext uri="{FF2B5EF4-FFF2-40B4-BE49-F238E27FC236}">
                <a16:creationId xmlns:a16="http://schemas.microsoft.com/office/drawing/2014/main" id="{142BE1C7-D0A9-F0AA-350A-41C7FB108D6C}"/>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20" name="TextBox 17">
            <a:extLst>
              <a:ext uri="{FF2B5EF4-FFF2-40B4-BE49-F238E27FC236}">
                <a16:creationId xmlns:a16="http://schemas.microsoft.com/office/drawing/2014/main" id="{BDBDEBC7-7DA6-9051-4D11-6BC5B40A9308}"/>
              </a:ext>
            </a:extLst>
          </p:cNvPr>
          <p:cNvSpPr txBox="1"/>
          <p:nvPr/>
        </p:nvSpPr>
        <p:spPr>
          <a:xfrm rot="16200000">
            <a:off x="15777660" y="7458063"/>
            <a:ext cx="333181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7" name="TextBox 6">
            <a:extLst>
              <a:ext uri="{FF2B5EF4-FFF2-40B4-BE49-F238E27FC236}">
                <a16:creationId xmlns:a16="http://schemas.microsoft.com/office/drawing/2014/main" id="{7452B0ED-7A19-5666-4716-D0DC9141BD51}"/>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3</a:t>
            </a:r>
            <a:endParaRPr lang="en-US" sz="2499" dirty="0">
              <a:solidFill>
                <a:srgbClr val="1E2328"/>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59F156B-5B25-8F2E-D408-D25935D7F1B7}"/>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8E781755-125D-FAD5-AC6A-CC885D0603E1}"/>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sp>
        <p:sp>
          <p:nvSpPr>
            <p:cNvPr id="4" name="AutoShape 4">
              <a:extLst>
                <a:ext uri="{FF2B5EF4-FFF2-40B4-BE49-F238E27FC236}">
                  <a16:creationId xmlns:a16="http://schemas.microsoft.com/office/drawing/2014/main" id="{E2D70AEC-A9CB-1B02-7183-09A5DAEB55DB}"/>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sp>
        <p:sp>
          <p:nvSpPr>
            <p:cNvPr id="5" name="Freeform 5">
              <a:extLst>
                <a:ext uri="{FF2B5EF4-FFF2-40B4-BE49-F238E27FC236}">
                  <a16:creationId xmlns:a16="http://schemas.microsoft.com/office/drawing/2014/main" id="{8F3978B8-DDE3-DE18-23F1-4D7AAA169719}"/>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sp>
      </p:grpSp>
      <p:sp>
        <p:nvSpPr>
          <p:cNvPr id="8" name="AutoShape 8">
            <a:extLst>
              <a:ext uri="{FF2B5EF4-FFF2-40B4-BE49-F238E27FC236}">
                <a16:creationId xmlns:a16="http://schemas.microsoft.com/office/drawing/2014/main" id="{4F94DA45-CBFE-B57D-5F6F-18935BDAB1E2}"/>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sp>
      <p:grpSp>
        <p:nvGrpSpPr>
          <p:cNvPr id="9" name="Group 9">
            <a:extLst>
              <a:ext uri="{FF2B5EF4-FFF2-40B4-BE49-F238E27FC236}">
                <a16:creationId xmlns:a16="http://schemas.microsoft.com/office/drawing/2014/main" id="{C129CC54-8612-1C22-1C4D-2A3E23598EDF}"/>
              </a:ext>
            </a:extLst>
          </p:cNvPr>
          <p:cNvGrpSpPr/>
          <p:nvPr/>
        </p:nvGrpSpPr>
        <p:grpSpPr>
          <a:xfrm>
            <a:off x="1747984" y="2458189"/>
            <a:ext cx="5601865" cy="4147460"/>
            <a:chOff x="0" y="0"/>
            <a:chExt cx="5195375" cy="3846507"/>
          </a:xfrm>
        </p:grpSpPr>
        <p:sp>
          <p:nvSpPr>
            <p:cNvPr id="10" name="Freeform 10">
              <a:extLst>
                <a:ext uri="{FF2B5EF4-FFF2-40B4-BE49-F238E27FC236}">
                  <a16:creationId xmlns:a16="http://schemas.microsoft.com/office/drawing/2014/main" id="{70E130AF-701E-54E3-6D44-162A25081C6A}"/>
                </a:ext>
              </a:extLst>
            </p:cNvPr>
            <p:cNvSpPr/>
            <p:nvPr/>
          </p:nvSpPr>
          <p:spPr>
            <a:xfrm>
              <a:off x="0" y="0"/>
              <a:ext cx="5195375" cy="3846507"/>
            </a:xfrm>
            <a:custGeom>
              <a:avLst/>
              <a:gdLst/>
              <a:ahLst/>
              <a:cxnLst/>
              <a:rect l="l" t="t" r="r" b="b"/>
              <a:pathLst>
                <a:path w="5195375" h="3846507">
                  <a:moveTo>
                    <a:pt x="0" y="0"/>
                  </a:moveTo>
                  <a:lnTo>
                    <a:pt x="5195375" y="0"/>
                  </a:lnTo>
                  <a:lnTo>
                    <a:pt x="5195375" y="3846507"/>
                  </a:lnTo>
                  <a:lnTo>
                    <a:pt x="0" y="3846507"/>
                  </a:lnTo>
                  <a:close/>
                </a:path>
              </a:pathLst>
            </a:custGeom>
            <a:solidFill>
              <a:srgbClr val="1E2328"/>
            </a:solidFill>
          </p:spPr>
          <p:txBody>
            <a:bodyPr/>
            <a:lstStyle/>
            <a:p>
              <a:endParaRPr lang="pl-PL" dirty="0"/>
            </a:p>
          </p:txBody>
        </p:sp>
        <p:sp>
          <p:nvSpPr>
            <p:cNvPr id="11" name="TextBox 11">
              <a:extLst>
                <a:ext uri="{FF2B5EF4-FFF2-40B4-BE49-F238E27FC236}">
                  <a16:creationId xmlns:a16="http://schemas.microsoft.com/office/drawing/2014/main" id="{9FCC9C6C-7427-D27B-EC8F-81C682C1A1DE}"/>
                </a:ext>
              </a:extLst>
            </p:cNvPr>
            <p:cNvSpPr txBox="1"/>
            <p:nvPr/>
          </p:nvSpPr>
          <p:spPr>
            <a:xfrm>
              <a:off x="0" y="0"/>
              <a:ext cx="5195375" cy="3846507"/>
            </a:xfrm>
            <a:prstGeom prst="rect">
              <a:avLst/>
            </a:prstGeom>
          </p:spPr>
          <p:txBody>
            <a:bodyPr lIns="50800" tIns="50800" rIns="50800" bIns="50800" rtlCol="0" anchor="ctr"/>
            <a:lstStyle/>
            <a:p>
              <a:pPr algn="ctr">
                <a:lnSpc>
                  <a:spcPts val="2196"/>
                </a:lnSpc>
              </a:pPr>
              <a:endParaRPr/>
            </a:p>
          </p:txBody>
        </p:sp>
      </p:grpSp>
      <p:grpSp>
        <p:nvGrpSpPr>
          <p:cNvPr id="12" name="Group 12">
            <a:extLst>
              <a:ext uri="{FF2B5EF4-FFF2-40B4-BE49-F238E27FC236}">
                <a16:creationId xmlns:a16="http://schemas.microsoft.com/office/drawing/2014/main" id="{89AC37F4-BD25-C6E0-A3DC-8CEC75BDDA56}"/>
              </a:ext>
            </a:extLst>
          </p:cNvPr>
          <p:cNvGrpSpPr/>
          <p:nvPr/>
        </p:nvGrpSpPr>
        <p:grpSpPr>
          <a:xfrm>
            <a:off x="3039151" y="2019992"/>
            <a:ext cx="876394" cy="876394"/>
            <a:chOff x="0" y="0"/>
            <a:chExt cx="812800" cy="812800"/>
          </a:xfrm>
        </p:grpSpPr>
        <p:sp>
          <p:nvSpPr>
            <p:cNvPr id="13" name="Freeform 13">
              <a:extLst>
                <a:ext uri="{FF2B5EF4-FFF2-40B4-BE49-F238E27FC236}">
                  <a16:creationId xmlns:a16="http://schemas.microsoft.com/office/drawing/2014/main" id="{9B013584-97F2-E611-2CE8-31CFA6BEC393}"/>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CFCF5A"/>
            </a:solidFill>
          </p:spPr>
        </p:sp>
        <p:sp>
          <p:nvSpPr>
            <p:cNvPr id="14" name="TextBox 14">
              <a:extLst>
                <a:ext uri="{FF2B5EF4-FFF2-40B4-BE49-F238E27FC236}">
                  <a16:creationId xmlns:a16="http://schemas.microsoft.com/office/drawing/2014/main" id="{5DF9256C-A2D2-1DC3-5021-B108208B41C6}"/>
                </a:ext>
              </a:extLst>
            </p:cNvPr>
            <p:cNvSpPr txBox="1"/>
            <p:nvPr/>
          </p:nvSpPr>
          <p:spPr>
            <a:xfrm>
              <a:off x="0" y="0"/>
              <a:ext cx="812800" cy="812800"/>
            </a:xfrm>
            <a:prstGeom prst="rect">
              <a:avLst/>
            </a:prstGeom>
          </p:spPr>
          <p:txBody>
            <a:bodyPr lIns="50800" tIns="50800" rIns="50800" bIns="50800" rtlCol="0" anchor="ctr"/>
            <a:lstStyle/>
            <a:p>
              <a:pPr algn="ctr">
                <a:lnSpc>
                  <a:spcPts val="2196"/>
                </a:lnSpc>
              </a:pPr>
              <a:endParaRPr/>
            </a:p>
          </p:txBody>
        </p:sp>
      </p:grpSp>
      <p:sp>
        <p:nvSpPr>
          <p:cNvPr id="15" name="AutoShape 15">
            <a:extLst>
              <a:ext uri="{FF2B5EF4-FFF2-40B4-BE49-F238E27FC236}">
                <a16:creationId xmlns:a16="http://schemas.microsoft.com/office/drawing/2014/main" id="{E58A5DF0-A54D-E5C9-E2F4-286DCB8FA2CF}"/>
              </a:ext>
            </a:extLst>
          </p:cNvPr>
          <p:cNvSpPr/>
          <p:nvPr/>
        </p:nvSpPr>
        <p:spPr>
          <a:xfrm>
            <a:off x="4172910" y="4367884"/>
            <a:ext cx="719041" cy="4762"/>
          </a:xfrm>
          <a:prstGeom prst="line">
            <a:avLst/>
          </a:prstGeom>
          <a:ln w="9525" cap="flat">
            <a:solidFill>
              <a:srgbClr val="FFFFFF"/>
            </a:solidFill>
            <a:prstDash val="solid"/>
            <a:headEnd type="none" w="sm" len="sm"/>
            <a:tailEnd type="none" w="sm" len="sm"/>
          </a:ln>
        </p:spPr>
      </p:sp>
      <p:sp>
        <p:nvSpPr>
          <p:cNvPr id="16" name="TextBox 16">
            <a:extLst>
              <a:ext uri="{FF2B5EF4-FFF2-40B4-BE49-F238E27FC236}">
                <a16:creationId xmlns:a16="http://schemas.microsoft.com/office/drawing/2014/main" id="{408B33CF-4CB1-6956-601B-402DD0A11E95}"/>
              </a:ext>
            </a:extLst>
          </p:cNvPr>
          <p:cNvSpPr txBox="1"/>
          <p:nvPr/>
        </p:nvSpPr>
        <p:spPr>
          <a:xfrm>
            <a:off x="1852264" y="3404944"/>
            <a:ext cx="5360333" cy="431800"/>
          </a:xfrm>
          <a:prstGeom prst="rect">
            <a:avLst/>
          </a:prstGeom>
        </p:spPr>
        <p:txBody>
          <a:bodyPr lIns="0" tIns="0" rIns="0" bIns="0" rtlCol="0" anchor="t">
            <a:spAutoFit/>
          </a:bodyPr>
          <a:lstStyle/>
          <a:p>
            <a:pPr algn="ctr">
              <a:lnSpc>
                <a:spcPts val="3500"/>
              </a:lnSpc>
            </a:pPr>
            <a:r>
              <a:rPr lang="en-US" sz="2500">
                <a:solidFill>
                  <a:srgbClr val="FFFFFF"/>
                </a:solidFill>
                <a:latin typeface="DM Serif Display"/>
                <a:ea typeface="DM Serif Display"/>
                <a:cs typeface="DM Serif Display"/>
                <a:sym typeface="DM Serif Display"/>
              </a:rPr>
              <a:t>Teacher's Profile </a:t>
            </a:r>
          </a:p>
        </p:txBody>
      </p:sp>
      <p:sp>
        <p:nvSpPr>
          <p:cNvPr id="17" name="TextBox 17">
            <a:extLst>
              <a:ext uri="{FF2B5EF4-FFF2-40B4-BE49-F238E27FC236}">
                <a16:creationId xmlns:a16="http://schemas.microsoft.com/office/drawing/2014/main" id="{1E7CC40B-B047-12E9-1DB5-2C721864C506}"/>
              </a:ext>
            </a:extLst>
          </p:cNvPr>
          <p:cNvSpPr txBox="1"/>
          <p:nvPr/>
        </p:nvSpPr>
        <p:spPr>
          <a:xfrm>
            <a:off x="3039151" y="2213763"/>
            <a:ext cx="876394" cy="431700"/>
          </a:xfrm>
          <a:prstGeom prst="rect">
            <a:avLst/>
          </a:prstGeom>
        </p:spPr>
        <p:txBody>
          <a:bodyPr lIns="0" tIns="0" rIns="0" bIns="0" rtlCol="0" anchor="t">
            <a:spAutoFit/>
          </a:bodyPr>
          <a:lstStyle/>
          <a:p>
            <a:pPr algn="ctr">
              <a:lnSpc>
                <a:spcPts val="3500"/>
              </a:lnSpc>
            </a:pPr>
            <a:r>
              <a:rPr lang="en-US" sz="2500" dirty="0">
                <a:solidFill>
                  <a:srgbClr val="FFFFFF"/>
                </a:solidFill>
                <a:latin typeface="DM Serif Display"/>
                <a:ea typeface="DM Serif Display"/>
                <a:cs typeface="DM Serif Display"/>
                <a:sym typeface="DM Serif Display"/>
              </a:rPr>
              <a:t>01</a:t>
            </a:r>
          </a:p>
        </p:txBody>
      </p:sp>
      <p:sp>
        <p:nvSpPr>
          <p:cNvPr id="18" name="TextBox 18">
            <a:extLst>
              <a:ext uri="{FF2B5EF4-FFF2-40B4-BE49-F238E27FC236}">
                <a16:creationId xmlns:a16="http://schemas.microsoft.com/office/drawing/2014/main" id="{66A682C0-CF2B-1168-BE8E-01CA0AA9C914}"/>
              </a:ext>
            </a:extLst>
          </p:cNvPr>
          <p:cNvSpPr txBox="1"/>
          <p:nvPr/>
        </p:nvSpPr>
        <p:spPr>
          <a:xfrm>
            <a:off x="1752601" y="4507471"/>
            <a:ext cx="5360334" cy="2030556"/>
          </a:xfrm>
          <a:prstGeom prst="rect">
            <a:avLst/>
          </a:prstGeom>
        </p:spPr>
        <p:txBody>
          <a:bodyPr wrap="square" lIns="0" tIns="0" rIns="0" bIns="0" rtlCol="0" anchor="t">
            <a:spAutoFit/>
          </a:bodyPr>
          <a:lstStyle/>
          <a:p>
            <a:pPr algn="ctr" eaLnBrk="0" fontAlgn="base" hangingPunct="0">
              <a:spcBef>
                <a:spcPct val="0"/>
              </a:spcBef>
              <a:spcAft>
                <a:spcPct val="0"/>
              </a:spcAft>
              <a:buClrTx/>
            </a:pPr>
            <a:r>
              <a:rPr lang="pl-PL" altLang="pl-PL" sz="2150" err="1">
                <a:solidFill>
                  <a:srgbClr val="FFFFFF"/>
                </a:solidFill>
                <a:latin typeface="Montserrat"/>
              </a:rPr>
              <a:t>Experienced</a:t>
            </a:r>
            <a:r>
              <a:rPr lang="pl-PL" altLang="pl-PL" sz="2150" dirty="0">
                <a:solidFill>
                  <a:srgbClr val="FFFFFF"/>
                </a:solidFill>
                <a:latin typeface="Montserrat"/>
              </a:rPr>
              <a:t> in </a:t>
            </a:r>
            <a:r>
              <a:rPr lang="pl-PL" altLang="pl-PL" sz="2150" err="1">
                <a:solidFill>
                  <a:srgbClr val="FFFFFF"/>
                </a:solidFill>
                <a:latin typeface="Montserrat"/>
              </a:rPr>
              <a:t>sustainable</a:t>
            </a:r>
            <a:r>
              <a:rPr lang="pl-PL" altLang="pl-PL" sz="2150" dirty="0">
                <a:solidFill>
                  <a:srgbClr val="FFFFFF"/>
                </a:solidFill>
                <a:latin typeface="Montserrat"/>
              </a:rPr>
              <a:t> business and </a:t>
            </a:r>
            <a:r>
              <a:rPr lang="pl-PL" altLang="pl-PL" sz="2150" err="1">
                <a:solidFill>
                  <a:srgbClr val="FFFFFF"/>
                </a:solidFill>
                <a:latin typeface="Montserrat"/>
              </a:rPr>
              <a:t>entrepreneurship</a:t>
            </a:r>
            <a:endParaRPr lang="pl-PL" altLang="pl-PL" sz="2150">
              <a:solidFill>
                <a:srgbClr val="FFFFFF"/>
              </a:solidFill>
              <a:latin typeface="Montserrat"/>
            </a:endParaRPr>
          </a:p>
          <a:p>
            <a:pPr algn="ctr" eaLnBrk="0" fontAlgn="base" hangingPunct="0">
              <a:spcBef>
                <a:spcPct val="0"/>
              </a:spcBef>
              <a:spcAft>
                <a:spcPct val="0"/>
              </a:spcAft>
              <a:buClrTx/>
            </a:pPr>
            <a:r>
              <a:rPr lang="pl-PL" altLang="pl-PL" sz="2150" err="1">
                <a:solidFill>
                  <a:srgbClr val="FFFFFF"/>
                </a:solidFill>
                <a:latin typeface="Montserrat"/>
              </a:rPr>
              <a:t>Knowledgeable</a:t>
            </a:r>
            <a:r>
              <a:rPr lang="pl-PL" altLang="pl-PL" sz="2150" dirty="0">
                <a:solidFill>
                  <a:srgbClr val="FFFFFF"/>
                </a:solidFill>
                <a:latin typeface="Montserrat"/>
              </a:rPr>
              <a:t> in </a:t>
            </a:r>
            <a:r>
              <a:rPr lang="pl-PL" altLang="pl-PL" sz="2150" err="1">
                <a:solidFill>
                  <a:srgbClr val="FFFFFF"/>
                </a:solidFill>
                <a:latin typeface="Montserrat"/>
              </a:rPr>
              <a:t>fashion</a:t>
            </a:r>
            <a:r>
              <a:rPr lang="pl-PL" altLang="pl-PL" sz="2150" dirty="0">
                <a:solidFill>
                  <a:srgbClr val="FFFFFF"/>
                </a:solidFill>
                <a:latin typeface="Montserrat"/>
              </a:rPr>
              <a:t> marketing and </a:t>
            </a:r>
            <a:r>
              <a:rPr lang="pl-PL" altLang="pl-PL" sz="2150" err="1">
                <a:solidFill>
                  <a:srgbClr val="FFFFFF"/>
                </a:solidFill>
                <a:latin typeface="Montserrat"/>
              </a:rPr>
              <a:t>branding</a:t>
            </a:r>
            <a:endParaRPr lang="pl-PL" altLang="pl-PL" sz="2150">
              <a:solidFill>
                <a:srgbClr val="FFFFFF"/>
              </a:solidFill>
              <a:latin typeface="Montserrat"/>
            </a:endParaRPr>
          </a:p>
          <a:p>
            <a:pPr algn="ctr" eaLnBrk="0" fontAlgn="base" hangingPunct="0">
              <a:spcBef>
                <a:spcPct val="0"/>
              </a:spcBef>
              <a:spcAft>
                <a:spcPct val="0"/>
              </a:spcAft>
              <a:buClrTx/>
            </a:pPr>
            <a:r>
              <a:rPr lang="pl-PL" altLang="pl-PL" sz="2150" dirty="0">
                <a:solidFill>
                  <a:srgbClr val="FFFFFF"/>
                </a:solidFill>
                <a:latin typeface="Montserrat"/>
              </a:rPr>
              <a:t>Creative </a:t>
            </a:r>
            <a:r>
              <a:rPr lang="pl-PL" altLang="pl-PL" sz="2150" err="1">
                <a:solidFill>
                  <a:srgbClr val="FFFFFF"/>
                </a:solidFill>
                <a:latin typeface="Montserrat"/>
              </a:rPr>
              <a:t>thinker</a:t>
            </a:r>
            <a:r>
              <a:rPr lang="pl-PL" altLang="pl-PL" sz="2150" dirty="0">
                <a:solidFill>
                  <a:srgbClr val="FFFFFF"/>
                </a:solidFill>
                <a:latin typeface="Montserrat"/>
              </a:rPr>
              <a:t> with problem-</a:t>
            </a:r>
            <a:r>
              <a:rPr lang="pl-PL" altLang="pl-PL" sz="2150" err="1">
                <a:solidFill>
                  <a:srgbClr val="FFFFFF"/>
                </a:solidFill>
                <a:latin typeface="Montserrat"/>
              </a:rPr>
              <a:t>solving</a:t>
            </a:r>
            <a:r>
              <a:rPr lang="pl-PL" altLang="pl-PL" sz="2150" dirty="0">
                <a:solidFill>
                  <a:srgbClr val="FFFFFF"/>
                </a:solidFill>
                <a:latin typeface="Montserrat"/>
              </a:rPr>
              <a:t> </a:t>
            </a:r>
            <a:r>
              <a:rPr lang="pl-PL" altLang="pl-PL" sz="2150" err="1">
                <a:solidFill>
                  <a:srgbClr val="FFFFFF"/>
                </a:solidFill>
                <a:latin typeface="Montserrat"/>
              </a:rPr>
              <a:t>skills</a:t>
            </a:r>
            <a:endParaRPr lang="en-US" sz="2150">
              <a:solidFill>
                <a:srgbClr val="FFFFFF"/>
              </a:solidFill>
              <a:latin typeface="Montserrat"/>
              <a:ea typeface="Montserrat"/>
              <a:cs typeface="Montserrat"/>
            </a:endParaRPr>
          </a:p>
        </p:txBody>
      </p:sp>
      <p:grpSp>
        <p:nvGrpSpPr>
          <p:cNvPr id="19" name="Group 19">
            <a:extLst>
              <a:ext uri="{FF2B5EF4-FFF2-40B4-BE49-F238E27FC236}">
                <a16:creationId xmlns:a16="http://schemas.microsoft.com/office/drawing/2014/main" id="{1A08E9FF-8AD2-932F-3210-AF4F11EB4B1D}"/>
              </a:ext>
            </a:extLst>
          </p:cNvPr>
          <p:cNvGrpSpPr/>
          <p:nvPr/>
        </p:nvGrpSpPr>
        <p:grpSpPr>
          <a:xfrm>
            <a:off x="9245617" y="4756913"/>
            <a:ext cx="5601865" cy="4147460"/>
            <a:chOff x="0" y="0"/>
            <a:chExt cx="5195375" cy="3846507"/>
          </a:xfrm>
        </p:grpSpPr>
        <p:sp>
          <p:nvSpPr>
            <p:cNvPr id="20" name="Freeform 20">
              <a:extLst>
                <a:ext uri="{FF2B5EF4-FFF2-40B4-BE49-F238E27FC236}">
                  <a16:creationId xmlns:a16="http://schemas.microsoft.com/office/drawing/2014/main" id="{649B5D63-C19A-3121-B23F-815D2156F405}"/>
                </a:ext>
              </a:extLst>
            </p:cNvPr>
            <p:cNvSpPr/>
            <p:nvPr/>
          </p:nvSpPr>
          <p:spPr>
            <a:xfrm>
              <a:off x="0" y="0"/>
              <a:ext cx="5195375" cy="3846507"/>
            </a:xfrm>
            <a:custGeom>
              <a:avLst/>
              <a:gdLst/>
              <a:ahLst/>
              <a:cxnLst/>
              <a:rect l="l" t="t" r="r" b="b"/>
              <a:pathLst>
                <a:path w="5195375" h="3846507">
                  <a:moveTo>
                    <a:pt x="0" y="0"/>
                  </a:moveTo>
                  <a:lnTo>
                    <a:pt x="5195375" y="0"/>
                  </a:lnTo>
                  <a:lnTo>
                    <a:pt x="5195375" y="3846507"/>
                  </a:lnTo>
                  <a:lnTo>
                    <a:pt x="0" y="3846507"/>
                  </a:lnTo>
                  <a:close/>
                </a:path>
              </a:pathLst>
            </a:custGeom>
            <a:solidFill>
              <a:srgbClr val="CFCF5A"/>
            </a:solidFill>
          </p:spPr>
        </p:sp>
        <p:sp>
          <p:nvSpPr>
            <p:cNvPr id="21" name="TextBox 21">
              <a:extLst>
                <a:ext uri="{FF2B5EF4-FFF2-40B4-BE49-F238E27FC236}">
                  <a16:creationId xmlns:a16="http://schemas.microsoft.com/office/drawing/2014/main" id="{C4A07E27-B020-FFD7-0C99-D1C0B76C39BA}"/>
                </a:ext>
              </a:extLst>
            </p:cNvPr>
            <p:cNvSpPr txBox="1"/>
            <p:nvPr/>
          </p:nvSpPr>
          <p:spPr>
            <a:xfrm>
              <a:off x="0" y="0"/>
              <a:ext cx="5195375" cy="3846507"/>
            </a:xfrm>
            <a:prstGeom prst="rect">
              <a:avLst/>
            </a:prstGeom>
          </p:spPr>
          <p:txBody>
            <a:bodyPr lIns="50800" tIns="50800" rIns="50800" bIns="50800" rtlCol="0" anchor="ctr"/>
            <a:lstStyle/>
            <a:p>
              <a:pPr algn="ctr">
                <a:lnSpc>
                  <a:spcPts val="2196"/>
                </a:lnSpc>
              </a:pPr>
              <a:endParaRPr/>
            </a:p>
          </p:txBody>
        </p:sp>
      </p:grpSp>
      <p:grpSp>
        <p:nvGrpSpPr>
          <p:cNvPr id="22" name="Group 22">
            <a:extLst>
              <a:ext uri="{FF2B5EF4-FFF2-40B4-BE49-F238E27FC236}">
                <a16:creationId xmlns:a16="http://schemas.microsoft.com/office/drawing/2014/main" id="{F8D1B52E-7F3E-C28A-D584-2CF30AF85D49}"/>
              </a:ext>
            </a:extLst>
          </p:cNvPr>
          <p:cNvGrpSpPr/>
          <p:nvPr/>
        </p:nvGrpSpPr>
        <p:grpSpPr>
          <a:xfrm>
            <a:off x="12885116" y="4377408"/>
            <a:ext cx="876394" cy="876394"/>
            <a:chOff x="0" y="0"/>
            <a:chExt cx="812800" cy="812800"/>
          </a:xfrm>
        </p:grpSpPr>
        <p:sp>
          <p:nvSpPr>
            <p:cNvPr id="23" name="Freeform 23">
              <a:extLst>
                <a:ext uri="{FF2B5EF4-FFF2-40B4-BE49-F238E27FC236}">
                  <a16:creationId xmlns:a16="http://schemas.microsoft.com/office/drawing/2014/main" id="{66999536-4B0C-B7C5-5A3D-245850FAB624}"/>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sp>
        <p:sp>
          <p:nvSpPr>
            <p:cNvPr id="24" name="TextBox 24">
              <a:extLst>
                <a:ext uri="{FF2B5EF4-FFF2-40B4-BE49-F238E27FC236}">
                  <a16:creationId xmlns:a16="http://schemas.microsoft.com/office/drawing/2014/main" id="{2E4D8521-FE65-38D0-557C-F939E132830B}"/>
                </a:ext>
              </a:extLst>
            </p:cNvPr>
            <p:cNvSpPr txBox="1"/>
            <p:nvPr/>
          </p:nvSpPr>
          <p:spPr>
            <a:xfrm>
              <a:off x="0" y="0"/>
              <a:ext cx="812800" cy="812800"/>
            </a:xfrm>
            <a:prstGeom prst="rect">
              <a:avLst/>
            </a:prstGeom>
          </p:spPr>
          <p:txBody>
            <a:bodyPr lIns="50800" tIns="50800" rIns="50800" bIns="50800" rtlCol="0" anchor="ctr"/>
            <a:lstStyle/>
            <a:p>
              <a:pPr algn="ctr">
                <a:lnSpc>
                  <a:spcPts val="2196"/>
                </a:lnSpc>
              </a:pPr>
              <a:endParaRPr/>
            </a:p>
          </p:txBody>
        </p:sp>
      </p:grpSp>
      <p:sp>
        <p:nvSpPr>
          <p:cNvPr id="25" name="TextBox 25">
            <a:extLst>
              <a:ext uri="{FF2B5EF4-FFF2-40B4-BE49-F238E27FC236}">
                <a16:creationId xmlns:a16="http://schemas.microsoft.com/office/drawing/2014/main" id="{E8EAA013-6B6E-A6FC-E688-F19B6A94C8B0}"/>
              </a:ext>
            </a:extLst>
          </p:cNvPr>
          <p:cNvSpPr txBox="1"/>
          <p:nvPr/>
        </p:nvSpPr>
        <p:spPr>
          <a:xfrm>
            <a:off x="12885116" y="4571180"/>
            <a:ext cx="876394" cy="431700"/>
          </a:xfrm>
          <a:prstGeom prst="rect">
            <a:avLst/>
          </a:prstGeom>
        </p:spPr>
        <p:txBody>
          <a:bodyPr lIns="0" tIns="0" rIns="0" bIns="0" rtlCol="0" anchor="t">
            <a:spAutoFit/>
          </a:bodyPr>
          <a:lstStyle/>
          <a:p>
            <a:pPr algn="ctr">
              <a:lnSpc>
                <a:spcPts val="3500"/>
              </a:lnSpc>
            </a:pPr>
            <a:r>
              <a:rPr lang="en-US" sz="2500">
                <a:solidFill>
                  <a:srgbClr val="FFFFFF"/>
                </a:solidFill>
                <a:latin typeface="DM Serif Display"/>
                <a:ea typeface="DM Serif Display"/>
                <a:cs typeface="DM Serif Display"/>
                <a:sym typeface="DM Serif Display"/>
              </a:rPr>
              <a:t>01</a:t>
            </a:r>
          </a:p>
        </p:txBody>
      </p:sp>
      <p:sp>
        <p:nvSpPr>
          <p:cNvPr id="26" name="AutoShape 26">
            <a:extLst>
              <a:ext uri="{FF2B5EF4-FFF2-40B4-BE49-F238E27FC236}">
                <a16:creationId xmlns:a16="http://schemas.microsoft.com/office/drawing/2014/main" id="{FBF22562-C428-F236-4A1A-ABA32269B9DE}"/>
              </a:ext>
            </a:extLst>
          </p:cNvPr>
          <p:cNvSpPr/>
          <p:nvPr/>
        </p:nvSpPr>
        <p:spPr>
          <a:xfrm>
            <a:off x="11710883" y="6653186"/>
            <a:ext cx="719041" cy="4762"/>
          </a:xfrm>
          <a:prstGeom prst="line">
            <a:avLst/>
          </a:prstGeom>
          <a:ln w="9525" cap="flat">
            <a:solidFill>
              <a:srgbClr val="FFFFFF"/>
            </a:solidFill>
            <a:prstDash val="solid"/>
            <a:headEnd type="none" w="sm" len="sm"/>
            <a:tailEnd type="none" w="sm" len="sm"/>
          </a:ln>
        </p:spPr>
      </p:sp>
      <p:sp>
        <p:nvSpPr>
          <p:cNvPr id="27" name="TextBox 27">
            <a:extLst>
              <a:ext uri="{FF2B5EF4-FFF2-40B4-BE49-F238E27FC236}">
                <a16:creationId xmlns:a16="http://schemas.microsoft.com/office/drawing/2014/main" id="{6EB032C3-7FD7-2821-09E7-9FC6A05E38A6}"/>
              </a:ext>
            </a:extLst>
          </p:cNvPr>
          <p:cNvSpPr txBox="1"/>
          <p:nvPr/>
        </p:nvSpPr>
        <p:spPr>
          <a:xfrm>
            <a:off x="9390237" y="5690246"/>
            <a:ext cx="5360333" cy="431800"/>
          </a:xfrm>
          <a:prstGeom prst="rect">
            <a:avLst/>
          </a:prstGeom>
        </p:spPr>
        <p:txBody>
          <a:bodyPr lIns="0" tIns="0" rIns="0" bIns="0" rtlCol="0" anchor="t">
            <a:spAutoFit/>
          </a:bodyPr>
          <a:lstStyle/>
          <a:p>
            <a:pPr algn="ctr">
              <a:lnSpc>
                <a:spcPts val="3500"/>
              </a:lnSpc>
            </a:pPr>
            <a:r>
              <a:rPr lang="en-US" sz="2500">
                <a:solidFill>
                  <a:srgbClr val="FFFFFF"/>
                </a:solidFill>
                <a:latin typeface="DM Serif Display"/>
                <a:ea typeface="DM Serif Display"/>
                <a:cs typeface="DM Serif Display"/>
                <a:sym typeface="DM Serif Display"/>
              </a:rPr>
              <a:t>Methodology </a:t>
            </a:r>
          </a:p>
        </p:txBody>
      </p:sp>
      <p:sp>
        <p:nvSpPr>
          <p:cNvPr id="28" name="TextBox 28">
            <a:extLst>
              <a:ext uri="{FF2B5EF4-FFF2-40B4-BE49-F238E27FC236}">
                <a16:creationId xmlns:a16="http://schemas.microsoft.com/office/drawing/2014/main" id="{B7CBAED3-1258-439A-3A73-2D278E145176}"/>
              </a:ext>
            </a:extLst>
          </p:cNvPr>
          <p:cNvSpPr txBox="1"/>
          <p:nvPr/>
        </p:nvSpPr>
        <p:spPr>
          <a:xfrm>
            <a:off x="9728212" y="6830643"/>
            <a:ext cx="4700868" cy="1015278"/>
          </a:xfrm>
          <a:prstGeom prst="rect">
            <a:avLst/>
          </a:prstGeom>
        </p:spPr>
        <p:txBody>
          <a:bodyPr lIns="0" tIns="0" rIns="0" bIns="0" rtlCol="0" anchor="t">
            <a:spAutoFit/>
          </a:bodyPr>
          <a:lstStyle/>
          <a:p>
            <a:pPr algn="ctr" eaLnBrk="0" fontAlgn="base" hangingPunct="0">
              <a:spcBef>
                <a:spcPct val="0"/>
              </a:spcBef>
              <a:spcAft>
                <a:spcPct val="0"/>
              </a:spcAft>
              <a:buClrTx/>
            </a:pPr>
            <a:r>
              <a:rPr lang="en-US" sz="2199" dirty="0">
                <a:solidFill>
                  <a:srgbClr val="FFFFFF"/>
                </a:solidFill>
                <a:latin typeface="Montserrat"/>
                <a:sym typeface="Montserrat"/>
              </a:rPr>
              <a:t>This Unit will be based on both interactive and reflective learning methodologies.</a:t>
            </a:r>
            <a:endParaRPr lang="it-IT"/>
          </a:p>
        </p:txBody>
      </p:sp>
      <p:sp>
        <p:nvSpPr>
          <p:cNvPr id="29" name="TextBox 29">
            <a:extLst>
              <a:ext uri="{FF2B5EF4-FFF2-40B4-BE49-F238E27FC236}">
                <a16:creationId xmlns:a16="http://schemas.microsoft.com/office/drawing/2014/main" id="{5187C44D-18D6-BB20-1937-0DC903D7567E}"/>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36" name="TextBox 17">
            <a:extLst>
              <a:ext uri="{FF2B5EF4-FFF2-40B4-BE49-F238E27FC236}">
                <a16:creationId xmlns:a16="http://schemas.microsoft.com/office/drawing/2014/main" id="{B232383C-5868-3FDA-E790-BE9248D10043}"/>
              </a:ext>
            </a:extLst>
          </p:cNvPr>
          <p:cNvSpPr txBox="1"/>
          <p:nvPr/>
        </p:nvSpPr>
        <p:spPr>
          <a:xfrm rot="16200000">
            <a:off x="15838620" y="7519023"/>
            <a:ext cx="320989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7" name="TextBox 6">
            <a:extLst>
              <a:ext uri="{FF2B5EF4-FFF2-40B4-BE49-F238E27FC236}">
                <a16:creationId xmlns:a16="http://schemas.microsoft.com/office/drawing/2014/main" id="{8F747B4B-A168-3E90-5524-B403F2253630}"/>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3</a:t>
            </a:r>
            <a:endParaRPr lang="en-US" sz="2499" dirty="0">
              <a:solidFill>
                <a:srgbClr val="1E2328"/>
              </a:solidFill>
              <a:latin typeface="Montserrat"/>
              <a:ea typeface="Montserrat"/>
              <a:cs typeface="Montserrat"/>
              <a:sym typeface="Montserrat"/>
            </a:endParaRPr>
          </a:p>
        </p:txBody>
      </p:sp>
    </p:spTree>
    <p:extLst>
      <p:ext uri="{BB962C8B-B14F-4D97-AF65-F5344CB8AC3E}">
        <p14:creationId xmlns:p14="http://schemas.microsoft.com/office/powerpoint/2010/main" val="387525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888F09D-967F-70B1-8893-BADB5ECE2934}"/>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6B6DC057-CBE4-A4CD-D9F6-33523CC25FD7}"/>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sp>
        <p:sp>
          <p:nvSpPr>
            <p:cNvPr id="4" name="AutoShape 4">
              <a:extLst>
                <a:ext uri="{FF2B5EF4-FFF2-40B4-BE49-F238E27FC236}">
                  <a16:creationId xmlns:a16="http://schemas.microsoft.com/office/drawing/2014/main" id="{8E2A0AA2-31F3-F672-B0FA-415E8E4677FE}"/>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sp>
        <p:sp>
          <p:nvSpPr>
            <p:cNvPr id="5" name="Freeform 5">
              <a:extLst>
                <a:ext uri="{FF2B5EF4-FFF2-40B4-BE49-F238E27FC236}">
                  <a16:creationId xmlns:a16="http://schemas.microsoft.com/office/drawing/2014/main" id="{A16CEDE0-243D-36E4-B4CC-97D502ED0EF0}"/>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sp>
      </p:grpSp>
      <p:sp>
        <p:nvSpPr>
          <p:cNvPr id="8" name="AutoShape 8">
            <a:extLst>
              <a:ext uri="{FF2B5EF4-FFF2-40B4-BE49-F238E27FC236}">
                <a16:creationId xmlns:a16="http://schemas.microsoft.com/office/drawing/2014/main" id="{FE9F30DB-8573-B708-A1A5-BDD93F0DB480}"/>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sp>
      <p:grpSp>
        <p:nvGrpSpPr>
          <p:cNvPr id="9" name="Group 9">
            <a:extLst>
              <a:ext uri="{FF2B5EF4-FFF2-40B4-BE49-F238E27FC236}">
                <a16:creationId xmlns:a16="http://schemas.microsoft.com/office/drawing/2014/main" id="{24E311F0-94ED-58B6-A54B-600A6176AAFC}"/>
              </a:ext>
            </a:extLst>
          </p:cNvPr>
          <p:cNvGrpSpPr/>
          <p:nvPr/>
        </p:nvGrpSpPr>
        <p:grpSpPr>
          <a:xfrm>
            <a:off x="11814819" y="2052637"/>
            <a:ext cx="4415781" cy="7209712"/>
            <a:chOff x="0" y="0"/>
            <a:chExt cx="3505240" cy="5723059"/>
          </a:xfrm>
        </p:grpSpPr>
        <p:sp>
          <p:nvSpPr>
            <p:cNvPr id="10" name="Freeform 10">
              <a:extLst>
                <a:ext uri="{FF2B5EF4-FFF2-40B4-BE49-F238E27FC236}">
                  <a16:creationId xmlns:a16="http://schemas.microsoft.com/office/drawing/2014/main" id="{99206CDD-63EB-19C8-F25C-5B3E32F3180E}"/>
                </a:ext>
              </a:extLst>
            </p:cNvPr>
            <p:cNvSpPr/>
            <p:nvPr/>
          </p:nvSpPr>
          <p:spPr>
            <a:xfrm>
              <a:off x="0" y="0"/>
              <a:ext cx="3505240" cy="5723058"/>
            </a:xfrm>
            <a:custGeom>
              <a:avLst/>
              <a:gdLst/>
              <a:ahLst/>
              <a:cxnLst/>
              <a:rect l="l" t="t" r="r" b="b"/>
              <a:pathLst>
                <a:path w="3505240" h="5723058">
                  <a:moveTo>
                    <a:pt x="0" y="0"/>
                  </a:moveTo>
                  <a:lnTo>
                    <a:pt x="3505240" y="0"/>
                  </a:lnTo>
                  <a:lnTo>
                    <a:pt x="3505240" y="5723058"/>
                  </a:lnTo>
                  <a:lnTo>
                    <a:pt x="0" y="5723058"/>
                  </a:lnTo>
                  <a:close/>
                </a:path>
              </a:pathLst>
            </a:custGeom>
            <a:solidFill>
              <a:srgbClr val="CFCF5A"/>
            </a:solidFill>
          </p:spPr>
        </p:sp>
        <p:sp>
          <p:nvSpPr>
            <p:cNvPr id="11" name="TextBox 11">
              <a:extLst>
                <a:ext uri="{FF2B5EF4-FFF2-40B4-BE49-F238E27FC236}">
                  <a16:creationId xmlns:a16="http://schemas.microsoft.com/office/drawing/2014/main" id="{4E451195-E742-9C1C-5229-A8A0655C6C57}"/>
                </a:ext>
              </a:extLst>
            </p:cNvPr>
            <p:cNvSpPr txBox="1"/>
            <p:nvPr/>
          </p:nvSpPr>
          <p:spPr>
            <a:xfrm>
              <a:off x="0" y="0"/>
              <a:ext cx="3505240" cy="5723059"/>
            </a:xfrm>
            <a:prstGeom prst="rect">
              <a:avLst/>
            </a:prstGeom>
          </p:spPr>
          <p:txBody>
            <a:bodyPr lIns="50800" tIns="50800" rIns="50800" bIns="50800" rtlCol="0" anchor="ctr"/>
            <a:lstStyle/>
            <a:p>
              <a:pPr algn="ctr">
                <a:lnSpc>
                  <a:spcPts val="2478"/>
                </a:lnSpc>
              </a:pPr>
              <a:endParaRPr/>
            </a:p>
          </p:txBody>
        </p:sp>
      </p:grpSp>
      <p:grpSp>
        <p:nvGrpSpPr>
          <p:cNvPr id="12" name="Group 12">
            <a:extLst>
              <a:ext uri="{FF2B5EF4-FFF2-40B4-BE49-F238E27FC236}">
                <a16:creationId xmlns:a16="http://schemas.microsoft.com/office/drawing/2014/main" id="{5C0069E8-8FD8-577D-2FBD-99FF41CB47B0}"/>
              </a:ext>
            </a:extLst>
          </p:cNvPr>
          <p:cNvGrpSpPr/>
          <p:nvPr/>
        </p:nvGrpSpPr>
        <p:grpSpPr>
          <a:xfrm>
            <a:off x="8427737" y="3076575"/>
            <a:ext cx="6774163" cy="7210425"/>
            <a:chOff x="0" y="0"/>
            <a:chExt cx="9032217" cy="9613900"/>
          </a:xfrm>
        </p:grpSpPr>
        <p:pic>
          <p:nvPicPr>
            <p:cNvPr id="13" name="Picture 13">
              <a:extLst>
                <a:ext uri="{FF2B5EF4-FFF2-40B4-BE49-F238E27FC236}">
                  <a16:creationId xmlns:a16="http://schemas.microsoft.com/office/drawing/2014/main" id="{3E5F11FC-46CA-D03E-D234-CD19670C3BFD}"/>
                </a:ext>
              </a:extLst>
            </p:cNvPr>
            <p:cNvPicPr>
              <a:picLocks noChangeAspect="1"/>
            </p:cNvPicPr>
            <p:nvPr/>
          </p:nvPicPr>
          <p:blipFill>
            <a:blip r:embed="rId3"/>
            <a:srcRect t="25127" b="3956"/>
            <a:stretch>
              <a:fillRect/>
            </a:stretch>
          </p:blipFill>
          <p:spPr>
            <a:xfrm>
              <a:off x="0" y="0"/>
              <a:ext cx="9032217" cy="9613900"/>
            </a:xfrm>
            <a:prstGeom prst="rect">
              <a:avLst/>
            </a:prstGeom>
          </p:spPr>
        </p:pic>
      </p:grpSp>
      <p:sp>
        <p:nvSpPr>
          <p:cNvPr id="14" name="TextBox 14">
            <a:extLst>
              <a:ext uri="{FF2B5EF4-FFF2-40B4-BE49-F238E27FC236}">
                <a16:creationId xmlns:a16="http://schemas.microsoft.com/office/drawing/2014/main" id="{E7F3F07E-9E97-7179-529C-81E77D5D5E96}"/>
              </a:ext>
            </a:extLst>
          </p:cNvPr>
          <p:cNvSpPr txBox="1"/>
          <p:nvPr/>
        </p:nvSpPr>
        <p:spPr>
          <a:xfrm>
            <a:off x="1031597" y="2138362"/>
            <a:ext cx="6882836" cy="1428596"/>
          </a:xfrm>
          <a:prstGeom prst="rect">
            <a:avLst/>
          </a:prstGeom>
        </p:spPr>
        <p:txBody>
          <a:bodyPr lIns="0" tIns="0" rIns="0" bIns="0" rtlCol="0" anchor="t">
            <a:spAutoFit/>
          </a:bodyPr>
          <a:lstStyle/>
          <a:p>
            <a:pPr algn="l">
              <a:lnSpc>
                <a:spcPts val="11099"/>
              </a:lnSpc>
            </a:pPr>
            <a:r>
              <a:rPr lang="pl-PL" sz="9600" dirty="0" err="1">
                <a:solidFill>
                  <a:srgbClr val="1E2328"/>
                </a:solidFill>
                <a:latin typeface="DM Serif Display"/>
                <a:ea typeface="DM Serif Display"/>
                <a:cs typeface="DM Serif Display"/>
                <a:sym typeface="DM Serif Display"/>
              </a:rPr>
              <a:t>Introduction</a:t>
            </a:r>
            <a:endParaRPr lang="en-US" sz="9600" dirty="0">
              <a:solidFill>
                <a:srgbClr val="1E2328"/>
              </a:solidFill>
              <a:latin typeface="DM Serif Display"/>
              <a:ea typeface="DM Serif Display"/>
              <a:cs typeface="DM Serif Display"/>
              <a:sym typeface="DM Serif Display"/>
            </a:endParaRPr>
          </a:p>
        </p:txBody>
      </p:sp>
      <p:sp>
        <p:nvSpPr>
          <p:cNvPr id="15" name="AutoShape 15">
            <a:extLst>
              <a:ext uri="{FF2B5EF4-FFF2-40B4-BE49-F238E27FC236}">
                <a16:creationId xmlns:a16="http://schemas.microsoft.com/office/drawing/2014/main" id="{DAA2A2EC-1BD7-2D9C-6717-FFA72057C4EB}"/>
              </a:ext>
            </a:extLst>
          </p:cNvPr>
          <p:cNvSpPr/>
          <p:nvPr/>
        </p:nvSpPr>
        <p:spPr>
          <a:xfrm rot="22765">
            <a:off x="1031590" y="9246394"/>
            <a:ext cx="719057" cy="0"/>
          </a:xfrm>
          <a:prstGeom prst="line">
            <a:avLst/>
          </a:prstGeom>
          <a:ln w="9525" cap="flat">
            <a:solidFill>
              <a:srgbClr val="CFCF5A"/>
            </a:solidFill>
            <a:prstDash val="solid"/>
            <a:headEnd type="none" w="sm" len="sm"/>
            <a:tailEnd type="none" w="sm" len="sm"/>
          </a:ln>
        </p:spPr>
      </p:sp>
      <p:sp>
        <p:nvSpPr>
          <p:cNvPr id="17" name="TextBox 17">
            <a:extLst>
              <a:ext uri="{FF2B5EF4-FFF2-40B4-BE49-F238E27FC236}">
                <a16:creationId xmlns:a16="http://schemas.microsoft.com/office/drawing/2014/main" id="{D5C817A4-C215-13C3-49B4-6101B9244172}"/>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8" name="Google Shape;248;p6">
            <a:extLst>
              <a:ext uri="{FF2B5EF4-FFF2-40B4-BE49-F238E27FC236}">
                <a16:creationId xmlns:a16="http://schemas.microsoft.com/office/drawing/2014/main" id="{92D9203E-284E-ED7D-A35F-C61FEE23F4F7}"/>
              </a:ext>
            </a:extLst>
          </p:cNvPr>
          <p:cNvSpPr txBox="1"/>
          <p:nvPr/>
        </p:nvSpPr>
        <p:spPr>
          <a:xfrm>
            <a:off x="1031565" y="3822873"/>
            <a:ext cx="6882829" cy="7045198"/>
          </a:xfrm>
          <a:prstGeom prst="rect">
            <a:avLst/>
          </a:prstGeom>
          <a:noFill/>
          <a:ln>
            <a:noFill/>
          </a:ln>
        </p:spPr>
        <p:txBody>
          <a:bodyPr spcFirstLastPara="1" wrap="square" lIns="0" tIns="0" rIns="0" bIns="0" anchor="t" anchorCtr="0">
            <a:spAutoFit/>
          </a:bodyPr>
          <a:lstStyle/>
          <a:p>
            <a:pPr lvl="0" algn="just">
              <a:lnSpc>
                <a:spcPct val="118000"/>
              </a:lnSpc>
              <a:buSzPts val="2800"/>
            </a:pPr>
            <a:r>
              <a:rPr lang="en-US" sz="2400" dirty="0">
                <a:solidFill>
                  <a:srgbClr val="1E2328"/>
                </a:solidFill>
                <a:latin typeface="Montserrat"/>
              </a:rPr>
              <a:t>Sustainable fashion is gaining momentum as consumers increasingly seek eco-friendly and unique clothing. Upcycling allows designers and entrepreneurs to transform vintage or second-hand materials into one-of-a-kind fashion pieces. This approach not only reduces waste but also creates products with a story and distinctive appeal. </a:t>
            </a:r>
            <a:endParaRPr lang="pl-PL" sz="2400" dirty="0">
              <a:solidFill>
                <a:srgbClr val="1E2328"/>
              </a:solidFill>
              <a:latin typeface="Montserrat"/>
            </a:endParaRPr>
          </a:p>
          <a:p>
            <a:pPr lvl="0" algn="just">
              <a:lnSpc>
                <a:spcPct val="118000"/>
              </a:lnSpc>
              <a:buSzPts val="2800"/>
            </a:pPr>
            <a:r>
              <a:rPr lang="en-US" sz="2400" dirty="0">
                <a:solidFill>
                  <a:srgbClr val="1E2328"/>
                </a:solidFill>
                <a:latin typeface="Montserrat"/>
              </a:rPr>
              <a:t>For students and aspiring creators, starting </a:t>
            </a:r>
            <a:endParaRPr lang="pl-PL" sz="2400" dirty="0">
              <a:solidFill>
                <a:srgbClr val="1E2328"/>
              </a:solidFill>
              <a:latin typeface="Montserrat"/>
            </a:endParaRPr>
          </a:p>
          <a:p>
            <a:pPr lvl="0" algn="just">
              <a:lnSpc>
                <a:spcPct val="118000"/>
              </a:lnSpc>
              <a:buSzPts val="2800"/>
            </a:pPr>
            <a:r>
              <a:rPr lang="en-US" sz="2400" dirty="0">
                <a:solidFill>
                  <a:srgbClr val="1E2328"/>
                </a:solidFill>
                <a:latin typeface="Montserrat"/>
              </a:rPr>
              <a:t>a small-scale upcycling business is an accessible way to explore creativity, respond to market demand, and learn the fundamentals of running a sustainable fashion venture. </a:t>
            </a:r>
            <a:endParaRPr lang="pl-PL" sz="2400" dirty="0">
              <a:solidFill>
                <a:srgbClr val="1E2328"/>
              </a:solidFill>
              <a:latin typeface="Montserrat"/>
            </a:endParaRPr>
          </a:p>
          <a:p>
            <a:pPr lvl="0">
              <a:lnSpc>
                <a:spcPct val="118000"/>
              </a:lnSpc>
              <a:buSzPts val="2800"/>
            </a:pPr>
            <a:endParaRPr lang="en-US" sz="2400" b="1" dirty="0">
              <a:solidFill>
                <a:srgbClr val="1E2328"/>
              </a:solidFill>
              <a:latin typeface="Montserrat"/>
              <a:sym typeface="Montserrat"/>
            </a:endParaRP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dirty="0">
              <a:solidFill>
                <a:srgbClr val="1E2328"/>
              </a:solidFill>
              <a:latin typeface="Montserrat"/>
              <a:ea typeface="Montserrat"/>
              <a:cs typeface="Montserrat"/>
              <a:sym typeface="Montserrat"/>
            </a:endParaRPr>
          </a:p>
        </p:txBody>
      </p:sp>
      <p:sp>
        <p:nvSpPr>
          <p:cNvPr id="20" name="TextBox 17">
            <a:extLst>
              <a:ext uri="{FF2B5EF4-FFF2-40B4-BE49-F238E27FC236}">
                <a16:creationId xmlns:a16="http://schemas.microsoft.com/office/drawing/2014/main" id="{396717D9-E0A4-3092-CDBB-911B57D869A1}"/>
              </a:ext>
            </a:extLst>
          </p:cNvPr>
          <p:cNvSpPr txBox="1"/>
          <p:nvPr/>
        </p:nvSpPr>
        <p:spPr>
          <a:xfrm rot="16200000">
            <a:off x="15853860" y="7526643"/>
            <a:ext cx="31946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16" name="TextBox 6">
            <a:extLst>
              <a:ext uri="{FF2B5EF4-FFF2-40B4-BE49-F238E27FC236}">
                <a16:creationId xmlns:a16="http://schemas.microsoft.com/office/drawing/2014/main" id="{F6186808-C90B-1A3C-A066-3EFBC9129EED}"/>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3</a:t>
            </a:r>
            <a:endParaRPr lang="en-US" sz="2499" dirty="0">
              <a:solidFill>
                <a:srgbClr val="1E2328"/>
              </a:solidFill>
              <a:latin typeface="Montserrat"/>
              <a:ea typeface="Montserrat"/>
              <a:cs typeface="Montserrat"/>
              <a:sym typeface="Montserrat"/>
            </a:endParaRPr>
          </a:p>
        </p:txBody>
      </p:sp>
    </p:spTree>
    <p:extLst>
      <p:ext uri="{BB962C8B-B14F-4D97-AF65-F5344CB8AC3E}">
        <p14:creationId xmlns:p14="http://schemas.microsoft.com/office/powerpoint/2010/main" val="1481882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pSp>
        <p:nvGrpSpPr>
          <p:cNvPr id="181" name="Google Shape;181;p6"/>
          <p:cNvGrpSpPr/>
          <p:nvPr/>
        </p:nvGrpSpPr>
        <p:grpSpPr>
          <a:xfrm>
            <a:off x="0" y="8881416"/>
            <a:ext cx="16675329" cy="1405584"/>
            <a:chOff x="0" y="0"/>
            <a:chExt cx="12414639" cy="4794250"/>
          </a:xfrm>
        </p:grpSpPr>
        <p:grpSp>
          <p:nvGrpSpPr>
            <p:cNvPr id="182" name="Google Shape;182;p6"/>
            <p:cNvGrpSpPr/>
            <p:nvPr/>
          </p:nvGrpSpPr>
          <p:grpSpPr>
            <a:xfrm>
              <a:off x="0" y="1365250"/>
              <a:ext cx="12414639" cy="3429000"/>
              <a:chOff x="0" y="0"/>
              <a:chExt cx="7391041" cy="2041451"/>
            </a:xfrm>
          </p:grpSpPr>
          <p:sp>
            <p:nvSpPr>
              <p:cNvPr id="183" name="Google Shape;183;p6"/>
              <p:cNvSpPr/>
              <p:nvPr/>
            </p:nvSpPr>
            <p:spPr>
              <a:xfrm>
                <a:off x="0" y="0"/>
                <a:ext cx="7391041" cy="2041451"/>
              </a:xfrm>
              <a:custGeom>
                <a:avLst/>
                <a:gdLst/>
                <a:ahLst/>
                <a:cxnLst/>
                <a:rect l="l" t="t" r="r" b="b"/>
                <a:pathLst>
                  <a:path w="7391041" h="2041451" extrusionOk="0">
                    <a:moveTo>
                      <a:pt x="0" y="0"/>
                    </a:moveTo>
                    <a:lnTo>
                      <a:pt x="7391041" y="0"/>
                    </a:lnTo>
                    <a:lnTo>
                      <a:pt x="7391041" y="2041451"/>
                    </a:lnTo>
                    <a:lnTo>
                      <a:pt x="0" y="2041451"/>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6"/>
              <p:cNvSpPr txBox="1"/>
              <p:nvPr/>
            </p:nvSpPr>
            <p:spPr>
              <a:xfrm>
                <a:off x="0" y="0"/>
                <a:ext cx="7391041" cy="2041451"/>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5" name="Google Shape;185;p6"/>
            <p:cNvGrpSpPr/>
            <p:nvPr/>
          </p:nvGrpSpPr>
          <p:grpSpPr>
            <a:xfrm>
              <a:off x="0" y="0"/>
              <a:ext cx="1371600" cy="1365250"/>
              <a:chOff x="0" y="0"/>
              <a:chExt cx="816580" cy="812800"/>
            </a:xfrm>
          </p:grpSpPr>
          <p:sp>
            <p:nvSpPr>
              <p:cNvPr id="186" name="Google Shape;186;p6"/>
              <p:cNvSpPr/>
              <p:nvPr/>
            </p:nvSpPr>
            <p:spPr>
              <a:xfrm>
                <a:off x="0" y="0"/>
                <a:ext cx="816580" cy="812800"/>
              </a:xfrm>
              <a:custGeom>
                <a:avLst/>
                <a:gdLst/>
                <a:ahLst/>
                <a:cxnLst/>
                <a:rect l="l" t="t" r="r" b="b"/>
                <a:pathLst>
                  <a:path w="816580" h="812800" extrusionOk="0">
                    <a:moveTo>
                      <a:pt x="0" y="0"/>
                    </a:moveTo>
                    <a:lnTo>
                      <a:pt x="816580" y="0"/>
                    </a:lnTo>
                    <a:lnTo>
                      <a:pt x="816580" y="812800"/>
                    </a:lnTo>
                    <a:lnTo>
                      <a:pt x="0" y="812800"/>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6"/>
              <p:cNvSpPr txBox="1"/>
              <p:nvPr/>
            </p:nvSpPr>
            <p:spPr>
              <a:xfrm>
                <a:off x="0" y="0"/>
                <a:ext cx="81658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88" name="Google Shape;188;p6"/>
          <p:cNvGrpSpPr/>
          <p:nvPr/>
        </p:nvGrpSpPr>
        <p:grpSpPr>
          <a:xfrm>
            <a:off x="0" y="0"/>
            <a:ext cx="18288000" cy="10287000"/>
            <a:chOff x="0" y="0"/>
            <a:chExt cx="24384000" cy="13716000"/>
          </a:xfrm>
        </p:grpSpPr>
        <p:cxnSp>
          <p:nvCxnSpPr>
            <p:cNvPr id="189" name="Google Shape;189;p6"/>
            <p:cNvCxnSpPr/>
            <p:nvPr/>
          </p:nvCxnSpPr>
          <p:spPr>
            <a:xfrm rot="10800000">
              <a:off x="22233774" y="0"/>
              <a:ext cx="0" cy="13716000"/>
            </a:xfrm>
            <a:prstGeom prst="straightConnector1">
              <a:avLst/>
            </a:prstGeom>
            <a:noFill/>
            <a:ln w="12700" cap="flat" cmpd="sng">
              <a:solidFill>
                <a:srgbClr val="000000"/>
              </a:solidFill>
              <a:prstDash val="solid"/>
              <a:round/>
              <a:headEnd type="none" w="sm" len="sm"/>
              <a:tailEnd type="none" w="sm" len="sm"/>
            </a:ln>
          </p:spPr>
        </p:cxnSp>
        <p:cxnSp>
          <p:nvCxnSpPr>
            <p:cNvPr id="190" name="Google Shape;190;p6"/>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191" name="Google Shape;191;p6"/>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3" name="Google Shape;193;p6"/>
          <p:cNvGrpSpPr/>
          <p:nvPr/>
        </p:nvGrpSpPr>
        <p:grpSpPr>
          <a:xfrm>
            <a:off x="9811225" y="7672387"/>
            <a:ext cx="6089217" cy="948117"/>
            <a:chOff x="0" y="-57150"/>
            <a:chExt cx="8118956" cy="1264155"/>
          </a:xfrm>
        </p:grpSpPr>
        <p:sp>
          <p:nvSpPr>
            <p:cNvPr id="194" name="Google Shape;194;p6"/>
            <p:cNvSpPr txBox="1"/>
            <p:nvPr/>
          </p:nvSpPr>
          <p:spPr>
            <a:xfrm>
              <a:off x="0" y="-57150"/>
              <a:ext cx="7208435" cy="57417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endParaRPr sz="2500">
                <a:solidFill>
                  <a:srgbClr val="1E2328"/>
                </a:solidFill>
                <a:latin typeface="DM Serif Display"/>
                <a:ea typeface="DM Serif Display"/>
                <a:cs typeface="DM Serif Display"/>
                <a:sym typeface="DM Serif Display"/>
              </a:endParaRPr>
            </a:p>
          </p:txBody>
        </p:sp>
        <p:sp>
          <p:nvSpPr>
            <p:cNvPr id="195" name="Google Shape;195;p6"/>
            <p:cNvSpPr txBox="1"/>
            <p:nvPr/>
          </p:nvSpPr>
          <p:spPr>
            <a:xfrm>
              <a:off x="0" y="690880"/>
              <a:ext cx="8118956" cy="516125"/>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endParaRPr sz="2199">
                <a:solidFill>
                  <a:srgbClr val="1E2328"/>
                </a:solidFill>
                <a:latin typeface="Montserrat"/>
                <a:ea typeface="Montserrat"/>
                <a:cs typeface="Montserrat"/>
                <a:sym typeface="Montserrat"/>
              </a:endParaRPr>
            </a:p>
          </p:txBody>
        </p:sp>
      </p:grpSp>
      <p:cxnSp>
        <p:nvCxnSpPr>
          <p:cNvPr id="196" name="Google Shape;196;p6"/>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197" name="Google Shape;197;p6"/>
          <p:cNvGrpSpPr/>
          <p:nvPr/>
        </p:nvGrpSpPr>
        <p:grpSpPr>
          <a:xfrm>
            <a:off x="5051632" y="1303190"/>
            <a:ext cx="11553434" cy="8152421"/>
            <a:chOff x="-1655063" y="276572"/>
            <a:chExt cx="15404578" cy="10869892"/>
          </a:xfrm>
        </p:grpSpPr>
        <p:sp>
          <p:nvSpPr>
            <p:cNvPr id="198" name="Google Shape;198;p6"/>
            <p:cNvSpPr txBox="1"/>
            <p:nvPr/>
          </p:nvSpPr>
          <p:spPr>
            <a:xfrm>
              <a:off x="-1610791" y="1154414"/>
              <a:ext cx="15360306" cy="99920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sz="2199" b="1" dirty="0">
                <a:solidFill>
                  <a:srgbClr val="1E2328"/>
                </a:solidFill>
                <a:latin typeface="Montserrat"/>
                <a:ea typeface="Montserrat"/>
                <a:cs typeface="Montserrat"/>
                <a:sym typeface="Montserrat"/>
              </a:endParaRPr>
            </a:p>
            <a:p>
              <a:pPr marL="342900" marR="0" lvl="0" indent="-342900" algn="l" rtl="0">
                <a:spcBef>
                  <a:spcPts val="0"/>
                </a:spcBef>
                <a:spcAft>
                  <a:spcPts val="0"/>
                </a:spcAft>
                <a:buClr>
                  <a:srgbClr val="1E2328"/>
                </a:buClr>
                <a:buSzPts val="2199"/>
                <a:buFont typeface="Arial"/>
                <a:buChar char="•"/>
              </a:pPr>
              <a:r>
                <a:rPr lang="en-US" sz="2199" b="1" dirty="0">
                  <a:solidFill>
                    <a:srgbClr val="1E2328"/>
                  </a:solidFill>
                  <a:latin typeface="Montserrat"/>
                  <a:ea typeface="Montserrat"/>
                  <a:cs typeface="Montserrat"/>
                  <a:sym typeface="Montserrat"/>
                </a:rPr>
                <a:t>Growing Consumer Demand:</a:t>
              </a:r>
              <a:endParaRPr sz="2199" b="1" dirty="0">
                <a:solidFill>
                  <a:srgbClr val="1E2328"/>
                </a:solidFill>
                <a:latin typeface="Montserrat"/>
                <a:ea typeface="Montserrat"/>
                <a:cs typeface="Montserrat"/>
                <a:sym typeface="Montserrat"/>
              </a:endParaRPr>
            </a:p>
            <a:p>
              <a:pPr marL="800100" marR="0" lvl="1" indent="-342900" algn="l" rtl="0">
                <a:spcBef>
                  <a:spcPts val="0"/>
                </a:spcBef>
                <a:spcAft>
                  <a:spcPts val="0"/>
                </a:spcAft>
                <a:buClr>
                  <a:srgbClr val="1E2328"/>
                </a:buClr>
                <a:buSzPts val="2199"/>
                <a:buFont typeface="Arial"/>
                <a:buChar char="•"/>
              </a:pPr>
              <a:r>
                <a:rPr lang="en-US" sz="2199" b="0" i="0" u="none" strike="noStrike" cap="none" dirty="0">
                  <a:solidFill>
                    <a:srgbClr val="1E2328"/>
                  </a:solidFill>
                  <a:latin typeface="Montserrat"/>
                  <a:ea typeface="Montserrat"/>
                  <a:cs typeface="Montserrat"/>
                  <a:sym typeface="Montserrat"/>
                </a:rPr>
                <a:t>Consumers are increasingly prioritizing sustainable products due to heightened awareness of environmental issues.</a:t>
              </a:r>
              <a:endParaRPr sz="2199" b="0" i="0" u="none" strike="noStrike" cap="none" dirty="0">
                <a:solidFill>
                  <a:srgbClr val="1E2328"/>
                </a:solidFill>
                <a:latin typeface="Montserrat"/>
                <a:ea typeface="Montserrat"/>
                <a:cs typeface="Montserrat"/>
                <a:sym typeface="Montserrat"/>
              </a:endParaRPr>
            </a:p>
            <a:p>
              <a:pPr marL="800100" marR="0" lvl="1" indent="-342900" algn="l" rtl="0">
                <a:spcBef>
                  <a:spcPts val="0"/>
                </a:spcBef>
                <a:spcAft>
                  <a:spcPts val="0"/>
                </a:spcAft>
                <a:buClr>
                  <a:srgbClr val="1E2328"/>
                </a:buClr>
                <a:buSzPts val="2199"/>
                <a:buFont typeface="Arial"/>
                <a:buChar char="•"/>
              </a:pPr>
              <a:r>
                <a:rPr lang="en-US" sz="2199" b="0" i="0" u="none" strike="noStrike" cap="none" dirty="0">
                  <a:solidFill>
                    <a:srgbClr val="1E2328"/>
                  </a:solidFill>
                  <a:latin typeface="Montserrat"/>
                  <a:ea typeface="Montserrat"/>
                  <a:cs typeface="Montserrat"/>
                  <a:sym typeface="Montserrat"/>
                </a:rPr>
                <a:t>Studies show that 73% of Gen Z consumers are willing to pay more for eco-friendly products, making them a key target demographic.</a:t>
              </a:r>
              <a:endParaRPr sz="2199" b="0" i="0" u="none" strike="noStrike" cap="none" dirty="0">
                <a:solidFill>
                  <a:srgbClr val="1E2328"/>
                </a:solidFill>
                <a:latin typeface="Montserrat"/>
                <a:ea typeface="Montserrat"/>
                <a:cs typeface="Montserrat"/>
                <a:sym typeface="Montserrat"/>
              </a:endParaRPr>
            </a:p>
            <a:p>
              <a:pPr marL="342900" marR="0" lvl="0" indent="-342900" algn="l" rtl="0">
                <a:spcBef>
                  <a:spcPts val="0"/>
                </a:spcBef>
                <a:spcAft>
                  <a:spcPts val="0"/>
                </a:spcAft>
                <a:buClr>
                  <a:srgbClr val="1E2328"/>
                </a:buClr>
                <a:buSzPts val="2199"/>
                <a:buFont typeface="Arial"/>
                <a:buChar char="•"/>
              </a:pPr>
              <a:r>
                <a:rPr lang="en-US" sz="2199" b="1" dirty="0">
                  <a:solidFill>
                    <a:srgbClr val="1E2328"/>
                  </a:solidFill>
                  <a:latin typeface="Montserrat"/>
                  <a:ea typeface="Montserrat"/>
                  <a:cs typeface="Montserrat"/>
                  <a:sym typeface="Montserrat"/>
                </a:rPr>
                <a:t>Sustainability Trends in Fashion:</a:t>
              </a:r>
              <a:endParaRPr sz="2199" b="1" dirty="0">
                <a:solidFill>
                  <a:srgbClr val="1E2328"/>
                </a:solidFill>
                <a:latin typeface="Montserrat"/>
                <a:ea typeface="Montserrat"/>
                <a:cs typeface="Montserrat"/>
                <a:sym typeface="Montserrat"/>
              </a:endParaRPr>
            </a:p>
            <a:p>
              <a:pPr marL="800100" marR="0" lvl="1" indent="-342900" algn="l" rtl="0">
                <a:spcBef>
                  <a:spcPts val="0"/>
                </a:spcBef>
                <a:spcAft>
                  <a:spcPts val="0"/>
                </a:spcAft>
                <a:buClr>
                  <a:srgbClr val="1E2328"/>
                </a:buClr>
                <a:buSzPts val="2199"/>
                <a:buFont typeface="Arial"/>
                <a:buChar char="•"/>
              </a:pPr>
              <a:r>
                <a:rPr lang="en-US" sz="2199" b="0" i="0" u="none" strike="noStrike" cap="none" dirty="0">
                  <a:solidFill>
                    <a:srgbClr val="1E2328"/>
                  </a:solidFill>
                  <a:latin typeface="Montserrat"/>
                  <a:ea typeface="Montserrat"/>
                  <a:cs typeface="Montserrat"/>
                  <a:sym typeface="Montserrat"/>
                </a:rPr>
                <a:t>The global sustainable fashion market is projected to reach $15 billion by 2030, with an annual growth rate of 9.1%.</a:t>
              </a:r>
              <a:endParaRPr sz="2199" b="0" i="0" u="none" strike="noStrike" cap="none" dirty="0">
                <a:solidFill>
                  <a:srgbClr val="1E2328"/>
                </a:solidFill>
                <a:latin typeface="Montserrat"/>
                <a:ea typeface="Montserrat"/>
                <a:cs typeface="Montserrat"/>
                <a:sym typeface="Montserrat"/>
              </a:endParaRPr>
            </a:p>
            <a:p>
              <a:pPr marL="800100" marR="0" lvl="1" indent="-342900" algn="l" rtl="0">
                <a:spcBef>
                  <a:spcPts val="0"/>
                </a:spcBef>
                <a:spcAft>
                  <a:spcPts val="0"/>
                </a:spcAft>
                <a:buClr>
                  <a:srgbClr val="1E2328"/>
                </a:buClr>
                <a:buSzPts val="2199"/>
                <a:buFont typeface="Arial"/>
                <a:buChar char="•"/>
              </a:pPr>
              <a:r>
                <a:rPr lang="en-US" sz="2199" b="0" i="0" u="none" strike="noStrike" cap="none" dirty="0">
                  <a:solidFill>
                    <a:srgbClr val="1E2328"/>
                  </a:solidFill>
                  <a:latin typeface="Montserrat"/>
                  <a:ea typeface="Montserrat"/>
                  <a:cs typeface="Montserrat"/>
                  <a:sym typeface="Montserrat"/>
                </a:rPr>
                <a:t>Circular economy principles, such as upcycling and second-hand fashion, are gaining traction among both consumers and brands.</a:t>
              </a:r>
              <a:endParaRPr sz="2199" b="0" i="0" u="none" strike="noStrike" cap="none" dirty="0">
                <a:solidFill>
                  <a:srgbClr val="1E2328"/>
                </a:solidFill>
                <a:latin typeface="Montserrat"/>
                <a:ea typeface="Montserrat"/>
                <a:cs typeface="Montserrat"/>
                <a:sym typeface="Montserrat"/>
              </a:endParaRPr>
            </a:p>
            <a:p>
              <a:pPr marL="342900" marR="0" lvl="0" indent="-342900" algn="l" rtl="0">
                <a:spcBef>
                  <a:spcPts val="0"/>
                </a:spcBef>
                <a:spcAft>
                  <a:spcPts val="0"/>
                </a:spcAft>
                <a:buClr>
                  <a:srgbClr val="1E2328"/>
                </a:buClr>
                <a:buSzPts val="2199"/>
                <a:buFont typeface="Arial"/>
                <a:buChar char="•"/>
              </a:pPr>
              <a:r>
                <a:rPr lang="en-US" sz="2199" b="1" dirty="0">
                  <a:solidFill>
                    <a:srgbClr val="1E2328"/>
                  </a:solidFill>
                  <a:latin typeface="Montserrat"/>
                  <a:ea typeface="Montserrat"/>
                  <a:cs typeface="Montserrat"/>
                  <a:sym typeface="Montserrat"/>
                </a:rPr>
                <a:t>Opportunities for Innovation:</a:t>
              </a:r>
              <a:endParaRPr sz="2199" b="1" dirty="0">
                <a:solidFill>
                  <a:srgbClr val="1E2328"/>
                </a:solidFill>
                <a:latin typeface="Montserrat"/>
                <a:ea typeface="Montserrat"/>
                <a:cs typeface="Montserrat"/>
                <a:sym typeface="Montserrat"/>
              </a:endParaRPr>
            </a:p>
            <a:p>
              <a:pPr marL="800100" marR="0" lvl="1" indent="-342900" algn="l" rtl="0">
                <a:spcBef>
                  <a:spcPts val="0"/>
                </a:spcBef>
                <a:spcAft>
                  <a:spcPts val="0"/>
                </a:spcAft>
                <a:buClr>
                  <a:srgbClr val="1E2328"/>
                </a:buClr>
                <a:buSzPts val="2199"/>
                <a:buFont typeface="Arial"/>
                <a:buChar char="•"/>
              </a:pPr>
              <a:r>
                <a:rPr lang="en-US" sz="2199" b="0" i="0" u="none" strike="noStrike" cap="none" dirty="0">
                  <a:solidFill>
                    <a:srgbClr val="1E2328"/>
                  </a:solidFill>
                  <a:latin typeface="Montserrat"/>
                  <a:ea typeface="Montserrat"/>
                  <a:cs typeface="Montserrat"/>
                  <a:sym typeface="Montserrat"/>
                </a:rPr>
                <a:t>Upcycling provides a competitive edge by offering unique, personalized products while reducing production costs.</a:t>
              </a:r>
              <a:endParaRPr sz="2199" b="0" i="0" u="none" strike="noStrike" cap="none" dirty="0">
                <a:solidFill>
                  <a:srgbClr val="1E2328"/>
                </a:solidFill>
                <a:latin typeface="Montserrat"/>
                <a:ea typeface="Montserrat"/>
                <a:cs typeface="Montserrat"/>
                <a:sym typeface="Montserrat"/>
              </a:endParaRPr>
            </a:p>
            <a:p>
              <a:pPr marL="800100" marR="0" lvl="1" indent="-342900" algn="l" rtl="0">
                <a:spcBef>
                  <a:spcPts val="0"/>
                </a:spcBef>
                <a:spcAft>
                  <a:spcPts val="0"/>
                </a:spcAft>
                <a:buClr>
                  <a:srgbClr val="1E2328"/>
                </a:buClr>
                <a:buSzPts val="2199"/>
                <a:buFont typeface="Arial"/>
                <a:buChar char="•"/>
              </a:pPr>
              <a:r>
                <a:rPr lang="en-US" sz="2199" b="0" i="0" u="none" strike="noStrike" cap="none" dirty="0">
                  <a:solidFill>
                    <a:srgbClr val="1E2328"/>
                  </a:solidFill>
                  <a:latin typeface="Montserrat"/>
                  <a:ea typeface="Montserrat"/>
                  <a:cs typeface="Montserrat"/>
                  <a:sym typeface="Montserrat"/>
                </a:rPr>
                <a:t>Partnerships with second-hand retailers and textile recycling initiatives are on the rise, enabling businesses to tap into a growing market.</a:t>
              </a:r>
              <a:endParaRPr sz="2199" b="0" i="0" u="none" strike="noStrike" cap="none" dirty="0">
                <a:solidFill>
                  <a:srgbClr val="1E2328"/>
                </a:solidFill>
                <a:latin typeface="Montserrat"/>
                <a:ea typeface="Montserrat"/>
                <a:cs typeface="Montserrat"/>
                <a:sym typeface="Montserrat"/>
              </a:endParaRPr>
            </a:p>
            <a:p>
              <a:pPr marL="342900" marR="0" lvl="0" indent="-342900" algn="l" rtl="0">
                <a:spcBef>
                  <a:spcPts val="0"/>
                </a:spcBef>
                <a:spcAft>
                  <a:spcPts val="0"/>
                </a:spcAft>
                <a:buClr>
                  <a:srgbClr val="1E2328"/>
                </a:buClr>
                <a:buSzPts val="2199"/>
                <a:buFont typeface="Arial"/>
                <a:buChar char="•"/>
              </a:pPr>
              <a:r>
                <a:rPr lang="en-US" sz="2199" b="1" dirty="0">
                  <a:solidFill>
                    <a:srgbClr val="1E2328"/>
                  </a:solidFill>
                  <a:latin typeface="Montserrat"/>
                  <a:ea typeface="Montserrat"/>
                  <a:cs typeface="Montserrat"/>
                  <a:sym typeface="Montserrat"/>
                </a:rPr>
                <a:t>Environmental and Ethical Appeal: </a:t>
              </a:r>
              <a:endParaRPr dirty="0"/>
            </a:p>
            <a:p>
              <a:pPr marL="800100" marR="0" lvl="1" indent="-342900" algn="l" rtl="0">
                <a:spcBef>
                  <a:spcPts val="0"/>
                </a:spcBef>
                <a:spcAft>
                  <a:spcPts val="0"/>
                </a:spcAft>
                <a:buClr>
                  <a:srgbClr val="1E2328"/>
                </a:buClr>
                <a:buSzPts val="2199"/>
                <a:buFont typeface="Arial"/>
                <a:buChar char="•"/>
              </a:pPr>
              <a:r>
                <a:rPr lang="en-US" sz="2199" b="0" i="0" u="none" strike="noStrike" cap="none" dirty="0">
                  <a:solidFill>
                    <a:srgbClr val="1E2328"/>
                  </a:solidFill>
                  <a:latin typeface="Montserrat"/>
                  <a:ea typeface="Montserrat"/>
                  <a:cs typeface="Montserrat"/>
                  <a:sym typeface="Montserrat"/>
                </a:rPr>
                <a:t>Brands with transparent, sustainable practices are preferred by 88% of millennials, who value ethical and environmental responsibility.</a:t>
              </a:r>
              <a:endParaRPr sz="2199" b="0" i="0" u="none" strike="noStrike" cap="none" dirty="0">
                <a:solidFill>
                  <a:srgbClr val="1E2328"/>
                </a:solidFill>
                <a:latin typeface="Montserrat"/>
                <a:ea typeface="Montserrat"/>
                <a:cs typeface="Montserrat"/>
                <a:sym typeface="Montserrat"/>
              </a:endParaRPr>
            </a:p>
            <a:p>
              <a:pPr marL="800100" marR="0" lvl="1" indent="-342900" algn="l" rtl="0">
                <a:spcBef>
                  <a:spcPts val="0"/>
                </a:spcBef>
                <a:spcAft>
                  <a:spcPts val="0"/>
                </a:spcAft>
                <a:buClr>
                  <a:srgbClr val="1E2328"/>
                </a:buClr>
                <a:buSzPts val="2199"/>
                <a:buFont typeface="Arial"/>
                <a:buChar char="•"/>
              </a:pPr>
              <a:r>
                <a:rPr lang="en-US" sz="2199" b="0" i="0" u="none" strike="noStrike" cap="none" dirty="0">
                  <a:solidFill>
                    <a:srgbClr val="1E2328"/>
                  </a:solidFill>
                  <a:latin typeface="Montserrat"/>
                  <a:ea typeface="Montserrat"/>
                  <a:cs typeface="Montserrat"/>
                  <a:sym typeface="Montserrat"/>
                </a:rPr>
                <a:t>Reducing waste and promoting circularity resonate with modern consumers looking to align their values with their purchases.</a:t>
              </a:r>
              <a:endParaRPr sz="2199" b="0" i="0" u="none" strike="noStrike" cap="none"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sz="2199" dirty="0">
                <a:solidFill>
                  <a:srgbClr val="1E2328"/>
                </a:solidFill>
                <a:latin typeface="Montserrat"/>
                <a:ea typeface="Montserrat"/>
                <a:cs typeface="Montserrat"/>
                <a:sym typeface="Montserrat"/>
              </a:endParaRPr>
            </a:p>
          </p:txBody>
        </p:sp>
        <p:sp>
          <p:nvSpPr>
            <p:cNvPr id="199" name="Google Shape;199;p6"/>
            <p:cNvSpPr txBox="1"/>
            <p:nvPr/>
          </p:nvSpPr>
          <p:spPr>
            <a:xfrm>
              <a:off x="-1655063" y="276572"/>
              <a:ext cx="15292247" cy="90281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00" dirty="0">
                  <a:solidFill>
                    <a:srgbClr val="1E2328"/>
                  </a:solidFill>
                  <a:latin typeface="DM Serif Display"/>
                  <a:sym typeface="Montserrat"/>
                </a:rPr>
                <a:t>Market Potential of Sustainable Fashion</a:t>
              </a:r>
              <a:endParaRPr sz="4400" dirty="0">
                <a:solidFill>
                  <a:srgbClr val="1E2328"/>
                </a:solidFill>
                <a:latin typeface="DM Serif Display"/>
              </a:endParaRPr>
            </a:p>
          </p:txBody>
        </p:sp>
      </p:grpSp>
      <p:sp>
        <p:nvSpPr>
          <p:cNvPr id="200" name="Google Shape;200;p6"/>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sp>
        <p:nvSpPr>
          <p:cNvPr id="201" name="Google Shape;201;p6"/>
          <p:cNvSpPr txBox="1"/>
          <p:nvPr/>
        </p:nvSpPr>
        <p:spPr>
          <a:xfrm>
            <a:off x="4575175" y="4965184"/>
            <a:ext cx="91503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2" name="Google Shape;202;p6"/>
          <p:cNvPicPr preferRelativeResize="0"/>
          <p:nvPr/>
        </p:nvPicPr>
        <p:blipFill rotWithShape="1">
          <a:blip r:embed="rId4">
            <a:alphaModFix/>
          </a:blip>
          <a:srcRect/>
          <a:stretch/>
        </p:blipFill>
        <p:spPr>
          <a:xfrm>
            <a:off x="-70264" y="1028700"/>
            <a:ext cx="4794656" cy="8229599"/>
          </a:xfrm>
          <a:prstGeom prst="rect">
            <a:avLst/>
          </a:prstGeom>
          <a:noFill/>
          <a:ln>
            <a:noFill/>
          </a:ln>
        </p:spPr>
      </p:pic>
      <p:sp>
        <p:nvSpPr>
          <p:cNvPr id="3" name="TextBox 17">
            <a:extLst>
              <a:ext uri="{FF2B5EF4-FFF2-40B4-BE49-F238E27FC236}">
                <a16:creationId xmlns:a16="http://schemas.microsoft.com/office/drawing/2014/main" id="{C61512BF-83EC-B4BA-9AF4-9A2814191888}"/>
              </a:ext>
            </a:extLst>
          </p:cNvPr>
          <p:cNvSpPr txBox="1"/>
          <p:nvPr/>
        </p:nvSpPr>
        <p:spPr>
          <a:xfrm rot="16200000">
            <a:off x="15815760" y="7480923"/>
            <a:ext cx="328609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4" name="TextBox 6">
            <a:extLst>
              <a:ext uri="{FF2B5EF4-FFF2-40B4-BE49-F238E27FC236}">
                <a16:creationId xmlns:a16="http://schemas.microsoft.com/office/drawing/2014/main" id="{FFCA75FD-6883-C7F0-8E5A-86E3D7C40666}"/>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3</a:t>
            </a:r>
            <a:endParaRPr lang="en-US" sz="2499" dirty="0">
              <a:solidFill>
                <a:srgbClr val="1E2328"/>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1422</Words>
  <Application>Microsoft Office PowerPoint</Application>
  <PresentationFormat>Custom</PresentationFormat>
  <Paragraphs>196</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Paulina BM</dc:creator>
  <cp:lastModifiedBy>My-PC</cp:lastModifiedBy>
  <cp:revision>97</cp:revision>
  <dcterms:created xsi:type="dcterms:W3CDTF">2006-08-16T00:00:00Z</dcterms:created>
  <dcterms:modified xsi:type="dcterms:W3CDTF">2025-12-11T11:47:14Z</dcterms:modified>
</cp:coreProperties>
</file>