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britishfashioncouncil.co.uk" TargetMode="External" Type="http://schemas.openxmlformats.org/officeDocument/2006/relationships/hyperlink"/><Relationship Id="rId11" Target="https://www.eco-age.com" TargetMode="External" Type="http://schemas.openxmlformats.org/officeDocument/2006/relationships/hyperlink"/><Relationship Id="rId12" Target="https://www.eco-age.com" TargetMode="External" Type="http://schemas.openxmlformats.org/officeDocument/2006/relationships/hyperlink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5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https://www.ellenmacarthurfoundation.org" TargetMode="External" Type="http://schemas.openxmlformats.org/officeDocument/2006/relationships/hyperlink"/><Relationship Id="rId8" Target="https://www.ellenmacarthurfoundation.org" TargetMode="External" Type="http://schemas.openxmlformats.org/officeDocument/2006/relationships/hyperlink"/><Relationship Id="rId9" Target="https://www.britishfashioncouncil.co.uk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9263062"/>
            <a:ext cx="12735068" cy="1023938"/>
          </a:xfrm>
          <a:custGeom>
            <a:avLst/>
            <a:gdLst/>
            <a:ahLst/>
            <a:cxnLst/>
            <a:rect r="r" b="b" t="t" l="l"/>
            <a:pathLst>
              <a:path h="1023938" w="12735068">
                <a:moveTo>
                  <a:pt x="0" y="0"/>
                </a:moveTo>
                <a:lnTo>
                  <a:pt x="12735068" y="0"/>
                </a:lnTo>
                <a:lnTo>
                  <a:pt x="12735068" y="1023938"/>
                </a:lnTo>
                <a:lnTo>
                  <a:pt x="0" y="1023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51893" y="5657850"/>
            <a:ext cx="5296405" cy="5008321"/>
          </a:xfrm>
          <a:custGeom>
            <a:avLst/>
            <a:gdLst/>
            <a:ahLst/>
            <a:cxnLst/>
            <a:rect r="r" b="b" t="t" l="l"/>
            <a:pathLst>
              <a:path h="5008321" w="5296405">
                <a:moveTo>
                  <a:pt x="0" y="0"/>
                </a:moveTo>
                <a:lnTo>
                  <a:pt x="5296405" y="0"/>
                </a:lnTo>
                <a:lnTo>
                  <a:pt x="5296405" y="5008321"/>
                </a:lnTo>
                <a:lnTo>
                  <a:pt x="0" y="5008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751893" y="1028700"/>
            <a:ext cx="9482623" cy="9258300"/>
            <a:chOff x="0" y="0"/>
            <a:chExt cx="12643498" cy="1234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43485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643485">
                  <a:moveTo>
                    <a:pt x="0" y="0"/>
                  </a:moveTo>
                  <a:lnTo>
                    <a:pt x="12643485" y="0"/>
                  </a:lnTo>
                  <a:lnTo>
                    <a:pt x="12643485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210" r="0" b="-121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662184" y="268367"/>
            <a:ext cx="2675477" cy="559156"/>
            <a:chOff x="0" y="0"/>
            <a:chExt cx="3567303" cy="7455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67303" cy="745490"/>
            </a:xfrm>
            <a:custGeom>
              <a:avLst/>
              <a:gdLst/>
              <a:ahLst/>
              <a:cxnLst/>
              <a:rect r="r" b="b" t="t" l="l"/>
              <a:pathLst>
                <a:path h="745490" w="3567303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t="0" r="-60" b="-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2754840"/>
            <a:ext cx="6682778" cy="1614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487"/>
              </a:lnSpc>
            </a:pPr>
            <a:r>
              <a:rPr lang="en-US" sz="1125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Moduł 1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6350"/>
              <a:ext cx="127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7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22414" y="4433145"/>
            <a:ext cx="688714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Wprowadzenie do upcyklingu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1710" y="6118355"/>
            <a:ext cx="6261735" cy="76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NOWY ZRÓWNOWAŻONY MODEL BIZNESOWY W RZEMIOSLE KRAWIECKIM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15875355" y="7560392"/>
            <a:ext cx="328608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2740">
            <a:off x="3288373" y="6308836"/>
            <a:ext cx="728586" cy="9525"/>
            <a:chOff x="0" y="0"/>
            <a:chExt cx="971448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22740">
            <a:off x="6949269" y="6308836"/>
            <a:ext cx="728586" cy="9525"/>
            <a:chOff x="0" y="0"/>
            <a:chExt cx="971448" cy="127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22740">
            <a:off x="12952143" y="7664263"/>
            <a:ext cx="728586" cy="9525"/>
            <a:chOff x="0" y="0"/>
            <a:chExt cx="971448" cy="12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490483" y="1662846"/>
            <a:ext cx="10598944" cy="69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33"/>
              </a:lnSpc>
            </a:pPr>
            <a:r>
              <a:rPr lang="en-US" sz="5233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 szkoleniowe modułu 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8975" y="4120534"/>
            <a:ext cx="87639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34804" y="4340838"/>
            <a:ext cx="87639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95544" y="7439387"/>
            <a:ext cx="32501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treść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12495" y="4979422"/>
            <a:ext cx="3250168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TYTUŁ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61117" y="7991894"/>
            <a:ext cx="2574217" cy="3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8618734" y="3025769"/>
            <a:ext cx="7252249" cy="6971967"/>
          </a:xfrm>
          <a:custGeom>
            <a:avLst/>
            <a:gdLst/>
            <a:ahLst/>
            <a:cxnLst/>
            <a:rect r="r" b="b" t="t" l="l"/>
            <a:pathLst>
              <a:path h="6971967" w="7252249">
                <a:moveTo>
                  <a:pt x="0" y="0"/>
                </a:moveTo>
                <a:lnTo>
                  <a:pt x="7252250" y="0"/>
                </a:lnTo>
                <a:lnTo>
                  <a:pt x="7252250" y="6971966"/>
                </a:lnTo>
                <a:lnTo>
                  <a:pt x="0" y="6971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179671" y="3841252"/>
            <a:ext cx="6593729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Zaopatrzenie i wybór materiałów</a:t>
            </a:r>
          </a:p>
        </p:txBody>
      </p:sp>
      <p:grpSp>
        <p:nvGrpSpPr>
          <p:cNvPr name="Group 24" id="24"/>
          <p:cNvGrpSpPr/>
          <p:nvPr/>
        </p:nvGrpSpPr>
        <p:grpSpPr>
          <a:xfrm rot="22740">
            <a:off x="7585824" y="7646546"/>
            <a:ext cx="728586" cy="9525"/>
            <a:chOff x="0" y="0"/>
            <a:chExt cx="971448" cy="127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957741" y="9143524"/>
            <a:ext cx="2574217" cy="64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7"/>
              </a:lnSpc>
            </a:pPr>
            <a:r>
              <a:rPr lang="en-US" sz="258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</a:t>
            </a:r>
          </a:p>
          <a:p>
            <a:pPr algn="ctr" marL="0" indent="0" lvl="0">
              <a:lnSpc>
                <a:spcPts val="2497"/>
              </a:lnSpc>
            </a:pPr>
            <a:r>
              <a:rPr lang="en-US" b="true" sz="258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GODZINA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059647" y="3070431"/>
            <a:ext cx="7451312" cy="6824234"/>
          </a:xfrm>
          <a:custGeom>
            <a:avLst/>
            <a:gdLst/>
            <a:ahLst/>
            <a:cxnLst/>
            <a:rect r="r" b="b" t="t" l="l"/>
            <a:pathLst>
              <a:path h="6824234" w="7451312">
                <a:moveTo>
                  <a:pt x="0" y="0"/>
                </a:moveTo>
                <a:lnTo>
                  <a:pt x="7451312" y="0"/>
                </a:lnTo>
                <a:lnTo>
                  <a:pt x="7451312" y="6824234"/>
                </a:lnTo>
                <a:lnTo>
                  <a:pt x="0" y="682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612668" y="3893677"/>
            <a:ext cx="6553962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7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Wprowadzenie do upcyklingu</a:t>
            </a:r>
          </a:p>
        </p:txBody>
      </p:sp>
      <p:grpSp>
        <p:nvGrpSpPr>
          <p:cNvPr name="Group 29" id="29"/>
          <p:cNvGrpSpPr/>
          <p:nvPr/>
        </p:nvGrpSpPr>
        <p:grpSpPr>
          <a:xfrm rot="22740">
            <a:off x="11850443" y="8694839"/>
            <a:ext cx="728586" cy="9525"/>
            <a:chOff x="0" y="0"/>
            <a:chExt cx="971448" cy="127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3358677" y="9013088"/>
            <a:ext cx="2574217" cy="64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7"/>
              </a:lnSpc>
            </a:pPr>
            <a:r>
              <a:rPr lang="en-US" sz="258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Czas trwania</a:t>
            </a:r>
          </a:p>
          <a:p>
            <a:pPr algn="ctr" marL="0" indent="0" lvl="0">
              <a:lnSpc>
                <a:spcPts val="2497"/>
              </a:lnSpc>
            </a:pPr>
            <a:r>
              <a:rPr lang="en-US" b="true" sz="2589">
                <a:solidFill>
                  <a:srgbClr val="1E232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GODZINY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537173" y="2754868"/>
            <a:ext cx="1008983" cy="986190"/>
          </a:xfrm>
          <a:custGeom>
            <a:avLst/>
            <a:gdLst/>
            <a:ahLst/>
            <a:cxnLst/>
            <a:rect r="r" b="b" t="t" l="l"/>
            <a:pathLst>
              <a:path h="986190" w="1008983">
                <a:moveTo>
                  <a:pt x="0" y="0"/>
                </a:moveTo>
                <a:lnTo>
                  <a:pt x="1008983" y="0"/>
                </a:lnTo>
                <a:lnTo>
                  <a:pt x="1008983" y="986190"/>
                </a:lnTo>
                <a:lnTo>
                  <a:pt x="0" y="986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565929" y="3170091"/>
            <a:ext cx="876395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81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4377883" y="2643235"/>
            <a:ext cx="1008983" cy="986190"/>
          </a:xfrm>
          <a:custGeom>
            <a:avLst/>
            <a:gdLst/>
            <a:ahLst/>
            <a:cxnLst/>
            <a:rect r="r" b="b" t="t" l="l"/>
            <a:pathLst>
              <a:path h="986190" w="1008983">
                <a:moveTo>
                  <a:pt x="0" y="0"/>
                </a:moveTo>
                <a:lnTo>
                  <a:pt x="1008983" y="0"/>
                </a:lnTo>
                <a:lnTo>
                  <a:pt x="1008983" y="986190"/>
                </a:lnTo>
                <a:lnTo>
                  <a:pt x="0" y="986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4434899" y="3011091"/>
            <a:ext cx="876395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81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895364" y="2425113"/>
            <a:ext cx="7520750" cy="384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8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 jednostki szkoleniowe stanowią Moduł 1</a:t>
            </a:r>
          </a:p>
        </p:txBody>
      </p:sp>
      <p:grpSp>
        <p:nvGrpSpPr>
          <p:cNvPr name="Group 37" id="37"/>
          <p:cNvGrpSpPr/>
          <p:nvPr/>
        </p:nvGrpSpPr>
        <p:grpSpPr>
          <a:xfrm rot="22740">
            <a:off x="4281497" y="8759904"/>
            <a:ext cx="728586" cy="9525"/>
            <a:chOff x="0" y="0"/>
            <a:chExt cx="971448" cy="127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641272" y="4475245"/>
            <a:ext cx="6393666" cy="408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tej jednostce omówiono koncepcję upcyklingu jako zrównoważonego modelu biznesowego w rzemiośle krawieckim, ze szczególnym uwzględnieniem pozyskiwania materiałów i aspektów biznesowych związanych z upcyklingiem mody. </a:t>
            </a:r>
          </a:p>
          <a:p>
            <a:pPr algn="l" marL="0" indent="0" lvl="0"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tej jednostce uczestnicy dowiedzą się o korzyściach dla środowiska wynikających z upcyklingu, metodach wyboru i pozyskiwania materiałów oraz strategiach rozwijania modelu biznesowego w branży mody upcyklingowej.​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233030" y="5137414"/>
            <a:ext cx="6593729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 jednostka koncentruje się na identyfikacji materiałów nadających się do recyklingu, upcyklingu i downcyklingu. Uczniowie poznają kryteria doboru materiałów i odkryją rolę butików odzieżowych działających w obiegu zamkniętym jako źródeł tekstyliów wielokrotnego użytku.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sp>
        <p:nvSpPr>
          <p:cNvPr name="TextBox 42" id="42"/>
          <p:cNvSpPr txBox="true"/>
          <p:nvPr/>
        </p:nvSpPr>
        <p:spPr>
          <a:xfrm rot="-5400000">
            <a:off x="15974448" y="7613728"/>
            <a:ext cx="302700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2740">
            <a:off x="3288373" y="6308836"/>
            <a:ext cx="728586" cy="9525"/>
            <a:chOff x="0" y="0"/>
            <a:chExt cx="971448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22740">
            <a:off x="6949269" y="6308836"/>
            <a:ext cx="728586" cy="9525"/>
            <a:chOff x="0" y="0"/>
            <a:chExt cx="971448" cy="127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22740">
            <a:off x="12952143" y="7664263"/>
            <a:ext cx="728586" cy="9525"/>
            <a:chOff x="0" y="0"/>
            <a:chExt cx="971448" cy="12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546156" y="1572587"/>
            <a:ext cx="10598944" cy="69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33"/>
              </a:lnSpc>
            </a:pPr>
            <a:r>
              <a:rPr lang="en-US" sz="5233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 szkoleniowe modułu 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8975" y="4120534"/>
            <a:ext cx="87639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34804" y="4340838"/>
            <a:ext cx="87639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95544" y="7439387"/>
            <a:ext cx="32501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treść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12495" y="4979422"/>
            <a:ext cx="3250168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TYTUŁ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61117" y="7991894"/>
            <a:ext cx="2574217" cy="3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trwania.</a:t>
            </a:r>
          </a:p>
        </p:txBody>
      </p:sp>
      <p:grpSp>
        <p:nvGrpSpPr>
          <p:cNvPr name="Group 22" id="22"/>
          <p:cNvGrpSpPr/>
          <p:nvPr/>
        </p:nvGrpSpPr>
        <p:grpSpPr>
          <a:xfrm rot="22740">
            <a:off x="7585824" y="7646546"/>
            <a:ext cx="728586" cy="9525"/>
            <a:chOff x="0" y="0"/>
            <a:chExt cx="971448" cy="127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059647" y="3070431"/>
            <a:ext cx="7451312" cy="6824234"/>
          </a:xfrm>
          <a:custGeom>
            <a:avLst/>
            <a:gdLst/>
            <a:ahLst/>
            <a:cxnLst/>
            <a:rect r="r" b="b" t="t" l="l"/>
            <a:pathLst>
              <a:path h="6824234" w="7451312">
                <a:moveTo>
                  <a:pt x="0" y="0"/>
                </a:moveTo>
                <a:lnTo>
                  <a:pt x="7451312" y="0"/>
                </a:lnTo>
                <a:lnTo>
                  <a:pt x="7451312" y="6824234"/>
                </a:lnTo>
                <a:lnTo>
                  <a:pt x="0" y="682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612668" y="3893677"/>
            <a:ext cx="6553962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Biznes Upcyklingu</a:t>
            </a:r>
          </a:p>
        </p:txBody>
      </p:sp>
      <p:grpSp>
        <p:nvGrpSpPr>
          <p:cNvPr name="Group 26" id="26"/>
          <p:cNvGrpSpPr/>
          <p:nvPr/>
        </p:nvGrpSpPr>
        <p:grpSpPr>
          <a:xfrm rot="22740">
            <a:off x="12112238" y="8521579"/>
            <a:ext cx="728586" cy="9525"/>
            <a:chOff x="0" y="0"/>
            <a:chExt cx="971448" cy="127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3358677" y="9013088"/>
            <a:ext cx="2574217" cy="64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7"/>
              </a:lnSpc>
            </a:pPr>
            <a:r>
              <a:rPr lang="en-US" sz="258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</a:t>
            </a:r>
          </a:p>
          <a:p>
            <a:pPr algn="ctr" marL="0" indent="0" lvl="0">
              <a:lnSpc>
                <a:spcPts val="2497"/>
              </a:lnSpc>
            </a:pPr>
            <a:r>
              <a:rPr lang="en-US" b="true" sz="258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GODZINY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537173" y="2754868"/>
            <a:ext cx="1008983" cy="986190"/>
          </a:xfrm>
          <a:custGeom>
            <a:avLst/>
            <a:gdLst/>
            <a:ahLst/>
            <a:cxnLst/>
            <a:rect r="r" b="b" t="t" l="l"/>
            <a:pathLst>
              <a:path h="986190" w="1008983">
                <a:moveTo>
                  <a:pt x="0" y="0"/>
                </a:moveTo>
                <a:lnTo>
                  <a:pt x="1008983" y="0"/>
                </a:lnTo>
                <a:lnTo>
                  <a:pt x="1008983" y="986190"/>
                </a:lnTo>
                <a:lnTo>
                  <a:pt x="0" y="986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565929" y="3170091"/>
            <a:ext cx="876395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81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95364" y="2425113"/>
            <a:ext cx="7520750" cy="384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8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 jednostki szkoleniowe tworzą Moduł 1</a:t>
            </a:r>
          </a:p>
        </p:txBody>
      </p:sp>
      <p:grpSp>
        <p:nvGrpSpPr>
          <p:cNvPr name="Group 32" id="32"/>
          <p:cNvGrpSpPr/>
          <p:nvPr/>
        </p:nvGrpSpPr>
        <p:grpSpPr>
          <a:xfrm rot="22740">
            <a:off x="4281497" y="8759904"/>
            <a:ext cx="728586" cy="9525"/>
            <a:chOff x="0" y="0"/>
            <a:chExt cx="971448" cy="127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2515555" y="1058266"/>
            <a:ext cx="4084653" cy="6118841"/>
            <a:chOff x="0" y="0"/>
            <a:chExt cx="5446204" cy="8158455"/>
          </a:xfrm>
        </p:grpSpPr>
        <p:sp>
          <p:nvSpPr>
            <p:cNvPr name="Freeform 37" id="37" descr="Obraz przedstawiający nożyczki, narzędzie, artykuły biurowe i narzędzie ręczne.  Treści generowane przez sztuczną inteligencję mogą być nieprawidłowe."/>
            <p:cNvSpPr/>
            <p:nvPr/>
          </p:nvSpPr>
          <p:spPr>
            <a:xfrm flipH="false" flipV="false" rot="0">
              <a:off x="0" y="0"/>
              <a:ext cx="5446141" cy="8158480"/>
            </a:xfrm>
            <a:custGeom>
              <a:avLst/>
              <a:gdLst/>
              <a:ahLst/>
              <a:cxnLst/>
              <a:rect r="r" b="b" t="t" l="l"/>
              <a:pathLst>
                <a:path h="8158480" w="5446141">
                  <a:moveTo>
                    <a:pt x="0" y="0"/>
                  </a:moveTo>
                  <a:lnTo>
                    <a:pt x="5446141" y="0"/>
                  </a:lnTo>
                  <a:lnTo>
                    <a:pt x="5446141" y="8158480"/>
                  </a:lnTo>
                  <a:lnTo>
                    <a:pt x="0" y="8158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8" t="0" r="-19" b="0"/>
              </a:stretch>
            </a:blipFill>
          </p:spPr>
        </p:sp>
      </p:grpSp>
      <p:sp>
        <p:nvSpPr>
          <p:cNvPr name="TextBox 38" id="38"/>
          <p:cNvSpPr txBox="true"/>
          <p:nvPr/>
        </p:nvSpPr>
        <p:spPr>
          <a:xfrm rot="-5400000">
            <a:off x="15898216" y="7522292"/>
            <a:ext cx="320988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53416" y="4652277"/>
            <a:ext cx="6347584" cy="271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 jednostka omawia upcykling jako zrównoważone podejście w rzemiośle modowym, kładąc nacisk na pozyskiwanie materiałów i potencjał biznesowy projektów z upcyklingu. Uczestnicy poznają korzyści środowiskowe płynące z upcyklingu oraz kluczowe zasady budowania zrównoważonego modelu biznesowego w branży modowej.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33462"/>
            <a:ext cx="1028700" cy="9253538"/>
          </a:xfrm>
          <a:custGeom>
            <a:avLst/>
            <a:gdLst/>
            <a:ahLst/>
            <a:cxnLst/>
            <a:rect r="r" b="b" t="t" l="l"/>
            <a:pathLst>
              <a:path h="9253538" w="1028700">
                <a:moveTo>
                  <a:pt x="0" y="0"/>
                </a:moveTo>
                <a:lnTo>
                  <a:pt x="1028700" y="0"/>
                </a:lnTo>
                <a:lnTo>
                  <a:pt x="1028700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0" y="4067051"/>
            <a:ext cx="3933177" cy="2152898"/>
          </a:xfrm>
          <a:custGeom>
            <a:avLst/>
            <a:gdLst/>
            <a:ahLst/>
            <a:cxnLst/>
            <a:rect r="r" b="b" t="t" l="l"/>
            <a:pathLst>
              <a:path h="2152898" w="3933177">
                <a:moveTo>
                  <a:pt x="0" y="0"/>
                </a:moveTo>
                <a:lnTo>
                  <a:pt x="3933177" y="0"/>
                </a:lnTo>
                <a:lnTo>
                  <a:pt x="3933177" y="2152898"/>
                </a:lnTo>
                <a:lnTo>
                  <a:pt x="0" y="215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621054"/>
            <a:ext cx="3933177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b="true"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Odniesienia</a:t>
            </a:r>
          </a:p>
        </p:txBody>
      </p:sp>
      <p:grpSp>
        <p:nvGrpSpPr>
          <p:cNvPr name="Group 13" id="13"/>
          <p:cNvGrpSpPr/>
          <p:nvPr/>
        </p:nvGrpSpPr>
        <p:grpSpPr>
          <a:xfrm rot="22740">
            <a:off x="10106768" y="4983956"/>
            <a:ext cx="728586" cy="9525"/>
            <a:chOff x="0" y="0"/>
            <a:chExt cx="971448" cy="127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319878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52278" y="2318254"/>
            <a:ext cx="11951541" cy="597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0"/>
              </a:lnSpc>
            </a:pPr>
            <a:r>
              <a:rPr lang="en-US" sz="21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Fashion Revolution – „Dlaczego musimy ponownie wykorzystywać i poddawać recyklingowi odzież” www.fashionrevolution.org Fundacja Ellen MacArthur – „Nowa gospodarka tekstylna: Przeprojektowanie przyszłości mody” 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ellenmacarthurfoundation.org"/>
              </a:rPr>
              <a:t>www.ellenmacarthurfoundation.org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ellenmacarthurfoundation.org"/>
              </a:rPr>
              <a:t>Greenpeace International – „Wpływ szybkiej mody na środowisko” www.greenpeace.org Textile Exchange – „Raport na temat rynku preferowanych włókien i materiałów” www.textileexchange.org Sustainable Apparel Coalition – „Indeks Higga: Zrównoważone materiały” www.apparelcoalition.org The Upcycle Movement – ​​Zasoby i przewodniki dotyczące praktyk upcyklingu www.theupcyclemovement.com British Fashion Council – „Inicjatywy na rzecz mody o obiegu zamkniętym i upcyklingu”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britishfashioncouncil.co.uk"/>
              </a:rPr>
              <a:t>www.britishfashioncouncil.co.uk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  <a:hlinkClick r:id="rId10" tooltip="https://www.britishfashioncouncil.co.uk"/>
              </a:rPr>
              <a:t>Eco-Age – „Przewodnik po zrównoważonej modzie: Zrozumieć upcykling”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11" tooltip="https://www.eco-age.com"/>
              </a:rPr>
              <a:t>www.eco-age.com</a:t>
            </a:r>
          </a:p>
          <a:p>
            <a:pPr algn="l" marL="0" indent="0" lvl="0">
              <a:lnSpc>
                <a:spcPts val="3150"/>
              </a:lnSpc>
            </a:pPr>
            <a:r>
              <a:rPr lang="en-US" sz="2100" u="sng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eco-age.com"/>
              </a:rPr>
              <a:t>Zasoby te zawierają informacje na temat zrównoważonej mody, wpływu mody tradycyjnej na środowisko, pozyskiwania materiałów do upcyklingu oraz studia przypadków odnoszących sukcesy marek z branży upcyklingu. Mogą one stanowić wsparcie zarówno dla części teoretycznej, jak i praktycznej modułu.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5860148" y="7499428"/>
            <a:ext cx="325560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9263062"/>
            <a:ext cx="12735068" cy="1023938"/>
          </a:xfrm>
          <a:custGeom>
            <a:avLst/>
            <a:gdLst/>
            <a:ahLst/>
            <a:cxnLst/>
            <a:rect r="r" b="b" t="t" l="l"/>
            <a:pathLst>
              <a:path h="1023938" w="12735068">
                <a:moveTo>
                  <a:pt x="0" y="0"/>
                </a:moveTo>
                <a:lnTo>
                  <a:pt x="12735068" y="0"/>
                </a:lnTo>
                <a:lnTo>
                  <a:pt x="12735068" y="1023938"/>
                </a:lnTo>
                <a:lnTo>
                  <a:pt x="0" y="1023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51893" y="5657850"/>
            <a:ext cx="5296405" cy="5008321"/>
          </a:xfrm>
          <a:custGeom>
            <a:avLst/>
            <a:gdLst/>
            <a:ahLst/>
            <a:cxnLst/>
            <a:rect r="r" b="b" t="t" l="l"/>
            <a:pathLst>
              <a:path h="5008321" w="5296405">
                <a:moveTo>
                  <a:pt x="0" y="0"/>
                </a:moveTo>
                <a:lnTo>
                  <a:pt x="5296405" y="0"/>
                </a:lnTo>
                <a:lnTo>
                  <a:pt x="5296405" y="5008321"/>
                </a:lnTo>
                <a:lnTo>
                  <a:pt x="0" y="5008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751893" y="1028700"/>
            <a:ext cx="9482623" cy="9258300"/>
            <a:chOff x="0" y="0"/>
            <a:chExt cx="12643498" cy="1234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43485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643485">
                  <a:moveTo>
                    <a:pt x="0" y="0"/>
                  </a:moveTo>
                  <a:lnTo>
                    <a:pt x="12643485" y="0"/>
                  </a:lnTo>
                  <a:lnTo>
                    <a:pt x="12643485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210" r="0" b="-121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6350"/>
              <a:ext cx="127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7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31567" y="2966085"/>
            <a:ext cx="4695892" cy="406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3662184" y="268367"/>
            <a:ext cx="2675477" cy="559156"/>
            <a:chOff x="0" y="0"/>
            <a:chExt cx="3567303" cy="74554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67303" cy="745490"/>
            </a:xfrm>
            <a:custGeom>
              <a:avLst/>
              <a:gdLst/>
              <a:ahLst/>
              <a:cxnLst/>
              <a:rect r="r" b="b" t="t" l="l"/>
              <a:pathLst>
                <a:path h="745490" w="3567303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t="0" r="-60" b="-6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28700" y="319878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15844876" y="7568012"/>
            <a:ext cx="327084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856077" y="2434266"/>
            <a:ext cx="8779754" cy="7501642"/>
          </a:xfrm>
          <a:custGeom>
            <a:avLst/>
            <a:gdLst/>
            <a:ahLst/>
            <a:cxnLst/>
            <a:rect r="r" b="b" t="t" l="l"/>
            <a:pathLst>
              <a:path h="7501642" w="8779754">
                <a:moveTo>
                  <a:pt x="0" y="0"/>
                </a:moveTo>
                <a:lnTo>
                  <a:pt x="8779755" y="0"/>
                </a:lnTo>
                <a:lnTo>
                  <a:pt x="8779755" y="7501642"/>
                </a:lnTo>
                <a:lnTo>
                  <a:pt x="0" y="7501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4395" y="1651521"/>
            <a:ext cx="9107805" cy="788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9"/>
              </a:lnSpc>
            </a:pPr>
            <a:r>
              <a:rPr lang="en-US" sz="57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Cele edukacyjne modułu 1</a:t>
            </a:r>
          </a:p>
        </p:txBody>
      </p:sp>
      <p:grpSp>
        <p:nvGrpSpPr>
          <p:cNvPr name="Group 12" id="12"/>
          <p:cNvGrpSpPr/>
          <p:nvPr/>
        </p:nvGrpSpPr>
        <p:grpSpPr>
          <a:xfrm rot="22740">
            <a:off x="1026824" y="9241631"/>
            <a:ext cx="728586" cy="9525"/>
            <a:chOff x="0" y="0"/>
            <a:chExt cx="971448" cy="127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66575" y="3522116"/>
            <a:ext cx="6727553" cy="478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3"/>
              </a:lnSpc>
            </a:pPr>
            <a:r>
              <a:rPr lang="en-US" sz="21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 koniec tego modułu uczestnicy będą rozumieć podstawowe zasady upcyklingu, downcyklingu i recyklingu oraz ich wpływ na zrównoważony rozwój środowiska. </a:t>
            </a:r>
          </a:p>
          <a:p>
            <a:pPr algn="l" marL="0" indent="0" lvl="0">
              <a:lnSpc>
                <a:spcPts val="2903"/>
              </a:lnSpc>
            </a:pPr>
            <a:r>
              <a:rPr lang="en-US" sz="21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Nauczą się, jak pozyskiwać i wybierać odpowiednie materiały do ​​projektów kreatywnych, biorąc pod uwagę zarówno ich przydatność techniczną, jak i walory ekologiczne. </a:t>
            </a:r>
          </a:p>
          <a:p>
            <a:pPr algn="l" marL="0" indent="0" lvl="0">
              <a:lnSpc>
                <a:spcPts val="2903"/>
              </a:lnSpc>
            </a:pPr>
            <a:r>
              <a:rPr lang="en-US" sz="21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Uczniowie dowiedzą się również, jak identyfikować i pozyskiwać materiały z różnych rynków wtórnych. </a:t>
            </a:r>
          </a:p>
          <a:p>
            <a:pPr algn="l" marL="0" indent="0" lvl="0">
              <a:lnSpc>
                <a:spcPts val="2903"/>
              </a:lnSpc>
            </a:pPr>
            <a:r>
              <a:rPr lang="en-US" sz="21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koniec uczestnicy dowiedzą się, jak założyć i zarządzać małą firmą zajmującą się upcyklingiem — w tym jak przeprowadzić badania rynku, poznać strategie promocyjne i modele biznesowe wspierające zrównoważoną modę.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126145" y="2956760"/>
            <a:ext cx="3549186" cy="1206932"/>
            <a:chOff x="0" y="0"/>
            <a:chExt cx="4732249" cy="16092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732274" cy="1609217"/>
            </a:xfrm>
            <a:custGeom>
              <a:avLst/>
              <a:gdLst/>
              <a:ahLst/>
              <a:cxnLst/>
              <a:rect r="r" b="b" t="t" l="l"/>
              <a:pathLst>
                <a:path h="1609217" w="4732274">
                  <a:moveTo>
                    <a:pt x="0" y="0"/>
                  </a:moveTo>
                  <a:lnTo>
                    <a:pt x="4732274" y="0"/>
                  </a:lnTo>
                  <a:lnTo>
                    <a:pt x="4732274" y="1609217"/>
                  </a:lnTo>
                  <a:lnTo>
                    <a:pt x="0" y="160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96165" r="0" b="-96166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962330" y="3766623"/>
            <a:ext cx="7715250" cy="5143500"/>
            <a:chOff x="0" y="0"/>
            <a:chExt cx="10287000" cy="6858000"/>
          </a:xfrm>
        </p:grpSpPr>
        <p:sp>
          <p:nvSpPr>
            <p:cNvPr name="Freeform 19" id="19" descr="Obraz przedstawiający ubranie, osobę, wnętrze lub meble  Treści generowane przez sztuczną inteligencję mogą być nieprawidłowe."/>
            <p:cNvSpPr/>
            <p:nvPr/>
          </p:nvSpPr>
          <p:spPr>
            <a:xfrm flipH="false" flipV="false" rot="0">
              <a:off x="0" y="0"/>
              <a:ext cx="10287000" cy="6858000"/>
            </a:xfrm>
            <a:custGeom>
              <a:avLst/>
              <a:gdLst/>
              <a:ahLst/>
              <a:cxnLst/>
              <a:rect r="r" b="b" t="t" l="l"/>
              <a:pathLst>
                <a:path h="6858000" w="10287000">
                  <a:moveTo>
                    <a:pt x="0" y="0"/>
                  </a:moveTo>
                  <a:lnTo>
                    <a:pt x="10287000" y="0"/>
                  </a:lnTo>
                  <a:lnTo>
                    <a:pt x="10287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319878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21" id="21"/>
          <p:cNvSpPr txBox="true"/>
          <p:nvPr/>
        </p:nvSpPr>
        <p:spPr>
          <a:xfrm rot="-5400000">
            <a:off x="15928696" y="7529912"/>
            <a:ext cx="319464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691312"/>
            <a:ext cx="9310983" cy="3595688"/>
          </a:xfrm>
          <a:custGeom>
            <a:avLst/>
            <a:gdLst/>
            <a:ahLst/>
            <a:cxnLst/>
            <a:rect r="r" b="b" t="t" l="l"/>
            <a:pathLst>
              <a:path h="3595688" w="9310983">
                <a:moveTo>
                  <a:pt x="0" y="0"/>
                </a:moveTo>
                <a:lnTo>
                  <a:pt x="9310983" y="0"/>
                </a:lnTo>
                <a:lnTo>
                  <a:pt x="9310983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370844" y="3229032"/>
            <a:ext cx="9601190" cy="380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Uczestnicy zdobędą umiejętność odróżniania upcyklingu od innych zrównoważonych praktyk, takich jak downcykling i recykling. 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Będą potrafili identyfikować, oceniać i wybierać materiały odpowiednie do projektów upcyklingu, równoważąc wymagania techniczne z względami ekologicznymi. 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Studenci nauczą się również opracowywać podstawowe modele biznesowe i unikalne propozycje sprzedaży przetworzonych artykułów odzieżowych. 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Ponadto dowiedzą się, jak przeprowadzać badania rynku, promować swoje produkty i stosować strategie na małą skalę w celu wdrażania zrównoważonych inicjatyw modowych.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70844" y="1598962"/>
            <a:ext cx="8413928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25"/>
              </a:lnSpc>
            </a:pPr>
            <a:r>
              <a:rPr lang="en-US" sz="5625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Oczekiwane rezultaty uczenia się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69531" y="1314793"/>
            <a:ext cx="5356508" cy="7200900"/>
            <a:chOff x="0" y="0"/>
            <a:chExt cx="7142010" cy="960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141972" cy="9601200"/>
            </a:xfrm>
            <a:custGeom>
              <a:avLst/>
              <a:gdLst/>
              <a:ahLst/>
              <a:cxnLst/>
              <a:rect r="r" b="b" t="t" l="l"/>
              <a:pathLst>
                <a:path h="9601200" w="7141972">
                  <a:moveTo>
                    <a:pt x="0" y="0"/>
                  </a:moveTo>
                  <a:lnTo>
                    <a:pt x="7141972" y="0"/>
                  </a:lnTo>
                  <a:lnTo>
                    <a:pt x="7141972" y="9601200"/>
                  </a:lnTo>
                  <a:lnTo>
                    <a:pt x="0" y="960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5824" r="-89" b="-5824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5867736" y="7529912"/>
            <a:ext cx="319464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64349" y="37195"/>
            <a:ext cx="9310983" cy="6194098"/>
          </a:xfrm>
          <a:custGeom>
            <a:avLst/>
            <a:gdLst/>
            <a:ahLst/>
            <a:cxnLst/>
            <a:rect r="r" b="b" t="t" l="l"/>
            <a:pathLst>
              <a:path h="6194098" w="9310983">
                <a:moveTo>
                  <a:pt x="0" y="0"/>
                </a:moveTo>
                <a:lnTo>
                  <a:pt x="9310983" y="0"/>
                </a:lnTo>
                <a:lnTo>
                  <a:pt x="9310983" y="6194098"/>
                </a:lnTo>
                <a:lnTo>
                  <a:pt x="0" y="6194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04254" y="2603268"/>
            <a:ext cx="8639746" cy="532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Jednostka ta będzie opierać się na metodach nauczania zarówno interaktywnych, jak i refleksyjnych.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Metodologia interaktywna to podejście skoncentrowane na uczniu, które pozwoli uczestnikom zaangażować się w dyskusje, studia przypadków i zajęcia grupowe związane z koncepcją upcyklingu. Porównując upcykling z recyklingiem i downcyklingiem, uczestnicy będą aktywnie zgłębiać rzeczywiste przykłady i wyzwania w branży modowej. Pomoże im to pogłębić zrozumienie zrównoważonego rozwoju w praktyce.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Refleksyjna metodologia uczenia się to podejście, które kładzie nacisk na obserwację, analizę i myślenie krytyczne. Uczestnicy będą zachęcani do refleksji nad korzyściami środowiskowymi i ekonomicznymi płynącymi z upcyklingu, do dzielenia się własnymi doświadczeniami w zakresie konsumpcji odzieży oraz do zastanowienia się, jak zrównoważone wybory mogą wpływać na zachowania konsumentów i trendy w branży.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2860" y="1571063"/>
            <a:ext cx="6610979" cy="69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33"/>
              </a:lnSpc>
            </a:pPr>
            <a:r>
              <a:rPr lang="en-US" sz="5233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Metodologia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059887" y="3401663"/>
            <a:ext cx="5589584" cy="6594024"/>
            <a:chOff x="0" y="0"/>
            <a:chExt cx="7452779" cy="87920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452741" cy="8792083"/>
            </a:xfrm>
            <a:custGeom>
              <a:avLst/>
              <a:gdLst/>
              <a:ahLst/>
              <a:cxnLst/>
              <a:rect r="r" b="b" t="t" l="l"/>
              <a:pathLst>
                <a:path h="8792083" w="7452741">
                  <a:moveTo>
                    <a:pt x="0" y="0"/>
                  </a:moveTo>
                  <a:lnTo>
                    <a:pt x="7452741" y="0"/>
                  </a:lnTo>
                  <a:lnTo>
                    <a:pt x="7452741" y="8792083"/>
                  </a:lnTo>
                  <a:lnTo>
                    <a:pt x="0" y="879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35431" r="-10900" b="-5577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19878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5951555" y="7507053"/>
            <a:ext cx="324036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2789" y="1242641"/>
            <a:ext cx="6051537" cy="9253538"/>
          </a:xfrm>
          <a:custGeom>
            <a:avLst/>
            <a:gdLst/>
            <a:ahLst/>
            <a:cxnLst/>
            <a:rect r="r" b="b" t="t" l="l"/>
            <a:pathLst>
              <a:path h="9253538" w="6051537">
                <a:moveTo>
                  <a:pt x="0" y="0"/>
                </a:moveTo>
                <a:lnTo>
                  <a:pt x="6051537" y="0"/>
                </a:lnTo>
                <a:lnTo>
                  <a:pt x="6051537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935749"/>
            <a:ext cx="4119715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25"/>
              </a:lnSpc>
            </a:pPr>
            <a:r>
              <a:rPr lang="en-US" sz="5625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Czas trwania modułu 1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82431" y="5864647"/>
            <a:ext cx="728567" cy="14288"/>
            <a:chOff x="0" y="0"/>
            <a:chExt cx="971423" cy="190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0"/>
              <a:ext cx="958723" cy="19050"/>
            </a:xfrm>
            <a:custGeom>
              <a:avLst/>
              <a:gdLst/>
              <a:ahLst/>
              <a:cxnLst/>
              <a:rect r="r" b="b" t="t" l="l"/>
              <a:pathLst>
                <a:path h="19050" w="958723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16501" y="6268298"/>
            <a:ext cx="3944112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b="true" sz="360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 godzin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5188296" y="5176190"/>
            <a:ext cx="699516" cy="699516"/>
          </a:xfrm>
          <a:custGeom>
            <a:avLst/>
            <a:gdLst/>
            <a:ahLst/>
            <a:cxnLst/>
            <a:rect r="r" b="b" t="t" l="l"/>
            <a:pathLst>
              <a:path h="699516" w="699516">
                <a:moveTo>
                  <a:pt x="0" y="0"/>
                </a:moveTo>
                <a:lnTo>
                  <a:pt x="699516" y="0"/>
                </a:lnTo>
                <a:lnTo>
                  <a:pt x="699516" y="699516"/>
                </a:lnTo>
                <a:lnTo>
                  <a:pt x="0" y="699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435538" y="2455402"/>
            <a:ext cx="9601143" cy="4133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8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 tego modułu niezbędne jest: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Nożyczki i taśma miernicza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Lista kontrolna do kontroli odzieży używanej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Resztki tekstyliów i tkaniny zapasowe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Komputer/laptop z internetem do celów badawczych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Dostęp do przykładów biznesowych i marek zajmujących się upcyklingiem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Arkusze robocze do tworzenia propozycji wartości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Flipchart/markery do burzy mózgów w kontekście strategii biznesowych</a:t>
            </a:r>
          </a:p>
          <a:p>
            <a:pPr algn="l" marL="301625" indent="-150812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(Opcjonalnie) Prelegent gościnny lub film na temat zrównoważonych modeli biznesowych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457302" y="1627280"/>
            <a:ext cx="7588929" cy="721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75"/>
              </a:lnSpc>
            </a:pPr>
            <a:r>
              <a:rPr lang="en-US" sz="511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Niezbędny sprzęt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435538" y="7659614"/>
            <a:ext cx="7312314" cy="721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75"/>
              </a:lnSpc>
            </a:pPr>
            <a:r>
              <a:rPr lang="en-US" sz="511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Kryteria oceny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84836" y="8407260"/>
            <a:ext cx="9251356" cy="121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1625" indent="-150812" lvl="1">
              <a:lnSpc>
                <a:spcPts val="3298"/>
              </a:lnSpc>
              <a:buFont typeface="Arial"/>
              <a:buChar char="•"/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Uczestnicy otrzymają quiz składający się z 5 pytań zamkniętych, który pozwoli sprawdzić, czy osiągnęli cele edukacyjne wyznaczone dla tego modułu. 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sp>
        <p:nvSpPr>
          <p:cNvPr name="TextBox 22" id="22"/>
          <p:cNvSpPr txBox="true"/>
          <p:nvPr/>
        </p:nvSpPr>
        <p:spPr>
          <a:xfrm rot="-5400000">
            <a:off x="15982036" y="7529912"/>
            <a:ext cx="319464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247619"/>
            <a:ext cx="17572920" cy="4344381"/>
          </a:xfrm>
          <a:custGeom>
            <a:avLst/>
            <a:gdLst/>
            <a:ahLst/>
            <a:cxnLst/>
            <a:rect r="r" b="b" t="t" l="l"/>
            <a:pathLst>
              <a:path h="4344381" w="17572920">
                <a:moveTo>
                  <a:pt x="0" y="0"/>
                </a:moveTo>
                <a:lnTo>
                  <a:pt x="17572920" y="0"/>
                </a:lnTo>
                <a:lnTo>
                  <a:pt x="17572920" y="4344381"/>
                </a:lnTo>
                <a:lnTo>
                  <a:pt x="0" y="4344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557109" y="2324100"/>
            <a:ext cx="6851761" cy="640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5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Ten moduł obejmuje materiały szkoleniowe teoretyczne w formacie PPT lub Canva. </a:t>
            </a:r>
          </a:p>
          <a:p>
            <a:pPr algn="l" marL="0" indent="0" lvl="0">
              <a:lnSpc>
                <a:spcPts val="4200"/>
              </a:lnSpc>
            </a:pPr>
          </a:p>
          <a:p>
            <a:pPr algn="l" marL="0" indent="0" lvl="0">
              <a:lnSpc>
                <a:spcPts val="4200"/>
              </a:lnSpc>
            </a:pPr>
            <a:r>
              <a:rPr lang="en-US" sz="35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 teoretyczne są dostępne dla każdej Jednostki Szkoleniowej wchodzącej w skład Modułu.</a:t>
            </a:r>
          </a:p>
          <a:p>
            <a:pPr algn="l" marL="0" indent="0" lvl="0">
              <a:lnSpc>
                <a:spcPts val="4200"/>
              </a:lnSpc>
            </a:pPr>
          </a:p>
          <a:p>
            <a:pPr algn="l" marL="0" indent="0" lvl="0">
              <a:lnSpc>
                <a:spcPts val="4200"/>
              </a:lnSpc>
            </a:pPr>
            <a:r>
              <a:rPr lang="en-US" sz="35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Samouczki wideo są dostępne wyłącznie w przypadku modułów o treściach o charakterze praktycznym i edukacyjnym.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7206" y="7543533"/>
            <a:ext cx="714025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</a:pPr>
            <a:r>
              <a:rPr lang="en-US" sz="60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 szkoleniowe i samouczki wideo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1567" y="341567"/>
            <a:ext cx="510765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0" y="1085974"/>
            <a:ext cx="8827960" cy="5267573"/>
            <a:chOff x="0" y="0"/>
            <a:chExt cx="11770614" cy="7023430"/>
          </a:xfrm>
        </p:grpSpPr>
        <p:sp>
          <p:nvSpPr>
            <p:cNvPr name="Freeform 16" id="16" descr="Obraz przedstawiający ubranie, osobę, wnętrze, dżinsy  Treści generowane przez sztuczną inteligencję mogą być nieprawidłowe."/>
            <p:cNvSpPr/>
            <p:nvPr/>
          </p:nvSpPr>
          <p:spPr>
            <a:xfrm flipH="false" flipV="false" rot="0">
              <a:off x="0" y="0"/>
              <a:ext cx="11770614" cy="7023481"/>
            </a:xfrm>
            <a:custGeom>
              <a:avLst/>
              <a:gdLst/>
              <a:ahLst/>
              <a:cxnLst/>
              <a:rect r="r" b="b" t="t" l="l"/>
              <a:pathLst>
                <a:path h="7023481" w="11770614">
                  <a:moveTo>
                    <a:pt x="0" y="0"/>
                  </a:moveTo>
                  <a:lnTo>
                    <a:pt x="11770614" y="0"/>
                  </a:lnTo>
                  <a:lnTo>
                    <a:pt x="11770614" y="7023481"/>
                  </a:lnTo>
                  <a:lnTo>
                    <a:pt x="0" y="7023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32" r="0" b="-31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-5400000">
            <a:off x="15753436" y="7446092"/>
            <a:ext cx="336228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2661" y="8801100"/>
            <a:ext cx="16731663" cy="1495539"/>
          </a:xfrm>
          <a:custGeom>
            <a:avLst/>
            <a:gdLst/>
            <a:ahLst/>
            <a:cxnLst/>
            <a:rect r="r" b="b" t="t" l="l"/>
            <a:pathLst>
              <a:path h="1495539" w="16731663">
                <a:moveTo>
                  <a:pt x="0" y="0"/>
                </a:moveTo>
                <a:lnTo>
                  <a:pt x="16731662" y="0"/>
                </a:lnTo>
                <a:lnTo>
                  <a:pt x="16731662" y="1495539"/>
                </a:lnTo>
                <a:lnTo>
                  <a:pt x="0" y="1495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1000" y="9010259"/>
            <a:ext cx="15621000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12"/>
              </a:lnSpc>
            </a:pPr>
            <a:r>
              <a:rPr lang="en-US" sz="27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PROFESJONALNY PROJEKTANT MODY, EKSPERT W UPCYKLINGU, SZKOLENIOWCA W PROJEKTOWANIU I MODELOWANIU MODY, EKSPERT W GOSPODARCE OBIEGU ZAMKNIĘTEGO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45444" y="2306774"/>
            <a:ext cx="8930211" cy="6494326"/>
            <a:chOff x="0" y="0"/>
            <a:chExt cx="11906948" cy="8659101"/>
          </a:xfrm>
        </p:grpSpPr>
        <p:sp>
          <p:nvSpPr>
            <p:cNvPr name="Freeform 13" id="13" descr="Obraz przedstawiający osobę, wnętrze, ubranie, artykuły biurowe  Opis generowany automatycznie"/>
            <p:cNvSpPr/>
            <p:nvPr/>
          </p:nvSpPr>
          <p:spPr>
            <a:xfrm flipH="false" flipV="false" rot="0">
              <a:off x="0" y="0"/>
              <a:ext cx="11906885" cy="8659114"/>
            </a:xfrm>
            <a:custGeom>
              <a:avLst/>
              <a:gdLst/>
              <a:ahLst/>
              <a:cxnLst/>
              <a:rect r="r" b="b" t="t" l="l"/>
              <a:pathLst>
                <a:path h="8659114" w="11906885">
                  <a:moveTo>
                    <a:pt x="0" y="0"/>
                  </a:moveTo>
                  <a:lnTo>
                    <a:pt x="11906885" y="0"/>
                  </a:lnTo>
                  <a:lnTo>
                    <a:pt x="11906885" y="8659114"/>
                  </a:lnTo>
                  <a:lnTo>
                    <a:pt x="0" y="8659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542" t="0" r="-4542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10843" y="2016242"/>
            <a:ext cx="7588158" cy="8010847"/>
            <a:chOff x="0" y="0"/>
            <a:chExt cx="10117544" cy="106811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524" y="-1524"/>
              <a:ext cx="10120630" cy="10684127"/>
            </a:xfrm>
            <a:custGeom>
              <a:avLst/>
              <a:gdLst/>
              <a:ahLst/>
              <a:cxnLst/>
              <a:rect r="r" b="b" t="t" l="l"/>
              <a:pathLst>
                <a:path h="10684127" w="10120630">
                  <a:moveTo>
                    <a:pt x="1524" y="0"/>
                  </a:moveTo>
                  <a:lnTo>
                    <a:pt x="10119106" y="0"/>
                  </a:lnTo>
                  <a:cubicBezTo>
                    <a:pt x="10119995" y="0"/>
                    <a:pt x="10120630" y="762"/>
                    <a:pt x="10120630" y="1524"/>
                  </a:cubicBezTo>
                  <a:lnTo>
                    <a:pt x="10120630" y="10682603"/>
                  </a:lnTo>
                  <a:cubicBezTo>
                    <a:pt x="10120630" y="10683492"/>
                    <a:pt x="10119868" y="10684127"/>
                    <a:pt x="10119106" y="10684127"/>
                  </a:cubicBezTo>
                  <a:lnTo>
                    <a:pt x="1524" y="10684127"/>
                  </a:lnTo>
                  <a:cubicBezTo>
                    <a:pt x="635" y="10684127"/>
                    <a:pt x="0" y="10683365"/>
                    <a:pt x="0" y="1068260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0682603"/>
                  </a:lnTo>
                  <a:lnTo>
                    <a:pt x="1524" y="10682603"/>
                  </a:lnTo>
                  <a:lnTo>
                    <a:pt x="1524" y="10681079"/>
                  </a:lnTo>
                  <a:lnTo>
                    <a:pt x="10119106" y="10681079"/>
                  </a:lnTo>
                  <a:lnTo>
                    <a:pt x="10119106" y="10682603"/>
                  </a:lnTo>
                  <a:lnTo>
                    <a:pt x="10117582" y="10682603"/>
                  </a:lnTo>
                  <a:lnTo>
                    <a:pt x="10117582" y="1524"/>
                  </a:lnTo>
                  <a:lnTo>
                    <a:pt x="10119106" y="1524"/>
                  </a:lnTo>
                  <a:lnTo>
                    <a:pt x="1011910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0117544" cy="10738279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 marL="0" indent="0" lvl="0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Kompetencje techniczne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Doświadczenie w zrównoważonym biznesie i przedsiębiorczości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Posiadam wiedzę z zakresu marketingu mody i budowania marki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Kreatywny myśliciel z umiejętnością rozwiązywania problemów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Posiadam umiejętności w zakresie metod recyklingu tekstyliów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Kreatywne i praktyczne podejście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Inspiruje do ekologicznych wyborów</a:t>
              </a:r>
            </a:p>
            <a:p>
              <a:pPr algn="l" marL="0" indent="0" lvl="0">
                <a:lnSpc>
                  <a:spcPts val="3299"/>
                </a:lnSpc>
              </a:pPr>
            </a:p>
            <a:p>
              <a:pPr algn="l" marL="265430" indent="-132715" lvl="1">
                <a:lnSpc>
                  <a:spcPts val="3299"/>
                </a:lnSpc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Kompetencje pedagogiczne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Doświadczenie w nauczaniu dorosłych i rozumieniu ich stylów uczenia się</a:t>
              </a:r>
            </a:p>
            <a:p>
              <a:pPr algn="l" marL="265430" indent="-132715" lvl="1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Dobre umiejętności komunikacyjne i prezentacyjne pozwalające na zaangażowanie uczniów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559073" y="1321346"/>
            <a:ext cx="11503590" cy="69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33"/>
              </a:lnSpc>
            </a:pPr>
            <a:r>
              <a:rPr lang="en-US" sz="5233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Profil kompetencji trenera(ów)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sp>
        <p:nvSpPr>
          <p:cNvPr name="TextBox 20" id="20"/>
          <p:cNvSpPr txBox="true"/>
          <p:nvPr/>
        </p:nvSpPr>
        <p:spPr>
          <a:xfrm rot="-5400000">
            <a:off x="15867736" y="7499432"/>
            <a:ext cx="325560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70569" y="-4762"/>
            <a:ext cx="9525" cy="10296525"/>
            <a:chOff x="0" y="0"/>
            <a:chExt cx="12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509"/>
              <a:ext cx="1689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689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24384001" cy="16891"/>
            </a:xfrm>
            <a:custGeom>
              <a:avLst/>
              <a:gdLst/>
              <a:ahLst/>
              <a:cxnLst/>
              <a:rect r="r" b="b" t="t" l="l"/>
              <a:pathLst>
                <a:path h="1689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75332" y="1028700"/>
            <a:ext cx="1612668" cy="1612668"/>
            <a:chOff x="0" y="0"/>
            <a:chExt cx="2150224" cy="21502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237" cy="2150237"/>
            </a:xfrm>
            <a:custGeom>
              <a:avLst/>
              <a:gdLst/>
              <a:ahLst/>
              <a:cxnLst/>
              <a:rect r="r" b="b" t="t" l="l"/>
              <a:pathLst>
                <a:path h="2150237" w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2740">
            <a:off x="12979298" y="8234182"/>
            <a:ext cx="728586" cy="9525"/>
            <a:chOff x="0" y="0"/>
            <a:chExt cx="971448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958723" cy="12700"/>
            </a:xfrm>
            <a:custGeom>
              <a:avLst/>
              <a:gdLst/>
              <a:ahLst/>
              <a:cxnLst/>
              <a:rect r="r" b="b" t="t" l="l"/>
              <a:pathLst>
                <a:path h="12700" w="958723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7727375"/>
            <a:ext cx="16675332" cy="2611926"/>
            <a:chOff x="0" y="0"/>
            <a:chExt cx="22233776" cy="348256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233762" cy="3482594"/>
            </a:xfrm>
            <a:custGeom>
              <a:avLst/>
              <a:gdLst/>
              <a:ahLst/>
              <a:cxnLst/>
              <a:rect r="r" b="b" t="t" l="l"/>
              <a:pathLst>
                <a:path h="3482594" w="22233762">
                  <a:moveTo>
                    <a:pt x="0" y="0"/>
                  </a:moveTo>
                  <a:lnTo>
                    <a:pt x="22233762" y="0"/>
                  </a:lnTo>
                  <a:lnTo>
                    <a:pt x="22233762" y="3482594"/>
                  </a:lnTo>
                  <a:lnTo>
                    <a:pt x="0" y="3482594"/>
                  </a:lnTo>
                  <a:close/>
                </a:path>
              </a:pathLst>
            </a:custGeom>
            <a:solidFill>
              <a:srgbClr val="CFCF5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867400" y="8653062"/>
            <a:ext cx="10807932" cy="1672885"/>
            <a:chOff x="0" y="0"/>
            <a:chExt cx="14410576" cy="223051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10562" cy="2230501"/>
            </a:xfrm>
            <a:custGeom>
              <a:avLst/>
              <a:gdLst/>
              <a:ahLst/>
              <a:cxnLst/>
              <a:rect r="r" b="b" t="t" l="l"/>
              <a:pathLst>
                <a:path h="2230501" w="14410562">
                  <a:moveTo>
                    <a:pt x="0" y="0"/>
                  </a:moveTo>
                  <a:lnTo>
                    <a:pt x="14410562" y="0"/>
                  </a:lnTo>
                  <a:lnTo>
                    <a:pt x="14410562" y="2230501"/>
                  </a:lnTo>
                  <a:lnTo>
                    <a:pt x="0" y="2230501"/>
                  </a:lnTo>
                  <a:close/>
                </a:path>
              </a:pathLst>
            </a:custGeom>
            <a:solidFill>
              <a:srgbClr val="1E2328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266937" y="9534716"/>
            <a:ext cx="9743646" cy="60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</a:pPr>
            <a:r>
              <a:rPr lang="en-US" sz="597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JEDNOSTKI SZKOLENIOWE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1826050" y="3200028"/>
            <a:ext cx="6682778" cy="171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20"/>
              </a:lnSpc>
            </a:pPr>
            <a:r>
              <a:rPr lang="en-US" sz="1200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Moduł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1567" y="341567"/>
            <a:ext cx="4506487" cy="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91661" y="338928"/>
            <a:ext cx="9038939" cy="3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91"/>
              </a:lnSpc>
            </a:pPr>
            <a:r>
              <a:rPr lang="en-US" sz="2452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1, WPROWADZENIE DO UPCYKLINGU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-18202" y="1077230"/>
            <a:ext cx="11363744" cy="7575833"/>
            <a:chOff x="0" y="0"/>
            <a:chExt cx="15151659" cy="10101110"/>
          </a:xfrm>
        </p:grpSpPr>
        <p:sp>
          <p:nvSpPr>
            <p:cNvPr name="Freeform 21" id="21" descr="Obraz przedstawiający osobę, ubrania, dżinsy, na zewnątrz  Treści generowane przez sztuczną inteligencję mogą być nieprawidłowe."/>
            <p:cNvSpPr/>
            <p:nvPr/>
          </p:nvSpPr>
          <p:spPr>
            <a:xfrm flipH="false" flipV="false" rot="0">
              <a:off x="0" y="0"/>
              <a:ext cx="15151608" cy="10101072"/>
            </a:xfrm>
            <a:custGeom>
              <a:avLst/>
              <a:gdLst/>
              <a:ahLst/>
              <a:cxnLst/>
              <a:rect r="r" b="b" t="t" l="l"/>
              <a:pathLst>
                <a:path h="10101072" w="15151608">
                  <a:moveTo>
                    <a:pt x="0" y="0"/>
                  </a:moveTo>
                  <a:lnTo>
                    <a:pt x="15151608" y="0"/>
                  </a:lnTo>
                  <a:lnTo>
                    <a:pt x="15151608" y="10101072"/>
                  </a:lnTo>
                  <a:lnTo>
                    <a:pt x="0" y="10101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-5400000">
            <a:off x="15852496" y="7529912"/>
            <a:ext cx="3194647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DAHDdgGgKfo</dc:identifier>
  <dcterms:modified xsi:type="dcterms:W3CDTF">2011-08-01T06:04:30Z</dcterms:modified>
  <cp:revision>1</cp:revision>
  <dc:title>UpTraK Module 1 Description - Polish.pptx</dc:title>
</cp:coreProperties>
</file>