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71" r:id="rId6"/>
    <p:sldId id="260" r:id="rId7"/>
    <p:sldId id="274" r:id="rId8"/>
    <p:sldId id="261" r:id="rId9"/>
    <p:sldId id="268" r:id="rId10"/>
    <p:sldId id="272" r:id="rId11"/>
    <p:sldId id="275" r:id="rId12"/>
    <p:sldId id="270" r:id="rId13"/>
  </p:sldIdLst>
  <p:sldSz cx="18288000" cy="10287000"/>
  <p:notesSz cx="6858000" cy="9144000"/>
  <p:embeddedFontLst>
    <p:embeddedFont>
      <p:font typeface="DM Serif Display" pitchFamily="2" charset="0"/>
      <p:regular r:id="rId14"/>
      <p:italic r:id="rId15"/>
    </p:embeddedFont>
    <p:embeddedFont>
      <p:font typeface="Montserrat" panose="00000500000000000000" pitchFamily="2" charset="-18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5A"/>
    <a:srgbClr val="1E2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580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hionupprojec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hionupprojec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velousdesigner.com/" TargetMode="External"/><Relationship Id="rId13" Type="http://schemas.openxmlformats.org/officeDocument/2006/relationships/hyperlink" Target="https://tukatech.com/tuka3d/" TargetMode="External"/><Relationship Id="rId3" Type="http://schemas.openxmlformats.org/officeDocument/2006/relationships/hyperlink" Target="https://www.blender.org/" TargetMode="External"/><Relationship Id="rId7" Type="http://schemas.openxmlformats.org/officeDocument/2006/relationships/hyperlink" Target="https://www.clo3d.com/en/" TargetMode="External"/><Relationship Id="rId12" Type="http://schemas.openxmlformats.org/officeDocument/2006/relationships/hyperlink" Target="https://browzwear.com/products/v-stitch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scad.org/" TargetMode="External"/><Relationship Id="rId11" Type="http://schemas.openxmlformats.org/officeDocument/2006/relationships/hyperlink" Target="https://www.adobe.com/it/products/illustrator.html" TargetMode="External"/><Relationship Id="rId5" Type="http://schemas.openxmlformats.org/officeDocument/2006/relationships/hyperlink" Target="https://www.sketchupitalia.it/prodotti/sketchup-free" TargetMode="External"/><Relationship Id="rId10" Type="http://schemas.openxmlformats.org/officeDocument/2006/relationships/hyperlink" Target="https://tailornova.com/" TargetMode="External"/><Relationship Id="rId4" Type="http://schemas.openxmlformats.org/officeDocument/2006/relationships/hyperlink" Target="https://www.tinkercad.com/" TargetMode="External"/><Relationship Id="rId9" Type="http://schemas.openxmlformats.org/officeDocument/2006/relationships/hyperlink" Target="https://optitex.com/" TargetMode="External"/><Relationship Id="rId14" Type="http://schemas.openxmlformats.org/officeDocument/2006/relationships/hyperlink" Target="http://www.fashionupprojec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ashionupproject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ashionupproject.com/" TargetMode="Externa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hionupprojec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r>
              <a:rPr lang="en-US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Training </a:t>
            </a:r>
            <a:r>
              <a:rPr lang="en-US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Programme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8200" y="4508479"/>
            <a:ext cx="774600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5000" dirty="0">
                <a:solidFill>
                  <a:srgbClr val="1E2328"/>
                </a:solidFill>
                <a:latin typeface="DM Serif Display"/>
              </a:rPr>
              <a:t>Podejście do projektowania 3D </a:t>
            </a:r>
            <a:br>
              <a:rPr lang="pl-PL" sz="5000" dirty="0">
                <a:solidFill>
                  <a:srgbClr val="1E2328"/>
                </a:solidFill>
                <a:latin typeface="DM Serif Display"/>
              </a:rPr>
            </a:br>
            <a:r>
              <a:rPr lang="pl-PL" sz="5000" dirty="0">
                <a:solidFill>
                  <a:srgbClr val="1E2328"/>
                </a:solidFill>
                <a:latin typeface="DM Serif Display"/>
              </a:rPr>
              <a:t>w krawiectwie</a:t>
            </a:r>
            <a:endParaRPr lang="en-US" sz="50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9815" y="2669792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6391549"/>
            <a:ext cx="569449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endParaRPr lang="en-US" sz="32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20621EBD-35F7-A722-F6E6-726471625124}"/>
              </a:ext>
            </a:extLst>
          </p:cNvPr>
          <p:cNvSpPr txBox="1"/>
          <p:nvPr/>
        </p:nvSpPr>
        <p:spPr>
          <a:xfrm>
            <a:off x="864704" y="6778646"/>
            <a:ext cx="7406692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</a:rPr>
              <a:t>Sposób na uniknięcie marnowania materiałów</a:t>
            </a:r>
            <a:endParaRPr lang="en-US" sz="2499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A20C56-3B7C-D366-F042-0EF5BB6472FE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AutoShape 22"/>
          <p:cNvSpPr/>
          <p:nvPr/>
        </p:nvSpPr>
        <p:spPr>
          <a:xfrm rot="22765">
            <a:off x="3293137" y="631359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3" name="AutoShape 23"/>
          <p:cNvSpPr/>
          <p:nvPr/>
        </p:nvSpPr>
        <p:spPr>
          <a:xfrm rot="22765">
            <a:off x="6954027" y="631359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7" name="AutoShape 37"/>
          <p:cNvSpPr/>
          <p:nvPr/>
        </p:nvSpPr>
        <p:spPr>
          <a:xfrm rot="22765">
            <a:off x="12956906" y="7669024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Box 38"/>
          <p:cNvSpPr txBox="1"/>
          <p:nvPr/>
        </p:nvSpPr>
        <p:spPr>
          <a:xfrm>
            <a:off x="2490483" y="1567598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 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Bloki Szkoleniowe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98978" y="416816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834802" y="4388462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895545" y="7487013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812493" y="4988943"/>
            <a:ext cx="3250169" cy="44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TITLE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061116" y="8039516"/>
            <a:ext cx="2574218" cy="3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Duration.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D758BD3C-C7BE-291F-4AB8-0CAA08C83C08}"/>
              </a:ext>
            </a:extLst>
          </p:cNvPr>
          <p:cNvGrpSpPr/>
          <p:nvPr/>
        </p:nvGrpSpPr>
        <p:grpSpPr>
          <a:xfrm>
            <a:off x="8754374" y="3070430"/>
            <a:ext cx="7252245" cy="6971962"/>
            <a:chOff x="0" y="0"/>
            <a:chExt cx="3207753" cy="3846507"/>
          </a:xfrm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C3DF4C6B-A56D-1283-F6D9-03A9FFE45B67}"/>
                </a:ext>
              </a:extLst>
            </p:cNvPr>
            <p:cNvSpPr/>
            <p:nvPr/>
          </p:nvSpPr>
          <p:spPr>
            <a:xfrm>
              <a:off x="0" y="0"/>
              <a:ext cx="3207753" cy="3846506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A4292438-BECE-2DBF-EF47-270621AEAC21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56" name="TextBox 47">
            <a:extLst>
              <a:ext uri="{FF2B5EF4-FFF2-40B4-BE49-F238E27FC236}">
                <a16:creationId xmlns:a16="http://schemas.microsoft.com/office/drawing/2014/main" id="{F6A4069E-8BFD-5087-3AFE-043BE6BC089E}"/>
              </a:ext>
            </a:extLst>
          </p:cNvPr>
          <p:cNvSpPr txBox="1"/>
          <p:nvPr/>
        </p:nvSpPr>
        <p:spPr>
          <a:xfrm>
            <a:off x="9179667" y="3850778"/>
            <a:ext cx="6593732" cy="890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500" dirty="0">
                <a:solidFill>
                  <a:schemeClr val="bg1"/>
                </a:solidFill>
                <a:latin typeface="DM Serif Display"/>
              </a:rPr>
              <a:t>Najczęściej używane programy 3D do projektowania mody: kilka przykładów</a:t>
            </a:r>
            <a:r>
              <a:rPr lang="en-US" sz="2500" dirty="0">
                <a:solidFill>
                  <a:schemeClr val="bg1"/>
                </a:solidFill>
                <a:latin typeface="DM Serif Display"/>
                <a:sym typeface="DM Serif Display"/>
              </a:rPr>
              <a:t> </a:t>
            </a:r>
          </a:p>
        </p:txBody>
      </p:sp>
      <p:sp>
        <p:nvSpPr>
          <p:cNvPr id="57" name="AutoShape 37">
            <a:extLst>
              <a:ext uri="{FF2B5EF4-FFF2-40B4-BE49-F238E27FC236}">
                <a16:creationId xmlns:a16="http://schemas.microsoft.com/office/drawing/2014/main" id="{78AF9D35-3F1F-E1FA-06AE-B448820766D6}"/>
              </a:ext>
            </a:extLst>
          </p:cNvPr>
          <p:cNvSpPr/>
          <p:nvPr/>
        </p:nvSpPr>
        <p:spPr>
          <a:xfrm rot="22765">
            <a:off x="7590590" y="765130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8" name="TextBox 48">
            <a:extLst>
              <a:ext uri="{FF2B5EF4-FFF2-40B4-BE49-F238E27FC236}">
                <a16:creationId xmlns:a16="http://schemas.microsoft.com/office/drawing/2014/main" id="{F9424CBE-B9AE-926B-3332-E5240BB8FF26}"/>
              </a:ext>
            </a:extLst>
          </p:cNvPr>
          <p:cNvSpPr txBox="1"/>
          <p:nvPr/>
        </p:nvSpPr>
        <p:spPr>
          <a:xfrm>
            <a:off x="11047854" y="9087042"/>
            <a:ext cx="2574218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sz="2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endParaRPr lang="en-US" sz="2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00"/>
              </a:lnSpc>
            </a:pPr>
            <a:r>
              <a:rPr lang="en-US" sz="2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pl-PL" sz="2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GODZINA</a:t>
            </a:r>
            <a:endParaRPr lang="en-US"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67FAE7F6-134C-E196-C2D4-5868B2C77720}"/>
              </a:ext>
            </a:extLst>
          </p:cNvPr>
          <p:cNvGrpSpPr/>
          <p:nvPr/>
        </p:nvGrpSpPr>
        <p:grpSpPr>
          <a:xfrm>
            <a:off x="1061341" y="3111673"/>
            <a:ext cx="7451310" cy="6824232"/>
            <a:chOff x="0" y="0"/>
            <a:chExt cx="3207753" cy="3846507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453835D5-798C-0183-1216-84E3ED2B605A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65E9D84A-1E82-BBB3-6C83-5627DBF3C41C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C890E10A-CAC3-B9AB-92BD-0DF6CBFAB3B4}"/>
              </a:ext>
            </a:extLst>
          </p:cNvPr>
          <p:cNvSpPr txBox="1"/>
          <p:nvPr/>
        </p:nvSpPr>
        <p:spPr>
          <a:xfrm>
            <a:off x="1612668" y="3785323"/>
            <a:ext cx="6553964" cy="1328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500" dirty="0">
                <a:solidFill>
                  <a:srgbClr val="1E2328"/>
                </a:solidFill>
                <a:latin typeface="DM Serif Display"/>
              </a:rPr>
              <a:t>3D jako istotne wsparcie dla zrównoważonego i ekologicznie odpowiedzialnego modelu projektowania mody</a:t>
            </a:r>
            <a:r>
              <a:rPr lang="en-US" sz="2500" dirty="0">
                <a:solidFill>
                  <a:srgbClr val="1E2328"/>
                </a:solidFill>
                <a:latin typeface="DM Serif Display"/>
                <a:sym typeface="DM Serif Display"/>
              </a:rPr>
              <a:t> </a:t>
            </a:r>
          </a:p>
        </p:txBody>
      </p:sp>
      <p:sp>
        <p:nvSpPr>
          <p:cNvPr id="69" name="AutoShape 37">
            <a:extLst>
              <a:ext uri="{FF2B5EF4-FFF2-40B4-BE49-F238E27FC236}">
                <a16:creationId xmlns:a16="http://schemas.microsoft.com/office/drawing/2014/main" id="{390D04AF-FA66-1AD3-F06D-55E18FF9E995}"/>
              </a:ext>
            </a:extLst>
          </p:cNvPr>
          <p:cNvSpPr/>
          <p:nvPr/>
        </p:nvSpPr>
        <p:spPr>
          <a:xfrm rot="22765">
            <a:off x="12117004" y="8807283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0" name="TextBox 48">
            <a:extLst>
              <a:ext uri="{FF2B5EF4-FFF2-40B4-BE49-F238E27FC236}">
                <a16:creationId xmlns:a16="http://schemas.microsoft.com/office/drawing/2014/main" id="{875D7E55-C164-F853-4F90-500FE822D95B}"/>
              </a:ext>
            </a:extLst>
          </p:cNvPr>
          <p:cNvSpPr txBox="1"/>
          <p:nvPr/>
        </p:nvSpPr>
        <p:spPr>
          <a:xfrm>
            <a:off x="3358676" y="8955938"/>
            <a:ext cx="2574218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sz="2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endParaRPr lang="en-US" sz="28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00"/>
              </a:lnSpc>
            </a:pPr>
            <a:r>
              <a:rPr lang="en-US" sz="28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pl-PL" sz="28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GODZINA</a:t>
            </a:r>
            <a:endParaRPr lang="en-US" sz="28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A64BF42-F0B4-FDCF-393A-0CCB23CA4A56}"/>
              </a:ext>
            </a:extLst>
          </p:cNvPr>
          <p:cNvGrpSpPr/>
          <p:nvPr/>
        </p:nvGrpSpPr>
        <p:grpSpPr>
          <a:xfrm>
            <a:off x="1537175" y="2754870"/>
            <a:ext cx="1008985" cy="986193"/>
            <a:chOff x="0" y="0"/>
            <a:chExt cx="812800" cy="812800"/>
          </a:xfrm>
          <a:solidFill>
            <a:srgbClr val="1E2328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7778B74-2D2E-B56D-BF24-8E07E42827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C6C6B4C7-8070-F3B2-3971-D444DD822806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74" name="TextBox 49">
            <a:extLst>
              <a:ext uri="{FF2B5EF4-FFF2-40B4-BE49-F238E27FC236}">
                <a16:creationId xmlns:a16="http://schemas.microsoft.com/office/drawing/2014/main" id="{28233D4C-D689-9F27-F062-6944103183EF}"/>
              </a:ext>
            </a:extLst>
          </p:cNvPr>
          <p:cNvSpPr txBox="1"/>
          <p:nvPr/>
        </p:nvSpPr>
        <p:spPr>
          <a:xfrm>
            <a:off x="1565925" y="3131990"/>
            <a:ext cx="876394" cy="45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78" name="Group 27">
            <a:extLst>
              <a:ext uri="{FF2B5EF4-FFF2-40B4-BE49-F238E27FC236}">
                <a16:creationId xmlns:a16="http://schemas.microsoft.com/office/drawing/2014/main" id="{BDE1D0B9-1E67-960F-87A4-557B07D469F5}"/>
              </a:ext>
            </a:extLst>
          </p:cNvPr>
          <p:cNvGrpSpPr/>
          <p:nvPr/>
        </p:nvGrpSpPr>
        <p:grpSpPr>
          <a:xfrm>
            <a:off x="14377886" y="2643233"/>
            <a:ext cx="1008985" cy="986193"/>
            <a:chOff x="0" y="0"/>
            <a:chExt cx="812800" cy="812800"/>
          </a:xfrm>
          <a:solidFill>
            <a:srgbClr val="CFCF5A"/>
          </a:solidFill>
        </p:grpSpPr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833D325E-BB5A-72BB-67CD-1903467CDF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TextBox 29">
              <a:extLst>
                <a:ext uri="{FF2B5EF4-FFF2-40B4-BE49-F238E27FC236}">
                  <a16:creationId xmlns:a16="http://schemas.microsoft.com/office/drawing/2014/main" id="{17253625-542F-D268-E48B-C4C6E4F29FBE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84" name="TextBox 49">
            <a:extLst>
              <a:ext uri="{FF2B5EF4-FFF2-40B4-BE49-F238E27FC236}">
                <a16:creationId xmlns:a16="http://schemas.microsoft.com/office/drawing/2014/main" id="{A1DDF12B-56ED-40B2-1665-178F70843386}"/>
              </a:ext>
            </a:extLst>
          </p:cNvPr>
          <p:cNvSpPr txBox="1"/>
          <p:nvPr/>
        </p:nvSpPr>
        <p:spPr>
          <a:xfrm>
            <a:off x="14434903" y="2972995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DF316986-8CF8-C827-CE26-A7E2715B2A3F}"/>
              </a:ext>
            </a:extLst>
          </p:cNvPr>
          <p:cNvSpPr txBox="1"/>
          <p:nvPr/>
        </p:nvSpPr>
        <p:spPr>
          <a:xfrm>
            <a:off x="4895360" y="2453685"/>
            <a:ext cx="7520748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400" dirty="0">
                <a:solidFill>
                  <a:srgbClr val="1E2328"/>
                </a:solidFill>
                <a:latin typeface="Montserrat"/>
              </a:rPr>
              <a:t>Te bloki szkoleniowe składają się na Moduł 6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7EAD24D-3DDE-CB92-1BAF-63043A326A9B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sp>
        <p:nvSpPr>
          <p:cNvPr id="10" name="AutoShape 37">
            <a:extLst>
              <a:ext uri="{FF2B5EF4-FFF2-40B4-BE49-F238E27FC236}">
                <a16:creationId xmlns:a16="http://schemas.microsoft.com/office/drawing/2014/main" id="{8A33C824-F6BF-52BD-EAD6-1D10DFBAD659}"/>
              </a:ext>
            </a:extLst>
          </p:cNvPr>
          <p:cNvSpPr/>
          <p:nvPr/>
        </p:nvSpPr>
        <p:spPr>
          <a:xfrm rot="22765">
            <a:off x="4286257" y="8764667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3DE9002E-7D57-2DEF-81FC-5C395413CEE0}"/>
              </a:ext>
            </a:extLst>
          </p:cNvPr>
          <p:cNvSpPr txBox="1"/>
          <p:nvPr/>
        </p:nvSpPr>
        <p:spPr>
          <a:xfrm>
            <a:off x="1537175" y="5177535"/>
            <a:ext cx="6393668" cy="3541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1950" dirty="0">
                <a:solidFill>
                  <a:srgbClr val="1E2328"/>
                </a:solidFill>
                <a:latin typeface="Montserrat" panose="00000500000000000000" pitchFamily="2" charset="0"/>
              </a:rPr>
              <a:t>Krótkie wprowadzenie uczestników w główne cechy i aspekty operacyjne projektowania 3D jako wsparcia dla bardziej zrównoważonego procesu projektowania mody. Wyjaśnienie znaczenia wykorzystania 3D w projektowaniu i prototypowaniu w celu ograniczenia odpadów, </a:t>
            </a:r>
            <a:br>
              <a:rPr lang="pl-PL" sz="1950" dirty="0">
                <a:solidFill>
                  <a:srgbClr val="1E2328"/>
                </a:solidFill>
                <a:latin typeface="Montserrat" panose="00000500000000000000" pitchFamily="2" charset="0"/>
              </a:rPr>
            </a:br>
            <a:r>
              <a:rPr lang="pl-PL" sz="1950" dirty="0">
                <a:solidFill>
                  <a:srgbClr val="1E2328"/>
                </a:solidFill>
                <a:latin typeface="Montserrat" panose="00000500000000000000" pitchFamily="2" charset="0"/>
              </a:rPr>
              <a:t>a co za tym idzie – zmniejszenia śladu środowiskowego.</a:t>
            </a:r>
            <a:endParaRPr lang="en-US" sz="1950" dirty="0">
              <a:solidFill>
                <a:srgbClr val="1E2328"/>
              </a:solidFill>
              <a:latin typeface="Montserrat" panose="00000500000000000000" pitchFamily="2" charset="0"/>
              <a:sym typeface="DM Serif Display"/>
            </a:endParaRP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5D02BBC6-E17D-1C86-167F-1334B7DA0C2C}"/>
              </a:ext>
            </a:extLst>
          </p:cNvPr>
          <p:cNvSpPr txBox="1"/>
          <p:nvPr/>
        </p:nvSpPr>
        <p:spPr>
          <a:xfrm>
            <a:off x="9135946" y="4947534"/>
            <a:ext cx="6593732" cy="3541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1950" dirty="0">
                <a:solidFill>
                  <a:schemeClr val="bg1"/>
                </a:solidFill>
                <a:latin typeface="Montserrat" panose="00000500000000000000" pitchFamily="2" charset="0"/>
              </a:rPr>
              <a:t>Przedstawienie uczestnikom ogólnego przeglądu najczęściej używanych programów 3D do tworzenia form i konstruowania odzieży, ukazanie ich głównych cech, funkcji i korzyści dla procesu projektowego oraz mocnych stron w kontekście realizowanych projektów (np. precyzyjne pomiary, optymalizacja czasu, ograniczenie odpadów, symulacja dopasowania, redukcja kosztów itp.).</a:t>
            </a:r>
            <a:endParaRPr lang="en-US" sz="1950" dirty="0">
              <a:solidFill>
                <a:schemeClr val="bg1"/>
              </a:solidFill>
              <a:latin typeface="Montserrat" panose="00000500000000000000" pitchFamily="2" charset="0"/>
              <a:sym typeface="DM Serif Display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7BD9FFC1-DD28-4E9F-A097-C9651919D26C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3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2020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AutoShape 22"/>
          <p:cNvSpPr/>
          <p:nvPr/>
        </p:nvSpPr>
        <p:spPr>
          <a:xfrm rot="22765">
            <a:off x="3293137" y="631359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3" name="AutoShape 23"/>
          <p:cNvSpPr/>
          <p:nvPr/>
        </p:nvSpPr>
        <p:spPr>
          <a:xfrm rot="22765">
            <a:off x="6954027" y="631359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7" name="AutoShape 37"/>
          <p:cNvSpPr/>
          <p:nvPr/>
        </p:nvSpPr>
        <p:spPr>
          <a:xfrm rot="22765">
            <a:off x="12956906" y="7669024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Box 38"/>
          <p:cNvSpPr txBox="1"/>
          <p:nvPr/>
        </p:nvSpPr>
        <p:spPr>
          <a:xfrm>
            <a:off x="2490483" y="1567598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 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Bloki Szkoleniowe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98978" y="416816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834802" y="4388462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895545" y="7487013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812493" y="4988943"/>
            <a:ext cx="3250169" cy="44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TITLE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061116" y="8039516"/>
            <a:ext cx="2574218" cy="3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Duration.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D758BD3C-C7BE-291F-4AB8-0CAA08C83C08}"/>
              </a:ext>
            </a:extLst>
          </p:cNvPr>
          <p:cNvGrpSpPr/>
          <p:nvPr/>
        </p:nvGrpSpPr>
        <p:grpSpPr>
          <a:xfrm>
            <a:off x="8754374" y="3070430"/>
            <a:ext cx="7252245" cy="6971962"/>
            <a:chOff x="0" y="0"/>
            <a:chExt cx="3207753" cy="3846507"/>
          </a:xfrm>
          <a:solidFill>
            <a:srgbClr val="CFCF5A"/>
          </a:solidFill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C3DF4C6B-A56D-1283-F6D9-03A9FFE45B67}"/>
                </a:ext>
              </a:extLst>
            </p:cNvPr>
            <p:cNvSpPr/>
            <p:nvPr/>
          </p:nvSpPr>
          <p:spPr>
            <a:xfrm>
              <a:off x="0" y="0"/>
              <a:ext cx="3207753" cy="3846506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>
                <a:solidFill>
                  <a:srgbClr val="CFCF5A"/>
                </a:solidFill>
              </a:endParaRPr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A4292438-BECE-2DBF-EF47-270621AEAC21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>
                <a:solidFill>
                  <a:srgbClr val="CFCF5A"/>
                </a:solidFill>
              </a:endParaRPr>
            </a:p>
          </p:txBody>
        </p:sp>
      </p:grpSp>
      <p:sp>
        <p:nvSpPr>
          <p:cNvPr id="56" name="TextBox 47">
            <a:extLst>
              <a:ext uri="{FF2B5EF4-FFF2-40B4-BE49-F238E27FC236}">
                <a16:creationId xmlns:a16="http://schemas.microsoft.com/office/drawing/2014/main" id="{F6A4069E-8BFD-5087-3AFE-043BE6BC089E}"/>
              </a:ext>
            </a:extLst>
          </p:cNvPr>
          <p:cNvSpPr txBox="1"/>
          <p:nvPr/>
        </p:nvSpPr>
        <p:spPr>
          <a:xfrm>
            <a:off x="9179667" y="3850778"/>
            <a:ext cx="6593732" cy="441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Techniczne ukierunkowanie na </a:t>
            </a:r>
            <a:r>
              <a:rPr lang="en-US" sz="2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BLENDER</a:t>
            </a:r>
            <a:endParaRPr lang="en-US" sz="2800" dirty="0">
              <a:solidFill>
                <a:srgbClr val="1E2328"/>
              </a:solidFill>
              <a:latin typeface="DM Serif Display"/>
              <a:ea typeface="DM Serif Display"/>
              <a:cs typeface="DM Serif Display"/>
            </a:endParaRPr>
          </a:p>
        </p:txBody>
      </p:sp>
      <p:sp>
        <p:nvSpPr>
          <p:cNvPr id="57" name="AutoShape 37">
            <a:extLst>
              <a:ext uri="{FF2B5EF4-FFF2-40B4-BE49-F238E27FC236}">
                <a16:creationId xmlns:a16="http://schemas.microsoft.com/office/drawing/2014/main" id="{78AF9D35-3F1F-E1FA-06AE-B448820766D6}"/>
              </a:ext>
            </a:extLst>
          </p:cNvPr>
          <p:cNvSpPr/>
          <p:nvPr/>
        </p:nvSpPr>
        <p:spPr>
          <a:xfrm rot="22765">
            <a:off x="7590590" y="765130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8" name="TextBox 48">
            <a:extLst>
              <a:ext uri="{FF2B5EF4-FFF2-40B4-BE49-F238E27FC236}">
                <a16:creationId xmlns:a16="http://schemas.microsoft.com/office/drawing/2014/main" id="{F9424CBE-B9AE-926B-3332-E5240BB8FF26}"/>
              </a:ext>
            </a:extLst>
          </p:cNvPr>
          <p:cNvSpPr txBox="1"/>
          <p:nvPr/>
        </p:nvSpPr>
        <p:spPr>
          <a:xfrm>
            <a:off x="11047854" y="9087042"/>
            <a:ext cx="2574218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sz="2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endParaRPr lang="en-US" sz="28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00"/>
              </a:lnSpc>
            </a:pPr>
            <a:r>
              <a:rPr lang="en-US" sz="28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pl-PL" sz="28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GODZINY</a:t>
            </a:r>
            <a:endParaRPr lang="en-US" sz="28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67FAE7F6-134C-E196-C2D4-5868B2C77720}"/>
              </a:ext>
            </a:extLst>
          </p:cNvPr>
          <p:cNvGrpSpPr/>
          <p:nvPr/>
        </p:nvGrpSpPr>
        <p:grpSpPr>
          <a:xfrm>
            <a:off x="1059645" y="3070430"/>
            <a:ext cx="7451310" cy="6824232"/>
            <a:chOff x="0" y="0"/>
            <a:chExt cx="3207753" cy="3846507"/>
          </a:xfrm>
          <a:solidFill>
            <a:srgbClr val="1E2328"/>
          </a:solidFill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453835D5-798C-0183-1216-84E3ED2B605A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65E9D84A-1E82-BBB3-6C83-5627DBF3C41C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C890E10A-CAC3-B9AB-92BD-0DF6CBFAB3B4}"/>
              </a:ext>
            </a:extLst>
          </p:cNvPr>
          <p:cNvSpPr txBox="1"/>
          <p:nvPr/>
        </p:nvSpPr>
        <p:spPr>
          <a:xfrm>
            <a:off x="1612668" y="3903200"/>
            <a:ext cx="6553964" cy="890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800" dirty="0">
                <a:solidFill>
                  <a:schemeClr val="bg1"/>
                </a:solidFill>
                <a:latin typeface="DM Serif Display"/>
              </a:rPr>
              <a:t>Zrównoważone projektowanie jako działalność hybrydowa 2D/3D</a:t>
            </a:r>
            <a:r>
              <a:rPr lang="en-US" sz="2800" dirty="0">
                <a:solidFill>
                  <a:schemeClr val="bg1"/>
                </a:solidFill>
                <a:latin typeface="DM Serif Display"/>
                <a:sym typeface="DM Serif Display"/>
              </a:rPr>
              <a:t> </a:t>
            </a:r>
          </a:p>
        </p:txBody>
      </p:sp>
      <p:sp>
        <p:nvSpPr>
          <p:cNvPr id="69" name="AutoShape 37">
            <a:extLst>
              <a:ext uri="{FF2B5EF4-FFF2-40B4-BE49-F238E27FC236}">
                <a16:creationId xmlns:a16="http://schemas.microsoft.com/office/drawing/2014/main" id="{390D04AF-FA66-1AD3-F06D-55E18FF9E995}"/>
              </a:ext>
            </a:extLst>
          </p:cNvPr>
          <p:cNvSpPr/>
          <p:nvPr/>
        </p:nvSpPr>
        <p:spPr>
          <a:xfrm rot="22765">
            <a:off x="12117004" y="8807283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0" name="TextBox 48">
            <a:extLst>
              <a:ext uri="{FF2B5EF4-FFF2-40B4-BE49-F238E27FC236}">
                <a16:creationId xmlns:a16="http://schemas.microsoft.com/office/drawing/2014/main" id="{875D7E55-C164-F853-4F90-500FE822D95B}"/>
              </a:ext>
            </a:extLst>
          </p:cNvPr>
          <p:cNvSpPr txBox="1"/>
          <p:nvPr/>
        </p:nvSpPr>
        <p:spPr>
          <a:xfrm>
            <a:off x="3358676" y="8955938"/>
            <a:ext cx="2574218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sz="2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endParaRPr lang="en-US" sz="2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00"/>
              </a:lnSpc>
            </a:pPr>
            <a:r>
              <a:rPr lang="en-US" sz="2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pl-PL" sz="2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GODZINY</a:t>
            </a:r>
            <a:endParaRPr lang="en-US"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A64BF42-F0B4-FDCF-393A-0CCB23CA4A56}"/>
              </a:ext>
            </a:extLst>
          </p:cNvPr>
          <p:cNvGrpSpPr/>
          <p:nvPr/>
        </p:nvGrpSpPr>
        <p:grpSpPr>
          <a:xfrm>
            <a:off x="1537175" y="2754870"/>
            <a:ext cx="1008985" cy="986193"/>
            <a:chOff x="0" y="0"/>
            <a:chExt cx="812800" cy="812800"/>
          </a:xfrm>
          <a:solidFill>
            <a:srgbClr val="CFCF5A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7778B74-2D2E-B56D-BF24-8E07E42827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C6C6B4C7-8070-F3B2-3971-D444DD822806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74" name="TextBox 49">
            <a:extLst>
              <a:ext uri="{FF2B5EF4-FFF2-40B4-BE49-F238E27FC236}">
                <a16:creationId xmlns:a16="http://schemas.microsoft.com/office/drawing/2014/main" id="{28233D4C-D689-9F27-F062-6944103183EF}"/>
              </a:ext>
            </a:extLst>
          </p:cNvPr>
          <p:cNvSpPr txBox="1"/>
          <p:nvPr/>
        </p:nvSpPr>
        <p:spPr>
          <a:xfrm>
            <a:off x="1565925" y="3131990"/>
            <a:ext cx="876394" cy="45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grpSp>
        <p:nvGrpSpPr>
          <p:cNvPr id="78" name="Group 27">
            <a:extLst>
              <a:ext uri="{FF2B5EF4-FFF2-40B4-BE49-F238E27FC236}">
                <a16:creationId xmlns:a16="http://schemas.microsoft.com/office/drawing/2014/main" id="{BDE1D0B9-1E67-960F-87A4-557B07D469F5}"/>
              </a:ext>
            </a:extLst>
          </p:cNvPr>
          <p:cNvGrpSpPr/>
          <p:nvPr/>
        </p:nvGrpSpPr>
        <p:grpSpPr>
          <a:xfrm>
            <a:off x="14377886" y="2643233"/>
            <a:ext cx="1008985" cy="986193"/>
            <a:chOff x="0" y="0"/>
            <a:chExt cx="812800" cy="812800"/>
          </a:xfrm>
          <a:solidFill>
            <a:srgbClr val="1E2328"/>
          </a:solidFill>
        </p:grpSpPr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833D325E-BB5A-72BB-67CD-1903467CDF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TextBox 29">
              <a:extLst>
                <a:ext uri="{FF2B5EF4-FFF2-40B4-BE49-F238E27FC236}">
                  <a16:creationId xmlns:a16="http://schemas.microsoft.com/office/drawing/2014/main" id="{17253625-542F-D268-E48B-C4C6E4F29FBE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84" name="TextBox 49">
            <a:extLst>
              <a:ext uri="{FF2B5EF4-FFF2-40B4-BE49-F238E27FC236}">
                <a16:creationId xmlns:a16="http://schemas.microsoft.com/office/drawing/2014/main" id="{A1DDF12B-56ED-40B2-1665-178F70843386}"/>
              </a:ext>
            </a:extLst>
          </p:cNvPr>
          <p:cNvSpPr txBox="1"/>
          <p:nvPr/>
        </p:nvSpPr>
        <p:spPr>
          <a:xfrm>
            <a:off x="14434903" y="2972995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DF316986-8CF8-C827-CE26-A7E2715B2A3F}"/>
              </a:ext>
            </a:extLst>
          </p:cNvPr>
          <p:cNvSpPr txBox="1"/>
          <p:nvPr/>
        </p:nvSpPr>
        <p:spPr>
          <a:xfrm>
            <a:off x="4895360" y="2453685"/>
            <a:ext cx="7520748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400" dirty="0">
                <a:solidFill>
                  <a:srgbClr val="1E2328"/>
                </a:solidFill>
                <a:latin typeface="Montserrat"/>
              </a:rPr>
              <a:t>Te bloki szkoleniowe składają się na Moduł 6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7EAD24D-3DDE-CB92-1BAF-63043A326A9B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sp>
        <p:nvSpPr>
          <p:cNvPr id="10" name="AutoShape 37">
            <a:extLst>
              <a:ext uri="{FF2B5EF4-FFF2-40B4-BE49-F238E27FC236}">
                <a16:creationId xmlns:a16="http://schemas.microsoft.com/office/drawing/2014/main" id="{8A33C824-F6BF-52BD-EAD6-1D10DFBAD659}"/>
              </a:ext>
            </a:extLst>
          </p:cNvPr>
          <p:cNvSpPr/>
          <p:nvPr/>
        </p:nvSpPr>
        <p:spPr>
          <a:xfrm rot="22765">
            <a:off x="4286257" y="8764667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3DE9002E-7D57-2DEF-81FC-5C395413CEE0}"/>
              </a:ext>
            </a:extLst>
          </p:cNvPr>
          <p:cNvSpPr txBox="1"/>
          <p:nvPr/>
        </p:nvSpPr>
        <p:spPr>
          <a:xfrm>
            <a:off x="1511923" y="5298115"/>
            <a:ext cx="6393668" cy="1746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0"/>
              </a:rPr>
              <a:t>Umożliwienie uczestnikom przekształcenia modelu 2D w projekt 3D oraz praktyczne sprawdzenie, jak uzupełnić tradycyjne modelowanie na papierze techniką 3D.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0"/>
              <a:sym typeface="DM Serif Display"/>
            </a:endParaRP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5D02BBC6-E17D-1C86-167F-1334B7DA0C2C}"/>
              </a:ext>
            </a:extLst>
          </p:cNvPr>
          <p:cNvSpPr txBox="1"/>
          <p:nvPr/>
        </p:nvSpPr>
        <p:spPr>
          <a:xfrm>
            <a:off x="9250964" y="4855393"/>
            <a:ext cx="6593732" cy="3978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000" dirty="0">
                <a:solidFill>
                  <a:srgbClr val="1E2328"/>
                </a:solidFill>
                <a:latin typeface="Montserrat" panose="00000500000000000000" pitchFamily="2" charset="0"/>
              </a:rPr>
              <a:t>Wprowadzenie uczestników w obsługę konkretnego, darmowego oprogramowania do projektowania 3D, możliwego do zastosowania także w modzie, umożliwiającego korzystanie z podstawowych komend do szkicowania projektu i przekształcania go w 3D poprzez personalizację materiałów, tekstur i awatara, a także zastosowanie technik modelowania 3D i symulacji tkanin.</a:t>
            </a:r>
            <a:endParaRPr lang="en-US" sz="2000" dirty="0">
              <a:solidFill>
                <a:srgbClr val="1E2328"/>
              </a:solidFill>
              <a:latin typeface="Montserrat" panose="00000500000000000000" pitchFamily="2" charset="0"/>
              <a:sym typeface="DM Serif Display"/>
            </a:endParaRPr>
          </a:p>
          <a:p>
            <a:pPr algn="ctr">
              <a:lnSpc>
                <a:spcPts val="3500"/>
              </a:lnSpc>
            </a:pPr>
            <a:endParaRPr lang="en-US" sz="1600" dirty="0">
              <a:solidFill>
                <a:srgbClr val="1E2328"/>
              </a:solidFill>
              <a:highlight>
                <a:srgbClr val="FFFF00"/>
              </a:highlight>
              <a:latin typeface="Montserrat" panose="00000500000000000000" pitchFamily="2" charset="0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4551D6F-14F1-B77C-1850-1D8388F5C06E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3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1692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AutoShape 6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AutoShape 7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0" y="4067054"/>
            <a:ext cx="3933182" cy="2152893"/>
            <a:chOff x="0" y="0"/>
            <a:chExt cx="5244242" cy="28705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598966"/>
              <a:ext cx="5244242" cy="1703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37489" lvl="1" algn="l">
                <a:lnSpc>
                  <a:spcPts val="3299"/>
                </a:lnSpc>
              </a:pPr>
              <a:r>
                <a:rPr lang="pl-PL" sz="3600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PREZENTACJA PROGRAMÓW 3D</a:t>
              </a:r>
              <a:endParaRPr lang="en-US" sz="3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 rot="22765">
            <a:off x="10111530" y="4988719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4135766" y="1474587"/>
            <a:ext cx="11951541" cy="928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Tutaj zamieszczono linki do najbardziej znanych i popularnie używanych programów 3D do projektowania mody, obejmujących zarówno programy open-</a:t>
            </a:r>
            <a:r>
              <a:rPr lang="pl-PL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source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, jak i płatne (do pobrania).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PROGRAM</a:t>
            </a:r>
            <a:r>
              <a:rPr lang="pl-PL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Y DARMOWE</a:t>
            </a:r>
            <a:endParaRPr lang="en-US" sz="2400" b="1" dirty="0">
              <a:solidFill>
                <a:srgbClr val="CFC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https://www.blender.org/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https://www.tinkercad.com/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https://www.sketchupitalia.it/prodotti/sketchup-free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https://openscad.org/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PROFES</a:t>
            </a:r>
            <a:r>
              <a:rPr lang="pl-PL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JONALNE</a:t>
            </a:r>
            <a:r>
              <a:rPr lang="en-US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 PROGRAM</a:t>
            </a:r>
            <a:r>
              <a:rPr lang="pl-PL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US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ZA OPŁATĄ</a:t>
            </a:r>
            <a:endParaRPr lang="en-US" sz="2400" b="1" dirty="0">
              <a:solidFill>
                <a:srgbClr val="CFC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https://www.clo3d.com/en/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https://www.marvelousdesigner.com/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https://optitex.com/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https://tailornova.com/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l-PL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ROGRAMY NA</a:t>
            </a:r>
            <a:r>
              <a:rPr lang="en-US" sz="2400" b="1" dirty="0">
                <a:solidFill>
                  <a:srgbClr val="CFCF5A"/>
                </a:solidFill>
                <a:latin typeface="Montserrat"/>
                <a:ea typeface="Montserrat"/>
                <a:cs typeface="Montserrat"/>
                <a:sym typeface="Montserrat"/>
              </a:rPr>
              <a:t> Windows/macOS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Adobe Illustrator </a:t>
            </a: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https://www.adobe.com/it/products/illustrator.html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Vstitcher</a:t>
            </a: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https://browzwear.com/products/v-stitcher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Tuka3D </a:t>
            </a: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https://tukatech.com/tuka3d/</a:t>
            </a: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37489" lvl="1" algn="l">
              <a:lnSpc>
                <a:spcPts val="3299"/>
              </a:lnSpc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48FA41E-6019-7B5C-6241-ACD92325FC52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DE64C3F-DBC3-9651-F6EC-361192FBA18C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1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031566" y="3023235"/>
            <a:ext cx="4695894" cy="546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pl-PL" sz="2200" dirty="0">
                <a:solidFill>
                  <a:srgbClr val="000000"/>
                </a:solidFill>
                <a:latin typeface="Montserrat"/>
              </a:rPr>
              <a:t>Sfinansowane przez Unię Europejską. Wyrażone poglądy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opinie są jednak poglądami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opiniami wyłącznie autora/ autorów i niekoniecznie odzwierciedlają poglądy Unii Europejskiej ani Europejskiej Agencji Wykonawczej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ds. Edukacji i Kultury (EACEA). Ani Unia Europejska, ani EACEA nie ponoszą za nie odpowiedzialności.</a:t>
            </a:r>
          </a:p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endParaRPr lang="en-US" sz="2200" u="none" strike="noStrik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E7D4E828-2AF2-4BA0-C616-4521DF2C5D32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7856082" y="2434263"/>
            <a:ext cx="8779758" cy="7501642"/>
            <a:chOff x="-3544338" y="0"/>
            <a:chExt cx="7253070" cy="5954793"/>
          </a:xfrm>
        </p:grpSpPr>
        <p:sp>
          <p:nvSpPr>
            <p:cNvPr id="10" name="Freeform 10"/>
            <p:cNvSpPr/>
            <p:nvPr/>
          </p:nvSpPr>
          <p:spPr>
            <a:xfrm rot="5400000">
              <a:off x="-1670424" y="575638"/>
              <a:ext cx="3505241" cy="7253070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4394" y="1565798"/>
            <a:ext cx="11546206" cy="2334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5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5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 </a:t>
            </a:r>
            <a:br>
              <a:rPr lang="pl-PL" sz="5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pl-PL" sz="5800" dirty="0">
                <a:solidFill>
                  <a:srgbClr val="1E2328"/>
                </a:solidFill>
                <a:latin typeface="DM Serif Display"/>
              </a:rPr>
              <a:t>Cele kształcenia</a:t>
            </a:r>
          </a:p>
          <a:p>
            <a:pPr algn="l">
              <a:lnSpc>
                <a:spcPts val="6000"/>
              </a:lnSpc>
            </a:pPr>
            <a:endParaRPr lang="en-US" sz="58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" name="AutoShape 15"/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781916" y="3119397"/>
            <a:ext cx="7050974" cy="758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00" dirty="0">
                <a:solidFill>
                  <a:srgbClr val="1E2328"/>
                </a:solidFill>
                <a:latin typeface="Montserrat"/>
              </a:rPr>
              <a:t>Celem będzie </a:t>
            </a:r>
            <a:r>
              <a:rPr lang="pl-PL" sz="2100" b="1" dirty="0">
                <a:solidFill>
                  <a:srgbClr val="1E2328"/>
                </a:solidFill>
                <a:latin typeface="Montserrat"/>
              </a:rPr>
              <a:t>wprowadzenie</a:t>
            </a:r>
            <a:r>
              <a:rPr lang="pl-PL" sz="2100" dirty="0">
                <a:solidFill>
                  <a:srgbClr val="1E2328"/>
                </a:solidFill>
                <a:latin typeface="Montserrat"/>
              </a:rPr>
              <a:t> uczestników w projektowanie 3D jako uzupełnienie tradycyjnego modelowania, wspierające bardziej zrównoważone podejście do procesu projektowego.</a:t>
            </a:r>
            <a:br>
              <a:rPr lang="pl-PL" sz="2100" dirty="0">
                <a:solidFill>
                  <a:srgbClr val="1E2328"/>
                </a:solidFill>
                <a:latin typeface="Montserrat"/>
              </a:rPr>
            </a:br>
            <a:br>
              <a:rPr lang="pl-PL" sz="2100" dirty="0">
                <a:solidFill>
                  <a:srgbClr val="1E2328"/>
                </a:solidFill>
                <a:latin typeface="Montserrat"/>
              </a:rPr>
            </a:br>
            <a:r>
              <a:rPr lang="pl-PL" sz="2100" dirty="0">
                <a:solidFill>
                  <a:srgbClr val="1E2328"/>
                </a:solidFill>
                <a:latin typeface="Montserrat"/>
              </a:rPr>
              <a:t>Uczestnicy będą </a:t>
            </a:r>
            <a:r>
              <a:rPr lang="pl-PL" sz="2100" b="1" dirty="0">
                <a:solidFill>
                  <a:srgbClr val="1E2328"/>
                </a:solidFill>
                <a:latin typeface="Montserrat"/>
              </a:rPr>
              <a:t>obserwować</a:t>
            </a:r>
            <a:r>
              <a:rPr lang="pl-PL" sz="2100" dirty="0">
                <a:solidFill>
                  <a:srgbClr val="1E2328"/>
                </a:solidFill>
                <a:latin typeface="Montserrat"/>
              </a:rPr>
              <a:t> proces przechodzenia od modelu 2D do projektu 3D, aby zrealizować proste formy konstrukcji i szycia odzieży.</a:t>
            </a:r>
            <a:br>
              <a:rPr lang="pl-PL" sz="2100" dirty="0">
                <a:solidFill>
                  <a:srgbClr val="1E2328"/>
                </a:solidFill>
                <a:latin typeface="Montserrat"/>
              </a:rPr>
            </a:br>
            <a:br>
              <a:rPr lang="pl-PL" sz="2100" dirty="0">
                <a:solidFill>
                  <a:srgbClr val="1E2328"/>
                </a:solidFill>
                <a:latin typeface="Montserrat"/>
              </a:rPr>
            </a:br>
            <a:r>
              <a:rPr lang="pl-PL" sz="2100" dirty="0">
                <a:solidFill>
                  <a:srgbClr val="1E2328"/>
                </a:solidFill>
                <a:latin typeface="Montserrat"/>
              </a:rPr>
              <a:t>Dzięki szkoleniu (Moduł 4) uczestnicy nabędą </a:t>
            </a:r>
            <a:r>
              <a:rPr lang="pl-PL" sz="2100" b="1" dirty="0">
                <a:solidFill>
                  <a:srgbClr val="1E2328"/>
                </a:solidFill>
                <a:latin typeface="Montserrat"/>
              </a:rPr>
              <a:t>podstawowe umiejętności </a:t>
            </a:r>
            <a:r>
              <a:rPr lang="pl-PL" sz="2100" dirty="0">
                <a:solidFill>
                  <a:srgbClr val="1E2328"/>
                </a:solidFill>
                <a:latin typeface="Montserrat"/>
              </a:rPr>
              <a:t>obsługi specjalistycznego oprogramowania do tworzenia trójwymiarowych prototypów, personalizacji ubrań oraz </a:t>
            </a:r>
            <a:r>
              <a:rPr lang="pl-PL" sz="2100" dirty="0" err="1">
                <a:solidFill>
                  <a:srgbClr val="1E2328"/>
                </a:solidFill>
                <a:latin typeface="Montserrat"/>
              </a:rPr>
              <a:t>renderowania</a:t>
            </a:r>
            <a:r>
              <a:rPr lang="pl-PL" sz="2100" dirty="0">
                <a:solidFill>
                  <a:srgbClr val="1E2328"/>
                </a:solidFill>
                <a:latin typeface="Montserrat"/>
              </a:rPr>
              <a:t> ich na awatarach, testując różne tkaniny i symulując dopasowanie odzieży do różnych typów sylwetek przed ich fizycznym wykonaniem.</a:t>
            </a:r>
          </a:p>
          <a:p>
            <a:pPr algn="just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</a:t>
            </a:r>
            <a:r>
              <a:rPr lang="en-US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Programme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51AAD45-EB6D-6D28-CD90-26A205773D12}"/>
              </a:ext>
            </a:extLst>
          </p:cNvPr>
          <p:cNvSpPr txBox="1"/>
          <p:nvPr/>
        </p:nvSpPr>
        <p:spPr>
          <a:xfrm>
            <a:off x="7191658" y="329406"/>
            <a:ext cx="903893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F47BC86-FE88-D7D1-87A5-E816BA407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953" y="2515933"/>
            <a:ext cx="3549182" cy="1206928"/>
          </a:xfrm>
          <a:prstGeom prst="rect">
            <a:avLst/>
          </a:prstGeom>
        </p:spPr>
      </p:pic>
      <p:pic>
        <p:nvPicPr>
          <p:cNvPr id="12" name="Immagine 11" descr="Immagine che contiene vestiti, persona, computer, interno&#10;&#10;Descrizione generata automaticamente">
            <a:extLst>
              <a:ext uri="{FF2B5EF4-FFF2-40B4-BE49-F238E27FC236}">
                <a16:creationId xmlns:a16="http://schemas.microsoft.com/office/drawing/2014/main" id="{CACDAFFB-F034-115C-E157-62AA22D3B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94" y="3119398"/>
            <a:ext cx="8083214" cy="5795665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4BD9C3BF-5FCB-DA7A-E275-5E21BEA50A53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5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6172202" y="1314790"/>
            <a:ext cx="10210798" cy="8624997"/>
            <a:chOff x="-52035" y="114300"/>
            <a:chExt cx="12001826" cy="11499998"/>
          </a:xfrm>
        </p:grpSpPr>
        <p:sp>
          <p:nvSpPr>
            <p:cNvPr id="22" name="TextBox 22"/>
            <p:cNvSpPr txBox="1"/>
            <p:nvPr/>
          </p:nvSpPr>
          <p:spPr>
            <a:xfrm>
              <a:off x="-52035" y="2277382"/>
              <a:ext cx="12001826" cy="93369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2150" b="1" dirty="0">
                  <a:solidFill>
                    <a:srgbClr val="1E2328"/>
                  </a:solidFill>
                  <a:latin typeface="Montserrat"/>
                </a:rPr>
                <a:t>Moduł 6 ma głównie charakter pokazowy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</a:rPr>
                <a:t>, ponieważ uczestnicy zostaną wprowadzeni w kluczowe cechy i aspekty operacyjne projektowania 3D jako wsparcia dla bardziej zrównoważonego procesu projektowania mody.</a:t>
              </a:r>
            </a:p>
            <a:p>
              <a:br>
                <a:rPr lang="pl-PL" sz="2150" dirty="0">
                  <a:solidFill>
                    <a:srgbClr val="1E2328"/>
                  </a:solidFill>
                  <a:latin typeface="Montserrat"/>
                </a:rPr>
              </a:br>
              <a:r>
                <a:rPr lang="pl-PL" sz="2150" dirty="0">
                  <a:solidFill>
                    <a:srgbClr val="1E2328"/>
                  </a:solidFill>
                  <a:latin typeface="Montserrat"/>
                </a:rPr>
                <a:t>Pod koniec tego modułu uczestnicy:</a:t>
              </a:r>
            </a:p>
            <a:p>
              <a:pPr algn="l">
                <a:lnSpc>
                  <a:spcPts val="3299"/>
                </a:lnSpc>
                <a:spcAft>
                  <a:spcPts val="800"/>
                </a:spcAft>
              </a:pPr>
              <a:endParaRPr lang="en-US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indent="-342900">
                <a:lnSpc>
                  <a:spcPts val="3299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pl-PL" sz="2150" b="1" dirty="0">
                  <a:solidFill>
                    <a:srgbClr val="1E2328"/>
                  </a:solidFill>
                  <a:latin typeface="Montserrat"/>
                </a:rPr>
                <a:t>Wzmocnią wiedzę na temat programów 3D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</a:rPr>
                <a:t> do tworzenia form </a:t>
              </a:r>
              <a:br>
                <a:rPr lang="pl-PL" sz="2150" dirty="0">
                  <a:solidFill>
                    <a:srgbClr val="1E2328"/>
                  </a:solidFill>
                  <a:latin typeface="Montserrat"/>
                </a:rPr>
              </a:br>
              <a:r>
                <a:rPr lang="pl-PL" sz="2150" dirty="0">
                  <a:solidFill>
                    <a:srgbClr val="1E2328"/>
                  </a:solidFill>
                  <a:latin typeface="Montserrat"/>
                </a:rPr>
                <a:t>i konstruowania odzieży.</a:t>
              </a:r>
              <a:endParaRPr lang="en-US" sz="2150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marL="342900" indent="-342900">
                <a:lnSpc>
                  <a:spcPts val="3299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pl-PL" sz="2150" b="1" dirty="0">
                  <a:solidFill>
                    <a:srgbClr val="1E2328"/>
                  </a:solidFill>
                  <a:latin typeface="Montserrat"/>
                  <a:sym typeface="Montserrat"/>
                </a:rPr>
                <a:t>B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</a:rPr>
                <a:t>ędą bardziej świadomi głównych funkcji, możliwości i korzyści dla procesu projektowego wynikających z użycia programów 3D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</a:rPr>
                <a:t>, takich jak: precyzyjne pomiary, optymalizacja czasu, ograniczenie odpadów, symulacja dopasowania, redukcja kosztów itp.</a:t>
              </a:r>
              <a:endParaRPr lang="en-US" sz="2150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marL="342900" indent="-342900">
                <a:lnSpc>
                  <a:spcPts val="3299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pl-PL" sz="2150" b="1" dirty="0">
                  <a:solidFill>
                    <a:srgbClr val="1E2328"/>
                  </a:solidFill>
                  <a:latin typeface="Montserrat"/>
                </a:rPr>
                <a:t>Nabędą podstawowe umiejętności techniczne, by przejść od modelu 2D do projektu 3D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</a:rPr>
                <a:t>, korzystając z cyfrowych funkcji/komend określonego programu (np. szkicowanie projektu, przekształcanie go w model 3D, personalizowanie materiałów, tekstur i awatara, stosowanie technik symulacji tkanin itp.).</a:t>
              </a:r>
              <a:endParaRPr lang="en-US" sz="2150" dirty="0">
                <a:solidFill>
                  <a:srgbClr val="1E2328"/>
                </a:solidFill>
                <a:latin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11770653" cy="2096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</a:rPr>
                <a:t>Oczekiwanie rezultaty szkolenia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71B2A80-C398-685B-A86B-8C1256F2E0ED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pic>
        <p:nvPicPr>
          <p:cNvPr id="16" name="Immagine 15" descr="Immagine che contiene vestito, disegno, schizzo, Modello (moda)&#10;&#10;Descrizione generata automaticamente">
            <a:extLst>
              <a:ext uri="{FF2B5EF4-FFF2-40B4-BE49-F238E27FC236}">
                <a16:creationId xmlns:a16="http://schemas.microsoft.com/office/drawing/2014/main" id="{8B307D96-1AEF-B10C-85C6-62C4514B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5" y="1309347"/>
            <a:ext cx="4838700" cy="8724900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FC0E2E0B-8CAA-0DF2-EDC5-8A070E95160D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4351" y="37191"/>
            <a:ext cx="9310979" cy="6194097"/>
            <a:chOff x="0" y="0"/>
            <a:chExt cx="12414639" cy="825879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649962" y="0"/>
                <a:ext cx="5720557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7510716" cy="8258795"/>
              <a:chOff x="0" y="0"/>
              <a:chExt cx="4471494" cy="491686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2394866" y="817120"/>
                <a:ext cx="2076628" cy="4099746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482856" y="1475812"/>
            <a:ext cx="8787367" cy="8085064"/>
            <a:chOff x="0" y="114300"/>
            <a:chExt cx="11922314" cy="10780079"/>
          </a:xfrm>
        </p:grpSpPr>
        <p:sp>
          <p:nvSpPr>
            <p:cNvPr id="22" name="TextBox 22"/>
            <p:cNvSpPr txBox="1"/>
            <p:nvPr/>
          </p:nvSpPr>
          <p:spPr>
            <a:xfrm>
              <a:off x="200283" y="1645271"/>
              <a:ext cx="11722031" cy="9249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299"/>
                </a:lnSpc>
                <a:spcAft>
                  <a:spcPts val="1600"/>
                </a:spcAft>
              </a:pP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Moduł 6 obejmuje </a:t>
              </a:r>
              <a:r>
                <a:rPr lang="pl-PL" sz="2500" b="1" dirty="0">
                  <a:solidFill>
                    <a:srgbClr val="1E2328"/>
                  </a:solidFill>
                  <a:latin typeface="Montserrat"/>
                </a:rPr>
                <a:t>mieszaną metodologię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, łączącą tradycyjne lekcje formalne z nauką poprzez działanie.</a:t>
              </a:r>
              <a:endParaRPr lang="en-US" sz="2500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algn="just">
                <a:lnSpc>
                  <a:spcPts val="3299"/>
                </a:lnSpc>
                <a:spcAft>
                  <a:spcPts val="1600"/>
                </a:spcAft>
              </a:pP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Podejście formalne zostanie zastosowane do omówienia wprowadzających treści teoretycznych </a:t>
              </a:r>
              <a:br>
                <a:rPr lang="pl-PL" sz="2500" dirty="0">
                  <a:solidFill>
                    <a:srgbClr val="1E2328"/>
                  </a:solidFill>
                  <a:latin typeface="Montserrat"/>
                </a:rPr>
              </a:b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i będzie wykorzystywane głównie w UNITACH 1–2.</a:t>
              </a:r>
              <a:endParaRPr lang="en-US" sz="2500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algn="just">
                <a:lnSpc>
                  <a:spcPts val="3299"/>
                </a:lnSpc>
                <a:spcAft>
                  <a:spcPts val="1600"/>
                </a:spcAft>
              </a:pPr>
              <a:r>
                <a:rPr lang="pl-PL" sz="2500" i="1" dirty="0">
                  <a:solidFill>
                    <a:srgbClr val="1E2328"/>
                  </a:solidFill>
                  <a:latin typeface="Montserrat"/>
                </a:rPr>
                <a:t>Symulacje, ćwiczenia pod kierunkiem 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oraz </a:t>
              </a:r>
              <a:r>
                <a:rPr lang="pl-PL" sz="2500" i="1" dirty="0">
                  <a:solidFill>
                    <a:srgbClr val="1E2328"/>
                  </a:solidFill>
                  <a:latin typeface="Montserrat"/>
                </a:rPr>
                <a:t>praca grupowa 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będą stosowane w jednostkach pokazowych do prostych ćwiczeń w tworzeniu form i konstruowaniu odzieży za pomocą modelowania 3D</a:t>
              </a:r>
              <a:endParaRPr lang="en-US" sz="2500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algn="just">
                <a:lnSpc>
                  <a:spcPts val="3299"/>
                </a:lnSpc>
                <a:spcAft>
                  <a:spcPts val="1600"/>
                </a:spcAft>
              </a:pP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Ponadto treści praktyczne w UNITACH 3–4 będą realizowane w podejściu opartym na </a:t>
              </a:r>
              <a:r>
                <a:rPr lang="pl-PL" sz="2500" b="1" dirty="0">
                  <a:solidFill>
                    <a:srgbClr val="1E2328"/>
                  </a:solidFill>
                  <a:latin typeface="Montserrat"/>
                </a:rPr>
                <a:t>uczeniu się we współpracy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: uczestnicy będą pracować w małych grupach pod kierunkiem trenera, aby osiągnąć wspólny cel edukacyjny, którym będzie prosty projekt modelowania 3D (np. element odzieży).</a:t>
              </a:r>
              <a:endParaRPr lang="en-US" sz="2500" dirty="0">
                <a:solidFill>
                  <a:srgbClr val="1E2328"/>
                </a:solidFill>
                <a:latin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0" cy="1070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Metodologia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CD655E2-DCB1-B6E7-D028-330CB5E1E6E6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pic>
        <p:nvPicPr>
          <p:cNvPr id="32" name="Immagine 31" descr="Immagine che contiene moda, vestiti, Fashion design, donna&#10;&#10;Descrizione generata automaticamente">
            <a:extLst>
              <a:ext uri="{FF2B5EF4-FFF2-40B4-BE49-F238E27FC236}">
                <a16:creationId xmlns:a16="http://schemas.microsoft.com/office/drawing/2014/main" id="{66AEB903-33D4-DED2-1B3E-08303960C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88" y="2278532"/>
            <a:ext cx="5831990" cy="8008468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923F88D8-7582-E034-A862-980087C807E8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9052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2791" y="1242642"/>
            <a:ext cx="6051534" cy="9253538"/>
            <a:chOff x="0" y="0"/>
            <a:chExt cx="1308826" cy="2001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830974"/>
            <a:ext cx="4119719" cy="234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 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Czas trwania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087192" y="586941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116504" y="6163521"/>
            <a:ext cx="3944109" cy="431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8 hours</a:t>
            </a:r>
          </a:p>
        </p:txBody>
      </p:sp>
      <p:sp>
        <p:nvSpPr>
          <p:cNvPr id="15" name="Freeform 15"/>
          <p:cNvSpPr/>
          <p:nvPr/>
        </p:nvSpPr>
        <p:spPr>
          <a:xfrm>
            <a:off x="5188298" y="517619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6" name="Group 16"/>
          <p:cNvGrpSpPr/>
          <p:nvPr/>
        </p:nvGrpSpPr>
        <p:grpSpPr>
          <a:xfrm>
            <a:off x="6435533" y="1570127"/>
            <a:ext cx="9601147" cy="5607443"/>
            <a:chOff x="-620057" y="-2801167"/>
            <a:chExt cx="12801529" cy="7476593"/>
          </a:xfrm>
        </p:grpSpPr>
        <p:sp>
          <p:nvSpPr>
            <p:cNvPr id="17" name="TextBox 17"/>
            <p:cNvSpPr txBox="1"/>
            <p:nvPr/>
          </p:nvSpPr>
          <p:spPr>
            <a:xfrm>
              <a:off x="-620057" y="-1582700"/>
              <a:ext cx="12801529" cy="6258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  <a:spcAft>
                  <a:spcPts val="1200"/>
                </a:spcAft>
              </a:pP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Do tego modułu wymagane są:</a:t>
              </a:r>
              <a:endParaRPr lang="en-US" sz="2500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marL="342900" indent="-342900" algn="just">
                <a:lnSpc>
                  <a:spcPts val="3299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pl-PL" sz="2500" i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r>
                <a:rPr lang="pl-PL" sz="2500" i="1" dirty="0">
                  <a:solidFill>
                    <a:srgbClr val="1E2328"/>
                  </a:solidFill>
                  <a:latin typeface="Montserrat"/>
                </a:rPr>
                <a:t>ołączenie z Internetem, ekran szerokoformatowy do 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lekcji teoretycznych</a:t>
              </a:r>
              <a:r>
                <a:rPr lang="pl-PL" sz="2500" i="1" dirty="0">
                  <a:solidFill>
                    <a:srgbClr val="1E2328"/>
                  </a:solidFill>
                  <a:latin typeface="Montserrat"/>
                </a:rPr>
                <a:t>, materiały do modelowania 2D, komputery osobiste 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i</a:t>
              </a:r>
              <a:r>
                <a:rPr lang="pl-PL" sz="2500" i="1" dirty="0">
                  <a:solidFill>
                    <a:srgbClr val="1E2328"/>
                  </a:solidFill>
                  <a:latin typeface="Montserrat"/>
                </a:rPr>
                <a:t> powiązane akcesoria.</a:t>
              </a:r>
              <a:endParaRPr lang="en-US" sz="2500" i="1" dirty="0">
                <a:solidFill>
                  <a:srgbClr val="1E2328"/>
                </a:solidFill>
                <a:latin typeface="Montserrat"/>
                <a:sym typeface="Montserrat"/>
              </a:endParaRPr>
            </a:p>
            <a:p>
              <a:pPr marL="342900" indent="-342900" algn="just">
                <a:lnSpc>
                  <a:spcPts val="3299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Do skutecznego podziału uczestników na grupy pracujące nad projektem modelowania 3D wymagane są </a:t>
              </a:r>
              <a:r>
                <a:rPr lang="pl-PL" sz="2500" b="1" dirty="0">
                  <a:solidFill>
                    <a:srgbClr val="1E2328"/>
                  </a:solidFill>
                  <a:latin typeface="Montserrat"/>
                </a:rPr>
                <a:t>co najmniej 4 komputery</a:t>
              </a: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.</a:t>
              </a:r>
            </a:p>
            <a:p>
              <a:pPr marL="342900" indent="-342900" algn="just">
                <a:lnSpc>
                  <a:spcPts val="3299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pl-PL" sz="2500" dirty="0">
                  <a:solidFill>
                    <a:srgbClr val="1E2328"/>
                  </a:solidFill>
                  <a:latin typeface="Montserrat"/>
                </a:rPr>
                <a:t>Sprzęt ICT musi być zdolny do uruchomienia programu do projektowania 3D wybranego na potrzeby praktycznych symulacji i ćwiczeń.</a:t>
              </a:r>
              <a:endParaRPr lang="en-US" sz="2500" dirty="0">
                <a:solidFill>
                  <a:srgbClr val="1E2328"/>
                </a:solidFill>
                <a:latin typeface="Montserrat"/>
                <a:sym typeface="Montserrat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591029" y="-2801167"/>
              <a:ext cx="10118569" cy="1040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5600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Niezbędne wyposażenie</a:t>
              </a:r>
              <a:endParaRPr lang="en-US" sz="56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435533" y="7602460"/>
            <a:ext cx="7312318" cy="787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56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Kryteria oceny</a:t>
            </a:r>
            <a:endParaRPr lang="en-US" sz="5600" dirty="0">
              <a:solidFill>
                <a:srgbClr val="CFCF5A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6048AC1-4C84-C3E3-ACBE-A2C6F694FC32}"/>
              </a:ext>
            </a:extLst>
          </p:cNvPr>
          <p:cNvSpPr txBox="1"/>
          <p:nvPr/>
        </p:nvSpPr>
        <p:spPr>
          <a:xfrm>
            <a:off x="6293400" y="8390113"/>
            <a:ext cx="9937195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Ø"/>
            </a:pPr>
            <a:r>
              <a:rPr lang="pl-PL" sz="2500" b="1" dirty="0">
                <a:solidFill>
                  <a:srgbClr val="1E2328"/>
                </a:solidFill>
                <a:latin typeface="Montserrat"/>
              </a:rPr>
              <a:t>Quiz z 5 pytaniami zamkniętymi </a:t>
            </a:r>
            <a:r>
              <a:rPr lang="pl-PL" sz="2500" dirty="0">
                <a:solidFill>
                  <a:srgbClr val="1E2328"/>
                </a:solidFill>
                <a:latin typeface="Montserrat"/>
              </a:rPr>
              <a:t>zostanie przeprowadzony wśród uczestników w celu sprawdzenia osiągnięcia celów edukacyjnych wyznaczonych dla tego modułu</a:t>
            </a:r>
            <a:r>
              <a:rPr lang="en-US" sz="2500" dirty="0">
                <a:solidFill>
                  <a:srgbClr val="1E2328"/>
                </a:solidFill>
                <a:latin typeface="Montserrat"/>
                <a:sym typeface="Montserrat"/>
              </a:rPr>
              <a:t>  </a:t>
            </a:r>
          </a:p>
          <a:p>
            <a:pPr algn="l">
              <a:lnSpc>
                <a:spcPts val="3299"/>
              </a:lnSpc>
            </a:pPr>
            <a:endParaRPr lang="en-US" sz="18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C5CD275B-CA79-4ADE-6D23-50E085D4FB7C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80C194B4-CC92-8DEF-DE17-82BAE441E26B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5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247618"/>
            <a:ext cx="17572922" cy="4344381"/>
            <a:chOff x="-11015923" y="-998257"/>
            <a:chExt cx="23430562" cy="5792507"/>
          </a:xfrm>
        </p:grpSpPr>
        <p:grpSp>
          <p:nvGrpSpPr>
            <p:cNvPr id="3" name="Group 3"/>
            <p:cNvGrpSpPr/>
            <p:nvPr/>
          </p:nvGrpSpPr>
          <p:grpSpPr>
            <a:xfrm>
              <a:off x="-11015923" y="-998257"/>
              <a:ext cx="23430562" cy="5792507"/>
              <a:chOff x="-6558317" y="-1407111"/>
              <a:chExt cx="13949358" cy="34485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558317" y="-1407111"/>
                <a:ext cx="300316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-11015923" y="0"/>
              <a:ext cx="12387523" cy="4086794"/>
              <a:chOff x="-6558315" y="0"/>
              <a:chExt cx="7374895" cy="243306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6558315" y="1591635"/>
                <a:ext cx="6835077" cy="841433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197210" y="2303426"/>
            <a:ext cx="16498544" cy="8466228"/>
            <a:chOff x="-9193075" y="1060178"/>
            <a:chExt cx="21998058" cy="9944758"/>
          </a:xfrm>
        </p:grpSpPr>
        <p:sp>
          <p:nvSpPr>
            <p:cNvPr id="22" name="TextBox 22"/>
            <p:cNvSpPr txBox="1"/>
            <p:nvPr/>
          </p:nvSpPr>
          <p:spPr>
            <a:xfrm>
              <a:off x="3447182" y="1060178"/>
              <a:ext cx="9357801" cy="99447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pl-PL" sz="3500" dirty="0">
                  <a:solidFill>
                    <a:srgbClr val="1E2328"/>
                  </a:solidFill>
                  <a:latin typeface="Montserrat"/>
                </a:rPr>
                <a:t>Ten moduł obejmuje teoretyczne materiały szkoleniowe w formacie PPT lub </a:t>
              </a:r>
              <a:r>
                <a:rPr lang="pl-PL" sz="3500" dirty="0" err="1">
                  <a:solidFill>
                    <a:srgbClr val="1E2328"/>
                  </a:solidFill>
                  <a:latin typeface="Montserrat"/>
                </a:rPr>
                <a:t>Canva</a:t>
              </a:r>
              <a:r>
                <a:rPr lang="pl-PL" sz="3500" dirty="0">
                  <a:solidFill>
                    <a:srgbClr val="1E2328"/>
                  </a:solidFill>
                  <a:latin typeface="Montserrat"/>
                </a:rPr>
                <a:t>.</a:t>
              </a:r>
              <a:br>
                <a:rPr lang="pl-PL" sz="3500" dirty="0">
                  <a:solidFill>
                    <a:srgbClr val="1E2328"/>
                  </a:solidFill>
                  <a:latin typeface="Montserrat"/>
                </a:rPr>
              </a:br>
              <a:endParaRPr lang="pl-PL" sz="3500" dirty="0">
                <a:solidFill>
                  <a:srgbClr val="1E2328"/>
                </a:solidFill>
                <a:latin typeface="Montserrat"/>
              </a:endParaRPr>
            </a:p>
            <a:p>
              <a:r>
                <a:rPr lang="pl-PL" sz="3500" dirty="0">
                  <a:solidFill>
                    <a:srgbClr val="1E2328"/>
                  </a:solidFill>
                  <a:latin typeface="Montserrat"/>
                </a:rPr>
                <a:t>Materiały teoretyczne są dostępne dla każdej jednostki szkoleniowej wchodzącej w skład modułu.</a:t>
              </a:r>
              <a:br>
                <a:rPr lang="pl-PL" sz="3500" dirty="0">
                  <a:solidFill>
                    <a:srgbClr val="1E2328"/>
                  </a:solidFill>
                  <a:latin typeface="Montserrat"/>
                </a:rPr>
              </a:br>
              <a:endParaRPr lang="pl-PL" sz="3500" dirty="0">
                <a:solidFill>
                  <a:srgbClr val="1E2328"/>
                </a:solidFill>
                <a:latin typeface="Montserrat"/>
              </a:endParaRPr>
            </a:p>
            <a:p>
              <a:r>
                <a:rPr lang="pl-PL" sz="3500" dirty="0" err="1">
                  <a:solidFill>
                    <a:srgbClr val="1E2328"/>
                  </a:solidFill>
                  <a:latin typeface="Montserrat"/>
                </a:rPr>
                <a:t>Wideotutoriale</a:t>
              </a:r>
              <a:r>
                <a:rPr lang="pl-PL" sz="3500" dirty="0">
                  <a:solidFill>
                    <a:srgbClr val="1E2328"/>
                  </a:solidFill>
                  <a:latin typeface="Montserrat"/>
                </a:rPr>
                <a:t> są dostępne wyłącznie dla modułów o wysokim stopniu praktycznych treści edukacyjnych.</a:t>
              </a:r>
            </a:p>
            <a:p>
              <a:pPr algn="l"/>
              <a:endParaRPr lang="en-US" sz="35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299"/>
                </a:lnSpc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9193075" y="7081152"/>
              <a:ext cx="11217850" cy="1846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</a:rPr>
                <a:t>Materiały szkoleniowe </a:t>
              </a:r>
              <a:br>
                <a:rPr lang="pl-PL" sz="6000" dirty="0">
                  <a:solidFill>
                    <a:srgbClr val="1E2328"/>
                  </a:solidFill>
                  <a:latin typeface="DM Serif Display"/>
                </a:rPr>
              </a:br>
              <a:r>
                <a:rPr lang="pl-PL" sz="6000" dirty="0">
                  <a:solidFill>
                    <a:srgbClr val="1E2328"/>
                  </a:solidFill>
                  <a:latin typeface="DM Serif Display"/>
                </a:rPr>
                <a:t>i </a:t>
              </a:r>
              <a:r>
                <a:rPr lang="pl-PL" sz="6000" dirty="0" err="1">
                  <a:solidFill>
                    <a:srgbClr val="1E2328"/>
                  </a:solidFill>
                  <a:latin typeface="DM Serif Display"/>
                </a:rPr>
                <a:t>wideotutoriale</a:t>
              </a:r>
              <a:endParaRPr lang="en-US" sz="6000" dirty="0">
                <a:solidFill>
                  <a:srgbClr val="1E2328"/>
                </a:solidFill>
                <a:latin typeface="DM Serif Display"/>
                <a:sym typeface="DM Serif Display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1C40F9A-2D31-1CB4-682C-E0ECEEEC72CD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pic>
        <p:nvPicPr>
          <p:cNvPr id="26" name="Immagine 25" descr="Immagine che contiene vestiti, manichino, cappotto, statua&#10;&#10;Descrizione generata automaticamente">
            <a:extLst>
              <a:ext uri="{FF2B5EF4-FFF2-40B4-BE49-F238E27FC236}">
                <a16:creationId xmlns:a16="http://schemas.microsoft.com/office/drawing/2014/main" id="{BC155244-729E-8806-08BD-5A6A97446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8700"/>
            <a:ext cx="9290643" cy="5225987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17CF4758-45FD-2366-0D14-8415F61B3FC3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9266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AutoShape 10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-32657" y="8801100"/>
            <a:ext cx="16731663" cy="1495538"/>
            <a:chOff x="0" y="0"/>
            <a:chExt cx="6574460" cy="3678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1000" y="9010260"/>
            <a:ext cx="16167754" cy="1431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2900" dirty="0">
                <a:solidFill>
                  <a:srgbClr val="FFFFFF"/>
                </a:solidFill>
                <a:latin typeface="DM Serif Display"/>
              </a:rPr>
              <a:t>PROFESJONALNY PROJEKTANT MODY, EKSPERT W PROJEKTOWANIU 3D</a:t>
            </a:r>
          </a:p>
          <a:p>
            <a:r>
              <a:rPr lang="pl-PL" sz="2900" dirty="0">
                <a:solidFill>
                  <a:srgbClr val="FFFFFF"/>
                </a:solidFill>
                <a:latin typeface="DM Serif Display"/>
              </a:rPr>
              <a:t>TRENER W ZAKRESIE PROJEKTOWANIA I MODELOWANIA MODY, EKSPERT W PROJEKTOWANIU 3D</a:t>
            </a:r>
          </a:p>
          <a:p>
            <a:pPr algn="l"/>
            <a:endParaRPr lang="en-US" sz="35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pic>
        <p:nvPicPr>
          <p:cNvPr id="21" name="Immagine 20" descr="Immagine che contiene persona, interno, vestiti, forniture per ufficio&#10;&#10;Descrizione generata automaticamente">
            <a:extLst>
              <a:ext uri="{FF2B5EF4-FFF2-40B4-BE49-F238E27FC236}">
                <a16:creationId xmlns:a16="http://schemas.microsoft.com/office/drawing/2014/main" id="{1299757F-4CEC-22A5-11BE-DD9656D6A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4" y="2306770"/>
            <a:ext cx="8930210" cy="6494329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79315A6F-FBAE-680F-E103-4763F5643FCD}"/>
              </a:ext>
            </a:extLst>
          </p:cNvPr>
          <p:cNvSpPr txBox="1"/>
          <p:nvPr/>
        </p:nvSpPr>
        <p:spPr>
          <a:xfrm>
            <a:off x="9110851" y="2317522"/>
            <a:ext cx="7588155" cy="8434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-PL" sz="24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Kompetencje techniczne</a:t>
            </a:r>
            <a:endParaRPr lang="en-US" sz="24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1E2328"/>
                </a:solidFill>
                <a:latin typeface="Montserrat"/>
              </a:rPr>
              <a:t>Znajomość szycia, tworzenia form, obróbki tkanin i technik konstruowania odzieży</a:t>
            </a:r>
            <a:endParaRPr lang="en-US" sz="2200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1E2328"/>
                </a:solidFill>
                <a:latin typeface="Montserrat"/>
              </a:rPr>
              <a:t>Znajomość różnych tkanin, ich właściwości oraz przydatności do </a:t>
            </a:r>
            <a:r>
              <a:rPr lang="pl-PL" sz="2200" dirty="0" err="1">
                <a:solidFill>
                  <a:srgbClr val="1E2328"/>
                </a:solidFill>
                <a:latin typeface="Montserrat"/>
              </a:rPr>
              <a:t>upcyklingu</a:t>
            </a:r>
            <a:endParaRPr lang="en-US" sz="2200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1E2328"/>
                </a:solidFill>
                <a:latin typeface="Montserrat"/>
              </a:rPr>
              <a:t>Biegła wiedza i umiejętności w zakresie konstruowania odzieży przy użyciu programów do projektowania 3D</a:t>
            </a:r>
            <a:endParaRPr lang="pl-PL" sz="2200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299"/>
              </a:lnSpc>
            </a:pPr>
            <a:r>
              <a:rPr lang="pl-PL" sz="24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Kompetencje pedagogiczne</a:t>
            </a:r>
            <a:endParaRPr lang="en-US" sz="24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1E2328"/>
                </a:solidFill>
                <a:latin typeface="Montserrat"/>
              </a:rPr>
              <a:t>Doświadczenie w nauczaniu osób dorosłych oraz znajomość ich stylów uczenia się</a:t>
            </a:r>
            <a:endParaRPr lang="en-US" sz="2200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1E2328"/>
                </a:solidFill>
                <a:latin typeface="Montserrat"/>
              </a:rPr>
              <a:t>Silne umiejętności komunikacyjne i prezentacyjne umożliwiające angażowanie uczestników</a:t>
            </a:r>
            <a:endParaRPr lang="en-US" sz="2200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r">
              <a:lnSpc>
                <a:spcPts val="3299"/>
              </a:lnSpc>
            </a:pPr>
            <a:r>
              <a:rPr lang="en-US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3299"/>
              </a:lnSpc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4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680894A-4797-E4FC-DB10-24FC32F5BE28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C190DC57-1411-DDB7-7770-7F09DCD95744}"/>
              </a:ext>
            </a:extLst>
          </p:cNvPr>
          <p:cNvSpPr txBox="1"/>
          <p:nvPr/>
        </p:nvSpPr>
        <p:spPr>
          <a:xfrm>
            <a:off x="2971801" y="1226098"/>
            <a:ext cx="13477442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</a:rPr>
              <a:t>Profil kompetencji trenera (trenerów)</a:t>
            </a:r>
            <a:endParaRPr lang="en-US" sz="60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0346942C-9501-1CE2-45FB-BBF9E66D6DF6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0" y="5485084"/>
            <a:ext cx="16221075" cy="47454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96"/>
              </a:lnSpc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 rot="22765">
            <a:off x="12984061" y="8238948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EBA9105D-9131-6467-5274-0D7DF7FC975C}"/>
              </a:ext>
            </a:extLst>
          </p:cNvPr>
          <p:cNvSpPr/>
          <p:nvPr/>
        </p:nvSpPr>
        <p:spPr>
          <a:xfrm>
            <a:off x="0" y="7727371"/>
            <a:ext cx="16675331" cy="2611924"/>
          </a:xfrm>
          <a:custGeom>
            <a:avLst/>
            <a:gdLst/>
            <a:ahLst/>
            <a:cxnLst/>
            <a:rect l="l" t="t" r="r" b="b"/>
            <a:pathLst>
              <a:path w="7391041" h="2041451">
                <a:moveTo>
                  <a:pt x="0" y="0"/>
                </a:moveTo>
                <a:lnTo>
                  <a:pt x="7391041" y="0"/>
                </a:lnTo>
                <a:lnTo>
                  <a:pt x="7391041" y="2041451"/>
                </a:lnTo>
                <a:lnTo>
                  <a:pt x="0" y="2041451"/>
                </a:lnTo>
                <a:close/>
              </a:path>
            </a:pathLst>
          </a:custGeom>
          <a:solidFill>
            <a:srgbClr val="CFCF5A"/>
          </a:solidFill>
        </p:spPr>
        <p:txBody>
          <a:bodyPr/>
          <a:lstStyle/>
          <a:p>
            <a:endParaRPr lang="it-IT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325ABAA5-5E63-B372-53DC-272DF2FD53A0}"/>
              </a:ext>
            </a:extLst>
          </p:cNvPr>
          <p:cNvSpPr/>
          <p:nvPr/>
        </p:nvSpPr>
        <p:spPr>
          <a:xfrm>
            <a:off x="5945533" y="8568133"/>
            <a:ext cx="10807931" cy="1672885"/>
          </a:xfrm>
          <a:custGeom>
            <a:avLst/>
            <a:gdLst/>
            <a:ahLst/>
            <a:cxnLst/>
            <a:rect l="l" t="t" r="r" b="b"/>
            <a:pathLst>
              <a:path w="6574461" h="3678393">
                <a:moveTo>
                  <a:pt x="0" y="0"/>
                </a:moveTo>
                <a:lnTo>
                  <a:pt x="6574461" y="0"/>
                </a:lnTo>
                <a:lnTo>
                  <a:pt x="6574461" y="3678393"/>
                </a:lnTo>
                <a:lnTo>
                  <a:pt x="0" y="3678393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it-IT"/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67977942-B613-CB28-C18C-B742D6BDAB99}"/>
              </a:ext>
            </a:extLst>
          </p:cNvPr>
          <p:cNvSpPr txBox="1"/>
          <p:nvPr/>
        </p:nvSpPr>
        <p:spPr>
          <a:xfrm>
            <a:off x="7003798" y="9222706"/>
            <a:ext cx="9743650" cy="840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7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BLOKI SZKOLENIOWE</a:t>
            </a:r>
            <a:endParaRPr lang="en-US" sz="7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AA3CCBE4-BDFD-E3E6-FCE0-699CD264C2EC}"/>
              </a:ext>
            </a:extLst>
          </p:cNvPr>
          <p:cNvSpPr txBox="1"/>
          <p:nvPr/>
        </p:nvSpPr>
        <p:spPr>
          <a:xfrm rot="16200000">
            <a:off x="11721275" y="3200025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B624CAB-A18B-A4EE-97A6-319F2BB34C40}"/>
              </a:ext>
            </a:extLst>
          </p:cNvPr>
          <p:cNvSpPr txBox="1"/>
          <p:nvPr/>
        </p:nvSpPr>
        <p:spPr>
          <a:xfrm>
            <a:off x="7191658" y="329406"/>
            <a:ext cx="903893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</a:rPr>
              <a:t>Podejście do projektowania 3D w krawiectwie</a:t>
            </a:r>
            <a:endParaRPr lang="en-US" sz="2499" dirty="0">
              <a:solidFill>
                <a:srgbClr val="1E2328"/>
              </a:solidFill>
              <a:latin typeface="Montserrat"/>
              <a:sym typeface="DM Serif Display"/>
            </a:endParaRPr>
          </a:p>
        </p:txBody>
      </p:sp>
      <p:pic>
        <p:nvPicPr>
          <p:cNvPr id="22" name="Immagine 21" descr="Immagine che contiene schermata, testo, Software multimediale, Software per la grafica&#10;&#10;Descrizione generata automaticamente">
            <a:extLst>
              <a:ext uri="{FF2B5EF4-FFF2-40B4-BE49-F238E27FC236}">
                <a16:creationId xmlns:a16="http://schemas.microsoft.com/office/drawing/2014/main" id="{CF35F442-A938-50D4-DBD9-4CF19986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" y="1076234"/>
            <a:ext cx="12564671" cy="7067628"/>
          </a:xfrm>
          <a:prstGeom prst="rect">
            <a:avLst/>
          </a:prstGeom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A47254E2-0CC7-72F4-1705-E81AC983179D}"/>
              </a:ext>
            </a:extLst>
          </p:cNvPr>
          <p:cNvSpPr txBox="1"/>
          <p:nvPr/>
        </p:nvSpPr>
        <p:spPr>
          <a:xfrm rot="5400000" flipV="1">
            <a:off x="14911426" y="7757256"/>
            <a:ext cx="410531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1E2328"/>
                </a:solidFill>
                <a:latin typeface="Montserrat"/>
                <a:ea typeface="+mn-lt"/>
                <a:cs typeface="+mn-lt"/>
                <a:hlinkClick r:id="rId4"/>
              </a:rPr>
              <a:t>www.fashionupproject.com</a:t>
            </a:r>
            <a:endParaRPr lang="it-IT">
              <a:latin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1229</Words>
  <Application>Microsoft Office PowerPoint</Application>
  <PresentationFormat>Niestandardowy</PresentationFormat>
  <Paragraphs>135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Wingdings</vt:lpstr>
      <vt:lpstr>DM Serif Display</vt:lpstr>
      <vt:lpstr>Montserrat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PPT template</dc:title>
  <dc:creator>Giulia</dc:creator>
  <cp:lastModifiedBy>P BM</cp:lastModifiedBy>
  <cp:revision>104</cp:revision>
  <dcterms:created xsi:type="dcterms:W3CDTF">2006-08-16T00:00:00Z</dcterms:created>
  <dcterms:modified xsi:type="dcterms:W3CDTF">2025-08-27T17:52:12Z</dcterms:modified>
  <dc:identifier>DAGF2R1KSC4</dc:identifier>
</cp:coreProperties>
</file>