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71" r:id="rId6"/>
    <p:sldId id="260" r:id="rId7"/>
    <p:sldId id="274" r:id="rId8"/>
    <p:sldId id="261" r:id="rId9"/>
    <p:sldId id="275" r:id="rId10"/>
    <p:sldId id="268" r:id="rId11"/>
    <p:sldId id="272" r:id="rId12"/>
    <p:sldId id="273" r:id="rId13"/>
    <p:sldId id="270" r:id="rId14"/>
  </p:sldIdLst>
  <p:sldSz cx="18288000" cy="10287000"/>
  <p:notesSz cx="6858000" cy="9144000"/>
  <p:embeddedFontLst>
    <p:embeddedFont>
      <p:font typeface="DM Serif Display" pitchFamily="2" charset="0"/>
      <p:regular r:id="rId15"/>
    </p:embeddedFont>
    <p:embeddedFont>
      <p:font typeface="Montserrat" panose="00000500000000000000" pitchFamily="2" charset="-18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328"/>
    <a:srgbClr val="CFCF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55" autoAdjust="0"/>
    <p:restoredTop sz="94622" autoAdjust="0"/>
  </p:normalViewPr>
  <p:slideViewPr>
    <p:cSldViewPr>
      <p:cViewPr varScale="1">
        <p:scale>
          <a:sx n="52" d="100"/>
          <a:sy n="52" d="100"/>
        </p:scale>
        <p:origin x="104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3" name="Group 3"/>
          <p:cNvGrpSpPr/>
          <p:nvPr/>
        </p:nvGrpSpPr>
        <p:grpSpPr>
          <a:xfrm>
            <a:off x="0" y="9263063"/>
            <a:ext cx="12735070" cy="1023937"/>
            <a:chOff x="0" y="0"/>
            <a:chExt cx="10109079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109079" cy="812800"/>
            </a:xfrm>
            <a:custGeom>
              <a:avLst/>
              <a:gdLst/>
              <a:ahLst/>
              <a:cxnLst/>
              <a:rect l="l" t="t" r="r" b="b"/>
              <a:pathLst>
                <a:path w="10109079" h="812800">
                  <a:moveTo>
                    <a:pt x="0" y="0"/>
                  </a:moveTo>
                  <a:lnTo>
                    <a:pt x="10109079" y="0"/>
                  </a:lnTo>
                  <a:lnTo>
                    <a:pt x="1010907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10109079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751895" y="5657850"/>
            <a:ext cx="5296402" cy="5008320"/>
            <a:chOff x="0" y="0"/>
            <a:chExt cx="4204276" cy="39755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04276" cy="3975597"/>
            </a:xfrm>
            <a:custGeom>
              <a:avLst/>
              <a:gdLst/>
              <a:ahLst/>
              <a:cxnLst/>
              <a:rect l="l" t="t" r="r" b="b"/>
              <a:pathLst>
                <a:path w="4204276" h="3975597">
                  <a:moveTo>
                    <a:pt x="0" y="0"/>
                  </a:moveTo>
                  <a:lnTo>
                    <a:pt x="4204276" y="0"/>
                  </a:lnTo>
                  <a:lnTo>
                    <a:pt x="4204276" y="3975597"/>
                  </a:lnTo>
                  <a:lnTo>
                    <a:pt x="0" y="3975597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4204276" cy="3975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751895" y="1028700"/>
            <a:ext cx="9482623" cy="9258300"/>
            <a:chOff x="0" y="0"/>
            <a:chExt cx="12643497" cy="1234440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 t="1182" b="1182"/>
            <a:stretch>
              <a:fillRect/>
            </a:stretch>
          </p:blipFill>
          <p:spPr>
            <a:xfrm>
              <a:off x="0" y="0"/>
              <a:ext cx="12643497" cy="12344400"/>
            </a:xfrm>
            <a:prstGeom prst="rect">
              <a:avLst/>
            </a:prstGeom>
          </p:spPr>
        </p:pic>
      </p:grpSp>
      <p:sp>
        <p:nvSpPr>
          <p:cNvPr id="11" name="Freeform 11"/>
          <p:cNvSpPr/>
          <p:nvPr/>
        </p:nvSpPr>
        <p:spPr>
          <a:xfrm>
            <a:off x="13662188" y="268369"/>
            <a:ext cx="2675477" cy="559152"/>
          </a:xfrm>
          <a:custGeom>
            <a:avLst/>
            <a:gdLst/>
            <a:ahLst/>
            <a:cxnLst/>
            <a:rect l="l" t="t" r="r" b="b"/>
            <a:pathLst>
              <a:path w="2675477" h="559152">
                <a:moveTo>
                  <a:pt x="0" y="0"/>
                </a:moveTo>
                <a:lnTo>
                  <a:pt x="2675478" y="0"/>
                </a:lnTo>
                <a:lnTo>
                  <a:pt x="2675478" y="559152"/>
                </a:lnTo>
                <a:lnTo>
                  <a:pt x="0" y="5591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2" name="TextBox 12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70507" y="3030246"/>
            <a:ext cx="7787689" cy="3908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656"/>
              </a:lnSpc>
            </a:pPr>
            <a:r>
              <a:rPr lang="pl-PL" sz="36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Zakładanie pracowni </a:t>
            </a:r>
            <a:r>
              <a:rPr lang="pl-PL" sz="3600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upcyclingowej</a:t>
            </a:r>
            <a:r>
              <a:rPr lang="pl-PL" sz="36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:</a:t>
            </a:r>
          </a:p>
          <a:p>
            <a:pPr>
              <a:lnSpc>
                <a:spcPts val="10656"/>
              </a:lnSpc>
            </a:pPr>
            <a:r>
              <a:rPr lang="pl-PL" sz="36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samozatrudnienie i przedsiębiorczość w rzemiośle krawieckim</a:t>
            </a:r>
            <a:endParaRPr lang="en-US" sz="3600" dirty="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70508" y="1305544"/>
            <a:ext cx="6682774" cy="171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20"/>
              </a:lnSpc>
            </a:pPr>
            <a:r>
              <a:rPr lang="en-US" sz="12000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Modu</a:t>
            </a:r>
            <a:r>
              <a:rPr lang="pl-PL" sz="12000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ł 5</a:t>
            </a:r>
            <a:endParaRPr lang="en-US" sz="12000" dirty="0">
              <a:solidFill>
                <a:srgbClr val="CFCF5A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31566" y="6391549"/>
            <a:ext cx="5694495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endParaRPr lang="en-US" sz="3200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AutoShape 16"/>
          <p:cNvSpPr/>
          <p:nvPr/>
        </p:nvSpPr>
        <p:spPr>
          <a:xfrm flipV="1">
            <a:off x="16675331" y="0"/>
            <a:ext cx="0" cy="1028700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7" name="TextBox 17"/>
          <p:cNvSpPr txBox="1"/>
          <p:nvPr/>
        </p:nvSpPr>
        <p:spPr>
          <a:xfrm rot="-5400000">
            <a:off x="15968160" y="7608968"/>
            <a:ext cx="3027010" cy="271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fashionupwebsite.eu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 rot="-5400000">
              <a:off x="21290880" y="10145291"/>
              <a:ext cx="4036014" cy="362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96"/>
                </a:lnSpc>
              </a:pPr>
              <a:r>
                <a:rPr lang="en-US" sz="180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fashionupwebsite.eu</a:t>
              </a:r>
            </a:p>
          </p:txBody>
        </p:sp>
      </p:grpSp>
      <p:sp>
        <p:nvSpPr>
          <p:cNvPr id="8" name="AutoShape 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1" name="TextBox 11"/>
          <p:cNvSpPr txBox="1"/>
          <p:nvPr/>
        </p:nvSpPr>
        <p:spPr>
          <a:xfrm>
            <a:off x="0" y="5485084"/>
            <a:ext cx="16221075" cy="474546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196"/>
              </a:lnSpc>
            </a:pPr>
            <a:endParaRPr/>
          </a:p>
        </p:txBody>
      </p:sp>
      <p:sp>
        <p:nvSpPr>
          <p:cNvPr id="17" name="AutoShape 17"/>
          <p:cNvSpPr/>
          <p:nvPr/>
        </p:nvSpPr>
        <p:spPr>
          <a:xfrm rot="22765">
            <a:off x="12984061" y="8238948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9" name="TextBox 19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25" name="Freeform 4">
            <a:extLst>
              <a:ext uri="{FF2B5EF4-FFF2-40B4-BE49-F238E27FC236}">
                <a16:creationId xmlns:a16="http://schemas.microsoft.com/office/drawing/2014/main" id="{EBA9105D-9131-6467-5274-0D7DF7FC975C}"/>
              </a:ext>
            </a:extLst>
          </p:cNvPr>
          <p:cNvSpPr/>
          <p:nvPr/>
        </p:nvSpPr>
        <p:spPr>
          <a:xfrm>
            <a:off x="6562434" y="6986207"/>
            <a:ext cx="10112897" cy="1656672"/>
          </a:xfrm>
          <a:custGeom>
            <a:avLst/>
            <a:gdLst/>
            <a:ahLst/>
            <a:cxnLst/>
            <a:rect l="l" t="t" r="r" b="b"/>
            <a:pathLst>
              <a:path w="7391041" h="2041451">
                <a:moveTo>
                  <a:pt x="0" y="0"/>
                </a:moveTo>
                <a:lnTo>
                  <a:pt x="7391041" y="0"/>
                </a:lnTo>
                <a:lnTo>
                  <a:pt x="7391041" y="2041451"/>
                </a:lnTo>
                <a:lnTo>
                  <a:pt x="0" y="2041451"/>
                </a:lnTo>
                <a:close/>
              </a:path>
            </a:pathLst>
          </a:custGeom>
          <a:solidFill>
            <a:srgbClr val="CFCF5A"/>
          </a:solidFill>
        </p:spPr>
        <p:txBody>
          <a:bodyPr/>
          <a:lstStyle/>
          <a:p>
            <a:endParaRPr lang="it-IT"/>
          </a:p>
        </p:txBody>
      </p:sp>
      <p:pic>
        <p:nvPicPr>
          <p:cNvPr id="29" name="Immagine 28" descr="Immagine che contiene strumento, tavolo, articoli, interno&#10;&#10;Descrizione generata automaticamente">
            <a:extLst>
              <a:ext uri="{FF2B5EF4-FFF2-40B4-BE49-F238E27FC236}">
                <a16:creationId xmlns:a16="http://schemas.microsoft.com/office/drawing/2014/main" id="{82CFF4A5-F77E-3E54-6563-A982F169B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034" y="2308221"/>
            <a:ext cx="7222298" cy="4818627"/>
          </a:xfrm>
          <a:prstGeom prst="rect">
            <a:avLst/>
          </a:prstGeom>
        </p:spPr>
      </p:pic>
      <p:sp>
        <p:nvSpPr>
          <p:cNvPr id="33" name="Freeform 12">
            <a:extLst>
              <a:ext uri="{FF2B5EF4-FFF2-40B4-BE49-F238E27FC236}">
                <a16:creationId xmlns:a16="http://schemas.microsoft.com/office/drawing/2014/main" id="{325ABAA5-5E63-B372-53DC-272DF2FD53A0}"/>
              </a:ext>
            </a:extLst>
          </p:cNvPr>
          <p:cNvSpPr/>
          <p:nvPr/>
        </p:nvSpPr>
        <p:spPr>
          <a:xfrm>
            <a:off x="4929645" y="8560352"/>
            <a:ext cx="11745686" cy="1672885"/>
          </a:xfrm>
          <a:custGeom>
            <a:avLst/>
            <a:gdLst/>
            <a:ahLst/>
            <a:cxnLst/>
            <a:rect l="l" t="t" r="r" b="b"/>
            <a:pathLst>
              <a:path w="6574461" h="3678393">
                <a:moveTo>
                  <a:pt x="0" y="0"/>
                </a:moveTo>
                <a:lnTo>
                  <a:pt x="6574461" y="0"/>
                </a:lnTo>
                <a:lnTo>
                  <a:pt x="6574461" y="3678393"/>
                </a:lnTo>
                <a:lnTo>
                  <a:pt x="0" y="3678393"/>
                </a:lnTo>
                <a:close/>
              </a:path>
            </a:pathLst>
          </a:custGeom>
          <a:solidFill>
            <a:srgbClr val="1E2328"/>
          </a:solidFill>
        </p:spPr>
        <p:txBody>
          <a:bodyPr/>
          <a:lstStyle/>
          <a:p>
            <a:endParaRPr lang="it-IT"/>
          </a:p>
        </p:txBody>
      </p:sp>
      <p:sp>
        <p:nvSpPr>
          <p:cNvPr id="34" name="TextBox 14">
            <a:extLst>
              <a:ext uri="{FF2B5EF4-FFF2-40B4-BE49-F238E27FC236}">
                <a16:creationId xmlns:a16="http://schemas.microsoft.com/office/drawing/2014/main" id="{67977942-B613-CB28-C18C-B742D6BDAB99}"/>
              </a:ext>
            </a:extLst>
          </p:cNvPr>
          <p:cNvSpPr txBox="1"/>
          <p:nvPr/>
        </p:nvSpPr>
        <p:spPr>
          <a:xfrm>
            <a:off x="4929644" y="9091276"/>
            <a:ext cx="12139459" cy="9155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pl-PL" sz="90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Jednostki szkoleniowe</a:t>
            </a:r>
            <a:endParaRPr lang="en-US" sz="9000" dirty="0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5" name="TextBox 14">
            <a:extLst>
              <a:ext uri="{FF2B5EF4-FFF2-40B4-BE49-F238E27FC236}">
                <a16:creationId xmlns:a16="http://schemas.microsoft.com/office/drawing/2014/main" id="{AA3CCBE4-BDFD-E3E6-FCE0-699CD264C2EC}"/>
              </a:ext>
            </a:extLst>
          </p:cNvPr>
          <p:cNvSpPr txBox="1"/>
          <p:nvPr/>
        </p:nvSpPr>
        <p:spPr>
          <a:xfrm>
            <a:off x="1828800" y="3858379"/>
            <a:ext cx="6682774" cy="171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20"/>
              </a:lnSpc>
            </a:pPr>
            <a:r>
              <a:rPr lang="en-US" sz="12000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Modu</a:t>
            </a:r>
            <a:r>
              <a:rPr lang="pl-PL" sz="12000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ł 5</a:t>
            </a:r>
            <a:endParaRPr lang="en-US" sz="12000" dirty="0">
              <a:solidFill>
                <a:srgbClr val="CFCF5A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36FB664D-8FF4-D17D-7FC1-BCABC92EAABC}"/>
              </a:ext>
            </a:extLst>
          </p:cNvPr>
          <p:cNvSpPr txBox="1"/>
          <p:nvPr/>
        </p:nvSpPr>
        <p:spPr>
          <a:xfrm>
            <a:off x="7191658" y="329406"/>
            <a:ext cx="9483669" cy="389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pl-PL" sz="2400" dirty="0">
                <a:latin typeface="Montserrat"/>
                <a:ea typeface="Montserrat"/>
                <a:cs typeface="Montserrat"/>
                <a:sym typeface="Montserrat"/>
              </a:rPr>
              <a:t>Moduł 5, </a:t>
            </a:r>
            <a:r>
              <a:rPr lang="pl-PL" sz="2400" dirty="0">
                <a:solidFill>
                  <a:srgbClr val="FF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Zakładanie pracowni </a:t>
            </a:r>
            <a:r>
              <a:rPr lang="pl-PL" sz="2400" dirty="0" err="1">
                <a:solidFill>
                  <a:srgbClr val="FF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upcyclingowej</a:t>
            </a:r>
            <a:endParaRPr lang="pl-PL" sz="2400" dirty="0">
              <a:solidFill>
                <a:srgbClr val="FF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 rot="-5400000">
              <a:off x="21290880" y="10145291"/>
              <a:ext cx="4036014" cy="362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96"/>
                </a:lnSpc>
              </a:pPr>
              <a:r>
                <a:rPr lang="en-US" sz="180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fashionupwebsite.eu</a:t>
              </a:r>
            </a:p>
          </p:txBody>
        </p:sp>
      </p:grpSp>
      <p:sp>
        <p:nvSpPr>
          <p:cNvPr id="8" name="AutoShape 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22" name="AutoShape 22"/>
          <p:cNvSpPr/>
          <p:nvPr/>
        </p:nvSpPr>
        <p:spPr>
          <a:xfrm rot="22765">
            <a:off x="3293137" y="6313596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23" name="AutoShape 23"/>
          <p:cNvSpPr/>
          <p:nvPr/>
        </p:nvSpPr>
        <p:spPr>
          <a:xfrm rot="22765">
            <a:off x="6954027" y="6313596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24" name="Group 24"/>
          <p:cNvGrpSpPr/>
          <p:nvPr/>
        </p:nvGrpSpPr>
        <p:grpSpPr>
          <a:xfrm>
            <a:off x="11018818" y="3883545"/>
            <a:ext cx="4658815" cy="6081707"/>
            <a:chOff x="0" y="0"/>
            <a:chExt cx="3207753" cy="3846507"/>
          </a:xfrm>
          <a:solidFill>
            <a:srgbClr val="CFCF5A"/>
          </a:solidFill>
        </p:grpSpPr>
        <p:sp>
          <p:nvSpPr>
            <p:cNvPr id="25" name="Freeform 25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37" name="AutoShape 37"/>
          <p:cNvSpPr/>
          <p:nvPr/>
        </p:nvSpPr>
        <p:spPr>
          <a:xfrm rot="22765">
            <a:off x="13078048" y="7651306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38" name="TextBox 38"/>
          <p:cNvSpPr txBox="1"/>
          <p:nvPr/>
        </p:nvSpPr>
        <p:spPr>
          <a:xfrm>
            <a:off x="2490483" y="1567598"/>
            <a:ext cx="11454112" cy="802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pl-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Moduł 5 – Jednostki szkoleniowe</a:t>
            </a:r>
            <a:endParaRPr lang="en-US" sz="6000" dirty="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098978" y="4168163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875358" y="4261666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02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688471" y="5452848"/>
            <a:ext cx="3250169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content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1812493" y="5223369"/>
            <a:ext cx="3250169" cy="890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8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PRODUKCJA I KONTROLA JAKOŚCI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2151560" y="8002802"/>
            <a:ext cx="3088440" cy="316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pl-PL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Czas trwania: 2 godziny</a:t>
            </a:r>
            <a:endParaRPr lang="en-US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grpSp>
        <p:nvGrpSpPr>
          <p:cNvPr id="53" name="Group 24">
            <a:extLst>
              <a:ext uri="{FF2B5EF4-FFF2-40B4-BE49-F238E27FC236}">
                <a16:creationId xmlns:a16="http://schemas.microsoft.com/office/drawing/2014/main" id="{D758BD3C-C7BE-291F-4AB8-0CAA08C83C08}"/>
              </a:ext>
            </a:extLst>
          </p:cNvPr>
          <p:cNvGrpSpPr/>
          <p:nvPr/>
        </p:nvGrpSpPr>
        <p:grpSpPr>
          <a:xfrm>
            <a:off x="5766644" y="3875887"/>
            <a:ext cx="4658815" cy="6081707"/>
            <a:chOff x="0" y="0"/>
            <a:chExt cx="3207753" cy="3846507"/>
          </a:xfrm>
        </p:grpSpPr>
        <p:sp>
          <p:nvSpPr>
            <p:cNvPr id="54" name="Freeform 25">
              <a:extLst>
                <a:ext uri="{FF2B5EF4-FFF2-40B4-BE49-F238E27FC236}">
                  <a16:creationId xmlns:a16="http://schemas.microsoft.com/office/drawing/2014/main" id="{C3DF4C6B-A56D-1283-F6D9-03A9FFE45B67}"/>
                </a:ext>
              </a:extLst>
            </p:cNvPr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55" name="TextBox 26">
              <a:extLst>
                <a:ext uri="{FF2B5EF4-FFF2-40B4-BE49-F238E27FC236}">
                  <a16:creationId xmlns:a16="http://schemas.microsoft.com/office/drawing/2014/main" id="{A4292438-BECE-2DBF-EF47-270621AEAC21}"/>
                </a:ext>
              </a:extLst>
            </p:cNvPr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56" name="TextBox 47">
            <a:extLst>
              <a:ext uri="{FF2B5EF4-FFF2-40B4-BE49-F238E27FC236}">
                <a16:creationId xmlns:a16="http://schemas.microsoft.com/office/drawing/2014/main" id="{F6A4069E-8BFD-5087-3AFE-043BE6BC089E}"/>
              </a:ext>
            </a:extLst>
          </p:cNvPr>
          <p:cNvSpPr txBox="1"/>
          <p:nvPr/>
        </p:nvSpPr>
        <p:spPr>
          <a:xfrm>
            <a:off x="6362022" y="5199697"/>
            <a:ext cx="3250169" cy="441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800" dirty="0">
                <a:solidFill>
                  <a:srgbClr val="FFFFFF"/>
                </a:solidFill>
                <a:latin typeface="DM Serif Display"/>
                <a:sym typeface="DM Serif Display"/>
              </a:rPr>
              <a:t>PRAWA I PRZEPISY</a:t>
            </a:r>
          </a:p>
        </p:txBody>
      </p:sp>
      <p:sp>
        <p:nvSpPr>
          <p:cNvPr id="57" name="AutoShape 37">
            <a:extLst>
              <a:ext uri="{FF2B5EF4-FFF2-40B4-BE49-F238E27FC236}">
                <a16:creationId xmlns:a16="http://schemas.microsoft.com/office/drawing/2014/main" id="{78AF9D35-3F1F-E1FA-06AE-B448820766D6}"/>
              </a:ext>
            </a:extLst>
          </p:cNvPr>
          <p:cNvSpPr/>
          <p:nvPr/>
        </p:nvSpPr>
        <p:spPr>
          <a:xfrm rot="22765">
            <a:off x="7590590" y="7651306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58" name="TextBox 48">
            <a:extLst>
              <a:ext uri="{FF2B5EF4-FFF2-40B4-BE49-F238E27FC236}">
                <a16:creationId xmlns:a16="http://schemas.microsoft.com/office/drawing/2014/main" id="{F9424CBE-B9AE-926B-3332-E5240BB8FF26}"/>
              </a:ext>
            </a:extLst>
          </p:cNvPr>
          <p:cNvSpPr txBox="1"/>
          <p:nvPr/>
        </p:nvSpPr>
        <p:spPr>
          <a:xfrm>
            <a:off x="6808940" y="8007923"/>
            <a:ext cx="2944659" cy="316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pl-PL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Czas trwania: 2 godziny</a:t>
            </a:r>
            <a:endParaRPr lang="en-US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4" name="Group 24">
            <a:extLst>
              <a:ext uri="{FF2B5EF4-FFF2-40B4-BE49-F238E27FC236}">
                <a16:creationId xmlns:a16="http://schemas.microsoft.com/office/drawing/2014/main" id="{67FAE7F6-134C-E196-C2D4-5868B2C77720}"/>
              </a:ext>
            </a:extLst>
          </p:cNvPr>
          <p:cNvGrpSpPr/>
          <p:nvPr/>
        </p:nvGrpSpPr>
        <p:grpSpPr>
          <a:xfrm>
            <a:off x="475299" y="3801752"/>
            <a:ext cx="4658815" cy="6081707"/>
            <a:chOff x="0" y="0"/>
            <a:chExt cx="3207753" cy="3846507"/>
          </a:xfrm>
        </p:grpSpPr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453835D5-798C-0183-1216-84E3ED2B605A}"/>
                </a:ext>
              </a:extLst>
            </p:cNvPr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66" name="TextBox 26">
              <a:extLst>
                <a:ext uri="{FF2B5EF4-FFF2-40B4-BE49-F238E27FC236}">
                  <a16:creationId xmlns:a16="http://schemas.microsoft.com/office/drawing/2014/main" id="{65E9D84A-1E82-BBB3-6C83-5627DBF3C41C}"/>
                </a:ext>
              </a:extLst>
            </p:cNvPr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68" name="TextBox 47">
            <a:extLst>
              <a:ext uri="{FF2B5EF4-FFF2-40B4-BE49-F238E27FC236}">
                <a16:creationId xmlns:a16="http://schemas.microsoft.com/office/drawing/2014/main" id="{C890E10A-CAC3-B9AB-92BD-0DF6CBFAB3B4}"/>
              </a:ext>
            </a:extLst>
          </p:cNvPr>
          <p:cNvSpPr txBox="1"/>
          <p:nvPr/>
        </p:nvSpPr>
        <p:spPr>
          <a:xfrm>
            <a:off x="1031566" y="5096750"/>
            <a:ext cx="3250169" cy="1788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-PL" sz="28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PLANOWANIE BIZNESOWE DLA ATELIER UPCYCLINGOWEGO</a:t>
            </a:r>
            <a:endParaRPr lang="en-US" sz="2800" dirty="0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69" name="AutoShape 37">
            <a:extLst>
              <a:ext uri="{FF2B5EF4-FFF2-40B4-BE49-F238E27FC236}">
                <a16:creationId xmlns:a16="http://schemas.microsoft.com/office/drawing/2014/main" id="{390D04AF-FA66-1AD3-F06D-55E18FF9E995}"/>
              </a:ext>
            </a:extLst>
          </p:cNvPr>
          <p:cNvSpPr/>
          <p:nvPr/>
        </p:nvSpPr>
        <p:spPr>
          <a:xfrm rot="22765">
            <a:off x="2248068" y="7747175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70" name="TextBox 48">
            <a:extLst>
              <a:ext uri="{FF2B5EF4-FFF2-40B4-BE49-F238E27FC236}">
                <a16:creationId xmlns:a16="http://schemas.microsoft.com/office/drawing/2014/main" id="{875D7E55-C164-F853-4F90-500FE822D95B}"/>
              </a:ext>
            </a:extLst>
          </p:cNvPr>
          <p:cNvSpPr txBox="1"/>
          <p:nvPr/>
        </p:nvSpPr>
        <p:spPr>
          <a:xfrm>
            <a:off x="1320488" y="8001786"/>
            <a:ext cx="3250168" cy="316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pl-PL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Czas trwania: 2 godziny</a:t>
            </a:r>
            <a:endParaRPr lang="en-US" sz="1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1" name="Group 27">
            <a:extLst>
              <a:ext uri="{FF2B5EF4-FFF2-40B4-BE49-F238E27FC236}">
                <a16:creationId xmlns:a16="http://schemas.microsoft.com/office/drawing/2014/main" id="{2A64BF42-F0B4-FDCF-393A-0CCB23CA4A56}"/>
              </a:ext>
            </a:extLst>
          </p:cNvPr>
          <p:cNvGrpSpPr/>
          <p:nvPr/>
        </p:nvGrpSpPr>
        <p:grpSpPr>
          <a:xfrm>
            <a:off x="3282760" y="3427772"/>
            <a:ext cx="1008985" cy="986193"/>
            <a:chOff x="0" y="0"/>
            <a:chExt cx="812800" cy="812800"/>
          </a:xfrm>
          <a:solidFill>
            <a:srgbClr val="1E2328"/>
          </a:solidFill>
        </p:grpSpPr>
        <p:sp>
          <p:nvSpPr>
            <p:cNvPr id="72" name="Freeform 28">
              <a:extLst>
                <a:ext uri="{FF2B5EF4-FFF2-40B4-BE49-F238E27FC236}">
                  <a16:creationId xmlns:a16="http://schemas.microsoft.com/office/drawing/2014/main" id="{17778B74-2D2E-B56D-BF24-8E07E428270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it-IT"/>
            </a:p>
          </p:txBody>
        </p:sp>
        <p:sp>
          <p:nvSpPr>
            <p:cNvPr id="73" name="TextBox 29">
              <a:extLst>
                <a:ext uri="{FF2B5EF4-FFF2-40B4-BE49-F238E27FC236}">
                  <a16:creationId xmlns:a16="http://schemas.microsoft.com/office/drawing/2014/main" id="{C6C6B4C7-8070-F3B2-3971-D444DD822806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74" name="TextBox 49">
            <a:extLst>
              <a:ext uri="{FF2B5EF4-FFF2-40B4-BE49-F238E27FC236}">
                <a16:creationId xmlns:a16="http://schemas.microsoft.com/office/drawing/2014/main" id="{28233D4C-D689-9F27-F062-6944103183EF}"/>
              </a:ext>
            </a:extLst>
          </p:cNvPr>
          <p:cNvSpPr txBox="1"/>
          <p:nvPr/>
        </p:nvSpPr>
        <p:spPr>
          <a:xfrm>
            <a:off x="3349055" y="3687164"/>
            <a:ext cx="876394" cy="456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2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</a:p>
        </p:txBody>
      </p:sp>
      <p:grpSp>
        <p:nvGrpSpPr>
          <p:cNvPr id="78" name="Group 27">
            <a:extLst>
              <a:ext uri="{FF2B5EF4-FFF2-40B4-BE49-F238E27FC236}">
                <a16:creationId xmlns:a16="http://schemas.microsoft.com/office/drawing/2014/main" id="{BDE1D0B9-1E67-960F-87A4-557B07D469F5}"/>
              </a:ext>
            </a:extLst>
          </p:cNvPr>
          <p:cNvGrpSpPr/>
          <p:nvPr/>
        </p:nvGrpSpPr>
        <p:grpSpPr>
          <a:xfrm>
            <a:off x="8530703" y="3382790"/>
            <a:ext cx="1008985" cy="986193"/>
            <a:chOff x="0" y="0"/>
            <a:chExt cx="812800" cy="812800"/>
          </a:xfrm>
          <a:solidFill>
            <a:srgbClr val="CFCF5A"/>
          </a:solidFill>
        </p:grpSpPr>
        <p:sp>
          <p:nvSpPr>
            <p:cNvPr id="79" name="Freeform 28">
              <a:extLst>
                <a:ext uri="{FF2B5EF4-FFF2-40B4-BE49-F238E27FC236}">
                  <a16:creationId xmlns:a16="http://schemas.microsoft.com/office/drawing/2014/main" id="{833D325E-BB5A-72BB-67CD-1903467CDFB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it-IT"/>
            </a:p>
          </p:txBody>
        </p:sp>
        <p:sp>
          <p:nvSpPr>
            <p:cNvPr id="80" name="TextBox 29">
              <a:extLst>
                <a:ext uri="{FF2B5EF4-FFF2-40B4-BE49-F238E27FC236}">
                  <a16:creationId xmlns:a16="http://schemas.microsoft.com/office/drawing/2014/main" id="{17253625-542F-D268-E48B-C4C6E4F29FBE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81" name="Group 27">
            <a:extLst>
              <a:ext uri="{FF2B5EF4-FFF2-40B4-BE49-F238E27FC236}">
                <a16:creationId xmlns:a16="http://schemas.microsoft.com/office/drawing/2014/main" id="{A4CBA1F5-D58E-6734-38D4-447236C646B4}"/>
              </a:ext>
            </a:extLst>
          </p:cNvPr>
          <p:cNvGrpSpPr/>
          <p:nvPr/>
        </p:nvGrpSpPr>
        <p:grpSpPr>
          <a:xfrm>
            <a:off x="13660240" y="3427772"/>
            <a:ext cx="1008985" cy="986193"/>
            <a:chOff x="0" y="0"/>
            <a:chExt cx="812800" cy="812800"/>
          </a:xfrm>
          <a:solidFill>
            <a:srgbClr val="1E2328"/>
          </a:solidFill>
        </p:grpSpPr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70524AE3-233E-04BA-22D1-438CA4F0AAB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it-IT"/>
            </a:p>
          </p:txBody>
        </p:sp>
        <p:sp>
          <p:nvSpPr>
            <p:cNvPr id="83" name="TextBox 29">
              <a:extLst>
                <a:ext uri="{FF2B5EF4-FFF2-40B4-BE49-F238E27FC236}">
                  <a16:creationId xmlns:a16="http://schemas.microsoft.com/office/drawing/2014/main" id="{4C804920-18D9-4F39-2951-31F3DBA32670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84" name="TextBox 49">
            <a:extLst>
              <a:ext uri="{FF2B5EF4-FFF2-40B4-BE49-F238E27FC236}">
                <a16:creationId xmlns:a16="http://schemas.microsoft.com/office/drawing/2014/main" id="{A1DDF12B-56ED-40B2-1665-178F70843386}"/>
              </a:ext>
            </a:extLst>
          </p:cNvPr>
          <p:cNvSpPr txBox="1"/>
          <p:nvPr/>
        </p:nvSpPr>
        <p:spPr>
          <a:xfrm>
            <a:off x="8596998" y="3624668"/>
            <a:ext cx="876394" cy="456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2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02</a:t>
            </a:r>
          </a:p>
        </p:txBody>
      </p:sp>
      <p:sp>
        <p:nvSpPr>
          <p:cNvPr id="85" name="TextBox 49">
            <a:extLst>
              <a:ext uri="{FF2B5EF4-FFF2-40B4-BE49-F238E27FC236}">
                <a16:creationId xmlns:a16="http://schemas.microsoft.com/office/drawing/2014/main" id="{ABA79E86-7C3D-6597-A057-407DF9D55456}"/>
              </a:ext>
            </a:extLst>
          </p:cNvPr>
          <p:cNvSpPr txBox="1"/>
          <p:nvPr/>
        </p:nvSpPr>
        <p:spPr>
          <a:xfrm>
            <a:off x="13726535" y="3647393"/>
            <a:ext cx="876394" cy="456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2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03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DF316986-8CF8-C827-CE26-A7E2715B2A3F}"/>
              </a:ext>
            </a:extLst>
          </p:cNvPr>
          <p:cNvSpPr txBox="1"/>
          <p:nvPr/>
        </p:nvSpPr>
        <p:spPr>
          <a:xfrm>
            <a:off x="4189743" y="2390744"/>
            <a:ext cx="8799989" cy="12334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pl-PL" sz="24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Poniższe jednostki szkoleniowe składają się na </a:t>
            </a:r>
            <a:r>
              <a:rPr lang="pl-PL" sz="24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5</a:t>
            </a:r>
            <a:endParaRPr lang="en-US" sz="2400" b="1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299"/>
              </a:lnSpc>
            </a:pP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299"/>
              </a:lnSpc>
            </a:pP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565861B7-1694-73D0-619E-3EC188EBDD90}"/>
              </a:ext>
            </a:extLst>
          </p:cNvPr>
          <p:cNvSpPr txBox="1"/>
          <p:nvPr/>
        </p:nvSpPr>
        <p:spPr>
          <a:xfrm>
            <a:off x="7191658" y="329406"/>
            <a:ext cx="9483669" cy="389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pl-PL" sz="2800" dirty="0">
                <a:latin typeface="Montserrat"/>
                <a:ea typeface="Montserrat"/>
                <a:cs typeface="Montserrat"/>
                <a:sym typeface="Montserrat"/>
              </a:rPr>
              <a:t>Moduł 5, </a:t>
            </a:r>
            <a:r>
              <a:rPr lang="pl-PL" sz="2800" dirty="0">
                <a:solidFill>
                  <a:srgbClr val="FF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Zakładanie pracowni </a:t>
            </a:r>
            <a:r>
              <a:rPr lang="pl-PL" sz="2800" dirty="0" err="1">
                <a:solidFill>
                  <a:srgbClr val="FF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upcyclingowej</a:t>
            </a:r>
            <a:endParaRPr lang="pl-PL" sz="2800" dirty="0">
              <a:solidFill>
                <a:srgbClr val="FF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520203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 rot="-5400000">
              <a:off x="21290880" y="10145291"/>
              <a:ext cx="4036014" cy="362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96"/>
                </a:lnSpc>
              </a:pPr>
              <a:r>
                <a:rPr lang="en-US" sz="180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fashionupwebsite.eu</a:t>
              </a:r>
            </a:p>
          </p:txBody>
        </p:sp>
      </p:grpSp>
      <p:sp>
        <p:nvSpPr>
          <p:cNvPr id="8" name="AutoShape 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22" name="AutoShape 22"/>
          <p:cNvSpPr/>
          <p:nvPr/>
        </p:nvSpPr>
        <p:spPr>
          <a:xfrm rot="22765">
            <a:off x="5772084" y="6240691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23" name="AutoShape 23"/>
          <p:cNvSpPr/>
          <p:nvPr/>
        </p:nvSpPr>
        <p:spPr>
          <a:xfrm rot="22765">
            <a:off x="9432974" y="6240691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38" name="TextBox 38"/>
          <p:cNvSpPr txBox="1"/>
          <p:nvPr/>
        </p:nvSpPr>
        <p:spPr>
          <a:xfrm>
            <a:off x="2490483" y="1567598"/>
            <a:ext cx="11225517" cy="802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pl-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Moduł 5 – Jednostki szkoleniowe</a:t>
            </a:r>
            <a:endParaRPr lang="en-US" sz="6000" dirty="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3577925" y="4095258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354305" y="4188761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02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167418" y="5379943"/>
            <a:ext cx="3250169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content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grpSp>
        <p:nvGrpSpPr>
          <p:cNvPr id="53" name="Group 24">
            <a:extLst>
              <a:ext uri="{FF2B5EF4-FFF2-40B4-BE49-F238E27FC236}">
                <a16:creationId xmlns:a16="http://schemas.microsoft.com/office/drawing/2014/main" id="{D758BD3C-C7BE-291F-4AB8-0CAA08C83C08}"/>
              </a:ext>
            </a:extLst>
          </p:cNvPr>
          <p:cNvGrpSpPr/>
          <p:nvPr/>
        </p:nvGrpSpPr>
        <p:grpSpPr>
          <a:xfrm>
            <a:off x="8245591" y="3802982"/>
            <a:ext cx="4658815" cy="6081707"/>
            <a:chOff x="0" y="0"/>
            <a:chExt cx="3207753" cy="3846507"/>
          </a:xfrm>
          <a:solidFill>
            <a:srgbClr val="CFCF5A"/>
          </a:solidFill>
        </p:grpSpPr>
        <p:sp>
          <p:nvSpPr>
            <p:cNvPr id="54" name="Freeform 25">
              <a:extLst>
                <a:ext uri="{FF2B5EF4-FFF2-40B4-BE49-F238E27FC236}">
                  <a16:creationId xmlns:a16="http://schemas.microsoft.com/office/drawing/2014/main" id="{C3DF4C6B-A56D-1283-F6D9-03A9FFE45B67}"/>
                </a:ext>
              </a:extLst>
            </p:cNvPr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it-IT"/>
            </a:p>
          </p:txBody>
        </p:sp>
        <p:sp>
          <p:nvSpPr>
            <p:cNvPr id="55" name="TextBox 26">
              <a:extLst>
                <a:ext uri="{FF2B5EF4-FFF2-40B4-BE49-F238E27FC236}">
                  <a16:creationId xmlns:a16="http://schemas.microsoft.com/office/drawing/2014/main" id="{A4292438-BECE-2DBF-EF47-270621AEAC21}"/>
                </a:ext>
              </a:extLst>
            </p:cNvPr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56" name="TextBox 47">
            <a:extLst>
              <a:ext uri="{FF2B5EF4-FFF2-40B4-BE49-F238E27FC236}">
                <a16:creationId xmlns:a16="http://schemas.microsoft.com/office/drawing/2014/main" id="{F6A4069E-8BFD-5087-3AFE-043BE6BC089E}"/>
              </a:ext>
            </a:extLst>
          </p:cNvPr>
          <p:cNvSpPr txBox="1"/>
          <p:nvPr/>
        </p:nvSpPr>
        <p:spPr>
          <a:xfrm>
            <a:off x="8725352" y="5143500"/>
            <a:ext cx="3699288" cy="13395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8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PRZEDSIĘBIORCZOŚĆ I ZARZĄDZANIE BIZNESEM</a:t>
            </a:r>
          </a:p>
        </p:txBody>
      </p:sp>
      <p:sp>
        <p:nvSpPr>
          <p:cNvPr id="57" name="AutoShape 37">
            <a:extLst>
              <a:ext uri="{FF2B5EF4-FFF2-40B4-BE49-F238E27FC236}">
                <a16:creationId xmlns:a16="http://schemas.microsoft.com/office/drawing/2014/main" id="{78AF9D35-3F1F-E1FA-06AE-B448820766D6}"/>
              </a:ext>
            </a:extLst>
          </p:cNvPr>
          <p:cNvSpPr/>
          <p:nvPr/>
        </p:nvSpPr>
        <p:spPr>
          <a:xfrm rot="22765">
            <a:off x="10215469" y="7669509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58" name="TextBox 48">
            <a:extLst>
              <a:ext uri="{FF2B5EF4-FFF2-40B4-BE49-F238E27FC236}">
                <a16:creationId xmlns:a16="http://schemas.microsoft.com/office/drawing/2014/main" id="{F9424CBE-B9AE-926B-3332-E5240BB8FF26}"/>
              </a:ext>
            </a:extLst>
          </p:cNvPr>
          <p:cNvSpPr txBox="1"/>
          <p:nvPr/>
        </p:nvSpPr>
        <p:spPr>
          <a:xfrm>
            <a:off x="9287886" y="8071016"/>
            <a:ext cx="3136753" cy="316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pl-PL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Czas trwania: 2 godziny</a:t>
            </a:r>
            <a:endParaRPr lang="en-US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4" name="Group 24">
            <a:extLst>
              <a:ext uri="{FF2B5EF4-FFF2-40B4-BE49-F238E27FC236}">
                <a16:creationId xmlns:a16="http://schemas.microsoft.com/office/drawing/2014/main" id="{67FAE7F6-134C-E196-C2D4-5868B2C77720}"/>
              </a:ext>
            </a:extLst>
          </p:cNvPr>
          <p:cNvGrpSpPr/>
          <p:nvPr/>
        </p:nvGrpSpPr>
        <p:grpSpPr>
          <a:xfrm>
            <a:off x="2954246" y="3728847"/>
            <a:ext cx="4658815" cy="6081707"/>
            <a:chOff x="0" y="0"/>
            <a:chExt cx="3207753" cy="3846507"/>
          </a:xfrm>
          <a:solidFill>
            <a:srgbClr val="1E2328"/>
          </a:solidFill>
        </p:grpSpPr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453835D5-798C-0183-1216-84E3ED2B605A}"/>
                </a:ext>
              </a:extLst>
            </p:cNvPr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it-IT"/>
            </a:p>
          </p:txBody>
        </p:sp>
        <p:sp>
          <p:nvSpPr>
            <p:cNvPr id="66" name="TextBox 26">
              <a:extLst>
                <a:ext uri="{FF2B5EF4-FFF2-40B4-BE49-F238E27FC236}">
                  <a16:creationId xmlns:a16="http://schemas.microsoft.com/office/drawing/2014/main" id="{65E9D84A-1E82-BBB3-6C83-5627DBF3C41C}"/>
                </a:ext>
              </a:extLst>
            </p:cNvPr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68" name="TextBox 47">
            <a:extLst>
              <a:ext uri="{FF2B5EF4-FFF2-40B4-BE49-F238E27FC236}">
                <a16:creationId xmlns:a16="http://schemas.microsoft.com/office/drawing/2014/main" id="{C890E10A-CAC3-B9AB-92BD-0DF6CBFAB3B4}"/>
              </a:ext>
            </a:extLst>
          </p:cNvPr>
          <p:cNvSpPr txBox="1"/>
          <p:nvPr/>
        </p:nvSpPr>
        <p:spPr>
          <a:xfrm>
            <a:off x="3681164" y="5197889"/>
            <a:ext cx="3250169" cy="890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8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MARKETING I SPRZEDAŻ</a:t>
            </a:r>
          </a:p>
        </p:txBody>
      </p:sp>
      <p:sp>
        <p:nvSpPr>
          <p:cNvPr id="69" name="AutoShape 37">
            <a:extLst>
              <a:ext uri="{FF2B5EF4-FFF2-40B4-BE49-F238E27FC236}">
                <a16:creationId xmlns:a16="http://schemas.microsoft.com/office/drawing/2014/main" id="{390D04AF-FA66-1AD3-F06D-55E18FF9E995}"/>
              </a:ext>
            </a:extLst>
          </p:cNvPr>
          <p:cNvSpPr/>
          <p:nvPr/>
        </p:nvSpPr>
        <p:spPr>
          <a:xfrm rot="22765">
            <a:off x="4924124" y="7694656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70" name="TextBox 48">
            <a:extLst>
              <a:ext uri="{FF2B5EF4-FFF2-40B4-BE49-F238E27FC236}">
                <a16:creationId xmlns:a16="http://schemas.microsoft.com/office/drawing/2014/main" id="{875D7E55-C164-F853-4F90-500FE822D95B}"/>
              </a:ext>
            </a:extLst>
          </p:cNvPr>
          <p:cNvSpPr txBox="1"/>
          <p:nvPr/>
        </p:nvSpPr>
        <p:spPr>
          <a:xfrm>
            <a:off x="3949415" y="8071017"/>
            <a:ext cx="2981918" cy="316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pl-PL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Czas trwania: 2 godziny</a:t>
            </a:r>
            <a:endParaRPr lang="en-US" sz="1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1" name="Group 27">
            <a:extLst>
              <a:ext uri="{FF2B5EF4-FFF2-40B4-BE49-F238E27FC236}">
                <a16:creationId xmlns:a16="http://schemas.microsoft.com/office/drawing/2014/main" id="{2A64BF42-F0B4-FDCF-393A-0CCB23CA4A56}"/>
              </a:ext>
            </a:extLst>
          </p:cNvPr>
          <p:cNvGrpSpPr/>
          <p:nvPr/>
        </p:nvGrpSpPr>
        <p:grpSpPr>
          <a:xfrm>
            <a:off x="5761707" y="3354867"/>
            <a:ext cx="1008985" cy="986193"/>
            <a:chOff x="0" y="0"/>
            <a:chExt cx="812800" cy="812800"/>
          </a:xfrm>
          <a:solidFill>
            <a:srgbClr val="CFCF5A"/>
          </a:solidFill>
        </p:grpSpPr>
        <p:sp>
          <p:nvSpPr>
            <p:cNvPr id="72" name="Freeform 28">
              <a:extLst>
                <a:ext uri="{FF2B5EF4-FFF2-40B4-BE49-F238E27FC236}">
                  <a16:creationId xmlns:a16="http://schemas.microsoft.com/office/drawing/2014/main" id="{17778B74-2D2E-B56D-BF24-8E07E428270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it-IT"/>
            </a:p>
          </p:txBody>
        </p:sp>
        <p:sp>
          <p:nvSpPr>
            <p:cNvPr id="73" name="TextBox 29">
              <a:extLst>
                <a:ext uri="{FF2B5EF4-FFF2-40B4-BE49-F238E27FC236}">
                  <a16:creationId xmlns:a16="http://schemas.microsoft.com/office/drawing/2014/main" id="{C6C6B4C7-8070-F3B2-3971-D444DD822806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74" name="TextBox 49">
            <a:extLst>
              <a:ext uri="{FF2B5EF4-FFF2-40B4-BE49-F238E27FC236}">
                <a16:creationId xmlns:a16="http://schemas.microsoft.com/office/drawing/2014/main" id="{28233D4C-D689-9F27-F062-6944103183EF}"/>
              </a:ext>
            </a:extLst>
          </p:cNvPr>
          <p:cNvSpPr txBox="1"/>
          <p:nvPr/>
        </p:nvSpPr>
        <p:spPr>
          <a:xfrm>
            <a:off x="5828002" y="3612753"/>
            <a:ext cx="876394" cy="456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2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04</a:t>
            </a:r>
          </a:p>
        </p:txBody>
      </p:sp>
      <p:grpSp>
        <p:nvGrpSpPr>
          <p:cNvPr id="78" name="Group 27">
            <a:extLst>
              <a:ext uri="{FF2B5EF4-FFF2-40B4-BE49-F238E27FC236}">
                <a16:creationId xmlns:a16="http://schemas.microsoft.com/office/drawing/2014/main" id="{BDE1D0B9-1E67-960F-87A4-557B07D469F5}"/>
              </a:ext>
            </a:extLst>
          </p:cNvPr>
          <p:cNvGrpSpPr/>
          <p:nvPr/>
        </p:nvGrpSpPr>
        <p:grpSpPr>
          <a:xfrm>
            <a:off x="11009650" y="3309885"/>
            <a:ext cx="1008985" cy="986193"/>
            <a:chOff x="0" y="0"/>
            <a:chExt cx="812800" cy="812800"/>
          </a:xfrm>
          <a:solidFill>
            <a:srgbClr val="1E2328"/>
          </a:solidFill>
        </p:grpSpPr>
        <p:sp>
          <p:nvSpPr>
            <p:cNvPr id="79" name="Freeform 28">
              <a:extLst>
                <a:ext uri="{FF2B5EF4-FFF2-40B4-BE49-F238E27FC236}">
                  <a16:creationId xmlns:a16="http://schemas.microsoft.com/office/drawing/2014/main" id="{833D325E-BB5A-72BB-67CD-1903467CDFB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it-IT"/>
            </a:p>
          </p:txBody>
        </p:sp>
        <p:sp>
          <p:nvSpPr>
            <p:cNvPr id="80" name="TextBox 29">
              <a:extLst>
                <a:ext uri="{FF2B5EF4-FFF2-40B4-BE49-F238E27FC236}">
                  <a16:creationId xmlns:a16="http://schemas.microsoft.com/office/drawing/2014/main" id="{17253625-542F-D268-E48B-C4C6E4F29FBE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84" name="TextBox 49">
            <a:extLst>
              <a:ext uri="{FF2B5EF4-FFF2-40B4-BE49-F238E27FC236}">
                <a16:creationId xmlns:a16="http://schemas.microsoft.com/office/drawing/2014/main" id="{A1DDF12B-56ED-40B2-1665-178F70843386}"/>
              </a:ext>
            </a:extLst>
          </p:cNvPr>
          <p:cNvSpPr txBox="1"/>
          <p:nvPr/>
        </p:nvSpPr>
        <p:spPr>
          <a:xfrm>
            <a:off x="11075945" y="3611508"/>
            <a:ext cx="876394" cy="456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2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05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869CD4FF-7812-7E0F-7837-A70F03513CAB}"/>
              </a:ext>
            </a:extLst>
          </p:cNvPr>
          <p:cNvSpPr txBox="1"/>
          <p:nvPr/>
        </p:nvSpPr>
        <p:spPr>
          <a:xfrm>
            <a:off x="7191658" y="329406"/>
            <a:ext cx="9483669" cy="389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pl-PL" sz="2400" dirty="0">
                <a:latin typeface="Montserrat"/>
                <a:ea typeface="Montserrat"/>
                <a:cs typeface="Montserrat"/>
                <a:sym typeface="Montserrat"/>
              </a:rPr>
              <a:t>Moduł 5, </a:t>
            </a:r>
            <a:r>
              <a:rPr lang="pl-PL" sz="2400" dirty="0">
                <a:solidFill>
                  <a:srgbClr val="FF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Zakładanie pracowni </a:t>
            </a:r>
            <a:r>
              <a:rPr lang="pl-PL" sz="2400" dirty="0" err="1">
                <a:solidFill>
                  <a:srgbClr val="FF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upcyclingowej</a:t>
            </a:r>
            <a:endParaRPr lang="pl-PL" sz="2400" dirty="0">
              <a:solidFill>
                <a:srgbClr val="FF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543120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33462"/>
            <a:ext cx="1028700" cy="9253538"/>
            <a:chOff x="0" y="0"/>
            <a:chExt cx="222487" cy="20013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2487" cy="2001355"/>
            </a:xfrm>
            <a:custGeom>
              <a:avLst/>
              <a:gdLst/>
              <a:ahLst/>
              <a:cxnLst/>
              <a:rect l="l" t="t" r="r" b="b"/>
              <a:pathLst>
                <a:path w="222487" h="2001355">
                  <a:moveTo>
                    <a:pt x="0" y="0"/>
                  </a:moveTo>
                  <a:lnTo>
                    <a:pt x="222487" y="0"/>
                  </a:lnTo>
                  <a:lnTo>
                    <a:pt x="222487" y="2001355"/>
                  </a:lnTo>
                  <a:lnTo>
                    <a:pt x="0" y="2001355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22487" cy="20013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6" name="AutoShape 6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AutoShape 7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Freeform 8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/>
            <p:cNvSpPr txBox="1"/>
            <p:nvPr/>
          </p:nvSpPr>
          <p:spPr>
            <a:xfrm rot="-5400000">
              <a:off x="21290880" y="10145291"/>
              <a:ext cx="4036014" cy="362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96"/>
                </a:lnSpc>
              </a:pPr>
              <a:r>
                <a:rPr lang="en-US" sz="180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fashionupwebsite.eu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0" y="4067054"/>
            <a:ext cx="3933182" cy="2152892"/>
            <a:chOff x="0" y="0"/>
            <a:chExt cx="5244242" cy="2870523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5244242" cy="2870523"/>
              <a:chOff x="0" y="0"/>
              <a:chExt cx="1980673" cy="108415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980673" cy="1084155"/>
              </a:xfrm>
              <a:custGeom>
                <a:avLst/>
                <a:gdLst/>
                <a:ahLst/>
                <a:cxnLst/>
                <a:rect l="l" t="t" r="r" b="b"/>
                <a:pathLst>
                  <a:path w="1980673" h="1084155">
                    <a:moveTo>
                      <a:pt x="0" y="0"/>
                    </a:moveTo>
                    <a:lnTo>
                      <a:pt x="1980673" y="0"/>
                    </a:lnTo>
                    <a:lnTo>
                      <a:pt x="1980673" y="1084155"/>
                    </a:lnTo>
                    <a:lnTo>
                      <a:pt x="0" y="1084155"/>
                    </a:lnTo>
                    <a:close/>
                  </a:path>
                </a:pathLst>
              </a:custGeom>
              <a:solidFill>
                <a:srgbClr val="1E2328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0"/>
                <a:ext cx="1980673" cy="108415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96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594936" y="1078965"/>
              <a:ext cx="3453894" cy="712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27"/>
                </a:lnSpc>
              </a:pPr>
              <a:r>
                <a:rPr lang="pl-PL" sz="3465" dirty="0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Referencje:</a:t>
              </a:r>
              <a:endParaRPr lang="en-US" sz="3465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372923" y="3489960"/>
            <a:ext cx="11951541" cy="5042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Barrow, C., Barrow, P. and Brown, R., 2005. </a:t>
            </a:r>
            <a:r>
              <a:rPr lang="en-US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business plan workbook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Kogan Page Publishers.</a:t>
            </a: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Tajuddin, R.M., Hashim, S.F. and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Zainol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A.S., 2017. The role of brand identity in creating resilient small enterprises (SMEs) in fashion industry. </a:t>
            </a:r>
            <a:r>
              <a:rPr lang="en-US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International Journal of Supply Chain Management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(2), pp.140-146.</a:t>
            </a: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Sebastianelli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R. and Tamimi, N., 2002. How product quality dimensions relate to defining quality. </a:t>
            </a:r>
            <a:r>
              <a:rPr lang="en-US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International Journal of Quality &amp; Reliability Management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19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(4), pp.442-453.</a:t>
            </a: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Gupta, C.B. and Khanka, S.S., 2003. Entrepreneurship and small business management. </a:t>
            </a:r>
            <a:r>
              <a:rPr lang="en-US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Sultan Chand &amp; Sons, New Delhi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endParaRPr lang="en-US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endParaRPr lang="en-US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750BC9E8-641C-596C-E25C-5F4091C656A3}"/>
              </a:ext>
            </a:extLst>
          </p:cNvPr>
          <p:cNvSpPr txBox="1"/>
          <p:nvPr/>
        </p:nvSpPr>
        <p:spPr>
          <a:xfrm>
            <a:off x="7191658" y="329406"/>
            <a:ext cx="9483669" cy="389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pl-PL" sz="2800" dirty="0">
                <a:latin typeface="Montserrat"/>
                <a:ea typeface="Montserrat"/>
                <a:cs typeface="Montserrat"/>
                <a:sym typeface="Montserrat"/>
              </a:rPr>
              <a:t>Moduł 5, </a:t>
            </a:r>
            <a:r>
              <a:rPr lang="pl-PL" sz="2800" dirty="0">
                <a:solidFill>
                  <a:srgbClr val="FF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Zakładanie pracowni </a:t>
            </a:r>
            <a:r>
              <a:rPr lang="pl-PL" sz="2800" dirty="0" err="1">
                <a:solidFill>
                  <a:srgbClr val="FF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upcyclingowej</a:t>
            </a:r>
            <a:endParaRPr lang="pl-PL" sz="2800" dirty="0">
              <a:solidFill>
                <a:srgbClr val="FF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3" name="Group 3"/>
          <p:cNvGrpSpPr/>
          <p:nvPr/>
        </p:nvGrpSpPr>
        <p:grpSpPr>
          <a:xfrm>
            <a:off x="0" y="9263063"/>
            <a:ext cx="12735070" cy="1023937"/>
            <a:chOff x="0" y="0"/>
            <a:chExt cx="10109079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109079" cy="812800"/>
            </a:xfrm>
            <a:custGeom>
              <a:avLst/>
              <a:gdLst/>
              <a:ahLst/>
              <a:cxnLst/>
              <a:rect l="l" t="t" r="r" b="b"/>
              <a:pathLst>
                <a:path w="10109079" h="812800">
                  <a:moveTo>
                    <a:pt x="0" y="0"/>
                  </a:moveTo>
                  <a:lnTo>
                    <a:pt x="10109079" y="0"/>
                  </a:lnTo>
                  <a:lnTo>
                    <a:pt x="1010907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10109079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751895" y="5657850"/>
            <a:ext cx="5296402" cy="5008320"/>
            <a:chOff x="0" y="0"/>
            <a:chExt cx="4204276" cy="39755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04276" cy="3975597"/>
            </a:xfrm>
            <a:custGeom>
              <a:avLst/>
              <a:gdLst/>
              <a:ahLst/>
              <a:cxnLst/>
              <a:rect l="l" t="t" r="r" b="b"/>
              <a:pathLst>
                <a:path w="4204276" h="3975597">
                  <a:moveTo>
                    <a:pt x="0" y="0"/>
                  </a:moveTo>
                  <a:lnTo>
                    <a:pt x="4204276" y="0"/>
                  </a:lnTo>
                  <a:lnTo>
                    <a:pt x="4204276" y="3975597"/>
                  </a:lnTo>
                  <a:lnTo>
                    <a:pt x="0" y="3975597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4204276" cy="3975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751895" y="1028700"/>
            <a:ext cx="9482623" cy="9258300"/>
            <a:chOff x="0" y="0"/>
            <a:chExt cx="12643497" cy="1234440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 t="1182" b="1182"/>
            <a:stretch>
              <a:fillRect/>
            </a:stretch>
          </p:blipFill>
          <p:spPr>
            <a:xfrm>
              <a:off x="0" y="0"/>
              <a:ext cx="12643497" cy="12344400"/>
            </a:xfrm>
            <a:prstGeom prst="rect">
              <a:avLst/>
            </a:prstGeom>
          </p:spPr>
        </p:pic>
      </p:grpSp>
      <p:sp>
        <p:nvSpPr>
          <p:cNvPr id="11" name="TextBox 11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12" name="AutoShape 12"/>
          <p:cNvSpPr/>
          <p:nvPr/>
        </p:nvSpPr>
        <p:spPr>
          <a:xfrm flipV="1">
            <a:off x="16675331" y="0"/>
            <a:ext cx="0" cy="1028700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3" name="TextBox 13"/>
          <p:cNvSpPr txBox="1"/>
          <p:nvPr/>
        </p:nvSpPr>
        <p:spPr>
          <a:xfrm rot="-5400000">
            <a:off x="15968160" y="7608968"/>
            <a:ext cx="3027010" cy="271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fashionupwebsite.eu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31566" y="3023235"/>
            <a:ext cx="4695894" cy="5527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  <a:buSzPts val="2200"/>
            </a:pPr>
            <a:r>
              <a:rPr lang="pl-PL" sz="2200" dirty="0">
                <a:latin typeface="Montserrat"/>
                <a:ea typeface="Montserrat"/>
                <a:cs typeface="Montserrat"/>
                <a:sym typeface="Montserrat"/>
              </a:rPr>
              <a:t>Sfinansowane przez Unię udziału. Wyrażone opinie i opinie są jednak oparte na opinii i są wyłącznymi autorami/podaniami, które zostały zweryfikowane przez Komisję Europejską lub Komisję Europejską. Edukacji i Kultury (EACEA). Ani Unia Europejska, ani EACEA nie ponoszą za nie odpowiedzialności.</a:t>
            </a:r>
            <a:endParaRPr lang="pl-PL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3662188" y="268369"/>
            <a:ext cx="2675477" cy="559152"/>
          </a:xfrm>
          <a:custGeom>
            <a:avLst/>
            <a:gdLst/>
            <a:ahLst/>
            <a:cxnLst/>
            <a:rect l="l" t="t" r="r" b="b"/>
            <a:pathLst>
              <a:path w="2675477" h="559152">
                <a:moveTo>
                  <a:pt x="0" y="0"/>
                </a:moveTo>
                <a:lnTo>
                  <a:pt x="2675478" y="0"/>
                </a:lnTo>
                <a:lnTo>
                  <a:pt x="2675478" y="559152"/>
                </a:lnTo>
                <a:lnTo>
                  <a:pt x="0" y="5591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 rot="-5400000">
              <a:off x="21290880" y="10145291"/>
              <a:ext cx="4036014" cy="362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96"/>
                </a:lnSpc>
              </a:pPr>
              <a:r>
                <a:rPr lang="en-US" sz="180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fashionupwebsite.eu</a:t>
              </a:r>
            </a:p>
          </p:txBody>
        </p:sp>
      </p:grpSp>
      <p:sp>
        <p:nvSpPr>
          <p:cNvPr id="8" name="AutoShape 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9" name="Group 9"/>
          <p:cNvGrpSpPr/>
          <p:nvPr/>
        </p:nvGrpSpPr>
        <p:grpSpPr>
          <a:xfrm>
            <a:off x="11814819" y="2052637"/>
            <a:ext cx="4415781" cy="7209712"/>
            <a:chOff x="0" y="0"/>
            <a:chExt cx="3505240" cy="57230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505240" cy="5723058"/>
            </a:xfrm>
            <a:custGeom>
              <a:avLst/>
              <a:gdLst/>
              <a:ahLst/>
              <a:cxnLst/>
              <a:rect l="l" t="t" r="r" b="b"/>
              <a:pathLst>
                <a:path w="3505240" h="5723058">
                  <a:moveTo>
                    <a:pt x="0" y="0"/>
                  </a:moveTo>
                  <a:lnTo>
                    <a:pt x="3505240" y="0"/>
                  </a:lnTo>
                  <a:lnTo>
                    <a:pt x="3505240" y="5723058"/>
                  </a:lnTo>
                  <a:lnTo>
                    <a:pt x="0" y="5723058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3505240" cy="5723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427737" y="3076575"/>
            <a:ext cx="6774163" cy="7210425"/>
            <a:chOff x="0" y="0"/>
            <a:chExt cx="9032217" cy="9613900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 t="25127" b="3956"/>
            <a:stretch>
              <a:fillRect/>
            </a:stretch>
          </p:blipFill>
          <p:spPr>
            <a:xfrm>
              <a:off x="0" y="0"/>
              <a:ext cx="9032217" cy="9613900"/>
            </a:xfrm>
            <a:prstGeom prst="rect">
              <a:avLst/>
            </a:prstGeom>
          </p:spPr>
        </p:pic>
      </p:grpSp>
      <p:sp>
        <p:nvSpPr>
          <p:cNvPr id="14" name="TextBox 14"/>
          <p:cNvSpPr txBox="1"/>
          <p:nvPr/>
        </p:nvSpPr>
        <p:spPr>
          <a:xfrm>
            <a:off x="874394" y="1565798"/>
            <a:ext cx="6882836" cy="1572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Modu</a:t>
            </a:r>
            <a:r>
              <a:rPr lang="pl-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ł 5 – Cele nauczania</a:t>
            </a:r>
            <a:endParaRPr lang="en-US" sz="6000" dirty="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31597" y="3679822"/>
            <a:ext cx="6882836" cy="588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pl-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Celem tego Modułu jest przekazanie wiedzy na temat zakładania Pracowni </a:t>
            </a:r>
            <a:r>
              <a:rPr lang="pl-PL" sz="2199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Upcyclingu</a:t>
            </a:r>
            <a:r>
              <a:rPr lang="pl-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w kontekście samozatrudnienia i przedsiębiorczości.</a:t>
            </a:r>
          </a:p>
          <a:p>
            <a:pPr>
              <a:lnSpc>
                <a:spcPts val="3299"/>
              </a:lnSpc>
            </a:pPr>
            <a:endParaRPr lang="pl-PL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3299"/>
              </a:lnSpc>
            </a:pPr>
            <a:r>
              <a:rPr lang="pl-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Uczestnicy dowiedzą się szczegółowo, jak tworzyć plany biznesowe i finansowe, jak przestrzegać przepisów i regulacji krajowych i unijnych oraz jak zorganizować proces produkcji odzieży z </a:t>
            </a:r>
            <a:r>
              <a:rPr lang="pl-PL" sz="2199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upcyclingu</a:t>
            </a:r>
            <a:r>
              <a:rPr lang="pl-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. Ponadto nauczą się, jak opracowywać strategie marketingowe i budować tożsamość marki, a także jak identyfikować i rozwijać swoje umiejętności przedsiębiorcze.</a:t>
            </a: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B51AAD45-EB6D-6D28-CD90-26A205773D12}"/>
              </a:ext>
            </a:extLst>
          </p:cNvPr>
          <p:cNvSpPr txBox="1"/>
          <p:nvPr/>
        </p:nvSpPr>
        <p:spPr>
          <a:xfrm>
            <a:off x="7191658" y="329406"/>
            <a:ext cx="9483669" cy="752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pl-PL" sz="2499" dirty="0">
                <a:latin typeface="Montserrat"/>
                <a:ea typeface="Montserrat"/>
                <a:cs typeface="Montserrat"/>
                <a:sym typeface="Montserrat"/>
              </a:rPr>
              <a:t>Moduł 5, </a:t>
            </a:r>
            <a:r>
              <a:rPr lang="pl-PL" sz="2800" dirty="0">
                <a:solidFill>
                  <a:srgbClr val="FF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Zakładanie pracowni </a:t>
            </a:r>
            <a:r>
              <a:rPr lang="pl-PL" sz="2800" dirty="0" err="1">
                <a:solidFill>
                  <a:srgbClr val="FF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upcyclingowej</a:t>
            </a:r>
            <a:endParaRPr lang="pl-PL" sz="2800" dirty="0">
              <a:solidFill>
                <a:srgbClr val="FF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algn="ctr">
              <a:lnSpc>
                <a:spcPts val="3049"/>
              </a:lnSpc>
            </a:pPr>
            <a:endParaRPr lang="en-US" sz="2499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691312"/>
            <a:ext cx="9310979" cy="3595688"/>
            <a:chOff x="0" y="0"/>
            <a:chExt cx="12414639" cy="479425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1365250"/>
              <a:ext cx="12414639" cy="3429000"/>
              <a:chOff x="0" y="0"/>
              <a:chExt cx="7391041" cy="204145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7391041" cy="2041451"/>
              </a:xfrm>
              <a:custGeom>
                <a:avLst/>
                <a:gdLst/>
                <a:ahLst/>
                <a:cxnLst/>
                <a:rect l="l" t="t" r="r" b="b"/>
                <a:pathLst>
                  <a:path w="7391041" h="2041451">
                    <a:moveTo>
                      <a:pt x="0" y="0"/>
                    </a:moveTo>
                    <a:lnTo>
                      <a:pt x="7391041" y="0"/>
                    </a:lnTo>
                    <a:lnTo>
                      <a:pt x="7391041" y="2041451"/>
                    </a:lnTo>
                    <a:lnTo>
                      <a:pt x="0" y="2041451"/>
                    </a:lnTo>
                    <a:close/>
                  </a:path>
                </a:pathLst>
              </a:custGeom>
              <a:solidFill>
                <a:srgbClr val="CFCF5A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0"/>
                <a:ext cx="7391041" cy="20414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78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371600" cy="1365250"/>
              <a:chOff x="0" y="0"/>
              <a:chExt cx="81658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658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6580" h="812800">
                    <a:moveTo>
                      <a:pt x="0" y="0"/>
                    </a:moveTo>
                    <a:lnTo>
                      <a:pt x="816580" y="0"/>
                    </a:lnTo>
                    <a:lnTo>
                      <a:pt x="81658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E2328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0"/>
                <a:ext cx="81658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78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10" name="AutoShape 10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AutoShape 11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 rot="-5400000">
              <a:off x="21290880" y="10145291"/>
              <a:ext cx="4036014" cy="362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96"/>
                </a:lnSpc>
              </a:pPr>
              <a:r>
                <a:rPr lang="en-US" sz="180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fashionupwebsite.eu</a:t>
              </a:r>
            </a:p>
          </p:txBody>
        </p:sp>
      </p:grpSp>
      <p:sp>
        <p:nvSpPr>
          <p:cNvPr id="18" name="AutoShape 1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19" name="Group 19"/>
          <p:cNvGrpSpPr/>
          <p:nvPr/>
        </p:nvGrpSpPr>
        <p:grpSpPr>
          <a:xfrm>
            <a:off x="1031566" y="2057400"/>
            <a:ext cx="5356508" cy="7200900"/>
            <a:chOff x="0" y="0"/>
            <a:chExt cx="7142011" cy="9601200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"/>
            <a:srcRect t="5217" b="5217"/>
            <a:stretch>
              <a:fillRect/>
            </a:stretch>
          </p:blipFill>
          <p:spPr>
            <a:xfrm>
              <a:off x="0" y="0"/>
              <a:ext cx="7142011" cy="9601200"/>
            </a:xfrm>
            <a:prstGeom prst="rect">
              <a:avLst/>
            </a:prstGeom>
          </p:spPr>
        </p:pic>
      </p:grpSp>
      <p:grpSp>
        <p:nvGrpSpPr>
          <p:cNvPr id="21" name="Group 21"/>
          <p:cNvGrpSpPr/>
          <p:nvPr/>
        </p:nvGrpSpPr>
        <p:grpSpPr>
          <a:xfrm>
            <a:off x="6736672" y="2143125"/>
            <a:ext cx="9452776" cy="6461187"/>
            <a:chOff x="0" y="114300"/>
            <a:chExt cx="12603701" cy="8614916"/>
          </a:xfrm>
        </p:grpSpPr>
        <p:sp>
          <p:nvSpPr>
            <p:cNvPr id="22" name="TextBox 22"/>
            <p:cNvSpPr txBox="1"/>
            <p:nvPr/>
          </p:nvSpPr>
          <p:spPr>
            <a:xfrm>
              <a:off x="0" y="2570521"/>
              <a:ext cx="12603701" cy="61586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99"/>
                </a:lnSpc>
              </a:pP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 zakończeniu tego </a:t>
              </a:r>
              <a:r>
                <a:rPr lang="pl-PL" sz="2199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Modułu</a:t>
              </a: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uczestnicy będą potrafili:</a:t>
              </a:r>
            </a:p>
            <a:p>
              <a:pPr marL="342900" indent="-342900">
                <a:lnSpc>
                  <a:spcPts val="3299"/>
                </a:lnSpc>
                <a:buFont typeface="Arial" panose="020B0604020202020204" pitchFamily="34" charset="0"/>
                <a:buChar char="•"/>
              </a:pP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Opracować kompleksowy biznesplan dla pracowni </a:t>
              </a:r>
              <a:r>
                <a:rPr lang="pl-PL" sz="2199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upcyclingowej</a:t>
              </a: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i przeprowadzić odpowiednie badania rynku</a:t>
              </a:r>
            </a:p>
            <a:p>
              <a:pPr marL="342900" indent="-342900">
                <a:lnSpc>
                  <a:spcPts val="3299"/>
                </a:lnSpc>
                <a:buFont typeface="Arial" panose="020B0604020202020204" pitchFamily="34" charset="0"/>
                <a:buChar char="•"/>
              </a:pP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Rozumieć wymagania prawne dotyczące zakładania pracowni </a:t>
              </a:r>
              <a:r>
                <a:rPr lang="pl-PL" sz="2199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upcyclingowej</a:t>
              </a:r>
              <a:endParaRPr lang="pl-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342900" indent="-342900">
                <a:lnSpc>
                  <a:spcPts val="3299"/>
                </a:lnSpc>
                <a:buFont typeface="Arial" panose="020B0604020202020204" pitchFamily="34" charset="0"/>
                <a:buChar char="•"/>
              </a:pP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Identyfikować popyt na pracownię </a:t>
              </a:r>
              <a:r>
                <a:rPr lang="pl-PL" sz="2199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upcyclingową</a:t>
              </a: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i ocenić ofertę rynkową</a:t>
              </a:r>
            </a:p>
            <a:p>
              <a:pPr marL="342900" indent="-342900">
                <a:lnSpc>
                  <a:spcPts val="3299"/>
                </a:lnSpc>
                <a:buFont typeface="Arial" panose="020B0604020202020204" pitchFamily="34" charset="0"/>
                <a:buChar char="•"/>
              </a:pP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Rozpoznać środki kontroli produkcji i jakości niezbędne dla przedsiębiorstwa rzemieślniczego</a:t>
              </a:r>
            </a:p>
            <a:p>
              <a:pPr marL="342900" indent="-342900">
                <a:lnSpc>
                  <a:spcPts val="3299"/>
                </a:lnSpc>
                <a:buFont typeface="Arial" panose="020B0604020202020204" pitchFamily="34" charset="0"/>
                <a:buChar char="•"/>
              </a:pP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Opracować plan marketingowy dla pracowni </a:t>
              </a:r>
              <a:r>
                <a:rPr lang="pl-PL" sz="2199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upcyclingowej</a:t>
              </a:r>
              <a:endParaRPr lang="pl-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342900" indent="-342900">
                <a:lnSpc>
                  <a:spcPts val="3299"/>
                </a:lnSpc>
                <a:buFont typeface="Arial" panose="020B0604020202020204" pitchFamily="34" charset="0"/>
                <a:buChar char="•"/>
              </a:pP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Zilustrować kompetencje przedsiębiorcy rzemieślniczego</a:t>
              </a:r>
              <a:endPara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14300"/>
              <a:ext cx="8969490" cy="20962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pl-PL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Oczekiwane wyniki nauczania</a:t>
              </a:r>
              <a:endParaRPr lang="en-US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DFF70B1A-9074-54B9-4C4A-CA37254723FA}"/>
              </a:ext>
            </a:extLst>
          </p:cNvPr>
          <p:cNvSpPr txBox="1"/>
          <p:nvPr/>
        </p:nvSpPr>
        <p:spPr>
          <a:xfrm>
            <a:off x="7191658" y="329406"/>
            <a:ext cx="9483669" cy="3754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pl-PL" sz="2400" dirty="0">
                <a:latin typeface="Montserrat"/>
                <a:ea typeface="Montserrat"/>
                <a:cs typeface="Montserrat"/>
                <a:sym typeface="Montserrat"/>
              </a:rPr>
              <a:t>Moduł 5, </a:t>
            </a:r>
            <a:r>
              <a:rPr lang="pl-PL" sz="2400" dirty="0">
                <a:solidFill>
                  <a:srgbClr val="FF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Zakładanie pracowni </a:t>
            </a:r>
            <a:r>
              <a:rPr lang="pl-PL" sz="2400" dirty="0" err="1">
                <a:solidFill>
                  <a:srgbClr val="FF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upcyclingowej</a:t>
            </a:r>
            <a:endParaRPr lang="pl-PL" sz="2400" dirty="0">
              <a:solidFill>
                <a:srgbClr val="FF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61468" y="6604829"/>
            <a:ext cx="9310979" cy="3595688"/>
            <a:chOff x="0" y="0"/>
            <a:chExt cx="12414639" cy="479425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1365250"/>
              <a:ext cx="12414639" cy="3429000"/>
              <a:chOff x="0" y="0"/>
              <a:chExt cx="7391041" cy="204145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7391041" cy="2041451"/>
              </a:xfrm>
              <a:custGeom>
                <a:avLst/>
                <a:gdLst/>
                <a:ahLst/>
                <a:cxnLst/>
                <a:rect l="l" t="t" r="r" b="b"/>
                <a:pathLst>
                  <a:path w="7391041" h="2041451">
                    <a:moveTo>
                      <a:pt x="0" y="0"/>
                    </a:moveTo>
                    <a:lnTo>
                      <a:pt x="7391041" y="0"/>
                    </a:lnTo>
                    <a:lnTo>
                      <a:pt x="7391041" y="2041451"/>
                    </a:lnTo>
                    <a:lnTo>
                      <a:pt x="0" y="2041451"/>
                    </a:lnTo>
                    <a:close/>
                  </a:path>
                </a:pathLst>
              </a:custGeom>
              <a:solidFill>
                <a:srgbClr val="CFCF5A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0"/>
                <a:ext cx="7391041" cy="20414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78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6111699" cy="1365250"/>
              <a:chOff x="0" y="0"/>
              <a:chExt cx="3638591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2822011" y="0"/>
                <a:ext cx="81658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6580" h="812800">
                    <a:moveTo>
                      <a:pt x="0" y="0"/>
                    </a:moveTo>
                    <a:lnTo>
                      <a:pt x="816580" y="0"/>
                    </a:lnTo>
                    <a:lnTo>
                      <a:pt x="81658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E2328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0"/>
                <a:ext cx="81658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78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10" name="AutoShape 10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AutoShape 11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 rot="-5400000">
              <a:off x="21290880" y="10145291"/>
              <a:ext cx="4036014" cy="362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96"/>
                </a:lnSpc>
              </a:pPr>
              <a:r>
                <a:rPr lang="en-US" sz="180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fashionupwebsite.eu</a:t>
              </a:r>
            </a:p>
          </p:txBody>
        </p:sp>
      </p:grpSp>
      <p:sp>
        <p:nvSpPr>
          <p:cNvPr id="18" name="AutoShape 1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21" name="Group 21"/>
          <p:cNvGrpSpPr/>
          <p:nvPr/>
        </p:nvGrpSpPr>
        <p:grpSpPr>
          <a:xfrm>
            <a:off x="482855" y="1475812"/>
            <a:ext cx="9474547" cy="6879589"/>
            <a:chOff x="0" y="114300"/>
            <a:chExt cx="12632729" cy="9172781"/>
          </a:xfrm>
        </p:grpSpPr>
        <p:sp>
          <p:nvSpPr>
            <p:cNvPr id="22" name="TextBox 22"/>
            <p:cNvSpPr txBox="1"/>
            <p:nvPr/>
          </p:nvSpPr>
          <p:spPr>
            <a:xfrm>
              <a:off x="29028" y="1435618"/>
              <a:ext cx="12603701" cy="78514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99"/>
                </a:lnSpc>
              </a:pP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Ten moduł odnosi się do metodologii uczenia się opartej na projektach, jak i na doświadczeniu.</a:t>
              </a:r>
            </a:p>
            <a:p>
              <a:pPr>
                <a:lnSpc>
                  <a:spcPts val="3299"/>
                </a:lnSpc>
              </a:pPr>
              <a:endParaRPr lang="pl-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>
                <a:lnSpc>
                  <a:spcPts val="3299"/>
                </a:lnSpc>
              </a:pP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Metodologia oparta na projektach to dynamiczne podejście, które pozwoli uczestnikom aktywnie badać rzeczywiste sytuacje, wyzwania i problemy związane z zakładaniem </a:t>
              </a:r>
              <a:r>
                <a:rPr lang="pl-PL" sz="2199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Pracowni </a:t>
              </a:r>
              <a:r>
                <a:rPr lang="pl-PL" sz="2199" b="1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Upcyclingu</a:t>
              </a: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 Zostanie to osiągnięte poprzez realizację autentycznych zadań.</a:t>
              </a:r>
            </a:p>
            <a:p>
              <a:pPr>
                <a:lnSpc>
                  <a:spcPts val="3299"/>
                </a:lnSpc>
              </a:pPr>
              <a:endParaRPr lang="pl-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>
                <a:lnSpc>
                  <a:spcPts val="3299"/>
                </a:lnSpc>
              </a:pP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Metodologia uczenia się opartego na doświadczeniu to podejście, które kładzie nacisk na uczenie się poprzez działanie, czyli doświadczanie. Uczestnicy będą przeprowadzać symulowane scenariusze rozwiązywania problemów i wykorzystywać zdobytą wiedzę, projektując własne Pracownie </a:t>
              </a:r>
              <a:r>
                <a:rPr lang="pl-PL" sz="2199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Upcyclingu</a:t>
              </a:r>
              <a:r>
                <a:rPr lang="pl-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</a:t>
              </a:r>
              <a:endPara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14300"/>
              <a:ext cx="8969490" cy="10702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pl-PL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Metodologia</a:t>
              </a:r>
              <a:endParaRPr lang="en-US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pic>
        <p:nvPicPr>
          <p:cNvPr id="16" name="Immagine 15" descr="Immagine che contiene cucito, macchina da cucire, Ago di macchina da cucire, strumento&#10;&#10;Descrizione generata automaticamente">
            <a:extLst>
              <a:ext uri="{FF2B5EF4-FFF2-40B4-BE49-F238E27FC236}">
                <a16:creationId xmlns:a16="http://schemas.microsoft.com/office/drawing/2014/main" id="{A5D85BCB-A938-40AA-3367-6BD9A33BF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983" y="2641370"/>
            <a:ext cx="5037463" cy="7559147"/>
          </a:xfrm>
          <a:prstGeom prst="rect">
            <a:avLst/>
          </a:prstGeom>
        </p:spPr>
      </p:pic>
      <p:sp>
        <p:nvSpPr>
          <p:cNvPr id="15" name="TextBox 13">
            <a:extLst>
              <a:ext uri="{FF2B5EF4-FFF2-40B4-BE49-F238E27FC236}">
                <a16:creationId xmlns:a16="http://schemas.microsoft.com/office/drawing/2014/main" id="{CA4456A8-8224-173E-DC5E-130DF235CB81}"/>
              </a:ext>
            </a:extLst>
          </p:cNvPr>
          <p:cNvSpPr txBox="1"/>
          <p:nvPr/>
        </p:nvSpPr>
        <p:spPr>
          <a:xfrm>
            <a:off x="7191658" y="329406"/>
            <a:ext cx="9483669" cy="389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pl-PL" sz="2800" dirty="0">
                <a:latin typeface="Montserrat"/>
                <a:ea typeface="Montserrat"/>
                <a:cs typeface="Montserrat"/>
                <a:sym typeface="Montserrat"/>
              </a:rPr>
              <a:t>Moduł 5, </a:t>
            </a:r>
            <a:r>
              <a:rPr lang="pl-PL" sz="2800" dirty="0">
                <a:solidFill>
                  <a:srgbClr val="FF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Zakładanie pracowni </a:t>
            </a:r>
            <a:r>
              <a:rPr lang="pl-PL" sz="2800" dirty="0" err="1">
                <a:solidFill>
                  <a:srgbClr val="FF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upcyclingowej</a:t>
            </a:r>
            <a:endParaRPr lang="pl-PL" sz="2800" dirty="0">
              <a:solidFill>
                <a:srgbClr val="FF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990524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 rot="-5400000">
              <a:off x="21290880" y="10145291"/>
              <a:ext cx="4036014" cy="362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96"/>
                </a:lnSpc>
              </a:pPr>
              <a:r>
                <a:rPr lang="en-US" sz="180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fashionupwebsite.eu</a:t>
              </a:r>
            </a:p>
          </p:txBody>
        </p:sp>
      </p:grpSp>
      <p:sp>
        <p:nvSpPr>
          <p:cNvPr id="8" name="AutoShape 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9" name="Group 9"/>
          <p:cNvGrpSpPr/>
          <p:nvPr/>
        </p:nvGrpSpPr>
        <p:grpSpPr>
          <a:xfrm>
            <a:off x="-5862" y="1033462"/>
            <a:ext cx="6051534" cy="9253538"/>
            <a:chOff x="0" y="0"/>
            <a:chExt cx="1308826" cy="20013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08826" cy="2001355"/>
            </a:xfrm>
            <a:custGeom>
              <a:avLst/>
              <a:gdLst/>
              <a:ahLst/>
              <a:cxnLst/>
              <a:rect l="l" t="t" r="r" b="b"/>
              <a:pathLst>
                <a:path w="1308826" h="2001355">
                  <a:moveTo>
                    <a:pt x="0" y="0"/>
                  </a:moveTo>
                  <a:lnTo>
                    <a:pt x="1308826" y="0"/>
                  </a:lnTo>
                  <a:lnTo>
                    <a:pt x="1308826" y="2001355"/>
                  </a:lnTo>
                  <a:lnTo>
                    <a:pt x="0" y="2001355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1308826" cy="20013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3830974"/>
            <a:ext cx="4119719" cy="1572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Module 5 Duration</a:t>
            </a:r>
          </a:p>
        </p:txBody>
      </p:sp>
      <p:sp>
        <p:nvSpPr>
          <p:cNvPr id="13" name="AutoShape 13"/>
          <p:cNvSpPr/>
          <p:nvPr/>
        </p:nvSpPr>
        <p:spPr>
          <a:xfrm>
            <a:off x="1087192" y="5869411"/>
            <a:ext cx="719041" cy="4762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4" name="TextBox 14"/>
          <p:cNvSpPr txBox="1"/>
          <p:nvPr/>
        </p:nvSpPr>
        <p:spPr>
          <a:xfrm>
            <a:off x="1116504" y="6163521"/>
            <a:ext cx="394410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800" b="1" dirty="0">
                <a:latin typeface="Montserrat"/>
                <a:ea typeface="Montserrat"/>
                <a:cs typeface="Montserrat"/>
                <a:sym typeface="Montserrat"/>
              </a:rPr>
              <a:t>10 hours</a:t>
            </a:r>
            <a:endParaRPr lang="en-US" sz="2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5188298" y="5176191"/>
            <a:ext cx="699514" cy="699514"/>
          </a:xfrm>
          <a:custGeom>
            <a:avLst/>
            <a:gdLst/>
            <a:ahLst/>
            <a:cxnLst/>
            <a:rect l="l" t="t" r="r" b="b"/>
            <a:pathLst>
              <a:path w="699514" h="699514">
                <a:moveTo>
                  <a:pt x="0" y="0"/>
                </a:moveTo>
                <a:lnTo>
                  <a:pt x="699515" y="0"/>
                </a:lnTo>
                <a:lnTo>
                  <a:pt x="699515" y="699515"/>
                </a:lnTo>
                <a:lnTo>
                  <a:pt x="0" y="6995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6" name="Group 16"/>
          <p:cNvGrpSpPr/>
          <p:nvPr/>
        </p:nvGrpSpPr>
        <p:grpSpPr>
          <a:xfrm>
            <a:off x="6271629" y="1407482"/>
            <a:ext cx="9601147" cy="4263293"/>
            <a:chOff x="-620057" y="-2801167"/>
            <a:chExt cx="12801529" cy="5684392"/>
          </a:xfrm>
        </p:grpSpPr>
        <p:sp>
          <p:nvSpPr>
            <p:cNvPr id="17" name="TextBox 17"/>
            <p:cNvSpPr txBox="1"/>
            <p:nvPr/>
          </p:nvSpPr>
          <p:spPr>
            <a:xfrm>
              <a:off x="-620057" y="-1582700"/>
              <a:ext cx="12801529" cy="4465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99"/>
                </a:lnSpc>
              </a:pPr>
              <a:r>
                <a:rPr lang="pl-PL" sz="2400" b="1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 tego modułu wymagane są:</a:t>
              </a:r>
            </a:p>
            <a:p>
              <a:pPr marL="342900" indent="-342900">
                <a:lnSpc>
                  <a:spcPts val="3299"/>
                </a:lnSpc>
                <a:buFont typeface="Arial" panose="020B0604020202020204" pitchFamily="34" charset="0"/>
                <a:buChar char="•"/>
              </a:pPr>
              <a:r>
                <a:rPr lang="pl-PL" sz="24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Laptop z dostępem do </a:t>
              </a:r>
              <a:r>
                <a:rPr lang="pl-PL" sz="2400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internetu</a:t>
              </a:r>
              <a:endParaRPr lang="pl-PL" sz="24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342900" indent="-342900">
                <a:lnSpc>
                  <a:spcPts val="3299"/>
                </a:lnSpc>
                <a:buFont typeface="Arial" panose="020B0604020202020204" pitchFamily="34" charset="0"/>
                <a:buChar char="•"/>
              </a:pPr>
              <a:r>
                <a:rPr lang="pl-PL" sz="24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Projektor</a:t>
              </a:r>
            </a:p>
            <a:p>
              <a:pPr marL="342900" indent="-342900">
                <a:lnSpc>
                  <a:spcPts val="3299"/>
                </a:lnSpc>
                <a:buFont typeface="Arial" panose="020B0604020202020204" pitchFamily="34" charset="0"/>
                <a:buChar char="•"/>
              </a:pPr>
              <a:r>
                <a:rPr lang="pl-PL" sz="24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Flipchart</a:t>
              </a:r>
            </a:p>
            <a:p>
              <a:pPr marL="342900" indent="-342900">
                <a:lnSpc>
                  <a:spcPts val="3299"/>
                </a:lnSpc>
                <a:buFont typeface="Arial" panose="020B0604020202020204" pitchFamily="34" charset="0"/>
                <a:buChar char="•"/>
              </a:pPr>
              <a:r>
                <a:rPr lang="pl-PL" sz="24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Papier do notatek z długopisami i markerami</a:t>
              </a:r>
            </a:p>
            <a:p>
              <a:pPr marL="342900" indent="-342900">
                <a:lnSpc>
                  <a:spcPts val="3299"/>
                </a:lnSpc>
                <a:buFont typeface="Arial" panose="020B0604020202020204" pitchFamily="34" charset="0"/>
                <a:buChar char="•"/>
              </a:pPr>
              <a:r>
                <a:rPr lang="pl-PL" sz="24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Karteczki samoprzylepne</a:t>
              </a:r>
            </a:p>
            <a:p>
              <a:pPr marL="342900" indent="-342900">
                <a:lnSpc>
                  <a:spcPts val="3299"/>
                </a:lnSpc>
                <a:buFont typeface="Arial" panose="020B0604020202020204" pitchFamily="34" charset="0"/>
                <a:buChar char="•"/>
              </a:pPr>
              <a:r>
                <a:rPr lang="pl-PL" sz="24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Drukowane fiszki</a:t>
              </a:r>
              <a:endPara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algn="l">
                <a:lnSpc>
                  <a:spcPts val="3299"/>
                </a:lnSpc>
              </a:pPr>
              <a:endPara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-591029" y="-2801167"/>
              <a:ext cx="10118569" cy="10402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pl-PL" sz="5600" dirty="0">
                  <a:solidFill>
                    <a:srgbClr val="CFCF5A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Wymagany sprzęt</a:t>
              </a:r>
              <a:endParaRPr lang="en-US" sz="5600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271629" y="6957142"/>
            <a:ext cx="7312318" cy="7876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pl-PL" sz="5600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Kryteria oceniania</a:t>
            </a:r>
            <a:endParaRPr lang="en-US" sz="5600" dirty="0">
              <a:solidFill>
                <a:srgbClr val="CFCF5A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6048AC1-4C84-C3E3-ACBE-A2C6F694FC32}"/>
              </a:ext>
            </a:extLst>
          </p:cNvPr>
          <p:cNvSpPr txBox="1"/>
          <p:nvPr/>
        </p:nvSpPr>
        <p:spPr>
          <a:xfrm>
            <a:off x="6271629" y="7907395"/>
            <a:ext cx="9434239" cy="1332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99"/>
              </a:lnSpc>
            </a:pPr>
            <a:r>
              <a:rPr lang="pl-PL" sz="2400" dirty="0">
                <a:solidFill>
                  <a:srgbClr val="1E2328"/>
                </a:solidFill>
                <a:latin typeface="Montserrat"/>
                <a:sym typeface="Montserrat"/>
              </a:rPr>
              <a:t>Uczestnicy otrzymają </a:t>
            </a:r>
            <a:r>
              <a:rPr lang="pl-PL" sz="2400" b="1" dirty="0">
                <a:solidFill>
                  <a:srgbClr val="1E2328"/>
                </a:solidFill>
                <a:latin typeface="Montserrat"/>
                <a:sym typeface="Montserrat"/>
              </a:rPr>
              <a:t>quiz składający się z 5 pytań zamkniętych</a:t>
            </a:r>
            <a:r>
              <a:rPr lang="pl-PL" sz="2400" dirty="0">
                <a:solidFill>
                  <a:srgbClr val="1E2328"/>
                </a:solidFill>
                <a:latin typeface="Montserrat"/>
                <a:sym typeface="Montserrat"/>
              </a:rPr>
              <a:t>, który pozwoli sprawdzić, czy osiągnęli cele edukacyjne wyznaczone dla tego </a:t>
            </a:r>
            <a:r>
              <a:rPr lang="pl-PL" sz="2400" b="1" dirty="0">
                <a:solidFill>
                  <a:srgbClr val="1E2328"/>
                </a:solidFill>
                <a:latin typeface="Montserrat"/>
                <a:sym typeface="Montserrat"/>
              </a:rPr>
              <a:t>Modułu</a:t>
            </a:r>
            <a:r>
              <a:rPr lang="pl-PL" sz="2400" dirty="0">
                <a:solidFill>
                  <a:srgbClr val="1E2328"/>
                </a:solidFill>
                <a:latin typeface="Montserrat"/>
                <a:sym typeface="Montserrat"/>
              </a:rPr>
              <a:t>.</a:t>
            </a:r>
            <a:endParaRPr lang="en-US" sz="2400" dirty="0">
              <a:solidFill>
                <a:srgbClr val="1E2328"/>
              </a:solidFill>
              <a:latin typeface="Montserrat"/>
              <a:sym typeface="Montserrat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6BEDD1AF-A7B6-FA03-BD9A-18F0A52468D4}"/>
              </a:ext>
            </a:extLst>
          </p:cNvPr>
          <p:cNvSpPr txBox="1"/>
          <p:nvPr/>
        </p:nvSpPr>
        <p:spPr>
          <a:xfrm>
            <a:off x="7191658" y="329406"/>
            <a:ext cx="9483669" cy="389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pl-PL" sz="2400" dirty="0">
                <a:latin typeface="Montserrat"/>
                <a:ea typeface="Montserrat"/>
                <a:cs typeface="Montserrat"/>
                <a:sym typeface="Montserrat"/>
              </a:rPr>
              <a:t>Moduł 5, </a:t>
            </a:r>
            <a:r>
              <a:rPr lang="pl-PL" sz="2400" dirty="0">
                <a:solidFill>
                  <a:srgbClr val="FF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Zakładanie pracowni </a:t>
            </a:r>
            <a:r>
              <a:rPr lang="pl-PL" sz="2400" dirty="0" err="1">
                <a:solidFill>
                  <a:srgbClr val="FF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upcyclingowej</a:t>
            </a:r>
            <a:endParaRPr lang="pl-PL" sz="2400" dirty="0">
              <a:solidFill>
                <a:srgbClr val="FF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755" y="6086940"/>
            <a:ext cx="9310979" cy="4344381"/>
            <a:chOff x="0" y="-998257"/>
            <a:chExt cx="12414639" cy="579250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1365250"/>
              <a:ext cx="12414639" cy="3429000"/>
              <a:chOff x="0" y="0"/>
              <a:chExt cx="7391041" cy="204145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922433"/>
                <a:ext cx="7391041" cy="1119018"/>
              </a:xfrm>
              <a:custGeom>
                <a:avLst/>
                <a:gdLst/>
                <a:ahLst/>
                <a:cxnLst/>
                <a:rect l="l" t="t" r="r" b="b"/>
                <a:pathLst>
                  <a:path w="7391041" h="2041451">
                    <a:moveTo>
                      <a:pt x="0" y="0"/>
                    </a:moveTo>
                    <a:lnTo>
                      <a:pt x="7391041" y="0"/>
                    </a:lnTo>
                    <a:lnTo>
                      <a:pt x="7391041" y="2041451"/>
                    </a:lnTo>
                    <a:lnTo>
                      <a:pt x="0" y="2041451"/>
                    </a:lnTo>
                    <a:close/>
                  </a:path>
                </a:pathLst>
              </a:custGeom>
              <a:solidFill>
                <a:srgbClr val="CFCF5A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0"/>
                <a:ext cx="7391041" cy="20414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78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-998257"/>
              <a:ext cx="4663318" cy="2363507"/>
              <a:chOff x="0" y="-594311"/>
              <a:chExt cx="2776300" cy="140711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-594311"/>
                <a:ext cx="2776300" cy="841433"/>
              </a:xfrm>
              <a:custGeom>
                <a:avLst/>
                <a:gdLst/>
                <a:ahLst/>
                <a:cxnLst/>
                <a:rect l="l" t="t" r="r" b="b"/>
                <a:pathLst>
                  <a:path w="816580" h="812800">
                    <a:moveTo>
                      <a:pt x="0" y="0"/>
                    </a:moveTo>
                    <a:lnTo>
                      <a:pt x="816580" y="0"/>
                    </a:lnTo>
                    <a:lnTo>
                      <a:pt x="81658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E2328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0"/>
                <a:ext cx="81658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78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10" name="AutoShape 10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AutoShape 11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4"/>
            <p:cNvSpPr txBox="1"/>
            <p:nvPr/>
          </p:nvSpPr>
          <p:spPr>
            <a:xfrm rot="-5400000">
              <a:off x="21290880" y="10145291"/>
              <a:ext cx="4036014" cy="362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96"/>
                </a:lnSpc>
              </a:pPr>
              <a:r>
                <a:rPr lang="en-US" sz="180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fashionupwebsite.eu</a:t>
              </a:r>
            </a:p>
          </p:txBody>
        </p:sp>
      </p:grpSp>
      <p:sp>
        <p:nvSpPr>
          <p:cNvPr id="18" name="AutoShape 1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21" name="Group 21"/>
          <p:cNvGrpSpPr/>
          <p:nvPr/>
        </p:nvGrpSpPr>
        <p:grpSpPr>
          <a:xfrm>
            <a:off x="213158" y="1867273"/>
            <a:ext cx="16101930" cy="7163996"/>
            <a:chOff x="-8698018" y="-209724"/>
            <a:chExt cx="21469239" cy="8415105"/>
          </a:xfrm>
        </p:grpSpPr>
        <p:sp>
          <p:nvSpPr>
            <p:cNvPr id="22" name="TextBox 22"/>
            <p:cNvSpPr txBox="1"/>
            <p:nvPr/>
          </p:nvSpPr>
          <p:spPr>
            <a:xfrm>
              <a:off x="1716334" y="-209724"/>
              <a:ext cx="11054887" cy="34796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299"/>
                </a:lnSpc>
              </a:pPr>
              <a:r>
                <a:rPr lang="pl-PL" sz="28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Ten moduł zawiera teoretyczne materiały szkoleniowe w formacie PPT. Materiały teoretyczne są dostępne dla każdej jednostki szkoleniowej wchodzącej w skład modułu. Samouczki wideo są dostępne tylko dla modułów o treściach o charakterze praktycznym.</a:t>
              </a:r>
              <a:endPara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-8698018" y="6358659"/>
              <a:ext cx="11054885" cy="18467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pl-PL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Materiały </a:t>
              </a:r>
              <a:r>
                <a:rPr lang="pl-PL" sz="6000" dirty="0" err="1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szkoleniowie</a:t>
              </a:r>
              <a:r>
                <a:rPr lang="pl-PL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 oraz samouczki video </a:t>
              </a:r>
              <a:endParaRPr lang="en-US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pic>
        <p:nvPicPr>
          <p:cNvPr id="17" name="Immagine 16" descr="Immagine che contiene interno, pavimento&#10;&#10;Descrizione generata automaticamente">
            <a:extLst>
              <a:ext uri="{FF2B5EF4-FFF2-40B4-BE49-F238E27FC236}">
                <a16:creationId xmlns:a16="http://schemas.microsoft.com/office/drawing/2014/main" id="{F89B9B08-98AD-B046-5E09-81F4BB16B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" y="1023935"/>
            <a:ext cx="7647924" cy="5105396"/>
          </a:xfrm>
          <a:prstGeom prst="rect">
            <a:avLst/>
          </a:prstGeom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337C5100-3A88-8036-5DD7-DAA5AADEB26F}"/>
              </a:ext>
            </a:extLst>
          </p:cNvPr>
          <p:cNvSpPr txBox="1"/>
          <p:nvPr/>
        </p:nvSpPr>
        <p:spPr>
          <a:xfrm>
            <a:off x="7191658" y="329406"/>
            <a:ext cx="9483669" cy="389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pl-PL" sz="2800" dirty="0">
                <a:latin typeface="Montserrat"/>
                <a:ea typeface="Montserrat"/>
                <a:cs typeface="Montserrat"/>
                <a:sym typeface="Montserrat"/>
              </a:rPr>
              <a:t>Moduł 5, </a:t>
            </a:r>
            <a:r>
              <a:rPr lang="pl-PL" sz="2800" dirty="0">
                <a:solidFill>
                  <a:srgbClr val="FF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Zakładanie pracowni </a:t>
            </a:r>
            <a:r>
              <a:rPr lang="pl-PL" sz="2800" dirty="0" err="1">
                <a:solidFill>
                  <a:srgbClr val="FF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upcyclingowej</a:t>
            </a:r>
            <a:endParaRPr lang="pl-PL" sz="2800" dirty="0">
              <a:solidFill>
                <a:srgbClr val="FF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892664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 rot="-5400000">
              <a:off x="21290880" y="10145291"/>
              <a:ext cx="4036014" cy="362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96"/>
                </a:lnSpc>
              </a:pPr>
              <a:r>
                <a:rPr lang="en-US" sz="180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fashionupwebsite.eu</a:t>
              </a:r>
            </a:p>
          </p:txBody>
        </p:sp>
      </p:grpSp>
      <p:sp>
        <p:nvSpPr>
          <p:cNvPr id="10" name="AutoShape 10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11" name="Group 11"/>
          <p:cNvGrpSpPr/>
          <p:nvPr/>
        </p:nvGrpSpPr>
        <p:grpSpPr>
          <a:xfrm>
            <a:off x="0" y="8210323"/>
            <a:ext cx="10439399" cy="2076677"/>
            <a:chOff x="0" y="0"/>
            <a:chExt cx="6574460" cy="367839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574461" cy="3678393"/>
            </a:xfrm>
            <a:custGeom>
              <a:avLst/>
              <a:gdLst/>
              <a:ahLst/>
              <a:cxnLst/>
              <a:rect l="l" t="t" r="r" b="b"/>
              <a:pathLst>
                <a:path w="6574461" h="3678393">
                  <a:moveTo>
                    <a:pt x="0" y="0"/>
                  </a:moveTo>
                  <a:lnTo>
                    <a:pt x="6574461" y="0"/>
                  </a:lnTo>
                  <a:lnTo>
                    <a:pt x="6574461" y="3678393"/>
                  </a:lnTo>
                  <a:lnTo>
                    <a:pt x="0" y="3678393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6574460" cy="36783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12049" y="8462580"/>
            <a:ext cx="6641736" cy="1572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Profil</a:t>
            </a:r>
            <a:r>
              <a:rPr lang="en-US" sz="60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kompetencji</a:t>
            </a:r>
            <a:r>
              <a:rPr lang="en-US" sz="60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trenera</a:t>
            </a:r>
            <a:r>
              <a:rPr lang="en-US" sz="60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(</a:t>
            </a:r>
            <a:r>
              <a:rPr lang="en-US" sz="6000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ów</a:t>
            </a:r>
            <a:r>
              <a:rPr lang="en-US" sz="60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pic>
        <p:nvPicPr>
          <p:cNvPr id="21" name="Immagine 20" descr="Immagine che contiene persona, interno, vestiti, forniture per ufficio&#10;&#10;Descrizione generata automaticamente">
            <a:extLst>
              <a:ext uri="{FF2B5EF4-FFF2-40B4-BE49-F238E27FC236}">
                <a16:creationId xmlns:a16="http://schemas.microsoft.com/office/drawing/2014/main" id="{1299757F-4CEC-22A5-11BE-DD9656D6AD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7522"/>
            <a:ext cx="8839200" cy="5892800"/>
          </a:xfrm>
          <a:prstGeom prst="rect">
            <a:avLst/>
          </a:prstGeom>
        </p:spPr>
      </p:pic>
      <p:sp>
        <p:nvSpPr>
          <p:cNvPr id="22" name="TextBox 16">
            <a:extLst>
              <a:ext uri="{FF2B5EF4-FFF2-40B4-BE49-F238E27FC236}">
                <a16:creationId xmlns:a16="http://schemas.microsoft.com/office/drawing/2014/main" id="{79315A6F-FBAE-680F-E103-4763F5643FCD}"/>
              </a:ext>
            </a:extLst>
          </p:cNvPr>
          <p:cNvSpPr txBox="1"/>
          <p:nvPr/>
        </p:nvSpPr>
        <p:spPr>
          <a:xfrm>
            <a:off x="9751930" y="1688078"/>
            <a:ext cx="6707269" cy="5888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pl-PL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Techniczne</a:t>
            </a:r>
            <a:r>
              <a:rPr lang="pl-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  <a:p>
            <a:pPr marL="342900" indent="-342900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-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Znajomość technik szycia, tworzenia wzorów, obróbki tekstyliów i konstrukcji odzieży</a:t>
            </a:r>
          </a:p>
          <a:p>
            <a:pPr marL="342900" indent="-342900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-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Znajomość różnych tekstyliów, ich właściwości i przydatności do </a:t>
            </a:r>
            <a:r>
              <a:rPr lang="pl-PL" sz="2199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upcyclingu</a:t>
            </a:r>
            <a:endParaRPr lang="pl-PL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342900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-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Znajomość rynku </a:t>
            </a:r>
            <a:r>
              <a:rPr lang="pl-PL" sz="2199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upcyclingu</a:t>
            </a:r>
            <a:r>
              <a:rPr lang="pl-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, trendów i preferencji konsumentów</a:t>
            </a:r>
          </a:p>
          <a:p>
            <a:pPr>
              <a:lnSpc>
                <a:spcPts val="3299"/>
              </a:lnSpc>
            </a:pPr>
            <a:endParaRPr lang="pl-PL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3299"/>
              </a:lnSpc>
            </a:pPr>
            <a:r>
              <a:rPr lang="pl-PL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Pedagogiczne</a:t>
            </a:r>
            <a:r>
              <a:rPr lang="pl-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  <a:p>
            <a:pPr marL="342900" indent="-342900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-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Doświadczenie w nauczaniu dorosłych i rozumieniu ich stylów uczenia się</a:t>
            </a:r>
          </a:p>
          <a:p>
            <a:pPr marL="342900" indent="-342900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-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Doskonałe umiejętności komunikacyjne i prezentacyjne pozwalające angażować uczniów</a:t>
            </a: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89194CA3-ECB3-22CD-2982-41CE2D6613CA}"/>
              </a:ext>
            </a:extLst>
          </p:cNvPr>
          <p:cNvSpPr txBox="1"/>
          <p:nvPr/>
        </p:nvSpPr>
        <p:spPr>
          <a:xfrm>
            <a:off x="7191658" y="329406"/>
            <a:ext cx="9483669" cy="389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pl-PL" sz="2400" dirty="0">
                <a:latin typeface="Montserrat"/>
                <a:ea typeface="Montserrat"/>
                <a:cs typeface="Montserrat"/>
                <a:sym typeface="Montserrat"/>
              </a:rPr>
              <a:t>Moduł 5, </a:t>
            </a:r>
            <a:r>
              <a:rPr lang="pl-PL" sz="2400" dirty="0">
                <a:solidFill>
                  <a:srgbClr val="FF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Zakładanie pracowni </a:t>
            </a:r>
            <a:r>
              <a:rPr lang="pl-PL" sz="2400" dirty="0" err="1">
                <a:solidFill>
                  <a:srgbClr val="FF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upcyclingowej</a:t>
            </a:r>
            <a:endParaRPr lang="pl-PL" sz="2400" dirty="0">
              <a:solidFill>
                <a:srgbClr val="FF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5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13D553-2F73-38AD-A5B3-3785FD70B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84C17CE-EF8C-1AA0-5905-A8DEFAB27843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01697B9C-28FF-B40D-D754-455DBB627D02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2DC3206F-D403-A4F4-83A9-A1DC8D495468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1524676-F17B-2E5A-F1EE-693BCE24BA5A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2B04A9D4-A633-94B7-1DFD-D61287D5641E}"/>
                </a:ext>
              </a:extLst>
            </p:cNvPr>
            <p:cNvSpPr txBox="1"/>
            <p:nvPr/>
          </p:nvSpPr>
          <p:spPr>
            <a:xfrm rot="-5400000">
              <a:off x="21290880" y="10145291"/>
              <a:ext cx="4036014" cy="362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96"/>
                </a:lnSpc>
              </a:pPr>
              <a:r>
                <a:rPr lang="en-US" sz="180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fashionupwebsite.eu</a:t>
              </a:r>
            </a:p>
          </p:txBody>
        </p:sp>
      </p:grpSp>
      <p:sp>
        <p:nvSpPr>
          <p:cNvPr id="10" name="AutoShape 10">
            <a:extLst>
              <a:ext uri="{FF2B5EF4-FFF2-40B4-BE49-F238E27FC236}">
                <a16:creationId xmlns:a16="http://schemas.microsoft.com/office/drawing/2014/main" id="{F6483DDD-CD1A-6D4E-B857-C736FEC9A6F7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89038D07-2A52-CD9C-C604-D15946602276}"/>
              </a:ext>
            </a:extLst>
          </p:cNvPr>
          <p:cNvGrpSpPr/>
          <p:nvPr/>
        </p:nvGrpSpPr>
        <p:grpSpPr>
          <a:xfrm>
            <a:off x="0" y="8210323"/>
            <a:ext cx="10439399" cy="2076677"/>
            <a:chOff x="0" y="0"/>
            <a:chExt cx="6574460" cy="3678393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21C266B-5982-AA95-8DF1-0A22F9DA9F89}"/>
                </a:ext>
              </a:extLst>
            </p:cNvPr>
            <p:cNvSpPr/>
            <p:nvPr/>
          </p:nvSpPr>
          <p:spPr>
            <a:xfrm>
              <a:off x="0" y="0"/>
              <a:ext cx="6574461" cy="3678393"/>
            </a:xfrm>
            <a:custGeom>
              <a:avLst/>
              <a:gdLst/>
              <a:ahLst/>
              <a:cxnLst/>
              <a:rect l="l" t="t" r="r" b="b"/>
              <a:pathLst>
                <a:path w="6574461" h="3678393">
                  <a:moveTo>
                    <a:pt x="0" y="0"/>
                  </a:moveTo>
                  <a:lnTo>
                    <a:pt x="6574461" y="0"/>
                  </a:lnTo>
                  <a:lnTo>
                    <a:pt x="6574461" y="3678393"/>
                  </a:lnTo>
                  <a:lnTo>
                    <a:pt x="0" y="3678393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24CBA1BB-2594-2F9D-ABFB-3B1019BE33D4}"/>
                </a:ext>
              </a:extLst>
            </p:cNvPr>
            <p:cNvSpPr txBox="1"/>
            <p:nvPr/>
          </p:nvSpPr>
          <p:spPr>
            <a:xfrm>
              <a:off x="0" y="0"/>
              <a:ext cx="6574460" cy="36783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sp>
        <p:nvSpPr>
          <p:cNvPr id="14" name="TextBox 14">
            <a:extLst>
              <a:ext uri="{FF2B5EF4-FFF2-40B4-BE49-F238E27FC236}">
                <a16:creationId xmlns:a16="http://schemas.microsoft.com/office/drawing/2014/main" id="{ADAAB8B4-6927-D04C-3D2E-E21294A6BEF4}"/>
              </a:ext>
            </a:extLst>
          </p:cNvPr>
          <p:cNvSpPr txBox="1"/>
          <p:nvPr/>
        </p:nvSpPr>
        <p:spPr>
          <a:xfrm>
            <a:off x="812049" y="8462580"/>
            <a:ext cx="6641736" cy="1572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Profil</a:t>
            </a:r>
            <a:r>
              <a:rPr lang="en-US" sz="60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kompetencji</a:t>
            </a:r>
            <a:r>
              <a:rPr lang="en-US" sz="60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trenera</a:t>
            </a:r>
            <a:r>
              <a:rPr lang="en-US" sz="60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(</a:t>
            </a:r>
            <a:r>
              <a:rPr lang="en-US" sz="6000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ów</a:t>
            </a:r>
            <a:r>
              <a:rPr lang="en-US" sz="60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)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002C62A6-8E45-042C-FACC-960DD69273C5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pic>
        <p:nvPicPr>
          <p:cNvPr id="21" name="Immagine 20" descr="Immagine che contiene persona, interno, vestiti, forniture per ufficio&#10;&#10;Descrizione generata automaticamente">
            <a:extLst>
              <a:ext uri="{FF2B5EF4-FFF2-40B4-BE49-F238E27FC236}">
                <a16:creationId xmlns:a16="http://schemas.microsoft.com/office/drawing/2014/main" id="{565F821F-447A-A207-467E-8B4D1CAE41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7522"/>
            <a:ext cx="8839200" cy="5892800"/>
          </a:xfrm>
          <a:prstGeom prst="rect">
            <a:avLst/>
          </a:prstGeom>
        </p:spPr>
      </p:pic>
      <p:sp>
        <p:nvSpPr>
          <p:cNvPr id="22" name="TextBox 16">
            <a:extLst>
              <a:ext uri="{FF2B5EF4-FFF2-40B4-BE49-F238E27FC236}">
                <a16:creationId xmlns:a16="http://schemas.microsoft.com/office/drawing/2014/main" id="{4E06344A-F4AB-C76A-5E4B-E88F61FCC92F}"/>
              </a:ext>
            </a:extLst>
          </p:cNvPr>
          <p:cNvSpPr txBox="1"/>
          <p:nvPr/>
        </p:nvSpPr>
        <p:spPr>
          <a:xfrm>
            <a:off x="9751930" y="1688078"/>
            <a:ext cx="6707269" cy="5888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pl-PL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Biznes i przedsiębiorczość:</a:t>
            </a:r>
          </a:p>
          <a:p>
            <a:pPr marL="342900" indent="-342900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-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Znajomość tworzenia kompleksowych biznesplanów dla małych przedsiębiorstw</a:t>
            </a:r>
          </a:p>
          <a:p>
            <a:pPr marL="342900" indent="-342900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-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Znajomość strategii marketingowych, budowania marki, technik sprzedaży i zarządzania relacjami z klientami</a:t>
            </a:r>
          </a:p>
          <a:p>
            <a:pPr marL="342900" indent="-342900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-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Znajomość przepisów prawa handlowego, zezwoleń, licencji i przepisów podatkowych</a:t>
            </a:r>
          </a:p>
          <a:p>
            <a:pPr marL="342900" indent="-342900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-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Znajomość pozyskiwania materiałów, zarządzania zapasami i procesów produkcyjnych</a:t>
            </a:r>
          </a:p>
          <a:p>
            <a:pPr marL="342900" indent="-342900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-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Znajomość budżetowania, ustalania cen, kontroli kosztów i prognozowania finansowego</a:t>
            </a: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116A087A-F38A-B4E1-53B7-1FCB0CF7D96E}"/>
              </a:ext>
            </a:extLst>
          </p:cNvPr>
          <p:cNvSpPr txBox="1"/>
          <p:nvPr/>
        </p:nvSpPr>
        <p:spPr>
          <a:xfrm>
            <a:off x="7191658" y="329406"/>
            <a:ext cx="9483669" cy="389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pl-PL" sz="2800" dirty="0">
                <a:latin typeface="Montserrat"/>
                <a:ea typeface="Montserrat"/>
                <a:cs typeface="Montserrat"/>
                <a:sym typeface="Montserrat"/>
              </a:rPr>
              <a:t>Moduł 5, </a:t>
            </a:r>
            <a:r>
              <a:rPr lang="pl-PL" sz="2800" dirty="0">
                <a:solidFill>
                  <a:srgbClr val="FF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Zakładanie pracowni </a:t>
            </a:r>
            <a:r>
              <a:rPr lang="pl-PL" sz="2800" dirty="0" err="1">
                <a:solidFill>
                  <a:srgbClr val="FF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upcyclingowej</a:t>
            </a:r>
            <a:endParaRPr lang="pl-PL" sz="2800" dirty="0">
              <a:solidFill>
                <a:srgbClr val="FF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823981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863</Words>
  <Application>Microsoft Office PowerPoint</Application>
  <PresentationFormat>Niestandardowy</PresentationFormat>
  <Paragraphs>120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Montserrat</vt:lpstr>
      <vt:lpstr>Calibri</vt:lpstr>
      <vt:lpstr>Arial</vt:lpstr>
      <vt:lpstr>DM Serif Display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UpTraK PPT template</dc:title>
  <dc:creator>Giulia</dc:creator>
  <cp:lastModifiedBy>Bartłomiej Nowak</cp:lastModifiedBy>
  <cp:revision>39</cp:revision>
  <dcterms:created xsi:type="dcterms:W3CDTF">2006-08-16T00:00:00Z</dcterms:created>
  <dcterms:modified xsi:type="dcterms:W3CDTF">2025-08-27T11:58:34Z</dcterms:modified>
  <dc:identifier>DAGF2R1KSC4</dc:identifier>
</cp:coreProperties>
</file>