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5" r:id="rId11"/>
    <p:sldId id="264" r:id="rId12"/>
    <p:sldId id="266" r:id="rId13"/>
    <p:sldId id="272" r:id="rId14"/>
    <p:sldId id="273" r:id="rId15"/>
    <p:sldId id="267" r:id="rId16"/>
    <p:sldId id="274" r:id="rId17"/>
    <p:sldId id="276" r:id="rId18"/>
    <p:sldId id="275" r:id="rId19"/>
    <p:sldId id="268" r:id="rId20"/>
    <p:sldId id="280" r:id="rId21"/>
    <p:sldId id="281" r:id="rId22"/>
    <p:sldId id="282" r:id="rId23"/>
    <p:sldId id="283" r:id="rId24"/>
    <p:sldId id="284" r:id="rId25"/>
    <p:sldId id="286" r:id="rId26"/>
    <p:sldId id="285" r:id="rId27"/>
    <p:sldId id="269" r:id="rId28"/>
    <p:sldId id="270" r:id="rId29"/>
  </p:sldIdLst>
  <p:sldSz cx="18288000" cy="10287000"/>
  <p:notesSz cx="6858000" cy="9144000"/>
  <p:embeddedFontLst>
    <p:embeddedFont>
      <p:font typeface="DM Serif Display" pitchFamily="2" charset="0"/>
      <p:regular r:id="rId31"/>
      <p:italic r:id="rId32"/>
    </p:embeddedFont>
    <p:embeddedFont>
      <p:font typeface="Montserrat" panose="00000500000000000000" pitchFamily="2" charset="-18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>
      <a:defRPr lang="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AE296-F879-A898-7E1A-A3893EE5C369}" v="238" dt="2025-12-09T20:02:50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94811" autoAdjust="0"/>
  </p:normalViewPr>
  <p:slideViewPr>
    <p:cSldViewPr>
      <p:cViewPr varScale="1">
        <p:scale>
          <a:sx n="52" d="100"/>
          <a:sy n="52" d="100"/>
        </p:scale>
        <p:origin x="122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ucci Martina" userId="S::martina.antoniucci@osservatoriomestieridarte.it::32541252-b29c-4a7f-8763-04ccd7aaa38b" providerId="AD" clId="Web-{168AE296-F879-A898-7E1A-A3893EE5C369}"/>
    <pc:docChg chg="modSld">
      <pc:chgData name="Antoniucci Martina" userId="S::martina.antoniucci@osservatoriomestieridarte.it::32541252-b29c-4a7f-8763-04ccd7aaa38b" providerId="AD" clId="Web-{168AE296-F879-A898-7E1A-A3893EE5C369}" dt="2025-12-09T20:02:50.169" v="158" actId="1076"/>
      <pc:docMkLst>
        <pc:docMk/>
      </pc:docMkLst>
      <pc:sldChg chg="delSp">
        <pc:chgData name="Antoniucci Martina" userId="S::martina.antoniucci@osservatoriomestieridarte.it::32541252-b29c-4a7f-8763-04ccd7aaa38b" providerId="AD" clId="Web-{168AE296-F879-A898-7E1A-A3893EE5C369}" dt="2025-12-09T19:34:45.052" v="0"/>
        <pc:sldMkLst>
          <pc:docMk/>
          <pc:sldMk cId="0" sldId="257"/>
        </pc:sldMkLst>
        <pc:spChg chg="del">
          <ac:chgData name="Antoniucci Martina" userId="S::martina.antoniucci@osservatoriomestieridarte.it::32541252-b29c-4a7f-8763-04ccd7aaa38b" providerId="AD" clId="Web-{168AE296-F879-A898-7E1A-A3893EE5C369}" dt="2025-12-09T19:34:45.052" v="0"/>
          <ac:spMkLst>
            <pc:docMk/>
            <pc:sldMk cId="0" sldId="257"/>
            <ac:spMk id="13" creationId="{BA28D75D-B4E3-B4F8-B9B0-86E9363A0FCC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35:48.291" v="4" actId="20577"/>
        <pc:sldMkLst>
          <pc:docMk/>
          <pc:sldMk cId="0" sldId="258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35:31.493" v="3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35:48.291" v="4" actId="20577"/>
          <ac:spMkLst>
            <pc:docMk/>
            <pc:sldMk cId="0" sldId="258"/>
            <ac:spMk id="1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36:31.622" v="8" actId="1076"/>
        <pc:sldMkLst>
          <pc:docMk/>
          <pc:sldMk cId="0" sldId="259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36:31.622" v="8" actId="1076"/>
          <ac:spMkLst>
            <pc:docMk/>
            <pc:sldMk cId="0" sldId="259"/>
            <ac:spMk id="13" creationId="{00000000-0000-0000-0000-000000000000}"/>
          </ac:spMkLst>
        </pc:spChg>
        <pc:grpChg chg="mod">
          <ac:chgData name="Antoniucci Martina" userId="S::martina.antoniucci@osservatoriomestieridarte.it::32541252-b29c-4a7f-8763-04ccd7aaa38b" providerId="AD" clId="Web-{168AE296-F879-A898-7E1A-A3893EE5C369}" dt="2025-12-09T19:36:01.152" v="5" actId="1076"/>
          <ac:grpSpMkLst>
            <pc:docMk/>
            <pc:sldMk cId="0" sldId="259"/>
            <ac:grpSpMk id="19" creationId="{00000000-0000-0000-0000-000000000000}"/>
          </ac:grpSpMkLst>
        </pc:gr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37:15.078" v="11" actId="20577"/>
        <pc:sldMkLst>
          <pc:docMk/>
          <pc:sldMk cId="0" sldId="260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37:01.921" v="10" actId="1076"/>
          <ac:spMkLst>
            <pc:docMk/>
            <pc:sldMk cId="0" sldId="260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37:15.078" v="11" actId="20577"/>
          <ac:spMkLst>
            <pc:docMk/>
            <pc:sldMk cId="0" sldId="260"/>
            <ac:spMk id="14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37:44.298" v="13" actId="1076"/>
        <pc:sldMkLst>
          <pc:docMk/>
          <pc:sldMk cId="0" sldId="261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37:44.298" v="13" actId="1076"/>
          <ac:spMkLst>
            <pc:docMk/>
            <pc:sldMk cId="0" sldId="261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38:16.925" v="14" actId="1076"/>
        <pc:sldMkLst>
          <pc:docMk/>
          <pc:sldMk cId="0" sldId="262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38:16.925" v="14" actId="1076"/>
          <ac:spMkLst>
            <pc:docMk/>
            <pc:sldMk cId="0" sldId="262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40:54.228" v="21" actId="20577"/>
        <pc:sldMkLst>
          <pc:docMk/>
          <pc:sldMk cId="0" sldId="263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40:41.993" v="20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40:54.228" v="21" actId="20577"/>
          <ac:spMkLst>
            <pc:docMk/>
            <pc:sldMk cId="0" sldId="263"/>
            <ac:spMk id="1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42:15.261" v="29" actId="1076"/>
        <pc:sldMkLst>
          <pc:docMk/>
          <pc:sldMk cId="0" sldId="264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42:15.261" v="29" actId="1076"/>
          <ac:spMkLst>
            <pc:docMk/>
            <pc:sldMk cId="0" sldId="264"/>
            <ac:spMk id="7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41:35.948" v="25" actId="1076"/>
        <pc:sldMkLst>
          <pc:docMk/>
          <pc:sldMk cId="0" sldId="265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41:35.948" v="25" actId="1076"/>
          <ac:spMkLst>
            <pc:docMk/>
            <pc:sldMk cId="0" sldId="265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45:34.973" v="47" actId="20577"/>
        <pc:sldMkLst>
          <pc:docMk/>
          <pc:sldMk cId="0" sldId="266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43:30.045" v="35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45:34.973" v="47" actId="20577"/>
          <ac:spMkLst>
            <pc:docMk/>
            <pc:sldMk cId="0" sldId="266"/>
            <ac:spMk id="29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42:40.231" v="30" actId="20577"/>
          <ac:spMkLst>
            <pc:docMk/>
            <pc:sldMk cId="0" sldId="266"/>
            <ac:spMk id="37" creationId="{4BB3FF69-8D23-3AF4-D803-7311398E6662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47:31.887" v="61" actId="1076"/>
        <pc:sldMkLst>
          <pc:docMk/>
          <pc:sldMk cId="0" sldId="267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47:31.887" v="61" actId="1076"/>
          <ac:spMkLst>
            <pc:docMk/>
            <pc:sldMk cId="0" sldId="267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52:24.062" v="95" actId="20577"/>
        <pc:sldMkLst>
          <pc:docMk/>
          <pc:sldMk cId="0" sldId="268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51:37.933" v="92" actId="1076"/>
          <ac:spMkLst>
            <pc:docMk/>
            <pc:sldMk cId="0" sldId="268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52:24.062" v="95" actId="20577"/>
          <ac:spMkLst>
            <pc:docMk/>
            <pc:sldMk cId="0" sldId="268"/>
            <ac:spMk id="18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52:05.123" v="94" actId="20577"/>
          <ac:spMkLst>
            <pc:docMk/>
            <pc:sldMk cId="0" sldId="268"/>
            <ac:spMk id="30" creationId="{22A0A01E-6671-3A36-3C60-28050C780F85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20:02:22.871" v="155" actId="1076"/>
        <pc:sldMkLst>
          <pc:docMk/>
          <pc:sldMk cId="0" sldId="269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20:02:22.871" v="155" actId="1076"/>
          <ac:spMkLst>
            <pc:docMk/>
            <pc:sldMk cId="0" sldId="269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20:01:56.042" v="153" actId="20577"/>
          <ac:spMkLst>
            <pc:docMk/>
            <pc:sldMk cId="0" sldId="269"/>
            <ac:spMk id="17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20:02:50.169" v="158" actId="1076"/>
        <pc:sldMkLst>
          <pc:docMk/>
          <pc:sldMk cId="0" sldId="270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20:02:50.169" v="158" actId="1076"/>
          <ac:spMkLst>
            <pc:docMk/>
            <pc:sldMk cId="0" sldId="270"/>
            <ac:spMk id="9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39:01.989" v="17" actId="20577"/>
        <pc:sldMkLst>
          <pc:docMk/>
          <pc:sldMk cId="2185223215" sldId="271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38:49.848" v="15" actId="1076"/>
          <ac:spMkLst>
            <pc:docMk/>
            <pc:sldMk cId="2185223215" sldId="271"/>
            <ac:spMk id="6" creationId="{01216550-8CF7-7FB1-50F8-2605462D4FA8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39:01.989" v="17" actId="20577"/>
          <ac:spMkLst>
            <pc:docMk/>
            <pc:sldMk cId="2185223215" sldId="271"/>
            <ac:spMk id="28" creationId="{DCACEDFC-74DC-3D7D-3335-AD12FE674282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44:43.893" v="44" actId="20577"/>
        <pc:sldMkLst>
          <pc:docMk/>
          <pc:sldMk cId="4108918754" sldId="272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44:00.781" v="38" actId="1076"/>
          <ac:spMkLst>
            <pc:docMk/>
            <pc:sldMk cId="4108918754" sldId="272"/>
            <ac:spMk id="6" creationId="{936AE0ED-15C8-ACEB-4861-57960B93527D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44:30.705" v="43" actId="20577"/>
          <ac:spMkLst>
            <pc:docMk/>
            <pc:sldMk cId="4108918754" sldId="272"/>
            <ac:spMk id="7" creationId="{8C18503F-198A-4082-028C-0D13B2AF8E7E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44:43.893" v="44" actId="20577"/>
          <ac:spMkLst>
            <pc:docMk/>
            <pc:sldMk cId="4108918754" sldId="272"/>
            <ac:spMk id="29" creationId="{DA41B3B0-0FED-F35C-BAC7-67CAA6DBBC32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46:40.976" v="55" actId="1076"/>
        <pc:sldMkLst>
          <pc:docMk/>
          <pc:sldMk cId="3790748920" sldId="273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46:40.976" v="55" actId="1076"/>
          <ac:spMkLst>
            <pc:docMk/>
            <pc:sldMk cId="3790748920" sldId="273"/>
            <ac:spMk id="6" creationId="{F4DFCEF2-6CF9-A5CD-FE7D-57B421CC9AA4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46:10.209" v="50" actId="20577"/>
          <ac:spMkLst>
            <pc:docMk/>
            <pc:sldMk cId="3790748920" sldId="273"/>
            <ac:spMk id="29" creationId="{941FAB6E-9199-454E-7CA1-FF43AC102057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48:10.597" v="64" actId="1076"/>
        <pc:sldMkLst>
          <pc:docMk/>
          <pc:sldMk cId="4180289539" sldId="274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48:10.597" v="64" actId="1076"/>
          <ac:spMkLst>
            <pc:docMk/>
            <pc:sldMk cId="4180289539" sldId="274"/>
            <ac:spMk id="6" creationId="{F91B19B0-2BE4-575E-14B5-A0355A338E6D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50:48.960" v="90" actId="20577"/>
        <pc:sldMkLst>
          <pc:docMk/>
          <pc:sldMk cId="566921767" sldId="275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50:20.895" v="88" actId="1076"/>
          <ac:spMkLst>
            <pc:docMk/>
            <pc:sldMk cId="566921767" sldId="275"/>
            <ac:spMk id="6" creationId="{07F8AC55-1D01-6D83-F343-F5E51B202B6D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50:48.960" v="90" actId="20577"/>
          <ac:spMkLst>
            <pc:docMk/>
            <pc:sldMk cId="566921767" sldId="275"/>
            <ac:spMk id="18" creationId="{60346D37-79AD-E6E4-BBAC-DC671441C430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49:55.376" v="87" actId="20577"/>
        <pc:sldMkLst>
          <pc:docMk/>
          <pc:sldMk cId="3978117971" sldId="276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49:55.376" v="87" actId="20577"/>
          <ac:spMkLst>
            <pc:docMk/>
            <pc:sldMk cId="3978117971" sldId="276"/>
            <ac:spMk id="2" creationId="{FB710362-F977-8CF5-655D-A7E2AEF478E0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48:48.837" v="67" actId="1076"/>
          <ac:spMkLst>
            <pc:docMk/>
            <pc:sldMk cId="3978117971" sldId="276"/>
            <ac:spMk id="7" creationId="{F4E232B9-DACB-E005-F327-C49270A4C317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48:26.177" v="66" actId="20577"/>
          <ac:spMkLst>
            <pc:docMk/>
            <pc:sldMk cId="3978117971" sldId="276"/>
            <ac:spMk id="16" creationId="{01E6BACF-E373-BCE1-17F5-B4C11B117F6A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53:40.489" v="104" actId="1076"/>
        <pc:sldMkLst>
          <pc:docMk/>
          <pc:sldMk cId="3817640198" sldId="280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53:06.580" v="100" actId="1076"/>
          <ac:spMkLst>
            <pc:docMk/>
            <pc:sldMk cId="3817640198" sldId="280"/>
            <ac:spMk id="6" creationId="{EEABF916-EB12-5C45-AF4A-C35EBADAA3F4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53:40.489" v="104" actId="1076"/>
          <ac:spMkLst>
            <pc:docMk/>
            <pc:sldMk cId="3817640198" sldId="280"/>
            <ac:spMk id="53" creationId="{0B61D909-3D8D-8278-127D-0B6B82FD553D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54:17.585" v="106" actId="1076"/>
        <pc:sldMkLst>
          <pc:docMk/>
          <pc:sldMk cId="818097704" sldId="281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54:17.585" v="106" actId="1076"/>
          <ac:spMkLst>
            <pc:docMk/>
            <pc:sldMk cId="818097704" sldId="281"/>
            <ac:spMk id="6" creationId="{8F5513BB-21FE-8393-ADF2-D1EFF167A5ED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56:10.684" v="115" actId="1076"/>
        <pc:sldMkLst>
          <pc:docMk/>
          <pc:sldMk cId="3579952103" sldId="282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56:10.684" v="115" actId="1076"/>
          <ac:spMkLst>
            <pc:docMk/>
            <pc:sldMk cId="3579952103" sldId="282"/>
            <ac:spMk id="6" creationId="{D7DD96B4-7B5A-9B32-9724-B02D05661069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55:14.009" v="110" actId="20577"/>
          <ac:spMkLst>
            <pc:docMk/>
            <pc:sldMk cId="3579952103" sldId="282"/>
            <ac:spMk id="34" creationId="{C839158F-37B4-5655-42E2-C0B4CA7C8A2A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56:57.779" v="117" actId="20577"/>
        <pc:sldMkLst>
          <pc:docMk/>
          <pc:sldMk cId="1996679585" sldId="283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56:42.701" v="116" actId="1076"/>
          <ac:spMkLst>
            <pc:docMk/>
            <pc:sldMk cId="1996679585" sldId="283"/>
            <ac:spMk id="6" creationId="{C55FB4FB-6E9A-11F8-A07F-CF6879AB9D5A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19:56:57.779" v="117" actId="20577"/>
          <ac:spMkLst>
            <pc:docMk/>
            <pc:sldMk cId="1996679585" sldId="283"/>
            <ac:spMk id="16" creationId="{4EF03134-20DB-640C-8C63-D6D0D2A2248D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57:30.421" v="120" actId="1076"/>
        <pc:sldMkLst>
          <pc:docMk/>
          <pc:sldMk cId="2991417214" sldId="284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57:30.421" v="120" actId="1076"/>
          <ac:spMkLst>
            <pc:docMk/>
            <pc:sldMk cId="2991417214" sldId="284"/>
            <ac:spMk id="7" creationId="{90CA8D2A-9970-77B3-8E48-13F0CF202E63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20:01:42.166" v="152" actId="20577"/>
        <pc:sldMkLst>
          <pc:docMk/>
          <pc:sldMk cId="1434739808" sldId="285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20:01:21.025" v="148" actId="1076"/>
          <ac:spMkLst>
            <pc:docMk/>
            <pc:sldMk cId="1434739808" sldId="285"/>
            <ac:spMk id="6" creationId="{6F38759C-0E34-5E77-491F-26694EA4D630}"/>
          </ac:spMkLst>
        </pc:spChg>
        <pc:spChg chg="mod">
          <ac:chgData name="Antoniucci Martina" userId="S::martina.antoniucci@osservatoriomestieridarte.it::32541252-b29c-4a7f-8763-04ccd7aaa38b" providerId="AD" clId="Web-{168AE296-F879-A898-7E1A-A3893EE5C369}" dt="2025-12-09T20:01:42.166" v="152" actId="20577"/>
          <ac:spMkLst>
            <pc:docMk/>
            <pc:sldMk cId="1434739808" sldId="285"/>
            <ac:spMk id="68" creationId="{8A4EBA54-BEB7-96D9-B7A9-429A03D6C60F}"/>
          </ac:spMkLst>
        </pc:spChg>
      </pc:sldChg>
      <pc:sldChg chg="modSp">
        <pc:chgData name="Antoniucci Martina" userId="S::martina.antoniucci@osservatoriomestieridarte.it::32541252-b29c-4a7f-8763-04ccd7aaa38b" providerId="AD" clId="Web-{168AE296-F879-A898-7E1A-A3893EE5C369}" dt="2025-12-09T19:58:01.907" v="122" actId="1076"/>
        <pc:sldMkLst>
          <pc:docMk/>
          <pc:sldMk cId="3971610296" sldId="286"/>
        </pc:sldMkLst>
        <pc:spChg chg="mod">
          <ac:chgData name="Antoniucci Martina" userId="S::martina.antoniucci@osservatoriomestieridarte.it::32541252-b29c-4a7f-8763-04ccd7aaa38b" providerId="AD" clId="Web-{168AE296-F879-A898-7E1A-A3893EE5C369}" dt="2025-12-09T19:58:01.907" v="122" actId="1076"/>
          <ac:spMkLst>
            <pc:docMk/>
            <pc:sldMk cId="3971610296" sldId="286"/>
            <ac:spMk id="6" creationId="{F91B19B0-2BE4-575E-14B5-A0355A338E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B955-BAA1-4B5E-B5A6-04C787984AE1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0836E-3DD3-49D8-82D7-68D75BB88A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5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" sz="1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Unikalna propozycja sprzedaży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7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9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80DYcsrRg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uides.lib.usf.edu/c.php?g=1352775&amp;p=9985224" TargetMode="Externa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6ecdYd8T6o?feature=oembed" TargetMode="External"/><Relationship Id="rId5" Type="http://schemas.openxmlformats.org/officeDocument/2006/relationships/hyperlink" Target="https://www.youtube.com/watch?v=n6ecdYd8T6o" TargetMode="Externa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www.bplans.com/downloads/business-plan-template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canva.com/documents/templates/business-pla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hubspot.com/business-templates/business-plans" TargetMode="External"/><Relationship Id="rId4" Type="http://schemas.openxmlformats.org/officeDocument/2006/relationships/hyperlink" Target="https://create.microsoft.com/en-us/templates/business-plans" TargetMode="External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enloo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plan.com/" TargetMode="External"/><Relationship Id="rId5" Type="http://schemas.openxmlformats.org/officeDocument/2006/relationships/hyperlink" Target="https://www.bplans.com/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hootsuite.com/" TargetMode="External"/><Relationship Id="rId4" Type="http://schemas.openxmlformats.org/officeDocument/2006/relationships/hyperlink" Target="https://brand24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cTZ0w_XIlM?feature=oembed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ocTZ0w_XIlM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hrefs.com/" TargetMode="External"/><Relationship Id="rId3" Type="http://schemas.openxmlformats.org/officeDocument/2006/relationships/hyperlink" Target="https://www.statista.com/" TargetMode="External"/><Relationship Id="rId7" Type="http://schemas.openxmlformats.org/officeDocument/2006/relationships/hyperlink" Target="https://www.semrush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milarweb.com/" TargetMode="External"/><Relationship Id="rId5" Type="http://schemas.openxmlformats.org/officeDocument/2006/relationships/hyperlink" Target="https://www.tableau.com/" TargetMode="External"/><Relationship Id="rId4" Type="http://schemas.openxmlformats.org/officeDocument/2006/relationships/hyperlink" Target="https://trends.google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ubspot.com/business-templates/business-plans" TargetMode="External"/><Relationship Id="rId3" Type="http://schemas.openxmlformats.org/officeDocument/2006/relationships/hyperlink" Target="https://hbr.org/1985/05/how-to-write-a-winning-business-plan" TargetMode="External"/><Relationship Id="rId7" Type="http://schemas.openxmlformats.org/officeDocument/2006/relationships/hyperlink" Target="https://create.microsoft.com/en-us/templates/business-pla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plans.com/downloads/business-plan-template/" TargetMode="External"/><Relationship Id="rId11" Type="http://schemas.openxmlformats.org/officeDocument/2006/relationships/hyperlink" Target="https://www.hanoverresearch.com/insights-blog/corporate/what-is-market-research/" TargetMode="External"/><Relationship Id="rId5" Type="http://schemas.openxmlformats.org/officeDocument/2006/relationships/hyperlink" Target="https://www.canva.com/documents/templates/business-plan/" TargetMode="External"/><Relationship Id="rId10" Type="http://schemas.openxmlformats.org/officeDocument/2006/relationships/hyperlink" Target="https://sproutsocial.com/insights/competitor-analysis-tools/" TargetMode="External"/><Relationship Id="rId4" Type="http://schemas.openxmlformats.org/officeDocument/2006/relationships/hyperlink" Target="https://guides.lib.usf.edu/c.php?g=1352775&amp;p=9985224" TargetMode="External"/><Relationship Id="rId9" Type="http://schemas.openxmlformats.org/officeDocument/2006/relationships/hyperlink" Target="https://uk.indeed.com/career-advice/career-development/business-plan-sec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865198"/>
            <a:ext cx="6774163" cy="139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56"/>
              </a:lnSpc>
            </a:pPr>
            <a:r>
              <a:rPr lang="pl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Unit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659586"/>
            <a:ext cx="6682774" cy="171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 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1566" y="6391549"/>
            <a:ext cx="5694495" cy="117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PLANOWANIE BIZNESOWE DLA ATELIER UPCYCLINGOWEGO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680F22C9-44DC-548F-CA2D-39879A16BB7F}"/>
              </a:ext>
            </a:extLst>
          </p:cNvPr>
          <p:cNvSpPr txBox="1"/>
          <p:nvPr/>
        </p:nvSpPr>
        <p:spPr>
          <a:xfrm>
            <a:off x="1048846" y="9581484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 godziny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AutoShape 9"/>
          <p:cNvSpPr/>
          <p:nvPr/>
        </p:nvSpPr>
        <p:spPr>
          <a:xfrm rot="22765">
            <a:off x="8064143" y="3342146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1202972" y="4523603"/>
            <a:ext cx="3458730" cy="4147460"/>
            <a:chOff x="0" y="0"/>
            <a:chExt cx="3207753" cy="38465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63862" y="4603224"/>
            <a:ext cx="3458730" cy="4147460"/>
            <a:chOff x="0" y="0"/>
            <a:chExt cx="3207753" cy="38465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94140" y="4085406"/>
            <a:ext cx="876394" cy="87639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155030" y="4085406"/>
            <a:ext cx="876394" cy="87639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rot="22765">
            <a:off x="2572809" y="6331107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3" name="AutoShape 23"/>
          <p:cNvSpPr/>
          <p:nvPr/>
        </p:nvSpPr>
        <p:spPr>
          <a:xfrm rot="22765">
            <a:off x="6233699" y="6331107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24" name="Group 24"/>
          <p:cNvGrpSpPr/>
          <p:nvPr/>
        </p:nvGrpSpPr>
        <p:grpSpPr>
          <a:xfrm>
            <a:off x="8524752" y="4523603"/>
            <a:ext cx="3458730" cy="4147460"/>
            <a:chOff x="0" y="0"/>
            <a:chExt cx="3207753" cy="38465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815920" y="4085406"/>
            <a:ext cx="876394" cy="87639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rot="22765">
            <a:off x="9894588" y="6331107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1" name="Group 31"/>
          <p:cNvGrpSpPr/>
          <p:nvPr/>
        </p:nvGrpSpPr>
        <p:grpSpPr>
          <a:xfrm>
            <a:off x="12185642" y="4523603"/>
            <a:ext cx="3458730" cy="4147460"/>
            <a:chOff x="0" y="0"/>
            <a:chExt cx="3207753" cy="384650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476810" y="4085406"/>
            <a:ext cx="876394" cy="87639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7" name="AutoShape 37"/>
          <p:cNvSpPr/>
          <p:nvPr/>
        </p:nvSpPr>
        <p:spPr>
          <a:xfrm rot="22765">
            <a:off x="13555478" y="6331107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8" name="TextBox 38"/>
          <p:cNvSpPr txBox="1"/>
          <p:nvPr/>
        </p:nvSpPr>
        <p:spPr>
          <a:xfrm>
            <a:off x="3124200" y="2019300"/>
            <a:ext cx="1059894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Dlaczego jest to konieczne?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07253" y="5470359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Podejmowanie decyzji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94140" y="4279177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155030" y="4279177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968143" y="5470359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Inwestycje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45228" y="6610755"/>
            <a:ext cx="2574218" cy="135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Pomaga </a:t>
            </a: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podejmować świadome decyzje dotyczące strategii biznesowej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306118" y="6019150"/>
            <a:ext cx="2574218" cy="1701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Przekonuje potencjalnych inwestorów i pożyczkodawców o opłacalności Twojej działalności i przyciąga zewnętrzne finansowanie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629033" y="5470359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Zarządzanie ryzykiem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967008" y="6610755"/>
            <a:ext cx="2574218" cy="135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Identyfikuje potencjalne ryzyka i opracowuje strategie ich łagodzenia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2289922" y="5470359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Śledzenie wydajności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627898" y="6610755"/>
            <a:ext cx="2574218" cy="1359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Pozwala </a:t>
            </a: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monitorować postępy i wprowadzać niezbędne zmiany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815920" y="4279177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476810" y="4279177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9059BC67-6401-4922-907A-0D0369470FF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FA9D03-7227-A247-82CE-4BA98457B155}"/>
              </a:ext>
            </a:extLst>
          </p:cNvPr>
          <p:cNvSpPr txBox="1"/>
          <p:nvPr/>
        </p:nvSpPr>
        <p:spPr>
          <a:xfrm>
            <a:off x="6952749" y="9275811"/>
            <a:ext cx="9153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latin typeface="Montserrat"/>
                <a:hlinkClick r:id="rId3"/>
              </a:rPr>
              <a:t>https://www.youtube.com/watch?v=Y80DYcsrRgA</a:t>
            </a:r>
            <a:r>
              <a:rPr lang="pl" dirty="0">
                <a:latin typeface="Montserrat"/>
              </a:rPr>
              <a:t> </a:t>
            </a:r>
            <a:endParaRPr lang="el-GR" dirty="0"/>
          </a:p>
        </p:txBody>
      </p:sp>
      <p:grpSp>
        <p:nvGrpSpPr>
          <p:cNvPr id="60" name="Ομάδα 59">
            <a:extLst>
              <a:ext uri="{FF2B5EF4-FFF2-40B4-BE49-F238E27FC236}">
                <a16:creationId xmlns:a16="http://schemas.microsoft.com/office/drawing/2014/main" id="{7E444BC0-CC21-8559-6F5A-9B4715F8F598}"/>
              </a:ext>
            </a:extLst>
          </p:cNvPr>
          <p:cNvGrpSpPr/>
          <p:nvPr/>
        </p:nvGrpSpPr>
        <p:grpSpPr>
          <a:xfrm>
            <a:off x="4159041" y="9110720"/>
            <a:ext cx="2716896" cy="699514"/>
            <a:chOff x="7157510" y="7047733"/>
            <a:chExt cx="2716896" cy="699514"/>
          </a:xfrm>
        </p:grpSpPr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8F5E2FE4-4813-2615-1A67-531396C544B2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62" name="Group 24">
              <a:extLst>
                <a:ext uri="{FF2B5EF4-FFF2-40B4-BE49-F238E27FC236}">
                  <a16:creationId xmlns:a16="http://schemas.microsoft.com/office/drawing/2014/main" id="{73461789-2E0D-8AA2-FF6F-325903105EA8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63" name="Group 25">
                <a:extLst>
                  <a:ext uri="{FF2B5EF4-FFF2-40B4-BE49-F238E27FC236}">
                    <a16:creationId xmlns:a16="http://schemas.microsoft.com/office/drawing/2014/main" id="{6B82292F-BFF7-FE19-0E4C-3D92025E54DD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65" name="Freeform 26">
                  <a:extLst>
                    <a:ext uri="{FF2B5EF4-FFF2-40B4-BE49-F238E27FC236}">
                      <a16:creationId xmlns:a16="http://schemas.microsoft.com/office/drawing/2014/main" id="{5E8CAF00-9F7B-3748-F059-0554DD46D32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" name="TextBox 27">
                  <a:extLst>
                    <a:ext uri="{FF2B5EF4-FFF2-40B4-BE49-F238E27FC236}">
                      <a16:creationId xmlns:a16="http://schemas.microsoft.com/office/drawing/2014/main" id="{3B8708A6-159F-7C39-3650-30662FF8F8F5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64" name="TextBox 28">
                <a:extLst>
                  <a:ext uri="{FF2B5EF4-FFF2-40B4-BE49-F238E27FC236}">
                    <a16:creationId xmlns:a16="http://schemas.microsoft.com/office/drawing/2014/main" id="{566A9C48-7B7C-2E0C-1082-A0C61C2D5589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Oglądaj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85E49931-40A8-6C30-6AD6-486A881EF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56" y="5173404"/>
            <a:ext cx="3179223" cy="4762501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201598" y="2618390"/>
            <a:ext cx="9231408" cy="292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Zanim omówimy, jak opracować plan biznesowy, przyjrzyjmy się kluczowym elementom szczegółowego planu biznesowego: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Streszczenie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Opis firmy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Analiza branży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Strategia marketingowa i sprzedażowa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Finansowanie i prognozy finansowe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9" name="AutoShape 9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dirty="0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2539753"/>
            <a:ext cx="5633381" cy="3083525"/>
            <a:chOff x="0" y="0"/>
            <a:chExt cx="1980673" cy="10841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73337" y="3303738"/>
            <a:ext cx="4998259" cy="1555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Kluczowe elementy planu biznesowego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00CA7CCF-36CF-77A8-A3EB-DB732FBF234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1C0A1335-08A1-AC62-DD0E-EDD8E2047F89}"/>
              </a:ext>
            </a:extLst>
          </p:cNvPr>
          <p:cNvGrpSpPr/>
          <p:nvPr/>
        </p:nvGrpSpPr>
        <p:grpSpPr>
          <a:xfrm>
            <a:off x="7191659" y="8039100"/>
            <a:ext cx="2716896" cy="699514"/>
            <a:chOff x="7157510" y="7047733"/>
            <a:chExt cx="2716896" cy="699514"/>
          </a:xfrm>
        </p:grpSpPr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A932DBD3-F9E9-582B-B4A3-973D609DFC32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40" name="Group 24">
              <a:extLst>
                <a:ext uri="{FF2B5EF4-FFF2-40B4-BE49-F238E27FC236}">
                  <a16:creationId xmlns:a16="http://schemas.microsoft.com/office/drawing/2014/main" id="{031F6BF3-1B3F-BC94-27FB-BC25C440A58E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41" name="Group 25">
                <a:extLst>
                  <a:ext uri="{FF2B5EF4-FFF2-40B4-BE49-F238E27FC236}">
                    <a16:creationId xmlns:a16="http://schemas.microsoft.com/office/drawing/2014/main" id="{3E3DFE3A-93BE-C4C5-F214-1A87E70E3531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43" name="Freeform 26">
                  <a:extLst>
                    <a:ext uri="{FF2B5EF4-FFF2-40B4-BE49-F238E27FC236}">
                      <a16:creationId xmlns:a16="http://schemas.microsoft.com/office/drawing/2014/main" id="{2282B8F5-D1A5-476D-5D7C-2136E0D9BB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" name="TextBox 27">
                  <a:extLst>
                    <a:ext uri="{FF2B5EF4-FFF2-40B4-BE49-F238E27FC236}">
                      <a16:creationId xmlns:a16="http://schemas.microsoft.com/office/drawing/2014/main" id="{7C54914D-726A-252E-3BC8-AAFBECF8C60D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42" name="TextBox 28">
                <a:extLst>
                  <a:ext uri="{FF2B5EF4-FFF2-40B4-BE49-F238E27FC236}">
                    <a16:creationId xmlns:a16="http://schemas.microsoft.com/office/drawing/2014/main" id="{547A704F-F855-8FFD-B5BD-399B6BD81BA8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Notatka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45" name="TextBox 2">
            <a:extLst>
              <a:ext uri="{FF2B5EF4-FFF2-40B4-BE49-F238E27FC236}">
                <a16:creationId xmlns:a16="http://schemas.microsoft.com/office/drawing/2014/main" id="{F93CB4FC-EDD0-9C90-AEEA-9129FDC4669F}"/>
              </a:ext>
            </a:extLst>
          </p:cNvPr>
          <p:cNvSpPr txBox="1"/>
          <p:nvPr/>
        </p:nvSpPr>
        <p:spPr>
          <a:xfrm>
            <a:off x="10248991" y="7936611"/>
            <a:ext cx="5347067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Prawidłowy sposób opracowania planu biznesowego zostanie przedstawiony później.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9">
            <a:extLst>
              <a:ext uri="{FF2B5EF4-FFF2-40B4-BE49-F238E27FC236}">
                <a16:creationId xmlns:a16="http://schemas.microsoft.com/office/drawing/2014/main" id="{AB6F899B-0CDD-0E61-4C32-A53104F0D7C2}"/>
              </a:ext>
            </a:extLst>
          </p:cNvPr>
          <p:cNvGrpSpPr/>
          <p:nvPr/>
        </p:nvGrpSpPr>
        <p:grpSpPr>
          <a:xfrm>
            <a:off x="1031566" y="1063487"/>
            <a:ext cx="2839728" cy="6442210"/>
            <a:chOff x="0" y="0"/>
            <a:chExt cx="2254171" cy="3661101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747DDAC-5CF7-287A-B680-FF854353BFE7}"/>
                </a:ext>
              </a:extLst>
            </p:cNvPr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1D1C587D-9A93-D447-4A6B-2CF1F8B85BC7}"/>
                </a:ext>
              </a:extLst>
            </p:cNvPr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13163602" y="5674870"/>
            <a:ext cx="2839728" cy="4612130"/>
            <a:chOff x="0" y="0"/>
            <a:chExt cx="2254171" cy="36611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 rot="16200000">
            <a:off x="-158532" y="3500058"/>
            <a:ext cx="5219924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Wykonawcze</a:t>
            </a:r>
          </a:p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Streszczenie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440891" y="1881758"/>
            <a:ext cx="8125134" cy="2924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Streszczenie </a:t>
            </a:r>
            <a:r>
              <a:rPr lang="pl" sz="215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biznesowego </a:t>
            </a:r>
            <a:r>
              <a:rPr lang="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planu </a:t>
            </a:r>
            <a:r>
              <a:rPr lang="pl" sz="2150" b="0" i="0" dirty="0">
                <a:solidFill>
                  <a:srgbClr val="424242"/>
                </a:solidFill>
                <a:effectLst/>
                <a:latin typeface="Montserrat"/>
              </a:rPr>
              <a:t>zawiera zwięzły przegląd Twojej firmy. Jest ono niezbędne, aby przekonać czytelnika o słuszności koncepcji biznesowej i skrupulatnym zaplanowaniu działań. Pokazuje również, że Twoje produkty mają wyraźny potencjał rynkowy, a tym samym znaczącą przewagę nad konkurencją.</a:t>
            </a:r>
            <a:endParaRPr lang="en-US" sz="2150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0E8232CC-4B43-1AD7-7D7D-0C1E2F54BCD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57C2E599-0D0C-FBC3-A065-E02935FDA6C7}"/>
              </a:ext>
            </a:extLst>
          </p:cNvPr>
          <p:cNvSpPr txBox="1"/>
          <p:nvPr/>
        </p:nvSpPr>
        <p:spPr>
          <a:xfrm rot="5400000">
            <a:off x="12593820" y="7194854"/>
            <a:ext cx="3979291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Firma</a:t>
            </a:r>
          </a:p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opis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4BB3FF69-8D23-3AF4-D803-7311398E6662}"/>
              </a:ext>
            </a:extLst>
          </p:cNvPr>
          <p:cNvSpPr txBox="1"/>
          <p:nvPr/>
        </p:nvSpPr>
        <p:spPr>
          <a:xfrm>
            <a:off x="4454881" y="6306213"/>
            <a:ext cx="8125134" cy="3349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Opis </a:t>
            </a: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firmy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zawiera informacje techniczne, takie jak zarejestrowana nazwa firmy, jej fizyczna lokalizacja/adres, nazwiska założycieli/kluczowych członków oraz informacje o strukturze prawnej. W tej sekcji należy podać cele i misję firmy. Na koniec, sekcja ta zawiera opis produktów i usług (jeśli takie istnieją), a także opis łańcucha produkcyjnego firmy.</a:t>
            </a:r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E1157-E88D-90C1-850F-BA75F11E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9">
            <a:extLst>
              <a:ext uri="{FF2B5EF4-FFF2-40B4-BE49-F238E27FC236}">
                <a16:creationId xmlns:a16="http://schemas.microsoft.com/office/drawing/2014/main" id="{40D94FF5-D56F-1FE6-809F-918FD195AC8E}"/>
              </a:ext>
            </a:extLst>
          </p:cNvPr>
          <p:cNvGrpSpPr/>
          <p:nvPr/>
        </p:nvGrpSpPr>
        <p:grpSpPr>
          <a:xfrm>
            <a:off x="1031566" y="1063487"/>
            <a:ext cx="2839728" cy="4612130"/>
            <a:chOff x="0" y="0"/>
            <a:chExt cx="2254171" cy="3661101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41A04F46-5F3C-0D13-0C58-98DB9589EBDE}"/>
                </a:ext>
              </a:extLst>
            </p:cNvPr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D5F46FA0-22C9-15A8-2319-85543C32B477}"/>
                </a:ext>
              </a:extLst>
            </p:cNvPr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67385F31-33A1-BC4F-45B5-2F3BA497B445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5E747C1-796A-F19B-8299-63143B109F5C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3C2E133B-0FD4-86E9-9008-DD340C5FA99B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570CB40-93E6-316B-1791-28142271F39B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36AE0ED-15C8-ACEB-4861-57960B93527D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1E898C5F-8AB2-3567-EAEE-FAEAB98CBD3E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D8E170B-76D9-C8BD-D830-8D7A83EEE17E}"/>
              </a:ext>
            </a:extLst>
          </p:cNvPr>
          <p:cNvSpPr txBox="1"/>
          <p:nvPr/>
        </p:nvSpPr>
        <p:spPr>
          <a:xfrm rot="16200000">
            <a:off x="949599" y="2550785"/>
            <a:ext cx="3003664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Analiza branży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DA41B3B0-0FED-F35C-BAC7-67CAA6DBBC32}"/>
              </a:ext>
            </a:extLst>
          </p:cNvPr>
          <p:cNvSpPr txBox="1"/>
          <p:nvPr/>
        </p:nvSpPr>
        <p:spPr>
          <a:xfrm>
            <a:off x="4424939" y="1290416"/>
            <a:ext cx="8125134" cy="5465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analizy branży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zawiera informacje o sektorze gospodarki Twojej firmy, a także o jej wielkości i tempie wzrostu gospodarczego. Informacje te obejmują: sezonowość branży, jej potencjalną wrażliwość na cykle koniunkturalne oraz potencjalny wpływ zmian technologicznych na Twoją branżę. Należy również uwzględnić informacje o konkurencji w branży i aktualnej sytuacji na rynku w momencie pisania tego tekstu. Na koniec, ta sekcja powinna zawierać informacje na temat strategii zarządzania ryzykiem w firmie: Czym zajmuje się Twoja firma i dlaczego różni się od konkurencji? Jakie są jej mocne i słabe strony? Jakie potencjalne zagrożenia dla Twojej firmy? Itp.</a:t>
            </a:r>
            <a:endParaRPr lang="it-IT" dirty="0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49FEC235-1539-DE27-788F-31AAD0749417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981826E5-DC24-00C0-17BF-A53C0B7579B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8C18503F-198A-4082-028C-0D13B2AF8E7E}"/>
              </a:ext>
            </a:extLst>
          </p:cNvPr>
          <p:cNvSpPr txBox="1"/>
          <p:nvPr/>
        </p:nvSpPr>
        <p:spPr>
          <a:xfrm>
            <a:off x="4431372" y="7082100"/>
            <a:ext cx="8125134" cy="2924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50" b="0" i="0" dirty="0">
                <a:solidFill>
                  <a:srgbClr val="424242"/>
                </a:solidFill>
                <a:effectLst/>
                <a:latin typeface="Montserrat"/>
              </a:rPr>
              <a:t>Sekcja </a:t>
            </a:r>
            <a:r>
              <a:rPr lang="pl" sz="2150" b="1" i="0" dirty="0">
                <a:solidFill>
                  <a:srgbClr val="424242"/>
                </a:solidFill>
                <a:effectLst/>
                <a:latin typeface="Montserrat"/>
              </a:rPr>
              <a:t>strategii marketingowej i sprzedaży </a:t>
            </a:r>
            <a:r>
              <a:rPr lang="pl" sz="2150" b="0" i="0" dirty="0">
                <a:solidFill>
                  <a:srgbClr val="424242"/>
                </a:solidFill>
                <a:effectLst/>
                <a:latin typeface="Montserrat"/>
              </a:rPr>
              <a:t>będzie obejmować:</a:t>
            </a:r>
            <a:r>
              <a:rPr lang="pl" sz="2150" b="0" i="0" dirty="0">
                <a:solidFill>
                  <a:srgbClr val="424242"/>
                </a:solidFill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pl" sz="2150" b="0" i="0" dirty="0">
                <a:solidFill>
                  <a:srgbClr val="424242"/>
                </a:solidFill>
                <a:effectLst/>
                <a:latin typeface="Montserrat"/>
              </a:rPr>
              <a:t>Główny przekaz Twojej firmy, a także strategia jego przekazania potencjalnym klientom. Powinieneś uwzględnić wszystkie taktyki, które zastosujesz w celu prowadzenia działań marketingowych firmy (zarówno online, jak i osobiście). Wskazane jest również uwzględnienie struktury sprzedaży Twojej firmy.</a:t>
            </a:r>
            <a:endParaRPr lang="en-US" sz="2150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7D349EA4-BBAC-AC46-CEF0-B5BD84581F8A}"/>
              </a:ext>
            </a:extLst>
          </p:cNvPr>
          <p:cNvGrpSpPr/>
          <p:nvPr/>
        </p:nvGrpSpPr>
        <p:grpSpPr>
          <a:xfrm>
            <a:off x="13222074" y="2857500"/>
            <a:ext cx="2839728" cy="7430247"/>
            <a:chOff x="0" y="0"/>
            <a:chExt cx="2254171" cy="3661101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61D040-C09A-C3DA-340A-A72FEB0C1AE5}"/>
                </a:ext>
              </a:extLst>
            </p:cNvPr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E2D89750-4A0E-73FF-E5B8-2A25D17B5049}"/>
                </a:ext>
              </a:extLst>
            </p:cNvPr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5" name="TextBox 23">
            <a:extLst>
              <a:ext uri="{FF2B5EF4-FFF2-40B4-BE49-F238E27FC236}">
                <a16:creationId xmlns:a16="http://schemas.microsoft.com/office/drawing/2014/main" id="{AFE27A42-78DA-EA51-0C69-1DAE4FD57165}"/>
              </a:ext>
            </a:extLst>
          </p:cNvPr>
          <p:cNvSpPr txBox="1"/>
          <p:nvPr/>
        </p:nvSpPr>
        <p:spPr>
          <a:xfrm rot="5400000">
            <a:off x="11041487" y="5515749"/>
            <a:ext cx="7200900" cy="2341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Strategia marketingowa i sprzedażowa</a:t>
            </a:r>
          </a:p>
        </p:txBody>
      </p:sp>
    </p:spTree>
    <p:extLst>
      <p:ext uri="{BB962C8B-B14F-4D97-AF65-F5344CB8AC3E}">
        <p14:creationId xmlns:p14="http://schemas.microsoft.com/office/powerpoint/2010/main" val="410891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55400-DEAF-1FDC-B458-4F017E9DC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9">
            <a:extLst>
              <a:ext uri="{FF2B5EF4-FFF2-40B4-BE49-F238E27FC236}">
                <a16:creationId xmlns:a16="http://schemas.microsoft.com/office/drawing/2014/main" id="{897D2962-837B-2CC8-3303-CA76F4D1ACD8}"/>
              </a:ext>
            </a:extLst>
          </p:cNvPr>
          <p:cNvGrpSpPr/>
          <p:nvPr/>
        </p:nvGrpSpPr>
        <p:grpSpPr>
          <a:xfrm>
            <a:off x="1031566" y="1063486"/>
            <a:ext cx="2839728" cy="6975613"/>
            <a:chOff x="0" y="0"/>
            <a:chExt cx="2254171" cy="3661101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9341BA73-D61F-6B9D-BBF0-223DBA2C4BF2}"/>
                </a:ext>
              </a:extLst>
            </p:cNvPr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D5096512-3709-C44B-30D3-21264979CCB3}"/>
                </a:ext>
              </a:extLst>
            </p:cNvPr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4E684A53-297F-64B1-F0C3-2D489B590774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739A3E-AC59-66C2-63D9-D2410A29560C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F18C7260-57F5-E30F-FFE9-F377408FFD8F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212D7A5-093E-7AF0-BFA8-4FE563F19926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4DFCEF2-6CF9-A5CD-FE7D-57B421CC9AA4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</a:t>
              </a:r>
              <a:r>
                <a:rPr lang="pl" sz="24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12CF6AB9-E83B-CC90-BED8-D639C3BD4388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dirty="0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59EEAD2-4212-07AC-71D1-D2DD4DFC56B1}"/>
              </a:ext>
            </a:extLst>
          </p:cNvPr>
          <p:cNvSpPr txBox="1"/>
          <p:nvPr/>
        </p:nvSpPr>
        <p:spPr>
          <a:xfrm rot="16200000">
            <a:off x="-653827" y="3229641"/>
            <a:ext cx="6210513" cy="2341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Finansowanie i prognozy finansowe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941FAB6E-9199-454E-7CA1-FF43AC102057}"/>
              </a:ext>
            </a:extLst>
          </p:cNvPr>
          <p:cNvSpPr txBox="1"/>
          <p:nvPr/>
        </p:nvSpPr>
        <p:spPr>
          <a:xfrm>
            <a:off x="4454881" y="1963294"/>
            <a:ext cx="8125134" cy="3358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50" b="0" i="0" dirty="0">
                <a:solidFill>
                  <a:srgbClr val="424242"/>
                </a:solidFill>
                <a:effectLst/>
                <a:latin typeface="Montserrat"/>
              </a:rPr>
              <a:t>W sekcji </a:t>
            </a:r>
            <a:r>
              <a:rPr lang="pl" sz="2150" b="1" i="0" dirty="0">
                <a:solidFill>
                  <a:srgbClr val="424242"/>
                </a:solidFill>
                <a:effectLst/>
                <a:latin typeface="Montserrat"/>
              </a:rPr>
              <a:t>finansowania i prognoz finansowych </a:t>
            </a:r>
            <a:r>
              <a:rPr lang="pl" sz="2150" b="0" i="0" dirty="0">
                <a:solidFill>
                  <a:srgbClr val="424242"/>
                </a:solidFill>
                <a:effectLst/>
                <a:latin typeface="Montserrat"/>
              </a:rPr>
              <a:t>należy przedstawić kompleksową dokumentację finansową firmy na okres co najmniej trzech lat. Będzie ona obejmować prognozowane rachunki zysków i strat, </a:t>
            </a:r>
            <a:r>
              <a:rPr lang="pl" sz="2150" b="0" i="0" err="1">
                <a:solidFill>
                  <a:srgbClr val="424242"/>
                </a:solidFill>
                <a:effectLst/>
                <a:latin typeface="Montserrat"/>
              </a:rPr>
              <a:t>prognozowany </a:t>
            </a:r>
            <a:r>
              <a:rPr lang="pl" sz="2150" b="0" i="0" dirty="0">
                <a:solidFill>
                  <a:srgbClr val="424242"/>
                </a:solidFill>
                <a:effectLst/>
                <a:latin typeface="Montserrat"/>
              </a:rPr>
              <a:t>bilans przedstawiający aktywa i pasywa, a także prognozowany</a:t>
            </a:r>
            <a:r>
              <a:rPr lang="pl" sz="2150" dirty="0">
                <a:solidFill>
                  <a:srgbClr val="424242"/>
                </a:solidFill>
                <a:latin typeface="Montserrat"/>
              </a:rPr>
              <a:t> </a:t>
            </a:r>
            <a:r>
              <a:rPr lang="pl" sz="2150" b="0" i="0" dirty="0">
                <a:solidFill>
                  <a:srgbClr val="424242"/>
                </a:solidFill>
                <a:effectLst/>
                <a:latin typeface="Montserrat"/>
              </a:rPr>
              <a:t>rachunek przepływów pieniężnych ilustrujący przypływ i odpływ środków pieniężnych w firmie </a:t>
            </a:r>
            <a:r>
              <a:rPr lang="pl" sz="2150" dirty="0">
                <a:solidFill>
                  <a:srgbClr val="424242"/>
                </a:solidFill>
                <a:latin typeface="Montserrat"/>
              </a:rPr>
              <a:t>.</a:t>
            </a:r>
            <a:endParaRPr lang="en-US" sz="2150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F75D1B90-026E-4384-9DE8-39AA330BA4C9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BA71CF1E-F361-A3FA-872D-716DBFB102EF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FD108C6A-AECC-9F64-4705-5159A429651A}"/>
              </a:ext>
            </a:extLst>
          </p:cNvPr>
          <p:cNvGrpSpPr/>
          <p:nvPr/>
        </p:nvGrpSpPr>
        <p:grpSpPr>
          <a:xfrm>
            <a:off x="4134327" y="8349614"/>
            <a:ext cx="2716896" cy="699514"/>
            <a:chOff x="7157510" y="7047733"/>
            <a:chExt cx="2716896" cy="699514"/>
          </a:xfrm>
        </p:grpSpPr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1A64E0B9-2AB1-52CF-BF75-DA93F6E46FA3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13" name="Group 24">
              <a:extLst>
                <a:ext uri="{FF2B5EF4-FFF2-40B4-BE49-F238E27FC236}">
                  <a16:creationId xmlns:a16="http://schemas.microsoft.com/office/drawing/2014/main" id="{FF5AF1D0-B1A2-5B87-6AF3-3C2937C83AB0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14" name="Group 25">
                <a:extLst>
                  <a:ext uri="{FF2B5EF4-FFF2-40B4-BE49-F238E27FC236}">
                    <a16:creationId xmlns:a16="http://schemas.microsoft.com/office/drawing/2014/main" id="{17F4FC26-727F-A8FE-791B-4BAE8E5BA653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16" name="Freeform 26">
                  <a:extLst>
                    <a:ext uri="{FF2B5EF4-FFF2-40B4-BE49-F238E27FC236}">
                      <a16:creationId xmlns:a16="http://schemas.microsoft.com/office/drawing/2014/main" id="{28C2D84A-D8DB-81D6-225F-C13D647AF9B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" name="TextBox 27">
                  <a:extLst>
                    <a:ext uri="{FF2B5EF4-FFF2-40B4-BE49-F238E27FC236}">
                      <a16:creationId xmlns:a16="http://schemas.microsoft.com/office/drawing/2014/main" id="{103A8A7A-DEFE-2F56-B764-BF7454BCEC09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15" name="TextBox 28">
                <a:extLst>
                  <a:ext uri="{FF2B5EF4-FFF2-40B4-BE49-F238E27FC236}">
                    <a16:creationId xmlns:a16="http://schemas.microsoft.com/office/drawing/2014/main" id="{BDD591A3-9A73-B845-54E0-E9548F206DEB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Czytaj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8" name="TextBox 29">
            <a:extLst>
              <a:ext uri="{FF2B5EF4-FFF2-40B4-BE49-F238E27FC236}">
                <a16:creationId xmlns:a16="http://schemas.microsoft.com/office/drawing/2014/main" id="{2AD75088-520A-E10C-0D80-17FC69EFD214}"/>
              </a:ext>
            </a:extLst>
          </p:cNvPr>
          <p:cNvSpPr txBox="1"/>
          <p:nvPr/>
        </p:nvSpPr>
        <p:spPr>
          <a:xfrm>
            <a:off x="7191659" y="8417796"/>
            <a:ext cx="8125134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https://guides.lib.usf.edu/c.php?g=1352775&amp;p=9985224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74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0" y="7479555"/>
            <a:ext cx="7077075" cy="2807445"/>
            <a:chOff x="0" y="0"/>
            <a:chExt cx="816580" cy="22285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6580" cy="2228546"/>
            </a:xfrm>
            <a:custGeom>
              <a:avLst/>
              <a:gdLst/>
              <a:ahLst/>
              <a:cxnLst/>
              <a:rect l="l" t="t" r="r" b="b"/>
              <a:pathLst>
                <a:path w="816580" h="2228546">
                  <a:moveTo>
                    <a:pt x="0" y="0"/>
                  </a:moveTo>
                  <a:lnTo>
                    <a:pt x="816580" y="0"/>
                  </a:lnTo>
                  <a:lnTo>
                    <a:pt x="816580" y="2228546"/>
                  </a:lnTo>
                  <a:lnTo>
                    <a:pt x="0" y="2228546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16580" cy="2228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9939" y="3716033"/>
            <a:ext cx="6048375" cy="5382552"/>
            <a:chOff x="0" y="0"/>
            <a:chExt cx="8064500" cy="7176736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28231" t="2068" b="2068"/>
            <a:stretch>
              <a:fillRect/>
            </a:stretch>
          </p:blipFill>
          <p:spPr>
            <a:xfrm>
              <a:off x="0" y="0"/>
              <a:ext cx="8064500" cy="7176736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1031566" y="1175381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Jak opracować plan biznesowy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7187" y="1798794"/>
            <a:ext cx="15258511" cy="81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Teraz, gdy poznaliśmy już najważniejsze elementy planu biznesowego, omówimy właściwy sposób jego przygotowania.</a:t>
            </a: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Oto kroki, które należy wykonać w odpowiedniej kolejności: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49076" y="2933700"/>
            <a:ext cx="8687638" cy="6734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Opis przedsiębiorstwa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(aby położyć podwaliny pod działalność gospodarczą, zdefiniować jej misję, strukturę prawną i wizję).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Analiza rynku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(aby zrozumieć branżę, docelowych klientów i rynek oraz konkurencję)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Organizacja i zarządzanie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(aby opisać doświadczenie, role i strukturę organizacyjną Twojej firmy)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Linia produktów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(aby wymienić swoją ofertę, w tym jej unikalne cechy sprzedażowe i strategię cenową)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Strategia marketingowa i sprzedażowa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(aby zaprezentować taktykę pozyskiwania klientów)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Projekcje finansowe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(w celu tworzenia realistycznych prognoz i sprawozdań finansowych)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Wnioski o finansowanie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(jeśli dotyczy, w celu ubiegania się o finansowanie zewnętrzne)</a:t>
            </a:r>
          </a:p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Streszczenie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(pozostaw na koniec, aby zapewnić zwięzły przegląd Twojego planu biznesowego)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A05664-7969-F0D4-A504-2574BE7B523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6B9C-0A62-66EB-C888-5721A0EC3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E686D28-2DF9-E44A-6B31-C1D6A110ED6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1E2A62A-CB95-87BA-BBA7-A24FAA978915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E7BCD37-EC13-86AA-4E87-F6491F4EB2C6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8E1C7B0-2438-B10F-1965-3DA8AEA7BEE8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91B19B0-2BE4-575E-14B5-A0355A338E6D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A82BDB7-C4F8-6A23-B002-02A88872B00A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0A8546B6-9727-62E8-D1A2-7BC1278B302F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5A43AC0-85BD-4A9D-3714-22C2589E1150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200CEF8-5CB5-DF97-8844-1B6F3BEB8788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857A9A22-42EC-5FCE-80C4-AE36FB9930EE}"/>
              </a:ext>
            </a:extLst>
          </p:cNvPr>
          <p:cNvSpPr txBox="1"/>
          <p:nvPr/>
        </p:nvSpPr>
        <p:spPr>
          <a:xfrm>
            <a:off x="1554235" y="2051749"/>
            <a:ext cx="14031066" cy="144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Obejrzyjmy ten film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4986E0A-FF70-0A97-BEA5-4E28AA6042E9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AE62B5-2447-E5A3-D3EF-CBE60068B06F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7" name="Ηλεκτρονικά πολυμέσα 6" title="How to Write a Business Plan Step by Step in 2024">
            <a:hlinkClick r:id="" action="ppaction://media"/>
            <a:extLst>
              <a:ext uri="{FF2B5EF4-FFF2-40B4-BE49-F238E27FC236}">
                <a16:creationId xmlns:a16="http://schemas.microsoft.com/office/drawing/2014/main" id="{CAA37A16-F6A8-8F3D-36FA-807B21D584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57830" y="3848100"/>
            <a:ext cx="8423875" cy="4759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F81C72-1955-E4D2-3FD6-06B0C63388E3}"/>
              </a:ext>
            </a:extLst>
          </p:cNvPr>
          <p:cNvSpPr txBox="1"/>
          <p:nvPr/>
        </p:nvSpPr>
        <p:spPr>
          <a:xfrm>
            <a:off x="3642061" y="9318767"/>
            <a:ext cx="91505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200">
                <a:latin typeface="Montserrat" panose="00000500000000000000" pitchFamily="2" charset="0"/>
              </a:defRPr>
            </a:lvl1pPr>
          </a:lstStyle>
          <a:p>
            <a:r>
              <a:rPr lang="pl" dirty="0">
                <a:hlinkClick r:id="rId5"/>
              </a:rPr>
              <a:t>https://www.youtube.com/watch?v=n6ecdYd8T6o</a:t>
            </a:r>
            <a:r>
              <a:rPr lang="pl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02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3AAB4-86AC-6B8B-751C-5889B58C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B710362-F977-8CF5-655D-A7E2AEF478E0}"/>
              </a:ext>
            </a:extLst>
          </p:cNvPr>
          <p:cNvSpPr txBox="1"/>
          <p:nvPr/>
        </p:nvSpPr>
        <p:spPr>
          <a:xfrm>
            <a:off x="5220436" y="5119356"/>
            <a:ext cx="10933957" cy="3349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solidFill>
                  <a:srgbClr val="1E2328"/>
                </a:solidFill>
                <a:latin typeface="Montserrat"/>
              </a:rPr>
              <a:t>Bezpłatne, edytowalne i możliwe do wydrukowania szablony biznesplanów </a:t>
            </a:r>
            <a:r>
              <a:rPr lang="pl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https://www.canva.com/documents/templates/business-plan/</a:t>
            </a:r>
            <a:r>
              <a:rPr lang="pl" sz="2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Bezpłatny szablon biznesplanu dla małych firm </a:t>
            </a:r>
            <a:r>
              <a:rPr lang="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https://www.bplans.com/downloads/business-plan-template/</a:t>
            </a:r>
            <a:r>
              <a:rPr lang="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2150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</a:rPr>
              <a:t>Darmowe szablony planów biznesowych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4"/>
              </a:rPr>
              <a:t>https://create.microsoft.com/en-us/templates/business-plans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</a:p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50" dirty="0">
                <a:solidFill>
                  <a:srgbClr val="1E2328"/>
                </a:solidFill>
                <a:latin typeface="Montserrat"/>
              </a:rPr>
              <a:t>10 darmowych szablonów i przykładów planów biznesowych </a:t>
            </a:r>
            <a:r>
              <a:rPr lang="pl" sz="2150" dirty="0">
                <a:solidFill>
                  <a:srgbClr val="1E2328"/>
                </a:solidFill>
                <a:latin typeface="Montserrat"/>
                <a:hlinkClick r:id="rId5"/>
              </a:rPr>
              <a:t>https://www.hubspot.com/business-templates/business-plans</a:t>
            </a:r>
            <a:r>
              <a:rPr lang="pl" sz="2150" dirty="0">
                <a:solidFill>
                  <a:srgbClr val="1E2328"/>
                </a:solidFill>
                <a:latin typeface="Montserrat"/>
              </a:rPr>
              <a:t> </a:t>
            </a:r>
            <a:endParaRPr lang="en-US" sz="2150" dirty="0">
              <a:solidFill>
                <a:srgbClr val="1E2328"/>
              </a:solidFill>
              <a:latin typeface="Montserrat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EEC7F5E-1B7F-6AAA-91AE-F41FED19C54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0D47F95A-E0D4-0C66-5897-1FEC4B4FB9D3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962FE4C8-074D-2DCB-F49B-09F2DAE744BD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6D156D-1E29-7373-9322-C5145072045F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4E232B9-DACB-E005-F327-C49270A4C317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C2A58694-03A7-B32C-0F55-EB6706C4DAAB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37F7E5E-7BF2-4F66-D1C6-5F64E75B65E8}"/>
              </a:ext>
            </a:extLst>
          </p:cNvPr>
          <p:cNvGrpSpPr/>
          <p:nvPr/>
        </p:nvGrpSpPr>
        <p:grpSpPr>
          <a:xfrm>
            <a:off x="0" y="1714500"/>
            <a:ext cx="16675327" cy="3083525"/>
            <a:chOff x="0" y="0"/>
            <a:chExt cx="1980673" cy="108415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2B4723D-2214-21AC-CE93-02AAE61EB2BE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0BE079CF-BB98-3942-5D8C-2CA141EA9647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01E6BACF-E373-BCE1-17F5-B4C11B117F6A}"/>
              </a:ext>
            </a:extLst>
          </p:cNvPr>
          <p:cNvSpPr txBox="1"/>
          <p:nvPr/>
        </p:nvSpPr>
        <p:spPr>
          <a:xfrm>
            <a:off x="5220436" y="2992332"/>
            <a:ext cx="11758707" cy="77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5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Przykłady szablonów planów biznesowych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D624CEC-6640-F866-CFC9-A8576FF0081D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38A48ECB-0B7B-DB8F-FA63-C6FCD8242D02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A8457079-3DA0-6ECF-ED14-2B59C626B5B2}"/>
              </a:ext>
            </a:extLst>
          </p:cNvPr>
          <p:cNvGrpSpPr/>
          <p:nvPr/>
        </p:nvGrpSpPr>
        <p:grpSpPr>
          <a:xfrm>
            <a:off x="5538055" y="9129796"/>
            <a:ext cx="2716896" cy="699514"/>
            <a:chOff x="7157510" y="7047733"/>
            <a:chExt cx="2716896" cy="699514"/>
          </a:xfrm>
        </p:grpSpPr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24E636EC-51B5-F8FF-A2A4-FA8484364285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40" name="Group 24">
              <a:extLst>
                <a:ext uri="{FF2B5EF4-FFF2-40B4-BE49-F238E27FC236}">
                  <a16:creationId xmlns:a16="http://schemas.microsoft.com/office/drawing/2014/main" id="{3095E41F-966C-2D6A-0AC8-0A591FBE060C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41" name="Group 25">
                <a:extLst>
                  <a:ext uri="{FF2B5EF4-FFF2-40B4-BE49-F238E27FC236}">
                    <a16:creationId xmlns:a16="http://schemas.microsoft.com/office/drawing/2014/main" id="{662BFC20-1371-C223-56F4-7B05B7313E18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43" name="Freeform 26">
                  <a:extLst>
                    <a:ext uri="{FF2B5EF4-FFF2-40B4-BE49-F238E27FC236}">
                      <a16:creationId xmlns:a16="http://schemas.microsoft.com/office/drawing/2014/main" id="{E72BCDD8-2B6B-0856-B04D-370127F43F2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" name="TextBox 27">
                  <a:extLst>
                    <a:ext uri="{FF2B5EF4-FFF2-40B4-BE49-F238E27FC236}">
                      <a16:creationId xmlns:a16="http://schemas.microsoft.com/office/drawing/2014/main" id="{12D41253-CF37-1E9D-4E72-1ABB3F9B0667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42" name="TextBox 28">
                <a:extLst>
                  <a:ext uri="{FF2B5EF4-FFF2-40B4-BE49-F238E27FC236}">
                    <a16:creationId xmlns:a16="http://schemas.microsoft.com/office/drawing/2014/main" id="{49ADE96A-F538-4FE5-221E-F62D3E5559FA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Notatka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45" name="TextBox 2">
            <a:extLst>
              <a:ext uri="{FF2B5EF4-FFF2-40B4-BE49-F238E27FC236}">
                <a16:creationId xmlns:a16="http://schemas.microsoft.com/office/drawing/2014/main" id="{E89EB4C8-8234-AE45-1D86-26FEE2AB3B12}"/>
              </a:ext>
            </a:extLst>
          </p:cNvPr>
          <p:cNvSpPr txBox="1"/>
          <p:nvPr/>
        </p:nvSpPr>
        <p:spPr>
          <a:xfrm>
            <a:off x="8595387" y="9074410"/>
            <a:ext cx="7711413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To tylko sugestie; w Internecie znajdziesz ich o wiele więcej i możesz je dostosować do własnych potrzeb.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23CD4C7-DE37-4158-5980-8A8CC04028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9" y="3108570"/>
            <a:ext cx="42418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17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50132-32FD-8597-457D-52EB8B09F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E2DDB1E-9968-A5DC-0894-1980BE3A11A6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464136D-FC69-41C5-98BD-D8435B106A04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14201F4-A03A-427A-5D47-4DE5FFBDAFA9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00AD815-2EAC-9791-5976-394B69DBFCF9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7F8AC55-1D01-6D83-F343-F5E51B202B6D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B44FB28D-8100-5BB8-829C-B66DD9227A58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EEAE040-9E63-A52D-0C22-813FAA8C1558}"/>
              </a:ext>
            </a:extLst>
          </p:cNvPr>
          <p:cNvSpPr/>
          <p:nvPr/>
        </p:nvSpPr>
        <p:spPr>
          <a:xfrm>
            <a:off x="424644" y="2372345"/>
            <a:ext cx="15927756" cy="7499402"/>
          </a:xfrm>
          <a:custGeom>
            <a:avLst/>
            <a:gdLst/>
            <a:ahLst/>
            <a:cxnLst/>
            <a:rect l="l" t="t" r="r" b="b"/>
            <a:pathLst>
              <a:path w="5195375" h="3846507">
                <a:moveTo>
                  <a:pt x="0" y="0"/>
                </a:moveTo>
                <a:lnTo>
                  <a:pt x="5195375" y="0"/>
                </a:lnTo>
                <a:lnTo>
                  <a:pt x="5195375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</p:spPr>
        <p:txBody>
          <a:bodyPr/>
          <a:lstStyle/>
          <a:p>
            <a:endParaRPr lang="el-G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40B000D-388F-7C90-F7E2-A64D5192B0A8}"/>
              </a:ext>
            </a:extLst>
          </p:cNvPr>
          <p:cNvSpPr txBox="1"/>
          <p:nvPr/>
        </p:nvSpPr>
        <p:spPr>
          <a:xfrm>
            <a:off x="424644" y="2372345"/>
            <a:ext cx="15927757" cy="74994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96"/>
              </a:lnSpc>
            </a:pPr>
            <a:endParaRPr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DDC33C3-EDB5-4145-5CD0-F2328AD36472}"/>
              </a:ext>
            </a:extLst>
          </p:cNvPr>
          <p:cNvGrpSpPr/>
          <p:nvPr/>
        </p:nvGrpSpPr>
        <p:grpSpPr>
          <a:xfrm>
            <a:off x="1644969" y="1660090"/>
            <a:ext cx="3308030" cy="1807004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22F6C99-8C8E-B406-2A8E-6B86B2C103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571CD0A8-AFB2-3619-0F6B-6D0DE5B78BAB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B97AF2F3-38CF-5AC6-3907-FA3B67EA5015}"/>
              </a:ext>
            </a:extLst>
          </p:cNvPr>
          <p:cNvSpPr txBox="1"/>
          <p:nvPr/>
        </p:nvSpPr>
        <p:spPr>
          <a:xfrm>
            <a:off x="1935599" y="2488977"/>
            <a:ext cx="2698427" cy="562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6000" dirty="0">
                <a:latin typeface="DM Serif Display"/>
                <a:ea typeface="DM Serif Display"/>
                <a:cs typeface="DM Serif Display"/>
                <a:sym typeface="DM Serif Display"/>
              </a:rPr>
              <a:t>Porady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0346D37-79AD-E6E4-BBAC-DC671441C430}"/>
              </a:ext>
            </a:extLst>
          </p:cNvPr>
          <p:cNvSpPr txBox="1"/>
          <p:nvPr/>
        </p:nvSpPr>
        <p:spPr>
          <a:xfrm>
            <a:off x="672003" y="3451117"/>
            <a:ext cx="15299395" cy="4619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Zrozum, kto będzie czytał Twój plan (inwestorzy, pożyczkodawcy czy interesariusze wewnętrzni) i odpowiednio dostosuj język i poziom szczegółowości. Innymi słowy, poznaj swoją grupę docelową.</a:t>
            </a:r>
            <a:endParaRPr lang="it-IT" dirty="0"/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Dobrze napisany plan biznesowy powinien być zwięzły i łatwy do odczytania, dlatego unikaj zbędnego żargonu i zbyt skomplikowanego języka.</a:t>
            </a: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Wyznaczaj realistyczne cele i prognozy finansowe. Zbyt optymistyczne prognozy mogą zaszkodzić Twojej wiarygodności.</a:t>
            </a: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Skoncentruj się na unikalnej cesze sprzedaży swojej firmy i wyraźnie ją przedstaw w swoim biznesie.</a:t>
            </a: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Wykresy, tabele i infografiki (oraz wszelkie podobne pomoce wizualne) mogą pomóc Ci przedstawić złożone informacje w sposób przejrzysty i zwięzły.</a:t>
            </a: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Twój plan biznesowy to żywy dokument, dlatego bądź przygotowany na jego dostosowywanie i modyfikowanie w miarę rozwoju firmy.</a:t>
            </a: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Streszczenie jest pierwszą rzeczą, jaką przeczytają ludzie, więc zadbaj o to, aby było interesujące i zawierało informacje.</a:t>
            </a: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just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Podziel się swoim planem z zaufanymi doradcami, mentorami lub potencjalnymi inwestorami, aby uzyskać opinie i sugestie.</a:t>
            </a: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5C3120B0-4DDE-60AA-7B34-B0915ECF8850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7C6D157B-B118-EA88-725A-C8E7CCB2AA6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  <p:extLst>
      <p:ext uri="{BB962C8B-B14F-4D97-AF65-F5344CB8AC3E}">
        <p14:creationId xmlns:p14="http://schemas.microsoft.com/office/powerpoint/2010/main" val="56692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0" y="3848100"/>
            <a:ext cx="16675329" cy="6438900"/>
            <a:chOff x="0" y="0"/>
            <a:chExt cx="3508294" cy="10263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8294" cy="1026348"/>
            </a:xfrm>
            <a:custGeom>
              <a:avLst/>
              <a:gdLst/>
              <a:ahLst/>
              <a:cxnLst/>
              <a:rect l="l" t="t" r="r" b="b"/>
              <a:pathLst>
                <a:path w="3508294" h="1026348">
                  <a:moveTo>
                    <a:pt x="0" y="0"/>
                  </a:moveTo>
                  <a:lnTo>
                    <a:pt x="3508294" y="0"/>
                  </a:lnTo>
                  <a:lnTo>
                    <a:pt x="3508294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508294" cy="102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43000" y="2015963"/>
            <a:ext cx="5831426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latin typeface="DM Serif Display"/>
                <a:ea typeface="DM Serif Display"/>
                <a:cs typeface="DM Serif Display"/>
                <a:sym typeface="DM Serif Display"/>
              </a:rPr>
              <a:t>Praktyczne zastosowanie</a:t>
            </a:r>
          </a:p>
        </p:txBody>
      </p:sp>
      <p:sp>
        <p:nvSpPr>
          <p:cNvPr id="17" name="AutoShape 17"/>
          <p:cNvSpPr/>
          <p:nvPr/>
        </p:nvSpPr>
        <p:spPr>
          <a:xfrm rot="22765">
            <a:off x="1612660" y="6934229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8" name="TextBox 18"/>
          <p:cNvSpPr txBox="1"/>
          <p:nvPr/>
        </p:nvSpPr>
        <p:spPr>
          <a:xfrm>
            <a:off x="1031566" y="4084057"/>
            <a:ext cx="7842080" cy="250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Jeśli nie wiesz, od czego zacząć, możesz zwrócić się o pomoc do </a:t>
            </a: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ekspertów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. Oto lista osób/miejsc, do których możesz się zwrócić:</a:t>
            </a:r>
            <a:endParaRPr lang="it-IT"/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Konsultanci biznesowi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 err="1">
                <a:latin typeface="Montserrat"/>
                <a:ea typeface="Montserrat"/>
                <a:cs typeface="Montserrat"/>
                <a:sym typeface="Montserrat"/>
              </a:rPr>
              <a:t>Centra </a:t>
            </a:r>
            <a:endParaRPr lang="en-US" sz="2199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Księgowi lub doradcy finansowi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9EE07FF5-D7F1-06FB-1952-D0B67AE9B10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AE040005-B5D4-00C8-E509-6B5F9A417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04" y="1083844"/>
            <a:ext cx="7169925" cy="47799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2A0A01E-6671-3A36-3C60-28050C780F85}"/>
              </a:ext>
            </a:extLst>
          </p:cNvPr>
          <p:cNvSpPr txBox="1"/>
          <p:nvPr/>
        </p:nvSpPr>
        <p:spPr>
          <a:xfrm>
            <a:off x="786617" y="6973342"/>
            <a:ext cx="15552714" cy="25953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Wiele </a:t>
            </a:r>
            <a:r>
              <a:rPr lang="pl" sz="2200" b="1" dirty="0">
                <a:latin typeface="Montserrat"/>
                <a:ea typeface="Montserrat"/>
                <a:cs typeface="Montserrat"/>
                <a:sym typeface="Montserrat"/>
              </a:rPr>
              <a:t>źródeł można znaleźć także w Internecie 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, na przykład: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https://www.bplans.com/ 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(Szablony biznesplanów, przykłady i artykuły, które pomogą Ci zacząć)</a:t>
            </a:r>
            <a:endParaRPr lang="en-US" sz="2200" dirty="0">
              <a:latin typeface="Montserrat"/>
              <a:ea typeface="Montserrat"/>
              <a:cs typeface="Montserrat"/>
            </a:endParaRP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https://www.liveplan.com/ 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(Oprogramowanie do tworzenia biznesplanów, które poprowadzi Cię przez cały proces i wygeneruje profesjonalnie wyglądające dokumenty)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200" dirty="0"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https://enloop.com/ </a:t>
            </a:r>
            <a:r>
              <a:rPr lang="pl" sz="2200" dirty="0">
                <a:latin typeface="Montserrat"/>
                <a:ea typeface="Montserrat"/>
                <a:cs typeface="Montserrat"/>
                <a:sym typeface="Montserrat"/>
              </a:rPr>
              <a:t>(oprogramowanie do tworzenia planów biznesowych oparte na sztucznej inteligencji, które generuje profesjonalny plan na podstawie Twoich danych wejściowych)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031566" y="3023235"/>
            <a:ext cx="4695894" cy="417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00"/>
              </a:lnSpc>
              <a:spcBef>
                <a:spcPct val="0"/>
              </a:spcBef>
            </a:pPr>
            <a:r>
              <a:rPr lang="pl" sz="2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Finansowane przez Unię Europejską. Wyrażone poglądy i opinie są jednak poglądami i opiniami wyłącznie autora/autorów i niekoniecznie odzwierciedlają poglądy Unii Europejskiej ani Europejskiej Agencji Wykonawczej ds. Edukacji i Kultury (EACEA). Ani Unia Europejska, ani EACEA nie ponoszą za nie odpowiedzialności.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75B41D9C-4ECB-17F5-CF52-1827D67DBBF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C366E-92A7-C1F8-85C9-918F9429E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C093F0-F97B-3746-8738-BC02C5C11DE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BDAEF04-D7BB-F721-EA2C-DD1B6D80B5DA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3A5D6CF0-AC2A-05E8-2276-A6973D29CBE0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DD75B0E-843F-6B35-2C0A-684AFCB8A45C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EABF916-EB12-5C45-AF4A-C35EBADAA3F4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01438CA-5732-B72D-D354-26B801FACB1F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D6552FB-F971-7439-041A-A97810117A45}"/>
              </a:ext>
            </a:extLst>
          </p:cNvPr>
          <p:cNvGrpSpPr/>
          <p:nvPr/>
        </p:nvGrpSpPr>
        <p:grpSpPr>
          <a:xfrm>
            <a:off x="813274" y="3934090"/>
            <a:ext cx="3458730" cy="5369612"/>
            <a:chOff x="0" y="0"/>
            <a:chExt cx="3207753" cy="3846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4A86412-D4F6-5A74-AF7C-4DB5A96F35F3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317D4AF-A590-0CD7-4FDA-CBAE6B2B8EBC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33A5934-FC74-6945-2585-7F5046A71F92}"/>
              </a:ext>
            </a:extLst>
          </p:cNvPr>
          <p:cNvGrpSpPr/>
          <p:nvPr/>
        </p:nvGrpSpPr>
        <p:grpSpPr>
          <a:xfrm>
            <a:off x="4474164" y="3962859"/>
            <a:ext cx="8194812" cy="5369612"/>
            <a:chOff x="0" y="0"/>
            <a:chExt cx="3207753" cy="384650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DFB8A93-FAA8-9C30-239D-9B8D7215619D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9E925F3-7A6E-9CE5-C9BA-BE69B20B726E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D9EEDBB-4E38-E41F-F8D9-73BDC6B499D2}"/>
              </a:ext>
            </a:extLst>
          </p:cNvPr>
          <p:cNvGrpSpPr/>
          <p:nvPr/>
        </p:nvGrpSpPr>
        <p:grpSpPr>
          <a:xfrm>
            <a:off x="2104442" y="3495893"/>
            <a:ext cx="876394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3F968A7-FA8F-F550-4ABC-900D765840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15402810-03D7-3D1A-2CB0-E3433C6F84D9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FB6718E-3936-658D-F812-F5C0CF4DB96A}"/>
              </a:ext>
            </a:extLst>
          </p:cNvPr>
          <p:cNvGrpSpPr/>
          <p:nvPr/>
        </p:nvGrpSpPr>
        <p:grpSpPr>
          <a:xfrm>
            <a:off x="5765332" y="3495893"/>
            <a:ext cx="876394" cy="876394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28FF1CE-2031-CBC6-C370-A8F8B9EC947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2F593DD-E9EC-BE2D-33A7-3F19E81E0BC6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AC77984F-AC62-E655-867C-BEF877A76764}"/>
              </a:ext>
            </a:extLst>
          </p:cNvPr>
          <p:cNvSpPr txBox="1"/>
          <p:nvPr/>
        </p:nvSpPr>
        <p:spPr>
          <a:xfrm>
            <a:off x="924072" y="4580041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Potrzebne materiały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3472C3F3-1CBF-2EDE-15A3-3DFEC71082F9}"/>
              </a:ext>
            </a:extLst>
          </p:cNvPr>
          <p:cNvSpPr txBox="1"/>
          <p:nvPr/>
        </p:nvSpPr>
        <p:spPr>
          <a:xfrm>
            <a:off x="2104442" y="3689664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CE4C1423-DC9E-9C58-853F-08B5E557DEF1}"/>
              </a:ext>
            </a:extLst>
          </p:cNvPr>
          <p:cNvSpPr txBox="1"/>
          <p:nvPr/>
        </p:nvSpPr>
        <p:spPr>
          <a:xfrm>
            <a:off x="5765332" y="3689664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733D6F75-F17B-9105-CB60-6D17705BEC46}"/>
              </a:ext>
            </a:extLst>
          </p:cNvPr>
          <p:cNvSpPr txBox="1"/>
          <p:nvPr/>
        </p:nvSpPr>
        <p:spPr>
          <a:xfrm>
            <a:off x="4578444" y="4408032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Cele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D3ACD710-4409-0F49-48E3-5D80D842306B}"/>
              </a:ext>
            </a:extLst>
          </p:cNvPr>
          <p:cNvSpPr txBox="1"/>
          <p:nvPr/>
        </p:nvSpPr>
        <p:spPr>
          <a:xfrm>
            <a:off x="1345878" y="5257478"/>
            <a:ext cx="2574218" cy="308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FFFFFF"/>
                </a:solidFill>
                <a:latin typeface="Montserrat" panose="00000500000000000000" pitchFamily="2" charset="0"/>
                <a:ea typeface="DM Serif Display"/>
                <a:cs typeface="DM Serif Display"/>
                <a:sym typeface="DM Serif Display"/>
              </a:rPr>
              <a:t>Szablon planu biznesowego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FFFFFF"/>
                </a:solidFill>
                <a:latin typeface="Montserrat" panose="00000500000000000000" pitchFamily="2" charset="0"/>
                <a:ea typeface="DM Serif Display"/>
                <a:cs typeface="DM Serif Display"/>
                <a:sym typeface="DM Serif Display"/>
              </a:rPr>
              <a:t>Laptop z dostępem do internetu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FFFFFF"/>
                </a:solidFill>
                <a:latin typeface="Montserrat" panose="00000500000000000000" pitchFamily="2" charset="0"/>
                <a:ea typeface="DM Serif Display"/>
                <a:cs typeface="DM Serif Display"/>
                <a:sym typeface="DM Serif Display"/>
              </a:rPr>
              <a:t>Markery i arkusze papieru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pl" sz="1800" dirty="0">
                <a:solidFill>
                  <a:srgbClr val="FFFFFF"/>
                </a:solidFill>
                <a:latin typeface="Montserrat" panose="00000500000000000000" pitchFamily="2" charset="0"/>
                <a:ea typeface="DM Serif Display"/>
                <a:cs typeface="DM Serif Display"/>
                <a:sym typeface="DM Serif Display"/>
              </a:rPr>
              <a:t>Projektor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7F834A5C-E6AF-0104-8AD2-429B22F845BB}"/>
              </a:ext>
            </a:extLst>
          </p:cNvPr>
          <p:cNvSpPr txBox="1"/>
          <p:nvPr/>
        </p:nvSpPr>
        <p:spPr>
          <a:xfrm>
            <a:off x="4846045" y="4875802"/>
            <a:ext cx="7835295" cy="3793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pl" dirty="0">
                <a:solidFill>
                  <a:srgbClr val="FFFFFF"/>
                </a:solidFill>
                <a:latin typeface="Montserrat" panose="00000500000000000000" pitchFamily="2" charset="0"/>
              </a:rPr>
              <a:t>Aby uczestnicy zrozumieli, jakie informacje należy uwzględnić w planie biznesowym.</a:t>
            </a:r>
            <a:endParaRPr lang="el-GR" dirty="0">
              <a:solidFill>
                <a:srgbClr val="FFFFFF"/>
              </a:solidFill>
            </a:endParaRP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pl" dirty="0">
                <a:solidFill>
                  <a:srgbClr val="FFFFFF"/>
                </a:solidFill>
                <a:latin typeface="Montserrat" panose="00000500000000000000" pitchFamily="2" charset="0"/>
              </a:rPr>
              <a:t>Przeprowadzenie gruntownego badania rynku w celu zapoznania się z ich ofertą.</a:t>
            </a:r>
            <a:endParaRPr lang="el-GR" dirty="0">
              <a:solidFill>
                <a:srgbClr val="FFFFFF"/>
              </a:solidFill>
            </a:endParaRP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pl" dirty="0">
                <a:solidFill>
                  <a:srgbClr val="FFFFFF"/>
                </a:solidFill>
                <a:latin typeface="Montserrat" panose="00000500000000000000" pitchFamily="2" charset="0"/>
              </a:rPr>
              <a:t>Aby skonsolidować wszystkie prace badawcze wykonane w ramach projektu w jednym dokumencie.</a:t>
            </a:r>
            <a:endParaRPr lang="el-GR" dirty="0">
              <a:solidFill>
                <a:srgbClr val="FFFFFF"/>
              </a:solidFill>
            </a:endParaRPr>
          </a:p>
          <a:p>
            <a:pPr marL="342900" lvl="0" indent="-342900" algn="l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pl" dirty="0">
                <a:solidFill>
                  <a:srgbClr val="FFFFFF"/>
                </a:solidFill>
                <a:latin typeface="Montserrat" panose="00000500000000000000" pitchFamily="2" charset="0"/>
              </a:rPr>
              <a:t>Aby skonsolidować swój plan finansowy.</a:t>
            </a:r>
            <a:endParaRPr lang="el-GR" dirty="0">
              <a:solidFill>
                <a:srgbClr val="FFFFFF"/>
              </a:solidFill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pl" dirty="0">
                <a:solidFill>
                  <a:srgbClr val="FFFFFF"/>
                </a:solidFill>
                <a:latin typeface="Montserrat" panose="00000500000000000000" pitchFamily="2" charset="0"/>
              </a:rPr>
              <a:t>Aby móc bronić swojego projektu przed bankami lub fundatorami/inwestorami.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77D9580B-AC93-6BD3-05BF-1B79BB165513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152ED4DB-F2A6-8E8B-E0BE-3779CB97CA19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D97208FF-537B-B9DB-10B7-BCB23B7782B3}"/>
              </a:ext>
            </a:extLst>
          </p:cNvPr>
          <p:cNvSpPr txBox="1"/>
          <p:nvPr/>
        </p:nvSpPr>
        <p:spPr>
          <a:xfrm>
            <a:off x="1864702" y="1002671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Działalność w zakresie opracowywania planu biznesowego</a:t>
            </a:r>
          </a:p>
        </p:txBody>
      </p:sp>
      <p:sp>
        <p:nvSpPr>
          <p:cNvPr id="53" name="TextBox 15">
            <a:extLst>
              <a:ext uri="{FF2B5EF4-FFF2-40B4-BE49-F238E27FC236}">
                <a16:creationId xmlns:a16="http://schemas.microsoft.com/office/drawing/2014/main" id="{0B61D909-3D8D-8278-127D-0B6B82FD553D}"/>
              </a:ext>
            </a:extLst>
          </p:cNvPr>
          <p:cNvSpPr txBox="1"/>
          <p:nvPr/>
        </p:nvSpPr>
        <p:spPr>
          <a:xfrm>
            <a:off x="673890" y="2588722"/>
            <a:ext cx="15258511" cy="81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Do trenera: głównym warunkiem jest to, aby kursanci sami określili, jakie usługi będą oferować, komu i w jakim przedziale cenowym.</a:t>
            </a:r>
            <a:endParaRPr lang="it-IT" dirty="0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B16EB650-C0B4-06E2-DD7F-F81CF72970DA}"/>
              </a:ext>
            </a:extLst>
          </p:cNvPr>
          <p:cNvGrpSpPr/>
          <p:nvPr/>
        </p:nvGrpSpPr>
        <p:grpSpPr>
          <a:xfrm>
            <a:off x="12871136" y="3962859"/>
            <a:ext cx="3458730" cy="5369612"/>
            <a:chOff x="0" y="0"/>
            <a:chExt cx="3207753" cy="3846507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88DABEF-8437-1E5F-3242-E594B0BB5AA5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ECC96989-FE8D-C978-9109-56F95093A9C2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F9541F1F-98BC-3343-A25A-48EEFC877DF7}"/>
              </a:ext>
            </a:extLst>
          </p:cNvPr>
          <p:cNvGrpSpPr/>
          <p:nvPr/>
        </p:nvGrpSpPr>
        <p:grpSpPr>
          <a:xfrm>
            <a:off x="14162304" y="3524662"/>
            <a:ext cx="876394" cy="876394"/>
            <a:chOff x="0" y="0"/>
            <a:chExt cx="812800" cy="812800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2BDEE2C-8800-10BB-B17C-20B3FB0C15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86077D2A-F83D-4606-F5AB-2383554D2327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7" name="TextBox 39">
            <a:extLst>
              <a:ext uri="{FF2B5EF4-FFF2-40B4-BE49-F238E27FC236}">
                <a16:creationId xmlns:a16="http://schemas.microsoft.com/office/drawing/2014/main" id="{EC18AF46-37A4-7F39-5C84-C40D5811F2ED}"/>
              </a:ext>
            </a:extLst>
          </p:cNvPr>
          <p:cNvSpPr txBox="1"/>
          <p:nvPr/>
        </p:nvSpPr>
        <p:spPr>
          <a:xfrm>
            <a:off x="12981934" y="4608810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Czas trwania</a:t>
            </a: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2957B1C1-DCEE-FDA5-22CF-FEE4D046EF14}"/>
              </a:ext>
            </a:extLst>
          </p:cNvPr>
          <p:cNvSpPr txBox="1"/>
          <p:nvPr/>
        </p:nvSpPr>
        <p:spPr>
          <a:xfrm>
            <a:off x="14162304" y="3718433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C81C9B8D-5A41-C59E-564F-55C2B5FF4B4C}"/>
              </a:ext>
            </a:extLst>
          </p:cNvPr>
          <p:cNvSpPr txBox="1"/>
          <p:nvPr/>
        </p:nvSpPr>
        <p:spPr>
          <a:xfrm>
            <a:off x="13319909" y="5105589"/>
            <a:ext cx="2574218" cy="39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1,5 godziny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1D5641D-4B0C-C0DD-A100-414823A7F486}"/>
              </a:ext>
            </a:extLst>
          </p:cNvPr>
          <p:cNvSpPr txBox="1"/>
          <p:nvPr/>
        </p:nvSpPr>
        <p:spPr>
          <a:xfrm>
            <a:off x="12981934" y="5708818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Ustawienie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5CC978F9-DD7E-4320-473A-9D2C561F5162}"/>
              </a:ext>
            </a:extLst>
          </p:cNvPr>
          <p:cNvSpPr txBox="1"/>
          <p:nvPr/>
        </p:nvSpPr>
        <p:spPr>
          <a:xfrm>
            <a:off x="13340977" y="6337928"/>
            <a:ext cx="2574218" cy="174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pomieszczenie, w którym można ustawić uczestników w kręgu i parami naprzeciwko projektora</a:t>
            </a:r>
          </a:p>
        </p:txBody>
      </p:sp>
    </p:spTree>
    <p:extLst>
      <p:ext uri="{BB962C8B-B14F-4D97-AF65-F5344CB8AC3E}">
        <p14:creationId xmlns:p14="http://schemas.microsoft.com/office/powerpoint/2010/main" val="3817640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227C1-30A3-ECB8-9087-3862D864B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519F07-A228-F579-4DEE-19184444DCA7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3E81F12-3D82-F5F0-909C-68C6FC76F9D8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6C114158-69B5-A8F3-5D18-C73C018AB5B2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E76B5F1-0404-0D67-7A85-6BF12DDFE94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F5513BB-21FE-8393-ADF2-D1EFF167A5ED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2189B418-BA8A-C620-AFC6-7C9D4CC66D24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FC20D2B-002B-D0F7-F87D-6B8092BED7CA}"/>
              </a:ext>
            </a:extLst>
          </p:cNvPr>
          <p:cNvGrpSpPr/>
          <p:nvPr/>
        </p:nvGrpSpPr>
        <p:grpSpPr>
          <a:xfrm>
            <a:off x="2590802" y="3934090"/>
            <a:ext cx="12191996" cy="5369612"/>
            <a:chOff x="0" y="0"/>
            <a:chExt cx="3207753" cy="3846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CB424CC-F3E5-B797-EF6C-B6F27B2E7A56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77FAA4D-826A-63F9-0C17-DC61F3EFCFDB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F2A478E-8D42-E751-C588-C5148411CFBF}"/>
              </a:ext>
            </a:extLst>
          </p:cNvPr>
          <p:cNvGrpSpPr/>
          <p:nvPr/>
        </p:nvGrpSpPr>
        <p:grpSpPr>
          <a:xfrm>
            <a:off x="3505200" y="3495892"/>
            <a:ext cx="876394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D6DE958-5859-CDC7-6831-A5F2BC6A0B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A029643-3D91-8E28-6182-93A02079A77B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40" name="TextBox 40">
            <a:extLst>
              <a:ext uri="{FF2B5EF4-FFF2-40B4-BE49-F238E27FC236}">
                <a16:creationId xmlns:a16="http://schemas.microsoft.com/office/drawing/2014/main" id="{F1911FBE-4ED9-DEFF-CF73-CFE6419559A8}"/>
              </a:ext>
            </a:extLst>
          </p:cNvPr>
          <p:cNvSpPr txBox="1"/>
          <p:nvPr/>
        </p:nvSpPr>
        <p:spPr>
          <a:xfrm>
            <a:off x="3505200" y="3689663"/>
            <a:ext cx="876394" cy="431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Plan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A113E958-5E9B-49B3-172A-7A536AFB1DEF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195548F2-E865-F905-1E26-880B22C0DEF8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69AFFF-A204-2314-3ACE-37076C3AF652}"/>
              </a:ext>
            </a:extLst>
          </p:cNvPr>
          <p:cNvSpPr txBox="1"/>
          <p:nvPr/>
        </p:nvSpPr>
        <p:spPr>
          <a:xfrm>
            <a:off x="4567335" y="5096132"/>
            <a:ext cx="9153330" cy="278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l" b="1" dirty="0">
                <a:solidFill>
                  <a:schemeClr val="bg1"/>
                </a:solidFill>
                <a:latin typeface="Montserrat" panose="00000500000000000000" pitchFamily="2" charset="0"/>
              </a:rPr>
              <a:t>Czas</a:t>
            </a: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                </a:t>
            </a:r>
            <a:r>
              <a:rPr lang="pl" b="1" dirty="0">
                <a:solidFill>
                  <a:schemeClr val="bg1"/>
                </a:solidFill>
                <a:latin typeface="Montserrat" panose="00000500000000000000" pitchFamily="2" charset="0"/>
              </a:rPr>
              <a:t>Działalność</a:t>
            </a:r>
          </a:p>
          <a:p>
            <a:pPr>
              <a:lnSpc>
                <a:spcPct val="200000"/>
              </a:lnSpc>
            </a:pP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00:00 – 00:15 Prezentacja kluczowych koncepcji tworzenia planu biznesowego</a:t>
            </a:r>
          </a:p>
          <a:p>
            <a:pPr>
              <a:lnSpc>
                <a:spcPct val="200000"/>
              </a:lnSpc>
            </a:pP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00:15 – 01:00 Praca w parach nad opracowaniem planu biznesowego</a:t>
            </a:r>
          </a:p>
          <a:p>
            <a:pPr>
              <a:lnSpc>
                <a:spcPct val="200000"/>
              </a:lnSpc>
            </a:pP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01:00 – 01:15 Dzielenie się i przekazywanie opinii</a:t>
            </a:r>
          </a:p>
          <a:p>
            <a:pPr>
              <a:lnSpc>
                <a:spcPct val="200000"/>
              </a:lnSpc>
            </a:pP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01:15 – 01:30 Omówienie i podsumowanie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C47DB0C9-983C-DBB8-86AA-8FC471431822}"/>
              </a:ext>
            </a:extLst>
          </p:cNvPr>
          <p:cNvSpPr txBox="1"/>
          <p:nvPr/>
        </p:nvSpPr>
        <p:spPr>
          <a:xfrm>
            <a:off x="1997518" y="1805749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Działalność w zakresie opracowywania planu biznesowego</a:t>
            </a:r>
          </a:p>
        </p:txBody>
      </p:sp>
    </p:spTree>
    <p:extLst>
      <p:ext uri="{BB962C8B-B14F-4D97-AF65-F5344CB8AC3E}">
        <p14:creationId xmlns:p14="http://schemas.microsoft.com/office/powerpoint/2010/main" val="818097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E0392-F785-7375-6627-0C335172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EB9382-1273-DEF3-1190-BABE54993C00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7ECABF9-DCD8-ACCF-F108-07C05FE0807E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F72603BE-577B-3C45-3FAE-E368D5077ED4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5A78F4A-B97F-0B51-D4C2-220E884DF7C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7DD96B4-7B5A-9B32-9724-B02D05661069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CD119DB0-8737-9966-9CD8-86AC61981DED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F877AD4-2FC1-3DBA-A425-331C585EA629}"/>
              </a:ext>
            </a:extLst>
          </p:cNvPr>
          <p:cNvGrpSpPr/>
          <p:nvPr/>
        </p:nvGrpSpPr>
        <p:grpSpPr>
          <a:xfrm>
            <a:off x="457200" y="3284933"/>
            <a:ext cx="16019682" cy="5995916"/>
            <a:chOff x="0" y="0"/>
            <a:chExt cx="3207753" cy="3846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1C7FEFF-7ACA-6C81-444B-3EFE4574B1ED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3E627CB-21B5-33D5-40C2-CD54F2AC2228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BA74376-9BD2-1389-CD52-93F3C29A9729}"/>
              </a:ext>
            </a:extLst>
          </p:cNvPr>
          <p:cNvGrpSpPr/>
          <p:nvPr/>
        </p:nvGrpSpPr>
        <p:grpSpPr>
          <a:xfrm>
            <a:off x="2229775" y="2846736"/>
            <a:ext cx="2519350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CBF6989-7032-8FF0-DE7E-ECD6F5DE2F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3811BC5-9DD3-9B8E-B0B9-01CC41D9D15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40" name="TextBox 40">
            <a:extLst>
              <a:ext uri="{FF2B5EF4-FFF2-40B4-BE49-F238E27FC236}">
                <a16:creationId xmlns:a16="http://schemas.microsoft.com/office/drawing/2014/main" id="{6FD6C012-3F41-5579-3B18-C5A964CD1745}"/>
              </a:ext>
            </a:extLst>
          </p:cNvPr>
          <p:cNvSpPr txBox="1"/>
          <p:nvPr/>
        </p:nvSpPr>
        <p:spPr>
          <a:xfrm>
            <a:off x="2229774" y="3040507"/>
            <a:ext cx="2519351" cy="43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Realizacja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980FA7BD-6F8F-367E-E0A8-0214062B7A44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33FC3688-6EAB-56F8-3035-A4D5E9F49F9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39158F-37B4-5655-42E2-C0B4CA7C8A2A}"/>
              </a:ext>
            </a:extLst>
          </p:cNvPr>
          <p:cNvSpPr txBox="1"/>
          <p:nvPr/>
        </p:nvSpPr>
        <p:spPr>
          <a:xfrm>
            <a:off x="808276" y="3664909"/>
            <a:ext cx="15317530" cy="50315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Poproś każdego uczestnika o podanie imienia i nazwiska, planu biznesowego oraz jednego oczekiwania lub pytania dotyczącego warsztatów, na które chciałby dziś uzyskać odpowiedź. Możesz to zrobić po kolei lub poprosić uczestników o przekazanie totemu kolejnej osobie, która ma zabrać głos.</a:t>
            </a:r>
            <a:endParaRPr lang="it-IT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Przedstaw program warsztatów i wygłosi prezentację, aby przedstawić kluczowe koncepcje tworzenia biznesplanu. Podziel uczestników na pary, najlepiej mieszając osoby na różnych etapach zaawansowania, aby mogły podzielić się swoimi punktami widzenia.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Poproś ich o omówienie każdego elementu planu biznesowego oraz o ocenę ich umiejętności w zakresie jego opracowania, aby mogli podzielić się swoimi radami.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Na koniec tego etapu uczestnicy powinni być w stanie określić 3 kolejne kroki do pracy nad swoim planem biznesowym. Każdy uczestnik powinien przedstawić swoją obecną sytuację, kolejne kroki i wszelkie pozostałe wątpliwości, aby pozostali mogli udzielić informacji zwrotnej na temat sposobów ich przezwyciężenia.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Omów wszelkie nierozstrzygnięte kwestie, odnosząc się do tych poruszonych na początku, i zachęć uczniów do zastanowienia się nad swoimi postępami.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05D16B7B-40C6-0DFD-2FC5-C00E375EBC8E}"/>
              </a:ext>
            </a:extLst>
          </p:cNvPr>
          <p:cNvSpPr txBox="1"/>
          <p:nvPr/>
        </p:nvSpPr>
        <p:spPr>
          <a:xfrm>
            <a:off x="2016815" y="1032315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Działalność w zakresie opracowywania planu biznesowego</a:t>
            </a:r>
          </a:p>
        </p:txBody>
      </p:sp>
    </p:spTree>
    <p:extLst>
      <p:ext uri="{BB962C8B-B14F-4D97-AF65-F5344CB8AC3E}">
        <p14:creationId xmlns:p14="http://schemas.microsoft.com/office/powerpoint/2010/main" val="3579952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47CB9-15FF-A709-B5E8-882F91B9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0B45759-0F25-DEA7-9CA2-A58457E9F469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F808E91-A351-0989-9A40-6607FCAD011F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72B7516-4A0E-C156-9C5C-CCAD6D837223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F138240-70AA-7906-4623-6D7A077B05AB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55FB4FB-6E9A-11F8-A07F-CF6879AB9D5A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7E1F3410-97D2-CA40-B6E5-09C090B2A131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874CBAE-4C46-D854-5992-F5714DBE1968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882AD8E-6FEF-16C6-6CEE-AE7C4C2070D8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24BE3B0-64CE-E896-9AB0-71B50777B4FD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E8E8A8DF-7B4A-D5CE-C3E2-DF90D5C4E6F9}"/>
              </a:ext>
            </a:extLst>
          </p:cNvPr>
          <p:cNvSpPr txBox="1"/>
          <p:nvPr/>
        </p:nvSpPr>
        <p:spPr>
          <a:xfrm>
            <a:off x="1031566" y="1370563"/>
            <a:ext cx="12684404" cy="286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Badania rynku i analiza konkurencji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EF03134-20DB-640C-8C63-D6D0D2A2248D}"/>
              </a:ext>
            </a:extLst>
          </p:cNvPr>
          <p:cNvSpPr txBox="1"/>
          <p:nvPr/>
        </p:nvSpPr>
        <p:spPr>
          <a:xfrm>
            <a:off x="868746" y="4216086"/>
            <a:ext cx="7655234" cy="5042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Są to podstawowe narzędzia umożliwiające przedsiębiorstwom zrozumienie swojego rynku, identyfikację szans i uzyskanie przewagi konkurencyjnej.</a:t>
            </a:r>
            <a:endParaRPr lang="it-IT" dirty="0"/>
          </a:p>
          <a:p>
            <a:pPr algn="just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ts val="3299"/>
              </a:lnSpc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Badania rynku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obejmują zbieranie, analizowanie i interpretowanie informacji o rynku, w tym jego wielkości, potencjale wzrostu, potrzebach klientów i trendach.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ts val="3299"/>
              </a:lnSpc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Analiza konkurencji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polega na ocenie mocnych i słabych stron konkurentów. Pomaga to zrozumieć ich strategie, zidentyfikować przewagę konkurencyjną i opracować skuteczne kontrstrategie.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171136A-133D-5D86-D928-9AE5A9E3291B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55397-E2FF-F145-38DA-A9CF08E1469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6D042B3-5418-092D-3CA2-7426ED7E1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11" y="4584254"/>
            <a:ext cx="6115722" cy="40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8B72F-827E-DD74-A3D0-4DA2539A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81A798D-E5E8-FCE6-A496-EC31E367E5DC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42C2580F-2286-4134-FF0A-A112B7C9C226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AEC701C3-A5DB-25C7-DEEF-274437CE5988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CD21254-FE4A-6F04-33CB-28EE6B3C49E1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0CA8D2A-9970-77B3-8E48-13F0CF202E63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9" name="AutoShape 9">
            <a:extLst>
              <a:ext uri="{FF2B5EF4-FFF2-40B4-BE49-F238E27FC236}">
                <a16:creationId xmlns:a16="http://schemas.microsoft.com/office/drawing/2014/main" id="{2C22F3B9-5932-0D3F-39D2-CAA8F9F1F560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B9299B1-C8D6-DE94-6DEB-BEFA1FBEFDF7}"/>
              </a:ext>
            </a:extLst>
          </p:cNvPr>
          <p:cNvGrpSpPr/>
          <p:nvPr/>
        </p:nvGrpSpPr>
        <p:grpSpPr>
          <a:xfrm>
            <a:off x="0" y="1021364"/>
            <a:ext cx="16675327" cy="3131536"/>
            <a:chOff x="0" y="0"/>
            <a:chExt cx="1980673" cy="108415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387789E-1DC0-C7E4-F06C-C2E78F43937C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E12B492-B6FA-4E90-AE35-67C6008426B0}"/>
                </a:ext>
              </a:extLst>
            </p:cNvPr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E4D3F939-1474-C0A7-B4FA-F618C959A40E}"/>
              </a:ext>
            </a:extLst>
          </p:cNvPr>
          <p:cNvSpPr txBox="1"/>
          <p:nvPr/>
        </p:nvSpPr>
        <p:spPr>
          <a:xfrm>
            <a:off x="4991703" y="1464500"/>
            <a:ext cx="11758707" cy="233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Kroki przeprowadzania badań rynku</a:t>
            </a:r>
          </a:p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 analiza konkurencji</a:t>
            </a:r>
          </a:p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dla pracowni upcyclingowej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477D72B-9060-26AA-09D1-5F3F28431BB1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DDFA9247-C369-3C4D-D87D-CF8D472446CC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49F5663-6D03-8B7A-6A22-0CF9F8550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0" y="2591796"/>
            <a:ext cx="4347183" cy="6521379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CC98482B-E027-A6EB-759B-D3B565D8116E}"/>
              </a:ext>
            </a:extLst>
          </p:cNvPr>
          <p:cNvSpPr txBox="1"/>
          <p:nvPr/>
        </p:nvSpPr>
        <p:spPr>
          <a:xfrm>
            <a:off x="4991703" y="4305300"/>
            <a:ext cx="11605491" cy="588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Określ swój rynek docelowy</a:t>
            </a:r>
          </a:p>
          <a:p>
            <a:pPr marL="914400" lvl="1" indent="-457200">
              <a:lnSpc>
                <a:spcPts val="3299"/>
              </a:lnSpc>
              <a:buFont typeface="+mj-lt"/>
              <a:buAutoNum type="alphaL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Opisz swojego idealnego klienta, biorąc pod uwagę takie czynniki jak wiek, dochód, styl życia i świadomość ekologiczną.</a:t>
            </a:r>
          </a:p>
          <a:p>
            <a:pPr marL="914400" lvl="1" indent="-457200">
              <a:lnSpc>
                <a:spcPts val="3299"/>
              </a:lnSpc>
              <a:buFont typeface="+mj-lt"/>
              <a:buAutoNum type="alphaL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Zrozum potrzeby i preferencje idealnego klienta.</a:t>
            </a:r>
          </a:p>
          <a:p>
            <a:pPr marL="457200" indent="-457200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Przeprowadź badania rynku</a:t>
            </a:r>
          </a:p>
          <a:p>
            <a:pPr marL="914400" lvl="1" indent="-457200">
              <a:lnSpc>
                <a:spcPts val="3299"/>
              </a:lnSpc>
              <a:buFont typeface="+mj-lt"/>
              <a:buAutoNum type="alphaL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Monitoruj trendy online i dyskusje w mediach społecznościowych za pomocą narzędzi takich jak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Brand24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Hootsuite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914400" lvl="1" indent="-457200">
              <a:lnSpc>
                <a:spcPts val="3299"/>
              </a:lnSpc>
              <a:buFont typeface="+mj-lt"/>
              <a:buAutoNum type="alphaL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Przeglądaj platformy handlu internetowego, aby analizować popyt i ceny produktów podobnych do Twoich.</a:t>
            </a:r>
          </a:p>
          <a:p>
            <a:pPr marL="457200" indent="-457200">
              <a:lnSpc>
                <a:spcPts val="3299"/>
              </a:lnSpc>
              <a:buFont typeface="+mj-lt"/>
              <a:buAutoNum type="arabicPeriod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Przeanalizuj swoją konkurencję</a:t>
            </a:r>
          </a:p>
          <a:p>
            <a:pPr marL="914400" lvl="1" indent="-457200">
              <a:lnSpc>
                <a:spcPts val="3299"/>
              </a:lnSpc>
              <a:buFont typeface="+mj-lt"/>
              <a:buAutoNum type="alphaL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Zidentyfikuj konkurencję poprzez lokalne lub internetowe firmy zajmujące się recyklingiem, które oferują podobne produkty.</a:t>
            </a:r>
          </a:p>
          <a:p>
            <a:pPr marL="914400" lvl="1" indent="-457200">
              <a:lnSpc>
                <a:spcPts val="3299"/>
              </a:lnSpc>
              <a:buFont typeface="+mj-lt"/>
              <a:buAutoNum type="alphaLcPeriod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Oceń ich asortyment produktów, ceny, strategie marketingowe i opinie klientów, tj. ich mocne i słabe strony.</a:t>
            </a:r>
          </a:p>
        </p:txBody>
      </p:sp>
    </p:spTree>
    <p:extLst>
      <p:ext uri="{BB962C8B-B14F-4D97-AF65-F5344CB8AC3E}">
        <p14:creationId xmlns:p14="http://schemas.microsoft.com/office/powerpoint/2010/main" val="2991417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6B9C-0A62-66EB-C888-5721A0EC3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E686D28-2DF9-E44A-6B31-C1D6A110ED6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1E2A62A-CB95-87BA-BBA7-A24FAA978915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E7BCD37-EC13-86AA-4E87-F6491F4EB2C6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8E1C7B0-2438-B10F-1965-3DA8AEA7BEE8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91B19B0-2BE4-575E-14B5-A0355A338E6D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A82BDB7-C4F8-6A23-B002-02A88872B00A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0A8546B6-9727-62E8-D1A2-7BC1278B302F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5A43AC0-85BD-4A9D-3714-22C2589E1150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200CEF8-5CB5-DF97-8844-1B6F3BEB8788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857A9A22-42EC-5FCE-80C4-AE36FB9930EE}"/>
              </a:ext>
            </a:extLst>
          </p:cNvPr>
          <p:cNvSpPr txBox="1"/>
          <p:nvPr/>
        </p:nvSpPr>
        <p:spPr>
          <a:xfrm>
            <a:off x="1554235" y="2051749"/>
            <a:ext cx="14031066" cy="144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Obejrzyjmy ten film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4986E0A-FF70-0A97-BEA5-4E28AA6042E9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AE62B5-2447-E5A3-D3EF-CBE60068B06F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81C72-1955-E4D2-3FD6-06B0C63388E3}"/>
              </a:ext>
            </a:extLst>
          </p:cNvPr>
          <p:cNvSpPr txBox="1"/>
          <p:nvPr/>
        </p:nvSpPr>
        <p:spPr>
          <a:xfrm>
            <a:off x="3429941" y="9265920"/>
            <a:ext cx="91505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" sz="2200" dirty="0">
                <a:latin typeface="Montserrat" panose="00000500000000000000" pitchFamily="2" charset="0"/>
                <a:hlinkClick r:id="rId4"/>
              </a:rPr>
              <a:t>https://www.youtube.com/watch?v=ocTZ0w_XIlM</a:t>
            </a:r>
            <a:r>
              <a:rPr lang="pl" sz="2200" dirty="0">
                <a:latin typeface="Montserrat" panose="00000500000000000000" pitchFamily="2" charset="0"/>
              </a:rPr>
              <a:t> </a:t>
            </a:r>
            <a:endParaRPr lang="el-GR" sz="2200" dirty="0"/>
          </a:p>
        </p:txBody>
      </p:sp>
      <p:pic>
        <p:nvPicPr>
          <p:cNvPr id="12" name="Ηλεκτρονικά πολυμέσα 11" title="Basic Market Research and Competitive Analysis">
            <a:hlinkClick r:id="" action="ppaction://media"/>
            <a:extLst>
              <a:ext uri="{FF2B5EF4-FFF2-40B4-BE49-F238E27FC236}">
                <a16:creationId xmlns:a16="http://schemas.microsoft.com/office/drawing/2014/main" id="{46871A43-EAB0-F8E3-7012-406E145DED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53890" y="3656491"/>
            <a:ext cx="8678149" cy="49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23989-8442-A5B2-223B-E933AABB1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614608-F29D-A4BE-FBC8-BC7C35E45F2D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572830C-5429-A076-8B03-0C5471D2F79E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F54BBC27-42C8-89AD-EEBC-488986E3528B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124E04-6C33-15C1-5B26-57B5478E5A74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F38759C-0E34-5E77-491F-26694EA4D630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7F53B418-3383-8C68-343B-306B4F8A8C52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467AEBF-DC80-0E35-318B-E26650E57C48}"/>
              </a:ext>
            </a:extLst>
          </p:cNvPr>
          <p:cNvGrpSpPr/>
          <p:nvPr/>
        </p:nvGrpSpPr>
        <p:grpSpPr>
          <a:xfrm>
            <a:off x="3127568" y="2085691"/>
            <a:ext cx="5080851" cy="7455126"/>
            <a:chOff x="0" y="0"/>
            <a:chExt cx="3207753" cy="3846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E89E104-638A-72E3-5013-29011CF02921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8F89D64-AE59-AC2C-D4F1-1A98F933F959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3FD189B-9ACF-1CF9-13BA-E036BF797206}"/>
              </a:ext>
            </a:extLst>
          </p:cNvPr>
          <p:cNvGrpSpPr/>
          <p:nvPr/>
        </p:nvGrpSpPr>
        <p:grpSpPr>
          <a:xfrm>
            <a:off x="5216236" y="1625640"/>
            <a:ext cx="876394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CE94EE7-F8C5-B85C-B675-D3262EB30E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32628EC-CE52-DC9B-5B5C-964713AAD21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83BFFCF2-3091-3E3C-AD82-95133DA19CB0}"/>
              </a:ext>
            </a:extLst>
          </p:cNvPr>
          <p:cNvSpPr txBox="1"/>
          <p:nvPr/>
        </p:nvSpPr>
        <p:spPr>
          <a:xfrm>
            <a:off x="3957257" y="2711162"/>
            <a:ext cx="3250169" cy="87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Badania rynku i analiza danych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11DB5BBE-7AB6-5D16-E81E-48BCF3D62BF6}"/>
              </a:ext>
            </a:extLst>
          </p:cNvPr>
          <p:cNvSpPr txBox="1"/>
          <p:nvPr/>
        </p:nvSpPr>
        <p:spPr>
          <a:xfrm>
            <a:off x="5216236" y="1819411"/>
            <a:ext cx="876394" cy="431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599B3C97-1DB5-EF2D-22F9-5479365EB85D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31917E4C-082D-3ECD-C51D-BF7BA78FAA02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55151423-E4F4-AFF3-5788-715E5AF86E82}"/>
              </a:ext>
            </a:extLst>
          </p:cNvPr>
          <p:cNvSpPr txBox="1"/>
          <p:nvPr/>
        </p:nvSpPr>
        <p:spPr>
          <a:xfrm rot="16200000">
            <a:off x="-579118" y="5384677"/>
            <a:ext cx="41131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Narzędzia online</a:t>
            </a:r>
          </a:p>
        </p:txBody>
      </p:sp>
      <p:grpSp>
        <p:nvGrpSpPr>
          <p:cNvPr id="45" name="Group 10">
            <a:extLst>
              <a:ext uri="{FF2B5EF4-FFF2-40B4-BE49-F238E27FC236}">
                <a16:creationId xmlns:a16="http://schemas.microsoft.com/office/drawing/2014/main" id="{6800AF5F-897C-F595-EABE-4DA4B2E58D5D}"/>
              </a:ext>
            </a:extLst>
          </p:cNvPr>
          <p:cNvGrpSpPr/>
          <p:nvPr/>
        </p:nvGrpSpPr>
        <p:grpSpPr>
          <a:xfrm>
            <a:off x="8996177" y="2058477"/>
            <a:ext cx="5080851" cy="7455120"/>
            <a:chOff x="0" y="0"/>
            <a:chExt cx="3207753" cy="3846507"/>
          </a:xfrm>
          <a:solidFill>
            <a:srgbClr val="CFCF5A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ACDE3290-AC0F-F75F-9435-B4BBBC278627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id="{1D135FB0-5093-417E-4EA1-C449890AC433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54" name="Group 16">
            <a:extLst>
              <a:ext uri="{FF2B5EF4-FFF2-40B4-BE49-F238E27FC236}">
                <a16:creationId xmlns:a16="http://schemas.microsoft.com/office/drawing/2014/main" id="{D280102C-2AD5-581F-2537-25AE0AB0297A}"/>
              </a:ext>
            </a:extLst>
          </p:cNvPr>
          <p:cNvGrpSpPr/>
          <p:nvPr/>
        </p:nvGrpSpPr>
        <p:grpSpPr>
          <a:xfrm>
            <a:off x="11084845" y="1603869"/>
            <a:ext cx="876394" cy="876394"/>
            <a:chOff x="0" y="0"/>
            <a:chExt cx="812800" cy="812800"/>
          </a:xfrm>
          <a:solidFill>
            <a:schemeClr val="tx1"/>
          </a:solidFill>
        </p:grpSpPr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0BF747E9-59FF-2BC3-4292-D6EAEA6482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TextBox 18">
              <a:extLst>
                <a:ext uri="{FF2B5EF4-FFF2-40B4-BE49-F238E27FC236}">
                  <a16:creationId xmlns:a16="http://schemas.microsoft.com/office/drawing/2014/main" id="{7D9AC6B5-7F4B-EFA5-F96B-67FD162D55E0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57" name="TextBox 40">
            <a:extLst>
              <a:ext uri="{FF2B5EF4-FFF2-40B4-BE49-F238E27FC236}">
                <a16:creationId xmlns:a16="http://schemas.microsoft.com/office/drawing/2014/main" id="{722D8F42-F8A9-C746-E2DF-A5237580ACE7}"/>
              </a:ext>
            </a:extLst>
          </p:cNvPr>
          <p:cNvSpPr txBox="1"/>
          <p:nvPr/>
        </p:nvSpPr>
        <p:spPr>
          <a:xfrm>
            <a:off x="11084845" y="1797640"/>
            <a:ext cx="876394" cy="431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CBCBACB1-8B7E-BC0A-C8F0-AF805AD78F08}"/>
              </a:ext>
            </a:extLst>
          </p:cNvPr>
          <p:cNvSpPr txBox="1"/>
          <p:nvPr/>
        </p:nvSpPr>
        <p:spPr>
          <a:xfrm>
            <a:off x="9912189" y="2969923"/>
            <a:ext cx="3250169" cy="43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Analiza konkurencji</a:t>
            </a:r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E3D2F8A5-FF85-AA8C-81AE-9828749258E7}"/>
              </a:ext>
            </a:extLst>
          </p:cNvPr>
          <p:cNvSpPr txBox="1"/>
          <p:nvPr/>
        </p:nvSpPr>
        <p:spPr>
          <a:xfrm>
            <a:off x="3527494" y="4044618"/>
            <a:ext cx="4280997" cy="5042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Statista: Oferuje obszerną bazę danych statystyk i raportów rynkowych. </a:t>
            </a: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https://www.statista.com/</a:t>
            </a: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Google Trends: śledzi trendy wyszukiwania, aby zrozumieć zainteresowania konsumentów. </a:t>
            </a: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https://trends.google.com</a:t>
            </a: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Tableau: narzędzie do wizualizacji danych. </a:t>
            </a: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https://www.tableau.com</a:t>
            </a: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68" name="TextBox 16">
            <a:extLst>
              <a:ext uri="{FF2B5EF4-FFF2-40B4-BE49-F238E27FC236}">
                <a16:creationId xmlns:a16="http://schemas.microsoft.com/office/drawing/2014/main" id="{8A4EBA54-BEB7-96D9-B7A9-429A03D6C60F}"/>
              </a:ext>
            </a:extLst>
          </p:cNvPr>
          <p:cNvSpPr txBox="1"/>
          <p:nvPr/>
        </p:nvSpPr>
        <p:spPr>
          <a:xfrm>
            <a:off x="9382542" y="4022847"/>
            <a:ext cx="4280997" cy="4619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5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SimilarWeb </a:t>
            </a:r>
            <a:r>
              <a:rPr lang="pl" sz="21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analizuje ruch w witrynie i zaangażowanie odwiedzających. </a:t>
            </a:r>
            <a:r>
              <a:rPr lang="pl" sz="215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https://www.similarweb.com/</a:t>
            </a:r>
            <a:r>
              <a:rPr lang="pl" sz="215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it-IT" sz="2150">
              <a:solidFill>
                <a:srgbClr val="0070C0"/>
              </a:solidFill>
              <a:ea typeface="Calibri"/>
              <a:cs typeface="Calibri"/>
            </a:endParaRP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SEMrush: Zapewnia wgląd w strategie konkurencji. </a:t>
            </a:r>
            <a:r>
              <a:rPr lang="pl" sz="215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https://www.semrush.com/</a:t>
            </a:r>
            <a:r>
              <a:rPr lang="pl" sz="215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2150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5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Ahrefs </a:t>
            </a:r>
            <a:r>
              <a:rPr lang="pl" sz="215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Oferuje zestaw narzędzi do analizy konkurencji. </a:t>
            </a:r>
            <a:r>
              <a:rPr lang="pl" sz="215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https://ahrefs.com/</a:t>
            </a:r>
            <a:r>
              <a:rPr lang="pl" sz="215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2150" dirty="0">
              <a:solidFill>
                <a:srgbClr val="0070C0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3473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674870"/>
            <a:ext cx="2839728" cy="4612130"/>
            <a:chOff x="0" y="0"/>
            <a:chExt cx="2254171" cy="36611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033462"/>
            <a:ext cx="16672328" cy="4745461"/>
            <a:chOff x="0" y="0"/>
            <a:chExt cx="3605891" cy="1026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05891" cy="1026348"/>
            </a:xfrm>
            <a:custGeom>
              <a:avLst/>
              <a:gdLst/>
              <a:ahLst/>
              <a:cxnLst/>
              <a:rect l="l" t="t" r="r" b="b"/>
              <a:pathLst>
                <a:path w="3605891" h="1026348">
                  <a:moveTo>
                    <a:pt x="0" y="0"/>
                  </a:moveTo>
                  <a:lnTo>
                    <a:pt x="3605891" y="0"/>
                  </a:lnTo>
                  <a:lnTo>
                    <a:pt x="3605891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605891" cy="102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6228287" y="2683797"/>
            <a:ext cx="5831426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Podsumowanie Unitu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286779" y="4691633"/>
            <a:ext cx="719041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6196922" y="6285940"/>
            <a:ext cx="9992788" cy="292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tym module poznałeś kluczowe kroki tworzenia biznesplanu, który jest kluczowy dla sukcesu firmy. Przedstawia on koncepcję, cele i strategie biznesowe. Dowiedziałeś się również o znaczeniu przeprowadzania badań rynku i analizy konkurencji, które pomagają zrozumieć sytuację na rynku i dostarczają informacji o potrzebach, preferencjach i trendach klientów, umożliwiając odpowiednie dopasowanie produktów i działań marketingowych.</a:t>
            </a:r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2513330" h="5132070">
                <a:moveTo>
                  <a:pt x="2159000" y="0"/>
                </a:moveTo>
                <a:lnTo>
                  <a:pt x="354330" y="0"/>
                </a:lnTo>
                <a:cubicBezTo>
                  <a:pt x="158750" y="0"/>
                  <a:pt x="0" y="158750"/>
                  <a:pt x="0" y="354330"/>
                </a:cubicBezTo>
                <a:lnTo>
                  <a:pt x="0" y="4777740"/>
                </a:lnTo>
                <a:cubicBezTo>
                  <a:pt x="0" y="4973320"/>
                  <a:pt x="158750" y="5132070"/>
                  <a:pt x="354330" y="5132070"/>
                </a:cubicBezTo>
                <a:lnTo>
                  <a:pt x="2159000" y="5132070"/>
                </a:lnTo>
                <a:cubicBezTo>
                  <a:pt x="2354580" y="5132070"/>
                  <a:pt x="2513330" y="4973320"/>
                  <a:pt x="2513330" y="4777740"/>
                </a:cubicBezTo>
                <a:lnTo>
                  <a:pt x="2513330" y="354330"/>
                </a:lnTo>
                <a:cubicBezTo>
                  <a:pt x="2513330" y="158750"/>
                  <a:pt x="2354580" y="0"/>
                  <a:pt x="2159000" y="0"/>
                </a:cubicBezTo>
                <a:close/>
                <a:moveTo>
                  <a:pt x="1558290" y="162560"/>
                </a:moveTo>
                <a:cubicBezTo>
                  <a:pt x="1576070" y="162560"/>
                  <a:pt x="1590040" y="176530"/>
                  <a:pt x="1590040" y="194310"/>
                </a:cubicBezTo>
                <a:cubicBezTo>
                  <a:pt x="1590040" y="212090"/>
                  <a:pt x="1576070" y="226060"/>
                  <a:pt x="1558290" y="226060"/>
                </a:cubicBezTo>
                <a:cubicBezTo>
                  <a:pt x="1540510" y="226060"/>
                  <a:pt x="1526540" y="212090"/>
                  <a:pt x="1526540" y="194310"/>
                </a:cubicBezTo>
                <a:cubicBezTo>
                  <a:pt x="1526540" y="176530"/>
                  <a:pt x="1541780" y="162560"/>
                  <a:pt x="1558290" y="162560"/>
                </a:cubicBezTo>
                <a:close/>
                <a:moveTo>
                  <a:pt x="1089660" y="172720"/>
                </a:moveTo>
                <a:lnTo>
                  <a:pt x="1394460" y="172720"/>
                </a:lnTo>
                <a:cubicBezTo>
                  <a:pt x="1405890" y="172720"/>
                  <a:pt x="1416050" y="181610"/>
                  <a:pt x="1416050" y="194310"/>
                </a:cubicBezTo>
                <a:cubicBezTo>
                  <a:pt x="1416050" y="207010"/>
                  <a:pt x="1405890" y="215900"/>
                  <a:pt x="1394460" y="215900"/>
                </a:cubicBezTo>
                <a:lnTo>
                  <a:pt x="1089660" y="215900"/>
                </a:lnTo>
                <a:cubicBezTo>
                  <a:pt x="1078230" y="215900"/>
                  <a:pt x="1068070" y="207010"/>
                  <a:pt x="1068070" y="194310"/>
                </a:cubicBezTo>
                <a:cubicBezTo>
                  <a:pt x="1068070" y="181610"/>
                  <a:pt x="1078230" y="172720"/>
                  <a:pt x="1089660" y="172720"/>
                </a:cubicBezTo>
                <a:close/>
                <a:moveTo>
                  <a:pt x="2383790" y="4798060"/>
                </a:moveTo>
                <a:cubicBezTo>
                  <a:pt x="2383790" y="4913630"/>
                  <a:pt x="2289810" y="5007610"/>
                  <a:pt x="2174240" y="5007610"/>
                </a:cubicBezTo>
                <a:lnTo>
                  <a:pt x="341630" y="5007610"/>
                </a:lnTo>
                <a:cubicBezTo>
                  <a:pt x="226060" y="5007610"/>
                  <a:pt x="132080" y="4913630"/>
                  <a:pt x="132080" y="4798060"/>
                </a:cubicBezTo>
                <a:lnTo>
                  <a:pt x="132080" y="340360"/>
                </a:lnTo>
                <a:cubicBezTo>
                  <a:pt x="132080" y="224790"/>
                  <a:pt x="226060" y="130810"/>
                  <a:pt x="341630" y="130810"/>
                </a:cubicBezTo>
                <a:lnTo>
                  <a:pt x="614680" y="130810"/>
                </a:lnTo>
                <a:lnTo>
                  <a:pt x="614680" y="187960"/>
                </a:lnTo>
                <a:cubicBezTo>
                  <a:pt x="614680" y="252730"/>
                  <a:pt x="668020" y="306070"/>
                  <a:pt x="732790" y="306070"/>
                </a:cubicBezTo>
                <a:lnTo>
                  <a:pt x="1783080" y="306070"/>
                </a:lnTo>
                <a:cubicBezTo>
                  <a:pt x="1847850" y="306070"/>
                  <a:pt x="1901190" y="252730"/>
                  <a:pt x="1901190" y="187960"/>
                </a:cubicBezTo>
                <a:lnTo>
                  <a:pt x="1901190" y="130810"/>
                </a:lnTo>
                <a:lnTo>
                  <a:pt x="2172970" y="130810"/>
                </a:lnTo>
                <a:cubicBezTo>
                  <a:pt x="2288540" y="130810"/>
                  <a:pt x="2382520" y="224790"/>
                  <a:pt x="2382520" y="340360"/>
                </a:cubicBezTo>
                <a:lnTo>
                  <a:pt x="2382520" y="4798060"/>
                </a:ln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1129083" y="2307395"/>
            <a:ext cx="3112896" cy="6741974"/>
          </a:xfrm>
          <a:custGeom>
            <a:avLst/>
            <a:gdLst/>
            <a:ahLst/>
            <a:cxnLst/>
            <a:rect l="l" t="t" r="r" b="b"/>
            <a:pathLst>
              <a:path w="2251710" h="4876800">
                <a:moveTo>
                  <a:pt x="2040890" y="0"/>
                </a:moveTo>
                <a:lnTo>
                  <a:pt x="1769110" y="0"/>
                </a:lnTo>
                <a:lnTo>
                  <a:pt x="1769110" y="57150"/>
                </a:lnTo>
                <a:cubicBezTo>
                  <a:pt x="1769110" y="121920"/>
                  <a:pt x="1715770" y="175260"/>
                  <a:pt x="1651000" y="175260"/>
                </a:cubicBezTo>
                <a:lnTo>
                  <a:pt x="601980" y="175260"/>
                </a:lnTo>
                <a:cubicBezTo>
                  <a:pt x="537210" y="175260"/>
                  <a:pt x="483870" y="121920"/>
                  <a:pt x="483870" y="57150"/>
                </a:cubicBezTo>
                <a:lnTo>
                  <a:pt x="483870" y="0"/>
                </a:lnTo>
                <a:lnTo>
                  <a:pt x="209550" y="0"/>
                </a:lnTo>
                <a:cubicBezTo>
                  <a:pt x="93980" y="0"/>
                  <a:pt x="0" y="93980"/>
                  <a:pt x="0" y="209550"/>
                </a:cubicBezTo>
                <a:lnTo>
                  <a:pt x="0" y="4667250"/>
                </a:lnTo>
                <a:cubicBezTo>
                  <a:pt x="0" y="4782820"/>
                  <a:pt x="93980" y="4876800"/>
                  <a:pt x="209550" y="4876800"/>
                </a:cubicBezTo>
                <a:lnTo>
                  <a:pt x="2040890" y="4876800"/>
                </a:lnTo>
                <a:cubicBezTo>
                  <a:pt x="2156460" y="4876800"/>
                  <a:pt x="2250440" y="4782820"/>
                  <a:pt x="2250440" y="4667250"/>
                </a:cubicBezTo>
                <a:lnTo>
                  <a:pt x="2250440" y="209550"/>
                </a:lnTo>
                <a:cubicBezTo>
                  <a:pt x="2251710" y="93980"/>
                  <a:pt x="2157730" y="0"/>
                  <a:pt x="2040890" y="0"/>
                </a:cubicBezTo>
                <a:close/>
              </a:path>
            </a:pathLst>
          </a:custGeom>
          <a:blipFill>
            <a:blip r:embed="rId3"/>
            <a:stretch>
              <a:fillRect l="-22189" r="-22189"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1" name="Freeform 21"/>
          <p:cNvSpPr/>
          <p:nvPr/>
        </p:nvSpPr>
        <p:spPr>
          <a:xfrm>
            <a:off x="2423051" y="2365334"/>
            <a:ext cx="481068" cy="59695"/>
          </a:xfrm>
          <a:custGeom>
            <a:avLst/>
            <a:gdLst/>
            <a:ahLst/>
            <a:cxnLst/>
            <a:rect l="l" t="t" r="r" b="b"/>
            <a:pathLst>
              <a:path w="347980" h="43180">
                <a:moveTo>
                  <a:pt x="326390" y="0"/>
                </a:moveTo>
                <a:lnTo>
                  <a:pt x="21590" y="0"/>
                </a:lnTo>
                <a:cubicBezTo>
                  <a:pt x="10160" y="0"/>
                  <a:pt x="0" y="8890"/>
                  <a:pt x="0" y="21590"/>
                </a:cubicBezTo>
                <a:cubicBezTo>
                  <a:pt x="0" y="34290"/>
                  <a:pt x="10160" y="43180"/>
                  <a:pt x="21590" y="43180"/>
                </a:cubicBezTo>
                <a:lnTo>
                  <a:pt x="326390" y="43180"/>
                </a:lnTo>
                <a:cubicBezTo>
                  <a:pt x="337820" y="43180"/>
                  <a:pt x="347980" y="34290"/>
                  <a:pt x="347980" y="21590"/>
                </a:cubicBezTo>
                <a:cubicBezTo>
                  <a:pt x="347980" y="8890"/>
                  <a:pt x="337820" y="0"/>
                  <a:pt x="326390" y="0"/>
                </a:cubicBez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3054699" y="2351217"/>
            <a:ext cx="92122" cy="87927"/>
          </a:xfrm>
          <a:custGeom>
            <a:avLst/>
            <a:gdLst/>
            <a:ahLst/>
            <a:cxnLst/>
            <a:rect l="l" t="t" r="r" b="b"/>
            <a:pathLst>
              <a:path w="66636" h="63602">
                <a:moveTo>
                  <a:pt x="33318" y="51"/>
                </a:moveTo>
                <a:cubicBezTo>
                  <a:pt x="21941" y="0"/>
                  <a:pt x="11406" y="6040"/>
                  <a:pt x="5703" y="15885"/>
                </a:cubicBezTo>
                <a:cubicBezTo>
                  <a:pt x="0" y="25729"/>
                  <a:pt x="0" y="37873"/>
                  <a:pt x="5703" y="47717"/>
                </a:cubicBezTo>
                <a:cubicBezTo>
                  <a:pt x="11406" y="57562"/>
                  <a:pt x="21941" y="63602"/>
                  <a:pt x="33318" y="63551"/>
                </a:cubicBezTo>
                <a:cubicBezTo>
                  <a:pt x="44695" y="63602"/>
                  <a:pt x="55230" y="57562"/>
                  <a:pt x="60933" y="47717"/>
                </a:cubicBezTo>
                <a:cubicBezTo>
                  <a:pt x="66636" y="37873"/>
                  <a:pt x="66636" y="25729"/>
                  <a:pt x="60933" y="15885"/>
                </a:cubicBezTo>
                <a:cubicBezTo>
                  <a:pt x="55230" y="6040"/>
                  <a:pt x="44695" y="0"/>
                  <a:pt x="33318" y="51"/>
                </a:cubicBez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872748" y="3039531"/>
            <a:ext cx="38626" cy="294961"/>
          </a:xfrm>
          <a:custGeom>
            <a:avLst/>
            <a:gdLst/>
            <a:ahLst/>
            <a:cxnLst/>
            <a:rect l="l" t="t" r="r" b="b"/>
            <a:pathLst>
              <a:path w="27940" h="213360">
                <a:moveTo>
                  <a:pt x="0" y="26670"/>
                </a:moveTo>
                <a:lnTo>
                  <a:pt x="0" y="185420"/>
                </a:lnTo>
                <a:cubicBezTo>
                  <a:pt x="0" y="200660"/>
                  <a:pt x="12700" y="213360"/>
                  <a:pt x="27940" y="21336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>
            <a:off x="872748" y="3553958"/>
            <a:ext cx="38626" cy="531984"/>
          </a:xfrm>
          <a:custGeom>
            <a:avLst/>
            <a:gdLst/>
            <a:ahLst/>
            <a:cxnLst/>
            <a:rect l="l" t="t" r="r" b="b"/>
            <a:pathLst>
              <a:path w="27940" h="384810">
                <a:moveTo>
                  <a:pt x="0" y="26670"/>
                </a:moveTo>
                <a:lnTo>
                  <a:pt x="0" y="356870"/>
                </a:lnTo>
                <a:cubicBezTo>
                  <a:pt x="0" y="372110"/>
                  <a:pt x="12700" y="384810"/>
                  <a:pt x="27940" y="38481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5" name="Freeform 25"/>
          <p:cNvSpPr/>
          <p:nvPr/>
        </p:nvSpPr>
        <p:spPr>
          <a:xfrm>
            <a:off x="872748" y="4201819"/>
            <a:ext cx="38626" cy="533740"/>
          </a:xfrm>
          <a:custGeom>
            <a:avLst/>
            <a:gdLst/>
            <a:ahLst/>
            <a:cxnLst/>
            <a:rect l="l" t="t" r="r" b="b"/>
            <a:pathLst>
              <a:path w="27940" h="386080">
                <a:moveTo>
                  <a:pt x="0" y="27940"/>
                </a:moveTo>
                <a:lnTo>
                  <a:pt x="0" y="358140"/>
                </a:lnTo>
                <a:cubicBezTo>
                  <a:pt x="0" y="373380"/>
                  <a:pt x="12700" y="386080"/>
                  <a:pt x="27940" y="386080"/>
                </a:cubicBezTo>
                <a:lnTo>
                  <a:pt x="27940" y="0"/>
                </a:lnTo>
                <a:cubicBezTo>
                  <a:pt x="12700" y="0"/>
                  <a:pt x="0" y="12700"/>
                  <a:pt x="0" y="2794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6" name="Freeform 26"/>
          <p:cNvSpPr/>
          <p:nvPr/>
        </p:nvSpPr>
        <p:spPr>
          <a:xfrm>
            <a:off x="4456177" y="3729530"/>
            <a:ext cx="38626" cy="855037"/>
          </a:xfrm>
          <a:custGeom>
            <a:avLst/>
            <a:gdLst/>
            <a:ahLst/>
            <a:cxnLst/>
            <a:rect l="l" t="t" r="r" b="b"/>
            <a:pathLst>
              <a:path w="27940" h="618490">
                <a:moveTo>
                  <a:pt x="0" y="0"/>
                </a:moveTo>
                <a:lnTo>
                  <a:pt x="0" y="618490"/>
                </a:lnTo>
                <a:cubicBezTo>
                  <a:pt x="15240" y="618490"/>
                  <a:pt x="27940" y="605790"/>
                  <a:pt x="27940" y="590550"/>
                </a:cubicBezTo>
                <a:lnTo>
                  <a:pt x="27940" y="27940"/>
                </a:lnTo>
                <a:cubicBezTo>
                  <a:pt x="27940" y="12700"/>
                  <a:pt x="15240" y="0"/>
                  <a:pt x="0" y="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7" name="Freeform 27"/>
          <p:cNvSpPr/>
          <p:nvPr/>
        </p:nvSpPr>
        <p:spPr>
          <a:xfrm>
            <a:off x="911374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2564130" h="5182870">
                <a:moveTo>
                  <a:pt x="2564130" y="1184910"/>
                </a:moveTo>
                <a:lnTo>
                  <a:pt x="2564130" y="379730"/>
                </a:lnTo>
                <a:cubicBezTo>
                  <a:pt x="2564130" y="353060"/>
                  <a:pt x="2561590" y="327660"/>
                  <a:pt x="2556510" y="303530"/>
                </a:cubicBezTo>
                <a:cubicBezTo>
                  <a:pt x="2553970" y="290830"/>
                  <a:pt x="2551430" y="279400"/>
                  <a:pt x="2547620" y="266700"/>
                </a:cubicBezTo>
                <a:cubicBezTo>
                  <a:pt x="2542540" y="248920"/>
                  <a:pt x="2534920" y="231140"/>
                  <a:pt x="2527300" y="214630"/>
                </a:cubicBezTo>
                <a:cubicBezTo>
                  <a:pt x="2522220" y="203200"/>
                  <a:pt x="2515870" y="193040"/>
                  <a:pt x="2509520" y="182880"/>
                </a:cubicBezTo>
                <a:cubicBezTo>
                  <a:pt x="2503170" y="172720"/>
                  <a:pt x="2496820" y="162560"/>
                  <a:pt x="2489200" y="152400"/>
                </a:cubicBezTo>
                <a:cubicBezTo>
                  <a:pt x="2477770" y="137160"/>
                  <a:pt x="2466340" y="124460"/>
                  <a:pt x="2453640" y="110490"/>
                </a:cubicBezTo>
                <a:cubicBezTo>
                  <a:pt x="2444750" y="101600"/>
                  <a:pt x="2435860" y="93980"/>
                  <a:pt x="2426970" y="86360"/>
                </a:cubicBezTo>
                <a:cubicBezTo>
                  <a:pt x="2360930" y="31750"/>
                  <a:pt x="2277110" y="0"/>
                  <a:pt x="2185670" y="0"/>
                </a:cubicBezTo>
                <a:lnTo>
                  <a:pt x="379730" y="0"/>
                </a:lnTo>
                <a:cubicBezTo>
                  <a:pt x="288290" y="0"/>
                  <a:pt x="203200" y="33020"/>
                  <a:pt x="138430" y="86360"/>
                </a:cubicBezTo>
                <a:cubicBezTo>
                  <a:pt x="129540" y="93980"/>
                  <a:pt x="120650" y="102870"/>
                  <a:pt x="111760" y="110490"/>
                </a:cubicBezTo>
                <a:cubicBezTo>
                  <a:pt x="99060" y="123190"/>
                  <a:pt x="86360" y="137160"/>
                  <a:pt x="76200" y="152400"/>
                </a:cubicBezTo>
                <a:cubicBezTo>
                  <a:pt x="68580" y="162560"/>
                  <a:pt x="62230" y="172720"/>
                  <a:pt x="55880" y="182880"/>
                </a:cubicBezTo>
                <a:cubicBezTo>
                  <a:pt x="49530" y="193040"/>
                  <a:pt x="43180" y="204470"/>
                  <a:pt x="38100" y="214630"/>
                </a:cubicBezTo>
                <a:cubicBezTo>
                  <a:pt x="29210" y="232410"/>
                  <a:pt x="22860" y="248920"/>
                  <a:pt x="16510" y="266700"/>
                </a:cubicBezTo>
                <a:cubicBezTo>
                  <a:pt x="12700" y="279400"/>
                  <a:pt x="10160" y="290830"/>
                  <a:pt x="7620" y="303530"/>
                </a:cubicBezTo>
                <a:cubicBezTo>
                  <a:pt x="2540" y="327660"/>
                  <a:pt x="0" y="354330"/>
                  <a:pt x="0" y="379730"/>
                </a:cubicBezTo>
                <a:lnTo>
                  <a:pt x="0" y="4803140"/>
                </a:lnTo>
                <a:cubicBezTo>
                  <a:pt x="0" y="5012690"/>
                  <a:pt x="170180" y="5182870"/>
                  <a:pt x="379730" y="5182870"/>
                </a:cubicBezTo>
                <a:lnTo>
                  <a:pt x="2184400" y="5182870"/>
                </a:lnTo>
                <a:cubicBezTo>
                  <a:pt x="2393950" y="5182870"/>
                  <a:pt x="2564130" y="5012690"/>
                  <a:pt x="2564130" y="4803140"/>
                </a:cubicBezTo>
                <a:lnTo>
                  <a:pt x="2564130" y="1184910"/>
                </a:lnTo>
                <a:close/>
                <a:moveTo>
                  <a:pt x="2538730" y="1184910"/>
                </a:moveTo>
                <a:lnTo>
                  <a:pt x="2538730" y="4804410"/>
                </a:lnTo>
                <a:cubicBezTo>
                  <a:pt x="2538730" y="4999990"/>
                  <a:pt x="2379980" y="5158740"/>
                  <a:pt x="2184400" y="5158740"/>
                </a:cubicBezTo>
                <a:lnTo>
                  <a:pt x="379730" y="5158740"/>
                </a:lnTo>
                <a:cubicBezTo>
                  <a:pt x="184150" y="5158740"/>
                  <a:pt x="25400" y="4999990"/>
                  <a:pt x="25400" y="4804410"/>
                </a:cubicBezTo>
                <a:lnTo>
                  <a:pt x="25400" y="381000"/>
                </a:lnTo>
                <a:cubicBezTo>
                  <a:pt x="25400" y="184150"/>
                  <a:pt x="184150" y="25400"/>
                  <a:pt x="379730" y="25400"/>
                </a:cubicBezTo>
                <a:lnTo>
                  <a:pt x="2184400" y="25400"/>
                </a:lnTo>
                <a:cubicBezTo>
                  <a:pt x="2379980" y="25400"/>
                  <a:pt x="2538730" y="184150"/>
                  <a:pt x="2538730" y="379730"/>
                </a:cubicBezTo>
                <a:lnTo>
                  <a:pt x="2538730" y="1184910"/>
                </a:ln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5011788" y="630012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TextBox 2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5FA88E40-87E2-29C6-4592-3260AE85648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6" name="AutoShape 6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</a:t>
              </a:r>
              <a:r>
                <a:rPr lang="pl" sz="24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</a:t>
              </a: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6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594936" y="1078965"/>
              <a:ext cx="3453894" cy="71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7"/>
                </a:lnSpc>
              </a:pPr>
              <a:r>
                <a:rPr lang="pl" sz="3465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Źródła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379384" y="3305664"/>
            <a:ext cx="11951541" cy="4195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https://hbr.org/1985/05/jak-napisać-zwycięski-biznesplan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https://guides.lib.usf.edu/c.php?g=1352775&amp;p=9985224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https://www.canva.com/documents/templates/business-plan/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https://www.bplans.com/downloads/business-plan-template/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https://create.microsoft.com/en-us/templates/business-plans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https://www.hubspot.com/business-templates/business-plans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https://uk.indeed.com/career-advice/career-development/business-plan-sections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https://sproutsocial.com/insights/competitor-analysis-tools/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https://www.hanoverresearch.com/insights-blog/corporate/what-is-market-research/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4534284-FC84-E462-B96A-69479CD446B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1707643"/>
            <a:ext cx="10729563" cy="4454427"/>
            <a:chOff x="0" y="0"/>
            <a:chExt cx="14306084" cy="59392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t="18843" b="18843"/>
            <a:stretch>
              <a:fillRect/>
            </a:stretch>
          </p:blipFill>
          <p:spPr>
            <a:xfrm>
              <a:off x="0" y="0"/>
              <a:ext cx="14306084" cy="593923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717692" y="2708859"/>
            <a:ext cx="6348470" cy="4290075"/>
            <a:chOff x="0" y="0"/>
            <a:chExt cx="8464627" cy="57201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464627" cy="5720100"/>
              <a:chOff x="0" y="0"/>
              <a:chExt cx="5039406" cy="340545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039406" cy="3405455"/>
              </a:xfrm>
              <a:custGeom>
                <a:avLst/>
                <a:gdLst/>
                <a:ahLst/>
                <a:cxnLst/>
                <a:rect l="l" t="t" r="r" b="b"/>
                <a:pathLst>
                  <a:path w="5039406" h="3405455">
                    <a:moveTo>
                      <a:pt x="0" y="0"/>
                    </a:moveTo>
                    <a:lnTo>
                      <a:pt x="5039406" y="0"/>
                    </a:lnTo>
                    <a:lnTo>
                      <a:pt x="5039406" y="3405455"/>
                    </a:lnTo>
                    <a:lnTo>
                      <a:pt x="0" y="3405455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0"/>
                <a:ext cx="5039406" cy="34054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295761" y="1081203"/>
              <a:ext cx="4654654" cy="2096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Przegląd Unitu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295804" y="4525589"/>
              <a:ext cx="958722" cy="6349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254457" y="7637143"/>
            <a:ext cx="13690732" cy="123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 tej jednostce dowiesz się, jakie działania należy podjąć, aby założyć pracownię upcyklingową, tj. jak opracować plan biznesowy, przeprowadzić badania rynku i analizę konkurencji, a także jak zaplanować finanse i ustalić budżet.</a:t>
            </a:r>
            <a:endParaRPr lang="it-IT"/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36769-2D59-DE56-C744-6F78F4DB8002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691312"/>
            <a:ext cx="9310979" cy="3595688"/>
            <a:chOff x="0" y="0"/>
            <a:chExt cx="12414639" cy="47942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11225" y="7672387"/>
            <a:ext cx="6089217" cy="1371309"/>
            <a:chOff x="0" y="-57150"/>
            <a:chExt cx="8118956" cy="182841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50"/>
              <a:ext cx="7208434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pl" sz="250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Wymagana wiedza wstępna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90880"/>
              <a:ext cx="8118956" cy="1080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udziału w tej jednostce nie jest wymagana żadna wcześniejsza wiedza.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9" name="Group 19"/>
          <p:cNvGrpSpPr/>
          <p:nvPr/>
        </p:nvGrpSpPr>
        <p:grpSpPr>
          <a:xfrm>
            <a:off x="1031566" y="2011680"/>
            <a:ext cx="5356508" cy="7200900"/>
            <a:chOff x="0" y="0"/>
            <a:chExt cx="7142011" cy="96012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5217" b="5217"/>
            <a:stretch>
              <a:fillRect/>
            </a:stretch>
          </p:blipFill>
          <p:spPr>
            <a:xfrm>
              <a:off x="0" y="0"/>
              <a:ext cx="7142011" cy="9601200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6736672" y="2143125"/>
            <a:ext cx="9452776" cy="4345224"/>
            <a:chOff x="0" y="114300"/>
            <a:chExt cx="12603701" cy="579363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2570522"/>
              <a:ext cx="12603701" cy="3337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Pod koniec tej jednostki będziesz potrafił/mogła: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Tworzyć kompleksowy plan biznesowy dla pracowni upcyklingowej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Przeprowadzać badania rynku i analizę konkurencji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Przeprowadzać planowanie finansowe i budżetowanie swojego atelier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4300"/>
              <a:ext cx="8969491" cy="2120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Oczekiwane</a:t>
              </a:r>
            </a:p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Rezultaty uczenia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A9AA1A3D-9918-5E5A-8BA1-C5D7FFD836B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DCC2FC2-D9B3-59D3-7C0B-4AFCD0F75871}"/>
              </a:ext>
            </a:extLst>
          </p:cNvPr>
          <p:cNvSpPr txBox="1"/>
          <p:nvPr/>
        </p:nvSpPr>
        <p:spPr>
          <a:xfrm>
            <a:off x="1031566" y="9298410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Szacowany czas czytania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460AD3AA-9958-446C-9E9E-A527F931B60C}"/>
              </a:ext>
            </a:extLst>
          </p:cNvPr>
          <p:cNvSpPr txBox="1"/>
          <p:nvPr/>
        </p:nvSpPr>
        <p:spPr>
          <a:xfrm>
            <a:off x="1031566" y="9637430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12 minut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830974"/>
            <a:ext cx="4119719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</a:t>
            </a:r>
          </a:p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Nauczania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087192" y="5869411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087161" y="6401734"/>
            <a:ext cx="3789639" cy="165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Celem jednostki jest wyposażenie przyszłych rzemieślników krawieckich w podstawową wiedzę z zakresu planowania biznesowego</a:t>
            </a:r>
            <a:endParaRPr lang="it-IT"/>
          </a:p>
        </p:txBody>
      </p:sp>
      <p:sp>
        <p:nvSpPr>
          <p:cNvPr id="15" name="Freeform 15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6736672" y="3594082"/>
            <a:ext cx="9601147" cy="2313647"/>
            <a:chOff x="0" y="114300"/>
            <a:chExt cx="12801529" cy="3084862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554523"/>
              <a:ext cx="12801529" cy="1644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Jednostka ta jest przeznaczona dla osób, które chcą zdobyć podstawową wiedzę na temat zakładania pracowni upcyklingowej w kontekście planowania biznesowego i finansowego.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Grupa docelowa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36672" y="6922260"/>
            <a:ext cx="9601147" cy="1890453"/>
            <a:chOff x="0" y="114300"/>
            <a:chExt cx="12801529" cy="252060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554522"/>
              <a:ext cx="12801529" cy="1080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Plan biznesowy, badanie rynku, analiza konkurencji, planowanie finansowe, budżetowanie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4300"/>
              <a:ext cx="11101320" cy="11049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Koncepcje Kluczowe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3CAEE4CB-3C43-1219-AD82-8E611C94E446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27431" y="1028700"/>
            <a:ext cx="8545347" cy="7210425"/>
            <a:chOff x="0" y="0"/>
            <a:chExt cx="11393795" cy="96139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t="3505" b="28147"/>
            <a:stretch>
              <a:fillRect/>
            </a:stretch>
          </p:blipFill>
          <p:spPr>
            <a:xfrm>
              <a:off x="0" y="0"/>
              <a:ext cx="11393795" cy="9613900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5653088"/>
            <a:ext cx="8282279" cy="4633913"/>
            <a:chOff x="0" y="0"/>
            <a:chExt cx="6574460" cy="36783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15212" y="6508174"/>
            <a:ext cx="5140218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Niezbędne Wyposażenie</a:t>
            </a:r>
          </a:p>
        </p:txBody>
      </p:sp>
      <p:sp>
        <p:nvSpPr>
          <p:cNvPr id="15" name="AutoShape 15"/>
          <p:cNvSpPr/>
          <p:nvPr/>
        </p:nvSpPr>
        <p:spPr>
          <a:xfrm>
            <a:off x="2315244" y="8612231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1028700" y="2593075"/>
            <a:ext cx="6413126" cy="249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Laptop z dostępem do internetu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Projektor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Flipchart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Papier do notatek z długopisami i markerami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Notatki samoprzylepne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Wydrukowane fiszki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51DA17B5-278C-8C7F-76EB-1C713400227B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424644" y="2372345"/>
            <a:ext cx="13672355" cy="7499402"/>
            <a:chOff x="0" y="0"/>
            <a:chExt cx="5195375" cy="38465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44970" y="1660090"/>
            <a:ext cx="876394" cy="87639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2778729" y="4007982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58083" y="3045042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4970" y="185386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6582" y="3729994"/>
            <a:ext cx="13043997" cy="588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Techniczny: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Znajomość rynku upcyklingu, trendów i preferencji konsumentów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Pedagogiczny: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Doświadczenie w nauczaniu dorosłych i rozumieniu ich stylów uczenia się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Dobre umiejętności komunikacyjne i prezentacyjne pozwalające na zaangażowanie uczniów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Biznes i przedsiębiorczość: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Umiejętność opracowywania kompleksowych planów biznesowych dla małych przedsiębiorstw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Znajomość strategii marketingowych, budowania marki, technik sprzedaży i zarządzania relacjami z klientami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Zrozumienie budżetowania, ustalania cen, kontroli kosztów i prognozowania finansowego</a:t>
            </a: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FA4C2115-8524-EC65-6758-E4E50C200F8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808D1-3EB3-62F0-7874-5BDF384DC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4F0B88-598A-F6C1-E609-C3FD213EF78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E01173F-0E3A-F179-0952-4210DA4455F9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640A8301-3255-6938-8D49-27BAB6800303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6195ABC-E236-3892-3F6E-BB2689975692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1216550-8CF7-7FB1-50F8-2605462D4FA8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C874BEAC-E6A4-E905-3846-602A8281D79D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41BC70B1-3C3E-DB09-838B-288A2AD73C54}"/>
              </a:ext>
            </a:extLst>
          </p:cNvPr>
          <p:cNvSpPr/>
          <p:nvPr/>
        </p:nvSpPr>
        <p:spPr>
          <a:xfrm>
            <a:off x="2778729" y="4007982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042998F-38BB-2695-3F29-7DF3BD394596}"/>
              </a:ext>
            </a:extLst>
          </p:cNvPr>
          <p:cNvSpPr txBox="1"/>
          <p:nvPr/>
        </p:nvSpPr>
        <p:spPr>
          <a:xfrm>
            <a:off x="458083" y="3045042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3D4ED49-3A72-2EE6-FD05-8067D024E44F}"/>
              </a:ext>
            </a:extLst>
          </p:cNvPr>
          <p:cNvSpPr txBox="1"/>
          <p:nvPr/>
        </p:nvSpPr>
        <p:spPr>
          <a:xfrm>
            <a:off x="1644970" y="185386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3F57A00-6695-1B86-60BD-E0B5CC08D491}"/>
              </a:ext>
            </a:extLst>
          </p:cNvPr>
          <p:cNvGrpSpPr/>
          <p:nvPr/>
        </p:nvGrpSpPr>
        <p:grpSpPr>
          <a:xfrm>
            <a:off x="2521365" y="4706272"/>
            <a:ext cx="12349972" cy="4147460"/>
            <a:chOff x="0" y="0"/>
            <a:chExt cx="5195375" cy="384650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64E2EB5-02C3-A693-37CF-655684078BF6}"/>
                </a:ext>
              </a:extLst>
            </p:cNvPr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B54DB50-83B5-BB14-C8B6-B14628CC31F5}"/>
                </a:ext>
              </a:extLst>
            </p:cNvPr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4C58A78-BD41-B672-5F69-090F447F0878}"/>
              </a:ext>
            </a:extLst>
          </p:cNvPr>
          <p:cNvGrpSpPr/>
          <p:nvPr/>
        </p:nvGrpSpPr>
        <p:grpSpPr>
          <a:xfrm>
            <a:off x="12885116" y="4377408"/>
            <a:ext cx="876394" cy="876394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CC579C34-BE2C-45CF-A996-F7399CE9C8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5B80A24-ABC9-C4BB-3448-CF2C3074F46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E2149903-B82C-87FD-8013-F35334E03F2A}"/>
              </a:ext>
            </a:extLst>
          </p:cNvPr>
          <p:cNvSpPr txBox="1"/>
          <p:nvPr/>
        </p:nvSpPr>
        <p:spPr>
          <a:xfrm>
            <a:off x="12885116" y="4571180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FA3FF480-AAD9-AFE9-9C9E-7EE1A20B5BB7}"/>
              </a:ext>
            </a:extLst>
          </p:cNvPr>
          <p:cNvSpPr/>
          <p:nvPr/>
        </p:nvSpPr>
        <p:spPr>
          <a:xfrm>
            <a:off x="11710883" y="6653186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2F500F9B-73D8-0F9B-EE94-9FD00F5AC6C5}"/>
              </a:ext>
            </a:extLst>
          </p:cNvPr>
          <p:cNvSpPr txBox="1"/>
          <p:nvPr/>
        </p:nvSpPr>
        <p:spPr>
          <a:xfrm>
            <a:off x="9390237" y="5690246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Metodologia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CACEDFC-74DC-3D7D-3335-AD12FE674282}"/>
              </a:ext>
            </a:extLst>
          </p:cNvPr>
          <p:cNvSpPr txBox="1"/>
          <p:nvPr/>
        </p:nvSpPr>
        <p:spPr>
          <a:xfrm>
            <a:off x="3048000" y="6830643"/>
            <a:ext cx="11381080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Jednostka ta będzie opierać się na metodologii uczenia się opartej na projektach i na uczeniu się przez doświadczenie.</a:t>
            </a:r>
            <a:endParaRPr lang="it-IT">
              <a:ea typeface="Calibri"/>
              <a:cs typeface="Calibri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CBE1E2C-306E-69E6-1ABB-F3780ED1E1C5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60471619-D046-D95C-A9E7-DB2ADF6222F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  <p:extLst>
      <p:ext uri="{BB962C8B-B14F-4D97-AF65-F5344CB8AC3E}">
        <p14:creationId xmlns:p14="http://schemas.microsoft.com/office/powerpoint/2010/main" val="218522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1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70731" y="1038225"/>
            <a:ext cx="8036203" cy="286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Opracowanie planu biznesowego</a:t>
            </a:r>
          </a:p>
        </p:txBody>
      </p:sp>
      <p:sp>
        <p:nvSpPr>
          <p:cNvPr id="15" name="AutoShape 15"/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1031566" y="5304886"/>
            <a:ext cx="6882836" cy="292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Biznesplan to formalny dokument pisemny zawierający cele przedsiębiorstwa, metody ich osiągnięcia oraz ramy czasowe realizacji tych celów.</a:t>
            </a:r>
            <a:endParaRPr lang="it-IT"/>
          </a:p>
          <a:p>
            <a:pPr algn="just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Jest to plan działania dla Twojej firmy, przedstawiający strategie, działania i prognozy finansowe.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73F1E7-E238-E399-0D1F-8188CB08267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6974852-E2A6-9597-470D-1D8AED8D8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/>
          <a:stretch/>
        </p:blipFill>
        <p:spPr>
          <a:xfrm>
            <a:off x="9143999" y="2937573"/>
            <a:ext cx="6527765" cy="5448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2582</Words>
  <Application>Microsoft Office PowerPoint</Application>
  <PresentationFormat>Niestandardowy</PresentationFormat>
  <Paragraphs>291</Paragraphs>
  <Slides>28</Slides>
  <Notes>2</Notes>
  <HiddenSlides>0</HiddenSlides>
  <MMClips>2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Montserrat</vt:lpstr>
      <vt:lpstr>DM Serif Display</vt:lpstr>
      <vt:lpstr>Calibri</vt:lpstr>
      <vt:lpstr>Arial</vt:lpstr>
      <vt:lpstr>Open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PPT template</dc:title>
  <cp:lastModifiedBy>Bartłomiej Nowak</cp:lastModifiedBy>
  <cp:revision>260</cp:revision>
  <dcterms:created xsi:type="dcterms:W3CDTF">2006-08-16T00:00:00Z</dcterms:created>
  <dcterms:modified xsi:type="dcterms:W3CDTF">2026-03-19T20:07:02Z</dcterms:modified>
  <dc:identifier>DAGF2R1KSC4</dc:identifier>
</cp:coreProperties>
</file>