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71" r:id="rId9"/>
    <p:sldId id="263" r:id="rId10"/>
    <p:sldId id="266" r:id="rId11"/>
    <p:sldId id="274" r:id="rId12"/>
    <p:sldId id="265" r:id="rId13"/>
    <p:sldId id="267" r:id="rId14"/>
    <p:sldId id="276" r:id="rId15"/>
    <p:sldId id="273" r:id="rId16"/>
    <p:sldId id="294" r:id="rId17"/>
    <p:sldId id="287" r:id="rId18"/>
    <p:sldId id="275" r:id="rId19"/>
    <p:sldId id="288" r:id="rId20"/>
    <p:sldId id="268" r:id="rId21"/>
    <p:sldId id="289" r:id="rId22"/>
    <p:sldId id="290" r:id="rId23"/>
    <p:sldId id="291" r:id="rId24"/>
    <p:sldId id="292" r:id="rId25"/>
    <p:sldId id="293" r:id="rId26"/>
    <p:sldId id="269" r:id="rId27"/>
    <p:sldId id="270" r:id="rId28"/>
  </p:sldIdLst>
  <p:sldSz cx="18288000" cy="10287000"/>
  <p:notesSz cx="6858000" cy="9144000"/>
  <p:embeddedFontLst>
    <p:embeddedFont>
      <p:font typeface="DM Serif Display" pitchFamily="2" charset="0"/>
      <p:regular r:id="rId30"/>
      <p:italic r:id="rId31"/>
    </p:embeddedFont>
    <p:embeddedFont>
      <p:font typeface="Montserrat" panose="00000500000000000000" pitchFamily="2" charset="-18"/>
      <p:regular r:id="rId32"/>
      <p:bold r:id="rId33"/>
      <p:italic r:id="rId34"/>
      <p:boldItalic r:id="rId35"/>
    </p:embeddedFont>
    <p:embeddedFont>
      <p:font typeface="Open Sans" panose="020B0606030504020204" pitchFamily="34" charset="0"/>
      <p:regular r:id="rId36"/>
      <p:bold r:id="rId37"/>
      <p:italic r:id="rId38"/>
      <p:boldItalic r:id="rId39"/>
    </p:embeddedFont>
  </p:embeddedFontLst>
  <p:defaultTextStyle>
    <a:defPPr>
      <a:defRPr lang="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CF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E109ED-1813-1904-00EE-ECD113426ABF}" v="11" dt="2025-12-15T12:42:19.195"/>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19" autoAdjust="0"/>
    <p:restoredTop sz="94811" autoAdjust="0"/>
  </p:normalViewPr>
  <p:slideViewPr>
    <p:cSldViewPr>
      <p:cViewPr varScale="1">
        <p:scale>
          <a:sx n="50" d="100"/>
          <a:sy n="50" d="100"/>
        </p:scale>
        <p:origin x="1325"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niucci Martina" userId="S::martina.antoniucci@osservatoriomestieridarte.it::32541252-b29c-4a7f-8763-04ccd7aaa38b" providerId="AD" clId="Web-{ACE109ED-1813-1904-00EE-ECD113426ABF}"/>
    <pc:docChg chg="modSld">
      <pc:chgData name="Antoniucci Martina" userId="S::martina.antoniucci@osservatoriomestieridarte.it::32541252-b29c-4a7f-8763-04ccd7aaa38b" providerId="AD" clId="Web-{ACE109ED-1813-1904-00EE-ECD113426ABF}" dt="2025-12-15T12:42:19.195" v="8" actId="1076"/>
      <pc:docMkLst>
        <pc:docMk/>
      </pc:docMkLst>
      <pc:sldChg chg="modSp">
        <pc:chgData name="Antoniucci Martina" userId="S::martina.antoniucci@osservatoriomestieridarte.it::32541252-b29c-4a7f-8763-04ccd7aaa38b" providerId="AD" clId="Web-{ACE109ED-1813-1904-00EE-ECD113426ABF}" dt="2025-12-15T12:39:39.384" v="1" actId="1076"/>
        <pc:sldMkLst>
          <pc:docMk/>
          <pc:sldMk cId="566921767" sldId="275"/>
        </pc:sldMkLst>
        <pc:spChg chg="mod">
          <ac:chgData name="Antoniucci Martina" userId="S::martina.antoniucci@osservatoriomestieridarte.it::32541252-b29c-4a7f-8763-04ccd7aaa38b" providerId="AD" clId="Web-{ACE109ED-1813-1904-00EE-ECD113426ABF}" dt="2025-12-15T12:39:39.384" v="1" actId="1076"/>
          <ac:spMkLst>
            <pc:docMk/>
            <pc:sldMk cId="566921767" sldId="275"/>
            <ac:spMk id="6" creationId="{07F8AC55-1D01-6D83-F343-F5E51B202B6D}"/>
          </ac:spMkLst>
        </pc:spChg>
      </pc:sldChg>
      <pc:sldChg chg="modSp">
        <pc:chgData name="Antoniucci Martina" userId="S::martina.antoniucci@osservatoriomestieridarte.it::32541252-b29c-4a7f-8763-04ccd7aaa38b" providerId="AD" clId="Web-{ACE109ED-1813-1904-00EE-ECD113426ABF}" dt="2025-12-15T12:39:12.492" v="0" actId="1076"/>
        <pc:sldMkLst>
          <pc:docMk/>
          <pc:sldMk cId="3978117971" sldId="276"/>
        </pc:sldMkLst>
        <pc:spChg chg="mod">
          <ac:chgData name="Antoniucci Martina" userId="S::martina.antoniucci@osservatoriomestieridarte.it::32541252-b29c-4a7f-8763-04ccd7aaa38b" providerId="AD" clId="Web-{ACE109ED-1813-1904-00EE-ECD113426ABF}" dt="2025-12-15T12:39:12.492" v="0" actId="1076"/>
          <ac:spMkLst>
            <pc:docMk/>
            <pc:sldMk cId="3978117971" sldId="276"/>
            <ac:spMk id="7" creationId="{F4E232B9-DACB-E005-F327-C49270A4C317}"/>
          </ac:spMkLst>
        </pc:spChg>
      </pc:sldChg>
      <pc:sldChg chg="modSp">
        <pc:chgData name="Antoniucci Martina" userId="S::martina.antoniucci@osservatoriomestieridarte.it::32541252-b29c-4a7f-8763-04ccd7aaa38b" providerId="AD" clId="Web-{ACE109ED-1813-1904-00EE-ECD113426ABF}" dt="2025-12-15T12:40:10.375" v="2" actId="1076"/>
        <pc:sldMkLst>
          <pc:docMk/>
          <pc:sldMk cId="310094729" sldId="289"/>
        </pc:sldMkLst>
        <pc:spChg chg="mod">
          <ac:chgData name="Antoniucci Martina" userId="S::martina.antoniucci@osservatoriomestieridarte.it::32541252-b29c-4a7f-8763-04ccd7aaa38b" providerId="AD" clId="Web-{ACE109ED-1813-1904-00EE-ECD113426ABF}" dt="2025-12-15T12:40:10.375" v="2" actId="1076"/>
          <ac:spMkLst>
            <pc:docMk/>
            <pc:sldMk cId="310094729" sldId="289"/>
            <ac:spMk id="6" creationId="{EB081C20-2B4D-DAFF-10A8-D00A7FBDAD1E}"/>
          </ac:spMkLst>
        </pc:spChg>
      </pc:sldChg>
      <pc:sldChg chg="modSp">
        <pc:chgData name="Antoniucci Martina" userId="S::martina.antoniucci@osservatoriomestieridarte.it::32541252-b29c-4a7f-8763-04ccd7aaa38b" providerId="AD" clId="Web-{ACE109ED-1813-1904-00EE-ECD113426ABF}" dt="2025-12-15T12:41:13.309" v="6" actId="1076"/>
        <pc:sldMkLst>
          <pc:docMk/>
          <pc:sldMk cId="2656524380" sldId="290"/>
        </pc:sldMkLst>
        <pc:spChg chg="mod">
          <ac:chgData name="Antoniucci Martina" userId="S::martina.antoniucci@osservatoriomestieridarte.it::32541252-b29c-4a7f-8763-04ccd7aaa38b" providerId="AD" clId="Web-{ACE109ED-1813-1904-00EE-ECD113426ABF}" dt="2025-12-15T12:41:13.309" v="6" actId="1076"/>
          <ac:spMkLst>
            <pc:docMk/>
            <pc:sldMk cId="2656524380" sldId="290"/>
            <ac:spMk id="6" creationId="{3D291236-DAFB-A15F-EDE7-94B236BFFC1F}"/>
          </ac:spMkLst>
        </pc:spChg>
        <pc:spChg chg="mod">
          <ac:chgData name="Antoniucci Martina" userId="S::martina.antoniucci@osservatoriomestieridarte.it::32541252-b29c-4a7f-8763-04ccd7aaa38b" providerId="AD" clId="Web-{ACE109ED-1813-1904-00EE-ECD113426ABF}" dt="2025-12-15T12:40:21.409" v="3" actId="20577"/>
          <ac:spMkLst>
            <pc:docMk/>
            <pc:sldMk cId="2656524380" sldId="290"/>
            <ac:spMk id="16" creationId="{E6C09EA7-283C-3E10-B1BA-1511847E1566}"/>
          </ac:spMkLst>
        </pc:spChg>
      </pc:sldChg>
      <pc:sldChg chg="modSp">
        <pc:chgData name="Antoniucci Martina" userId="S::martina.antoniucci@osservatoriomestieridarte.it::32541252-b29c-4a7f-8763-04ccd7aaa38b" providerId="AD" clId="Web-{ACE109ED-1813-1904-00EE-ECD113426ABF}" dt="2025-12-15T12:40:56.869" v="5" actId="1076"/>
        <pc:sldMkLst>
          <pc:docMk/>
          <pc:sldMk cId="979567809" sldId="291"/>
        </pc:sldMkLst>
        <pc:spChg chg="mod">
          <ac:chgData name="Antoniucci Martina" userId="S::martina.antoniucci@osservatoriomestieridarte.it::32541252-b29c-4a7f-8763-04ccd7aaa38b" providerId="AD" clId="Web-{ACE109ED-1813-1904-00EE-ECD113426ABF}" dt="2025-12-15T12:40:56.869" v="5" actId="1076"/>
          <ac:spMkLst>
            <pc:docMk/>
            <pc:sldMk cId="979567809" sldId="291"/>
            <ac:spMk id="7" creationId="{11F282F3-CAD3-D748-1D8D-6FF3C63EA764}"/>
          </ac:spMkLst>
        </pc:spChg>
      </pc:sldChg>
      <pc:sldChg chg="modSp">
        <pc:chgData name="Antoniucci Martina" userId="S::martina.antoniucci@osservatoriomestieridarte.it::32541252-b29c-4a7f-8763-04ccd7aaa38b" providerId="AD" clId="Web-{ACE109ED-1813-1904-00EE-ECD113426ABF}" dt="2025-12-15T12:41:52.519" v="7" actId="1076"/>
        <pc:sldMkLst>
          <pc:docMk/>
          <pc:sldMk cId="1450990329" sldId="292"/>
        </pc:sldMkLst>
        <pc:spChg chg="mod">
          <ac:chgData name="Antoniucci Martina" userId="S::martina.antoniucci@osservatoriomestieridarte.it::32541252-b29c-4a7f-8763-04ccd7aaa38b" providerId="AD" clId="Web-{ACE109ED-1813-1904-00EE-ECD113426ABF}" dt="2025-12-15T12:41:52.519" v="7" actId="1076"/>
          <ac:spMkLst>
            <pc:docMk/>
            <pc:sldMk cId="1450990329" sldId="292"/>
            <ac:spMk id="6" creationId="{B7DD6099-7126-646B-96A3-D2B67006AC66}"/>
          </ac:spMkLst>
        </pc:spChg>
      </pc:sldChg>
      <pc:sldChg chg="modSp">
        <pc:chgData name="Antoniucci Martina" userId="S::martina.antoniucci@osservatoriomestieridarte.it::32541252-b29c-4a7f-8763-04ccd7aaa38b" providerId="AD" clId="Web-{ACE109ED-1813-1904-00EE-ECD113426ABF}" dt="2025-12-15T12:42:19.195" v="8" actId="1076"/>
        <pc:sldMkLst>
          <pc:docMk/>
          <pc:sldMk cId="3399831796" sldId="293"/>
        </pc:sldMkLst>
        <pc:spChg chg="mod">
          <ac:chgData name="Antoniucci Martina" userId="S::martina.antoniucci@osservatoriomestieridarte.it::32541252-b29c-4a7f-8763-04ccd7aaa38b" providerId="AD" clId="Web-{ACE109ED-1813-1904-00EE-ECD113426ABF}" dt="2025-12-15T12:42:19.195" v="8" actId="1076"/>
          <ac:spMkLst>
            <pc:docMk/>
            <pc:sldMk cId="3399831796" sldId="293"/>
            <ac:spMk id="6" creationId="{B026809D-0BAC-0F10-8E5E-05060A6236C8}"/>
          </ac:spMkLst>
        </pc:spChg>
      </pc:sldChg>
    </pc:docChg>
  </pc:docChgLst>
  <pc:docChgLst>
    <pc:chgData name="Antoniucci Martina" userId="S::martina.antoniucci@osservatoriomestieridarte.it::32541252-b29c-4a7f-8763-04ccd7aaa38b" providerId="AD" clId="Web-{BB7C349B-FC13-2B01-EDC3-2D1C20C540E9}"/>
    <pc:docChg chg="modSld sldOrd">
      <pc:chgData name="Antoniucci Martina" userId="S::martina.antoniucci@osservatoriomestieridarte.it::32541252-b29c-4a7f-8763-04ccd7aaa38b" providerId="AD" clId="Web-{BB7C349B-FC13-2B01-EDC3-2D1C20C540E9}" dt="2025-12-11T18:35:41.853" v="41"/>
      <pc:docMkLst>
        <pc:docMk/>
      </pc:docMkLst>
      <pc:sldChg chg="ord">
        <pc:chgData name="Antoniucci Martina" userId="S::martina.antoniucci@osservatoriomestieridarte.it::32541252-b29c-4a7f-8763-04ccd7aaa38b" providerId="AD" clId="Web-{BB7C349B-FC13-2B01-EDC3-2D1C20C540E9}" dt="2025-12-11T18:35:41.853" v="41"/>
        <pc:sldMkLst>
          <pc:docMk/>
          <pc:sldMk cId="0" sldId="257"/>
        </pc:sldMkLst>
      </pc:sldChg>
      <pc:sldChg chg="modSp">
        <pc:chgData name="Antoniucci Martina" userId="S::martina.antoniucci@osservatoriomestieridarte.it::32541252-b29c-4a7f-8763-04ccd7aaa38b" providerId="AD" clId="Web-{BB7C349B-FC13-2B01-EDC3-2D1C20C540E9}" dt="2025-12-11T18:35:08.537" v="39" actId="1076"/>
        <pc:sldMkLst>
          <pc:docMk/>
          <pc:sldMk cId="0" sldId="258"/>
        </pc:sldMkLst>
        <pc:spChg chg="mod">
          <ac:chgData name="Antoniucci Martina" userId="S::martina.antoniucci@osservatoriomestieridarte.it::32541252-b29c-4a7f-8763-04ccd7aaa38b" providerId="AD" clId="Web-{BB7C349B-FC13-2B01-EDC3-2D1C20C540E9}" dt="2025-12-11T18:35:08.537" v="39" actId="1076"/>
          <ac:spMkLst>
            <pc:docMk/>
            <pc:sldMk cId="0" sldId="258"/>
            <ac:spMk id="6" creationId="{00000000-0000-0000-0000-000000000000}"/>
          </ac:spMkLst>
        </pc:spChg>
      </pc:sldChg>
      <pc:sldChg chg="modSp">
        <pc:chgData name="Antoniucci Martina" userId="S::martina.antoniucci@osservatoriomestieridarte.it::32541252-b29c-4a7f-8763-04ccd7aaa38b" providerId="AD" clId="Web-{BB7C349B-FC13-2B01-EDC3-2D1C20C540E9}" dt="2025-12-11T18:29:31.318" v="1" actId="1076"/>
        <pc:sldMkLst>
          <pc:docMk/>
          <pc:sldMk cId="0" sldId="259"/>
        </pc:sldMkLst>
        <pc:spChg chg="mod">
          <ac:chgData name="Antoniucci Martina" userId="S::martina.antoniucci@osservatoriomestieridarte.it::32541252-b29c-4a7f-8763-04ccd7aaa38b" providerId="AD" clId="Web-{BB7C349B-FC13-2B01-EDC3-2D1C20C540E9}" dt="2025-12-11T18:29:31.318" v="1" actId="1076"/>
          <ac:spMkLst>
            <pc:docMk/>
            <pc:sldMk cId="0" sldId="259"/>
            <ac:spMk id="13" creationId="{00000000-0000-0000-0000-000000000000}"/>
          </ac:spMkLst>
        </pc:spChg>
      </pc:sldChg>
      <pc:sldChg chg="modSp">
        <pc:chgData name="Antoniucci Martina" userId="S::martina.antoniucci@osservatoriomestieridarte.it::32541252-b29c-4a7f-8763-04ccd7aaa38b" providerId="AD" clId="Web-{BB7C349B-FC13-2B01-EDC3-2D1C20C540E9}" dt="2025-12-11T18:33:04.559" v="24" actId="20577"/>
        <pc:sldMkLst>
          <pc:docMk/>
          <pc:sldMk cId="0" sldId="260"/>
        </pc:sldMkLst>
        <pc:spChg chg="mod">
          <ac:chgData name="Antoniucci Martina" userId="S::martina.antoniucci@osservatoriomestieridarte.it::32541252-b29c-4a7f-8763-04ccd7aaa38b" providerId="AD" clId="Web-{BB7C349B-FC13-2B01-EDC3-2D1C20C540E9}" dt="2025-12-11T18:33:01.356" v="23" actId="1076"/>
          <ac:spMkLst>
            <pc:docMk/>
            <pc:sldMk cId="0" sldId="260"/>
            <ac:spMk id="6" creationId="{00000000-0000-0000-0000-000000000000}"/>
          </ac:spMkLst>
        </pc:spChg>
        <pc:spChg chg="mod">
          <ac:chgData name="Antoniucci Martina" userId="S::martina.antoniucci@osservatoriomestieridarte.it::32541252-b29c-4a7f-8763-04ccd7aaa38b" providerId="AD" clId="Web-{BB7C349B-FC13-2B01-EDC3-2D1C20C540E9}" dt="2025-12-11T18:33:04.559" v="24" actId="20577"/>
          <ac:spMkLst>
            <pc:docMk/>
            <pc:sldMk cId="0" sldId="260"/>
            <ac:spMk id="14" creationId="{00000000-0000-0000-0000-000000000000}"/>
          </ac:spMkLst>
        </pc:spChg>
        <pc:spChg chg="mod">
          <ac:chgData name="Antoniucci Martina" userId="S::martina.antoniucci@osservatoriomestieridarte.it::32541252-b29c-4a7f-8763-04ccd7aaa38b" providerId="AD" clId="Web-{BB7C349B-FC13-2B01-EDC3-2D1C20C540E9}" dt="2025-12-11T18:32:31.963" v="18" actId="20577"/>
          <ac:spMkLst>
            <pc:docMk/>
            <pc:sldMk cId="0" sldId="260"/>
            <ac:spMk id="17" creationId="{00000000-0000-0000-0000-000000000000}"/>
          </ac:spMkLst>
        </pc:spChg>
        <pc:spChg chg="mod">
          <ac:chgData name="Antoniucci Martina" userId="S::martina.antoniucci@osservatoriomestieridarte.it::32541252-b29c-4a7f-8763-04ccd7aaa38b" providerId="AD" clId="Web-{BB7C349B-FC13-2B01-EDC3-2D1C20C540E9}" dt="2025-12-11T18:32:37.901" v="19" actId="20577"/>
          <ac:spMkLst>
            <pc:docMk/>
            <pc:sldMk cId="0" sldId="260"/>
            <ac:spMk id="20" creationId="{00000000-0000-0000-0000-000000000000}"/>
          </ac:spMkLst>
        </pc:spChg>
      </pc:sldChg>
      <pc:sldChg chg="modSp">
        <pc:chgData name="Antoniucci Martina" userId="S::martina.antoniucci@osservatoriomestieridarte.it::32541252-b29c-4a7f-8763-04ccd7aaa38b" providerId="AD" clId="Web-{BB7C349B-FC13-2B01-EDC3-2D1C20C540E9}" dt="2025-12-11T18:35:34.603" v="40" actId="1076"/>
        <pc:sldMkLst>
          <pc:docMk/>
          <pc:sldMk cId="0" sldId="261"/>
        </pc:sldMkLst>
        <pc:spChg chg="mod">
          <ac:chgData name="Antoniucci Martina" userId="S::martina.antoniucci@osservatoriomestieridarte.it::32541252-b29c-4a7f-8763-04ccd7aaa38b" providerId="AD" clId="Web-{BB7C349B-FC13-2B01-EDC3-2D1C20C540E9}" dt="2025-12-11T18:35:34.603" v="40" actId="1076"/>
          <ac:spMkLst>
            <pc:docMk/>
            <pc:sldMk cId="0" sldId="261"/>
            <ac:spMk id="6" creationId="{00000000-0000-0000-0000-000000000000}"/>
          </ac:spMkLst>
        </pc:spChg>
      </pc:sldChg>
      <pc:sldChg chg="modSp">
        <pc:chgData name="Antoniucci Martina" userId="S::martina.antoniucci@osservatoriomestieridarte.it::32541252-b29c-4a7f-8763-04ccd7aaa38b" providerId="AD" clId="Web-{BB7C349B-FC13-2B01-EDC3-2D1C20C540E9}" dt="2025-12-11T18:30:35.477" v="9" actId="1076"/>
        <pc:sldMkLst>
          <pc:docMk/>
          <pc:sldMk cId="0" sldId="262"/>
        </pc:sldMkLst>
        <pc:spChg chg="mod">
          <ac:chgData name="Antoniucci Martina" userId="S::martina.antoniucci@osservatoriomestieridarte.it::32541252-b29c-4a7f-8763-04ccd7aaa38b" providerId="AD" clId="Web-{BB7C349B-FC13-2B01-EDC3-2D1C20C540E9}" dt="2025-12-11T18:30:35.477" v="9" actId="1076"/>
          <ac:spMkLst>
            <pc:docMk/>
            <pc:sldMk cId="0" sldId="262"/>
            <ac:spMk id="6" creationId="{00000000-0000-0000-0000-000000000000}"/>
          </ac:spMkLst>
        </pc:spChg>
      </pc:sldChg>
      <pc:sldChg chg="modSp">
        <pc:chgData name="Antoniucci Martina" userId="S::martina.antoniucci@osservatoriomestieridarte.it::32541252-b29c-4a7f-8763-04ccd7aaa38b" providerId="AD" clId="Web-{BB7C349B-FC13-2B01-EDC3-2D1C20C540E9}" dt="2025-12-11T18:31:19.016" v="13" actId="1076"/>
        <pc:sldMkLst>
          <pc:docMk/>
          <pc:sldMk cId="0" sldId="263"/>
        </pc:sldMkLst>
        <pc:spChg chg="mod">
          <ac:chgData name="Antoniucci Martina" userId="S::martina.antoniucci@osservatoriomestieridarte.it::32541252-b29c-4a7f-8763-04ccd7aaa38b" providerId="AD" clId="Web-{BB7C349B-FC13-2B01-EDC3-2D1C20C540E9}" dt="2025-12-11T18:31:19.016" v="13" actId="1076"/>
          <ac:spMkLst>
            <pc:docMk/>
            <pc:sldMk cId="0" sldId="263"/>
            <ac:spMk id="6" creationId="{00000000-0000-0000-0000-000000000000}"/>
          </ac:spMkLst>
        </pc:spChg>
        <pc:spChg chg="mod">
          <ac:chgData name="Antoniucci Martina" userId="S::martina.antoniucci@osservatoriomestieridarte.it::32541252-b29c-4a7f-8763-04ccd7aaa38b" providerId="AD" clId="Web-{BB7C349B-FC13-2B01-EDC3-2D1C20C540E9}" dt="2025-12-11T18:30:46.323" v="10" actId="20577"/>
          <ac:spMkLst>
            <pc:docMk/>
            <pc:sldMk cId="0" sldId="263"/>
            <ac:spMk id="16" creationId="{00000000-0000-0000-0000-000000000000}"/>
          </ac:spMkLst>
        </pc:spChg>
      </pc:sldChg>
      <pc:sldChg chg="modSp">
        <pc:chgData name="Antoniucci Martina" userId="S::martina.antoniucci@osservatoriomestieridarte.it::32541252-b29c-4a7f-8763-04ccd7aaa38b" providerId="AD" clId="Web-{BB7C349B-FC13-2B01-EDC3-2D1C20C540E9}" dt="2025-12-11T18:34:23.142" v="37" actId="1076"/>
        <pc:sldMkLst>
          <pc:docMk/>
          <pc:sldMk cId="0" sldId="265"/>
        </pc:sldMkLst>
        <pc:spChg chg="mod">
          <ac:chgData name="Antoniucci Martina" userId="S::martina.antoniucci@osservatoriomestieridarte.it::32541252-b29c-4a7f-8763-04ccd7aaa38b" providerId="AD" clId="Web-{BB7C349B-FC13-2B01-EDC3-2D1C20C540E9}" dt="2025-12-11T18:34:15.157" v="36" actId="1076"/>
          <ac:spMkLst>
            <pc:docMk/>
            <pc:sldMk cId="0" sldId="265"/>
            <ac:spMk id="6" creationId="{00000000-0000-0000-0000-000000000000}"/>
          </ac:spMkLst>
        </pc:spChg>
        <pc:grpChg chg="mod">
          <ac:chgData name="Antoniucci Martina" userId="S::martina.antoniucci@osservatoriomestieridarte.it::32541252-b29c-4a7f-8763-04ccd7aaa38b" providerId="AD" clId="Web-{BB7C349B-FC13-2B01-EDC3-2D1C20C540E9}" dt="2025-12-11T18:34:23.142" v="37" actId="1076"/>
          <ac:grpSpMkLst>
            <pc:docMk/>
            <pc:sldMk cId="0" sldId="265"/>
            <ac:grpSpMk id="2" creationId="{00000000-0000-0000-0000-000000000000}"/>
          </ac:grpSpMkLst>
        </pc:grpChg>
      </pc:sldChg>
      <pc:sldChg chg="modSp">
        <pc:chgData name="Antoniucci Martina" userId="S::martina.antoniucci@osservatoriomestieridarte.it::32541252-b29c-4a7f-8763-04ccd7aaa38b" providerId="AD" clId="Web-{BB7C349B-FC13-2B01-EDC3-2D1C20C540E9}" dt="2025-12-11T18:31:56.647" v="15" actId="1076"/>
        <pc:sldMkLst>
          <pc:docMk/>
          <pc:sldMk cId="0" sldId="268"/>
        </pc:sldMkLst>
        <pc:spChg chg="mod">
          <ac:chgData name="Antoniucci Martina" userId="S::martina.antoniucci@osservatoriomestieridarte.it::32541252-b29c-4a7f-8763-04ccd7aaa38b" providerId="AD" clId="Web-{BB7C349B-FC13-2B01-EDC3-2D1C20C540E9}" dt="2025-12-11T18:31:56.647" v="15" actId="1076"/>
          <ac:spMkLst>
            <pc:docMk/>
            <pc:sldMk cId="0" sldId="268"/>
            <ac:spMk id="6" creationId="{00000000-0000-0000-0000-000000000000}"/>
          </ac:spMkLst>
        </pc:spChg>
        <pc:spChg chg="mod">
          <ac:chgData name="Antoniucci Martina" userId="S::martina.antoniucci@osservatoriomestieridarte.it::32541252-b29c-4a7f-8763-04ccd7aaa38b" providerId="AD" clId="Web-{BB7C349B-FC13-2B01-EDC3-2D1C20C540E9}" dt="2025-12-11T18:31:37.347" v="14" actId="20577"/>
          <ac:spMkLst>
            <pc:docMk/>
            <pc:sldMk cId="0" sldId="268"/>
            <ac:spMk id="18" creationId="{00000000-0000-0000-0000-000000000000}"/>
          </ac:spMkLst>
        </pc:spChg>
      </pc:sldChg>
      <pc:sldChg chg="modSp">
        <pc:chgData name="Antoniucci Martina" userId="S::martina.antoniucci@osservatoriomestieridarte.it::32541252-b29c-4a7f-8763-04ccd7aaa38b" providerId="AD" clId="Web-{BB7C349B-FC13-2B01-EDC3-2D1C20C540E9}" dt="2025-12-11T18:29:48.490" v="3" actId="1076"/>
        <pc:sldMkLst>
          <pc:docMk/>
          <pc:sldMk cId="2185223215" sldId="271"/>
        </pc:sldMkLst>
        <pc:spChg chg="mod">
          <ac:chgData name="Antoniucci Martina" userId="S::martina.antoniucci@osservatoriomestieridarte.it::32541252-b29c-4a7f-8763-04ccd7aaa38b" providerId="AD" clId="Web-{BB7C349B-FC13-2B01-EDC3-2D1C20C540E9}" dt="2025-12-11T18:29:48.490" v="3" actId="1076"/>
          <ac:spMkLst>
            <pc:docMk/>
            <pc:sldMk cId="2185223215" sldId="271"/>
            <ac:spMk id="6" creationId="{01216550-8CF7-7FB1-50F8-2605462D4FA8}"/>
          </ac:spMkLst>
        </pc:spChg>
      </pc:sldChg>
    </pc:docChg>
  </pc:docChgLst>
  <pc:docChgLst>
    <pc:chgData name="Antoniucci Martina" userId="S::martina.antoniucci@osservatoriomestieridarte.it::32541252-b29c-4a7f-8763-04ccd7aaa38b" providerId="AD" clId="Web-{7519CA03-2E4F-7A2D-77BD-EF3830E0DBDC}"/>
    <pc:docChg chg="modSld sldOrd">
      <pc:chgData name="Antoniucci Martina" userId="S::martina.antoniucci@osservatoriomestieridarte.it::32541252-b29c-4a7f-8763-04ccd7aaa38b" providerId="AD" clId="Web-{7519CA03-2E4F-7A2D-77BD-EF3830E0DBDC}" dt="2025-12-12T13:05:33.767" v="51" actId="1076"/>
      <pc:docMkLst>
        <pc:docMk/>
      </pc:docMkLst>
      <pc:sldChg chg="ord">
        <pc:chgData name="Antoniucci Martina" userId="S::martina.antoniucci@osservatoriomestieridarte.it::32541252-b29c-4a7f-8763-04ccd7aaa38b" providerId="AD" clId="Web-{7519CA03-2E4F-7A2D-77BD-EF3830E0DBDC}" dt="2025-12-12T08:11:05.372" v="0"/>
        <pc:sldMkLst>
          <pc:docMk/>
          <pc:sldMk cId="0" sldId="257"/>
        </pc:sldMkLst>
      </pc:sldChg>
      <pc:sldChg chg="modSp">
        <pc:chgData name="Antoniucci Martina" userId="S::martina.antoniucci@osservatoriomestieridarte.it::32541252-b29c-4a7f-8763-04ccd7aaa38b" providerId="AD" clId="Web-{7519CA03-2E4F-7A2D-77BD-EF3830E0DBDC}" dt="2025-12-12T08:16:17.373" v="12" actId="1076"/>
        <pc:sldMkLst>
          <pc:docMk/>
          <pc:sldMk cId="0" sldId="265"/>
        </pc:sldMkLst>
        <pc:spChg chg="mod">
          <ac:chgData name="Antoniucci Martina" userId="S::martina.antoniucci@osservatoriomestieridarte.it::32541252-b29c-4a7f-8763-04ccd7aaa38b" providerId="AD" clId="Web-{7519CA03-2E4F-7A2D-77BD-EF3830E0DBDC}" dt="2025-12-12T08:16:17.373" v="12" actId="1076"/>
          <ac:spMkLst>
            <pc:docMk/>
            <pc:sldMk cId="0" sldId="265"/>
            <ac:spMk id="6" creationId="{00000000-0000-0000-0000-000000000000}"/>
          </ac:spMkLst>
        </pc:spChg>
        <pc:grpChg chg="mod">
          <ac:chgData name="Antoniucci Martina" userId="S::martina.antoniucci@osservatoriomestieridarte.it::32541252-b29c-4a7f-8763-04ccd7aaa38b" providerId="AD" clId="Web-{7519CA03-2E4F-7A2D-77BD-EF3830E0DBDC}" dt="2025-12-12T08:13:40.992" v="7" actId="1076"/>
          <ac:grpSpMkLst>
            <pc:docMk/>
            <pc:sldMk cId="0" sldId="265"/>
            <ac:grpSpMk id="2" creationId="{00000000-0000-0000-0000-000000000000}"/>
          </ac:grpSpMkLst>
        </pc:grpChg>
      </pc:sldChg>
      <pc:sldChg chg="modSp">
        <pc:chgData name="Antoniucci Martina" userId="S::martina.antoniucci@osservatoriomestieridarte.it::32541252-b29c-4a7f-8763-04ccd7aaa38b" providerId="AD" clId="Web-{7519CA03-2E4F-7A2D-77BD-EF3830E0DBDC}" dt="2025-12-12T08:12:45.207" v="4" actId="1076"/>
        <pc:sldMkLst>
          <pc:docMk/>
          <pc:sldMk cId="0" sldId="266"/>
        </pc:sldMkLst>
        <pc:spChg chg="mod">
          <ac:chgData name="Antoniucci Martina" userId="S::martina.antoniucci@osservatoriomestieridarte.it::32541252-b29c-4a7f-8763-04ccd7aaa38b" providerId="AD" clId="Web-{7519CA03-2E4F-7A2D-77BD-EF3830E0DBDC}" dt="2025-12-12T08:12:45.207" v="4" actId="1076"/>
          <ac:spMkLst>
            <pc:docMk/>
            <pc:sldMk cId="0" sldId="266"/>
            <ac:spMk id="6" creationId="{00000000-0000-0000-0000-000000000000}"/>
          </ac:spMkLst>
        </pc:spChg>
      </pc:sldChg>
      <pc:sldChg chg="modSp">
        <pc:chgData name="Antoniucci Martina" userId="S::martina.antoniucci@osservatoriomestieridarte.it::32541252-b29c-4a7f-8763-04ccd7aaa38b" providerId="AD" clId="Web-{7519CA03-2E4F-7A2D-77BD-EF3830E0DBDC}" dt="2025-12-12T08:21:02.208" v="36" actId="1076"/>
        <pc:sldMkLst>
          <pc:docMk/>
          <pc:sldMk cId="0" sldId="267"/>
        </pc:sldMkLst>
        <pc:spChg chg="mod">
          <ac:chgData name="Antoniucci Martina" userId="S::martina.antoniucci@osservatoriomestieridarte.it::32541252-b29c-4a7f-8763-04ccd7aaa38b" providerId="AD" clId="Web-{7519CA03-2E4F-7A2D-77BD-EF3830E0DBDC}" dt="2025-12-12T08:21:02.208" v="36" actId="1076"/>
          <ac:spMkLst>
            <pc:docMk/>
            <pc:sldMk cId="0" sldId="267"/>
            <ac:spMk id="6" creationId="{00000000-0000-0000-0000-000000000000}"/>
          </ac:spMkLst>
        </pc:spChg>
      </pc:sldChg>
      <pc:sldChg chg="modSp">
        <pc:chgData name="Antoniucci Martina" userId="S::martina.antoniucci@osservatoriomestieridarte.it::32541252-b29c-4a7f-8763-04ccd7aaa38b" providerId="AD" clId="Web-{7519CA03-2E4F-7A2D-77BD-EF3830E0DBDC}" dt="2025-12-12T13:03:10.441" v="47" actId="1076"/>
        <pc:sldMkLst>
          <pc:docMk/>
          <pc:sldMk cId="0" sldId="269"/>
        </pc:sldMkLst>
        <pc:spChg chg="mod">
          <ac:chgData name="Antoniucci Martina" userId="S::martina.antoniucci@osservatoriomestieridarte.it::32541252-b29c-4a7f-8763-04ccd7aaa38b" providerId="AD" clId="Web-{7519CA03-2E4F-7A2D-77BD-EF3830E0DBDC}" dt="2025-12-12T13:03:10.441" v="47" actId="1076"/>
          <ac:spMkLst>
            <pc:docMk/>
            <pc:sldMk cId="0" sldId="269"/>
            <ac:spMk id="7" creationId="{115CA920-3916-A08F-B596-45B5D9A875AF}"/>
          </ac:spMkLst>
        </pc:spChg>
        <pc:spChg chg="mod">
          <ac:chgData name="Antoniucci Martina" userId="S::martina.antoniucci@osservatoriomestieridarte.it::32541252-b29c-4a7f-8763-04ccd7aaa38b" providerId="AD" clId="Web-{7519CA03-2E4F-7A2D-77BD-EF3830E0DBDC}" dt="2025-12-12T13:02:29.222" v="46" actId="20577"/>
          <ac:spMkLst>
            <pc:docMk/>
            <pc:sldMk cId="0" sldId="269"/>
            <ac:spMk id="17" creationId="{00000000-0000-0000-0000-000000000000}"/>
          </ac:spMkLst>
        </pc:spChg>
      </pc:sldChg>
      <pc:sldChg chg="modSp">
        <pc:chgData name="Antoniucci Martina" userId="S::martina.antoniucci@osservatoriomestieridarte.it::32541252-b29c-4a7f-8763-04ccd7aaa38b" providerId="AD" clId="Web-{7519CA03-2E4F-7A2D-77BD-EF3830E0DBDC}" dt="2025-12-12T13:03:27.051" v="48" actId="1076"/>
        <pc:sldMkLst>
          <pc:docMk/>
          <pc:sldMk cId="0" sldId="270"/>
        </pc:sldMkLst>
        <pc:spChg chg="mod">
          <ac:chgData name="Antoniucci Martina" userId="S::martina.antoniucci@osservatoriomestieridarte.it::32541252-b29c-4a7f-8763-04ccd7aaa38b" providerId="AD" clId="Web-{7519CA03-2E4F-7A2D-77BD-EF3830E0DBDC}" dt="2025-12-12T13:03:27.051" v="48" actId="1076"/>
          <ac:spMkLst>
            <pc:docMk/>
            <pc:sldMk cId="0" sldId="270"/>
            <ac:spMk id="10" creationId="{7C596762-2297-4342-80D6-AD23D43BF250}"/>
          </ac:spMkLst>
        </pc:spChg>
      </pc:sldChg>
      <pc:sldChg chg="modSp">
        <pc:chgData name="Antoniucci Martina" userId="S::martina.antoniucci@osservatoriomestieridarte.it::32541252-b29c-4a7f-8763-04ccd7aaa38b" providerId="AD" clId="Web-{7519CA03-2E4F-7A2D-77BD-EF3830E0DBDC}" dt="2025-12-12T08:11:50.595" v="1" actId="1076"/>
        <pc:sldMkLst>
          <pc:docMk/>
          <pc:sldMk cId="2185223215" sldId="271"/>
        </pc:sldMkLst>
        <pc:spChg chg="mod">
          <ac:chgData name="Antoniucci Martina" userId="S::martina.antoniucci@osservatoriomestieridarte.it::32541252-b29c-4a7f-8763-04ccd7aaa38b" providerId="AD" clId="Web-{7519CA03-2E4F-7A2D-77BD-EF3830E0DBDC}" dt="2025-12-12T08:11:50.595" v="1" actId="1076"/>
          <ac:spMkLst>
            <pc:docMk/>
            <pc:sldMk cId="2185223215" sldId="271"/>
            <ac:spMk id="6" creationId="{01216550-8CF7-7FB1-50F8-2605462D4FA8}"/>
          </ac:spMkLst>
        </pc:spChg>
      </pc:sldChg>
      <pc:sldChg chg="modSp">
        <pc:chgData name="Antoniucci Martina" userId="S::martina.antoniucci@osservatoriomestieridarte.it::32541252-b29c-4a7f-8763-04ccd7aaa38b" providerId="AD" clId="Web-{7519CA03-2E4F-7A2D-77BD-EF3830E0DBDC}" dt="2025-12-12T08:17:50.173" v="22" actId="1076"/>
        <pc:sldMkLst>
          <pc:docMk/>
          <pc:sldMk cId="3790748920" sldId="273"/>
        </pc:sldMkLst>
        <pc:spChg chg="mod">
          <ac:chgData name="Antoniucci Martina" userId="S::martina.antoniucci@osservatoriomestieridarte.it::32541252-b29c-4a7f-8763-04ccd7aaa38b" providerId="AD" clId="Web-{7519CA03-2E4F-7A2D-77BD-EF3830E0DBDC}" dt="2025-12-12T08:17:50.173" v="22" actId="1076"/>
          <ac:spMkLst>
            <pc:docMk/>
            <pc:sldMk cId="3790748920" sldId="273"/>
            <ac:spMk id="6" creationId="{F4DFCEF2-6CF9-A5CD-FE7D-57B421CC9AA4}"/>
          </ac:spMkLst>
        </pc:spChg>
        <pc:picChg chg="mod">
          <ac:chgData name="Antoniucci Martina" userId="S::martina.antoniucci@osservatoriomestieridarte.it::32541252-b29c-4a7f-8763-04ccd7aaa38b" providerId="AD" clId="Web-{7519CA03-2E4F-7A2D-77BD-EF3830E0DBDC}" dt="2025-12-12T08:17:23.297" v="18" actId="1076"/>
          <ac:picMkLst>
            <pc:docMk/>
            <pc:sldMk cId="3790748920" sldId="273"/>
            <ac:picMk id="20" creationId="{4FD070C5-714E-CBD4-3809-D392EAAA695E}"/>
          </ac:picMkLst>
        </pc:picChg>
      </pc:sldChg>
      <pc:sldChg chg="modSp">
        <pc:chgData name="Antoniucci Martina" userId="S::martina.antoniucci@osservatoriomestieridarte.it::32541252-b29c-4a7f-8763-04ccd7aaa38b" providerId="AD" clId="Web-{7519CA03-2E4F-7A2D-77BD-EF3830E0DBDC}" dt="2025-12-12T08:13:12.131" v="5" actId="1076"/>
        <pc:sldMkLst>
          <pc:docMk/>
          <pc:sldMk cId="4180289539" sldId="274"/>
        </pc:sldMkLst>
        <pc:spChg chg="mod">
          <ac:chgData name="Antoniucci Martina" userId="S::martina.antoniucci@osservatoriomestieridarte.it::32541252-b29c-4a7f-8763-04ccd7aaa38b" providerId="AD" clId="Web-{7519CA03-2E4F-7A2D-77BD-EF3830E0DBDC}" dt="2025-12-12T08:13:12.131" v="5" actId="1076"/>
          <ac:spMkLst>
            <pc:docMk/>
            <pc:sldMk cId="4180289539" sldId="274"/>
            <ac:spMk id="6" creationId="{F91B19B0-2BE4-575E-14B5-A0355A338E6D}"/>
          </ac:spMkLst>
        </pc:spChg>
      </pc:sldChg>
      <pc:sldChg chg="modSp">
        <pc:chgData name="Antoniucci Martina" userId="S::martina.antoniucci@osservatoriomestieridarte.it::32541252-b29c-4a7f-8763-04ccd7aaa38b" providerId="AD" clId="Web-{7519CA03-2E4F-7A2D-77BD-EF3830E0DBDC}" dt="2025-12-12T13:05:33.767" v="51" actId="1076"/>
        <pc:sldMkLst>
          <pc:docMk/>
          <pc:sldMk cId="566921767" sldId="275"/>
        </pc:sldMkLst>
        <pc:spChg chg="mod">
          <ac:chgData name="Antoniucci Martina" userId="S::martina.antoniucci@osservatoriomestieridarte.it::32541252-b29c-4a7f-8763-04ccd7aaa38b" providerId="AD" clId="Web-{7519CA03-2E4F-7A2D-77BD-EF3830E0DBDC}" dt="2025-12-12T13:05:33.767" v="51" actId="1076"/>
          <ac:spMkLst>
            <pc:docMk/>
            <pc:sldMk cId="566921767" sldId="275"/>
            <ac:spMk id="6" creationId="{07F8AC55-1D01-6D83-F343-F5E51B202B6D}"/>
          </ac:spMkLst>
        </pc:spChg>
        <pc:spChg chg="mod">
          <ac:chgData name="Antoniucci Martina" userId="S::martina.antoniucci@osservatoriomestieridarte.it::32541252-b29c-4a7f-8763-04ccd7aaa38b" providerId="AD" clId="Web-{7519CA03-2E4F-7A2D-77BD-EF3830E0DBDC}" dt="2025-12-12T13:04:59.198" v="49" actId="20577"/>
          <ac:spMkLst>
            <pc:docMk/>
            <pc:sldMk cId="566921767" sldId="275"/>
            <ac:spMk id="18" creationId="{60346D37-79AD-E6E4-BBAC-DC671441C430}"/>
          </ac:spMkLst>
        </pc:spChg>
      </pc:sldChg>
      <pc:sldChg chg="modSp">
        <pc:chgData name="Antoniucci Martina" userId="S::martina.antoniucci@osservatoriomestieridarte.it::32541252-b29c-4a7f-8763-04ccd7aaa38b" providerId="AD" clId="Web-{7519CA03-2E4F-7A2D-77BD-EF3830E0DBDC}" dt="2025-12-12T13:00:52.017" v="41" actId="1076"/>
        <pc:sldMkLst>
          <pc:docMk/>
          <pc:sldMk cId="3978117971" sldId="276"/>
        </pc:sldMkLst>
        <pc:spChg chg="mod">
          <ac:chgData name="Antoniucci Martina" userId="S::martina.antoniucci@osservatoriomestieridarte.it::32541252-b29c-4a7f-8763-04ccd7aaa38b" providerId="AD" clId="Web-{7519CA03-2E4F-7A2D-77BD-EF3830E0DBDC}" dt="2025-12-12T13:00:52.017" v="41" actId="1076"/>
          <ac:spMkLst>
            <pc:docMk/>
            <pc:sldMk cId="3978117971" sldId="276"/>
            <ac:spMk id="7" creationId="{F4E232B9-DACB-E005-F327-C49270A4C317}"/>
          </ac:spMkLst>
        </pc:spChg>
        <pc:grpChg chg="mod">
          <ac:chgData name="Antoniucci Martina" userId="S::martina.antoniucci@osservatoriomestieridarte.it::32541252-b29c-4a7f-8763-04ccd7aaa38b" providerId="AD" clId="Web-{7519CA03-2E4F-7A2D-77BD-EF3830E0DBDC}" dt="2025-12-12T08:21:39.584" v="38" actId="1076"/>
          <ac:grpSpMkLst>
            <pc:docMk/>
            <pc:sldMk cId="3978117971" sldId="276"/>
            <ac:grpSpMk id="3" creationId="{AEEC7F5E-1B7F-6AAA-91AE-F41FED19C54B}"/>
          </ac:grpSpMkLst>
        </pc:grpChg>
      </pc:sldChg>
      <pc:sldChg chg="modSp">
        <pc:chgData name="Antoniucci Martina" userId="S::martina.antoniucci@osservatoriomestieridarte.it::32541252-b29c-4a7f-8763-04ccd7aaa38b" providerId="AD" clId="Web-{7519CA03-2E4F-7A2D-77BD-EF3830E0DBDC}" dt="2025-12-12T08:20:34.004" v="35" actId="1076"/>
        <pc:sldMkLst>
          <pc:docMk/>
          <pc:sldMk cId="186938326" sldId="287"/>
        </pc:sldMkLst>
        <pc:spChg chg="mod">
          <ac:chgData name="Antoniucci Martina" userId="S::martina.antoniucci@osservatoriomestieridarte.it::32541252-b29c-4a7f-8763-04ccd7aaa38b" providerId="AD" clId="Web-{7519CA03-2E4F-7A2D-77BD-EF3830E0DBDC}" dt="2025-12-12T08:20:34.004" v="35" actId="1076"/>
          <ac:spMkLst>
            <pc:docMk/>
            <pc:sldMk cId="186938326" sldId="287"/>
            <ac:spMk id="6" creationId="{0B359FD7-26D3-B052-CD12-960B88ADC6B7}"/>
          </ac:spMkLst>
        </pc:spChg>
      </pc:sldChg>
      <pc:sldChg chg="modSp">
        <pc:chgData name="Antoniucci Martina" userId="S::martina.antoniucci@osservatoriomestieridarte.it::32541252-b29c-4a7f-8763-04ccd7aaa38b" providerId="AD" clId="Web-{7519CA03-2E4F-7A2D-77BD-EF3830E0DBDC}" dt="2025-12-12T13:02:09.722" v="45" actId="20577"/>
        <pc:sldMkLst>
          <pc:docMk/>
          <pc:sldMk cId="3826445782" sldId="288"/>
        </pc:sldMkLst>
        <pc:spChg chg="mod">
          <ac:chgData name="Antoniucci Martina" userId="S::martina.antoniucci@osservatoriomestieridarte.it::32541252-b29c-4a7f-8763-04ccd7aaa38b" providerId="AD" clId="Web-{7519CA03-2E4F-7A2D-77BD-EF3830E0DBDC}" dt="2025-12-12T13:01:57.518" v="44" actId="1076"/>
          <ac:spMkLst>
            <pc:docMk/>
            <pc:sldMk cId="3826445782" sldId="288"/>
            <ac:spMk id="6" creationId="{E1F5A330-5BD9-FEDD-AC80-695937942A9B}"/>
          </ac:spMkLst>
        </pc:spChg>
        <pc:spChg chg="mod">
          <ac:chgData name="Antoniucci Martina" userId="S::martina.antoniucci@osservatoriomestieridarte.it::32541252-b29c-4a7f-8763-04ccd7aaa38b" providerId="AD" clId="Web-{7519CA03-2E4F-7A2D-77BD-EF3830E0DBDC}" dt="2025-12-12T13:02:09.722" v="45" actId="20577"/>
          <ac:spMkLst>
            <pc:docMk/>
            <pc:sldMk cId="3826445782" sldId="288"/>
            <ac:spMk id="16" creationId="{6830C1FA-3034-70A8-7DF5-EA49917AB630}"/>
          </ac:spMkLst>
        </pc:spChg>
      </pc:sldChg>
      <pc:sldChg chg="modSp">
        <pc:chgData name="Antoniucci Martina" userId="S::martina.antoniucci@osservatoriomestieridarte.it::32541252-b29c-4a7f-8763-04ccd7aaa38b" providerId="AD" clId="Web-{7519CA03-2E4F-7A2D-77BD-EF3830E0DBDC}" dt="2025-12-12T08:19:45.519" v="32" actId="1076"/>
        <pc:sldMkLst>
          <pc:docMk/>
          <pc:sldMk cId="979567809" sldId="291"/>
        </pc:sldMkLst>
        <pc:spChg chg="mod">
          <ac:chgData name="Antoniucci Martina" userId="S::martina.antoniucci@osservatoriomestieridarte.it::32541252-b29c-4a7f-8763-04ccd7aaa38b" providerId="AD" clId="Web-{7519CA03-2E4F-7A2D-77BD-EF3830E0DBDC}" dt="2025-12-12T08:19:45.519" v="32" actId="1076"/>
          <ac:spMkLst>
            <pc:docMk/>
            <pc:sldMk cId="979567809" sldId="291"/>
            <ac:spMk id="7" creationId="{11F282F3-CAD3-D748-1D8D-6FF3C63EA764}"/>
          </ac:spMkLst>
        </pc:spChg>
      </pc:sldChg>
      <pc:sldChg chg="modSp">
        <pc:chgData name="Antoniucci Martina" userId="S::martina.antoniucci@osservatoriomestieridarte.it::32541252-b29c-4a7f-8763-04ccd7aaa38b" providerId="AD" clId="Web-{7519CA03-2E4F-7A2D-77BD-EF3830E0DBDC}" dt="2025-12-12T08:19:06.956" v="31" actId="1076"/>
        <pc:sldMkLst>
          <pc:docMk/>
          <pc:sldMk cId="3399831796" sldId="293"/>
        </pc:sldMkLst>
        <pc:spChg chg="mod">
          <ac:chgData name="Antoniucci Martina" userId="S::martina.antoniucci@osservatoriomestieridarte.it::32541252-b29c-4a7f-8763-04ccd7aaa38b" providerId="AD" clId="Web-{7519CA03-2E4F-7A2D-77BD-EF3830E0DBDC}" dt="2025-12-12T08:19:06.956" v="31" actId="1076"/>
          <ac:spMkLst>
            <pc:docMk/>
            <pc:sldMk cId="3399831796" sldId="293"/>
            <ac:spMk id="6" creationId="{B026809D-0BAC-0F10-8E5E-05060A6236C8}"/>
          </ac:spMkLst>
        </pc:spChg>
      </pc:sldChg>
      <pc:sldChg chg="modSp">
        <pc:chgData name="Antoniucci Martina" userId="S::martina.antoniucci@osservatoriomestieridarte.it::32541252-b29c-4a7f-8763-04ccd7aaa38b" providerId="AD" clId="Web-{7519CA03-2E4F-7A2D-77BD-EF3830E0DBDC}" dt="2025-12-12T13:01:06.143" v="42" actId="1076"/>
        <pc:sldMkLst>
          <pc:docMk/>
          <pc:sldMk cId="1010012140" sldId="294"/>
        </pc:sldMkLst>
        <pc:spChg chg="mod">
          <ac:chgData name="Antoniucci Martina" userId="S::martina.antoniucci@osservatoriomestieridarte.it::32541252-b29c-4a7f-8763-04ccd7aaa38b" providerId="AD" clId="Web-{7519CA03-2E4F-7A2D-77BD-EF3830E0DBDC}" dt="2025-12-12T13:01:06.143" v="42" actId="1076"/>
          <ac:spMkLst>
            <pc:docMk/>
            <pc:sldMk cId="1010012140" sldId="294"/>
            <ac:spMk id="6" creationId="{E4ADBEBB-CE3A-86A1-2225-AD787E6CEBD9}"/>
          </ac:spMkLst>
        </pc:spChg>
      </pc:sldChg>
    </pc:docChg>
  </pc:docChgLst>
  <pc:docChgLst>
    <pc:chgData name="Antoniucci Martina" userId="S::martina.antoniucci@osservatoriomestieridarte.it::32541252-b29c-4a7f-8763-04ccd7aaa38b" providerId="AD" clId="Web-{F2F1AE05-8283-8BD4-F308-EB5813BE10B3}"/>
    <pc:docChg chg="modSld">
      <pc:chgData name="Antoniucci Martina" userId="S::martina.antoniucci@osservatoriomestieridarte.it::32541252-b29c-4a7f-8763-04ccd7aaa38b" providerId="AD" clId="Web-{F2F1AE05-8283-8BD4-F308-EB5813BE10B3}" dt="2025-12-09T20:05:09.872" v="0"/>
      <pc:docMkLst>
        <pc:docMk/>
      </pc:docMkLst>
      <pc:sldChg chg="delSp">
        <pc:chgData name="Antoniucci Martina" userId="S::martina.antoniucci@osservatoriomestieridarte.it::32541252-b29c-4a7f-8763-04ccd7aaa38b" providerId="AD" clId="Web-{F2F1AE05-8283-8BD4-F308-EB5813BE10B3}" dt="2025-12-09T20:05:09.872" v="0"/>
        <pc:sldMkLst>
          <pc:docMk/>
          <pc:sldMk cId="0" sldId="2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EBB955-BAA1-4B5E-B5A6-04C787984AE1}" type="datetimeFigureOut">
              <a:rPr lang="el-GR" smtClean="0"/>
              <a:t>20/3/2026</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20836E-3DD3-49D8-82D7-68D75BB88A78}" type="slidenum">
              <a:rPr lang="el-GR" smtClean="0"/>
              <a:t>‹#›</a:t>
            </a:fld>
            <a:endParaRPr lang="el-GR"/>
          </a:p>
        </p:txBody>
      </p:sp>
    </p:spTree>
    <p:extLst>
      <p:ext uri="{BB962C8B-B14F-4D97-AF65-F5344CB8AC3E}">
        <p14:creationId xmlns:p14="http://schemas.microsoft.com/office/powerpoint/2010/main" val="207953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pl" sz="1200" dirty="0">
                <a:solidFill>
                  <a:schemeClr val="bg1"/>
                </a:solidFill>
                <a:latin typeface="Montserrat"/>
                <a:ea typeface="Montserrat"/>
                <a:cs typeface="Montserrat"/>
                <a:sym typeface="Montserrat"/>
              </a:rPr>
              <a:t>Unikalna propozycja sprzedaży</a:t>
            </a:r>
            <a:endParaRPr lang="el-GR" dirty="0"/>
          </a:p>
        </p:txBody>
      </p:sp>
      <p:sp>
        <p:nvSpPr>
          <p:cNvPr id="4" name="Θέση αριθμού διαφάνειας 3"/>
          <p:cNvSpPr>
            <a:spLocks noGrp="1"/>
          </p:cNvSpPr>
          <p:nvPr>
            <p:ph type="sldNum" sz="quarter" idx="5"/>
          </p:nvPr>
        </p:nvSpPr>
        <p:spPr/>
        <p:txBody>
          <a:bodyPr/>
          <a:lstStyle/>
          <a:p>
            <a:fld id="{A420836E-3DD3-49D8-82D7-68D75BB88A78}" type="slidenum">
              <a:rPr lang="el-GR" smtClean="0"/>
              <a:t>18</a:t>
            </a:fld>
            <a:endParaRPr lang="el-GR"/>
          </a:p>
        </p:txBody>
      </p:sp>
    </p:spTree>
    <p:extLst>
      <p:ext uri="{BB962C8B-B14F-4D97-AF65-F5344CB8AC3E}">
        <p14:creationId xmlns:p14="http://schemas.microsoft.com/office/powerpoint/2010/main" val="185770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A420836E-3DD3-49D8-82D7-68D75BB88A78}" type="slidenum">
              <a:rPr lang="el-GR" smtClean="0"/>
              <a:t>20</a:t>
            </a:fld>
            <a:endParaRPr lang="el-GR"/>
          </a:p>
        </p:txBody>
      </p:sp>
    </p:spTree>
    <p:extLst>
      <p:ext uri="{BB962C8B-B14F-4D97-AF65-F5344CB8AC3E}">
        <p14:creationId xmlns:p14="http://schemas.microsoft.com/office/powerpoint/2010/main" val="2403995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3DDF1-180B-9D54-32A1-68074F1B9579}"/>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85A4305A-2BAF-161A-D18A-AF8605C75C38}"/>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BE2FF72F-0976-2BB6-347A-21EBECC1634A}"/>
              </a:ext>
            </a:extLst>
          </p:cNvPr>
          <p:cNvSpPr>
            <a:spLocks noGrp="1"/>
          </p:cNvSpPr>
          <p:nvPr>
            <p:ph type="body" idx="1"/>
          </p:nvPr>
        </p:nvSpPr>
        <p:spPr/>
        <p:txBody>
          <a:bodyPr/>
          <a:lstStyle/>
          <a:p>
            <a:endParaRPr lang="el-GR" dirty="0"/>
          </a:p>
        </p:txBody>
      </p:sp>
      <p:sp>
        <p:nvSpPr>
          <p:cNvPr id="4" name="Θέση αριθμού διαφάνειας 3">
            <a:extLst>
              <a:ext uri="{FF2B5EF4-FFF2-40B4-BE49-F238E27FC236}">
                <a16:creationId xmlns:a16="http://schemas.microsoft.com/office/drawing/2014/main" id="{ECF85103-2C95-44C9-0902-70ED2C6809C7}"/>
              </a:ext>
            </a:extLst>
          </p:cNvPr>
          <p:cNvSpPr>
            <a:spLocks noGrp="1"/>
          </p:cNvSpPr>
          <p:nvPr>
            <p:ph type="sldNum" sz="quarter" idx="5"/>
          </p:nvPr>
        </p:nvSpPr>
        <p:spPr/>
        <p:txBody>
          <a:bodyPr/>
          <a:lstStyle/>
          <a:p>
            <a:fld id="{A420836E-3DD3-49D8-82D7-68D75BB88A78}" type="slidenum">
              <a:rPr lang="el-GR" smtClean="0"/>
              <a:t>21</a:t>
            </a:fld>
            <a:endParaRPr lang="el-GR"/>
          </a:p>
        </p:txBody>
      </p:sp>
    </p:spTree>
    <p:extLst>
      <p:ext uri="{BB962C8B-B14F-4D97-AF65-F5344CB8AC3E}">
        <p14:creationId xmlns:p14="http://schemas.microsoft.com/office/powerpoint/2010/main" val="3039155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029AC-887B-82DE-81FF-AE12D3F3E27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9C48614-469A-BFE7-092E-5C494FB0CE06}"/>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3FDB06FD-A2D8-F2B7-BDD6-C173AC48AE53}"/>
              </a:ext>
            </a:extLst>
          </p:cNvPr>
          <p:cNvSpPr>
            <a:spLocks noGrp="1"/>
          </p:cNvSpPr>
          <p:nvPr>
            <p:ph type="body" idx="1"/>
          </p:nvPr>
        </p:nvSpPr>
        <p:spPr/>
        <p:txBody>
          <a:bodyPr/>
          <a:lstStyle/>
          <a:p>
            <a:r>
              <a:rPr lang="pl" sz="1200" dirty="0">
                <a:solidFill>
                  <a:schemeClr val="bg1"/>
                </a:solidFill>
                <a:latin typeface="Montserrat"/>
                <a:ea typeface="Montserrat"/>
                <a:cs typeface="Montserrat"/>
                <a:sym typeface="Montserrat"/>
              </a:rPr>
              <a:t>Unikalna propozycja sprzedaży</a:t>
            </a:r>
            <a:endParaRPr lang="el-GR" dirty="0"/>
          </a:p>
        </p:txBody>
      </p:sp>
      <p:sp>
        <p:nvSpPr>
          <p:cNvPr id="4" name="Θέση αριθμού διαφάνειας 3">
            <a:extLst>
              <a:ext uri="{FF2B5EF4-FFF2-40B4-BE49-F238E27FC236}">
                <a16:creationId xmlns:a16="http://schemas.microsoft.com/office/drawing/2014/main" id="{85708B1A-4D50-798C-A00F-76D28744BFE8}"/>
              </a:ext>
            </a:extLst>
          </p:cNvPr>
          <p:cNvSpPr>
            <a:spLocks noGrp="1"/>
          </p:cNvSpPr>
          <p:nvPr>
            <p:ph type="sldNum" sz="quarter" idx="5"/>
          </p:nvPr>
        </p:nvSpPr>
        <p:spPr/>
        <p:txBody>
          <a:bodyPr/>
          <a:lstStyle/>
          <a:p>
            <a:fld id="{A420836E-3DD3-49D8-82D7-68D75BB88A78}" type="slidenum">
              <a:rPr lang="el-GR" smtClean="0"/>
              <a:t>24</a:t>
            </a:fld>
            <a:endParaRPr lang="el-GR"/>
          </a:p>
        </p:txBody>
      </p:sp>
    </p:spTree>
    <p:extLst>
      <p:ext uri="{BB962C8B-B14F-4D97-AF65-F5344CB8AC3E}">
        <p14:creationId xmlns:p14="http://schemas.microsoft.com/office/powerpoint/2010/main" val="1686717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https://www.youtube.com/embed/huersHOzoAg?feature=oembed" TargetMode="External"/><Relationship Id="rId5" Type="http://schemas.openxmlformats.org/officeDocument/2006/relationships/image" Target="../media/image9.jpeg"/><Relationship Id="rId4" Type="http://schemas.openxmlformats.org/officeDocument/2006/relationships/hyperlink" Target="https://www.youtube.com/watch?v=huersHOzoAg"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www.wordstream.com/social-media-marketing" TargetMode="External"/><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clari.com/blog/sales-strategy/" TargetMode="External"/><Relationship Id="rId5" Type="http://schemas.openxmlformats.org/officeDocument/2006/relationships/image" Target="../media/image6.sv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hyperlink" Target="https://www.qualtrics.com/" TargetMode="External"/><Relationship Id="rId13" Type="http://schemas.openxmlformats.org/officeDocument/2006/relationships/hyperlink" Target="https://www.google.com/aclk?sa=l&amp;ai=DChcSEwiX9NXhtbGLAxUOp4MHHXyjAMYYABABGgJlZg&amp;ae=2&amp;aspm=1&amp;co=1&amp;ase=5&amp;gclid=Cj0KCQiA-5a9BhCBARIsACwMkJ71EuA3OfhUTif_z1rHAWHdNJxJNkqBYCsVrKKxr5ImSiGJ4Q7JJmkaApsLEALw_wcB&amp;ei=XumlZ8LLN4nui-gP2teCwQY&amp;sig=AOD64_0FfaCHT9OHl_l3OR5VYvKTWvx-1g&amp;q&amp;sqi=2&amp;adurl&amp;ved=2ahUKEwjC8tHhtbGLAxUJ9wIHHdqrIGgQ0Qx6BAgKEAE" TargetMode="External"/><Relationship Id="rId3" Type="http://schemas.openxmlformats.org/officeDocument/2006/relationships/hyperlink" Target="https://www.salesforce.com/eu/" TargetMode="External"/><Relationship Id="rId7" Type="http://schemas.openxmlformats.org/officeDocument/2006/relationships/hyperlink" Target="https://www.surveymonkey.com/" TargetMode="External"/><Relationship Id="rId12" Type="http://schemas.openxmlformats.org/officeDocument/2006/relationships/hyperlink" Target="https://www.google.com/aclk?sa=l&amp;ai=DChcSEwjUqpzatbGLAxU2j1AGHV5LErcYABADGgJkZw&amp;co=1&amp;ase=2&amp;gclid=Cj0KCQiA-5a9BhCBARIsACwMkJ48Gg0NhLGyDvPhnVvbk-njrFLJ-sqpSPaM1lVQT4UAVLuOO8EQBjcaAvYWEALw_wcB&amp;sig=AOD64_3NhF75JV09Bi5doiH4ExjcOQVtpQ&amp;q&amp;nis=4&amp;adurl&amp;ved=2ahUKEwi87pXatbGLAxXRTEEAHa1fMWUQ0Qx6BAgIEAE"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pipedrive.com/" TargetMode="External"/><Relationship Id="rId11" Type="http://schemas.openxmlformats.org/officeDocument/2006/relationships/hyperlink" Target="https://business.adobe.com/products/marketo.html" TargetMode="External"/><Relationship Id="rId5" Type="http://schemas.openxmlformats.org/officeDocument/2006/relationships/hyperlink" Target="https://www.zoho.com/crm/" TargetMode="External"/><Relationship Id="rId10" Type="http://schemas.openxmlformats.org/officeDocument/2006/relationships/hyperlink" Target="https://www.trustpilot.com/" TargetMode="External"/><Relationship Id="rId4" Type="http://schemas.openxmlformats.org/officeDocument/2006/relationships/hyperlink" Target="https://www.hubspot.com/products/crm" TargetMode="External"/><Relationship Id="rId9" Type="http://schemas.openxmlformats.org/officeDocument/2006/relationships/hyperlink" Target="https://www.hotjar.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hyperlink" Target="https://www.zendesk.com/blog/sales-strategy/" TargetMode="External"/><Relationship Id="rId3" Type="http://schemas.openxmlformats.org/officeDocument/2006/relationships/hyperlink" Target="https://rockcontent.com/blog/customer-base-definition/" TargetMode="External"/><Relationship Id="rId7" Type="http://schemas.openxmlformats.org/officeDocument/2006/relationships/hyperlink" Target="https://www.ringcentral.com/us/en/blog/sales-strategy/" TargetMode="External"/><Relationship Id="rId12" Type="http://schemas.openxmlformats.org/officeDocument/2006/relationships/hyperlink" Target="https://www.pipedrive.com/en/blog/customer-base"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wordstream.com/social-media-marketing" TargetMode="External"/><Relationship Id="rId11" Type="http://schemas.openxmlformats.org/officeDocument/2006/relationships/hyperlink" Target="https://study.com/academy/lesson/customer-base-definition-lesson-quiz.html#:~:text=A%20customer%20base%20is%20simply,have%20already%20purchased%20your%20computers" TargetMode="External"/><Relationship Id="rId5" Type="http://schemas.openxmlformats.org/officeDocument/2006/relationships/hyperlink" Target="https://landingi.com/social-media-marketing/small-businesses/" TargetMode="External"/><Relationship Id="rId10" Type="http://schemas.openxmlformats.org/officeDocument/2006/relationships/hyperlink" Target="https://www.forcemanager.com/blog/sales-strategy-plan/" TargetMode="External"/><Relationship Id="rId4" Type="http://schemas.openxmlformats.org/officeDocument/2006/relationships/hyperlink" Target="https://www.zendesk.com/blog/grow-customer-base/" TargetMode="External"/><Relationship Id="rId9" Type="http://schemas.openxmlformats.org/officeDocument/2006/relationships/hyperlink" Target="https://kylas.io/sales-effectiveness/small-business-sales-strateg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pl-PL"/>
          </a:p>
        </p:txBody>
      </p:sp>
      <p:grpSp>
        <p:nvGrpSpPr>
          <p:cNvPr id="3" name="Group 3"/>
          <p:cNvGrpSpPr/>
          <p:nvPr/>
        </p:nvGrpSpPr>
        <p:grpSpPr>
          <a:xfrm>
            <a:off x="0" y="9263063"/>
            <a:ext cx="12735070" cy="1023937"/>
            <a:chOff x="0" y="0"/>
            <a:chExt cx="10109079" cy="812800"/>
          </a:xfrm>
        </p:grpSpPr>
        <p:sp>
          <p:nvSpPr>
            <p:cNvPr id="4" name="Freeform 4"/>
            <p:cNvSpPr/>
            <p:nvPr/>
          </p:nvSpPr>
          <p:spPr>
            <a:xfrm>
              <a:off x="0" y="0"/>
              <a:ext cx="10109079" cy="812800"/>
            </a:xfrm>
            <a:custGeom>
              <a:avLst/>
              <a:gdLst/>
              <a:ahLst/>
              <a:cxnLst/>
              <a:rect l="l" t="t" r="r" b="b"/>
              <a:pathLst>
                <a:path w="10109079" h="812800">
                  <a:moveTo>
                    <a:pt x="0" y="0"/>
                  </a:moveTo>
                  <a:lnTo>
                    <a:pt x="10109079" y="0"/>
                  </a:lnTo>
                  <a:lnTo>
                    <a:pt x="10109079" y="812800"/>
                  </a:lnTo>
                  <a:lnTo>
                    <a:pt x="0" y="812800"/>
                  </a:lnTo>
                  <a:close/>
                </a:path>
              </a:pathLst>
            </a:custGeom>
            <a:solidFill>
              <a:srgbClr val="000000"/>
            </a:solidFill>
          </p:spPr>
          <p:txBody>
            <a:bodyPr/>
            <a:lstStyle/>
            <a:p>
              <a:endParaRPr lang="pl-PL"/>
            </a:p>
          </p:txBody>
        </p:sp>
        <p:sp>
          <p:nvSpPr>
            <p:cNvPr id="5" name="TextBox 5"/>
            <p:cNvSpPr txBox="1"/>
            <p:nvPr/>
          </p:nvSpPr>
          <p:spPr>
            <a:xfrm>
              <a:off x="0" y="0"/>
              <a:ext cx="10109079" cy="812800"/>
            </a:xfrm>
            <a:prstGeom prst="rect">
              <a:avLst/>
            </a:prstGeom>
          </p:spPr>
          <p:txBody>
            <a:bodyPr lIns="50800" tIns="50800" rIns="50800" bIns="50800" rtlCol="0" anchor="ctr"/>
            <a:lstStyle/>
            <a:p>
              <a:pPr algn="ctr">
                <a:lnSpc>
                  <a:spcPts val="2478"/>
                </a:lnSpc>
              </a:pPr>
              <a:endParaRPr/>
            </a:p>
          </p:txBody>
        </p:sp>
      </p:grpSp>
      <p:grpSp>
        <p:nvGrpSpPr>
          <p:cNvPr id="6" name="Group 6"/>
          <p:cNvGrpSpPr/>
          <p:nvPr/>
        </p:nvGrpSpPr>
        <p:grpSpPr>
          <a:xfrm>
            <a:off x="7751895" y="5657850"/>
            <a:ext cx="5296402" cy="5008320"/>
            <a:chOff x="0" y="0"/>
            <a:chExt cx="4204276" cy="3975597"/>
          </a:xfrm>
        </p:grpSpPr>
        <p:sp>
          <p:nvSpPr>
            <p:cNvPr id="7" name="Freeform 7"/>
            <p:cNvSpPr/>
            <p:nvPr/>
          </p:nvSpPr>
          <p:spPr>
            <a:xfrm>
              <a:off x="0" y="0"/>
              <a:ext cx="4204276" cy="3975597"/>
            </a:xfrm>
            <a:custGeom>
              <a:avLst/>
              <a:gdLst/>
              <a:ahLst/>
              <a:cxnLst/>
              <a:rect l="l" t="t" r="r" b="b"/>
              <a:pathLst>
                <a:path w="4204276" h="3975597">
                  <a:moveTo>
                    <a:pt x="0" y="0"/>
                  </a:moveTo>
                  <a:lnTo>
                    <a:pt x="4204276" y="0"/>
                  </a:lnTo>
                  <a:lnTo>
                    <a:pt x="4204276" y="3975597"/>
                  </a:lnTo>
                  <a:lnTo>
                    <a:pt x="0" y="3975597"/>
                  </a:lnTo>
                  <a:close/>
                </a:path>
              </a:pathLst>
            </a:custGeom>
            <a:solidFill>
              <a:srgbClr val="CFCF5A"/>
            </a:solidFill>
          </p:spPr>
          <p:txBody>
            <a:bodyPr/>
            <a:lstStyle/>
            <a:p>
              <a:endParaRPr lang="pl-PL"/>
            </a:p>
          </p:txBody>
        </p:sp>
        <p:sp>
          <p:nvSpPr>
            <p:cNvPr id="8" name="TextBox 8"/>
            <p:cNvSpPr txBox="1"/>
            <p:nvPr/>
          </p:nvSpPr>
          <p:spPr>
            <a:xfrm>
              <a:off x="0" y="0"/>
              <a:ext cx="4204276" cy="3975597"/>
            </a:xfrm>
            <a:prstGeom prst="rect">
              <a:avLst/>
            </a:prstGeom>
          </p:spPr>
          <p:txBody>
            <a:bodyPr lIns="50800" tIns="50800" rIns="50800" bIns="50800" rtlCol="0" anchor="ctr"/>
            <a:lstStyle/>
            <a:p>
              <a:pPr algn="ctr">
                <a:lnSpc>
                  <a:spcPts val="2478"/>
                </a:lnSpc>
              </a:pPr>
              <a:endParaRPr/>
            </a:p>
          </p:txBody>
        </p:sp>
      </p:grpSp>
      <p:grpSp>
        <p:nvGrpSpPr>
          <p:cNvPr id="9" name="Group 9"/>
          <p:cNvGrpSpPr/>
          <p:nvPr/>
        </p:nvGrpSpPr>
        <p:grpSpPr>
          <a:xfrm>
            <a:off x="7751895" y="1028700"/>
            <a:ext cx="9482623" cy="9258300"/>
            <a:chOff x="0" y="0"/>
            <a:chExt cx="12643497" cy="12344400"/>
          </a:xfrm>
        </p:grpSpPr>
        <p:pic>
          <p:nvPicPr>
            <p:cNvPr id="10" name="Picture 10"/>
            <p:cNvPicPr>
              <a:picLocks noChangeAspect="1"/>
            </p:cNvPicPr>
            <p:nvPr/>
          </p:nvPicPr>
          <p:blipFill>
            <a:blip r:embed="rId2"/>
            <a:srcRect t="1182" b="1182"/>
            <a:stretch>
              <a:fillRect/>
            </a:stretch>
          </p:blipFill>
          <p:spPr>
            <a:xfrm>
              <a:off x="0" y="0"/>
              <a:ext cx="12643497" cy="12344400"/>
            </a:xfrm>
            <a:prstGeom prst="rect">
              <a:avLst/>
            </a:prstGeom>
          </p:spPr>
        </p:pic>
      </p:grpSp>
      <p:sp>
        <p:nvSpPr>
          <p:cNvPr id="11" name="Freeform 11"/>
          <p:cNvSpPr/>
          <p:nvPr/>
        </p:nvSpPr>
        <p:spPr>
          <a:xfrm>
            <a:off x="13662188" y="268369"/>
            <a:ext cx="2675477" cy="559152"/>
          </a:xfrm>
          <a:custGeom>
            <a:avLst/>
            <a:gdLst/>
            <a:ahLst/>
            <a:cxnLst/>
            <a:rect l="l" t="t" r="r" b="b"/>
            <a:pathLst>
              <a:path w="2675477" h="559152">
                <a:moveTo>
                  <a:pt x="0" y="0"/>
                </a:moveTo>
                <a:lnTo>
                  <a:pt x="2675478" y="0"/>
                </a:lnTo>
                <a:lnTo>
                  <a:pt x="2675478" y="559152"/>
                </a:lnTo>
                <a:lnTo>
                  <a:pt x="0" y="559152"/>
                </a:lnTo>
                <a:lnTo>
                  <a:pt x="0" y="0"/>
                </a:lnTo>
                <a:close/>
              </a:path>
            </a:pathLst>
          </a:custGeom>
          <a:blipFill>
            <a:blip r:embed="rId3"/>
            <a:stretch>
              <a:fillRect/>
            </a:stretch>
          </a:blipFill>
        </p:spPr>
        <p:txBody>
          <a:bodyPr/>
          <a:lstStyle/>
          <a:p>
            <a:endParaRPr lang="pl-PL"/>
          </a:p>
        </p:txBody>
      </p:sp>
      <p:sp>
        <p:nvSpPr>
          <p:cNvPr id="12" name="TextBox 12"/>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pl" sz="2499">
                <a:solidFill>
                  <a:srgbClr val="1E2328"/>
                </a:solidFill>
                <a:latin typeface="DM Serif Display"/>
                <a:ea typeface="DM Serif Display"/>
                <a:cs typeface="DM Serif Display"/>
                <a:sym typeface="DM Serif Display"/>
              </a:rPr>
              <a:t>Program szkoleniowy UpTraK</a:t>
            </a:r>
          </a:p>
        </p:txBody>
      </p:sp>
      <p:sp>
        <p:nvSpPr>
          <p:cNvPr id="13" name="TextBox 13"/>
          <p:cNvSpPr txBox="1"/>
          <p:nvPr/>
        </p:nvSpPr>
        <p:spPr>
          <a:xfrm>
            <a:off x="1028700" y="4865198"/>
            <a:ext cx="6774163" cy="1390124"/>
          </a:xfrm>
          <a:prstGeom prst="rect">
            <a:avLst/>
          </a:prstGeom>
        </p:spPr>
        <p:txBody>
          <a:bodyPr lIns="0" tIns="0" rIns="0" bIns="0" rtlCol="0" anchor="t">
            <a:spAutoFit/>
          </a:bodyPr>
          <a:lstStyle/>
          <a:p>
            <a:pPr algn="l">
              <a:lnSpc>
                <a:spcPts val="10656"/>
              </a:lnSpc>
            </a:pPr>
            <a:r>
              <a:rPr lang="pl" sz="9600" dirty="0">
                <a:solidFill>
                  <a:srgbClr val="1E2328"/>
                </a:solidFill>
                <a:latin typeface="DM Serif Display"/>
                <a:ea typeface="DM Serif Display"/>
                <a:cs typeface="DM Serif Display"/>
                <a:sym typeface="DM Serif Display"/>
              </a:rPr>
              <a:t>Unit 4</a:t>
            </a:r>
          </a:p>
        </p:txBody>
      </p:sp>
      <p:sp>
        <p:nvSpPr>
          <p:cNvPr id="14" name="TextBox 14"/>
          <p:cNvSpPr txBox="1"/>
          <p:nvPr/>
        </p:nvSpPr>
        <p:spPr>
          <a:xfrm>
            <a:off x="1028700" y="2659586"/>
            <a:ext cx="6682774" cy="1718310"/>
          </a:xfrm>
          <a:prstGeom prst="rect">
            <a:avLst/>
          </a:prstGeom>
        </p:spPr>
        <p:txBody>
          <a:bodyPr lIns="0" tIns="0" rIns="0" bIns="0" rtlCol="0" anchor="t">
            <a:spAutoFit/>
          </a:bodyPr>
          <a:lstStyle/>
          <a:p>
            <a:pPr algn="l">
              <a:lnSpc>
                <a:spcPts val="13320"/>
              </a:lnSpc>
            </a:pPr>
            <a:r>
              <a:rPr lang="pl" sz="12000" dirty="0">
                <a:solidFill>
                  <a:srgbClr val="CFCF5A"/>
                </a:solidFill>
                <a:latin typeface="DM Serif Display"/>
                <a:ea typeface="DM Serif Display"/>
                <a:cs typeface="DM Serif Display"/>
                <a:sym typeface="DM Serif Display"/>
              </a:rPr>
              <a:t>Moduł 5</a:t>
            </a:r>
          </a:p>
        </p:txBody>
      </p:sp>
      <p:sp>
        <p:nvSpPr>
          <p:cNvPr id="15" name="TextBox 15"/>
          <p:cNvSpPr txBox="1"/>
          <p:nvPr/>
        </p:nvSpPr>
        <p:spPr>
          <a:xfrm>
            <a:off x="1053132" y="6822870"/>
            <a:ext cx="5694495" cy="563039"/>
          </a:xfrm>
          <a:prstGeom prst="rect">
            <a:avLst/>
          </a:prstGeom>
        </p:spPr>
        <p:txBody>
          <a:bodyPr lIns="0" tIns="0" rIns="0" bIns="0" rtlCol="0" anchor="t">
            <a:spAutoFit/>
          </a:bodyPr>
          <a:lstStyle/>
          <a:p>
            <a:pPr algn="l">
              <a:lnSpc>
                <a:spcPts val="4800"/>
              </a:lnSpc>
            </a:pPr>
            <a:r>
              <a:rPr lang="pl" sz="3200" dirty="0">
                <a:solidFill>
                  <a:srgbClr val="1E2328"/>
                </a:solidFill>
                <a:latin typeface="Montserrat"/>
                <a:ea typeface="Montserrat"/>
                <a:cs typeface="Montserrat"/>
                <a:sym typeface="Montserrat"/>
              </a:rPr>
              <a:t>MARKETING I SPRZEDAŻ</a:t>
            </a:r>
          </a:p>
        </p:txBody>
      </p:sp>
      <p:sp>
        <p:nvSpPr>
          <p:cNvPr id="16" name="AutoShape 16"/>
          <p:cNvSpPr/>
          <p:nvPr/>
        </p:nvSpPr>
        <p:spPr>
          <a:xfrm flipV="1">
            <a:off x="16675331" y="0"/>
            <a:ext cx="0" cy="10287000"/>
          </a:xfrm>
          <a:prstGeom prst="line">
            <a:avLst/>
          </a:prstGeom>
          <a:ln w="9525" cap="flat">
            <a:solidFill>
              <a:srgbClr val="1E2328"/>
            </a:solidFill>
            <a:prstDash val="solid"/>
            <a:headEnd type="none" w="sm" len="sm"/>
            <a:tailEnd type="none" w="sm" len="sm"/>
          </a:ln>
        </p:spPr>
        <p:txBody>
          <a:bodyPr/>
          <a:lstStyle/>
          <a:p>
            <a:endParaRPr lang="pl-PL"/>
          </a:p>
        </p:txBody>
      </p:sp>
      <p:sp>
        <p:nvSpPr>
          <p:cNvPr id="17" name="TextBox 17"/>
          <p:cNvSpPr txBox="1"/>
          <p:nvPr/>
        </p:nvSpPr>
        <p:spPr>
          <a:xfrm rot="-5400000">
            <a:off x="15614765" y="7257068"/>
            <a:ext cx="3733800" cy="268663"/>
          </a:xfrm>
          <a:prstGeom prst="rect">
            <a:avLst/>
          </a:prstGeom>
        </p:spPr>
        <p:txBody>
          <a:bodyPr wrap="square" lIns="0" tIns="0" rIns="0" bIns="0" rtlCol="0" anchor="t">
            <a:spAutoFit/>
          </a:bodyPr>
          <a:lstStyle/>
          <a:p>
            <a:pPr algn="l">
              <a:lnSpc>
                <a:spcPts val="2196"/>
              </a:lnSpc>
            </a:pPr>
            <a:r>
              <a:rPr lang="pl" sz="1800" dirty="0">
                <a:solidFill>
                  <a:srgbClr val="1E2328"/>
                </a:solidFill>
                <a:latin typeface="Montserrat"/>
                <a:ea typeface="Montserrat"/>
                <a:cs typeface="Montserrat"/>
                <a:sym typeface="Montserrat"/>
              </a:rPr>
              <a:t>www.fashionupproject.com</a:t>
            </a:r>
          </a:p>
        </p:txBody>
      </p:sp>
      <p:sp>
        <p:nvSpPr>
          <p:cNvPr id="18" name="TextBox 11">
            <a:extLst>
              <a:ext uri="{FF2B5EF4-FFF2-40B4-BE49-F238E27FC236}">
                <a16:creationId xmlns:a16="http://schemas.microsoft.com/office/drawing/2014/main" id="{9F33AB0E-D60D-7B73-60E4-846B053CF22E}"/>
              </a:ext>
            </a:extLst>
          </p:cNvPr>
          <p:cNvSpPr txBox="1"/>
          <p:nvPr/>
        </p:nvSpPr>
        <p:spPr>
          <a:xfrm>
            <a:off x="1048846" y="9581484"/>
            <a:ext cx="6546439" cy="387094"/>
          </a:xfrm>
          <a:prstGeom prst="rect">
            <a:avLst/>
          </a:prstGeom>
        </p:spPr>
        <p:txBody>
          <a:bodyPr wrap="square" lIns="0" tIns="0" rIns="0" bIns="0" rtlCol="0" anchor="t">
            <a:spAutoFit/>
          </a:bodyPr>
          <a:lstStyle/>
          <a:p>
            <a:pPr>
              <a:lnSpc>
                <a:spcPts val="3299"/>
              </a:lnSpc>
            </a:pPr>
            <a:r>
              <a:rPr lang="pl" sz="2199" dirty="0">
                <a:solidFill>
                  <a:schemeClr val="bg1"/>
                </a:solidFill>
                <a:latin typeface="Montserrat"/>
                <a:ea typeface="Montserrat"/>
                <a:cs typeface="Montserrat"/>
                <a:sym typeface="Montserrat"/>
              </a:rPr>
              <a:t>Czas trwania: 2 godziny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9">
            <a:extLst>
              <a:ext uri="{FF2B5EF4-FFF2-40B4-BE49-F238E27FC236}">
                <a16:creationId xmlns:a16="http://schemas.microsoft.com/office/drawing/2014/main" id="{AB6F899B-0CDD-0E61-4C32-A53104F0D7C2}"/>
              </a:ext>
            </a:extLst>
          </p:cNvPr>
          <p:cNvGrpSpPr/>
          <p:nvPr/>
        </p:nvGrpSpPr>
        <p:grpSpPr>
          <a:xfrm>
            <a:off x="1031566" y="1063487"/>
            <a:ext cx="2839728" cy="6213610"/>
            <a:chOff x="0" y="0"/>
            <a:chExt cx="2254171" cy="3661101"/>
          </a:xfrm>
        </p:grpSpPr>
        <p:sp>
          <p:nvSpPr>
            <p:cNvPr id="34" name="Freeform 10">
              <a:extLst>
                <a:ext uri="{FF2B5EF4-FFF2-40B4-BE49-F238E27FC236}">
                  <a16:creationId xmlns:a16="http://schemas.microsoft.com/office/drawing/2014/main" id="{5747DDAC-5CF7-287A-B680-FF854353BFE7}"/>
                </a:ext>
              </a:extLst>
            </p:cNvPr>
            <p:cNvSpPr/>
            <p:nvPr/>
          </p:nvSpPr>
          <p:spPr>
            <a:xfrm>
              <a:off x="0" y="0"/>
              <a:ext cx="2254172" cy="3661101"/>
            </a:xfrm>
            <a:custGeom>
              <a:avLst/>
              <a:gdLst/>
              <a:ahLst/>
              <a:cxnLst/>
              <a:rect l="l" t="t" r="r" b="b"/>
              <a:pathLst>
                <a:path w="2254172" h="3661101">
                  <a:moveTo>
                    <a:pt x="0" y="0"/>
                  </a:moveTo>
                  <a:lnTo>
                    <a:pt x="2254172" y="0"/>
                  </a:lnTo>
                  <a:lnTo>
                    <a:pt x="2254172" y="3661101"/>
                  </a:lnTo>
                  <a:lnTo>
                    <a:pt x="0" y="3661101"/>
                  </a:lnTo>
                  <a:close/>
                </a:path>
              </a:pathLst>
            </a:custGeom>
            <a:solidFill>
              <a:srgbClr val="CFCF5A"/>
            </a:solidFill>
          </p:spPr>
          <p:txBody>
            <a:bodyPr/>
            <a:lstStyle/>
            <a:p>
              <a:endParaRPr lang="pl-PL"/>
            </a:p>
          </p:txBody>
        </p:sp>
        <p:sp>
          <p:nvSpPr>
            <p:cNvPr id="35" name="TextBox 11">
              <a:extLst>
                <a:ext uri="{FF2B5EF4-FFF2-40B4-BE49-F238E27FC236}">
                  <a16:creationId xmlns:a16="http://schemas.microsoft.com/office/drawing/2014/main" id="{1D1C587D-9A93-D447-4A6B-2CF1F8B85BC7}"/>
                </a:ext>
              </a:extLst>
            </p:cNvPr>
            <p:cNvSpPr txBox="1"/>
            <p:nvPr/>
          </p:nvSpPr>
          <p:spPr>
            <a:xfrm>
              <a:off x="0" y="0"/>
              <a:ext cx="2254171" cy="3661101"/>
            </a:xfrm>
            <a:prstGeom prst="rect">
              <a:avLst/>
            </a:prstGeom>
          </p:spPr>
          <p:txBody>
            <a:bodyPr lIns="50800" tIns="50800" rIns="50800" bIns="50800" rtlCol="0" anchor="ctr"/>
            <a:lstStyle/>
            <a:p>
              <a:pPr algn="ctr">
                <a:lnSpc>
                  <a:spcPts val="2478"/>
                </a:lnSpc>
              </a:pPr>
              <a:endParaRPr/>
            </a:p>
          </p:txBody>
        </p:sp>
      </p:grpSp>
      <p:grpSp>
        <p:nvGrpSpPr>
          <p:cNvPr id="2" name="Group 2"/>
          <p:cNvGrpSpPr/>
          <p:nvPr/>
        </p:nvGrpSpPr>
        <p:grpSpPr>
          <a:xfrm>
            <a:off x="0" y="0"/>
            <a:ext cx="18288000" cy="10287000"/>
            <a:chOff x="0" y="0"/>
            <a:chExt cx="24384000" cy="13716000"/>
          </a:xfrm>
        </p:grpSpPr>
        <p:sp>
          <p:nvSpPr>
            <p:cNvPr id="3" name="AutoShape 3"/>
            <p:cNvSpPr/>
            <p:nvPr/>
          </p:nvSpPr>
          <p:spPr>
            <a:xfrm flipV="1">
              <a:off x="22233774" y="0"/>
              <a:ext cx="0" cy="13716000"/>
            </a:xfrm>
            <a:prstGeom prst="line">
              <a:avLst/>
            </a:prstGeom>
            <a:ln w="12700" cap="flat">
              <a:solidFill>
                <a:srgbClr val="1E2328"/>
              </a:solidFill>
              <a:prstDash val="solid"/>
              <a:headEnd type="none" w="sm" len="sm"/>
              <a:tailEnd type="none" w="sm" len="sm"/>
            </a:ln>
          </p:spPr>
          <p:txBody>
            <a:bodyPr/>
            <a:lstStyle/>
            <a:p>
              <a:endParaRPr lang="pl-PL"/>
            </a:p>
          </p:txBody>
        </p:sp>
        <p:sp>
          <p:nvSpPr>
            <p:cNvPr id="4" name="AutoShape 4"/>
            <p:cNvSpPr/>
            <p:nvPr/>
          </p:nvSpPr>
          <p:spPr>
            <a:xfrm rot="-10800000">
              <a:off x="0" y="1365250"/>
              <a:ext cx="24384000" cy="0"/>
            </a:xfrm>
            <a:prstGeom prst="line">
              <a:avLst/>
            </a:prstGeom>
            <a:ln w="12700" cap="flat">
              <a:solidFill>
                <a:srgbClr val="1E2328"/>
              </a:solidFill>
              <a:prstDash val="solid"/>
              <a:headEnd type="none" w="sm" len="sm"/>
              <a:tailEnd type="none" w="sm" len="sm"/>
            </a:ln>
          </p:spPr>
          <p:txBody>
            <a:bodyPr/>
            <a:lstStyle/>
            <a:p>
              <a:endParaRPr lang="pl-PL"/>
            </a:p>
          </p:txBody>
        </p:sp>
        <p:sp>
          <p:nvSpPr>
            <p:cNvPr id="5" name="Freeform 5"/>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txBody>
            <a:bodyPr/>
            <a:lstStyle/>
            <a:p>
              <a:endParaRPr lang="pl-PL"/>
            </a:p>
          </p:txBody>
        </p:sp>
        <p:sp>
          <p:nvSpPr>
            <p:cNvPr id="6" name="TextBox 6"/>
            <p:cNvSpPr txBox="1"/>
            <p:nvPr/>
          </p:nvSpPr>
          <p:spPr>
            <a:xfrm>
              <a:off x="18419728" y="439208"/>
              <a:ext cx="3674959" cy="499533"/>
            </a:xfrm>
            <a:prstGeom prst="rect">
              <a:avLst/>
            </a:prstGeom>
          </p:spPr>
          <p:txBody>
            <a:bodyPr lIns="0" tIns="0" rIns="0" bIns="0" rtlCol="0" anchor="t">
              <a:spAutoFit/>
            </a:bodyPr>
            <a:lstStyle/>
            <a:p>
              <a:pPr algn="ctr">
                <a:lnSpc>
                  <a:spcPts val="3049"/>
                </a:lnSpc>
              </a:pPr>
              <a:r>
                <a:rPr lang="pl" sz="2499" dirty="0">
                  <a:solidFill>
                    <a:srgbClr val="1E2328"/>
                  </a:solidFill>
                  <a:latin typeface="Montserrat"/>
                  <a:ea typeface="Montserrat"/>
                  <a:cs typeface="Montserrat"/>
                  <a:sym typeface="Montserrat"/>
                </a:rPr>
                <a:t>Moduł 5, Unit 4</a:t>
              </a:r>
            </a:p>
          </p:txBody>
        </p:sp>
      </p:grpSp>
      <p:sp>
        <p:nvSpPr>
          <p:cNvPr id="8" name="AutoShape 8"/>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pl-PL"/>
          </a:p>
        </p:txBody>
      </p:sp>
      <p:sp>
        <p:nvSpPr>
          <p:cNvPr id="23" name="TextBox 23"/>
          <p:cNvSpPr txBox="1"/>
          <p:nvPr/>
        </p:nvSpPr>
        <p:spPr>
          <a:xfrm rot="16200000">
            <a:off x="184368" y="3157158"/>
            <a:ext cx="4534124" cy="1572162"/>
          </a:xfrm>
          <a:prstGeom prst="rect">
            <a:avLst/>
          </a:prstGeom>
        </p:spPr>
        <p:txBody>
          <a:bodyPr wrap="square" lIns="0" tIns="0" rIns="0" bIns="0" rtlCol="0" anchor="t">
            <a:spAutoFit/>
          </a:bodyPr>
          <a:lstStyle/>
          <a:p>
            <a:pPr algn="l">
              <a:lnSpc>
                <a:spcPts val="6000"/>
              </a:lnSpc>
            </a:pPr>
            <a:r>
              <a:rPr lang="pl" sz="6000" dirty="0">
                <a:solidFill>
                  <a:srgbClr val="1E2328"/>
                </a:solidFill>
                <a:latin typeface="DM Serif Display"/>
                <a:ea typeface="DM Serif Display"/>
                <a:cs typeface="DM Serif Display"/>
                <a:sym typeface="DM Serif Display"/>
              </a:rPr>
              <a:t>Tożsamość marki</a:t>
            </a:r>
          </a:p>
        </p:txBody>
      </p:sp>
      <p:sp>
        <p:nvSpPr>
          <p:cNvPr id="29" name="TextBox 29"/>
          <p:cNvSpPr txBox="1"/>
          <p:nvPr/>
        </p:nvSpPr>
        <p:spPr>
          <a:xfrm>
            <a:off x="4282811" y="1263612"/>
            <a:ext cx="12056519" cy="8850949"/>
          </a:xfrm>
          <a:prstGeom prst="rect">
            <a:avLst/>
          </a:prstGeom>
        </p:spPr>
        <p:txBody>
          <a:bodyPr wrap="square" lIns="0" tIns="0" rIns="0" bIns="0" rtlCol="0" anchor="t">
            <a:spAutoFit/>
          </a:bodyPr>
          <a:lstStyle/>
          <a:p>
            <a:pPr algn="l">
              <a:lnSpc>
                <a:spcPts val="3299"/>
              </a:lnSpc>
            </a:pPr>
            <a:r>
              <a:rPr lang="pl" sz="2199" dirty="0">
                <a:solidFill>
                  <a:srgbClr val="1E2328"/>
                </a:solidFill>
                <a:latin typeface="Montserrat"/>
                <a:ea typeface="Montserrat"/>
                <a:cs typeface="Montserrat"/>
                <a:sym typeface="Montserrat"/>
              </a:rPr>
              <a:t>Tożsamość marki to przede wszystkim to, co korporacja chce pokazać swoim odbiorcom. Aby odnieść sukces, musi być zgodna z wartościami marki prezentowanymi klientom.</a:t>
            </a:r>
          </a:p>
          <a:p>
            <a:pPr algn="l">
              <a:lnSpc>
                <a:spcPts val="3299"/>
              </a:lnSpc>
            </a:pPr>
            <a:endParaRPr lang="en-US" sz="2199" dirty="0">
              <a:solidFill>
                <a:srgbClr val="1E2328"/>
              </a:solidFill>
              <a:latin typeface="Montserrat"/>
              <a:ea typeface="Montserrat"/>
              <a:cs typeface="Montserrat"/>
              <a:sym typeface="Montserrat"/>
            </a:endParaRPr>
          </a:p>
          <a:p>
            <a:pPr algn="l">
              <a:lnSpc>
                <a:spcPts val="3299"/>
              </a:lnSpc>
            </a:pPr>
            <a:r>
              <a:rPr lang="pl" sz="2199" dirty="0">
                <a:solidFill>
                  <a:srgbClr val="1E2328"/>
                </a:solidFill>
                <a:latin typeface="Montserrat"/>
                <a:ea typeface="Montserrat"/>
                <a:cs typeface="Montserrat"/>
                <a:sym typeface="Montserrat"/>
              </a:rPr>
              <a:t>Tożsamość marki powinna być:</a:t>
            </a:r>
          </a:p>
          <a:p>
            <a:pPr marL="342900" indent="-342900" algn="l">
              <a:lnSpc>
                <a:spcPts val="3299"/>
              </a:lnSpc>
              <a:buFont typeface="Arial" panose="020B0604020202020204" pitchFamily="34" charset="0"/>
              <a:buChar char="•"/>
            </a:pPr>
            <a:r>
              <a:rPr lang="pl" sz="2199" dirty="0">
                <a:solidFill>
                  <a:srgbClr val="1E2328"/>
                </a:solidFill>
                <a:latin typeface="Montserrat"/>
                <a:ea typeface="Montserrat"/>
                <a:cs typeface="Montserrat"/>
                <a:sym typeface="Montserrat"/>
              </a:rPr>
              <a:t>Charakterystyczna</a:t>
            </a:r>
          </a:p>
          <a:p>
            <a:pPr marL="342900" indent="-342900" algn="l">
              <a:lnSpc>
                <a:spcPts val="3299"/>
              </a:lnSpc>
              <a:buFont typeface="Arial" panose="020B0604020202020204" pitchFamily="34" charset="0"/>
              <a:buChar char="•"/>
            </a:pPr>
            <a:r>
              <a:rPr lang="pl" sz="2199" dirty="0">
                <a:solidFill>
                  <a:srgbClr val="1E2328"/>
                </a:solidFill>
                <a:latin typeface="Montserrat"/>
                <a:ea typeface="Montserrat"/>
                <a:cs typeface="Montserrat"/>
                <a:sym typeface="Montserrat"/>
              </a:rPr>
              <a:t>Niezapomniana</a:t>
            </a:r>
          </a:p>
          <a:p>
            <a:pPr marL="342900" indent="-342900" algn="l">
              <a:lnSpc>
                <a:spcPts val="3299"/>
              </a:lnSpc>
              <a:buFont typeface="Arial" panose="020B0604020202020204" pitchFamily="34" charset="0"/>
              <a:buChar char="•"/>
            </a:pPr>
            <a:r>
              <a:rPr lang="pl" sz="2199" dirty="0">
                <a:solidFill>
                  <a:srgbClr val="1E2328"/>
                </a:solidFill>
                <a:latin typeface="Montserrat"/>
                <a:ea typeface="Montserrat"/>
                <a:cs typeface="Montserrat"/>
                <a:sym typeface="Montserrat"/>
              </a:rPr>
              <a:t>Skalowalna</a:t>
            </a:r>
          </a:p>
          <a:p>
            <a:pPr marL="342900" indent="-342900" algn="l">
              <a:lnSpc>
                <a:spcPts val="3299"/>
              </a:lnSpc>
              <a:buFont typeface="Arial" panose="020B0604020202020204" pitchFamily="34" charset="0"/>
              <a:buChar char="•"/>
            </a:pPr>
            <a:r>
              <a:rPr lang="pl" sz="2199" dirty="0">
                <a:solidFill>
                  <a:srgbClr val="1E2328"/>
                </a:solidFill>
                <a:latin typeface="Montserrat"/>
                <a:ea typeface="Montserrat"/>
                <a:cs typeface="Montserrat"/>
                <a:sym typeface="Montserrat"/>
              </a:rPr>
              <a:t>Elastyczna</a:t>
            </a:r>
          </a:p>
          <a:p>
            <a:pPr marL="342900" indent="-342900" algn="l">
              <a:lnSpc>
                <a:spcPts val="3299"/>
              </a:lnSpc>
              <a:buFont typeface="Arial" panose="020B0604020202020204" pitchFamily="34" charset="0"/>
              <a:buChar char="•"/>
            </a:pPr>
            <a:r>
              <a:rPr lang="pl" sz="2199" dirty="0">
                <a:solidFill>
                  <a:srgbClr val="1E2328"/>
                </a:solidFill>
                <a:latin typeface="Montserrat"/>
                <a:ea typeface="Montserrat"/>
                <a:cs typeface="Montserrat"/>
                <a:sym typeface="Montserrat"/>
              </a:rPr>
              <a:t>Spoista</a:t>
            </a:r>
          </a:p>
          <a:p>
            <a:pPr marL="342900" indent="-342900" algn="l">
              <a:lnSpc>
                <a:spcPts val="3299"/>
              </a:lnSpc>
              <a:buFont typeface="Arial" panose="020B0604020202020204" pitchFamily="34" charset="0"/>
              <a:buChar char="•"/>
            </a:pPr>
            <a:endParaRPr lang="en-US" sz="2199" dirty="0">
              <a:solidFill>
                <a:srgbClr val="1E2328"/>
              </a:solidFill>
              <a:latin typeface="Montserrat"/>
              <a:ea typeface="Montserrat"/>
              <a:cs typeface="Montserrat"/>
              <a:sym typeface="Montserrat"/>
            </a:endParaRPr>
          </a:p>
          <a:p>
            <a:pPr algn="l">
              <a:lnSpc>
                <a:spcPts val="3299"/>
              </a:lnSpc>
            </a:pPr>
            <a:r>
              <a:rPr lang="pl" sz="2199" dirty="0">
                <a:solidFill>
                  <a:srgbClr val="1E2328"/>
                </a:solidFill>
                <a:latin typeface="Montserrat"/>
                <a:ea typeface="Montserrat"/>
                <a:cs typeface="Montserrat"/>
                <a:sym typeface="Montserrat"/>
              </a:rPr>
              <a:t>Silna identyfikacja marki może pomóc firmie:</a:t>
            </a:r>
          </a:p>
          <a:p>
            <a:pPr marL="342900" indent="-342900" algn="l">
              <a:lnSpc>
                <a:spcPts val="3299"/>
              </a:lnSpc>
              <a:buFont typeface="Arial" panose="020B0604020202020204" pitchFamily="34" charset="0"/>
              <a:buChar char="•"/>
            </a:pPr>
            <a:r>
              <a:rPr lang="pl" sz="2199" dirty="0">
                <a:solidFill>
                  <a:srgbClr val="1E2328"/>
                </a:solidFill>
                <a:latin typeface="Montserrat"/>
                <a:ea typeface="Montserrat"/>
                <a:cs typeface="Montserrat"/>
                <a:sym typeface="Montserrat"/>
              </a:rPr>
              <a:t>Wyróżnij się na tle konkurencji</a:t>
            </a:r>
          </a:p>
          <a:p>
            <a:pPr marL="342900" indent="-342900" algn="l">
              <a:lnSpc>
                <a:spcPts val="3299"/>
              </a:lnSpc>
              <a:buFont typeface="Arial" panose="020B0604020202020204" pitchFamily="34" charset="0"/>
              <a:buChar char="•"/>
            </a:pPr>
            <a:r>
              <a:rPr lang="pl" sz="2199" dirty="0">
                <a:solidFill>
                  <a:srgbClr val="1E2328"/>
                </a:solidFill>
                <a:latin typeface="Montserrat"/>
                <a:ea typeface="Montserrat"/>
                <a:cs typeface="Montserrat"/>
                <a:sym typeface="Montserrat"/>
              </a:rPr>
              <a:t>Zbuduj zaufanie i lojalność klientów</a:t>
            </a:r>
          </a:p>
          <a:p>
            <a:pPr marL="342900" indent="-342900" algn="l">
              <a:lnSpc>
                <a:spcPts val="3299"/>
              </a:lnSpc>
              <a:buFont typeface="Arial" panose="020B0604020202020204" pitchFamily="34" charset="0"/>
              <a:buChar char="•"/>
            </a:pPr>
            <a:r>
              <a:rPr lang="pl" sz="2199" dirty="0">
                <a:solidFill>
                  <a:srgbClr val="1E2328"/>
                </a:solidFill>
                <a:latin typeface="Montserrat"/>
                <a:ea typeface="Montserrat"/>
                <a:cs typeface="Montserrat"/>
                <a:sym typeface="Montserrat"/>
              </a:rPr>
              <a:t>Komunikować swoje wartości i misję</a:t>
            </a:r>
          </a:p>
          <a:p>
            <a:pPr marL="342900" indent="-342900" algn="l">
              <a:lnSpc>
                <a:spcPts val="3299"/>
              </a:lnSpc>
              <a:buFont typeface="Arial" panose="020B0604020202020204" pitchFamily="34" charset="0"/>
              <a:buChar char="•"/>
            </a:pPr>
            <a:r>
              <a:rPr lang="pl" sz="2199" dirty="0">
                <a:solidFill>
                  <a:srgbClr val="1E2328"/>
                </a:solidFill>
                <a:latin typeface="Montserrat"/>
                <a:ea typeface="Montserrat"/>
                <a:cs typeface="Montserrat"/>
                <a:sym typeface="Montserrat"/>
              </a:rPr>
              <a:t>Stwórz spójne doświadczenie dla klientów</a:t>
            </a:r>
          </a:p>
          <a:p>
            <a:pPr marL="342900" indent="-342900" algn="l">
              <a:lnSpc>
                <a:spcPts val="3299"/>
              </a:lnSpc>
              <a:buFont typeface="Arial" panose="020B0604020202020204" pitchFamily="34" charset="0"/>
              <a:buChar char="•"/>
            </a:pPr>
            <a:r>
              <a:rPr lang="pl" sz="2199" dirty="0">
                <a:solidFill>
                  <a:srgbClr val="1E2328"/>
                </a:solidFill>
                <a:latin typeface="Montserrat"/>
                <a:ea typeface="Montserrat"/>
                <a:cs typeface="Montserrat"/>
                <a:sym typeface="Montserrat"/>
              </a:rPr>
              <a:t>Przyciągaj i zatrzymuj pracowników</a:t>
            </a:r>
          </a:p>
          <a:p>
            <a:pPr algn="l">
              <a:lnSpc>
                <a:spcPts val="3299"/>
              </a:lnSpc>
            </a:pPr>
            <a:endParaRPr lang="en-US" sz="2199" dirty="0">
              <a:solidFill>
                <a:srgbClr val="1E2328"/>
              </a:solidFill>
              <a:latin typeface="Montserrat"/>
              <a:ea typeface="Montserrat"/>
              <a:cs typeface="Montserrat"/>
              <a:sym typeface="Montserrat"/>
            </a:endParaRPr>
          </a:p>
          <a:p>
            <a:pPr algn="l">
              <a:lnSpc>
                <a:spcPts val="3299"/>
              </a:lnSpc>
            </a:pPr>
            <a:r>
              <a:rPr lang="pl" sz="2199" dirty="0">
                <a:solidFill>
                  <a:srgbClr val="1E2328"/>
                </a:solidFill>
                <a:latin typeface="Montserrat"/>
                <a:ea typeface="Montserrat"/>
                <a:cs typeface="Montserrat"/>
                <a:sym typeface="Montserrat"/>
              </a:rPr>
              <a:t>Budowanie tożsamości marki to złożony proces, który wymaga starannego rozważenia wszystkich elementów. Ważne jest, aby stworzyć autentyczną, trafną i zrównoważoną tożsamość marki.</a:t>
            </a:r>
          </a:p>
        </p:txBody>
      </p:sp>
      <p:sp>
        <p:nvSpPr>
          <p:cNvPr id="30" name="TextBox 30"/>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pl" sz="2499">
                <a:solidFill>
                  <a:srgbClr val="1E2328"/>
                </a:solidFill>
                <a:latin typeface="DM Serif Display"/>
                <a:ea typeface="DM Serif Display"/>
                <a:cs typeface="DM Serif Display"/>
                <a:sym typeface="DM Serif Display"/>
              </a:rPr>
              <a:t>Program szkoleniowy UpTraK</a:t>
            </a:r>
          </a:p>
        </p:txBody>
      </p:sp>
      <p:sp>
        <p:nvSpPr>
          <p:cNvPr id="31" name="TextBox 17">
            <a:extLst>
              <a:ext uri="{FF2B5EF4-FFF2-40B4-BE49-F238E27FC236}">
                <a16:creationId xmlns:a16="http://schemas.microsoft.com/office/drawing/2014/main" id="{0E8232CC-4B43-1AD7-7D7D-0C1E2F54BCD1}"/>
              </a:ext>
            </a:extLst>
          </p:cNvPr>
          <p:cNvSpPr txBox="1"/>
          <p:nvPr/>
        </p:nvSpPr>
        <p:spPr>
          <a:xfrm rot="-5400000">
            <a:off x="15614765" y="7257068"/>
            <a:ext cx="3733800" cy="268663"/>
          </a:xfrm>
          <a:prstGeom prst="rect">
            <a:avLst/>
          </a:prstGeom>
        </p:spPr>
        <p:txBody>
          <a:bodyPr wrap="square" lIns="0" tIns="0" rIns="0" bIns="0" rtlCol="0" anchor="t">
            <a:spAutoFit/>
          </a:bodyPr>
          <a:lstStyle/>
          <a:p>
            <a:pPr algn="l">
              <a:lnSpc>
                <a:spcPts val="2196"/>
              </a:lnSpc>
            </a:pPr>
            <a:r>
              <a:rPr lang="pl" sz="1800" dirty="0">
                <a:solidFill>
                  <a:srgbClr val="1E2328"/>
                </a:solidFill>
                <a:latin typeface="Montserrat"/>
                <a:ea typeface="Montserrat"/>
                <a:cs typeface="Montserrat"/>
                <a:sym typeface="Montserrat"/>
              </a:rPr>
              <a:t>www.fashionupproject.com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66B9C-0A62-66EB-C888-5721A0EC31E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E686D28-2DF9-E44A-6B31-C1D6A110ED61}"/>
              </a:ext>
            </a:extLst>
          </p:cNvPr>
          <p:cNvGrpSpPr/>
          <p:nvPr/>
        </p:nvGrpSpPr>
        <p:grpSpPr>
          <a:xfrm>
            <a:off x="0" y="0"/>
            <a:ext cx="18288000" cy="10287000"/>
            <a:chOff x="0" y="0"/>
            <a:chExt cx="24384000" cy="13716000"/>
          </a:xfrm>
        </p:grpSpPr>
        <p:sp>
          <p:nvSpPr>
            <p:cNvPr id="3" name="AutoShape 3">
              <a:extLst>
                <a:ext uri="{FF2B5EF4-FFF2-40B4-BE49-F238E27FC236}">
                  <a16:creationId xmlns:a16="http://schemas.microsoft.com/office/drawing/2014/main" id="{91E2A62A-CB95-87BA-BBA7-A24FAA978915}"/>
                </a:ext>
              </a:extLst>
            </p:cNvPr>
            <p:cNvSpPr/>
            <p:nvPr/>
          </p:nvSpPr>
          <p:spPr>
            <a:xfrm flipV="1">
              <a:off x="22233774" y="0"/>
              <a:ext cx="0" cy="13716000"/>
            </a:xfrm>
            <a:prstGeom prst="line">
              <a:avLst/>
            </a:prstGeom>
            <a:ln w="12700" cap="flat">
              <a:solidFill>
                <a:srgbClr val="1E2328"/>
              </a:solidFill>
              <a:prstDash val="solid"/>
              <a:headEnd type="none" w="sm" len="sm"/>
              <a:tailEnd type="none" w="sm" len="sm"/>
            </a:ln>
          </p:spPr>
          <p:txBody>
            <a:bodyPr/>
            <a:lstStyle/>
            <a:p>
              <a:endParaRPr lang="pl-PL"/>
            </a:p>
          </p:txBody>
        </p:sp>
        <p:sp>
          <p:nvSpPr>
            <p:cNvPr id="4" name="AutoShape 4">
              <a:extLst>
                <a:ext uri="{FF2B5EF4-FFF2-40B4-BE49-F238E27FC236}">
                  <a16:creationId xmlns:a16="http://schemas.microsoft.com/office/drawing/2014/main" id="{8E7BCD37-EC13-86AA-4E87-F6491F4EB2C6}"/>
                </a:ext>
              </a:extLst>
            </p:cNvPr>
            <p:cNvSpPr/>
            <p:nvPr/>
          </p:nvSpPr>
          <p:spPr>
            <a:xfrm rot="-10800000">
              <a:off x="0" y="1365250"/>
              <a:ext cx="24384000" cy="0"/>
            </a:xfrm>
            <a:prstGeom prst="line">
              <a:avLst/>
            </a:prstGeom>
            <a:ln w="12700" cap="flat">
              <a:solidFill>
                <a:srgbClr val="1E2328"/>
              </a:solidFill>
              <a:prstDash val="solid"/>
              <a:headEnd type="none" w="sm" len="sm"/>
              <a:tailEnd type="none" w="sm" len="sm"/>
            </a:ln>
          </p:spPr>
          <p:txBody>
            <a:bodyPr/>
            <a:lstStyle/>
            <a:p>
              <a:endParaRPr lang="pl-PL"/>
            </a:p>
          </p:txBody>
        </p:sp>
        <p:sp>
          <p:nvSpPr>
            <p:cNvPr id="5" name="Freeform 5">
              <a:extLst>
                <a:ext uri="{FF2B5EF4-FFF2-40B4-BE49-F238E27FC236}">
                  <a16:creationId xmlns:a16="http://schemas.microsoft.com/office/drawing/2014/main" id="{D8E1C7B0-2438-B10F-1965-3DA8AEA7BEE8}"/>
                </a:ext>
              </a:extLst>
            </p:cNvPr>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3"/>
              <a:stretch>
                <a:fillRect/>
              </a:stretch>
            </a:blipFill>
          </p:spPr>
          <p:txBody>
            <a:bodyPr/>
            <a:lstStyle/>
            <a:p>
              <a:endParaRPr lang="pl-PL"/>
            </a:p>
          </p:txBody>
        </p:sp>
        <p:sp>
          <p:nvSpPr>
            <p:cNvPr id="6" name="TextBox 6">
              <a:extLst>
                <a:ext uri="{FF2B5EF4-FFF2-40B4-BE49-F238E27FC236}">
                  <a16:creationId xmlns:a16="http://schemas.microsoft.com/office/drawing/2014/main" id="{F91B19B0-2BE4-575E-14B5-A0355A338E6D}"/>
                </a:ext>
              </a:extLst>
            </p:cNvPr>
            <p:cNvSpPr txBox="1"/>
            <p:nvPr/>
          </p:nvSpPr>
          <p:spPr>
            <a:xfrm>
              <a:off x="18419728" y="439208"/>
              <a:ext cx="3674959" cy="499533"/>
            </a:xfrm>
            <a:prstGeom prst="rect">
              <a:avLst/>
            </a:prstGeom>
          </p:spPr>
          <p:txBody>
            <a:bodyPr lIns="0" tIns="0" rIns="0" bIns="0" rtlCol="0" anchor="t">
              <a:spAutoFit/>
            </a:bodyPr>
            <a:lstStyle/>
            <a:p>
              <a:pPr algn="ctr">
                <a:lnSpc>
                  <a:spcPts val="3049"/>
                </a:lnSpc>
              </a:pPr>
              <a:r>
                <a:rPr lang="pl" sz="2499" dirty="0">
                  <a:solidFill>
                    <a:srgbClr val="1E2328"/>
                  </a:solidFill>
                  <a:latin typeface="Montserrat"/>
                  <a:ea typeface="Montserrat"/>
                  <a:cs typeface="Montserrat"/>
                  <a:sym typeface="Montserrat"/>
                </a:rPr>
                <a:t>Moduł 5, Unit 4</a:t>
              </a:r>
            </a:p>
          </p:txBody>
        </p:sp>
      </p:grpSp>
      <p:sp>
        <p:nvSpPr>
          <p:cNvPr id="8" name="AutoShape 8">
            <a:extLst>
              <a:ext uri="{FF2B5EF4-FFF2-40B4-BE49-F238E27FC236}">
                <a16:creationId xmlns:a16="http://schemas.microsoft.com/office/drawing/2014/main" id="{6A82BDB7-C4F8-6A23-B002-02A88872B00A}"/>
              </a:ext>
            </a:extLst>
          </p:cNvPr>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pl-PL"/>
          </a:p>
        </p:txBody>
      </p:sp>
      <p:grpSp>
        <p:nvGrpSpPr>
          <p:cNvPr id="9" name="Group 9">
            <a:extLst>
              <a:ext uri="{FF2B5EF4-FFF2-40B4-BE49-F238E27FC236}">
                <a16:creationId xmlns:a16="http://schemas.microsoft.com/office/drawing/2014/main" id="{0A8546B6-9727-62E8-D1A2-7BC1278B302F}"/>
              </a:ext>
            </a:extLst>
          </p:cNvPr>
          <p:cNvGrpSpPr/>
          <p:nvPr/>
        </p:nvGrpSpPr>
        <p:grpSpPr>
          <a:xfrm>
            <a:off x="11814819" y="2052637"/>
            <a:ext cx="4415781" cy="7209712"/>
            <a:chOff x="0" y="0"/>
            <a:chExt cx="3505240" cy="5723059"/>
          </a:xfrm>
        </p:grpSpPr>
        <p:sp>
          <p:nvSpPr>
            <p:cNvPr id="10" name="Freeform 10">
              <a:extLst>
                <a:ext uri="{FF2B5EF4-FFF2-40B4-BE49-F238E27FC236}">
                  <a16:creationId xmlns:a16="http://schemas.microsoft.com/office/drawing/2014/main" id="{F5A43AC0-85BD-4A9D-3714-22C2589E1150}"/>
                </a:ext>
              </a:extLst>
            </p:cNvPr>
            <p:cNvSpPr/>
            <p:nvPr/>
          </p:nvSpPr>
          <p:spPr>
            <a:xfrm>
              <a:off x="0" y="0"/>
              <a:ext cx="3505240" cy="5723058"/>
            </a:xfrm>
            <a:custGeom>
              <a:avLst/>
              <a:gdLst/>
              <a:ahLst/>
              <a:cxnLst/>
              <a:rect l="l" t="t" r="r" b="b"/>
              <a:pathLst>
                <a:path w="3505240" h="5723058">
                  <a:moveTo>
                    <a:pt x="0" y="0"/>
                  </a:moveTo>
                  <a:lnTo>
                    <a:pt x="3505240" y="0"/>
                  </a:lnTo>
                  <a:lnTo>
                    <a:pt x="3505240" y="5723058"/>
                  </a:lnTo>
                  <a:lnTo>
                    <a:pt x="0" y="5723058"/>
                  </a:lnTo>
                  <a:close/>
                </a:path>
              </a:pathLst>
            </a:custGeom>
            <a:solidFill>
              <a:srgbClr val="CFCF5A"/>
            </a:solidFill>
          </p:spPr>
          <p:txBody>
            <a:bodyPr/>
            <a:lstStyle/>
            <a:p>
              <a:endParaRPr lang="pl-PL"/>
            </a:p>
          </p:txBody>
        </p:sp>
        <p:sp>
          <p:nvSpPr>
            <p:cNvPr id="11" name="TextBox 11">
              <a:extLst>
                <a:ext uri="{FF2B5EF4-FFF2-40B4-BE49-F238E27FC236}">
                  <a16:creationId xmlns:a16="http://schemas.microsoft.com/office/drawing/2014/main" id="{A200CEF8-5CB5-DF97-8844-1B6F3BEB8788}"/>
                </a:ext>
              </a:extLst>
            </p:cNvPr>
            <p:cNvSpPr txBox="1"/>
            <p:nvPr/>
          </p:nvSpPr>
          <p:spPr>
            <a:xfrm>
              <a:off x="0" y="0"/>
              <a:ext cx="3505240" cy="5723059"/>
            </a:xfrm>
            <a:prstGeom prst="rect">
              <a:avLst/>
            </a:prstGeom>
          </p:spPr>
          <p:txBody>
            <a:bodyPr lIns="50800" tIns="50800" rIns="50800" bIns="50800" rtlCol="0" anchor="ctr"/>
            <a:lstStyle/>
            <a:p>
              <a:pPr algn="ctr">
                <a:lnSpc>
                  <a:spcPts val="2478"/>
                </a:lnSpc>
              </a:pPr>
              <a:endParaRPr/>
            </a:p>
          </p:txBody>
        </p:sp>
      </p:grpSp>
      <p:sp>
        <p:nvSpPr>
          <p:cNvPr id="14" name="TextBox 14">
            <a:extLst>
              <a:ext uri="{FF2B5EF4-FFF2-40B4-BE49-F238E27FC236}">
                <a16:creationId xmlns:a16="http://schemas.microsoft.com/office/drawing/2014/main" id="{857A9A22-42EC-5FCE-80C4-AE36FB9930EE}"/>
              </a:ext>
            </a:extLst>
          </p:cNvPr>
          <p:cNvSpPr txBox="1"/>
          <p:nvPr/>
        </p:nvSpPr>
        <p:spPr>
          <a:xfrm>
            <a:off x="1554235" y="2051749"/>
            <a:ext cx="14031066" cy="1443600"/>
          </a:xfrm>
          <a:prstGeom prst="rect">
            <a:avLst/>
          </a:prstGeom>
        </p:spPr>
        <p:txBody>
          <a:bodyPr wrap="square" lIns="0" tIns="0" rIns="0" bIns="0" rtlCol="0" anchor="t">
            <a:spAutoFit/>
          </a:bodyPr>
          <a:lstStyle/>
          <a:p>
            <a:pPr algn="l">
              <a:lnSpc>
                <a:spcPts val="11099"/>
              </a:lnSpc>
            </a:pPr>
            <a:r>
              <a:rPr lang="pl" sz="9999" dirty="0">
                <a:solidFill>
                  <a:srgbClr val="1E2328"/>
                </a:solidFill>
                <a:latin typeface="DM Serif Display"/>
                <a:ea typeface="DM Serif Display"/>
                <a:cs typeface="DM Serif Display"/>
                <a:sym typeface="DM Serif Display"/>
              </a:rPr>
              <a:t>Obejrzyjmy ten film</a:t>
            </a:r>
          </a:p>
        </p:txBody>
      </p:sp>
      <p:sp>
        <p:nvSpPr>
          <p:cNvPr id="15" name="AutoShape 15">
            <a:extLst>
              <a:ext uri="{FF2B5EF4-FFF2-40B4-BE49-F238E27FC236}">
                <a16:creationId xmlns:a16="http://schemas.microsoft.com/office/drawing/2014/main" id="{832474B0-C3D3-C1F9-FA50-8C8470256D62}"/>
              </a:ext>
            </a:extLst>
          </p:cNvPr>
          <p:cNvSpPr/>
          <p:nvPr/>
        </p:nvSpPr>
        <p:spPr>
          <a:xfrm rot="22765">
            <a:off x="1031590" y="9246394"/>
            <a:ext cx="719057" cy="0"/>
          </a:xfrm>
          <a:prstGeom prst="line">
            <a:avLst/>
          </a:prstGeom>
          <a:ln w="9525" cap="flat">
            <a:solidFill>
              <a:srgbClr val="CFCF5A"/>
            </a:solidFill>
            <a:prstDash val="solid"/>
            <a:headEnd type="none" w="sm" len="sm"/>
            <a:tailEnd type="none" w="sm" len="sm"/>
          </a:ln>
        </p:spPr>
        <p:txBody>
          <a:bodyPr/>
          <a:lstStyle/>
          <a:p>
            <a:endParaRPr lang="pl-PL"/>
          </a:p>
        </p:txBody>
      </p:sp>
      <p:sp>
        <p:nvSpPr>
          <p:cNvPr id="17" name="TextBox 17">
            <a:extLst>
              <a:ext uri="{FF2B5EF4-FFF2-40B4-BE49-F238E27FC236}">
                <a16:creationId xmlns:a16="http://schemas.microsoft.com/office/drawing/2014/main" id="{B4986E0A-FF70-0A97-BEA5-4E28AA6042E9}"/>
              </a:ext>
            </a:extLst>
          </p:cNvPr>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pl" sz="2499">
                <a:solidFill>
                  <a:srgbClr val="1E2328"/>
                </a:solidFill>
                <a:latin typeface="DM Serif Display"/>
                <a:ea typeface="DM Serif Display"/>
                <a:cs typeface="DM Serif Display"/>
                <a:sym typeface="DM Serif Display"/>
              </a:rPr>
              <a:t>Program szkoleniowy UpTraK</a:t>
            </a:r>
          </a:p>
        </p:txBody>
      </p:sp>
      <p:sp>
        <p:nvSpPr>
          <p:cNvPr id="18" name="TextBox 17">
            <a:extLst>
              <a:ext uri="{FF2B5EF4-FFF2-40B4-BE49-F238E27FC236}">
                <a16:creationId xmlns:a16="http://schemas.microsoft.com/office/drawing/2014/main" id="{DEAE62B5-2447-E5A3-D3EF-CBE60068B06F}"/>
              </a:ext>
            </a:extLst>
          </p:cNvPr>
          <p:cNvSpPr txBox="1"/>
          <p:nvPr/>
        </p:nvSpPr>
        <p:spPr>
          <a:xfrm rot="-5400000">
            <a:off x="15614765" y="7257068"/>
            <a:ext cx="3733800" cy="268663"/>
          </a:xfrm>
          <a:prstGeom prst="rect">
            <a:avLst/>
          </a:prstGeom>
        </p:spPr>
        <p:txBody>
          <a:bodyPr wrap="square" lIns="0" tIns="0" rIns="0" bIns="0" rtlCol="0" anchor="t">
            <a:spAutoFit/>
          </a:bodyPr>
          <a:lstStyle/>
          <a:p>
            <a:pPr algn="l">
              <a:lnSpc>
                <a:spcPts val="2196"/>
              </a:lnSpc>
            </a:pPr>
            <a:r>
              <a:rPr lang="pl" sz="1800" dirty="0">
                <a:solidFill>
                  <a:srgbClr val="1E2328"/>
                </a:solidFill>
                <a:latin typeface="Montserrat"/>
                <a:ea typeface="Montserrat"/>
                <a:cs typeface="Montserrat"/>
                <a:sym typeface="Montserrat"/>
              </a:rPr>
              <a:t>www.fashionupproject.com</a:t>
            </a:r>
          </a:p>
        </p:txBody>
      </p:sp>
      <p:sp>
        <p:nvSpPr>
          <p:cNvPr id="13" name="TextBox 12">
            <a:extLst>
              <a:ext uri="{FF2B5EF4-FFF2-40B4-BE49-F238E27FC236}">
                <a16:creationId xmlns:a16="http://schemas.microsoft.com/office/drawing/2014/main" id="{BEF81C72-1955-E4D2-3FD6-06B0C63388E3}"/>
              </a:ext>
            </a:extLst>
          </p:cNvPr>
          <p:cNvSpPr txBox="1"/>
          <p:nvPr/>
        </p:nvSpPr>
        <p:spPr>
          <a:xfrm>
            <a:off x="3642061" y="9318767"/>
            <a:ext cx="9150530" cy="430887"/>
          </a:xfrm>
          <a:prstGeom prst="rect">
            <a:avLst/>
          </a:prstGeom>
          <a:noFill/>
        </p:spPr>
        <p:txBody>
          <a:bodyPr wrap="square">
            <a:spAutoFit/>
          </a:bodyPr>
          <a:lstStyle>
            <a:defPPr>
              <a:defRPr lang="en-US"/>
            </a:defPPr>
            <a:lvl1pPr algn="ctr">
              <a:defRPr sz="2200">
                <a:latin typeface="Montserrat" panose="00000500000000000000" pitchFamily="2" charset="0"/>
              </a:defRPr>
            </a:lvl1pPr>
          </a:lstStyle>
          <a:p>
            <a:r>
              <a:rPr lang="pl" dirty="0">
                <a:hlinkClick r:id="rId4"/>
              </a:rPr>
              <a:t>https://www.youtube.com/watch?v=huersHOzoAg</a:t>
            </a:r>
            <a:r>
              <a:rPr lang="pl" dirty="0"/>
              <a:t> </a:t>
            </a:r>
            <a:endParaRPr lang="el-GR" dirty="0"/>
          </a:p>
        </p:txBody>
      </p:sp>
      <p:pic>
        <p:nvPicPr>
          <p:cNvPr id="12" name="Ηλεκτρονικά πολυμέσα 11" title="Building a Brand: How do I build a Strong Brand Identity">
            <a:hlinkClick r:id="" action="ppaction://media"/>
            <a:extLst>
              <a:ext uri="{FF2B5EF4-FFF2-40B4-BE49-F238E27FC236}">
                <a16:creationId xmlns:a16="http://schemas.microsoft.com/office/drawing/2014/main" id="{537987F9-F53F-96CC-DD3F-3A4EE439964C}"/>
              </a:ext>
            </a:extLst>
          </p:cNvPr>
          <p:cNvPicPr>
            <a:picLocks noRot="1" noChangeAspect="1"/>
          </p:cNvPicPr>
          <p:nvPr>
            <a:videoFile r:link="rId1"/>
          </p:nvPr>
        </p:nvPicPr>
        <p:blipFill>
          <a:blip r:embed="rId5"/>
          <a:stretch>
            <a:fillRect/>
          </a:stretch>
        </p:blipFill>
        <p:spPr>
          <a:xfrm>
            <a:off x="3520859" y="3695700"/>
            <a:ext cx="9192875" cy="5193974"/>
          </a:xfrm>
          <a:prstGeom prst="rect">
            <a:avLst/>
          </a:prstGeom>
        </p:spPr>
      </p:pic>
    </p:spTree>
    <p:extLst>
      <p:ext uri="{BB962C8B-B14F-4D97-AF65-F5344CB8AC3E}">
        <p14:creationId xmlns:p14="http://schemas.microsoft.com/office/powerpoint/2010/main" val="418028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677" y="690"/>
            <a:ext cx="18288000" cy="10287000"/>
            <a:chOff x="0" y="0"/>
            <a:chExt cx="24384000" cy="13716000"/>
          </a:xfrm>
        </p:grpSpPr>
        <p:sp>
          <p:nvSpPr>
            <p:cNvPr id="3" name="AutoShape 3"/>
            <p:cNvSpPr/>
            <p:nvPr/>
          </p:nvSpPr>
          <p:spPr>
            <a:xfrm flipV="1">
              <a:off x="22233774" y="0"/>
              <a:ext cx="0" cy="13716000"/>
            </a:xfrm>
            <a:prstGeom prst="line">
              <a:avLst/>
            </a:prstGeom>
            <a:ln w="12700" cap="flat">
              <a:solidFill>
                <a:srgbClr val="1E2328"/>
              </a:solidFill>
              <a:prstDash val="solid"/>
              <a:headEnd type="none" w="sm" len="sm"/>
              <a:tailEnd type="none" w="sm" len="sm"/>
            </a:ln>
          </p:spPr>
          <p:txBody>
            <a:bodyPr/>
            <a:lstStyle/>
            <a:p>
              <a:endParaRPr lang="pl-PL"/>
            </a:p>
          </p:txBody>
        </p:sp>
        <p:sp>
          <p:nvSpPr>
            <p:cNvPr id="4" name="AutoShape 4"/>
            <p:cNvSpPr/>
            <p:nvPr/>
          </p:nvSpPr>
          <p:spPr>
            <a:xfrm rot="-10800000">
              <a:off x="0" y="1365250"/>
              <a:ext cx="24384000" cy="0"/>
            </a:xfrm>
            <a:prstGeom prst="line">
              <a:avLst/>
            </a:prstGeom>
            <a:ln w="12700" cap="flat">
              <a:solidFill>
                <a:srgbClr val="1E2328"/>
              </a:solidFill>
              <a:prstDash val="solid"/>
              <a:headEnd type="none" w="sm" len="sm"/>
              <a:tailEnd type="none" w="sm" len="sm"/>
            </a:ln>
          </p:spPr>
          <p:txBody>
            <a:bodyPr/>
            <a:lstStyle/>
            <a:p>
              <a:endParaRPr lang="pl-PL"/>
            </a:p>
          </p:txBody>
        </p:sp>
        <p:sp>
          <p:nvSpPr>
            <p:cNvPr id="5" name="Freeform 5"/>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txBody>
            <a:bodyPr/>
            <a:lstStyle/>
            <a:p>
              <a:endParaRPr lang="pl-PL"/>
            </a:p>
          </p:txBody>
        </p:sp>
        <p:sp>
          <p:nvSpPr>
            <p:cNvPr id="6" name="TextBox 6"/>
            <p:cNvSpPr txBox="1"/>
            <p:nvPr/>
          </p:nvSpPr>
          <p:spPr>
            <a:xfrm>
              <a:off x="18419164" y="477011"/>
              <a:ext cx="3674959" cy="499533"/>
            </a:xfrm>
            <a:prstGeom prst="rect">
              <a:avLst/>
            </a:prstGeom>
          </p:spPr>
          <p:txBody>
            <a:bodyPr wrap="square" lIns="0" tIns="0" rIns="0" bIns="0" rtlCol="0" anchor="t">
              <a:spAutoFit/>
            </a:bodyPr>
            <a:lstStyle/>
            <a:p>
              <a:pPr algn="ctr">
                <a:lnSpc>
                  <a:spcPts val="3049"/>
                </a:lnSpc>
              </a:pPr>
              <a:r>
                <a:rPr lang="pl" sz="2499" dirty="0">
                  <a:solidFill>
                    <a:srgbClr val="1E2328"/>
                  </a:solidFill>
                  <a:latin typeface="Montserrat"/>
                  <a:ea typeface="Montserrat"/>
                  <a:cs typeface="Montserrat"/>
                  <a:sym typeface="Montserrat"/>
                </a:rPr>
                <a:t>Moduł 5, Unit 4</a:t>
              </a:r>
            </a:p>
          </p:txBody>
        </p:sp>
      </p:grpSp>
      <p:sp>
        <p:nvSpPr>
          <p:cNvPr id="8" name="AutoShape 8"/>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pl-PL"/>
          </a:p>
        </p:txBody>
      </p:sp>
      <p:sp>
        <p:nvSpPr>
          <p:cNvPr id="9" name="AutoShape 9"/>
          <p:cNvSpPr/>
          <p:nvPr/>
        </p:nvSpPr>
        <p:spPr>
          <a:xfrm rot="22765">
            <a:off x="8064143" y="3342146"/>
            <a:ext cx="719057" cy="0"/>
          </a:xfrm>
          <a:prstGeom prst="line">
            <a:avLst/>
          </a:prstGeom>
          <a:ln w="9525" cap="flat">
            <a:solidFill>
              <a:srgbClr val="CFCF5A"/>
            </a:solidFill>
            <a:prstDash val="solid"/>
            <a:headEnd type="none" w="sm" len="sm"/>
            <a:tailEnd type="none" w="sm" len="sm"/>
          </a:ln>
        </p:spPr>
        <p:txBody>
          <a:bodyPr/>
          <a:lstStyle/>
          <a:p>
            <a:endParaRPr lang="pl-PL"/>
          </a:p>
        </p:txBody>
      </p:sp>
      <p:grpSp>
        <p:nvGrpSpPr>
          <p:cNvPr id="10" name="Group 10"/>
          <p:cNvGrpSpPr/>
          <p:nvPr/>
        </p:nvGrpSpPr>
        <p:grpSpPr>
          <a:xfrm>
            <a:off x="1202972" y="4523603"/>
            <a:ext cx="3458730" cy="4147460"/>
            <a:chOff x="0" y="0"/>
            <a:chExt cx="3207753" cy="3846507"/>
          </a:xfrm>
        </p:grpSpPr>
        <p:sp>
          <p:nvSpPr>
            <p:cNvPr id="11" name="Freeform 11"/>
            <p:cNvSpPr/>
            <p:nvPr/>
          </p:nvSpPr>
          <p:spPr>
            <a:xfrm>
              <a:off x="0" y="0"/>
              <a:ext cx="3207753" cy="3846507"/>
            </a:xfrm>
            <a:custGeom>
              <a:avLst/>
              <a:gdLst/>
              <a:ahLst/>
              <a:cxnLst/>
              <a:rect l="l" t="t" r="r" b="b"/>
              <a:pathLst>
                <a:path w="3207753" h="3846507">
                  <a:moveTo>
                    <a:pt x="0" y="0"/>
                  </a:moveTo>
                  <a:lnTo>
                    <a:pt x="3207753" y="0"/>
                  </a:lnTo>
                  <a:lnTo>
                    <a:pt x="3207753" y="3846507"/>
                  </a:lnTo>
                  <a:lnTo>
                    <a:pt x="0" y="3846507"/>
                  </a:lnTo>
                  <a:close/>
                </a:path>
              </a:pathLst>
            </a:custGeom>
            <a:solidFill>
              <a:srgbClr val="1E2328"/>
            </a:solidFill>
          </p:spPr>
          <p:txBody>
            <a:bodyPr/>
            <a:lstStyle/>
            <a:p>
              <a:endParaRPr lang="pl-PL"/>
            </a:p>
          </p:txBody>
        </p:sp>
        <p:sp>
          <p:nvSpPr>
            <p:cNvPr id="12" name="TextBox 12"/>
            <p:cNvSpPr txBox="1"/>
            <p:nvPr/>
          </p:nvSpPr>
          <p:spPr>
            <a:xfrm>
              <a:off x="0" y="0"/>
              <a:ext cx="3207753" cy="3846507"/>
            </a:xfrm>
            <a:prstGeom prst="rect">
              <a:avLst/>
            </a:prstGeom>
          </p:spPr>
          <p:txBody>
            <a:bodyPr lIns="50800" tIns="50800" rIns="50800" bIns="50800" rtlCol="0" anchor="ctr"/>
            <a:lstStyle/>
            <a:p>
              <a:pPr algn="ctr">
                <a:lnSpc>
                  <a:spcPts val="2196"/>
                </a:lnSpc>
              </a:pPr>
              <a:endParaRPr/>
            </a:p>
          </p:txBody>
        </p:sp>
      </p:grpSp>
      <p:grpSp>
        <p:nvGrpSpPr>
          <p:cNvPr id="13" name="Group 13"/>
          <p:cNvGrpSpPr/>
          <p:nvPr/>
        </p:nvGrpSpPr>
        <p:grpSpPr>
          <a:xfrm>
            <a:off x="4863862" y="4523603"/>
            <a:ext cx="3458730" cy="4147460"/>
            <a:chOff x="0" y="0"/>
            <a:chExt cx="3207753" cy="3846507"/>
          </a:xfrm>
        </p:grpSpPr>
        <p:sp>
          <p:nvSpPr>
            <p:cNvPr id="14" name="Freeform 14"/>
            <p:cNvSpPr/>
            <p:nvPr/>
          </p:nvSpPr>
          <p:spPr>
            <a:xfrm>
              <a:off x="0" y="0"/>
              <a:ext cx="3207753" cy="3846507"/>
            </a:xfrm>
            <a:custGeom>
              <a:avLst/>
              <a:gdLst/>
              <a:ahLst/>
              <a:cxnLst/>
              <a:rect l="l" t="t" r="r" b="b"/>
              <a:pathLst>
                <a:path w="3207753" h="3846507">
                  <a:moveTo>
                    <a:pt x="0" y="0"/>
                  </a:moveTo>
                  <a:lnTo>
                    <a:pt x="3207753" y="0"/>
                  </a:lnTo>
                  <a:lnTo>
                    <a:pt x="3207753" y="3846507"/>
                  </a:lnTo>
                  <a:lnTo>
                    <a:pt x="0" y="3846507"/>
                  </a:lnTo>
                  <a:close/>
                </a:path>
              </a:pathLst>
            </a:custGeom>
            <a:solidFill>
              <a:srgbClr val="CFCF5A"/>
            </a:solidFill>
          </p:spPr>
          <p:txBody>
            <a:bodyPr/>
            <a:lstStyle/>
            <a:p>
              <a:endParaRPr lang="pl-PL"/>
            </a:p>
          </p:txBody>
        </p:sp>
        <p:sp>
          <p:nvSpPr>
            <p:cNvPr id="15" name="TextBox 15"/>
            <p:cNvSpPr txBox="1"/>
            <p:nvPr/>
          </p:nvSpPr>
          <p:spPr>
            <a:xfrm>
              <a:off x="0" y="0"/>
              <a:ext cx="3207753" cy="3846507"/>
            </a:xfrm>
            <a:prstGeom prst="rect">
              <a:avLst/>
            </a:prstGeom>
          </p:spPr>
          <p:txBody>
            <a:bodyPr lIns="50800" tIns="50800" rIns="50800" bIns="50800" rtlCol="0" anchor="ctr"/>
            <a:lstStyle/>
            <a:p>
              <a:pPr algn="ctr">
                <a:lnSpc>
                  <a:spcPts val="2196"/>
                </a:lnSpc>
              </a:pPr>
              <a:endParaRPr/>
            </a:p>
          </p:txBody>
        </p:sp>
      </p:grpSp>
      <p:grpSp>
        <p:nvGrpSpPr>
          <p:cNvPr id="16" name="Group 16"/>
          <p:cNvGrpSpPr/>
          <p:nvPr/>
        </p:nvGrpSpPr>
        <p:grpSpPr>
          <a:xfrm>
            <a:off x="2494140" y="4085406"/>
            <a:ext cx="876394" cy="876394"/>
            <a:chOff x="0" y="0"/>
            <a:chExt cx="812800" cy="812800"/>
          </a:xfrm>
        </p:grpSpPr>
        <p:sp>
          <p:nvSpPr>
            <p:cNvPr id="17" name="Freeform 17"/>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CFCF5A"/>
            </a:solidFill>
          </p:spPr>
          <p:txBody>
            <a:bodyPr/>
            <a:lstStyle/>
            <a:p>
              <a:endParaRPr lang="pl-PL"/>
            </a:p>
          </p:txBody>
        </p:sp>
        <p:sp>
          <p:nvSpPr>
            <p:cNvPr id="18" name="TextBox 18"/>
            <p:cNvSpPr txBox="1"/>
            <p:nvPr/>
          </p:nvSpPr>
          <p:spPr>
            <a:xfrm>
              <a:off x="0" y="0"/>
              <a:ext cx="812800" cy="812800"/>
            </a:xfrm>
            <a:prstGeom prst="rect">
              <a:avLst/>
            </a:prstGeom>
          </p:spPr>
          <p:txBody>
            <a:bodyPr lIns="50800" tIns="50800" rIns="50800" bIns="50800" rtlCol="0" anchor="ctr"/>
            <a:lstStyle/>
            <a:p>
              <a:pPr algn="ctr">
                <a:lnSpc>
                  <a:spcPts val="2196"/>
                </a:lnSpc>
              </a:pPr>
              <a:endParaRPr/>
            </a:p>
          </p:txBody>
        </p:sp>
      </p:grpSp>
      <p:grpSp>
        <p:nvGrpSpPr>
          <p:cNvPr id="19" name="Group 19"/>
          <p:cNvGrpSpPr/>
          <p:nvPr/>
        </p:nvGrpSpPr>
        <p:grpSpPr>
          <a:xfrm>
            <a:off x="6155030" y="4085406"/>
            <a:ext cx="876394" cy="876394"/>
            <a:chOff x="0" y="0"/>
            <a:chExt cx="812800" cy="812800"/>
          </a:xfrm>
        </p:grpSpPr>
        <p:sp>
          <p:nvSpPr>
            <p:cNvPr id="20" name="Freeform 20"/>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1E2328"/>
            </a:solidFill>
          </p:spPr>
          <p:txBody>
            <a:bodyPr/>
            <a:lstStyle/>
            <a:p>
              <a:endParaRPr lang="pl-PL"/>
            </a:p>
          </p:txBody>
        </p:sp>
        <p:sp>
          <p:nvSpPr>
            <p:cNvPr id="21" name="TextBox 21"/>
            <p:cNvSpPr txBox="1"/>
            <p:nvPr/>
          </p:nvSpPr>
          <p:spPr>
            <a:xfrm>
              <a:off x="0" y="0"/>
              <a:ext cx="812800" cy="812800"/>
            </a:xfrm>
            <a:prstGeom prst="rect">
              <a:avLst/>
            </a:prstGeom>
          </p:spPr>
          <p:txBody>
            <a:bodyPr lIns="50800" tIns="50800" rIns="50800" bIns="50800" rtlCol="0" anchor="ctr"/>
            <a:lstStyle/>
            <a:p>
              <a:pPr algn="ctr">
                <a:lnSpc>
                  <a:spcPts val="2196"/>
                </a:lnSpc>
              </a:pPr>
              <a:endParaRPr/>
            </a:p>
          </p:txBody>
        </p:sp>
      </p:grpSp>
      <p:sp>
        <p:nvSpPr>
          <p:cNvPr id="22" name="AutoShape 22"/>
          <p:cNvSpPr/>
          <p:nvPr/>
        </p:nvSpPr>
        <p:spPr>
          <a:xfrm rot="22765">
            <a:off x="2572809" y="6331107"/>
            <a:ext cx="719057" cy="0"/>
          </a:xfrm>
          <a:prstGeom prst="line">
            <a:avLst/>
          </a:prstGeom>
          <a:ln w="9525" cap="flat">
            <a:solidFill>
              <a:srgbClr val="FFFFFF"/>
            </a:solidFill>
            <a:prstDash val="solid"/>
            <a:headEnd type="none" w="sm" len="sm"/>
            <a:tailEnd type="none" w="sm" len="sm"/>
          </a:ln>
        </p:spPr>
        <p:txBody>
          <a:bodyPr/>
          <a:lstStyle/>
          <a:p>
            <a:endParaRPr lang="pl-PL"/>
          </a:p>
        </p:txBody>
      </p:sp>
      <p:sp>
        <p:nvSpPr>
          <p:cNvPr id="23" name="AutoShape 23"/>
          <p:cNvSpPr/>
          <p:nvPr/>
        </p:nvSpPr>
        <p:spPr>
          <a:xfrm rot="22765">
            <a:off x="6233699" y="6331107"/>
            <a:ext cx="719057" cy="0"/>
          </a:xfrm>
          <a:prstGeom prst="line">
            <a:avLst/>
          </a:prstGeom>
          <a:ln w="9525" cap="flat">
            <a:solidFill>
              <a:srgbClr val="FFFFFF"/>
            </a:solidFill>
            <a:prstDash val="solid"/>
            <a:headEnd type="none" w="sm" len="sm"/>
            <a:tailEnd type="none" w="sm" len="sm"/>
          </a:ln>
        </p:spPr>
        <p:txBody>
          <a:bodyPr/>
          <a:lstStyle/>
          <a:p>
            <a:endParaRPr lang="pl-PL"/>
          </a:p>
        </p:txBody>
      </p:sp>
      <p:grpSp>
        <p:nvGrpSpPr>
          <p:cNvPr id="24" name="Group 24"/>
          <p:cNvGrpSpPr/>
          <p:nvPr/>
        </p:nvGrpSpPr>
        <p:grpSpPr>
          <a:xfrm>
            <a:off x="8524752" y="4523603"/>
            <a:ext cx="3458730" cy="4147460"/>
            <a:chOff x="0" y="0"/>
            <a:chExt cx="3207753" cy="3846507"/>
          </a:xfrm>
        </p:grpSpPr>
        <p:sp>
          <p:nvSpPr>
            <p:cNvPr id="25" name="Freeform 25"/>
            <p:cNvSpPr/>
            <p:nvPr/>
          </p:nvSpPr>
          <p:spPr>
            <a:xfrm>
              <a:off x="0" y="0"/>
              <a:ext cx="3207753" cy="3846507"/>
            </a:xfrm>
            <a:custGeom>
              <a:avLst/>
              <a:gdLst/>
              <a:ahLst/>
              <a:cxnLst/>
              <a:rect l="l" t="t" r="r" b="b"/>
              <a:pathLst>
                <a:path w="3207753" h="3846507">
                  <a:moveTo>
                    <a:pt x="0" y="0"/>
                  </a:moveTo>
                  <a:lnTo>
                    <a:pt x="3207753" y="0"/>
                  </a:lnTo>
                  <a:lnTo>
                    <a:pt x="3207753" y="3846507"/>
                  </a:lnTo>
                  <a:lnTo>
                    <a:pt x="0" y="3846507"/>
                  </a:lnTo>
                  <a:close/>
                </a:path>
              </a:pathLst>
            </a:custGeom>
            <a:solidFill>
              <a:srgbClr val="1E2328"/>
            </a:solidFill>
          </p:spPr>
          <p:txBody>
            <a:bodyPr/>
            <a:lstStyle/>
            <a:p>
              <a:endParaRPr lang="pl-PL"/>
            </a:p>
          </p:txBody>
        </p:sp>
        <p:sp>
          <p:nvSpPr>
            <p:cNvPr id="26" name="TextBox 26"/>
            <p:cNvSpPr txBox="1"/>
            <p:nvPr/>
          </p:nvSpPr>
          <p:spPr>
            <a:xfrm>
              <a:off x="0" y="0"/>
              <a:ext cx="3207753" cy="3846507"/>
            </a:xfrm>
            <a:prstGeom prst="rect">
              <a:avLst/>
            </a:prstGeom>
          </p:spPr>
          <p:txBody>
            <a:bodyPr lIns="50800" tIns="50800" rIns="50800" bIns="50800" rtlCol="0" anchor="ctr"/>
            <a:lstStyle/>
            <a:p>
              <a:pPr algn="ctr">
                <a:lnSpc>
                  <a:spcPts val="2196"/>
                </a:lnSpc>
              </a:pPr>
              <a:endParaRPr/>
            </a:p>
          </p:txBody>
        </p:sp>
      </p:grpSp>
      <p:grpSp>
        <p:nvGrpSpPr>
          <p:cNvPr id="27" name="Group 27"/>
          <p:cNvGrpSpPr/>
          <p:nvPr/>
        </p:nvGrpSpPr>
        <p:grpSpPr>
          <a:xfrm>
            <a:off x="9815920" y="4085406"/>
            <a:ext cx="876394" cy="876394"/>
            <a:chOff x="0" y="0"/>
            <a:chExt cx="812800" cy="812800"/>
          </a:xfrm>
        </p:grpSpPr>
        <p:sp>
          <p:nvSpPr>
            <p:cNvPr id="28" name="Freeform 28"/>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CFCF5A"/>
            </a:solidFill>
          </p:spPr>
          <p:txBody>
            <a:bodyPr/>
            <a:lstStyle/>
            <a:p>
              <a:endParaRPr lang="pl-PL"/>
            </a:p>
          </p:txBody>
        </p:sp>
        <p:sp>
          <p:nvSpPr>
            <p:cNvPr id="29" name="TextBox 29"/>
            <p:cNvSpPr txBox="1"/>
            <p:nvPr/>
          </p:nvSpPr>
          <p:spPr>
            <a:xfrm>
              <a:off x="0" y="0"/>
              <a:ext cx="812800" cy="812800"/>
            </a:xfrm>
            <a:prstGeom prst="rect">
              <a:avLst/>
            </a:prstGeom>
          </p:spPr>
          <p:txBody>
            <a:bodyPr lIns="50800" tIns="50800" rIns="50800" bIns="50800" rtlCol="0" anchor="ctr"/>
            <a:lstStyle/>
            <a:p>
              <a:pPr algn="ctr">
                <a:lnSpc>
                  <a:spcPts val="2196"/>
                </a:lnSpc>
              </a:pPr>
              <a:endParaRPr/>
            </a:p>
          </p:txBody>
        </p:sp>
      </p:grpSp>
      <p:sp>
        <p:nvSpPr>
          <p:cNvPr id="30" name="AutoShape 30"/>
          <p:cNvSpPr/>
          <p:nvPr/>
        </p:nvSpPr>
        <p:spPr>
          <a:xfrm rot="22765">
            <a:off x="9894588" y="6331107"/>
            <a:ext cx="719057" cy="0"/>
          </a:xfrm>
          <a:prstGeom prst="line">
            <a:avLst/>
          </a:prstGeom>
          <a:ln w="9525" cap="flat">
            <a:solidFill>
              <a:srgbClr val="FFFFFF"/>
            </a:solidFill>
            <a:prstDash val="solid"/>
            <a:headEnd type="none" w="sm" len="sm"/>
            <a:tailEnd type="none" w="sm" len="sm"/>
          </a:ln>
        </p:spPr>
        <p:txBody>
          <a:bodyPr/>
          <a:lstStyle/>
          <a:p>
            <a:endParaRPr lang="pl-PL"/>
          </a:p>
        </p:txBody>
      </p:sp>
      <p:grpSp>
        <p:nvGrpSpPr>
          <p:cNvPr id="31" name="Group 31"/>
          <p:cNvGrpSpPr/>
          <p:nvPr/>
        </p:nvGrpSpPr>
        <p:grpSpPr>
          <a:xfrm>
            <a:off x="12185642" y="4523603"/>
            <a:ext cx="3458730" cy="4147460"/>
            <a:chOff x="0" y="0"/>
            <a:chExt cx="3207753" cy="3846507"/>
          </a:xfrm>
        </p:grpSpPr>
        <p:sp>
          <p:nvSpPr>
            <p:cNvPr id="32" name="Freeform 32"/>
            <p:cNvSpPr/>
            <p:nvPr/>
          </p:nvSpPr>
          <p:spPr>
            <a:xfrm>
              <a:off x="0" y="0"/>
              <a:ext cx="3207753" cy="3846507"/>
            </a:xfrm>
            <a:custGeom>
              <a:avLst/>
              <a:gdLst/>
              <a:ahLst/>
              <a:cxnLst/>
              <a:rect l="l" t="t" r="r" b="b"/>
              <a:pathLst>
                <a:path w="3207753" h="3846507">
                  <a:moveTo>
                    <a:pt x="0" y="0"/>
                  </a:moveTo>
                  <a:lnTo>
                    <a:pt x="3207753" y="0"/>
                  </a:lnTo>
                  <a:lnTo>
                    <a:pt x="3207753" y="3846507"/>
                  </a:lnTo>
                  <a:lnTo>
                    <a:pt x="0" y="3846507"/>
                  </a:lnTo>
                  <a:close/>
                </a:path>
              </a:pathLst>
            </a:custGeom>
            <a:solidFill>
              <a:srgbClr val="CFCF5A"/>
            </a:solidFill>
          </p:spPr>
          <p:txBody>
            <a:bodyPr/>
            <a:lstStyle/>
            <a:p>
              <a:endParaRPr lang="pl-PL"/>
            </a:p>
          </p:txBody>
        </p:sp>
        <p:sp>
          <p:nvSpPr>
            <p:cNvPr id="33" name="TextBox 33"/>
            <p:cNvSpPr txBox="1"/>
            <p:nvPr/>
          </p:nvSpPr>
          <p:spPr>
            <a:xfrm>
              <a:off x="0" y="0"/>
              <a:ext cx="3207753" cy="3846507"/>
            </a:xfrm>
            <a:prstGeom prst="rect">
              <a:avLst/>
            </a:prstGeom>
          </p:spPr>
          <p:txBody>
            <a:bodyPr lIns="50800" tIns="50800" rIns="50800" bIns="50800" rtlCol="0" anchor="ctr"/>
            <a:lstStyle/>
            <a:p>
              <a:pPr algn="ctr">
                <a:lnSpc>
                  <a:spcPts val="2196"/>
                </a:lnSpc>
              </a:pPr>
              <a:endParaRPr/>
            </a:p>
          </p:txBody>
        </p:sp>
      </p:grpSp>
      <p:grpSp>
        <p:nvGrpSpPr>
          <p:cNvPr id="34" name="Group 34"/>
          <p:cNvGrpSpPr/>
          <p:nvPr/>
        </p:nvGrpSpPr>
        <p:grpSpPr>
          <a:xfrm>
            <a:off x="13476810" y="4085406"/>
            <a:ext cx="876394" cy="876394"/>
            <a:chOff x="0" y="0"/>
            <a:chExt cx="812800" cy="812800"/>
          </a:xfrm>
        </p:grpSpPr>
        <p:sp>
          <p:nvSpPr>
            <p:cNvPr id="35" name="Freeform 35"/>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1E2328"/>
            </a:solidFill>
          </p:spPr>
          <p:txBody>
            <a:bodyPr/>
            <a:lstStyle/>
            <a:p>
              <a:endParaRPr lang="pl-PL"/>
            </a:p>
          </p:txBody>
        </p:sp>
        <p:sp>
          <p:nvSpPr>
            <p:cNvPr id="36" name="TextBox 36"/>
            <p:cNvSpPr txBox="1"/>
            <p:nvPr/>
          </p:nvSpPr>
          <p:spPr>
            <a:xfrm>
              <a:off x="0" y="0"/>
              <a:ext cx="812800" cy="812800"/>
            </a:xfrm>
            <a:prstGeom prst="rect">
              <a:avLst/>
            </a:prstGeom>
          </p:spPr>
          <p:txBody>
            <a:bodyPr lIns="50800" tIns="50800" rIns="50800" bIns="50800" rtlCol="0" anchor="ctr"/>
            <a:lstStyle/>
            <a:p>
              <a:pPr algn="ctr">
                <a:lnSpc>
                  <a:spcPts val="2196"/>
                </a:lnSpc>
              </a:pPr>
              <a:endParaRPr/>
            </a:p>
          </p:txBody>
        </p:sp>
      </p:grpSp>
      <p:sp>
        <p:nvSpPr>
          <p:cNvPr id="37" name="AutoShape 37"/>
          <p:cNvSpPr/>
          <p:nvPr/>
        </p:nvSpPr>
        <p:spPr>
          <a:xfrm rot="22765">
            <a:off x="13555478" y="6331107"/>
            <a:ext cx="719057" cy="0"/>
          </a:xfrm>
          <a:prstGeom prst="line">
            <a:avLst/>
          </a:prstGeom>
          <a:ln w="9525" cap="flat">
            <a:solidFill>
              <a:srgbClr val="FFFFFF"/>
            </a:solidFill>
            <a:prstDash val="solid"/>
            <a:headEnd type="none" w="sm" len="sm"/>
            <a:tailEnd type="none" w="sm" len="sm"/>
          </a:ln>
        </p:spPr>
        <p:txBody>
          <a:bodyPr/>
          <a:lstStyle/>
          <a:p>
            <a:endParaRPr lang="pl-PL"/>
          </a:p>
        </p:txBody>
      </p:sp>
      <p:sp>
        <p:nvSpPr>
          <p:cNvPr id="38" name="TextBox 38"/>
          <p:cNvSpPr txBox="1"/>
          <p:nvPr/>
        </p:nvSpPr>
        <p:spPr>
          <a:xfrm>
            <a:off x="2955266" y="2016605"/>
            <a:ext cx="11229004" cy="802720"/>
          </a:xfrm>
          <a:prstGeom prst="rect">
            <a:avLst/>
          </a:prstGeom>
        </p:spPr>
        <p:txBody>
          <a:bodyPr wrap="square" lIns="0" tIns="0" rIns="0" bIns="0" rtlCol="0" anchor="t">
            <a:spAutoFit/>
          </a:bodyPr>
          <a:lstStyle/>
          <a:p>
            <a:pPr algn="ctr">
              <a:lnSpc>
                <a:spcPts val="6000"/>
              </a:lnSpc>
            </a:pPr>
            <a:r>
              <a:rPr lang="pl" sz="6000" dirty="0">
                <a:solidFill>
                  <a:srgbClr val="1E2328"/>
                </a:solidFill>
                <a:latin typeface="DM Serif Display"/>
                <a:ea typeface="DM Serif Display"/>
                <a:cs typeface="DM Serif Display"/>
                <a:sym typeface="DM Serif Display"/>
              </a:rPr>
              <a:t>Kluczowe elementy tożsamości marki</a:t>
            </a:r>
          </a:p>
        </p:txBody>
      </p:sp>
      <p:sp>
        <p:nvSpPr>
          <p:cNvPr id="39" name="TextBox 39"/>
          <p:cNvSpPr txBox="1"/>
          <p:nvPr/>
        </p:nvSpPr>
        <p:spPr>
          <a:xfrm>
            <a:off x="1307253" y="5470359"/>
            <a:ext cx="3250169" cy="431800"/>
          </a:xfrm>
          <a:prstGeom prst="rect">
            <a:avLst/>
          </a:prstGeom>
        </p:spPr>
        <p:txBody>
          <a:bodyPr lIns="0" tIns="0" rIns="0" bIns="0" rtlCol="0" anchor="t">
            <a:spAutoFit/>
          </a:bodyPr>
          <a:lstStyle/>
          <a:p>
            <a:pPr algn="ctr">
              <a:lnSpc>
                <a:spcPts val="3500"/>
              </a:lnSpc>
            </a:pPr>
            <a:r>
              <a:rPr lang="pl" sz="2500" dirty="0">
                <a:solidFill>
                  <a:srgbClr val="FFFFFF"/>
                </a:solidFill>
                <a:latin typeface="DM Serif Display"/>
                <a:ea typeface="DM Serif Display"/>
                <a:cs typeface="DM Serif Display"/>
                <a:sym typeface="DM Serif Display"/>
              </a:rPr>
              <a:t>Identyfikacja wizualna</a:t>
            </a:r>
          </a:p>
        </p:txBody>
      </p:sp>
      <p:sp>
        <p:nvSpPr>
          <p:cNvPr id="40" name="TextBox 40"/>
          <p:cNvSpPr txBox="1"/>
          <p:nvPr/>
        </p:nvSpPr>
        <p:spPr>
          <a:xfrm>
            <a:off x="2494140" y="4279177"/>
            <a:ext cx="876394" cy="431700"/>
          </a:xfrm>
          <a:prstGeom prst="rect">
            <a:avLst/>
          </a:prstGeom>
        </p:spPr>
        <p:txBody>
          <a:bodyPr lIns="0" tIns="0" rIns="0" bIns="0" rtlCol="0" anchor="t">
            <a:spAutoFit/>
          </a:bodyPr>
          <a:lstStyle/>
          <a:p>
            <a:pPr algn="ctr">
              <a:lnSpc>
                <a:spcPts val="3500"/>
              </a:lnSpc>
            </a:pPr>
            <a:r>
              <a:rPr lang="pl" sz="2500">
                <a:solidFill>
                  <a:srgbClr val="FFFFFF"/>
                </a:solidFill>
                <a:latin typeface="DM Serif Display"/>
                <a:ea typeface="DM Serif Display"/>
                <a:cs typeface="DM Serif Display"/>
                <a:sym typeface="DM Serif Display"/>
              </a:rPr>
              <a:t>01</a:t>
            </a:r>
          </a:p>
        </p:txBody>
      </p:sp>
      <p:sp>
        <p:nvSpPr>
          <p:cNvPr id="41" name="TextBox 41"/>
          <p:cNvSpPr txBox="1"/>
          <p:nvPr/>
        </p:nvSpPr>
        <p:spPr>
          <a:xfrm>
            <a:off x="6155030" y="4279177"/>
            <a:ext cx="876394" cy="431700"/>
          </a:xfrm>
          <a:prstGeom prst="rect">
            <a:avLst/>
          </a:prstGeom>
        </p:spPr>
        <p:txBody>
          <a:bodyPr lIns="0" tIns="0" rIns="0" bIns="0" rtlCol="0" anchor="t">
            <a:spAutoFit/>
          </a:bodyPr>
          <a:lstStyle/>
          <a:p>
            <a:pPr algn="ctr">
              <a:lnSpc>
                <a:spcPts val="3500"/>
              </a:lnSpc>
            </a:pPr>
            <a:r>
              <a:rPr lang="pl" sz="2500">
                <a:solidFill>
                  <a:srgbClr val="FFFFFF"/>
                </a:solidFill>
                <a:latin typeface="DM Serif Display"/>
                <a:ea typeface="DM Serif Display"/>
                <a:cs typeface="DM Serif Display"/>
                <a:sym typeface="DM Serif Display"/>
              </a:rPr>
              <a:t>02</a:t>
            </a:r>
          </a:p>
        </p:txBody>
      </p:sp>
      <p:sp>
        <p:nvSpPr>
          <p:cNvPr id="42" name="TextBox 42"/>
          <p:cNvSpPr txBox="1"/>
          <p:nvPr/>
        </p:nvSpPr>
        <p:spPr>
          <a:xfrm>
            <a:off x="4968143" y="5470359"/>
            <a:ext cx="3250169" cy="431800"/>
          </a:xfrm>
          <a:prstGeom prst="rect">
            <a:avLst/>
          </a:prstGeom>
        </p:spPr>
        <p:txBody>
          <a:bodyPr lIns="0" tIns="0" rIns="0" bIns="0" rtlCol="0" anchor="t">
            <a:spAutoFit/>
          </a:bodyPr>
          <a:lstStyle/>
          <a:p>
            <a:pPr algn="ctr">
              <a:lnSpc>
                <a:spcPts val="3500"/>
              </a:lnSpc>
            </a:pPr>
            <a:r>
              <a:rPr lang="pl" sz="2500" dirty="0">
                <a:solidFill>
                  <a:srgbClr val="FFFFFF"/>
                </a:solidFill>
                <a:latin typeface="DM Serif Display"/>
                <a:ea typeface="DM Serif Display"/>
                <a:cs typeface="DM Serif Display"/>
                <a:sym typeface="DM Serif Display"/>
              </a:rPr>
              <a:t>Głos marki</a:t>
            </a:r>
          </a:p>
        </p:txBody>
      </p:sp>
      <p:sp>
        <p:nvSpPr>
          <p:cNvPr id="43" name="TextBox 43"/>
          <p:cNvSpPr txBox="1"/>
          <p:nvPr/>
        </p:nvSpPr>
        <p:spPr>
          <a:xfrm>
            <a:off x="1645228" y="6610755"/>
            <a:ext cx="2574218" cy="1355499"/>
          </a:xfrm>
          <a:prstGeom prst="rect">
            <a:avLst/>
          </a:prstGeom>
        </p:spPr>
        <p:txBody>
          <a:bodyPr lIns="0" tIns="0" rIns="0" bIns="0" rtlCol="0" anchor="t">
            <a:spAutoFit/>
          </a:bodyPr>
          <a:lstStyle/>
          <a:p>
            <a:pPr algn="ctr">
              <a:lnSpc>
                <a:spcPts val="2700"/>
              </a:lnSpc>
            </a:pPr>
            <a:r>
              <a:rPr lang="pl" dirty="0">
                <a:solidFill>
                  <a:srgbClr val="FFFFFF"/>
                </a:solidFill>
                <a:latin typeface="Montserrat"/>
                <a:ea typeface="Montserrat"/>
                <a:cs typeface="Montserrat"/>
                <a:sym typeface="Montserrat"/>
              </a:rPr>
              <a:t>Obejmuje to logo, paletę kolorów, typografię i grafikę.</a:t>
            </a:r>
            <a:endParaRPr lang="en-US" sz="1800" dirty="0">
              <a:solidFill>
                <a:srgbClr val="FFFFFF"/>
              </a:solidFill>
              <a:latin typeface="Montserrat"/>
              <a:ea typeface="Montserrat"/>
              <a:cs typeface="Montserrat"/>
              <a:sym typeface="Montserrat"/>
            </a:endParaRPr>
          </a:p>
        </p:txBody>
      </p:sp>
      <p:sp>
        <p:nvSpPr>
          <p:cNvPr id="44" name="TextBox 44"/>
          <p:cNvSpPr txBox="1"/>
          <p:nvPr/>
        </p:nvSpPr>
        <p:spPr>
          <a:xfrm>
            <a:off x="5306118" y="6610755"/>
            <a:ext cx="2574218" cy="1355499"/>
          </a:xfrm>
          <a:prstGeom prst="rect">
            <a:avLst/>
          </a:prstGeom>
        </p:spPr>
        <p:txBody>
          <a:bodyPr lIns="0" tIns="0" rIns="0" bIns="0" rtlCol="0" anchor="t">
            <a:spAutoFit/>
          </a:bodyPr>
          <a:lstStyle/>
          <a:p>
            <a:pPr algn="ctr">
              <a:lnSpc>
                <a:spcPts val="2700"/>
              </a:lnSpc>
            </a:pPr>
            <a:r>
              <a:rPr lang="pl" sz="1800" dirty="0">
                <a:solidFill>
                  <a:srgbClr val="FFFFFF"/>
                </a:solidFill>
                <a:latin typeface="Montserrat"/>
                <a:ea typeface="Montserrat"/>
                <a:cs typeface="Montserrat"/>
                <a:sym typeface="Montserrat"/>
              </a:rPr>
              <a:t>To jest ton i styl komunikacji stosowany przez markę.</a:t>
            </a:r>
          </a:p>
        </p:txBody>
      </p:sp>
      <p:sp>
        <p:nvSpPr>
          <p:cNvPr id="45" name="TextBox 45"/>
          <p:cNvSpPr txBox="1"/>
          <p:nvPr/>
        </p:nvSpPr>
        <p:spPr>
          <a:xfrm>
            <a:off x="8629033" y="5470359"/>
            <a:ext cx="3250169" cy="431800"/>
          </a:xfrm>
          <a:prstGeom prst="rect">
            <a:avLst/>
          </a:prstGeom>
        </p:spPr>
        <p:txBody>
          <a:bodyPr lIns="0" tIns="0" rIns="0" bIns="0" rtlCol="0" anchor="t">
            <a:spAutoFit/>
          </a:bodyPr>
          <a:lstStyle/>
          <a:p>
            <a:pPr algn="ctr">
              <a:lnSpc>
                <a:spcPts val="3500"/>
              </a:lnSpc>
            </a:pPr>
            <a:r>
              <a:rPr lang="pl" sz="2500" dirty="0">
                <a:solidFill>
                  <a:srgbClr val="FFFFFF"/>
                </a:solidFill>
                <a:latin typeface="DM Serif Display"/>
                <a:ea typeface="DM Serif Display"/>
                <a:cs typeface="DM Serif Display"/>
                <a:sym typeface="DM Serif Display"/>
              </a:rPr>
              <a:t>Wartości marki</a:t>
            </a:r>
          </a:p>
        </p:txBody>
      </p:sp>
      <p:sp>
        <p:nvSpPr>
          <p:cNvPr id="46" name="TextBox 46"/>
          <p:cNvSpPr txBox="1"/>
          <p:nvPr/>
        </p:nvSpPr>
        <p:spPr>
          <a:xfrm>
            <a:off x="8967008" y="6610755"/>
            <a:ext cx="2574218" cy="1355499"/>
          </a:xfrm>
          <a:prstGeom prst="rect">
            <a:avLst/>
          </a:prstGeom>
        </p:spPr>
        <p:txBody>
          <a:bodyPr lIns="0" tIns="0" rIns="0" bIns="0" rtlCol="0" anchor="t">
            <a:spAutoFit/>
          </a:bodyPr>
          <a:lstStyle/>
          <a:p>
            <a:pPr algn="ctr">
              <a:lnSpc>
                <a:spcPts val="2700"/>
              </a:lnSpc>
            </a:pPr>
            <a:endParaRPr lang="en-US" dirty="0">
              <a:solidFill>
                <a:srgbClr val="FFFFFF"/>
              </a:solidFill>
              <a:latin typeface="Montserrat"/>
              <a:ea typeface="Montserrat"/>
              <a:cs typeface="Montserrat"/>
              <a:sym typeface="Montserrat"/>
            </a:endParaRPr>
          </a:p>
          <a:p>
            <a:pPr algn="ctr">
              <a:lnSpc>
                <a:spcPts val="2700"/>
              </a:lnSpc>
            </a:pPr>
            <a:r>
              <a:rPr lang="pl" dirty="0">
                <a:solidFill>
                  <a:srgbClr val="FFFFFF"/>
                </a:solidFill>
                <a:latin typeface="Montserrat"/>
                <a:ea typeface="Montserrat"/>
                <a:cs typeface="Montserrat"/>
                <a:sym typeface="Montserrat"/>
              </a:rPr>
              <a:t>Oto podstawowe zasady, którymi kieruje się marka w swoich działaniach.</a:t>
            </a:r>
          </a:p>
        </p:txBody>
      </p:sp>
      <p:sp>
        <p:nvSpPr>
          <p:cNvPr id="47" name="TextBox 47"/>
          <p:cNvSpPr txBox="1"/>
          <p:nvPr/>
        </p:nvSpPr>
        <p:spPr>
          <a:xfrm>
            <a:off x="12289922" y="5470359"/>
            <a:ext cx="3250169" cy="431800"/>
          </a:xfrm>
          <a:prstGeom prst="rect">
            <a:avLst/>
          </a:prstGeom>
        </p:spPr>
        <p:txBody>
          <a:bodyPr lIns="0" tIns="0" rIns="0" bIns="0" rtlCol="0" anchor="t">
            <a:spAutoFit/>
          </a:bodyPr>
          <a:lstStyle/>
          <a:p>
            <a:pPr algn="ctr">
              <a:lnSpc>
                <a:spcPts val="3500"/>
              </a:lnSpc>
            </a:pPr>
            <a:r>
              <a:rPr lang="pl" sz="2500" dirty="0">
                <a:solidFill>
                  <a:srgbClr val="FFFFFF"/>
                </a:solidFill>
                <a:latin typeface="DM Serif Display"/>
                <a:ea typeface="DM Serif Display"/>
                <a:cs typeface="DM Serif Display"/>
                <a:sym typeface="DM Serif Display"/>
              </a:rPr>
              <a:t>Osobowość marki</a:t>
            </a:r>
          </a:p>
        </p:txBody>
      </p:sp>
      <p:sp>
        <p:nvSpPr>
          <p:cNvPr id="48" name="TextBox 48"/>
          <p:cNvSpPr txBox="1"/>
          <p:nvPr/>
        </p:nvSpPr>
        <p:spPr>
          <a:xfrm>
            <a:off x="12627898" y="6610755"/>
            <a:ext cx="2574218" cy="2047997"/>
          </a:xfrm>
          <a:prstGeom prst="rect">
            <a:avLst/>
          </a:prstGeom>
        </p:spPr>
        <p:txBody>
          <a:bodyPr lIns="0" tIns="0" rIns="0" bIns="0" rtlCol="0" anchor="t">
            <a:spAutoFit/>
          </a:bodyPr>
          <a:lstStyle/>
          <a:p>
            <a:pPr algn="ctr">
              <a:lnSpc>
                <a:spcPts val="2700"/>
              </a:lnSpc>
            </a:pPr>
            <a:endParaRPr lang="en-US" dirty="0">
              <a:solidFill>
                <a:srgbClr val="FFFFFF"/>
              </a:solidFill>
              <a:latin typeface="Montserrat"/>
              <a:ea typeface="Montserrat"/>
              <a:cs typeface="Montserrat"/>
              <a:sym typeface="Montserrat"/>
            </a:endParaRPr>
          </a:p>
          <a:p>
            <a:pPr algn="ctr">
              <a:lnSpc>
                <a:spcPts val="2700"/>
              </a:lnSpc>
            </a:pPr>
            <a:r>
              <a:rPr lang="pl" dirty="0">
                <a:solidFill>
                  <a:srgbClr val="FFFFFF"/>
                </a:solidFill>
                <a:latin typeface="Montserrat"/>
                <a:ea typeface="Montserrat"/>
                <a:cs typeface="Montserrat"/>
                <a:sym typeface="Montserrat"/>
              </a:rPr>
              <a:t>Są to cechy przypisywane marce, przypominające ludzkie.</a:t>
            </a:r>
          </a:p>
          <a:p>
            <a:pPr algn="ctr">
              <a:lnSpc>
                <a:spcPts val="2700"/>
              </a:lnSpc>
            </a:pPr>
            <a:endParaRPr lang="en-US" dirty="0">
              <a:solidFill>
                <a:srgbClr val="FFFFFF"/>
              </a:solidFill>
              <a:latin typeface="Montserrat"/>
              <a:ea typeface="Montserrat"/>
              <a:cs typeface="Montserrat"/>
              <a:sym typeface="Montserrat"/>
            </a:endParaRPr>
          </a:p>
        </p:txBody>
      </p:sp>
      <p:sp>
        <p:nvSpPr>
          <p:cNvPr id="49" name="TextBox 49"/>
          <p:cNvSpPr txBox="1"/>
          <p:nvPr/>
        </p:nvSpPr>
        <p:spPr>
          <a:xfrm>
            <a:off x="9815920" y="4279177"/>
            <a:ext cx="876394" cy="431700"/>
          </a:xfrm>
          <a:prstGeom prst="rect">
            <a:avLst/>
          </a:prstGeom>
        </p:spPr>
        <p:txBody>
          <a:bodyPr lIns="0" tIns="0" rIns="0" bIns="0" rtlCol="0" anchor="t">
            <a:spAutoFit/>
          </a:bodyPr>
          <a:lstStyle/>
          <a:p>
            <a:pPr algn="ctr">
              <a:lnSpc>
                <a:spcPts val="3500"/>
              </a:lnSpc>
            </a:pPr>
            <a:r>
              <a:rPr lang="pl" sz="2500">
                <a:solidFill>
                  <a:srgbClr val="FFFFFF"/>
                </a:solidFill>
                <a:latin typeface="DM Serif Display"/>
                <a:ea typeface="DM Serif Display"/>
                <a:cs typeface="DM Serif Display"/>
                <a:sym typeface="DM Serif Display"/>
              </a:rPr>
              <a:t>03</a:t>
            </a:r>
          </a:p>
        </p:txBody>
      </p:sp>
      <p:sp>
        <p:nvSpPr>
          <p:cNvPr id="50" name="TextBox 50"/>
          <p:cNvSpPr txBox="1"/>
          <p:nvPr/>
        </p:nvSpPr>
        <p:spPr>
          <a:xfrm>
            <a:off x="13476810" y="4279177"/>
            <a:ext cx="876394" cy="431700"/>
          </a:xfrm>
          <a:prstGeom prst="rect">
            <a:avLst/>
          </a:prstGeom>
        </p:spPr>
        <p:txBody>
          <a:bodyPr lIns="0" tIns="0" rIns="0" bIns="0" rtlCol="0" anchor="t">
            <a:spAutoFit/>
          </a:bodyPr>
          <a:lstStyle/>
          <a:p>
            <a:pPr algn="ctr">
              <a:lnSpc>
                <a:spcPts val="3500"/>
              </a:lnSpc>
            </a:pPr>
            <a:r>
              <a:rPr lang="pl" sz="2500">
                <a:solidFill>
                  <a:srgbClr val="FFFFFF"/>
                </a:solidFill>
                <a:latin typeface="DM Serif Display"/>
                <a:ea typeface="DM Serif Display"/>
                <a:cs typeface="DM Serif Display"/>
                <a:sym typeface="DM Serif Display"/>
              </a:rPr>
              <a:t>04</a:t>
            </a:r>
          </a:p>
        </p:txBody>
      </p:sp>
      <p:sp>
        <p:nvSpPr>
          <p:cNvPr id="51" name="TextBox 51"/>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pl" sz="2499">
                <a:solidFill>
                  <a:srgbClr val="1E2328"/>
                </a:solidFill>
                <a:latin typeface="DM Serif Display"/>
                <a:ea typeface="DM Serif Display"/>
                <a:cs typeface="DM Serif Display"/>
                <a:sym typeface="DM Serif Display"/>
              </a:rPr>
              <a:t>Program szkoleniowy UpTraK</a:t>
            </a:r>
          </a:p>
        </p:txBody>
      </p:sp>
      <p:sp>
        <p:nvSpPr>
          <p:cNvPr id="52" name="TextBox 17">
            <a:extLst>
              <a:ext uri="{FF2B5EF4-FFF2-40B4-BE49-F238E27FC236}">
                <a16:creationId xmlns:a16="http://schemas.microsoft.com/office/drawing/2014/main" id="{9059BC67-6401-4922-907A-0D0369470FF1}"/>
              </a:ext>
            </a:extLst>
          </p:cNvPr>
          <p:cNvSpPr txBox="1"/>
          <p:nvPr/>
        </p:nvSpPr>
        <p:spPr>
          <a:xfrm rot="-5400000">
            <a:off x="15614765" y="7257068"/>
            <a:ext cx="3733800" cy="268663"/>
          </a:xfrm>
          <a:prstGeom prst="rect">
            <a:avLst/>
          </a:prstGeom>
        </p:spPr>
        <p:txBody>
          <a:bodyPr wrap="square" lIns="0" tIns="0" rIns="0" bIns="0" rtlCol="0" anchor="t">
            <a:spAutoFit/>
          </a:bodyPr>
          <a:lstStyle/>
          <a:p>
            <a:pPr algn="l">
              <a:lnSpc>
                <a:spcPts val="2196"/>
              </a:lnSpc>
            </a:pPr>
            <a:r>
              <a:rPr lang="pl" sz="1800" dirty="0">
                <a:solidFill>
                  <a:srgbClr val="1E2328"/>
                </a:solidFill>
                <a:latin typeface="Montserrat"/>
                <a:ea typeface="Montserrat"/>
                <a:cs typeface="Montserrat"/>
                <a:sym typeface="Montserrat"/>
              </a:rPr>
              <a:t>www.fashionupproject.com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FCF5A"/>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AutoShape 3"/>
            <p:cNvSpPr/>
            <p:nvPr/>
          </p:nvSpPr>
          <p:spPr>
            <a:xfrm flipV="1">
              <a:off x="22233774" y="0"/>
              <a:ext cx="0" cy="13716000"/>
            </a:xfrm>
            <a:prstGeom prst="line">
              <a:avLst/>
            </a:prstGeom>
            <a:ln w="12700" cap="flat">
              <a:solidFill>
                <a:srgbClr val="1E2328"/>
              </a:solidFill>
              <a:prstDash val="solid"/>
              <a:headEnd type="none" w="sm" len="sm"/>
              <a:tailEnd type="none" w="sm" len="sm"/>
            </a:ln>
          </p:spPr>
          <p:txBody>
            <a:bodyPr/>
            <a:lstStyle/>
            <a:p>
              <a:endParaRPr lang="pl-PL"/>
            </a:p>
          </p:txBody>
        </p:sp>
        <p:sp>
          <p:nvSpPr>
            <p:cNvPr id="4" name="AutoShape 4"/>
            <p:cNvSpPr/>
            <p:nvPr/>
          </p:nvSpPr>
          <p:spPr>
            <a:xfrm rot="-10800000">
              <a:off x="0" y="1365250"/>
              <a:ext cx="24384000" cy="0"/>
            </a:xfrm>
            <a:prstGeom prst="line">
              <a:avLst/>
            </a:prstGeom>
            <a:ln w="12700" cap="flat">
              <a:solidFill>
                <a:srgbClr val="1E2328"/>
              </a:solidFill>
              <a:prstDash val="solid"/>
              <a:headEnd type="none" w="sm" len="sm"/>
              <a:tailEnd type="none" w="sm" len="sm"/>
            </a:ln>
          </p:spPr>
          <p:txBody>
            <a:bodyPr/>
            <a:lstStyle/>
            <a:p>
              <a:endParaRPr lang="pl-PL"/>
            </a:p>
          </p:txBody>
        </p:sp>
        <p:sp>
          <p:nvSpPr>
            <p:cNvPr id="5" name="Freeform 5"/>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txBody>
            <a:bodyPr/>
            <a:lstStyle/>
            <a:p>
              <a:endParaRPr lang="pl-PL"/>
            </a:p>
          </p:txBody>
        </p:sp>
        <p:sp>
          <p:nvSpPr>
            <p:cNvPr id="6" name="TextBox 6"/>
            <p:cNvSpPr txBox="1"/>
            <p:nvPr/>
          </p:nvSpPr>
          <p:spPr>
            <a:xfrm>
              <a:off x="18419728" y="439208"/>
              <a:ext cx="3674959" cy="499533"/>
            </a:xfrm>
            <a:prstGeom prst="rect">
              <a:avLst/>
            </a:prstGeom>
          </p:spPr>
          <p:txBody>
            <a:bodyPr lIns="0" tIns="0" rIns="0" bIns="0" rtlCol="0" anchor="t">
              <a:spAutoFit/>
            </a:bodyPr>
            <a:lstStyle/>
            <a:p>
              <a:pPr algn="ctr">
                <a:lnSpc>
                  <a:spcPts val="3049"/>
                </a:lnSpc>
              </a:pPr>
              <a:r>
                <a:rPr lang="pl" sz="2499" dirty="0">
                  <a:solidFill>
                    <a:srgbClr val="1E2328"/>
                  </a:solidFill>
                  <a:latin typeface="Montserrat"/>
                  <a:ea typeface="Montserrat"/>
                  <a:cs typeface="Montserrat"/>
                  <a:sym typeface="Montserrat"/>
                </a:rPr>
                <a:t>Moduł 5, Unit 4</a:t>
              </a:r>
            </a:p>
          </p:txBody>
        </p:sp>
      </p:grpSp>
      <p:sp>
        <p:nvSpPr>
          <p:cNvPr id="8" name="AutoShape 8"/>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pl-PL"/>
          </a:p>
        </p:txBody>
      </p:sp>
      <p:sp>
        <p:nvSpPr>
          <p:cNvPr id="14" name="TextBox 14"/>
          <p:cNvSpPr txBox="1"/>
          <p:nvPr/>
        </p:nvSpPr>
        <p:spPr>
          <a:xfrm>
            <a:off x="1028699" y="1439240"/>
            <a:ext cx="13144499" cy="802720"/>
          </a:xfrm>
          <a:prstGeom prst="rect">
            <a:avLst/>
          </a:prstGeom>
        </p:spPr>
        <p:txBody>
          <a:bodyPr wrap="square" lIns="0" tIns="0" rIns="0" bIns="0" rtlCol="0" anchor="t">
            <a:spAutoFit/>
          </a:bodyPr>
          <a:lstStyle/>
          <a:p>
            <a:pPr algn="l">
              <a:lnSpc>
                <a:spcPts val="6000"/>
              </a:lnSpc>
            </a:pPr>
            <a:r>
              <a:rPr lang="pl" sz="6000" dirty="0">
                <a:solidFill>
                  <a:srgbClr val="1E2328"/>
                </a:solidFill>
                <a:latin typeface="DM Serif Display"/>
                <a:ea typeface="DM Serif Display"/>
                <a:cs typeface="DM Serif Display"/>
                <a:sym typeface="DM Serif Display"/>
              </a:rPr>
              <a:t>Obecność firmy w Internecie</a:t>
            </a:r>
          </a:p>
        </p:txBody>
      </p:sp>
      <p:sp>
        <p:nvSpPr>
          <p:cNvPr id="15" name="TextBox 15"/>
          <p:cNvSpPr txBox="1"/>
          <p:nvPr/>
        </p:nvSpPr>
        <p:spPr>
          <a:xfrm>
            <a:off x="1028699" y="2431024"/>
            <a:ext cx="15258511" cy="1233479"/>
          </a:xfrm>
          <a:prstGeom prst="rect">
            <a:avLst/>
          </a:prstGeom>
        </p:spPr>
        <p:txBody>
          <a:bodyPr lIns="0" tIns="0" rIns="0" bIns="0" rtlCol="0" anchor="t">
            <a:spAutoFit/>
          </a:bodyPr>
          <a:lstStyle/>
          <a:p>
            <a:pPr algn="l">
              <a:lnSpc>
                <a:spcPts val="3299"/>
              </a:lnSpc>
            </a:pPr>
            <a:r>
              <a:rPr lang="pl" sz="2199" dirty="0">
                <a:solidFill>
                  <a:srgbClr val="1E2328"/>
                </a:solidFill>
                <a:latin typeface="Montserrat"/>
                <a:ea typeface="Montserrat"/>
                <a:cs typeface="Montserrat"/>
                <a:sym typeface="Montserrat"/>
              </a:rPr>
              <a:t>Obecność Twojej firmy w sieci to suma wszystkich sposobów, w jakie pojawia się i angażuje w sieci. To sposób, w jaki klienci Cię znajdują, dowiadują się o Tobie i wchodzą z Tobą w interakcję w przestrzeni cyfrowej. Wyobraź sobie to jako połączenie Twojego cyfrowego sklepu i reputacji. Oto jego kluczowe elementy:</a:t>
            </a:r>
          </a:p>
        </p:txBody>
      </p:sp>
      <p:sp>
        <p:nvSpPr>
          <p:cNvPr id="16" name="TextBox 16"/>
          <p:cNvSpPr txBox="1"/>
          <p:nvPr/>
        </p:nvSpPr>
        <p:spPr>
          <a:xfrm>
            <a:off x="1028699" y="4101391"/>
            <a:ext cx="15258508" cy="5042214"/>
          </a:xfrm>
          <a:prstGeom prst="rect">
            <a:avLst/>
          </a:prstGeom>
        </p:spPr>
        <p:txBody>
          <a:bodyPr wrap="square" lIns="0" tIns="0" rIns="0" bIns="0" rtlCol="0" anchor="t">
            <a:spAutoFit/>
          </a:bodyPr>
          <a:lstStyle/>
          <a:p>
            <a:pPr marL="457200" indent="-457200" algn="l">
              <a:lnSpc>
                <a:spcPts val="3299"/>
              </a:lnSpc>
              <a:buFont typeface="+mj-lt"/>
              <a:buAutoNum type="arabicPeriod"/>
            </a:pPr>
            <a:r>
              <a:rPr lang="pl" sz="2199" b="1" dirty="0">
                <a:solidFill>
                  <a:srgbClr val="1E2328"/>
                </a:solidFill>
                <a:latin typeface="Montserrat"/>
                <a:ea typeface="Montserrat"/>
                <a:cs typeface="Montserrat"/>
                <a:sym typeface="Montserrat"/>
              </a:rPr>
              <a:t>Strona internetowa </a:t>
            </a:r>
            <a:r>
              <a:rPr lang="pl" sz="2199" dirty="0">
                <a:solidFill>
                  <a:srgbClr val="1E2328"/>
                </a:solidFill>
                <a:latin typeface="Montserrat"/>
                <a:ea typeface="Montserrat"/>
                <a:cs typeface="Montserrat"/>
                <a:sym typeface="Montserrat"/>
              </a:rPr>
              <a:t>: Twoja strona internetowa to centralny punkt Twojej obecności online. To tutaj prezentujesz swoje produkty lub usługi, udostępniasz informacje o swojej firmie i podajesz dane kontaktowe.</a:t>
            </a:r>
          </a:p>
          <a:p>
            <a:pPr marL="457200" indent="-457200" algn="l">
              <a:lnSpc>
                <a:spcPts val="3299"/>
              </a:lnSpc>
              <a:buFont typeface="+mj-lt"/>
              <a:buAutoNum type="arabicPeriod"/>
            </a:pPr>
            <a:r>
              <a:rPr lang="pl" sz="2199" b="1" dirty="0">
                <a:solidFill>
                  <a:srgbClr val="1E2328"/>
                </a:solidFill>
                <a:latin typeface="Montserrat"/>
                <a:ea typeface="Montserrat"/>
                <a:cs typeface="Montserrat"/>
                <a:sym typeface="Montserrat"/>
              </a:rPr>
              <a:t>Media społecznościowe </a:t>
            </a:r>
            <a:r>
              <a:rPr lang="pl" sz="2199" dirty="0">
                <a:solidFill>
                  <a:srgbClr val="1E2328"/>
                </a:solidFill>
                <a:latin typeface="Montserrat"/>
                <a:ea typeface="Montserrat"/>
                <a:cs typeface="Montserrat"/>
                <a:sym typeface="Montserrat"/>
              </a:rPr>
              <a:t>: Platformy takie jak Facebook, Instagram, Twitter i LinkedIn umożliwiają nawiązywanie kontaktów z klientami, udostępnianie aktualności i budowanie społeczności wokół marki.</a:t>
            </a:r>
          </a:p>
          <a:p>
            <a:pPr marL="457200" indent="-457200" algn="l">
              <a:lnSpc>
                <a:spcPts val="3299"/>
              </a:lnSpc>
              <a:buFont typeface="+mj-lt"/>
              <a:buAutoNum type="arabicPeriod"/>
            </a:pPr>
            <a:r>
              <a:rPr lang="pl" sz="2199" b="1" dirty="0">
                <a:solidFill>
                  <a:srgbClr val="1E2328"/>
                </a:solidFill>
                <a:latin typeface="Montserrat"/>
                <a:ea typeface="Montserrat"/>
                <a:cs typeface="Montserrat"/>
                <a:sym typeface="Montserrat"/>
              </a:rPr>
              <a:t>Wpisy i katalogi online </a:t>
            </a:r>
            <a:r>
              <a:rPr lang="pl" sz="2199" dirty="0">
                <a:solidFill>
                  <a:srgbClr val="1E2328"/>
                </a:solidFill>
                <a:latin typeface="Montserrat"/>
                <a:ea typeface="Montserrat"/>
                <a:cs typeface="Montserrat"/>
                <a:sym typeface="Montserrat"/>
              </a:rPr>
              <a:t>: Obecność na platformach takich jak Google Moja Firma, Yelp i katalogach branżowych gwarantuje, że potencjalni klienci znajdą Cię, gdy będą szukać informacji online.</a:t>
            </a:r>
          </a:p>
          <a:p>
            <a:pPr marL="457200" indent="-457200" algn="l">
              <a:lnSpc>
                <a:spcPts val="3299"/>
              </a:lnSpc>
              <a:buFont typeface="+mj-lt"/>
              <a:buAutoNum type="arabicPeriod"/>
            </a:pPr>
            <a:r>
              <a:rPr lang="pl" sz="2199" b="1" dirty="0">
                <a:solidFill>
                  <a:srgbClr val="1E2328"/>
                </a:solidFill>
                <a:latin typeface="Montserrat"/>
                <a:ea typeface="Montserrat"/>
                <a:cs typeface="Montserrat"/>
                <a:sym typeface="Montserrat"/>
              </a:rPr>
              <a:t>Marketing treści </a:t>
            </a:r>
            <a:r>
              <a:rPr lang="pl" sz="2199" dirty="0">
                <a:solidFill>
                  <a:srgbClr val="1E2328"/>
                </a:solidFill>
                <a:latin typeface="Montserrat"/>
                <a:ea typeface="Montserrat"/>
                <a:cs typeface="Montserrat"/>
                <a:sym typeface="Montserrat"/>
              </a:rPr>
              <a:t>: Tworzenie wartościowych treści, takich jak wpisy na blogu, artykuły i filmy, pomaga w rozwijaniu Twojej wiedzy specjalistycznej i przyciąganiu potencjalnych klientów.</a:t>
            </a:r>
          </a:p>
          <a:p>
            <a:pPr marL="457200" indent="-457200" algn="l">
              <a:lnSpc>
                <a:spcPts val="3299"/>
              </a:lnSpc>
              <a:buFont typeface="+mj-lt"/>
              <a:buAutoNum type="arabicPeriod"/>
            </a:pPr>
            <a:r>
              <a:rPr lang="pl" sz="2199" b="1" dirty="0">
                <a:solidFill>
                  <a:srgbClr val="1E2328"/>
                </a:solidFill>
                <a:latin typeface="Montserrat"/>
                <a:ea typeface="Montserrat"/>
                <a:cs typeface="Montserrat"/>
                <a:sym typeface="Montserrat"/>
              </a:rPr>
              <a:t>Reklama internetowa </a:t>
            </a:r>
            <a:r>
              <a:rPr lang="pl" sz="2199" dirty="0">
                <a:solidFill>
                  <a:srgbClr val="1E2328"/>
                </a:solidFill>
                <a:latin typeface="Montserrat"/>
                <a:ea typeface="Montserrat"/>
                <a:cs typeface="Montserrat"/>
                <a:sym typeface="Montserrat"/>
              </a:rPr>
              <a:t>: Wykorzystanie platform reklamy internetowej, takich jak Google Ads i reklamy w mediach społecznościowych, może pomóc Ci dotrzeć do szerszej publiczności i zwiększyć ruch na Twojej stronie internetowej.</a:t>
            </a:r>
          </a:p>
          <a:p>
            <a:pPr marL="457200" indent="-457200" algn="l">
              <a:lnSpc>
                <a:spcPts val="3299"/>
              </a:lnSpc>
              <a:buFont typeface="+mj-lt"/>
              <a:buAutoNum type="arabicPeriod"/>
            </a:pPr>
            <a:r>
              <a:rPr lang="pl" sz="2199" b="1" dirty="0">
                <a:solidFill>
                  <a:srgbClr val="1E2328"/>
                </a:solidFill>
                <a:latin typeface="Montserrat"/>
                <a:ea typeface="Montserrat"/>
                <a:cs typeface="Montserrat"/>
                <a:sym typeface="Montserrat"/>
              </a:rPr>
              <a:t>Opinie i reputacja online </a:t>
            </a:r>
            <a:r>
              <a:rPr lang="pl" sz="2199" dirty="0">
                <a:solidFill>
                  <a:srgbClr val="1E2328"/>
                </a:solidFill>
                <a:latin typeface="Montserrat"/>
                <a:ea typeface="Montserrat"/>
                <a:cs typeface="Montserrat"/>
                <a:sym typeface="Montserrat"/>
              </a:rPr>
              <a:t>: Opinie klientów na platformach takich jak Google, Yelp i Facebook mogą znacząco wpłynąć na reputację Twojej firmy i potencjalnych klientów.</a:t>
            </a:r>
          </a:p>
        </p:txBody>
      </p:sp>
      <p:sp>
        <p:nvSpPr>
          <p:cNvPr id="17" name="TextBox 17"/>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pl" sz="2499" dirty="0">
                <a:solidFill>
                  <a:srgbClr val="1E2328"/>
                </a:solidFill>
                <a:latin typeface="DM Serif Display"/>
                <a:ea typeface="DM Serif Display"/>
                <a:cs typeface="DM Serif Display"/>
                <a:sym typeface="DM Serif Display"/>
              </a:rPr>
              <a:t>Program szkoleniowy UpTraK</a:t>
            </a:r>
          </a:p>
        </p:txBody>
      </p:sp>
      <p:sp>
        <p:nvSpPr>
          <p:cNvPr id="18" name="TextBox 17">
            <a:extLst>
              <a:ext uri="{FF2B5EF4-FFF2-40B4-BE49-F238E27FC236}">
                <a16:creationId xmlns:a16="http://schemas.microsoft.com/office/drawing/2014/main" id="{B6A05664-7969-F0D4-A504-2574BE7B5230}"/>
              </a:ext>
            </a:extLst>
          </p:cNvPr>
          <p:cNvSpPr txBox="1"/>
          <p:nvPr/>
        </p:nvSpPr>
        <p:spPr>
          <a:xfrm rot="-5400000">
            <a:off x="15614765" y="7257068"/>
            <a:ext cx="3733800" cy="268663"/>
          </a:xfrm>
          <a:prstGeom prst="rect">
            <a:avLst/>
          </a:prstGeom>
        </p:spPr>
        <p:txBody>
          <a:bodyPr wrap="square" lIns="0" tIns="0" rIns="0" bIns="0" rtlCol="0" anchor="t">
            <a:spAutoFit/>
          </a:bodyPr>
          <a:lstStyle/>
          <a:p>
            <a:pPr algn="l">
              <a:lnSpc>
                <a:spcPts val="2196"/>
              </a:lnSpc>
            </a:pPr>
            <a:r>
              <a:rPr lang="pl" sz="1800" dirty="0">
                <a:solidFill>
                  <a:srgbClr val="1E2328"/>
                </a:solidFill>
                <a:latin typeface="Montserrat"/>
                <a:ea typeface="Montserrat"/>
                <a:cs typeface="Montserrat"/>
                <a:sym typeface="Montserrat"/>
              </a:rPr>
              <a:t>www.fashionupproject.com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3AAB4-86AC-6B8B-751C-5889B58C946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710362-F977-8CF5-655D-A7E2AEF478E0}"/>
              </a:ext>
            </a:extLst>
          </p:cNvPr>
          <p:cNvSpPr txBox="1"/>
          <p:nvPr/>
        </p:nvSpPr>
        <p:spPr>
          <a:xfrm>
            <a:off x="5215252" y="5959312"/>
            <a:ext cx="10933957" cy="2926250"/>
          </a:xfrm>
          <a:prstGeom prst="rect">
            <a:avLst/>
          </a:prstGeom>
        </p:spPr>
        <p:txBody>
          <a:bodyPr wrap="square" lIns="0" tIns="0" rIns="0" bIns="0" rtlCol="0" anchor="t">
            <a:spAutoFit/>
          </a:bodyPr>
          <a:lstStyle/>
          <a:p>
            <a:pPr>
              <a:lnSpc>
                <a:spcPts val="3299"/>
              </a:lnSpc>
            </a:pPr>
            <a:r>
              <a:rPr lang="pl" sz="2200" dirty="0">
                <a:solidFill>
                  <a:srgbClr val="1E2328"/>
                </a:solidFill>
                <a:latin typeface="Montserrat"/>
              </a:rPr>
              <a:t>W dzisiejszej erze cyfrowej media społecznościowe i marketing cyfrowy to niezbędne narzędzia dla małych firm. Stanowią platformę do dotarcia do szerszej publiczności, nawiązania kontaktu z klientami i generowania sprzedaży.</a:t>
            </a:r>
          </a:p>
          <a:p>
            <a:pPr>
              <a:lnSpc>
                <a:spcPts val="3299"/>
              </a:lnSpc>
            </a:pPr>
            <a:endParaRPr lang="en-US" sz="2200" dirty="0">
              <a:solidFill>
                <a:srgbClr val="1E2328"/>
              </a:solidFill>
              <a:latin typeface="Montserrat"/>
            </a:endParaRPr>
          </a:p>
          <a:p>
            <a:pPr>
              <a:lnSpc>
                <a:spcPts val="3299"/>
              </a:lnSpc>
            </a:pPr>
            <a:r>
              <a:rPr lang="pl" sz="2199" dirty="0">
                <a:solidFill>
                  <a:srgbClr val="1E2328"/>
                </a:solidFill>
                <a:latin typeface="Montserrat"/>
              </a:rPr>
              <a:t>Dotarcie do właściwej grupy odbiorców jest absolutnie kluczowe dla branży odzieży z recyklingu. Nie chodzi tylko o posiadanie świetnych produktów, ale o nawiązanie kontaktu z ludźmi, którzy je naprawdę docenią i docenią.</a:t>
            </a:r>
          </a:p>
        </p:txBody>
      </p:sp>
      <p:grpSp>
        <p:nvGrpSpPr>
          <p:cNvPr id="3" name="Group 3">
            <a:extLst>
              <a:ext uri="{FF2B5EF4-FFF2-40B4-BE49-F238E27FC236}">
                <a16:creationId xmlns:a16="http://schemas.microsoft.com/office/drawing/2014/main" id="{AEEC7F5E-1B7F-6AAA-91AE-F41FED19C54B}"/>
              </a:ext>
            </a:extLst>
          </p:cNvPr>
          <p:cNvGrpSpPr/>
          <p:nvPr/>
        </p:nvGrpSpPr>
        <p:grpSpPr>
          <a:xfrm>
            <a:off x="0" y="0"/>
            <a:ext cx="18288000" cy="10287000"/>
            <a:chOff x="0" y="0"/>
            <a:chExt cx="24384000" cy="13716000"/>
          </a:xfrm>
        </p:grpSpPr>
        <p:sp>
          <p:nvSpPr>
            <p:cNvPr id="4" name="AutoShape 4">
              <a:extLst>
                <a:ext uri="{FF2B5EF4-FFF2-40B4-BE49-F238E27FC236}">
                  <a16:creationId xmlns:a16="http://schemas.microsoft.com/office/drawing/2014/main" id="{0D47F95A-E0D4-0C66-5897-1FEC4B4FB9D3}"/>
                </a:ext>
              </a:extLst>
            </p:cNvPr>
            <p:cNvSpPr/>
            <p:nvPr/>
          </p:nvSpPr>
          <p:spPr>
            <a:xfrm flipV="1">
              <a:off x="22233774" y="0"/>
              <a:ext cx="0" cy="13716000"/>
            </a:xfrm>
            <a:prstGeom prst="line">
              <a:avLst/>
            </a:prstGeom>
            <a:ln w="12700" cap="flat">
              <a:solidFill>
                <a:srgbClr val="1E2328"/>
              </a:solidFill>
              <a:prstDash val="solid"/>
              <a:headEnd type="none" w="sm" len="sm"/>
              <a:tailEnd type="none" w="sm" len="sm"/>
            </a:ln>
          </p:spPr>
          <p:txBody>
            <a:bodyPr/>
            <a:lstStyle/>
            <a:p>
              <a:endParaRPr lang="pl-PL"/>
            </a:p>
          </p:txBody>
        </p:sp>
        <p:sp>
          <p:nvSpPr>
            <p:cNvPr id="5" name="AutoShape 5">
              <a:extLst>
                <a:ext uri="{FF2B5EF4-FFF2-40B4-BE49-F238E27FC236}">
                  <a16:creationId xmlns:a16="http://schemas.microsoft.com/office/drawing/2014/main" id="{962FE4C8-074D-2DCB-F49B-09F2DAE744BD}"/>
                </a:ext>
              </a:extLst>
            </p:cNvPr>
            <p:cNvSpPr/>
            <p:nvPr/>
          </p:nvSpPr>
          <p:spPr>
            <a:xfrm rot="-10800000">
              <a:off x="0" y="1365250"/>
              <a:ext cx="24384000" cy="0"/>
            </a:xfrm>
            <a:prstGeom prst="line">
              <a:avLst/>
            </a:prstGeom>
            <a:ln w="12700" cap="flat">
              <a:solidFill>
                <a:srgbClr val="1E2328"/>
              </a:solidFill>
              <a:prstDash val="solid"/>
              <a:headEnd type="none" w="sm" len="sm"/>
              <a:tailEnd type="none" w="sm" len="sm"/>
            </a:ln>
          </p:spPr>
          <p:txBody>
            <a:bodyPr/>
            <a:lstStyle/>
            <a:p>
              <a:endParaRPr lang="pl-PL"/>
            </a:p>
          </p:txBody>
        </p:sp>
        <p:sp>
          <p:nvSpPr>
            <p:cNvPr id="6" name="Freeform 6">
              <a:extLst>
                <a:ext uri="{FF2B5EF4-FFF2-40B4-BE49-F238E27FC236}">
                  <a16:creationId xmlns:a16="http://schemas.microsoft.com/office/drawing/2014/main" id="{4E6D156D-1E29-7373-9322-C5145072045F}"/>
                </a:ext>
              </a:extLst>
            </p:cNvPr>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txBody>
            <a:bodyPr/>
            <a:lstStyle/>
            <a:p>
              <a:endParaRPr lang="pl-PL"/>
            </a:p>
          </p:txBody>
        </p:sp>
        <p:sp>
          <p:nvSpPr>
            <p:cNvPr id="7" name="TextBox 7">
              <a:extLst>
                <a:ext uri="{FF2B5EF4-FFF2-40B4-BE49-F238E27FC236}">
                  <a16:creationId xmlns:a16="http://schemas.microsoft.com/office/drawing/2014/main" id="{F4E232B9-DACB-E005-F327-C49270A4C317}"/>
                </a:ext>
              </a:extLst>
            </p:cNvPr>
            <p:cNvSpPr txBox="1"/>
            <p:nvPr/>
          </p:nvSpPr>
          <p:spPr>
            <a:xfrm>
              <a:off x="17985492" y="460084"/>
              <a:ext cx="4697917" cy="490305"/>
            </a:xfrm>
            <a:prstGeom prst="rect">
              <a:avLst/>
            </a:prstGeom>
          </p:spPr>
          <p:txBody>
            <a:bodyPr wrap="square" lIns="0" tIns="0" rIns="0" bIns="0" rtlCol="0" anchor="t">
              <a:spAutoFit/>
            </a:bodyPr>
            <a:lstStyle/>
            <a:p>
              <a:pPr algn="ctr">
                <a:lnSpc>
                  <a:spcPts val="3049"/>
                </a:lnSpc>
              </a:pPr>
              <a:r>
                <a:rPr lang="pl" sz="2499" dirty="0">
                  <a:solidFill>
                    <a:srgbClr val="1E2328"/>
                  </a:solidFill>
                  <a:latin typeface="Montserrat"/>
                  <a:ea typeface="Montserrat"/>
                  <a:cs typeface="Montserrat"/>
                  <a:sym typeface="Montserrat"/>
                </a:rPr>
                <a:t>Moduł 5, Unit 4</a:t>
              </a:r>
            </a:p>
          </p:txBody>
        </p:sp>
      </p:grpSp>
      <p:sp>
        <p:nvSpPr>
          <p:cNvPr id="9" name="AutoShape 9">
            <a:extLst>
              <a:ext uri="{FF2B5EF4-FFF2-40B4-BE49-F238E27FC236}">
                <a16:creationId xmlns:a16="http://schemas.microsoft.com/office/drawing/2014/main" id="{C2A58694-03A7-B32C-0F55-EB6706C4DAAB}"/>
              </a:ext>
            </a:extLst>
          </p:cNvPr>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pl-PL"/>
          </a:p>
        </p:txBody>
      </p:sp>
      <p:grpSp>
        <p:nvGrpSpPr>
          <p:cNvPr id="10" name="Group 10">
            <a:extLst>
              <a:ext uri="{FF2B5EF4-FFF2-40B4-BE49-F238E27FC236}">
                <a16:creationId xmlns:a16="http://schemas.microsoft.com/office/drawing/2014/main" id="{C37F7E5E-7BF2-4F66-D1C6-5F64E75B65E8}"/>
              </a:ext>
            </a:extLst>
          </p:cNvPr>
          <p:cNvGrpSpPr/>
          <p:nvPr/>
        </p:nvGrpSpPr>
        <p:grpSpPr>
          <a:xfrm>
            <a:off x="0" y="1714500"/>
            <a:ext cx="16675327" cy="3083525"/>
            <a:chOff x="0" y="0"/>
            <a:chExt cx="1980673" cy="1084155"/>
          </a:xfrm>
        </p:grpSpPr>
        <p:sp>
          <p:nvSpPr>
            <p:cNvPr id="11" name="Freeform 11">
              <a:extLst>
                <a:ext uri="{FF2B5EF4-FFF2-40B4-BE49-F238E27FC236}">
                  <a16:creationId xmlns:a16="http://schemas.microsoft.com/office/drawing/2014/main" id="{B2B4723D-2214-21AC-CE93-02AAE61EB2BE}"/>
                </a:ext>
              </a:extLst>
            </p:cNvPr>
            <p:cNvSpPr/>
            <p:nvPr/>
          </p:nvSpPr>
          <p:spPr>
            <a:xfrm>
              <a:off x="0" y="0"/>
              <a:ext cx="1980673" cy="1084155"/>
            </a:xfrm>
            <a:custGeom>
              <a:avLst/>
              <a:gdLst/>
              <a:ahLst/>
              <a:cxnLst/>
              <a:rect l="l" t="t" r="r" b="b"/>
              <a:pathLst>
                <a:path w="1980673" h="1084155">
                  <a:moveTo>
                    <a:pt x="0" y="0"/>
                  </a:moveTo>
                  <a:lnTo>
                    <a:pt x="1980673" y="0"/>
                  </a:lnTo>
                  <a:lnTo>
                    <a:pt x="1980673" y="1084155"/>
                  </a:lnTo>
                  <a:lnTo>
                    <a:pt x="0" y="1084155"/>
                  </a:lnTo>
                  <a:close/>
                </a:path>
              </a:pathLst>
            </a:custGeom>
            <a:solidFill>
              <a:srgbClr val="1E2328"/>
            </a:solidFill>
          </p:spPr>
          <p:txBody>
            <a:bodyPr/>
            <a:lstStyle/>
            <a:p>
              <a:endParaRPr lang="pl-PL"/>
            </a:p>
          </p:txBody>
        </p:sp>
        <p:sp>
          <p:nvSpPr>
            <p:cNvPr id="12" name="TextBox 12">
              <a:extLst>
                <a:ext uri="{FF2B5EF4-FFF2-40B4-BE49-F238E27FC236}">
                  <a16:creationId xmlns:a16="http://schemas.microsoft.com/office/drawing/2014/main" id="{0BE079CF-BB98-3942-5D8C-2CA141EA9647}"/>
                </a:ext>
              </a:extLst>
            </p:cNvPr>
            <p:cNvSpPr txBox="1"/>
            <p:nvPr/>
          </p:nvSpPr>
          <p:spPr>
            <a:xfrm>
              <a:off x="0" y="0"/>
              <a:ext cx="1980673" cy="1084155"/>
            </a:xfrm>
            <a:prstGeom prst="rect">
              <a:avLst/>
            </a:prstGeom>
          </p:spPr>
          <p:txBody>
            <a:bodyPr lIns="50800" tIns="50800" rIns="50800" bIns="50800" rtlCol="0" anchor="ctr"/>
            <a:lstStyle/>
            <a:p>
              <a:pPr algn="ctr">
                <a:lnSpc>
                  <a:spcPts val="2196"/>
                </a:lnSpc>
              </a:pPr>
              <a:endParaRPr/>
            </a:p>
          </p:txBody>
        </p:sp>
      </p:grpSp>
      <p:sp>
        <p:nvSpPr>
          <p:cNvPr id="16" name="TextBox 16">
            <a:extLst>
              <a:ext uri="{FF2B5EF4-FFF2-40B4-BE49-F238E27FC236}">
                <a16:creationId xmlns:a16="http://schemas.microsoft.com/office/drawing/2014/main" id="{01E6BACF-E373-BCE1-17F5-B4C11B117F6A}"/>
              </a:ext>
            </a:extLst>
          </p:cNvPr>
          <p:cNvSpPr txBox="1"/>
          <p:nvPr/>
        </p:nvSpPr>
        <p:spPr>
          <a:xfrm>
            <a:off x="5220436" y="2992332"/>
            <a:ext cx="11758707" cy="773289"/>
          </a:xfrm>
          <a:prstGeom prst="rect">
            <a:avLst/>
          </a:prstGeom>
        </p:spPr>
        <p:txBody>
          <a:bodyPr wrap="square" lIns="0" tIns="0" rIns="0" bIns="0" rtlCol="0" anchor="t">
            <a:spAutoFit/>
          </a:bodyPr>
          <a:lstStyle/>
          <a:p>
            <a:pPr>
              <a:lnSpc>
                <a:spcPts val="6055"/>
              </a:lnSpc>
            </a:pPr>
            <a:r>
              <a:rPr lang="pl" sz="4963" dirty="0">
                <a:solidFill>
                  <a:srgbClr val="FFFFFF"/>
                </a:solidFill>
                <a:latin typeface="DM Serif Display"/>
                <a:ea typeface="DM Serif Display"/>
                <a:cs typeface="DM Serif Display"/>
                <a:sym typeface="DM Serif Display"/>
              </a:rPr>
              <a:t>Siła mediów społecznościowych</a:t>
            </a:r>
          </a:p>
        </p:txBody>
      </p:sp>
      <p:sp>
        <p:nvSpPr>
          <p:cNvPr id="18" name="TextBox 18">
            <a:extLst>
              <a:ext uri="{FF2B5EF4-FFF2-40B4-BE49-F238E27FC236}">
                <a16:creationId xmlns:a16="http://schemas.microsoft.com/office/drawing/2014/main" id="{7D624CEC-6640-F866-CFC9-A8576FF0081D}"/>
              </a:ext>
            </a:extLst>
          </p:cNvPr>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pl" sz="2499">
                <a:solidFill>
                  <a:srgbClr val="1E2328"/>
                </a:solidFill>
                <a:latin typeface="DM Serif Display"/>
                <a:ea typeface="DM Serif Display"/>
                <a:cs typeface="DM Serif Display"/>
                <a:sym typeface="DM Serif Display"/>
              </a:rPr>
              <a:t>Program szkoleniowy UpTraK</a:t>
            </a:r>
          </a:p>
        </p:txBody>
      </p:sp>
      <p:sp>
        <p:nvSpPr>
          <p:cNvPr id="19" name="TextBox 17">
            <a:extLst>
              <a:ext uri="{FF2B5EF4-FFF2-40B4-BE49-F238E27FC236}">
                <a16:creationId xmlns:a16="http://schemas.microsoft.com/office/drawing/2014/main" id="{38A48ECB-0B7B-DB8F-FA63-C6FCD8242D02}"/>
              </a:ext>
            </a:extLst>
          </p:cNvPr>
          <p:cNvSpPr txBox="1"/>
          <p:nvPr/>
        </p:nvSpPr>
        <p:spPr>
          <a:xfrm rot="-5400000">
            <a:off x="15614765" y="7257068"/>
            <a:ext cx="3733800" cy="268663"/>
          </a:xfrm>
          <a:prstGeom prst="rect">
            <a:avLst/>
          </a:prstGeom>
        </p:spPr>
        <p:txBody>
          <a:bodyPr wrap="square" lIns="0" tIns="0" rIns="0" bIns="0" rtlCol="0" anchor="t">
            <a:spAutoFit/>
          </a:bodyPr>
          <a:lstStyle/>
          <a:p>
            <a:pPr algn="l">
              <a:lnSpc>
                <a:spcPts val="2196"/>
              </a:lnSpc>
            </a:pPr>
            <a:r>
              <a:rPr lang="pl" sz="1800" dirty="0">
                <a:solidFill>
                  <a:srgbClr val="1E2328"/>
                </a:solidFill>
                <a:latin typeface="Montserrat"/>
                <a:ea typeface="Montserrat"/>
                <a:cs typeface="Montserrat"/>
                <a:sym typeface="Montserrat"/>
              </a:rPr>
              <a:t>www.fashionupproject.com</a:t>
            </a:r>
          </a:p>
        </p:txBody>
      </p:sp>
      <p:pic>
        <p:nvPicPr>
          <p:cNvPr id="8" name="Εικόνα 7">
            <a:extLst>
              <a:ext uri="{FF2B5EF4-FFF2-40B4-BE49-F238E27FC236}">
                <a16:creationId xmlns:a16="http://schemas.microsoft.com/office/drawing/2014/main" id="{81EBFEFC-8305-42E9-B1D5-65F6C5DBEFA0}"/>
              </a:ext>
            </a:extLst>
          </p:cNvPr>
          <p:cNvPicPr>
            <a:picLocks noChangeAspect="1"/>
          </p:cNvPicPr>
          <p:nvPr/>
        </p:nvPicPr>
        <p:blipFill>
          <a:blip r:embed="rId3"/>
          <a:stretch>
            <a:fillRect/>
          </a:stretch>
        </p:blipFill>
        <p:spPr>
          <a:xfrm>
            <a:off x="531302" y="2994090"/>
            <a:ext cx="4157832" cy="5870957"/>
          </a:xfrm>
          <a:prstGeom prst="rect">
            <a:avLst/>
          </a:prstGeom>
        </p:spPr>
      </p:pic>
    </p:spTree>
    <p:extLst>
      <p:ext uri="{BB962C8B-B14F-4D97-AF65-F5344CB8AC3E}">
        <p14:creationId xmlns:p14="http://schemas.microsoft.com/office/powerpoint/2010/main" val="3978117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55400-DEAF-1FDC-B458-4F017E9DC6A4}"/>
            </a:ext>
          </a:extLst>
        </p:cNvPr>
        <p:cNvGrpSpPr/>
        <p:nvPr/>
      </p:nvGrpSpPr>
      <p:grpSpPr>
        <a:xfrm>
          <a:off x="0" y="0"/>
          <a:ext cx="0" cy="0"/>
          <a:chOff x="0" y="0"/>
          <a:chExt cx="0" cy="0"/>
        </a:xfrm>
      </p:grpSpPr>
      <p:grpSp>
        <p:nvGrpSpPr>
          <p:cNvPr id="33" name="Group 9">
            <a:extLst>
              <a:ext uri="{FF2B5EF4-FFF2-40B4-BE49-F238E27FC236}">
                <a16:creationId xmlns:a16="http://schemas.microsoft.com/office/drawing/2014/main" id="{897D2962-837B-2CC8-3303-CA76F4D1ACD8}"/>
              </a:ext>
            </a:extLst>
          </p:cNvPr>
          <p:cNvGrpSpPr/>
          <p:nvPr/>
        </p:nvGrpSpPr>
        <p:grpSpPr>
          <a:xfrm>
            <a:off x="-5863" y="1023936"/>
            <a:ext cx="2839728" cy="9283886"/>
            <a:chOff x="0" y="0"/>
            <a:chExt cx="2254171" cy="3661101"/>
          </a:xfrm>
        </p:grpSpPr>
        <p:sp>
          <p:nvSpPr>
            <p:cNvPr id="34" name="Freeform 10">
              <a:extLst>
                <a:ext uri="{FF2B5EF4-FFF2-40B4-BE49-F238E27FC236}">
                  <a16:creationId xmlns:a16="http://schemas.microsoft.com/office/drawing/2014/main" id="{9341BA73-D61F-6B9D-BBF0-223DBA2C4BF2}"/>
                </a:ext>
              </a:extLst>
            </p:cNvPr>
            <p:cNvSpPr/>
            <p:nvPr/>
          </p:nvSpPr>
          <p:spPr>
            <a:xfrm>
              <a:off x="0" y="0"/>
              <a:ext cx="2254172" cy="3661101"/>
            </a:xfrm>
            <a:custGeom>
              <a:avLst/>
              <a:gdLst/>
              <a:ahLst/>
              <a:cxnLst/>
              <a:rect l="l" t="t" r="r" b="b"/>
              <a:pathLst>
                <a:path w="2254172" h="3661101">
                  <a:moveTo>
                    <a:pt x="0" y="0"/>
                  </a:moveTo>
                  <a:lnTo>
                    <a:pt x="2254172" y="0"/>
                  </a:lnTo>
                  <a:lnTo>
                    <a:pt x="2254172" y="3661101"/>
                  </a:lnTo>
                  <a:lnTo>
                    <a:pt x="0" y="3661101"/>
                  </a:lnTo>
                  <a:close/>
                </a:path>
              </a:pathLst>
            </a:custGeom>
            <a:solidFill>
              <a:srgbClr val="CFCF5A"/>
            </a:solidFill>
          </p:spPr>
          <p:txBody>
            <a:bodyPr/>
            <a:lstStyle/>
            <a:p>
              <a:endParaRPr lang="pl-PL"/>
            </a:p>
          </p:txBody>
        </p:sp>
        <p:sp>
          <p:nvSpPr>
            <p:cNvPr id="35" name="TextBox 11">
              <a:extLst>
                <a:ext uri="{FF2B5EF4-FFF2-40B4-BE49-F238E27FC236}">
                  <a16:creationId xmlns:a16="http://schemas.microsoft.com/office/drawing/2014/main" id="{D5096512-3709-C44B-30D3-21264979CCB3}"/>
                </a:ext>
              </a:extLst>
            </p:cNvPr>
            <p:cNvSpPr txBox="1"/>
            <p:nvPr/>
          </p:nvSpPr>
          <p:spPr>
            <a:xfrm>
              <a:off x="0" y="0"/>
              <a:ext cx="2254171" cy="3661101"/>
            </a:xfrm>
            <a:prstGeom prst="rect">
              <a:avLst/>
            </a:prstGeom>
          </p:spPr>
          <p:txBody>
            <a:bodyPr lIns="50800" tIns="50800" rIns="50800" bIns="50800" rtlCol="0" anchor="ctr"/>
            <a:lstStyle/>
            <a:p>
              <a:pPr algn="ctr">
                <a:lnSpc>
                  <a:spcPts val="2478"/>
                </a:lnSpc>
              </a:pPr>
              <a:endParaRPr/>
            </a:p>
          </p:txBody>
        </p:sp>
      </p:grpSp>
      <p:grpSp>
        <p:nvGrpSpPr>
          <p:cNvPr id="2" name="Group 2">
            <a:extLst>
              <a:ext uri="{FF2B5EF4-FFF2-40B4-BE49-F238E27FC236}">
                <a16:creationId xmlns:a16="http://schemas.microsoft.com/office/drawing/2014/main" id="{4E684A53-297F-64B1-F0C3-2D489B590774}"/>
              </a:ext>
            </a:extLst>
          </p:cNvPr>
          <p:cNvGrpSpPr/>
          <p:nvPr/>
        </p:nvGrpSpPr>
        <p:grpSpPr>
          <a:xfrm>
            <a:off x="0" y="0"/>
            <a:ext cx="18288000" cy="10287000"/>
            <a:chOff x="0" y="0"/>
            <a:chExt cx="24384000" cy="13716000"/>
          </a:xfrm>
        </p:grpSpPr>
        <p:sp>
          <p:nvSpPr>
            <p:cNvPr id="3" name="AutoShape 3">
              <a:extLst>
                <a:ext uri="{FF2B5EF4-FFF2-40B4-BE49-F238E27FC236}">
                  <a16:creationId xmlns:a16="http://schemas.microsoft.com/office/drawing/2014/main" id="{3D739A3E-AC59-66C2-63D9-D2410A29560C}"/>
                </a:ext>
              </a:extLst>
            </p:cNvPr>
            <p:cNvSpPr/>
            <p:nvPr/>
          </p:nvSpPr>
          <p:spPr>
            <a:xfrm flipV="1">
              <a:off x="22233774" y="0"/>
              <a:ext cx="0" cy="13716000"/>
            </a:xfrm>
            <a:prstGeom prst="line">
              <a:avLst/>
            </a:prstGeom>
            <a:ln w="12700" cap="flat">
              <a:solidFill>
                <a:srgbClr val="1E2328"/>
              </a:solidFill>
              <a:prstDash val="solid"/>
              <a:headEnd type="none" w="sm" len="sm"/>
              <a:tailEnd type="none" w="sm" len="sm"/>
            </a:ln>
          </p:spPr>
          <p:txBody>
            <a:bodyPr/>
            <a:lstStyle/>
            <a:p>
              <a:endParaRPr lang="pl-PL"/>
            </a:p>
          </p:txBody>
        </p:sp>
        <p:sp>
          <p:nvSpPr>
            <p:cNvPr id="4" name="AutoShape 4">
              <a:extLst>
                <a:ext uri="{FF2B5EF4-FFF2-40B4-BE49-F238E27FC236}">
                  <a16:creationId xmlns:a16="http://schemas.microsoft.com/office/drawing/2014/main" id="{F18C7260-57F5-E30F-FFE9-F377408FFD8F}"/>
                </a:ext>
              </a:extLst>
            </p:cNvPr>
            <p:cNvSpPr/>
            <p:nvPr/>
          </p:nvSpPr>
          <p:spPr>
            <a:xfrm rot="-10800000">
              <a:off x="0" y="1365250"/>
              <a:ext cx="24384000" cy="0"/>
            </a:xfrm>
            <a:prstGeom prst="line">
              <a:avLst/>
            </a:prstGeom>
            <a:ln w="12700" cap="flat">
              <a:solidFill>
                <a:srgbClr val="1E2328"/>
              </a:solidFill>
              <a:prstDash val="solid"/>
              <a:headEnd type="none" w="sm" len="sm"/>
              <a:tailEnd type="none" w="sm" len="sm"/>
            </a:ln>
          </p:spPr>
          <p:txBody>
            <a:bodyPr/>
            <a:lstStyle/>
            <a:p>
              <a:endParaRPr lang="pl-PL"/>
            </a:p>
          </p:txBody>
        </p:sp>
        <p:sp>
          <p:nvSpPr>
            <p:cNvPr id="5" name="Freeform 5">
              <a:extLst>
                <a:ext uri="{FF2B5EF4-FFF2-40B4-BE49-F238E27FC236}">
                  <a16:creationId xmlns:a16="http://schemas.microsoft.com/office/drawing/2014/main" id="{1212D7A5-093E-7AF0-BFA8-4FE563F19926}"/>
                </a:ext>
              </a:extLst>
            </p:cNvPr>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txBody>
            <a:bodyPr/>
            <a:lstStyle/>
            <a:p>
              <a:endParaRPr lang="pl-PL"/>
            </a:p>
          </p:txBody>
        </p:sp>
        <p:sp>
          <p:nvSpPr>
            <p:cNvPr id="6" name="TextBox 6">
              <a:extLst>
                <a:ext uri="{FF2B5EF4-FFF2-40B4-BE49-F238E27FC236}">
                  <a16:creationId xmlns:a16="http://schemas.microsoft.com/office/drawing/2014/main" id="{F4DFCEF2-6CF9-A5CD-FE7D-57B421CC9AA4}"/>
                </a:ext>
              </a:extLst>
            </p:cNvPr>
            <p:cNvSpPr txBox="1"/>
            <p:nvPr/>
          </p:nvSpPr>
          <p:spPr>
            <a:xfrm>
              <a:off x="18419729" y="439208"/>
              <a:ext cx="3674959" cy="499533"/>
            </a:xfrm>
            <a:prstGeom prst="rect">
              <a:avLst/>
            </a:prstGeom>
          </p:spPr>
          <p:txBody>
            <a:bodyPr lIns="0" tIns="0" rIns="0" bIns="0" rtlCol="0" anchor="t">
              <a:spAutoFit/>
            </a:bodyPr>
            <a:lstStyle/>
            <a:p>
              <a:pPr algn="ctr">
                <a:lnSpc>
                  <a:spcPts val="3049"/>
                </a:lnSpc>
              </a:pPr>
              <a:r>
                <a:rPr lang="pl" sz="2499" dirty="0">
                  <a:solidFill>
                    <a:srgbClr val="1E2328"/>
                  </a:solidFill>
                  <a:latin typeface="Montserrat"/>
                  <a:ea typeface="Montserrat"/>
                  <a:cs typeface="Montserrat"/>
                  <a:sym typeface="Montserrat"/>
                </a:rPr>
                <a:t>Moduł 5, Unit 4</a:t>
              </a:r>
            </a:p>
          </p:txBody>
        </p:sp>
      </p:grpSp>
      <p:sp>
        <p:nvSpPr>
          <p:cNvPr id="8" name="AutoShape 8">
            <a:extLst>
              <a:ext uri="{FF2B5EF4-FFF2-40B4-BE49-F238E27FC236}">
                <a16:creationId xmlns:a16="http://schemas.microsoft.com/office/drawing/2014/main" id="{12CF6AB9-E83B-CC90-BED8-D639C3BD4388}"/>
              </a:ext>
            </a:extLst>
          </p:cNvPr>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pl-PL" dirty="0"/>
          </a:p>
        </p:txBody>
      </p:sp>
      <p:sp>
        <p:nvSpPr>
          <p:cNvPr id="23" name="TextBox 23">
            <a:extLst>
              <a:ext uri="{FF2B5EF4-FFF2-40B4-BE49-F238E27FC236}">
                <a16:creationId xmlns:a16="http://schemas.microsoft.com/office/drawing/2014/main" id="{659EEAD2-4212-07AC-71D1-D2DD4DFC56B1}"/>
              </a:ext>
            </a:extLst>
          </p:cNvPr>
          <p:cNvSpPr txBox="1"/>
          <p:nvPr/>
        </p:nvSpPr>
        <p:spPr>
          <a:xfrm rot="16200000">
            <a:off x="-2536741" y="5123139"/>
            <a:ext cx="7901483" cy="802720"/>
          </a:xfrm>
          <a:prstGeom prst="rect">
            <a:avLst/>
          </a:prstGeom>
        </p:spPr>
        <p:txBody>
          <a:bodyPr wrap="square" lIns="0" tIns="0" rIns="0" bIns="0" rtlCol="0" anchor="t">
            <a:spAutoFit/>
          </a:bodyPr>
          <a:lstStyle/>
          <a:p>
            <a:pPr>
              <a:lnSpc>
                <a:spcPts val="6000"/>
              </a:lnSpc>
            </a:pPr>
            <a:r>
              <a:rPr lang="pl" sz="6000" dirty="0">
                <a:solidFill>
                  <a:srgbClr val="1E2328"/>
                </a:solidFill>
                <a:latin typeface="DM Serif Display"/>
                <a:ea typeface="DM Serif Display"/>
                <a:cs typeface="DM Serif Display"/>
                <a:sym typeface="DM Serif Display"/>
              </a:rPr>
              <a:t>Platformy mediów społecznościowych</a:t>
            </a:r>
          </a:p>
        </p:txBody>
      </p:sp>
      <p:sp>
        <p:nvSpPr>
          <p:cNvPr id="30" name="TextBox 30">
            <a:extLst>
              <a:ext uri="{FF2B5EF4-FFF2-40B4-BE49-F238E27FC236}">
                <a16:creationId xmlns:a16="http://schemas.microsoft.com/office/drawing/2014/main" id="{F75D1B90-026E-4384-9DE8-39AA330BA4C9}"/>
              </a:ext>
            </a:extLst>
          </p:cNvPr>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pl" sz="2499">
                <a:solidFill>
                  <a:srgbClr val="1E2328"/>
                </a:solidFill>
                <a:latin typeface="DM Serif Display"/>
                <a:ea typeface="DM Serif Display"/>
                <a:cs typeface="DM Serif Display"/>
                <a:sym typeface="DM Serif Display"/>
              </a:rPr>
              <a:t>Program szkoleniowy UpTraK</a:t>
            </a:r>
          </a:p>
        </p:txBody>
      </p:sp>
      <p:sp>
        <p:nvSpPr>
          <p:cNvPr id="31" name="TextBox 17">
            <a:extLst>
              <a:ext uri="{FF2B5EF4-FFF2-40B4-BE49-F238E27FC236}">
                <a16:creationId xmlns:a16="http://schemas.microsoft.com/office/drawing/2014/main" id="{BA71CF1E-F361-A3FA-872D-716DBFB102EF}"/>
              </a:ext>
            </a:extLst>
          </p:cNvPr>
          <p:cNvSpPr txBox="1"/>
          <p:nvPr/>
        </p:nvSpPr>
        <p:spPr>
          <a:xfrm rot="-5400000">
            <a:off x="15614765" y="7257068"/>
            <a:ext cx="3733800" cy="268663"/>
          </a:xfrm>
          <a:prstGeom prst="rect">
            <a:avLst/>
          </a:prstGeom>
        </p:spPr>
        <p:txBody>
          <a:bodyPr wrap="square" lIns="0" tIns="0" rIns="0" bIns="0" rtlCol="0" anchor="t">
            <a:spAutoFit/>
          </a:bodyPr>
          <a:lstStyle/>
          <a:p>
            <a:pPr algn="l">
              <a:lnSpc>
                <a:spcPts val="2196"/>
              </a:lnSpc>
            </a:pPr>
            <a:r>
              <a:rPr lang="pl" sz="1800" dirty="0">
                <a:solidFill>
                  <a:srgbClr val="1E2328"/>
                </a:solidFill>
                <a:latin typeface="Montserrat"/>
                <a:ea typeface="Montserrat"/>
                <a:cs typeface="Montserrat"/>
                <a:sym typeface="Montserrat"/>
              </a:rPr>
              <a:t>www.fashionupproject.com</a:t>
            </a:r>
          </a:p>
        </p:txBody>
      </p:sp>
      <p:grpSp>
        <p:nvGrpSpPr>
          <p:cNvPr id="38" name="Ομάδα 37">
            <a:extLst>
              <a:ext uri="{FF2B5EF4-FFF2-40B4-BE49-F238E27FC236}">
                <a16:creationId xmlns:a16="http://schemas.microsoft.com/office/drawing/2014/main" id="{3F66F10D-5513-D743-E5B2-74146160C96F}"/>
              </a:ext>
            </a:extLst>
          </p:cNvPr>
          <p:cNvGrpSpPr/>
          <p:nvPr/>
        </p:nvGrpSpPr>
        <p:grpSpPr>
          <a:xfrm>
            <a:off x="3284807" y="1094151"/>
            <a:ext cx="13390522" cy="8860695"/>
            <a:chOff x="3284807" y="1094151"/>
            <a:chExt cx="13134751" cy="8860695"/>
          </a:xfrm>
        </p:grpSpPr>
        <p:sp>
          <p:nvSpPr>
            <p:cNvPr id="29" name="TextBox 29">
              <a:extLst>
                <a:ext uri="{FF2B5EF4-FFF2-40B4-BE49-F238E27FC236}">
                  <a16:creationId xmlns:a16="http://schemas.microsoft.com/office/drawing/2014/main" id="{941FAB6E-9199-454E-7CA1-FF43AC102057}"/>
                </a:ext>
              </a:extLst>
            </p:cNvPr>
            <p:cNvSpPr txBox="1"/>
            <p:nvPr/>
          </p:nvSpPr>
          <p:spPr>
            <a:xfrm>
              <a:off x="4421237" y="1094151"/>
              <a:ext cx="11998321" cy="8860695"/>
            </a:xfrm>
            <a:prstGeom prst="rect">
              <a:avLst/>
            </a:prstGeom>
          </p:spPr>
          <p:txBody>
            <a:bodyPr wrap="square" lIns="0" tIns="0" rIns="0" bIns="0" rtlCol="0" anchor="t">
              <a:spAutoFit/>
            </a:bodyPr>
            <a:lstStyle/>
            <a:p>
              <a:pPr algn="l">
                <a:lnSpc>
                  <a:spcPts val="3299"/>
                </a:lnSpc>
              </a:pPr>
              <a:r>
                <a:rPr lang="pl" sz="2000" b="1" i="0" dirty="0">
                  <a:solidFill>
                    <a:srgbClr val="424242"/>
                  </a:solidFill>
                  <a:effectLst/>
                  <a:latin typeface="Open Sans" panose="020B0606030504020204" pitchFamily="34" charset="0"/>
                </a:rPr>
                <a:t>Facebook </a:t>
              </a:r>
              <a:r>
                <a:rPr lang="pl" sz="2000" b="0" i="0" dirty="0">
                  <a:solidFill>
                    <a:srgbClr val="424242"/>
                  </a:solidFill>
                  <a:effectLst/>
                  <a:latin typeface="Open Sans" panose="020B0606030504020204" pitchFamily="34" charset="0"/>
                </a:rPr>
                <a:t>: Dzięki ogromnej bazie użytkowników Facebook idealnie nadaje się do dotarcia do szerokiego grona odbiorców. Oferuje strony firmowe, opcje reklamowe, grupy i platformę handlową, dzięki czemu nadaje się do budowania społeczności, angażowania klientów i kierowania reklam.</a:t>
              </a:r>
            </a:p>
            <a:p>
              <a:pPr algn="l">
                <a:lnSpc>
                  <a:spcPts val="3299"/>
                </a:lnSpc>
              </a:pPr>
              <a:r>
                <a:rPr lang="pl" sz="2000" b="1" i="0" dirty="0">
                  <a:solidFill>
                    <a:srgbClr val="424242"/>
                  </a:solidFill>
                  <a:effectLst/>
                  <a:latin typeface="Open Sans" panose="020B0606030504020204" pitchFamily="34" charset="0"/>
                </a:rPr>
                <a:t>Instagram </a:t>
              </a:r>
              <a:r>
                <a:rPr lang="pl" sz="2000" b="0" i="0" dirty="0">
                  <a:solidFill>
                    <a:srgbClr val="424242"/>
                  </a:solidFill>
                  <a:effectLst/>
                  <a:latin typeface="Open Sans" panose="020B0606030504020204" pitchFamily="34" charset="0"/>
                </a:rPr>
                <a:t>: Jako platforma oparta na wizualizacji, Instagram idealnie nadaje się dla firm oferujących atrakcyjne zdjęcia i filmy. Jest szczególnie skuteczny w przypadku marek z branży modowej, gastronomicznej, turystycznej i lifestylowej, a także w marketingu influencerskim.</a:t>
              </a:r>
            </a:p>
            <a:p>
              <a:pPr algn="l">
                <a:lnSpc>
                  <a:spcPts val="3299"/>
                </a:lnSpc>
              </a:pPr>
              <a:r>
                <a:rPr lang="pl" sz="2000" b="1" i="0" dirty="0">
                  <a:solidFill>
                    <a:srgbClr val="424242"/>
                  </a:solidFill>
                  <a:effectLst/>
                  <a:latin typeface="Open Sans" panose="020B0606030504020204" pitchFamily="34" charset="0"/>
                </a:rPr>
                <a:t>LinkedIn </a:t>
              </a:r>
              <a:r>
                <a:rPr lang="pl" sz="2000" b="0" i="0" dirty="0">
                  <a:solidFill>
                    <a:srgbClr val="424242"/>
                  </a:solidFill>
                  <a:effectLst/>
                  <a:latin typeface="Open Sans" panose="020B0606030504020204" pitchFamily="34" charset="0"/>
                </a:rPr>
                <a:t>: Platforma ta jest przeznaczona przede wszystkim dla profesjonalistów i firm, co czyni ją doskonałym wyborem w zakresie marketingu B2B, nawiązywania kontaktów i budowania pozycji lidera opinii.</a:t>
              </a:r>
            </a:p>
            <a:p>
              <a:pPr algn="l">
                <a:lnSpc>
                  <a:spcPts val="3299"/>
                </a:lnSpc>
              </a:pPr>
              <a:r>
                <a:rPr lang="pl" sz="2000" b="1" i="0" dirty="0">
                  <a:solidFill>
                    <a:srgbClr val="424242"/>
                  </a:solidFill>
                  <a:effectLst/>
                  <a:latin typeface="Open Sans" panose="020B0606030504020204" pitchFamily="34" charset="0"/>
                </a:rPr>
                <a:t>X </a:t>
              </a:r>
              <a:r>
                <a:rPr lang="pl" sz="2000" b="0" i="0" dirty="0">
                  <a:solidFill>
                    <a:srgbClr val="424242"/>
                  </a:solidFill>
                  <a:effectLst/>
                  <a:latin typeface="Open Sans" panose="020B0606030504020204" pitchFamily="34" charset="0"/>
                </a:rPr>
                <a:t>(dawniej Twitter): platforma znana z rozmów w czasie rzeczywistym i popularnych tematów. X jest odpowiednia dla firm, które chcą uczestniczyć w dyskusjach w czasie rzeczywistym, odpowiadać na zapytania klientów i udostępniać aktualności firmy.</a:t>
              </a:r>
            </a:p>
            <a:p>
              <a:pPr algn="l">
                <a:lnSpc>
                  <a:spcPts val="3299"/>
                </a:lnSpc>
              </a:pPr>
              <a:r>
                <a:rPr lang="pl" sz="2000" b="1" i="0" dirty="0">
                  <a:solidFill>
                    <a:srgbClr val="424242"/>
                  </a:solidFill>
                  <a:effectLst/>
                  <a:latin typeface="Open Sans" panose="020B0606030504020204" pitchFamily="34" charset="0"/>
                </a:rPr>
                <a:t>YouTube </a:t>
              </a:r>
              <a:r>
                <a:rPr lang="pl" sz="2000" b="0" i="0" dirty="0">
                  <a:solidFill>
                    <a:srgbClr val="424242"/>
                  </a:solidFill>
                  <a:effectLst/>
                  <a:latin typeface="Open Sans" panose="020B0606030504020204" pitchFamily="34" charset="0"/>
                </a:rPr>
                <a:t>: Jako platforma do udostępniania wideo, YouTube jest niezbędny dla firm korzystających z treści wideo. Jest to również druga co do wielkości wyszukiwarka, co czyni go kluczowym dla SEO i dotarcia do szerszej publiczności.</a:t>
              </a:r>
            </a:p>
            <a:p>
              <a:pPr algn="l">
                <a:lnSpc>
                  <a:spcPts val="3299"/>
                </a:lnSpc>
              </a:pPr>
              <a:r>
                <a:rPr lang="pl" sz="2000" b="1" i="0" dirty="0">
                  <a:solidFill>
                    <a:srgbClr val="424242"/>
                  </a:solidFill>
                  <a:effectLst/>
                  <a:latin typeface="Open Sans" panose="020B0606030504020204" pitchFamily="34" charset="0"/>
                </a:rPr>
                <a:t>TikTok </a:t>
              </a:r>
              <a:r>
                <a:rPr lang="pl" sz="2000" b="0" i="0" dirty="0">
                  <a:solidFill>
                    <a:srgbClr val="424242"/>
                  </a:solidFill>
                  <a:effectLst/>
                  <a:latin typeface="Open Sans" panose="020B0606030504020204" pitchFamily="34" charset="0"/>
                </a:rPr>
                <a:t>: Skupiając się na krótkich treściach wideo, TikTok jest idealny dla firm, które chcą pokazać osobowość swojej marki i dotrzeć do młodszych odbiorców za pomocą kreatywnych i angażujących filmów.</a:t>
              </a:r>
            </a:p>
            <a:p>
              <a:pPr algn="l">
                <a:lnSpc>
                  <a:spcPts val="3299"/>
                </a:lnSpc>
              </a:pPr>
              <a:r>
                <a:rPr lang="pl" sz="2000" b="1" i="0" dirty="0">
                  <a:solidFill>
                    <a:srgbClr val="424242"/>
                  </a:solidFill>
                  <a:effectLst/>
                  <a:latin typeface="Open Sans" panose="020B0606030504020204" pitchFamily="34" charset="0"/>
                </a:rPr>
                <a:t>Pinterest </a:t>
              </a:r>
              <a:r>
                <a:rPr lang="pl" sz="2000" b="0" i="0" dirty="0">
                  <a:solidFill>
                    <a:srgbClr val="424242"/>
                  </a:solidFill>
                  <a:effectLst/>
                  <a:latin typeface="Open Sans" panose="020B0606030504020204" pitchFamily="34" charset="0"/>
                </a:rPr>
                <a:t>: Ta platforma do wizualnego odkrywania jest idealna dla firm oferujących atrakcyjne wizualnie produkty lub usługi, zwłaszcza tych, które są skierowane głównie do kobiet. Świetnie nadaje się do udostępniania wizualizacji produktów, poradników DIY i porad dotyczących stylu życia.</a:t>
              </a:r>
            </a:p>
          </p:txBody>
        </p:sp>
        <p:pic>
          <p:nvPicPr>
            <p:cNvPr id="11" name="Εικόνα 10">
              <a:extLst>
                <a:ext uri="{FF2B5EF4-FFF2-40B4-BE49-F238E27FC236}">
                  <a16:creationId xmlns:a16="http://schemas.microsoft.com/office/drawing/2014/main" id="{99E84CC4-3109-30B7-2AB1-D2582645F4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4810" y="2999736"/>
              <a:ext cx="685493" cy="685493"/>
            </a:xfrm>
            <a:prstGeom prst="rect">
              <a:avLst/>
            </a:prstGeom>
          </p:spPr>
        </p:pic>
        <p:pic>
          <p:nvPicPr>
            <p:cNvPr id="20" name="Εικόνα 19">
              <a:extLst>
                <a:ext uri="{FF2B5EF4-FFF2-40B4-BE49-F238E27FC236}">
                  <a16:creationId xmlns:a16="http://schemas.microsoft.com/office/drawing/2014/main" id="{4FD070C5-714E-CBD4-3809-D392EAAA69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1898" y="4087727"/>
              <a:ext cx="685493" cy="685493"/>
            </a:xfrm>
            <a:prstGeom prst="rect">
              <a:avLst/>
            </a:prstGeom>
          </p:spPr>
        </p:pic>
        <p:pic>
          <p:nvPicPr>
            <p:cNvPr id="22" name="Εικόνα 21">
              <a:extLst>
                <a:ext uri="{FF2B5EF4-FFF2-40B4-BE49-F238E27FC236}">
                  <a16:creationId xmlns:a16="http://schemas.microsoft.com/office/drawing/2014/main" id="{45235785-66DD-474D-3984-790E0DE2F0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1896" y="6210300"/>
              <a:ext cx="685495" cy="685495"/>
            </a:xfrm>
            <a:prstGeom prst="rect">
              <a:avLst/>
            </a:prstGeom>
          </p:spPr>
        </p:pic>
        <p:pic>
          <p:nvPicPr>
            <p:cNvPr id="25" name="Εικόνα 24">
              <a:extLst>
                <a:ext uri="{FF2B5EF4-FFF2-40B4-BE49-F238E27FC236}">
                  <a16:creationId xmlns:a16="http://schemas.microsoft.com/office/drawing/2014/main" id="{E8BDD8E6-7383-81FF-AEC6-CE3E7BA82B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06028" y="1259058"/>
              <a:ext cx="685495" cy="685495"/>
            </a:xfrm>
            <a:prstGeom prst="rect">
              <a:avLst/>
            </a:prstGeom>
          </p:spPr>
        </p:pic>
        <p:pic>
          <p:nvPicPr>
            <p:cNvPr id="27" name="Εικόνα 26">
              <a:extLst>
                <a:ext uri="{FF2B5EF4-FFF2-40B4-BE49-F238E27FC236}">
                  <a16:creationId xmlns:a16="http://schemas.microsoft.com/office/drawing/2014/main" id="{75FD5586-CE28-FC58-E0BC-C008B5D381A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04619" y="8915552"/>
              <a:ext cx="685495" cy="685495"/>
            </a:xfrm>
            <a:prstGeom prst="rect">
              <a:avLst/>
            </a:prstGeom>
          </p:spPr>
        </p:pic>
        <p:pic>
          <p:nvPicPr>
            <p:cNvPr id="32" name="Εικόνα 31">
              <a:extLst>
                <a:ext uri="{FF2B5EF4-FFF2-40B4-BE49-F238E27FC236}">
                  <a16:creationId xmlns:a16="http://schemas.microsoft.com/office/drawing/2014/main" id="{7B51D5C5-387A-EC66-AD5C-9A64EB610BE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84807" y="7562646"/>
              <a:ext cx="685493" cy="685493"/>
            </a:xfrm>
            <a:prstGeom prst="rect">
              <a:avLst/>
            </a:prstGeom>
          </p:spPr>
        </p:pic>
        <p:pic>
          <p:nvPicPr>
            <p:cNvPr id="37" name="Εικόνα 36">
              <a:extLst>
                <a:ext uri="{FF2B5EF4-FFF2-40B4-BE49-F238E27FC236}">
                  <a16:creationId xmlns:a16="http://schemas.microsoft.com/office/drawing/2014/main" id="{0FF5BA63-7BF2-F187-B5D8-616F757F898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84807" y="5086629"/>
              <a:ext cx="685489" cy="685489"/>
            </a:xfrm>
            <a:prstGeom prst="rect">
              <a:avLst/>
            </a:prstGeom>
          </p:spPr>
        </p:pic>
      </p:grpSp>
    </p:spTree>
    <p:extLst>
      <p:ext uri="{BB962C8B-B14F-4D97-AF65-F5344CB8AC3E}">
        <p14:creationId xmlns:p14="http://schemas.microsoft.com/office/powerpoint/2010/main" val="3790748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D1BE9-79D9-1D69-44B6-8946FBF6A053}"/>
            </a:ext>
          </a:extLst>
        </p:cNvPr>
        <p:cNvGrpSpPr/>
        <p:nvPr/>
      </p:nvGrpSpPr>
      <p:grpSpPr>
        <a:xfrm>
          <a:off x="0" y="0"/>
          <a:ext cx="0" cy="0"/>
          <a:chOff x="0" y="0"/>
          <a:chExt cx="0" cy="0"/>
        </a:xfrm>
      </p:grpSpPr>
      <p:grpSp>
        <p:nvGrpSpPr>
          <p:cNvPr id="33" name="Group 9">
            <a:extLst>
              <a:ext uri="{FF2B5EF4-FFF2-40B4-BE49-F238E27FC236}">
                <a16:creationId xmlns:a16="http://schemas.microsoft.com/office/drawing/2014/main" id="{A688CA94-8860-B1C5-7D5E-5A679728FA7A}"/>
              </a:ext>
            </a:extLst>
          </p:cNvPr>
          <p:cNvGrpSpPr/>
          <p:nvPr/>
        </p:nvGrpSpPr>
        <p:grpSpPr>
          <a:xfrm>
            <a:off x="-5863" y="1023936"/>
            <a:ext cx="2839728" cy="9283886"/>
            <a:chOff x="0" y="0"/>
            <a:chExt cx="2254171" cy="3661101"/>
          </a:xfrm>
        </p:grpSpPr>
        <p:sp>
          <p:nvSpPr>
            <p:cNvPr id="34" name="Freeform 10">
              <a:extLst>
                <a:ext uri="{FF2B5EF4-FFF2-40B4-BE49-F238E27FC236}">
                  <a16:creationId xmlns:a16="http://schemas.microsoft.com/office/drawing/2014/main" id="{511FD198-CE53-5FF3-1DF2-B50A11ABB166}"/>
                </a:ext>
              </a:extLst>
            </p:cNvPr>
            <p:cNvSpPr/>
            <p:nvPr/>
          </p:nvSpPr>
          <p:spPr>
            <a:xfrm>
              <a:off x="0" y="0"/>
              <a:ext cx="2254172" cy="3661101"/>
            </a:xfrm>
            <a:custGeom>
              <a:avLst/>
              <a:gdLst/>
              <a:ahLst/>
              <a:cxnLst/>
              <a:rect l="l" t="t" r="r" b="b"/>
              <a:pathLst>
                <a:path w="2254172" h="3661101">
                  <a:moveTo>
                    <a:pt x="0" y="0"/>
                  </a:moveTo>
                  <a:lnTo>
                    <a:pt x="2254172" y="0"/>
                  </a:lnTo>
                  <a:lnTo>
                    <a:pt x="2254172" y="3661101"/>
                  </a:lnTo>
                  <a:lnTo>
                    <a:pt x="0" y="3661101"/>
                  </a:lnTo>
                  <a:close/>
                </a:path>
              </a:pathLst>
            </a:custGeom>
            <a:solidFill>
              <a:srgbClr val="CFCF5A"/>
            </a:solidFill>
          </p:spPr>
          <p:txBody>
            <a:bodyPr/>
            <a:lstStyle/>
            <a:p>
              <a:endParaRPr lang="pl-PL"/>
            </a:p>
          </p:txBody>
        </p:sp>
        <p:sp>
          <p:nvSpPr>
            <p:cNvPr id="35" name="TextBox 11">
              <a:extLst>
                <a:ext uri="{FF2B5EF4-FFF2-40B4-BE49-F238E27FC236}">
                  <a16:creationId xmlns:a16="http://schemas.microsoft.com/office/drawing/2014/main" id="{F291795D-4D26-A593-BF42-BA3AC62BB70B}"/>
                </a:ext>
              </a:extLst>
            </p:cNvPr>
            <p:cNvSpPr txBox="1"/>
            <p:nvPr/>
          </p:nvSpPr>
          <p:spPr>
            <a:xfrm>
              <a:off x="0" y="0"/>
              <a:ext cx="2254171" cy="3661101"/>
            </a:xfrm>
            <a:prstGeom prst="rect">
              <a:avLst/>
            </a:prstGeom>
          </p:spPr>
          <p:txBody>
            <a:bodyPr lIns="50800" tIns="50800" rIns="50800" bIns="50800" rtlCol="0" anchor="ctr"/>
            <a:lstStyle/>
            <a:p>
              <a:pPr algn="ctr">
                <a:lnSpc>
                  <a:spcPts val="2478"/>
                </a:lnSpc>
              </a:pPr>
              <a:endParaRPr/>
            </a:p>
          </p:txBody>
        </p:sp>
      </p:grpSp>
      <p:grpSp>
        <p:nvGrpSpPr>
          <p:cNvPr id="2" name="Group 2">
            <a:extLst>
              <a:ext uri="{FF2B5EF4-FFF2-40B4-BE49-F238E27FC236}">
                <a16:creationId xmlns:a16="http://schemas.microsoft.com/office/drawing/2014/main" id="{7173E405-4BF1-91B5-3176-1258BCFFEA8F}"/>
              </a:ext>
            </a:extLst>
          </p:cNvPr>
          <p:cNvGrpSpPr/>
          <p:nvPr/>
        </p:nvGrpSpPr>
        <p:grpSpPr>
          <a:xfrm>
            <a:off x="0" y="0"/>
            <a:ext cx="18288000" cy="10287000"/>
            <a:chOff x="0" y="0"/>
            <a:chExt cx="24384000" cy="13716000"/>
          </a:xfrm>
        </p:grpSpPr>
        <p:sp>
          <p:nvSpPr>
            <p:cNvPr id="3" name="AutoShape 3">
              <a:extLst>
                <a:ext uri="{FF2B5EF4-FFF2-40B4-BE49-F238E27FC236}">
                  <a16:creationId xmlns:a16="http://schemas.microsoft.com/office/drawing/2014/main" id="{244E3286-5055-7A69-3BC2-FDFB2A352A24}"/>
                </a:ext>
              </a:extLst>
            </p:cNvPr>
            <p:cNvSpPr/>
            <p:nvPr/>
          </p:nvSpPr>
          <p:spPr>
            <a:xfrm flipV="1">
              <a:off x="22233774" y="0"/>
              <a:ext cx="0" cy="13716000"/>
            </a:xfrm>
            <a:prstGeom prst="line">
              <a:avLst/>
            </a:prstGeom>
            <a:ln w="12700" cap="flat">
              <a:solidFill>
                <a:srgbClr val="1E2328"/>
              </a:solidFill>
              <a:prstDash val="solid"/>
              <a:headEnd type="none" w="sm" len="sm"/>
              <a:tailEnd type="none" w="sm" len="sm"/>
            </a:ln>
          </p:spPr>
          <p:txBody>
            <a:bodyPr/>
            <a:lstStyle/>
            <a:p>
              <a:endParaRPr lang="pl-PL"/>
            </a:p>
          </p:txBody>
        </p:sp>
        <p:sp>
          <p:nvSpPr>
            <p:cNvPr id="4" name="AutoShape 4">
              <a:extLst>
                <a:ext uri="{FF2B5EF4-FFF2-40B4-BE49-F238E27FC236}">
                  <a16:creationId xmlns:a16="http://schemas.microsoft.com/office/drawing/2014/main" id="{13B1BA03-3141-F540-AEB0-2EDBEC74FD4D}"/>
                </a:ext>
              </a:extLst>
            </p:cNvPr>
            <p:cNvSpPr/>
            <p:nvPr/>
          </p:nvSpPr>
          <p:spPr>
            <a:xfrm rot="-10800000">
              <a:off x="0" y="1365250"/>
              <a:ext cx="24384000" cy="0"/>
            </a:xfrm>
            <a:prstGeom prst="line">
              <a:avLst/>
            </a:prstGeom>
            <a:ln w="12700" cap="flat">
              <a:solidFill>
                <a:srgbClr val="1E2328"/>
              </a:solidFill>
              <a:prstDash val="solid"/>
              <a:headEnd type="none" w="sm" len="sm"/>
              <a:tailEnd type="none" w="sm" len="sm"/>
            </a:ln>
          </p:spPr>
          <p:txBody>
            <a:bodyPr/>
            <a:lstStyle/>
            <a:p>
              <a:endParaRPr lang="pl-PL"/>
            </a:p>
          </p:txBody>
        </p:sp>
        <p:sp>
          <p:nvSpPr>
            <p:cNvPr id="5" name="Freeform 5">
              <a:extLst>
                <a:ext uri="{FF2B5EF4-FFF2-40B4-BE49-F238E27FC236}">
                  <a16:creationId xmlns:a16="http://schemas.microsoft.com/office/drawing/2014/main" id="{5E1226EA-07F3-7C1D-87AF-3D58238C3ED4}"/>
                </a:ext>
              </a:extLst>
            </p:cNvPr>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txBody>
            <a:bodyPr/>
            <a:lstStyle/>
            <a:p>
              <a:endParaRPr lang="pl-PL"/>
            </a:p>
          </p:txBody>
        </p:sp>
        <p:sp>
          <p:nvSpPr>
            <p:cNvPr id="6" name="TextBox 6">
              <a:extLst>
                <a:ext uri="{FF2B5EF4-FFF2-40B4-BE49-F238E27FC236}">
                  <a16:creationId xmlns:a16="http://schemas.microsoft.com/office/drawing/2014/main" id="{E4ADBEBB-CE3A-86A1-2225-AD787E6CEBD9}"/>
                </a:ext>
              </a:extLst>
            </p:cNvPr>
            <p:cNvSpPr txBox="1"/>
            <p:nvPr/>
          </p:nvSpPr>
          <p:spPr>
            <a:xfrm>
              <a:off x="18419727" y="439208"/>
              <a:ext cx="3674959" cy="499533"/>
            </a:xfrm>
            <a:prstGeom prst="rect">
              <a:avLst/>
            </a:prstGeom>
          </p:spPr>
          <p:txBody>
            <a:bodyPr lIns="0" tIns="0" rIns="0" bIns="0" rtlCol="0" anchor="t">
              <a:spAutoFit/>
            </a:bodyPr>
            <a:lstStyle/>
            <a:p>
              <a:pPr algn="ctr">
                <a:lnSpc>
                  <a:spcPts val="3049"/>
                </a:lnSpc>
              </a:pPr>
              <a:r>
                <a:rPr lang="pl" sz="2499" dirty="0">
                  <a:solidFill>
                    <a:srgbClr val="1E2328"/>
                  </a:solidFill>
                  <a:latin typeface="Montserrat"/>
                  <a:ea typeface="Montserrat"/>
                  <a:cs typeface="Montserrat"/>
                  <a:sym typeface="Montserrat"/>
                </a:rPr>
                <a:t>Moduł 5, Unit 4</a:t>
              </a:r>
            </a:p>
          </p:txBody>
        </p:sp>
      </p:grpSp>
      <p:sp>
        <p:nvSpPr>
          <p:cNvPr id="8" name="AutoShape 8">
            <a:extLst>
              <a:ext uri="{FF2B5EF4-FFF2-40B4-BE49-F238E27FC236}">
                <a16:creationId xmlns:a16="http://schemas.microsoft.com/office/drawing/2014/main" id="{57A19228-05DC-966F-03FC-A36297F79E09}"/>
              </a:ext>
            </a:extLst>
          </p:cNvPr>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pl-PL"/>
          </a:p>
        </p:txBody>
      </p:sp>
      <p:sp>
        <p:nvSpPr>
          <p:cNvPr id="23" name="TextBox 23">
            <a:extLst>
              <a:ext uri="{FF2B5EF4-FFF2-40B4-BE49-F238E27FC236}">
                <a16:creationId xmlns:a16="http://schemas.microsoft.com/office/drawing/2014/main" id="{087353CF-F6D9-265B-AAD4-1EDE1E15B9F3}"/>
              </a:ext>
            </a:extLst>
          </p:cNvPr>
          <p:cNvSpPr txBox="1"/>
          <p:nvPr/>
        </p:nvSpPr>
        <p:spPr>
          <a:xfrm rot="16200000">
            <a:off x="-2980194" y="4738418"/>
            <a:ext cx="8217941" cy="1572162"/>
          </a:xfrm>
          <a:prstGeom prst="rect">
            <a:avLst/>
          </a:prstGeom>
        </p:spPr>
        <p:txBody>
          <a:bodyPr wrap="square" lIns="0" tIns="0" rIns="0" bIns="0" rtlCol="0" anchor="t">
            <a:spAutoFit/>
          </a:bodyPr>
          <a:lstStyle/>
          <a:p>
            <a:pPr>
              <a:lnSpc>
                <a:spcPts val="6000"/>
              </a:lnSpc>
            </a:pPr>
            <a:r>
              <a:rPr lang="pl" sz="6000" dirty="0">
                <a:solidFill>
                  <a:srgbClr val="1E2328"/>
                </a:solidFill>
                <a:latin typeface="DM Serif Display"/>
                <a:ea typeface="DM Serif Display"/>
                <a:cs typeface="DM Serif Display"/>
                <a:sym typeface="DM Serif Display"/>
              </a:rPr>
              <a:t>Korzyści z marketingu w mediach społecznościowych</a:t>
            </a:r>
          </a:p>
        </p:txBody>
      </p:sp>
      <p:sp>
        <p:nvSpPr>
          <p:cNvPr id="30" name="TextBox 30">
            <a:extLst>
              <a:ext uri="{FF2B5EF4-FFF2-40B4-BE49-F238E27FC236}">
                <a16:creationId xmlns:a16="http://schemas.microsoft.com/office/drawing/2014/main" id="{24F24345-1385-F22F-DE56-CCF107BBCFC4}"/>
              </a:ext>
            </a:extLst>
          </p:cNvPr>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pl" sz="2499">
                <a:solidFill>
                  <a:srgbClr val="1E2328"/>
                </a:solidFill>
                <a:latin typeface="DM Serif Display"/>
                <a:ea typeface="DM Serif Display"/>
                <a:cs typeface="DM Serif Display"/>
                <a:sym typeface="DM Serif Display"/>
              </a:rPr>
              <a:t>Program szkoleniowy UpTraK</a:t>
            </a:r>
          </a:p>
        </p:txBody>
      </p:sp>
      <p:sp>
        <p:nvSpPr>
          <p:cNvPr id="31" name="TextBox 17">
            <a:extLst>
              <a:ext uri="{FF2B5EF4-FFF2-40B4-BE49-F238E27FC236}">
                <a16:creationId xmlns:a16="http://schemas.microsoft.com/office/drawing/2014/main" id="{C3A188F5-E87D-815C-9B12-D2347D0AD7D9}"/>
              </a:ext>
            </a:extLst>
          </p:cNvPr>
          <p:cNvSpPr txBox="1"/>
          <p:nvPr/>
        </p:nvSpPr>
        <p:spPr>
          <a:xfrm rot="-5400000">
            <a:off x="15614765" y="7257068"/>
            <a:ext cx="3733800" cy="268663"/>
          </a:xfrm>
          <a:prstGeom prst="rect">
            <a:avLst/>
          </a:prstGeom>
        </p:spPr>
        <p:txBody>
          <a:bodyPr wrap="square" lIns="0" tIns="0" rIns="0" bIns="0" rtlCol="0" anchor="t">
            <a:spAutoFit/>
          </a:bodyPr>
          <a:lstStyle/>
          <a:p>
            <a:pPr algn="l">
              <a:lnSpc>
                <a:spcPts val="2196"/>
              </a:lnSpc>
            </a:pPr>
            <a:r>
              <a:rPr lang="pl" sz="1800" dirty="0">
                <a:solidFill>
                  <a:srgbClr val="1E2328"/>
                </a:solidFill>
                <a:latin typeface="Montserrat"/>
                <a:ea typeface="Montserrat"/>
                <a:cs typeface="Montserrat"/>
                <a:sym typeface="Montserrat"/>
              </a:rPr>
              <a:t>www.fashionupproject.com</a:t>
            </a:r>
          </a:p>
        </p:txBody>
      </p:sp>
      <p:sp>
        <p:nvSpPr>
          <p:cNvPr id="29" name="TextBox 29">
            <a:extLst>
              <a:ext uri="{FF2B5EF4-FFF2-40B4-BE49-F238E27FC236}">
                <a16:creationId xmlns:a16="http://schemas.microsoft.com/office/drawing/2014/main" id="{5ED29416-B027-FA0E-BD77-3B857C45F8FD}"/>
              </a:ext>
            </a:extLst>
          </p:cNvPr>
          <p:cNvSpPr txBox="1"/>
          <p:nvPr/>
        </p:nvSpPr>
        <p:spPr>
          <a:xfrm>
            <a:off x="3124521" y="1035884"/>
            <a:ext cx="13182589" cy="7161319"/>
          </a:xfrm>
          <a:prstGeom prst="rect">
            <a:avLst/>
          </a:prstGeom>
        </p:spPr>
        <p:txBody>
          <a:bodyPr wrap="square" lIns="0" tIns="0" rIns="0" bIns="0" rtlCol="0" anchor="t">
            <a:spAutoFit/>
          </a:bodyPr>
          <a:lstStyle/>
          <a:p>
            <a:pPr marL="342900" indent="-342900" algn="l">
              <a:lnSpc>
                <a:spcPts val="3299"/>
              </a:lnSpc>
              <a:buFont typeface="Arial" panose="020B0604020202020204" pitchFamily="34" charset="0"/>
              <a:buChar char="•"/>
            </a:pPr>
            <a:r>
              <a:rPr lang="pl" sz="2200" b="1" i="0" dirty="0">
                <a:solidFill>
                  <a:srgbClr val="424242"/>
                </a:solidFill>
                <a:effectLst/>
                <a:latin typeface="Open Sans" panose="020B0606030504020204" pitchFamily="34" charset="0"/>
              </a:rPr>
              <a:t>Zwiększona świadomość marki i zasięg</a:t>
            </a:r>
          </a:p>
          <a:p>
            <a:pPr algn="l">
              <a:lnSpc>
                <a:spcPts val="3299"/>
              </a:lnSpc>
            </a:pPr>
            <a:r>
              <a:rPr lang="pl" sz="2200" i="0" dirty="0">
                <a:solidFill>
                  <a:srgbClr val="424242"/>
                </a:solidFill>
                <a:effectLst/>
                <a:latin typeface="Open Sans" panose="020B0606030504020204" pitchFamily="34" charset="0"/>
              </a:rPr>
              <a:t>Platformy mediów społecznościowych mają miliardy aktywnych użytkowników, zapewniając firmom dostęp do ogromnej grupy odbiorców. Skuteczne strategie w mediach społecznościowych mogą znacząco zwiększyć widoczność i rozpoznawalność marki. Udostępnianie angażujących treści może prowadzić do viralowego zasięgu, eksponując markę nowym potencjalnym klientom.</a:t>
            </a:r>
          </a:p>
          <a:p>
            <a:pPr marL="342900" indent="-342900" algn="l">
              <a:lnSpc>
                <a:spcPts val="3299"/>
              </a:lnSpc>
              <a:buFont typeface="Arial" panose="020B0604020202020204" pitchFamily="34" charset="0"/>
              <a:buChar char="•"/>
            </a:pPr>
            <a:r>
              <a:rPr lang="pl" sz="2200" b="1" i="0" dirty="0">
                <a:solidFill>
                  <a:srgbClr val="424242"/>
                </a:solidFill>
                <a:effectLst/>
                <a:latin typeface="Open Sans" panose="020B0606030504020204" pitchFamily="34" charset="0"/>
              </a:rPr>
              <a:t>Lepsze zaangażowanie i relacje z klientami</a:t>
            </a:r>
          </a:p>
          <a:p>
            <a:pPr algn="l">
              <a:lnSpc>
                <a:spcPts val="3299"/>
              </a:lnSpc>
            </a:pPr>
            <a:r>
              <a:rPr lang="pl" sz="2200" i="0" dirty="0">
                <a:solidFill>
                  <a:srgbClr val="424242"/>
                </a:solidFill>
                <a:effectLst/>
                <a:latin typeface="Open Sans" panose="020B0606030504020204" pitchFamily="34" charset="0"/>
              </a:rPr>
              <a:t>Media społecznościowe zapewniają bezpośredni kanał komunikacji i interakcji z klientami.</a:t>
            </a:r>
          </a:p>
          <a:p>
            <a:pPr algn="l">
              <a:lnSpc>
                <a:spcPts val="3299"/>
              </a:lnSpc>
            </a:pPr>
            <a:r>
              <a:rPr lang="pl" sz="2200" i="0" dirty="0">
                <a:solidFill>
                  <a:srgbClr val="424242"/>
                </a:solidFill>
                <a:effectLst/>
                <a:latin typeface="Open Sans" panose="020B0606030504020204" pitchFamily="34" charset="0"/>
              </a:rPr>
              <a:t>Firmy mogą odpowiadać na zapytania, zbierać opinie i budować relacje ze swoimi odbiorcami. Spersonalizowane interakcje i ukierunkowane treści mogą wzmacniać poczucie wspólnoty i lojalności.</a:t>
            </a:r>
          </a:p>
          <a:p>
            <a:pPr marL="342900" indent="-342900" algn="l">
              <a:lnSpc>
                <a:spcPts val="3299"/>
              </a:lnSpc>
              <a:buFont typeface="Arial" panose="020B0604020202020204" pitchFamily="34" charset="0"/>
              <a:buChar char="•"/>
            </a:pPr>
            <a:r>
              <a:rPr lang="pl" sz="2200" b="1" i="0" dirty="0">
                <a:solidFill>
                  <a:srgbClr val="424242"/>
                </a:solidFill>
                <a:effectLst/>
                <a:latin typeface="Open Sans" panose="020B0606030504020204" pitchFamily="34" charset="0"/>
              </a:rPr>
              <a:t>Ekonomiczny marketing</a:t>
            </a:r>
          </a:p>
          <a:p>
            <a:pPr algn="l">
              <a:lnSpc>
                <a:spcPts val="3299"/>
              </a:lnSpc>
            </a:pPr>
            <a:r>
              <a:rPr lang="pl" sz="2200" i="0" dirty="0">
                <a:solidFill>
                  <a:srgbClr val="424242"/>
                </a:solidFill>
                <a:effectLst/>
                <a:latin typeface="Open Sans" panose="020B0606030504020204" pitchFamily="34" charset="0"/>
              </a:rPr>
              <a:t>W porównaniu z tradycyjnymi metodami marketingowymi, marketing w mediach społecznościowych może być bardzo opłacalny. Treści organiczne i zaangażowanie mogą generować znaczący zasięg bez znaczących nakładów finansowych. Płatna reklama w mediach społecznościowych oferuje precyzyjne opcje targetowania i mierzalne rezultaty.</a:t>
            </a:r>
          </a:p>
          <a:p>
            <a:pPr marL="342900" indent="-342900" algn="l">
              <a:lnSpc>
                <a:spcPts val="3299"/>
              </a:lnSpc>
              <a:buFont typeface="Arial" panose="020B0604020202020204" pitchFamily="34" charset="0"/>
              <a:buChar char="•"/>
            </a:pPr>
            <a:r>
              <a:rPr lang="pl" sz="2200" b="1" i="0" dirty="0">
                <a:solidFill>
                  <a:srgbClr val="424242"/>
                </a:solidFill>
                <a:effectLst/>
                <a:latin typeface="Open Sans" panose="020B0606030504020204" pitchFamily="34" charset="0"/>
              </a:rPr>
              <a:t>Zwiększony ruch na stronie internetowej i generowanie leadów</a:t>
            </a:r>
          </a:p>
          <a:p>
            <a:pPr algn="l">
              <a:lnSpc>
                <a:spcPts val="3299"/>
              </a:lnSpc>
            </a:pPr>
            <a:r>
              <a:rPr lang="pl" sz="2200" i="0" dirty="0">
                <a:solidFill>
                  <a:srgbClr val="424242"/>
                </a:solidFill>
                <a:effectLst/>
                <a:latin typeface="Open Sans" panose="020B0606030504020204" pitchFamily="34" charset="0"/>
              </a:rPr>
              <a:t>Platformy mediów społecznościowych można wykorzystać do generowania ruchu na stronie internetowej i stronach docelowych. Angażujące treści i targetowane reklamy mogą przyciągnąć potencjalnych klientów zainteresowanych Twoimi produktami lub usługami. Media społecznościowe można również wykorzystać do pozyskiwania potencjalnych klientów poprzez konkursy, prezenty i ekskluzywne treści.</a:t>
            </a:r>
          </a:p>
        </p:txBody>
      </p:sp>
      <p:grpSp>
        <p:nvGrpSpPr>
          <p:cNvPr id="7" name="Ομάδα 6">
            <a:extLst>
              <a:ext uri="{FF2B5EF4-FFF2-40B4-BE49-F238E27FC236}">
                <a16:creationId xmlns:a16="http://schemas.microsoft.com/office/drawing/2014/main" id="{52791EA2-331E-575A-A781-2DDB38364969}"/>
              </a:ext>
            </a:extLst>
          </p:cNvPr>
          <p:cNvGrpSpPr/>
          <p:nvPr/>
        </p:nvGrpSpPr>
        <p:grpSpPr>
          <a:xfrm>
            <a:off x="4956512" y="9097513"/>
            <a:ext cx="2814967" cy="1071914"/>
            <a:chOff x="7059439" y="7047733"/>
            <a:chExt cx="2814967" cy="1071914"/>
          </a:xfrm>
        </p:grpSpPr>
        <p:sp>
          <p:nvSpPr>
            <p:cNvPr id="9" name="Freeform 22">
              <a:extLst>
                <a:ext uri="{FF2B5EF4-FFF2-40B4-BE49-F238E27FC236}">
                  <a16:creationId xmlns:a16="http://schemas.microsoft.com/office/drawing/2014/main" id="{45576205-CEC4-FC95-C8D2-8DF241977004}"/>
                </a:ext>
              </a:extLst>
            </p:cNvPr>
            <p:cNvSpPr/>
            <p:nvPr/>
          </p:nvSpPr>
          <p:spPr>
            <a:xfrm>
              <a:off x="9174892" y="7047733"/>
              <a:ext cx="699514" cy="699514"/>
            </a:xfrm>
            <a:custGeom>
              <a:avLst/>
              <a:gdLst/>
              <a:ahLst/>
              <a:cxnLst/>
              <a:rect l="l" t="t" r="r" b="b"/>
              <a:pathLst>
                <a:path w="699514" h="699514">
                  <a:moveTo>
                    <a:pt x="0" y="0"/>
                  </a:moveTo>
                  <a:lnTo>
                    <a:pt x="699514" y="0"/>
                  </a:lnTo>
                  <a:lnTo>
                    <a:pt x="699514" y="699514"/>
                  </a:lnTo>
                  <a:lnTo>
                    <a:pt x="0" y="6995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l-PL"/>
            </a:p>
          </p:txBody>
        </p:sp>
        <p:grpSp>
          <p:nvGrpSpPr>
            <p:cNvPr id="10" name="Group 24">
              <a:extLst>
                <a:ext uri="{FF2B5EF4-FFF2-40B4-BE49-F238E27FC236}">
                  <a16:creationId xmlns:a16="http://schemas.microsoft.com/office/drawing/2014/main" id="{24D14E75-CE7A-2E1D-9905-16ECB74319C4}"/>
                </a:ext>
              </a:extLst>
            </p:cNvPr>
            <p:cNvGrpSpPr/>
            <p:nvPr/>
          </p:nvGrpSpPr>
          <p:grpSpPr>
            <a:xfrm>
              <a:off x="7059439" y="7115915"/>
              <a:ext cx="1775017" cy="1003732"/>
              <a:chOff x="-130762" y="0"/>
              <a:chExt cx="2366689" cy="1338310"/>
            </a:xfrm>
          </p:grpSpPr>
          <p:grpSp>
            <p:nvGrpSpPr>
              <p:cNvPr id="12" name="Group 25">
                <a:extLst>
                  <a:ext uri="{FF2B5EF4-FFF2-40B4-BE49-F238E27FC236}">
                    <a16:creationId xmlns:a16="http://schemas.microsoft.com/office/drawing/2014/main" id="{D0E11996-4C26-DE52-0875-F5515C0F6D6E}"/>
                  </a:ext>
                </a:extLst>
              </p:cNvPr>
              <p:cNvGrpSpPr/>
              <p:nvPr/>
            </p:nvGrpSpPr>
            <p:grpSpPr>
              <a:xfrm>
                <a:off x="-42851" y="0"/>
                <a:ext cx="2278778" cy="1338310"/>
                <a:chOff x="-14234" y="0"/>
                <a:chExt cx="756947" cy="444549"/>
              </a:xfrm>
            </p:grpSpPr>
            <p:sp>
              <p:nvSpPr>
                <p:cNvPr id="14" name="Freeform 26">
                  <a:extLst>
                    <a:ext uri="{FF2B5EF4-FFF2-40B4-BE49-F238E27FC236}">
                      <a16:creationId xmlns:a16="http://schemas.microsoft.com/office/drawing/2014/main" id="{3E30AC8C-63A4-2AB0-8475-61F92946A0B5}"/>
                    </a:ext>
                  </a:extLst>
                </p:cNvPr>
                <p:cNvSpPr/>
                <p:nvPr/>
              </p:nvSpPr>
              <p:spPr>
                <a:xfrm>
                  <a:off x="-14234" y="195132"/>
                  <a:ext cx="742713" cy="249417"/>
                </a:xfrm>
                <a:custGeom>
                  <a:avLst/>
                  <a:gdLst/>
                  <a:ahLst/>
                  <a:cxnLst/>
                  <a:rect l="l" t="t" r="r" b="b"/>
                  <a:pathLst>
                    <a:path w="742713" h="249417">
                      <a:moveTo>
                        <a:pt x="0" y="0"/>
                      </a:moveTo>
                      <a:lnTo>
                        <a:pt x="742713" y="0"/>
                      </a:lnTo>
                      <a:lnTo>
                        <a:pt x="742713" y="249417"/>
                      </a:lnTo>
                      <a:lnTo>
                        <a:pt x="0" y="249417"/>
                      </a:lnTo>
                      <a:close/>
                    </a:path>
                  </a:pathLst>
                </a:custGeom>
                <a:solidFill>
                  <a:srgbClr val="000000">
                    <a:alpha val="0"/>
                  </a:srgbClr>
                </a:solidFill>
                <a:ln w="19050" cap="sq">
                  <a:solidFill>
                    <a:srgbClr val="CFCF5A"/>
                  </a:solidFill>
                  <a:prstDash val="solid"/>
                  <a:miter/>
                </a:ln>
              </p:spPr>
              <p:txBody>
                <a:bodyPr/>
                <a:lstStyle/>
                <a:p>
                  <a:endParaRPr lang="pl-PL"/>
                </a:p>
              </p:txBody>
            </p:sp>
            <p:sp>
              <p:nvSpPr>
                <p:cNvPr id="15" name="TextBox 27">
                  <a:extLst>
                    <a:ext uri="{FF2B5EF4-FFF2-40B4-BE49-F238E27FC236}">
                      <a16:creationId xmlns:a16="http://schemas.microsoft.com/office/drawing/2014/main" id="{22723F49-52B2-2FB6-7907-ECBD9074AC24}"/>
                    </a:ext>
                  </a:extLst>
                </p:cNvPr>
                <p:cNvSpPr txBox="1"/>
                <p:nvPr/>
              </p:nvSpPr>
              <p:spPr>
                <a:xfrm>
                  <a:off x="0" y="0"/>
                  <a:ext cx="742713" cy="249417"/>
                </a:xfrm>
                <a:prstGeom prst="rect">
                  <a:avLst/>
                </a:prstGeom>
              </p:spPr>
              <p:txBody>
                <a:bodyPr lIns="50800" tIns="50800" rIns="50800" bIns="50800" rtlCol="0" anchor="ctr"/>
                <a:lstStyle/>
                <a:p>
                  <a:pPr algn="ctr">
                    <a:lnSpc>
                      <a:spcPts val="2160"/>
                    </a:lnSpc>
                  </a:pPr>
                  <a:endParaRPr/>
                </a:p>
              </p:txBody>
            </p:sp>
          </p:grpSp>
          <p:sp>
            <p:nvSpPr>
              <p:cNvPr id="13" name="TextBox 28">
                <a:extLst>
                  <a:ext uri="{FF2B5EF4-FFF2-40B4-BE49-F238E27FC236}">
                    <a16:creationId xmlns:a16="http://schemas.microsoft.com/office/drawing/2014/main" id="{338C7F0A-DAD9-F322-77AF-C232753A4414}"/>
                  </a:ext>
                </a:extLst>
              </p:cNvPr>
              <p:cNvSpPr txBox="1"/>
              <p:nvPr/>
            </p:nvSpPr>
            <p:spPr>
              <a:xfrm>
                <a:off x="-130762" y="750867"/>
                <a:ext cx="2235927" cy="355600"/>
              </a:xfrm>
              <a:prstGeom prst="rect">
                <a:avLst/>
              </a:prstGeom>
            </p:spPr>
            <p:txBody>
              <a:bodyPr lIns="0" tIns="0" rIns="0" bIns="0" rtlCol="0" anchor="t">
                <a:spAutoFit/>
              </a:bodyPr>
              <a:lstStyle/>
              <a:p>
                <a:pPr algn="ctr">
                  <a:lnSpc>
                    <a:spcPts val="2160"/>
                  </a:lnSpc>
                </a:pPr>
                <a:r>
                  <a:rPr lang="pl" dirty="0">
                    <a:solidFill>
                      <a:srgbClr val="000000"/>
                    </a:solidFill>
                    <a:latin typeface="Montserrat"/>
                    <a:ea typeface="Montserrat"/>
                    <a:cs typeface="Montserrat"/>
                    <a:sym typeface="Montserrat"/>
                  </a:rPr>
                  <a:t>Odwiedź</a:t>
                </a:r>
                <a:endParaRPr lang="en-US" sz="1800" dirty="0">
                  <a:solidFill>
                    <a:srgbClr val="000000"/>
                  </a:solidFill>
                  <a:latin typeface="Montserrat"/>
                  <a:ea typeface="Montserrat"/>
                  <a:cs typeface="Montserrat"/>
                  <a:sym typeface="Montserrat"/>
                </a:endParaRPr>
              </a:p>
            </p:txBody>
          </p:sp>
        </p:grpSp>
      </p:grpSp>
      <p:sp>
        <p:nvSpPr>
          <p:cNvPr id="16" name="TextBox 2">
            <a:extLst>
              <a:ext uri="{FF2B5EF4-FFF2-40B4-BE49-F238E27FC236}">
                <a16:creationId xmlns:a16="http://schemas.microsoft.com/office/drawing/2014/main" id="{48D67976-1926-523F-F2E5-F51D94896AB8}"/>
              </a:ext>
            </a:extLst>
          </p:cNvPr>
          <p:cNvSpPr txBox="1"/>
          <p:nvPr/>
        </p:nvSpPr>
        <p:spPr>
          <a:xfrm>
            <a:off x="7976665" y="9346328"/>
            <a:ext cx="7711413" cy="387094"/>
          </a:xfrm>
          <a:prstGeom prst="rect">
            <a:avLst/>
          </a:prstGeom>
        </p:spPr>
        <p:txBody>
          <a:bodyPr wrap="square" lIns="0" tIns="0" rIns="0" bIns="0" rtlCol="0" anchor="t">
            <a:spAutoFit/>
          </a:bodyPr>
          <a:lstStyle/>
          <a:p>
            <a:pPr algn="l">
              <a:lnSpc>
                <a:spcPts val="3299"/>
              </a:lnSpc>
            </a:pPr>
            <a:r>
              <a:rPr lang="pl" sz="2199" dirty="0">
                <a:solidFill>
                  <a:srgbClr val="1E2328"/>
                </a:solidFill>
                <a:latin typeface="Montserrat"/>
                <a:ea typeface="Montserrat"/>
                <a:cs typeface="Montserrat"/>
                <a:sym typeface="Montserrat"/>
                <a:hlinkClick r:id="rId5"/>
              </a:rPr>
              <a:t>https://www.wordstream.com/social-media-marketing</a:t>
            </a:r>
            <a:r>
              <a:rPr lang="pl" sz="2199" dirty="0">
                <a:solidFill>
                  <a:srgbClr val="1E2328"/>
                </a:solidFill>
                <a:latin typeface="Montserrat"/>
                <a:ea typeface="Montserrat"/>
                <a:cs typeface="Montserrat"/>
                <a:sym typeface="Montserrat"/>
              </a:rPr>
              <a:t> </a:t>
            </a:r>
          </a:p>
        </p:txBody>
      </p:sp>
    </p:spTree>
    <p:extLst>
      <p:ext uri="{BB962C8B-B14F-4D97-AF65-F5344CB8AC3E}">
        <p14:creationId xmlns:p14="http://schemas.microsoft.com/office/powerpoint/2010/main" val="1010012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FCF5A"/>
        </a:solidFill>
        <a:effectLst/>
      </p:bgPr>
    </p:bg>
    <p:spTree>
      <p:nvGrpSpPr>
        <p:cNvPr id="1" name="">
          <a:extLst>
            <a:ext uri="{FF2B5EF4-FFF2-40B4-BE49-F238E27FC236}">
              <a16:creationId xmlns:a16="http://schemas.microsoft.com/office/drawing/2014/main" id="{58D67C70-7C1A-DF79-7C49-84DFE021340E}"/>
            </a:ext>
          </a:extLst>
        </p:cNvPr>
        <p:cNvGrpSpPr/>
        <p:nvPr/>
      </p:nvGrpSpPr>
      <p:grpSpPr>
        <a:xfrm>
          <a:off x="0" y="0"/>
          <a:ext cx="0" cy="0"/>
          <a:chOff x="0" y="0"/>
          <a:chExt cx="0" cy="0"/>
        </a:xfrm>
      </p:grpSpPr>
      <p:grpSp>
        <p:nvGrpSpPr>
          <p:cNvPr id="11" name="Group 11">
            <a:extLst>
              <a:ext uri="{FF2B5EF4-FFF2-40B4-BE49-F238E27FC236}">
                <a16:creationId xmlns:a16="http://schemas.microsoft.com/office/drawing/2014/main" id="{F912B9C3-1A0B-62AE-C5E5-6720D7B98D3D}"/>
              </a:ext>
            </a:extLst>
          </p:cNvPr>
          <p:cNvGrpSpPr/>
          <p:nvPr/>
        </p:nvGrpSpPr>
        <p:grpSpPr>
          <a:xfrm>
            <a:off x="1" y="7479555"/>
            <a:ext cx="6248400" cy="2807445"/>
            <a:chOff x="0" y="0"/>
            <a:chExt cx="816580" cy="2228546"/>
          </a:xfrm>
        </p:grpSpPr>
        <p:sp>
          <p:nvSpPr>
            <p:cNvPr id="12" name="Freeform 12">
              <a:extLst>
                <a:ext uri="{FF2B5EF4-FFF2-40B4-BE49-F238E27FC236}">
                  <a16:creationId xmlns:a16="http://schemas.microsoft.com/office/drawing/2014/main" id="{18EBCF5E-98BC-FFDC-3DC0-F26957531CDE}"/>
                </a:ext>
              </a:extLst>
            </p:cNvPr>
            <p:cNvSpPr/>
            <p:nvPr/>
          </p:nvSpPr>
          <p:spPr>
            <a:xfrm>
              <a:off x="0" y="0"/>
              <a:ext cx="816580" cy="2228546"/>
            </a:xfrm>
            <a:custGeom>
              <a:avLst/>
              <a:gdLst/>
              <a:ahLst/>
              <a:cxnLst/>
              <a:rect l="l" t="t" r="r" b="b"/>
              <a:pathLst>
                <a:path w="816580" h="2228546">
                  <a:moveTo>
                    <a:pt x="0" y="0"/>
                  </a:moveTo>
                  <a:lnTo>
                    <a:pt x="816580" y="0"/>
                  </a:lnTo>
                  <a:lnTo>
                    <a:pt x="816580" y="2228546"/>
                  </a:lnTo>
                  <a:lnTo>
                    <a:pt x="0" y="2228546"/>
                  </a:lnTo>
                  <a:close/>
                </a:path>
              </a:pathLst>
            </a:custGeom>
            <a:solidFill>
              <a:srgbClr val="1E2328"/>
            </a:solidFill>
          </p:spPr>
          <p:txBody>
            <a:bodyPr/>
            <a:lstStyle/>
            <a:p>
              <a:endParaRPr lang="pl-PL"/>
            </a:p>
          </p:txBody>
        </p:sp>
        <p:sp>
          <p:nvSpPr>
            <p:cNvPr id="13" name="TextBox 13">
              <a:extLst>
                <a:ext uri="{FF2B5EF4-FFF2-40B4-BE49-F238E27FC236}">
                  <a16:creationId xmlns:a16="http://schemas.microsoft.com/office/drawing/2014/main" id="{47B8ACFF-277B-235E-0BA9-DB67E7EEAC41}"/>
                </a:ext>
              </a:extLst>
            </p:cNvPr>
            <p:cNvSpPr txBox="1"/>
            <p:nvPr/>
          </p:nvSpPr>
          <p:spPr>
            <a:xfrm>
              <a:off x="0" y="0"/>
              <a:ext cx="816580" cy="2228546"/>
            </a:xfrm>
            <a:prstGeom prst="rect">
              <a:avLst/>
            </a:prstGeom>
          </p:spPr>
          <p:txBody>
            <a:bodyPr lIns="50800" tIns="50800" rIns="50800" bIns="50800" rtlCol="0" anchor="ctr"/>
            <a:lstStyle/>
            <a:p>
              <a:pPr algn="ctr">
                <a:lnSpc>
                  <a:spcPts val="2478"/>
                </a:lnSpc>
              </a:pPr>
              <a:endParaRPr/>
            </a:p>
          </p:txBody>
        </p:sp>
      </p:grpSp>
      <p:grpSp>
        <p:nvGrpSpPr>
          <p:cNvPr id="2" name="Group 2">
            <a:extLst>
              <a:ext uri="{FF2B5EF4-FFF2-40B4-BE49-F238E27FC236}">
                <a16:creationId xmlns:a16="http://schemas.microsoft.com/office/drawing/2014/main" id="{D7DC03F8-5F1C-C29C-49B6-701C519D9143}"/>
              </a:ext>
            </a:extLst>
          </p:cNvPr>
          <p:cNvGrpSpPr/>
          <p:nvPr/>
        </p:nvGrpSpPr>
        <p:grpSpPr>
          <a:xfrm>
            <a:off x="0" y="0"/>
            <a:ext cx="18288000" cy="10287000"/>
            <a:chOff x="0" y="0"/>
            <a:chExt cx="24384000" cy="13716000"/>
          </a:xfrm>
        </p:grpSpPr>
        <p:sp>
          <p:nvSpPr>
            <p:cNvPr id="3" name="AutoShape 3">
              <a:extLst>
                <a:ext uri="{FF2B5EF4-FFF2-40B4-BE49-F238E27FC236}">
                  <a16:creationId xmlns:a16="http://schemas.microsoft.com/office/drawing/2014/main" id="{DD5DF8C6-F881-C771-741F-6CD312D1A587}"/>
                </a:ext>
              </a:extLst>
            </p:cNvPr>
            <p:cNvSpPr/>
            <p:nvPr/>
          </p:nvSpPr>
          <p:spPr>
            <a:xfrm flipV="1">
              <a:off x="22233774" y="0"/>
              <a:ext cx="0" cy="13716000"/>
            </a:xfrm>
            <a:prstGeom prst="line">
              <a:avLst/>
            </a:prstGeom>
            <a:ln w="12700" cap="flat">
              <a:solidFill>
                <a:srgbClr val="1E2328"/>
              </a:solidFill>
              <a:prstDash val="solid"/>
              <a:headEnd type="none" w="sm" len="sm"/>
              <a:tailEnd type="none" w="sm" len="sm"/>
            </a:ln>
          </p:spPr>
          <p:txBody>
            <a:bodyPr/>
            <a:lstStyle/>
            <a:p>
              <a:endParaRPr lang="pl-PL"/>
            </a:p>
          </p:txBody>
        </p:sp>
        <p:sp>
          <p:nvSpPr>
            <p:cNvPr id="4" name="AutoShape 4">
              <a:extLst>
                <a:ext uri="{FF2B5EF4-FFF2-40B4-BE49-F238E27FC236}">
                  <a16:creationId xmlns:a16="http://schemas.microsoft.com/office/drawing/2014/main" id="{F829644A-252D-AAB6-EBCF-C8326E43A37D}"/>
                </a:ext>
              </a:extLst>
            </p:cNvPr>
            <p:cNvSpPr/>
            <p:nvPr/>
          </p:nvSpPr>
          <p:spPr>
            <a:xfrm rot="-10800000">
              <a:off x="0" y="1365250"/>
              <a:ext cx="24384000" cy="0"/>
            </a:xfrm>
            <a:prstGeom prst="line">
              <a:avLst/>
            </a:prstGeom>
            <a:ln w="12700" cap="flat">
              <a:solidFill>
                <a:srgbClr val="1E2328"/>
              </a:solidFill>
              <a:prstDash val="solid"/>
              <a:headEnd type="none" w="sm" len="sm"/>
              <a:tailEnd type="none" w="sm" len="sm"/>
            </a:ln>
          </p:spPr>
          <p:txBody>
            <a:bodyPr/>
            <a:lstStyle/>
            <a:p>
              <a:endParaRPr lang="pl-PL"/>
            </a:p>
          </p:txBody>
        </p:sp>
        <p:sp>
          <p:nvSpPr>
            <p:cNvPr id="5" name="Freeform 5">
              <a:extLst>
                <a:ext uri="{FF2B5EF4-FFF2-40B4-BE49-F238E27FC236}">
                  <a16:creationId xmlns:a16="http://schemas.microsoft.com/office/drawing/2014/main" id="{F0A640A1-3DA5-5444-2751-7871791CD184}"/>
                </a:ext>
              </a:extLst>
            </p:cNvPr>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txBody>
            <a:bodyPr/>
            <a:lstStyle/>
            <a:p>
              <a:endParaRPr lang="pl-PL"/>
            </a:p>
          </p:txBody>
        </p:sp>
        <p:sp>
          <p:nvSpPr>
            <p:cNvPr id="6" name="TextBox 6">
              <a:extLst>
                <a:ext uri="{FF2B5EF4-FFF2-40B4-BE49-F238E27FC236}">
                  <a16:creationId xmlns:a16="http://schemas.microsoft.com/office/drawing/2014/main" id="{0B359FD7-26D3-B052-CD12-960B88ADC6B7}"/>
                </a:ext>
              </a:extLst>
            </p:cNvPr>
            <p:cNvSpPr txBox="1"/>
            <p:nvPr/>
          </p:nvSpPr>
          <p:spPr>
            <a:xfrm>
              <a:off x="18419728" y="439208"/>
              <a:ext cx="3674959" cy="499533"/>
            </a:xfrm>
            <a:prstGeom prst="rect">
              <a:avLst/>
            </a:prstGeom>
          </p:spPr>
          <p:txBody>
            <a:bodyPr lIns="0" tIns="0" rIns="0" bIns="0" rtlCol="0" anchor="t">
              <a:spAutoFit/>
            </a:bodyPr>
            <a:lstStyle/>
            <a:p>
              <a:pPr algn="ctr">
                <a:lnSpc>
                  <a:spcPts val="3049"/>
                </a:lnSpc>
              </a:pPr>
              <a:r>
                <a:rPr lang="pl" sz="2499" dirty="0">
                  <a:solidFill>
                    <a:srgbClr val="1E2328"/>
                  </a:solidFill>
                  <a:latin typeface="Montserrat"/>
                  <a:ea typeface="Montserrat"/>
                  <a:cs typeface="Montserrat"/>
                  <a:sym typeface="Montserrat"/>
                </a:rPr>
                <a:t>Moduł 5, Unit 4</a:t>
              </a:r>
            </a:p>
          </p:txBody>
        </p:sp>
      </p:grpSp>
      <p:sp>
        <p:nvSpPr>
          <p:cNvPr id="8" name="AutoShape 8">
            <a:extLst>
              <a:ext uri="{FF2B5EF4-FFF2-40B4-BE49-F238E27FC236}">
                <a16:creationId xmlns:a16="http://schemas.microsoft.com/office/drawing/2014/main" id="{3E4D387E-7960-949E-ED7C-22AE82987001}"/>
              </a:ext>
            </a:extLst>
          </p:cNvPr>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pl-PL" dirty="0"/>
          </a:p>
        </p:txBody>
      </p:sp>
      <p:sp>
        <p:nvSpPr>
          <p:cNvPr id="14" name="TextBox 14">
            <a:extLst>
              <a:ext uri="{FF2B5EF4-FFF2-40B4-BE49-F238E27FC236}">
                <a16:creationId xmlns:a16="http://schemas.microsoft.com/office/drawing/2014/main" id="{B1E02841-6B01-17BF-B650-FD004540176C}"/>
              </a:ext>
            </a:extLst>
          </p:cNvPr>
          <p:cNvSpPr txBox="1"/>
          <p:nvPr/>
        </p:nvSpPr>
        <p:spPr>
          <a:xfrm>
            <a:off x="1028699" y="1439240"/>
            <a:ext cx="13144499" cy="802720"/>
          </a:xfrm>
          <a:prstGeom prst="rect">
            <a:avLst/>
          </a:prstGeom>
        </p:spPr>
        <p:txBody>
          <a:bodyPr wrap="square" lIns="0" tIns="0" rIns="0" bIns="0" rtlCol="0" anchor="t">
            <a:spAutoFit/>
          </a:bodyPr>
          <a:lstStyle/>
          <a:p>
            <a:pPr algn="l">
              <a:lnSpc>
                <a:spcPts val="6000"/>
              </a:lnSpc>
            </a:pPr>
            <a:r>
              <a:rPr lang="pl" sz="6000" dirty="0">
                <a:solidFill>
                  <a:srgbClr val="1E2328"/>
                </a:solidFill>
                <a:latin typeface="DM Serif Display"/>
                <a:ea typeface="DM Serif Display"/>
                <a:cs typeface="DM Serif Display"/>
                <a:sym typeface="DM Serif Display"/>
              </a:rPr>
              <a:t>Wybór odpowiedniej platformy</a:t>
            </a:r>
          </a:p>
        </p:txBody>
      </p:sp>
      <p:sp>
        <p:nvSpPr>
          <p:cNvPr id="15" name="TextBox 15">
            <a:extLst>
              <a:ext uri="{FF2B5EF4-FFF2-40B4-BE49-F238E27FC236}">
                <a16:creationId xmlns:a16="http://schemas.microsoft.com/office/drawing/2014/main" id="{2A7FBBC8-1833-2F01-317A-02833BAEA28A}"/>
              </a:ext>
            </a:extLst>
          </p:cNvPr>
          <p:cNvSpPr txBox="1"/>
          <p:nvPr/>
        </p:nvSpPr>
        <p:spPr>
          <a:xfrm>
            <a:off x="1028699" y="2431024"/>
            <a:ext cx="15258511" cy="810286"/>
          </a:xfrm>
          <a:prstGeom prst="rect">
            <a:avLst/>
          </a:prstGeom>
        </p:spPr>
        <p:txBody>
          <a:bodyPr lIns="0" tIns="0" rIns="0" bIns="0" rtlCol="0" anchor="t">
            <a:spAutoFit/>
          </a:bodyPr>
          <a:lstStyle/>
          <a:p>
            <a:pPr algn="l">
              <a:lnSpc>
                <a:spcPts val="3299"/>
              </a:lnSpc>
            </a:pPr>
            <a:r>
              <a:rPr lang="pl" sz="2199" dirty="0">
                <a:solidFill>
                  <a:srgbClr val="1E2328"/>
                </a:solidFill>
                <a:latin typeface="Montserrat"/>
                <a:ea typeface="Montserrat"/>
                <a:cs typeface="Montserrat"/>
                <a:sym typeface="Montserrat"/>
              </a:rPr>
              <a:t>Wybór najlepszych platform mediów społecznościowych dla Twojej działalności rzemieślniczej będzie zależał od Twoich konkretnych celów, grupy docelowej i rodzaju prowadzonej działalności. Weź pod uwagę następujące czynniki:</a:t>
            </a:r>
          </a:p>
        </p:txBody>
      </p:sp>
      <p:sp>
        <p:nvSpPr>
          <p:cNvPr id="17" name="TextBox 17">
            <a:extLst>
              <a:ext uri="{FF2B5EF4-FFF2-40B4-BE49-F238E27FC236}">
                <a16:creationId xmlns:a16="http://schemas.microsoft.com/office/drawing/2014/main" id="{78B9F9F0-9775-585A-735C-551B2765CBB4}"/>
              </a:ext>
            </a:extLst>
          </p:cNvPr>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pl" sz="2499" dirty="0">
                <a:solidFill>
                  <a:srgbClr val="1E2328"/>
                </a:solidFill>
                <a:latin typeface="DM Serif Display"/>
                <a:ea typeface="DM Serif Display"/>
                <a:cs typeface="DM Serif Display"/>
                <a:sym typeface="DM Serif Display"/>
              </a:rPr>
              <a:t>Program szkoleniowy UpTraK</a:t>
            </a:r>
          </a:p>
        </p:txBody>
      </p:sp>
      <p:sp>
        <p:nvSpPr>
          <p:cNvPr id="18" name="TextBox 17">
            <a:extLst>
              <a:ext uri="{FF2B5EF4-FFF2-40B4-BE49-F238E27FC236}">
                <a16:creationId xmlns:a16="http://schemas.microsoft.com/office/drawing/2014/main" id="{7D60A23D-D414-AA21-D5EA-DBDDEB1047DD}"/>
              </a:ext>
            </a:extLst>
          </p:cNvPr>
          <p:cNvSpPr txBox="1"/>
          <p:nvPr/>
        </p:nvSpPr>
        <p:spPr>
          <a:xfrm rot="-5400000">
            <a:off x="15614765" y="7257068"/>
            <a:ext cx="3733800" cy="268663"/>
          </a:xfrm>
          <a:prstGeom prst="rect">
            <a:avLst/>
          </a:prstGeom>
        </p:spPr>
        <p:txBody>
          <a:bodyPr wrap="square" lIns="0" tIns="0" rIns="0" bIns="0" rtlCol="0" anchor="t">
            <a:spAutoFit/>
          </a:bodyPr>
          <a:lstStyle/>
          <a:p>
            <a:pPr algn="l">
              <a:lnSpc>
                <a:spcPts val="2196"/>
              </a:lnSpc>
            </a:pPr>
            <a:r>
              <a:rPr lang="pl" sz="1800" dirty="0">
                <a:solidFill>
                  <a:srgbClr val="1E2328"/>
                </a:solidFill>
                <a:latin typeface="Montserrat"/>
                <a:ea typeface="Montserrat"/>
                <a:cs typeface="Montserrat"/>
                <a:sym typeface="Montserrat"/>
              </a:rPr>
              <a:t>www.fashionupproject.com</a:t>
            </a:r>
          </a:p>
        </p:txBody>
      </p:sp>
      <p:pic>
        <p:nvPicPr>
          <p:cNvPr id="9" name="Εικόνα 8">
            <a:extLst>
              <a:ext uri="{FF2B5EF4-FFF2-40B4-BE49-F238E27FC236}">
                <a16:creationId xmlns:a16="http://schemas.microsoft.com/office/drawing/2014/main" id="{90201C89-1460-0E54-15D7-6F4DE013AF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4387" y="3715724"/>
            <a:ext cx="4159627" cy="5550196"/>
          </a:xfrm>
          <a:prstGeom prst="rect">
            <a:avLst/>
          </a:prstGeom>
        </p:spPr>
      </p:pic>
      <p:sp>
        <p:nvSpPr>
          <p:cNvPr id="27" name="TextBox 15">
            <a:extLst>
              <a:ext uri="{FF2B5EF4-FFF2-40B4-BE49-F238E27FC236}">
                <a16:creationId xmlns:a16="http://schemas.microsoft.com/office/drawing/2014/main" id="{B2C93660-3D85-C21F-C654-8481D218DF23}"/>
              </a:ext>
            </a:extLst>
          </p:cNvPr>
          <p:cNvSpPr txBox="1"/>
          <p:nvPr/>
        </p:nvSpPr>
        <p:spPr>
          <a:xfrm>
            <a:off x="6934202" y="3715724"/>
            <a:ext cx="8610600" cy="5019195"/>
          </a:xfrm>
          <a:prstGeom prst="rect">
            <a:avLst/>
          </a:prstGeom>
        </p:spPr>
        <p:txBody>
          <a:bodyPr wrap="square" lIns="0" tIns="0" rIns="0" bIns="0" rtlCol="0" anchor="t">
            <a:spAutoFit/>
          </a:bodyPr>
          <a:lstStyle/>
          <a:p>
            <a:pPr marL="342900" indent="-342900" algn="l">
              <a:lnSpc>
                <a:spcPct val="150000"/>
              </a:lnSpc>
              <a:buFont typeface="Arial" panose="020B0604020202020204" pitchFamily="34" charset="0"/>
              <a:buChar char="•"/>
            </a:pPr>
            <a:r>
              <a:rPr lang="pl" sz="2199" b="1" dirty="0">
                <a:solidFill>
                  <a:srgbClr val="1E2328"/>
                </a:solidFill>
                <a:latin typeface="Montserrat"/>
                <a:ea typeface="Montserrat"/>
                <a:cs typeface="Montserrat"/>
                <a:sym typeface="Montserrat"/>
              </a:rPr>
              <a:t>Twoja grupa docelowa </a:t>
            </a:r>
            <a:r>
              <a:rPr lang="pl" sz="2199" dirty="0">
                <a:solidFill>
                  <a:srgbClr val="1E2328"/>
                </a:solidFill>
                <a:latin typeface="Montserrat"/>
                <a:ea typeface="Montserrat"/>
                <a:cs typeface="Montserrat"/>
                <a:sym typeface="Montserrat"/>
              </a:rPr>
              <a:t>: Gdzie Twoi idealni klienci spędzają czas w Internecie?</a:t>
            </a:r>
          </a:p>
          <a:p>
            <a:pPr marL="342900" indent="-342900" algn="l">
              <a:lnSpc>
                <a:spcPct val="150000"/>
              </a:lnSpc>
              <a:buFont typeface="Arial" panose="020B0604020202020204" pitchFamily="34" charset="0"/>
              <a:buChar char="•"/>
            </a:pPr>
            <a:r>
              <a:rPr lang="pl" sz="2199" b="1" dirty="0">
                <a:solidFill>
                  <a:srgbClr val="1E2328"/>
                </a:solidFill>
                <a:latin typeface="Montserrat"/>
                <a:ea typeface="Montserrat"/>
                <a:cs typeface="Montserrat"/>
                <a:sym typeface="Montserrat"/>
              </a:rPr>
              <a:t>Cele Twojej firmy </a:t>
            </a:r>
            <a:r>
              <a:rPr lang="pl" sz="2199" dirty="0">
                <a:solidFill>
                  <a:srgbClr val="1E2328"/>
                </a:solidFill>
                <a:latin typeface="Montserrat"/>
                <a:ea typeface="Montserrat"/>
                <a:cs typeface="Montserrat"/>
                <a:sym typeface="Montserrat"/>
              </a:rPr>
              <a:t>: Co chcesz osiągnąć dzięki marketingowi w mediach społecznościowych? (np. zwiększyć rozpoznawalność marki, przyciągnąć ruch do swojej witryny, pozyskać potencjalnych klientów, zbudować społeczność)</a:t>
            </a:r>
          </a:p>
          <a:p>
            <a:pPr marL="342900" indent="-342900" algn="l">
              <a:lnSpc>
                <a:spcPct val="150000"/>
              </a:lnSpc>
              <a:buFont typeface="Arial" panose="020B0604020202020204" pitchFamily="34" charset="0"/>
              <a:buChar char="•"/>
            </a:pPr>
            <a:r>
              <a:rPr lang="pl" sz="2199" b="1" dirty="0">
                <a:solidFill>
                  <a:srgbClr val="1E2328"/>
                </a:solidFill>
                <a:latin typeface="Montserrat"/>
                <a:ea typeface="Montserrat"/>
                <a:cs typeface="Montserrat"/>
                <a:sym typeface="Montserrat"/>
              </a:rPr>
              <a:t>Twój budżet </a:t>
            </a:r>
            <a:r>
              <a:rPr lang="pl" sz="2199" dirty="0">
                <a:solidFill>
                  <a:srgbClr val="1E2328"/>
                </a:solidFill>
                <a:latin typeface="Montserrat"/>
                <a:ea typeface="Montserrat"/>
                <a:cs typeface="Montserrat"/>
                <a:sym typeface="Montserrat"/>
              </a:rPr>
              <a:t>: Ile możesz wydać na reklamę i zarządzanie w mediach społecznościowych?</a:t>
            </a:r>
          </a:p>
          <a:p>
            <a:pPr marL="342900" indent="-342900" algn="l">
              <a:lnSpc>
                <a:spcPct val="150000"/>
              </a:lnSpc>
              <a:buFont typeface="Arial" panose="020B0604020202020204" pitchFamily="34" charset="0"/>
              <a:buChar char="•"/>
            </a:pPr>
            <a:r>
              <a:rPr lang="pl" sz="2199" b="1" dirty="0">
                <a:solidFill>
                  <a:srgbClr val="1E2328"/>
                </a:solidFill>
                <a:latin typeface="Montserrat"/>
                <a:ea typeface="Montserrat"/>
                <a:cs typeface="Montserrat"/>
                <a:sym typeface="Montserrat"/>
              </a:rPr>
              <a:t>Twoje zasoby </a:t>
            </a:r>
            <a:r>
              <a:rPr lang="pl" sz="2199" dirty="0">
                <a:solidFill>
                  <a:srgbClr val="1E2328"/>
                </a:solidFill>
                <a:latin typeface="Montserrat"/>
                <a:ea typeface="Montserrat"/>
                <a:cs typeface="Montserrat"/>
                <a:sym typeface="Montserrat"/>
              </a:rPr>
              <a:t>: Czy dysponujesz czasem i zasobami, aby tworzyć i zarządzać treścią na wielu platformach?</a:t>
            </a:r>
          </a:p>
        </p:txBody>
      </p:sp>
    </p:spTree>
    <p:extLst>
      <p:ext uri="{BB962C8B-B14F-4D97-AF65-F5344CB8AC3E}">
        <p14:creationId xmlns:p14="http://schemas.microsoft.com/office/powerpoint/2010/main" val="186938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50132-32FD-8597-457D-52EB8B09F0A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E2DDB1E-9968-A5DC-0894-1980BE3A11A6}"/>
              </a:ext>
            </a:extLst>
          </p:cNvPr>
          <p:cNvGrpSpPr/>
          <p:nvPr/>
        </p:nvGrpSpPr>
        <p:grpSpPr>
          <a:xfrm>
            <a:off x="0" y="0"/>
            <a:ext cx="18288000" cy="10287000"/>
            <a:chOff x="0" y="0"/>
            <a:chExt cx="24384000" cy="13716000"/>
          </a:xfrm>
        </p:grpSpPr>
        <p:sp>
          <p:nvSpPr>
            <p:cNvPr id="3" name="AutoShape 3">
              <a:extLst>
                <a:ext uri="{FF2B5EF4-FFF2-40B4-BE49-F238E27FC236}">
                  <a16:creationId xmlns:a16="http://schemas.microsoft.com/office/drawing/2014/main" id="{A464136D-FC69-41C5-98BD-D8435B106A04}"/>
                </a:ext>
              </a:extLst>
            </p:cNvPr>
            <p:cNvSpPr/>
            <p:nvPr/>
          </p:nvSpPr>
          <p:spPr>
            <a:xfrm flipV="1">
              <a:off x="22233774" y="0"/>
              <a:ext cx="0" cy="13716000"/>
            </a:xfrm>
            <a:prstGeom prst="line">
              <a:avLst/>
            </a:prstGeom>
            <a:ln w="12700" cap="flat">
              <a:solidFill>
                <a:srgbClr val="1E2328"/>
              </a:solidFill>
              <a:prstDash val="solid"/>
              <a:headEnd type="none" w="sm" len="sm"/>
              <a:tailEnd type="none" w="sm" len="sm"/>
            </a:ln>
          </p:spPr>
          <p:txBody>
            <a:bodyPr/>
            <a:lstStyle/>
            <a:p>
              <a:endParaRPr lang="pl-PL"/>
            </a:p>
          </p:txBody>
        </p:sp>
        <p:sp>
          <p:nvSpPr>
            <p:cNvPr id="4" name="AutoShape 4">
              <a:extLst>
                <a:ext uri="{FF2B5EF4-FFF2-40B4-BE49-F238E27FC236}">
                  <a16:creationId xmlns:a16="http://schemas.microsoft.com/office/drawing/2014/main" id="{814201F4-A03A-427A-5D47-4DE5FFBDAFA9}"/>
                </a:ext>
              </a:extLst>
            </p:cNvPr>
            <p:cNvSpPr/>
            <p:nvPr/>
          </p:nvSpPr>
          <p:spPr>
            <a:xfrm rot="-10800000">
              <a:off x="0" y="1365250"/>
              <a:ext cx="24384000" cy="0"/>
            </a:xfrm>
            <a:prstGeom prst="line">
              <a:avLst/>
            </a:prstGeom>
            <a:ln w="12700" cap="flat">
              <a:solidFill>
                <a:srgbClr val="1E2328"/>
              </a:solidFill>
              <a:prstDash val="solid"/>
              <a:headEnd type="none" w="sm" len="sm"/>
              <a:tailEnd type="none" w="sm" len="sm"/>
            </a:ln>
          </p:spPr>
          <p:txBody>
            <a:bodyPr/>
            <a:lstStyle/>
            <a:p>
              <a:endParaRPr lang="pl-PL"/>
            </a:p>
          </p:txBody>
        </p:sp>
        <p:sp>
          <p:nvSpPr>
            <p:cNvPr id="5" name="Freeform 5">
              <a:extLst>
                <a:ext uri="{FF2B5EF4-FFF2-40B4-BE49-F238E27FC236}">
                  <a16:creationId xmlns:a16="http://schemas.microsoft.com/office/drawing/2014/main" id="{600AD815-2EAC-9791-5976-394B69DBFCF9}"/>
                </a:ext>
              </a:extLst>
            </p:cNvPr>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3"/>
              <a:stretch>
                <a:fillRect/>
              </a:stretch>
            </a:blipFill>
          </p:spPr>
          <p:txBody>
            <a:bodyPr/>
            <a:lstStyle/>
            <a:p>
              <a:endParaRPr lang="pl-PL"/>
            </a:p>
          </p:txBody>
        </p:sp>
        <p:sp>
          <p:nvSpPr>
            <p:cNvPr id="6" name="TextBox 6">
              <a:extLst>
                <a:ext uri="{FF2B5EF4-FFF2-40B4-BE49-F238E27FC236}">
                  <a16:creationId xmlns:a16="http://schemas.microsoft.com/office/drawing/2014/main" id="{07F8AC55-1D01-6D83-F343-F5E51B202B6D}"/>
                </a:ext>
              </a:extLst>
            </p:cNvPr>
            <p:cNvSpPr txBox="1"/>
            <p:nvPr/>
          </p:nvSpPr>
          <p:spPr>
            <a:xfrm>
              <a:off x="18388552" y="439208"/>
              <a:ext cx="3674959" cy="499533"/>
            </a:xfrm>
            <a:prstGeom prst="rect">
              <a:avLst/>
            </a:prstGeom>
          </p:spPr>
          <p:txBody>
            <a:bodyPr lIns="0" tIns="0" rIns="0" bIns="0" rtlCol="0" anchor="t">
              <a:spAutoFit/>
            </a:bodyPr>
            <a:lstStyle/>
            <a:p>
              <a:pPr algn="ctr">
                <a:lnSpc>
                  <a:spcPts val="3049"/>
                </a:lnSpc>
              </a:pPr>
              <a:r>
                <a:rPr lang="pl" sz="2499" dirty="0">
                  <a:solidFill>
                    <a:srgbClr val="1E2328"/>
                  </a:solidFill>
                  <a:latin typeface="Montserrat"/>
                  <a:ea typeface="Montserrat"/>
                  <a:cs typeface="Montserrat"/>
                  <a:sym typeface="Montserrat"/>
                </a:rPr>
                <a:t>Moduł 5, Unit 4</a:t>
              </a:r>
            </a:p>
          </p:txBody>
        </p:sp>
      </p:grpSp>
      <p:sp>
        <p:nvSpPr>
          <p:cNvPr id="8" name="AutoShape 8">
            <a:extLst>
              <a:ext uri="{FF2B5EF4-FFF2-40B4-BE49-F238E27FC236}">
                <a16:creationId xmlns:a16="http://schemas.microsoft.com/office/drawing/2014/main" id="{B44FB28D-8100-5BB8-829C-B66DD9227A58}"/>
              </a:ext>
            </a:extLst>
          </p:cNvPr>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pl-PL"/>
          </a:p>
        </p:txBody>
      </p:sp>
      <p:sp>
        <p:nvSpPr>
          <p:cNvPr id="10" name="Freeform 10">
            <a:extLst>
              <a:ext uri="{FF2B5EF4-FFF2-40B4-BE49-F238E27FC236}">
                <a16:creationId xmlns:a16="http://schemas.microsoft.com/office/drawing/2014/main" id="{DEEAE040-9E63-A52D-0C22-813FAA8C1558}"/>
              </a:ext>
            </a:extLst>
          </p:cNvPr>
          <p:cNvSpPr/>
          <p:nvPr/>
        </p:nvSpPr>
        <p:spPr>
          <a:xfrm>
            <a:off x="424644" y="2372345"/>
            <a:ext cx="15927756" cy="7499402"/>
          </a:xfrm>
          <a:custGeom>
            <a:avLst/>
            <a:gdLst/>
            <a:ahLst/>
            <a:cxnLst/>
            <a:rect l="l" t="t" r="r" b="b"/>
            <a:pathLst>
              <a:path w="5195375" h="3846507">
                <a:moveTo>
                  <a:pt x="0" y="0"/>
                </a:moveTo>
                <a:lnTo>
                  <a:pt x="5195375" y="0"/>
                </a:lnTo>
                <a:lnTo>
                  <a:pt x="5195375" y="3846507"/>
                </a:lnTo>
                <a:lnTo>
                  <a:pt x="0" y="3846507"/>
                </a:lnTo>
                <a:close/>
              </a:path>
            </a:pathLst>
          </a:custGeom>
          <a:solidFill>
            <a:srgbClr val="1E2328"/>
          </a:solidFill>
        </p:spPr>
        <p:txBody>
          <a:bodyPr/>
          <a:lstStyle/>
          <a:p>
            <a:endParaRPr lang="el-GR"/>
          </a:p>
        </p:txBody>
      </p:sp>
      <p:sp>
        <p:nvSpPr>
          <p:cNvPr id="11" name="TextBox 11">
            <a:extLst>
              <a:ext uri="{FF2B5EF4-FFF2-40B4-BE49-F238E27FC236}">
                <a16:creationId xmlns:a16="http://schemas.microsoft.com/office/drawing/2014/main" id="{940B000D-388F-7C90-F7E2-A64D5192B0A8}"/>
              </a:ext>
            </a:extLst>
          </p:cNvPr>
          <p:cNvSpPr txBox="1"/>
          <p:nvPr/>
        </p:nvSpPr>
        <p:spPr>
          <a:xfrm>
            <a:off x="424644" y="2372345"/>
            <a:ext cx="15927757" cy="7499402"/>
          </a:xfrm>
          <a:prstGeom prst="rect">
            <a:avLst/>
          </a:prstGeom>
        </p:spPr>
        <p:txBody>
          <a:bodyPr lIns="50800" tIns="50800" rIns="50800" bIns="50800" rtlCol="0" anchor="ctr"/>
          <a:lstStyle/>
          <a:p>
            <a:pPr algn="ctr">
              <a:lnSpc>
                <a:spcPts val="2196"/>
              </a:lnSpc>
            </a:pPr>
            <a:endParaRPr/>
          </a:p>
        </p:txBody>
      </p:sp>
      <p:grpSp>
        <p:nvGrpSpPr>
          <p:cNvPr id="12" name="Group 12">
            <a:extLst>
              <a:ext uri="{FF2B5EF4-FFF2-40B4-BE49-F238E27FC236}">
                <a16:creationId xmlns:a16="http://schemas.microsoft.com/office/drawing/2014/main" id="{DDDC33C3-EDB5-4145-5CD0-F2328AD36472}"/>
              </a:ext>
            </a:extLst>
          </p:cNvPr>
          <p:cNvGrpSpPr/>
          <p:nvPr/>
        </p:nvGrpSpPr>
        <p:grpSpPr>
          <a:xfrm>
            <a:off x="1644969" y="1660090"/>
            <a:ext cx="1403030" cy="981278"/>
            <a:chOff x="0" y="0"/>
            <a:chExt cx="812800" cy="812800"/>
          </a:xfrm>
        </p:grpSpPr>
        <p:sp>
          <p:nvSpPr>
            <p:cNvPr id="13" name="Freeform 13">
              <a:extLst>
                <a:ext uri="{FF2B5EF4-FFF2-40B4-BE49-F238E27FC236}">
                  <a16:creationId xmlns:a16="http://schemas.microsoft.com/office/drawing/2014/main" id="{B22F6C99-8C8E-B406-2A8E-6B86B2C10392}"/>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CFCF5A"/>
            </a:solidFill>
          </p:spPr>
          <p:txBody>
            <a:bodyPr/>
            <a:lstStyle/>
            <a:p>
              <a:endParaRPr lang="pl-PL"/>
            </a:p>
          </p:txBody>
        </p:sp>
        <p:sp>
          <p:nvSpPr>
            <p:cNvPr id="14" name="TextBox 14">
              <a:extLst>
                <a:ext uri="{FF2B5EF4-FFF2-40B4-BE49-F238E27FC236}">
                  <a16:creationId xmlns:a16="http://schemas.microsoft.com/office/drawing/2014/main" id="{571CD0A8-AFB2-3619-0F6B-6D0DE5B78BAB}"/>
                </a:ext>
              </a:extLst>
            </p:cNvPr>
            <p:cNvSpPr txBox="1"/>
            <p:nvPr/>
          </p:nvSpPr>
          <p:spPr>
            <a:xfrm>
              <a:off x="0" y="0"/>
              <a:ext cx="812800" cy="812800"/>
            </a:xfrm>
            <a:prstGeom prst="rect">
              <a:avLst/>
            </a:prstGeom>
          </p:spPr>
          <p:txBody>
            <a:bodyPr lIns="50800" tIns="50800" rIns="50800" bIns="50800" rtlCol="0" anchor="ctr"/>
            <a:lstStyle/>
            <a:p>
              <a:pPr algn="ctr">
                <a:lnSpc>
                  <a:spcPts val="2196"/>
                </a:lnSpc>
              </a:pPr>
              <a:endParaRPr/>
            </a:p>
          </p:txBody>
        </p:sp>
      </p:grpSp>
      <p:sp>
        <p:nvSpPr>
          <p:cNvPr id="17" name="TextBox 17">
            <a:extLst>
              <a:ext uri="{FF2B5EF4-FFF2-40B4-BE49-F238E27FC236}">
                <a16:creationId xmlns:a16="http://schemas.microsoft.com/office/drawing/2014/main" id="{B97AF2F3-38CF-5AC6-3907-FA3B67EA5015}"/>
              </a:ext>
            </a:extLst>
          </p:cNvPr>
          <p:cNvSpPr txBox="1"/>
          <p:nvPr/>
        </p:nvSpPr>
        <p:spPr>
          <a:xfrm>
            <a:off x="1774244" y="2011896"/>
            <a:ext cx="1144480" cy="441916"/>
          </a:xfrm>
          <a:prstGeom prst="rect">
            <a:avLst/>
          </a:prstGeom>
        </p:spPr>
        <p:txBody>
          <a:bodyPr wrap="square" lIns="0" tIns="0" rIns="0" bIns="0" rtlCol="0" anchor="t">
            <a:spAutoFit/>
          </a:bodyPr>
          <a:lstStyle/>
          <a:p>
            <a:pPr algn="ctr">
              <a:lnSpc>
                <a:spcPts val="3500"/>
              </a:lnSpc>
            </a:pPr>
            <a:r>
              <a:rPr lang="pl" sz="2800" dirty="0">
                <a:solidFill>
                  <a:schemeClr val="bg2"/>
                </a:solidFill>
                <a:latin typeface="DM Serif Display"/>
                <a:ea typeface="DM Serif Display"/>
                <a:cs typeface="DM Serif Display"/>
                <a:sym typeface="DM Serif Display"/>
              </a:rPr>
              <a:t>Porady</a:t>
            </a:r>
          </a:p>
        </p:txBody>
      </p:sp>
      <p:sp>
        <p:nvSpPr>
          <p:cNvPr id="18" name="TextBox 18">
            <a:extLst>
              <a:ext uri="{FF2B5EF4-FFF2-40B4-BE49-F238E27FC236}">
                <a16:creationId xmlns:a16="http://schemas.microsoft.com/office/drawing/2014/main" id="{60346D37-79AD-E6E4-BBAC-DC671441C430}"/>
              </a:ext>
            </a:extLst>
          </p:cNvPr>
          <p:cNvSpPr txBox="1"/>
          <p:nvPr/>
        </p:nvSpPr>
        <p:spPr>
          <a:xfrm>
            <a:off x="1644969" y="2627849"/>
            <a:ext cx="15255125" cy="6311792"/>
          </a:xfrm>
          <a:prstGeom prst="rect">
            <a:avLst/>
          </a:prstGeom>
        </p:spPr>
        <p:txBody>
          <a:bodyPr wrap="square" lIns="0" tIns="0" rIns="0" bIns="0" rtlCol="0" anchor="t">
            <a:spAutoFit/>
          </a:bodyPr>
          <a:lstStyle/>
          <a:p>
            <a:pPr marL="342900" indent="-342900" algn="l">
              <a:lnSpc>
                <a:spcPts val="3299"/>
              </a:lnSpc>
              <a:buFont typeface="Arial" panose="020B0604020202020204" pitchFamily="34" charset="0"/>
              <a:buChar char="•"/>
            </a:pPr>
            <a:r>
              <a:rPr lang="pl" sz="2199" dirty="0">
                <a:solidFill>
                  <a:schemeClr val="bg1"/>
                </a:solidFill>
                <a:latin typeface="Montserrat"/>
                <a:ea typeface="Montserrat"/>
                <a:cs typeface="Montserrat"/>
                <a:sym typeface="Montserrat"/>
              </a:rPr>
              <a:t>Skoncentruj swoje wysiłki na platformach, na których działają Twoi idealni klienci.</a:t>
            </a:r>
          </a:p>
          <a:p>
            <a:pPr marL="342900" indent="-342900" algn="l">
              <a:lnSpc>
                <a:spcPts val="3299"/>
              </a:lnSpc>
              <a:buFont typeface="Arial" panose="020B0604020202020204" pitchFamily="34" charset="0"/>
              <a:buChar char="•"/>
            </a:pPr>
            <a:r>
              <a:rPr lang="pl" sz="2199" dirty="0">
                <a:solidFill>
                  <a:schemeClr val="bg1"/>
                </a:solidFill>
                <a:latin typeface="Montserrat"/>
                <a:ea typeface="Montserrat"/>
                <a:cs typeface="Montserrat"/>
                <a:sym typeface="Montserrat"/>
              </a:rPr>
              <a:t>Utwórz kalendarz treści, aby zaplanować i uporządkować posty w mediach społecznościowych.</a:t>
            </a:r>
          </a:p>
          <a:p>
            <a:pPr marL="342900" indent="-342900" algn="l">
              <a:lnSpc>
                <a:spcPts val="3299"/>
              </a:lnSpc>
              <a:buFont typeface="Arial" panose="020B0604020202020204" pitchFamily="34" charset="0"/>
              <a:buChar char="•"/>
            </a:pPr>
            <a:r>
              <a:rPr lang="pl" sz="2199" dirty="0">
                <a:solidFill>
                  <a:schemeClr val="bg1"/>
                </a:solidFill>
                <a:latin typeface="Montserrat"/>
                <a:ea typeface="Montserrat"/>
                <a:cs typeface="Montserrat"/>
                <a:sym typeface="Montserrat"/>
              </a:rPr>
              <a:t>Udostępniaj różnorodne, interesujące treści, w tym zdjęcia, filmy i historie.</a:t>
            </a:r>
          </a:p>
          <a:p>
            <a:pPr marL="342900" indent="-342900" algn="l">
              <a:lnSpc>
                <a:spcPts val="3299"/>
              </a:lnSpc>
              <a:buFont typeface="Arial" panose="020B0604020202020204" pitchFamily="34" charset="0"/>
              <a:buChar char="•"/>
            </a:pPr>
            <a:r>
              <a:rPr lang="pl" sz="2199" dirty="0">
                <a:solidFill>
                  <a:schemeClr val="bg1"/>
                </a:solidFill>
                <a:latin typeface="Montserrat"/>
                <a:ea typeface="Montserrat"/>
                <a:cs typeface="Montserrat"/>
                <a:sym typeface="Montserrat"/>
              </a:rPr>
              <a:t>Zapewnij wartość swoim odbiorcom, oferując pomocne i interesujące treści.</a:t>
            </a:r>
          </a:p>
          <a:p>
            <a:pPr marL="342900" indent="-342900" algn="l">
              <a:lnSpc>
                <a:spcPts val="3299"/>
              </a:lnSpc>
              <a:buFont typeface="Arial" panose="020B0604020202020204" pitchFamily="34" charset="0"/>
              <a:buChar char="•"/>
            </a:pPr>
            <a:r>
              <a:rPr lang="pl" sz="2199" dirty="0">
                <a:solidFill>
                  <a:schemeClr val="bg1"/>
                </a:solidFill>
                <a:latin typeface="Montserrat"/>
                <a:ea typeface="Montserrat"/>
                <a:cs typeface="Montserrat"/>
                <a:sym typeface="Montserrat"/>
              </a:rPr>
              <a:t>Bądź aktywnie zaangażowany w relacje ze swoimi obserwatorami, odpowiadając na komentarze i wiadomości.</a:t>
            </a:r>
          </a:p>
          <a:p>
            <a:pPr marL="342900" indent="-342900" algn="l">
              <a:lnSpc>
                <a:spcPts val="3299"/>
              </a:lnSpc>
              <a:buFont typeface="Arial" panose="020B0604020202020204" pitchFamily="34" charset="0"/>
              <a:buChar char="•"/>
            </a:pPr>
            <a:r>
              <a:rPr lang="pl" sz="2199" dirty="0">
                <a:solidFill>
                  <a:schemeClr val="bg1"/>
                </a:solidFill>
                <a:latin typeface="Montserrat"/>
                <a:ea typeface="Montserrat"/>
                <a:cs typeface="Montserrat"/>
                <a:sym typeface="Montserrat"/>
              </a:rPr>
              <a:t>Utrzymuj stały harmonogram publikowania treści, aby utrzymać zainteresowanie odbiorców.</a:t>
            </a:r>
          </a:p>
          <a:p>
            <a:pPr marL="342900" indent="-342900" algn="l">
              <a:lnSpc>
                <a:spcPts val="3299"/>
              </a:lnSpc>
              <a:buFont typeface="Arial" panose="020B0604020202020204" pitchFamily="34" charset="0"/>
              <a:buChar char="•"/>
            </a:pPr>
            <a:r>
              <a:rPr lang="pl" sz="2199" dirty="0">
                <a:solidFill>
                  <a:schemeClr val="bg1"/>
                </a:solidFill>
                <a:latin typeface="Montserrat"/>
                <a:ea typeface="Montserrat"/>
                <a:cs typeface="Montserrat"/>
                <a:sym typeface="Montserrat"/>
              </a:rPr>
              <a:t>Wykorzystaj wysokiej jakości materiały wizualne, aby przyciągnąć uwagę i przekazać przesłanie swojej marki.</a:t>
            </a:r>
          </a:p>
          <a:p>
            <a:pPr marL="342900" indent="-342900" algn="l">
              <a:lnSpc>
                <a:spcPts val="3299"/>
              </a:lnSpc>
              <a:buFont typeface="Arial" panose="020B0604020202020204" pitchFamily="34" charset="0"/>
              <a:buChar char="•"/>
            </a:pPr>
            <a:r>
              <a:rPr lang="pl" sz="2199" dirty="0">
                <a:solidFill>
                  <a:schemeClr val="bg1"/>
                </a:solidFill>
                <a:latin typeface="Montserrat"/>
                <a:ea typeface="Montserrat"/>
                <a:cs typeface="Montserrat"/>
                <a:sym typeface="Montserrat"/>
              </a:rPr>
              <a:t>Śledź analizy mediów społecznościowych, aby mierzyć postępy i udoskonalać strategię.</a:t>
            </a:r>
          </a:p>
          <a:p>
            <a:pPr marL="342900" indent="-342900" algn="l">
              <a:lnSpc>
                <a:spcPts val="3299"/>
              </a:lnSpc>
              <a:buFont typeface="Arial" panose="020B0604020202020204" pitchFamily="34" charset="0"/>
              <a:buChar char="•"/>
            </a:pPr>
            <a:r>
              <a:rPr lang="pl" sz="2199" dirty="0">
                <a:solidFill>
                  <a:schemeClr val="bg1"/>
                </a:solidFill>
                <a:latin typeface="Montserrat"/>
                <a:ea typeface="Montserrat"/>
                <a:cs typeface="Montserrat"/>
                <a:sym typeface="Montserrat"/>
              </a:rPr>
              <a:t>Bądź cierpliwy i wytrwały, ponieważ osiągnięcie sukcesu w mediach społecznościowych wymaga czasu i wysiłku.</a:t>
            </a:r>
          </a:p>
          <a:p>
            <a:pPr marL="342900" indent="-342900" algn="l">
              <a:lnSpc>
                <a:spcPts val="3299"/>
              </a:lnSpc>
              <a:buFont typeface="Arial" panose="020B0604020202020204" pitchFamily="34" charset="0"/>
              <a:buChar char="•"/>
            </a:pPr>
            <a:r>
              <a:rPr lang="pl" sz="2199" dirty="0">
                <a:solidFill>
                  <a:schemeClr val="bg1"/>
                </a:solidFill>
                <a:latin typeface="Montserrat"/>
                <a:ea typeface="Montserrat"/>
                <a:cs typeface="Montserrat"/>
                <a:sym typeface="Montserrat"/>
              </a:rPr>
              <a:t>Współpracuj z innymi firmami lub osobami wpływowymi, aby zwiększyć zasięg swojego przekazu.</a:t>
            </a:r>
          </a:p>
          <a:p>
            <a:pPr marL="342900" indent="-342900" algn="l">
              <a:lnSpc>
                <a:spcPts val="3299"/>
              </a:lnSpc>
              <a:buFont typeface="Arial" panose="020B0604020202020204" pitchFamily="34" charset="0"/>
              <a:buChar char="•"/>
            </a:pPr>
            <a:r>
              <a:rPr lang="pl" sz="2199" dirty="0">
                <a:solidFill>
                  <a:schemeClr val="bg1"/>
                </a:solidFill>
                <a:latin typeface="Montserrat"/>
                <a:ea typeface="Montserrat"/>
                <a:cs typeface="Montserrat"/>
                <a:sym typeface="Montserrat"/>
              </a:rPr>
              <a:t>Bądź na bieżąco z najnowszymi trendami w mediach społecznościowych i zmianami algorytmów.</a:t>
            </a:r>
          </a:p>
          <a:p>
            <a:pPr marL="342900" indent="-342900" algn="just">
              <a:lnSpc>
                <a:spcPts val="3299"/>
              </a:lnSpc>
              <a:buFont typeface="Arial" panose="020B0604020202020204" pitchFamily="34" charset="0"/>
              <a:buChar char="•"/>
            </a:pPr>
            <a:r>
              <a:rPr lang="pl" sz="2199" dirty="0">
                <a:solidFill>
                  <a:schemeClr val="bg1"/>
                </a:solidFill>
                <a:latin typeface="Montserrat"/>
                <a:ea typeface="Montserrat"/>
                <a:cs typeface="Montserrat"/>
                <a:sym typeface="Montserrat"/>
              </a:rPr>
              <a:t>Wykorzystaj media społecznościowe, aby zbudować społeczność wokół swojej marki i wspierać lojalność klientów.</a:t>
            </a:r>
            <a:endParaRPr lang="en-US" sz="2199" dirty="0">
              <a:solidFill>
                <a:schemeClr val="bg1"/>
              </a:solidFill>
              <a:latin typeface="Montserrat"/>
              <a:ea typeface="Montserrat"/>
              <a:cs typeface="Montserrat"/>
            </a:endParaRPr>
          </a:p>
          <a:p>
            <a:pPr marL="342900" indent="-342900" algn="l">
              <a:lnSpc>
                <a:spcPts val="3299"/>
              </a:lnSpc>
              <a:buFont typeface="Arial" panose="020B0604020202020204" pitchFamily="34" charset="0"/>
              <a:buChar char="•"/>
            </a:pPr>
            <a:r>
              <a:rPr lang="pl" sz="2199" dirty="0">
                <a:solidFill>
                  <a:schemeClr val="bg1"/>
                </a:solidFill>
                <a:latin typeface="Montserrat"/>
                <a:ea typeface="Montserrat"/>
                <a:cs typeface="Montserrat"/>
                <a:sym typeface="Montserrat"/>
              </a:rPr>
              <a:t>Zawsze dbaj o profesjonalny i spójny przekaz marki na wszystkich platformach.</a:t>
            </a:r>
          </a:p>
          <a:p>
            <a:pPr marL="342900" indent="-342900" algn="l">
              <a:lnSpc>
                <a:spcPts val="3299"/>
              </a:lnSpc>
              <a:buFont typeface="Arial" panose="020B0604020202020204" pitchFamily="34" charset="0"/>
              <a:buChar char="•"/>
            </a:pPr>
            <a:r>
              <a:rPr lang="pl" sz="2199" dirty="0">
                <a:solidFill>
                  <a:schemeClr val="bg1"/>
                </a:solidFill>
                <a:latin typeface="Montserrat"/>
                <a:ea typeface="Montserrat"/>
                <a:cs typeface="Montserrat"/>
                <a:sym typeface="Montserrat"/>
              </a:rPr>
              <a:t>Nie bój się eksperymentować z różnymi formatami treści i strategiami.</a:t>
            </a:r>
          </a:p>
          <a:p>
            <a:pPr marL="342900" indent="-342900" algn="l">
              <a:lnSpc>
                <a:spcPts val="3299"/>
              </a:lnSpc>
              <a:buFont typeface="Arial" panose="020B0604020202020204" pitchFamily="34" charset="0"/>
              <a:buChar char="•"/>
            </a:pPr>
            <a:r>
              <a:rPr lang="pl" sz="2199" dirty="0">
                <a:solidFill>
                  <a:schemeClr val="bg1"/>
                </a:solidFill>
                <a:latin typeface="Montserrat"/>
                <a:ea typeface="Montserrat"/>
                <a:cs typeface="Montserrat"/>
                <a:sym typeface="Montserrat"/>
              </a:rPr>
              <a:t>Oferuj ekskluzywne oferty i promocje swoim obserwatorom w mediach społecznościowych.</a:t>
            </a:r>
          </a:p>
        </p:txBody>
      </p:sp>
      <p:sp>
        <p:nvSpPr>
          <p:cNvPr id="29" name="TextBox 29">
            <a:extLst>
              <a:ext uri="{FF2B5EF4-FFF2-40B4-BE49-F238E27FC236}">
                <a16:creationId xmlns:a16="http://schemas.microsoft.com/office/drawing/2014/main" id="{5C3120B0-4DDE-60AA-7B34-B0915ECF8850}"/>
              </a:ext>
            </a:extLst>
          </p:cNvPr>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pl" sz="2499">
                <a:solidFill>
                  <a:srgbClr val="1E2328"/>
                </a:solidFill>
                <a:latin typeface="DM Serif Display"/>
                <a:ea typeface="DM Serif Display"/>
                <a:cs typeface="DM Serif Display"/>
                <a:sym typeface="DM Serif Display"/>
              </a:rPr>
              <a:t>Program szkoleniowy UpTraK</a:t>
            </a:r>
          </a:p>
        </p:txBody>
      </p:sp>
      <p:sp>
        <p:nvSpPr>
          <p:cNvPr id="30" name="TextBox 17">
            <a:extLst>
              <a:ext uri="{FF2B5EF4-FFF2-40B4-BE49-F238E27FC236}">
                <a16:creationId xmlns:a16="http://schemas.microsoft.com/office/drawing/2014/main" id="{7C6D157B-B118-EA88-725A-C8E7CCB2AA60}"/>
              </a:ext>
            </a:extLst>
          </p:cNvPr>
          <p:cNvSpPr txBox="1"/>
          <p:nvPr/>
        </p:nvSpPr>
        <p:spPr>
          <a:xfrm rot="-5400000">
            <a:off x="15614765" y="7257068"/>
            <a:ext cx="3733800" cy="268663"/>
          </a:xfrm>
          <a:prstGeom prst="rect">
            <a:avLst/>
          </a:prstGeom>
        </p:spPr>
        <p:txBody>
          <a:bodyPr wrap="square" lIns="0" tIns="0" rIns="0" bIns="0" rtlCol="0" anchor="t">
            <a:spAutoFit/>
          </a:bodyPr>
          <a:lstStyle/>
          <a:p>
            <a:pPr algn="l">
              <a:lnSpc>
                <a:spcPts val="2196"/>
              </a:lnSpc>
            </a:pPr>
            <a:r>
              <a:rPr lang="pl" sz="1800" dirty="0">
                <a:solidFill>
                  <a:srgbClr val="1E2328"/>
                </a:solidFill>
                <a:latin typeface="Montserrat"/>
                <a:ea typeface="Montserrat"/>
                <a:cs typeface="Montserrat"/>
                <a:sym typeface="Montserrat"/>
              </a:rPr>
              <a:t>www.fashionupproject.com</a:t>
            </a:r>
          </a:p>
        </p:txBody>
      </p:sp>
    </p:spTree>
    <p:extLst>
      <p:ext uri="{BB962C8B-B14F-4D97-AF65-F5344CB8AC3E}">
        <p14:creationId xmlns:p14="http://schemas.microsoft.com/office/powerpoint/2010/main" val="566921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FBF25-5A8C-14A3-6A6F-F6A9254FBD7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9A4F169-A682-7C3B-3D60-A083ADC412BB}"/>
              </a:ext>
            </a:extLst>
          </p:cNvPr>
          <p:cNvGrpSpPr/>
          <p:nvPr/>
        </p:nvGrpSpPr>
        <p:grpSpPr>
          <a:xfrm>
            <a:off x="0" y="0"/>
            <a:ext cx="18288000" cy="10287000"/>
            <a:chOff x="0" y="0"/>
            <a:chExt cx="24384000" cy="13716000"/>
          </a:xfrm>
        </p:grpSpPr>
        <p:sp>
          <p:nvSpPr>
            <p:cNvPr id="3" name="AutoShape 3">
              <a:extLst>
                <a:ext uri="{FF2B5EF4-FFF2-40B4-BE49-F238E27FC236}">
                  <a16:creationId xmlns:a16="http://schemas.microsoft.com/office/drawing/2014/main" id="{27ADB8A0-04CA-2781-85F4-89E01B92180D}"/>
                </a:ext>
              </a:extLst>
            </p:cNvPr>
            <p:cNvSpPr/>
            <p:nvPr/>
          </p:nvSpPr>
          <p:spPr>
            <a:xfrm flipV="1">
              <a:off x="22233774" y="0"/>
              <a:ext cx="0" cy="13716000"/>
            </a:xfrm>
            <a:prstGeom prst="line">
              <a:avLst/>
            </a:prstGeom>
            <a:ln w="12700" cap="flat">
              <a:solidFill>
                <a:srgbClr val="1E2328"/>
              </a:solidFill>
              <a:prstDash val="solid"/>
              <a:headEnd type="none" w="sm" len="sm"/>
              <a:tailEnd type="none" w="sm" len="sm"/>
            </a:ln>
          </p:spPr>
          <p:txBody>
            <a:bodyPr/>
            <a:lstStyle/>
            <a:p>
              <a:endParaRPr lang="pl-PL"/>
            </a:p>
          </p:txBody>
        </p:sp>
        <p:sp>
          <p:nvSpPr>
            <p:cNvPr id="4" name="AutoShape 4">
              <a:extLst>
                <a:ext uri="{FF2B5EF4-FFF2-40B4-BE49-F238E27FC236}">
                  <a16:creationId xmlns:a16="http://schemas.microsoft.com/office/drawing/2014/main" id="{640961FC-0A86-2822-8E0E-D0B1F11A1B67}"/>
                </a:ext>
              </a:extLst>
            </p:cNvPr>
            <p:cNvSpPr/>
            <p:nvPr/>
          </p:nvSpPr>
          <p:spPr>
            <a:xfrm rot="-10800000">
              <a:off x="0" y="1365250"/>
              <a:ext cx="24384000" cy="0"/>
            </a:xfrm>
            <a:prstGeom prst="line">
              <a:avLst/>
            </a:prstGeom>
            <a:ln w="12700" cap="flat">
              <a:solidFill>
                <a:srgbClr val="1E2328"/>
              </a:solidFill>
              <a:prstDash val="solid"/>
              <a:headEnd type="none" w="sm" len="sm"/>
              <a:tailEnd type="none" w="sm" len="sm"/>
            </a:ln>
          </p:spPr>
          <p:txBody>
            <a:bodyPr/>
            <a:lstStyle/>
            <a:p>
              <a:endParaRPr lang="pl-PL"/>
            </a:p>
          </p:txBody>
        </p:sp>
        <p:sp>
          <p:nvSpPr>
            <p:cNvPr id="5" name="Freeform 5">
              <a:extLst>
                <a:ext uri="{FF2B5EF4-FFF2-40B4-BE49-F238E27FC236}">
                  <a16:creationId xmlns:a16="http://schemas.microsoft.com/office/drawing/2014/main" id="{54EFE1D0-C319-2DBC-4CAE-103AEAD3CE3A}"/>
                </a:ext>
              </a:extLst>
            </p:cNvPr>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txBody>
            <a:bodyPr/>
            <a:lstStyle/>
            <a:p>
              <a:endParaRPr lang="pl-PL"/>
            </a:p>
          </p:txBody>
        </p:sp>
        <p:sp>
          <p:nvSpPr>
            <p:cNvPr id="6" name="TextBox 6">
              <a:extLst>
                <a:ext uri="{FF2B5EF4-FFF2-40B4-BE49-F238E27FC236}">
                  <a16:creationId xmlns:a16="http://schemas.microsoft.com/office/drawing/2014/main" id="{E1F5A330-5BD9-FEDD-AC80-695937942A9B}"/>
                </a:ext>
              </a:extLst>
            </p:cNvPr>
            <p:cNvSpPr txBox="1"/>
            <p:nvPr/>
          </p:nvSpPr>
          <p:spPr>
            <a:xfrm>
              <a:off x="18419728" y="439208"/>
              <a:ext cx="3674959" cy="499533"/>
            </a:xfrm>
            <a:prstGeom prst="rect">
              <a:avLst/>
            </a:prstGeom>
          </p:spPr>
          <p:txBody>
            <a:bodyPr lIns="0" tIns="0" rIns="0" bIns="0" rtlCol="0" anchor="t">
              <a:spAutoFit/>
            </a:bodyPr>
            <a:lstStyle/>
            <a:p>
              <a:pPr algn="ctr">
                <a:lnSpc>
                  <a:spcPts val="3049"/>
                </a:lnSpc>
              </a:pPr>
              <a:r>
                <a:rPr lang="pl" sz="2499" dirty="0">
                  <a:solidFill>
                    <a:srgbClr val="1E2328"/>
                  </a:solidFill>
                  <a:latin typeface="Montserrat"/>
                  <a:ea typeface="Montserrat"/>
                  <a:cs typeface="Montserrat"/>
                  <a:sym typeface="Montserrat"/>
                </a:rPr>
                <a:t>Moduł 5, Unit 4</a:t>
              </a:r>
            </a:p>
          </p:txBody>
        </p:sp>
      </p:grpSp>
      <p:sp>
        <p:nvSpPr>
          <p:cNvPr id="8" name="AutoShape 8">
            <a:extLst>
              <a:ext uri="{FF2B5EF4-FFF2-40B4-BE49-F238E27FC236}">
                <a16:creationId xmlns:a16="http://schemas.microsoft.com/office/drawing/2014/main" id="{F34951A9-8DB4-BE59-6D2F-6FB22FC9B67C}"/>
              </a:ext>
            </a:extLst>
          </p:cNvPr>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pl-PL"/>
          </a:p>
        </p:txBody>
      </p:sp>
      <p:grpSp>
        <p:nvGrpSpPr>
          <p:cNvPr id="9" name="Group 9">
            <a:extLst>
              <a:ext uri="{FF2B5EF4-FFF2-40B4-BE49-F238E27FC236}">
                <a16:creationId xmlns:a16="http://schemas.microsoft.com/office/drawing/2014/main" id="{274B3EDF-FA95-D983-1AD5-D9F3FDBD00B2}"/>
              </a:ext>
            </a:extLst>
          </p:cNvPr>
          <p:cNvGrpSpPr/>
          <p:nvPr/>
        </p:nvGrpSpPr>
        <p:grpSpPr>
          <a:xfrm>
            <a:off x="11814819" y="2052637"/>
            <a:ext cx="4415781" cy="7209712"/>
            <a:chOff x="0" y="0"/>
            <a:chExt cx="3505240" cy="5723059"/>
          </a:xfrm>
        </p:grpSpPr>
        <p:sp>
          <p:nvSpPr>
            <p:cNvPr id="10" name="Freeform 10">
              <a:extLst>
                <a:ext uri="{FF2B5EF4-FFF2-40B4-BE49-F238E27FC236}">
                  <a16:creationId xmlns:a16="http://schemas.microsoft.com/office/drawing/2014/main" id="{5309E46C-0316-DE3A-1516-D2778E622CE2}"/>
                </a:ext>
              </a:extLst>
            </p:cNvPr>
            <p:cNvSpPr/>
            <p:nvPr/>
          </p:nvSpPr>
          <p:spPr>
            <a:xfrm>
              <a:off x="0" y="0"/>
              <a:ext cx="3505240" cy="5723058"/>
            </a:xfrm>
            <a:custGeom>
              <a:avLst/>
              <a:gdLst/>
              <a:ahLst/>
              <a:cxnLst/>
              <a:rect l="l" t="t" r="r" b="b"/>
              <a:pathLst>
                <a:path w="3505240" h="5723058">
                  <a:moveTo>
                    <a:pt x="0" y="0"/>
                  </a:moveTo>
                  <a:lnTo>
                    <a:pt x="3505240" y="0"/>
                  </a:lnTo>
                  <a:lnTo>
                    <a:pt x="3505240" y="5723058"/>
                  </a:lnTo>
                  <a:lnTo>
                    <a:pt x="0" y="5723058"/>
                  </a:lnTo>
                  <a:close/>
                </a:path>
              </a:pathLst>
            </a:custGeom>
            <a:solidFill>
              <a:srgbClr val="CFCF5A"/>
            </a:solidFill>
          </p:spPr>
          <p:txBody>
            <a:bodyPr/>
            <a:lstStyle/>
            <a:p>
              <a:endParaRPr lang="pl-PL"/>
            </a:p>
          </p:txBody>
        </p:sp>
        <p:sp>
          <p:nvSpPr>
            <p:cNvPr id="11" name="TextBox 11">
              <a:extLst>
                <a:ext uri="{FF2B5EF4-FFF2-40B4-BE49-F238E27FC236}">
                  <a16:creationId xmlns:a16="http://schemas.microsoft.com/office/drawing/2014/main" id="{BD950A91-7762-DB34-4ECB-DA9230312E28}"/>
                </a:ext>
              </a:extLst>
            </p:cNvPr>
            <p:cNvSpPr txBox="1"/>
            <p:nvPr/>
          </p:nvSpPr>
          <p:spPr>
            <a:xfrm>
              <a:off x="0" y="0"/>
              <a:ext cx="3505240" cy="5723059"/>
            </a:xfrm>
            <a:prstGeom prst="rect">
              <a:avLst/>
            </a:prstGeom>
          </p:spPr>
          <p:txBody>
            <a:bodyPr lIns="50800" tIns="50800" rIns="50800" bIns="50800" rtlCol="0" anchor="ctr"/>
            <a:lstStyle/>
            <a:p>
              <a:pPr algn="ctr">
                <a:lnSpc>
                  <a:spcPts val="2478"/>
                </a:lnSpc>
              </a:pPr>
              <a:endParaRPr/>
            </a:p>
          </p:txBody>
        </p:sp>
      </p:grpSp>
      <p:sp>
        <p:nvSpPr>
          <p:cNvPr id="14" name="TextBox 14">
            <a:extLst>
              <a:ext uri="{FF2B5EF4-FFF2-40B4-BE49-F238E27FC236}">
                <a16:creationId xmlns:a16="http://schemas.microsoft.com/office/drawing/2014/main" id="{BED25648-F239-E152-19CD-1E82E87B6D82}"/>
              </a:ext>
            </a:extLst>
          </p:cNvPr>
          <p:cNvSpPr txBox="1"/>
          <p:nvPr/>
        </p:nvSpPr>
        <p:spPr>
          <a:xfrm>
            <a:off x="734772" y="1081052"/>
            <a:ext cx="9268453" cy="4290534"/>
          </a:xfrm>
          <a:prstGeom prst="rect">
            <a:avLst/>
          </a:prstGeom>
        </p:spPr>
        <p:txBody>
          <a:bodyPr wrap="square" lIns="0" tIns="0" rIns="0" bIns="0" rtlCol="0" anchor="t">
            <a:spAutoFit/>
          </a:bodyPr>
          <a:lstStyle/>
          <a:p>
            <a:pPr algn="l">
              <a:lnSpc>
                <a:spcPts val="11099"/>
              </a:lnSpc>
            </a:pPr>
            <a:r>
              <a:rPr lang="pl" sz="9999" dirty="0">
                <a:solidFill>
                  <a:srgbClr val="1E2328"/>
                </a:solidFill>
                <a:latin typeface="DM Serif Display"/>
                <a:ea typeface="DM Serif Display"/>
                <a:cs typeface="DM Serif Display"/>
                <a:sym typeface="DM Serif Display"/>
              </a:rPr>
              <a:t>Skuteczne</a:t>
            </a:r>
          </a:p>
          <a:p>
            <a:pPr algn="l">
              <a:lnSpc>
                <a:spcPts val="11099"/>
              </a:lnSpc>
            </a:pPr>
            <a:r>
              <a:rPr lang="pl" sz="9999" dirty="0">
                <a:solidFill>
                  <a:srgbClr val="1E2328"/>
                </a:solidFill>
                <a:latin typeface="DM Serif Display"/>
                <a:ea typeface="DM Serif Display"/>
                <a:cs typeface="DM Serif Display"/>
                <a:sym typeface="DM Serif Display"/>
              </a:rPr>
              <a:t>strategie sprzedaży</a:t>
            </a:r>
          </a:p>
        </p:txBody>
      </p:sp>
      <p:sp>
        <p:nvSpPr>
          <p:cNvPr id="15" name="AutoShape 15">
            <a:extLst>
              <a:ext uri="{FF2B5EF4-FFF2-40B4-BE49-F238E27FC236}">
                <a16:creationId xmlns:a16="http://schemas.microsoft.com/office/drawing/2014/main" id="{42575E75-3C2C-7EAE-1501-4E4D4D2A8F0B}"/>
              </a:ext>
            </a:extLst>
          </p:cNvPr>
          <p:cNvSpPr/>
          <p:nvPr/>
        </p:nvSpPr>
        <p:spPr>
          <a:xfrm rot="22765">
            <a:off x="1031590" y="9246394"/>
            <a:ext cx="719057" cy="0"/>
          </a:xfrm>
          <a:prstGeom prst="line">
            <a:avLst/>
          </a:prstGeom>
          <a:ln w="9525" cap="flat">
            <a:solidFill>
              <a:srgbClr val="CFCF5A"/>
            </a:solidFill>
            <a:prstDash val="solid"/>
            <a:headEnd type="none" w="sm" len="sm"/>
            <a:tailEnd type="none" w="sm" len="sm"/>
          </a:ln>
        </p:spPr>
        <p:txBody>
          <a:bodyPr/>
          <a:lstStyle/>
          <a:p>
            <a:endParaRPr lang="pl-PL"/>
          </a:p>
        </p:txBody>
      </p:sp>
      <p:sp>
        <p:nvSpPr>
          <p:cNvPr id="16" name="TextBox 16">
            <a:extLst>
              <a:ext uri="{FF2B5EF4-FFF2-40B4-BE49-F238E27FC236}">
                <a16:creationId xmlns:a16="http://schemas.microsoft.com/office/drawing/2014/main" id="{6830C1FA-3034-70A8-7DF5-EA49917AB630}"/>
              </a:ext>
            </a:extLst>
          </p:cNvPr>
          <p:cNvSpPr txBox="1"/>
          <p:nvPr/>
        </p:nvSpPr>
        <p:spPr>
          <a:xfrm>
            <a:off x="1031566" y="5693689"/>
            <a:ext cx="9170584" cy="2926250"/>
          </a:xfrm>
          <a:prstGeom prst="rect">
            <a:avLst/>
          </a:prstGeom>
        </p:spPr>
        <p:txBody>
          <a:bodyPr wrap="square" lIns="0" tIns="0" rIns="0" bIns="0" rtlCol="0" anchor="t">
            <a:spAutoFit/>
          </a:bodyPr>
          <a:lstStyle/>
          <a:p>
            <a:pPr algn="l">
              <a:lnSpc>
                <a:spcPts val="3299"/>
              </a:lnSpc>
            </a:pPr>
            <a:r>
              <a:rPr lang="pl" sz="2199" dirty="0">
                <a:solidFill>
                  <a:srgbClr val="1E2328"/>
                </a:solidFill>
                <a:latin typeface="Montserrat"/>
                <a:ea typeface="Montserrat"/>
                <a:cs typeface="Montserrat"/>
                <a:sym typeface="Montserrat"/>
              </a:rPr>
              <a:t>Strategia sprzedaży to coś w rodzaju mapy drogowej dla Ciebie i/lub Twojego zespołu sprzedaży. To szczegółowy plan, który określa, jak zamierzasz sprzedawać swój produkt lub usługę i osiągać cele sprzedażowe.</a:t>
            </a:r>
          </a:p>
          <a:p>
            <a:pPr algn="l">
              <a:lnSpc>
                <a:spcPts val="3299"/>
              </a:lnSpc>
            </a:pPr>
            <a:endParaRPr lang="en-US" sz="2199" dirty="0">
              <a:solidFill>
                <a:srgbClr val="1E2328"/>
              </a:solidFill>
              <a:latin typeface="Montserrat"/>
              <a:ea typeface="Montserrat"/>
              <a:cs typeface="Montserrat"/>
              <a:sym typeface="Montserrat"/>
            </a:endParaRPr>
          </a:p>
          <a:p>
            <a:pPr algn="just">
              <a:lnSpc>
                <a:spcPts val="3299"/>
              </a:lnSpc>
            </a:pPr>
            <a:r>
              <a:rPr lang="pl" sz="2199" dirty="0">
                <a:solidFill>
                  <a:srgbClr val="1E2328"/>
                </a:solidFill>
                <a:latin typeface="Montserrat"/>
                <a:ea typeface="Montserrat"/>
                <a:cs typeface="Montserrat"/>
                <a:sym typeface="Montserrat"/>
              </a:rPr>
              <a:t>Można go traktować jako kompleksowy przewodnik obejmujący wszystkie zagadnienia, od identyfikacji idealnego klienta po finalizowanie transakcji i budowanie długoterminowych relacji.</a:t>
            </a:r>
            <a:endParaRPr lang="en-US" sz="2199" dirty="0">
              <a:solidFill>
                <a:srgbClr val="1E2328"/>
              </a:solidFill>
              <a:latin typeface="Montserrat"/>
              <a:ea typeface="Montserrat"/>
              <a:cs typeface="Montserrat"/>
            </a:endParaRPr>
          </a:p>
        </p:txBody>
      </p:sp>
      <p:sp>
        <p:nvSpPr>
          <p:cNvPr id="17" name="TextBox 17">
            <a:extLst>
              <a:ext uri="{FF2B5EF4-FFF2-40B4-BE49-F238E27FC236}">
                <a16:creationId xmlns:a16="http://schemas.microsoft.com/office/drawing/2014/main" id="{8D98C1F2-E01D-1543-A8A1-85FA3827ADCC}"/>
              </a:ext>
            </a:extLst>
          </p:cNvPr>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pl" sz="2499">
                <a:solidFill>
                  <a:srgbClr val="1E2328"/>
                </a:solidFill>
                <a:latin typeface="DM Serif Display"/>
                <a:ea typeface="DM Serif Display"/>
                <a:cs typeface="DM Serif Display"/>
                <a:sym typeface="DM Serif Display"/>
              </a:rPr>
              <a:t>Program szkoleniowy UpTraK</a:t>
            </a:r>
          </a:p>
        </p:txBody>
      </p:sp>
      <p:sp>
        <p:nvSpPr>
          <p:cNvPr id="18" name="TextBox 17">
            <a:extLst>
              <a:ext uri="{FF2B5EF4-FFF2-40B4-BE49-F238E27FC236}">
                <a16:creationId xmlns:a16="http://schemas.microsoft.com/office/drawing/2014/main" id="{F1447089-C87E-5BDA-0843-DA6247D0247D}"/>
              </a:ext>
            </a:extLst>
          </p:cNvPr>
          <p:cNvSpPr txBox="1"/>
          <p:nvPr/>
        </p:nvSpPr>
        <p:spPr>
          <a:xfrm rot="-5400000">
            <a:off x="15614765" y="7257068"/>
            <a:ext cx="3733800" cy="268663"/>
          </a:xfrm>
          <a:prstGeom prst="rect">
            <a:avLst/>
          </a:prstGeom>
        </p:spPr>
        <p:txBody>
          <a:bodyPr wrap="square" lIns="0" tIns="0" rIns="0" bIns="0" rtlCol="0" anchor="t">
            <a:spAutoFit/>
          </a:bodyPr>
          <a:lstStyle/>
          <a:p>
            <a:pPr algn="l">
              <a:lnSpc>
                <a:spcPts val="2196"/>
              </a:lnSpc>
            </a:pPr>
            <a:r>
              <a:rPr lang="pl" sz="1800" dirty="0">
                <a:solidFill>
                  <a:srgbClr val="1E2328"/>
                </a:solidFill>
                <a:latin typeface="Montserrat"/>
                <a:ea typeface="Montserrat"/>
                <a:cs typeface="Montserrat"/>
                <a:sym typeface="Montserrat"/>
              </a:rPr>
              <a:t>www.fashionupproject.com</a:t>
            </a:r>
          </a:p>
        </p:txBody>
      </p:sp>
      <p:pic>
        <p:nvPicPr>
          <p:cNvPr id="13" name="Εικόνα 12">
            <a:extLst>
              <a:ext uri="{FF2B5EF4-FFF2-40B4-BE49-F238E27FC236}">
                <a16:creationId xmlns:a16="http://schemas.microsoft.com/office/drawing/2014/main" id="{FE11A17D-CAB6-5A47-D3FE-272FF9B722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2049" y="2667001"/>
            <a:ext cx="3809997" cy="5714996"/>
          </a:xfrm>
          <a:prstGeom prst="rect">
            <a:avLst/>
          </a:prstGeom>
        </p:spPr>
      </p:pic>
    </p:spTree>
    <p:extLst>
      <p:ext uri="{BB962C8B-B14F-4D97-AF65-F5344CB8AC3E}">
        <p14:creationId xmlns:p14="http://schemas.microsoft.com/office/powerpoint/2010/main" val="3826445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pl-PL"/>
          </a:p>
        </p:txBody>
      </p:sp>
      <p:grpSp>
        <p:nvGrpSpPr>
          <p:cNvPr id="3" name="Group 3"/>
          <p:cNvGrpSpPr/>
          <p:nvPr/>
        </p:nvGrpSpPr>
        <p:grpSpPr>
          <a:xfrm>
            <a:off x="0" y="9263063"/>
            <a:ext cx="12735070" cy="1023937"/>
            <a:chOff x="0" y="0"/>
            <a:chExt cx="10109079" cy="812800"/>
          </a:xfrm>
        </p:grpSpPr>
        <p:sp>
          <p:nvSpPr>
            <p:cNvPr id="4" name="Freeform 4"/>
            <p:cNvSpPr/>
            <p:nvPr/>
          </p:nvSpPr>
          <p:spPr>
            <a:xfrm>
              <a:off x="0" y="0"/>
              <a:ext cx="10109079" cy="812800"/>
            </a:xfrm>
            <a:custGeom>
              <a:avLst/>
              <a:gdLst/>
              <a:ahLst/>
              <a:cxnLst/>
              <a:rect l="l" t="t" r="r" b="b"/>
              <a:pathLst>
                <a:path w="10109079" h="812800">
                  <a:moveTo>
                    <a:pt x="0" y="0"/>
                  </a:moveTo>
                  <a:lnTo>
                    <a:pt x="10109079" y="0"/>
                  </a:lnTo>
                  <a:lnTo>
                    <a:pt x="10109079" y="812800"/>
                  </a:lnTo>
                  <a:lnTo>
                    <a:pt x="0" y="812800"/>
                  </a:lnTo>
                  <a:close/>
                </a:path>
              </a:pathLst>
            </a:custGeom>
            <a:solidFill>
              <a:srgbClr val="000000"/>
            </a:solidFill>
          </p:spPr>
          <p:txBody>
            <a:bodyPr/>
            <a:lstStyle/>
            <a:p>
              <a:endParaRPr lang="pl-PL"/>
            </a:p>
          </p:txBody>
        </p:sp>
        <p:sp>
          <p:nvSpPr>
            <p:cNvPr id="5" name="TextBox 5"/>
            <p:cNvSpPr txBox="1"/>
            <p:nvPr/>
          </p:nvSpPr>
          <p:spPr>
            <a:xfrm>
              <a:off x="0" y="0"/>
              <a:ext cx="10109079" cy="812800"/>
            </a:xfrm>
            <a:prstGeom prst="rect">
              <a:avLst/>
            </a:prstGeom>
          </p:spPr>
          <p:txBody>
            <a:bodyPr lIns="50800" tIns="50800" rIns="50800" bIns="50800" rtlCol="0" anchor="ctr"/>
            <a:lstStyle/>
            <a:p>
              <a:pPr algn="ctr">
                <a:lnSpc>
                  <a:spcPts val="2478"/>
                </a:lnSpc>
              </a:pPr>
              <a:endParaRPr/>
            </a:p>
          </p:txBody>
        </p:sp>
      </p:grpSp>
      <p:grpSp>
        <p:nvGrpSpPr>
          <p:cNvPr id="6" name="Group 6"/>
          <p:cNvGrpSpPr/>
          <p:nvPr/>
        </p:nvGrpSpPr>
        <p:grpSpPr>
          <a:xfrm>
            <a:off x="7751895" y="5657850"/>
            <a:ext cx="5296402" cy="5008320"/>
            <a:chOff x="0" y="0"/>
            <a:chExt cx="4204276" cy="3975597"/>
          </a:xfrm>
        </p:grpSpPr>
        <p:sp>
          <p:nvSpPr>
            <p:cNvPr id="7" name="Freeform 7"/>
            <p:cNvSpPr/>
            <p:nvPr/>
          </p:nvSpPr>
          <p:spPr>
            <a:xfrm>
              <a:off x="0" y="0"/>
              <a:ext cx="4204276" cy="3975597"/>
            </a:xfrm>
            <a:custGeom>
              <a:avLst/>
              <a:gdLst/>
              <a:ahLst/>
              <a:cxnLst/>
              <a:rect l="l" t="t" r="r" b="b"/>
              <a:pathLst>
                <a:path w="4204276" h="3975597">
                  <a:moveTo>
                    <a:pt x="0" y="0"/>
                  </a:moveTo>
                  <a:lnTo>
                    <a:pt x="4204276" y="0"/>
                  </a:lnTo>
                  <a:lnTo>
                    <a:pt x="4204276" y="3975597"/>
                  </a:lnTo>
                  <a:lnTo>
                    <a:pt x="0" y="3975597"/>
                  </a:lnTo>
                  <a:close/>
                </a:path>
              </a:pathLst>
            </a:custGeom>
            <a:solidFill>
              <a:srgbClr val="CFCF5A"/>
            </a:solidFill>
          </p:spPr>
          <p:txBody>
            <a:bodyPr/>
            <a:lstStyle/>
            <a:p>
              <a:endParaRPr lang="pl-PL"/>
            </a:p>
          </p:txBody>
        </p:sp>
        <p:sp>
          <p:nvSpPr>
            <p:cNvPr id="8" name="TextBox 8"/>
            <p:cNvSpPr txBox="1"/>
            <p:nvPr/>
          </p:nvSpPr>
          <p:spPr>
            <a:xfrm>
              <a:off x="0" y="0"/>
              <a:ext cx="4204276" cy="3975597"/>
            </a:xfrm>
            <a:prstGeom prst="rect">
              <a:avLst/>
            </a:prstGeom>
          </p:spPr>
          <p:txBody>
            <a:bodyPr lIns="50800" tIns="50800" rIns="50800" bIns="50800" rtlCol="0" anchor="ctr"/>
            <a:lstStyle/>
            <a:p>
              <a:pPr algn="ctr">
                <a:lnSpc>
                  <a:spcPts val="2478"/>
                </a:lnSpc>
              </a:pPr>
              <a:endParaRPr/>
            </a:p>
          </p:txBody>
        </p:sp>
      </p:grpSp>
      <p:grpSp>
        <p:nvGrpSpPr>
          <p:cNvPr id="9" name="Group 9"/>
          <p:cNvGrpSpPr/>
          <p:nvPr/>
        </p:nvGrpSpPr>
        <p:grpSpPr>
          <a:xfrm>
            <a:off x="7751895" y="1028700"/>
            <a:ext cx="9482623" cy="9258300"/>
            <a:chOff x="0" y="0"/>
            <a:chExt cx="12643497" cy="12344400"/>
          </a:xfrm>
        </p:grpSpPr>
        <p:pic>
          <p:nvPicPr>
            <p:cNvPr id="10" name="Picture 10"/>
            <p:cNvPicPr>
              <a:picLocks noChangeAspect="1"/>
            </p:cNvPicPr>
            <p:nvPr/>
          </p:nvPicPr>
          <p:blipFill>
            <a:blip r:embed="rId2"/>
            <a:srcRect t="1182" b="1182"/>
            <a:stretch>
              <a:fillRect/>
            </a:stretch>
          </p:blipFill>
          <p:spPr>
            <a:xfrm>
              <a:off x="0" y="0"/>
              <a:ext cx="12643497" cy="12344400"/>
            </a:xfrm>
            <a:prstGeom prst="rect">
              <a:avLst/>
            </a:prstGeom>
          </p:spPr>
        </p:pic>
      </p:grpSp>
      <p:sp>
        <p:nvSpPr>
          <p:cNvPr id="11" name="TextBox 11"/>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pl" sz="2499">
                <a:solidFill>
                  <a:srgbClr val="1E2328"/>
                </a:solidFill>
                <a:latin typeface="DM Serif Display"/>
                <a:ea typeface="DM Serif Display"/>
                <a:cs typeface="DM Serif Display"/>
                <a:sym typeface="DM Serif Display"/>
              </a:rPr>
              <a:t>Program szkoleniowy UpTraK</a:t>
            </a:r>
          </a:p>
        </p:txBody>
      </p:sp>
      <p:sp>
        <p:nvSpPr>
          <p:cNvPr id="12" name="AutoShape 12"/>
          <p:cNvSpPr/>
          <p:nvPr/>
        </p:nvSpPr>
        <p:spPr>
          <a:xfrm flipV="1">
            <a:off x="16675331" y="0"/>
            <a:ext cx="0" cy="10287000"/>
          </a:xfrm>
          <a:prstGeom prst="line">
            <a:avLst/>
          </a:prstGeom>
          <a:ln w="9525" cap="flat">
            <a:solidFill>
              <a:srgbClr val="1E2328"/>
            </a:solidFill>
            <a:prstDash val="solid"/>
            <a:headEnd type="none" w="sm" len="sm"/>
            <a:tailEnd type="none" w="sm" len="sm"/>
          </a:ln>
        </p:spPr>
        <p:txBody>
          <a:bodyPr/>
          <a:lstStyle/>
          <a:p>
            <a:endParaRPr lang="pl-PL"/>
          </a:p>
        </p:txBody>
      </p:sp>
      <p:sp>
        <p:nvSpPr>
          <p:cNvPr id="14" name="TextBox 14"/>
          <p:cNvSpPr txBox="1"/>
          <p:nvPr/>
        </p:nvSpPr>
        <p:spPr>
          <a:xfrm>
            <a:off x="1031566" y="3023235"/>
            <a:ext cx="4695894" cy="4173854"/>
          </a:xfrm>
          <a:prstGeom prst="rect">
            <a:avLst/>
          </a:prstGeom>
        </p:spPr>
        <p:txBody>
          <a:bodyPr lIns="0" tIns="0" rIns="0" bIns="0" rtlCol="0" anchor="t">
            <a:spAutoFit/>
          </a:bodyPr>
          <a:lstStyle/>
          <a:p>
            <a:pPr marL="0" lvl="0" indent="0" algn="just">
              <a:lnSpc>
                <a:spcPts val="3300"/>
              </a:lnSpc>
              <a:spcBef>
                <a:spcPct val="0"/>
              </a:spcBef>
            </a:pPr>
            <a:r>
              <a:rPr lang="pl" sz="2200" u="none" strike="noStrike">
                <a:solidFill>
                  <a:srgbClr val="000000"/>
                </a:solidFill>
                <a:latin typeface="Montserrat"/>
                <a:ea typeface="Montserrat"/>
                <a:cs typeface="Montserrat"/>
                <a:sym typeface="Montserrat"/>
              </a:rPr>
              <a:t>Finansowane przez Unię Europejską. Wyrażone poglądy i opinie są jednak poglądami i opiniami wyłącznie autora/autorów i niekoniecznie odzwierciedlają poglądy Unii Europejskiej ani Europejskiej Agencji Wykonawczej ds. Edukacji i Kultury (EACEA). Ani Unia Europejska, ani EACEA nie ponoszą za nie odpowiedzialności.</a:t>
            </a:r>
          </a:p>
        </p:txBody>
      </p:sp>
      <p:sp>
        <p:nvSpPr>
          <p:cNvPr id="15" name="Freeform 15"/>
          <p:cNvSpPr/>
          <p:nvPr/>
        </p:nvSpPr>
        <p:spPr>
          <a:xfrm>
            <a:off x="13662188" y="268369"/>
            <a:ext cx="2675477" cy="559152"/>
          </a:xfrm>
          <a:custGeom>
            <a:avLst/>
            <a:gdLst/>
            <a:ahLst/>
            <a:cxnLst/>
            <a:rect l="l" t="t" r="r" b="b"/>
            <a:pathLst>
              <a:path w="2675477" h="559152">
                <a:moveTo>
                  <a:pt x="0" y="0"/>
                </a:moveTo>
                <a:lnTo>
                  <a:pt x="2675478" y="0"/>
                </a:lnTo>
                <a:lnTo>
                  <a:pt x="2675478" y="559152"/>
                </a:lnTo>
                <a:lnTo>
                  <a:pt x="0" y="559152"/>
                </a:lnTo>
                <a:lnTo>
                  <a:pt x="0" y="0"/>
                </a:lnTo>
                <a:close/>
              </a:path>
            </a:pathLst>
          </a:custGeom>
          <a:blipFill>
            <a:blip r:embed="rId3"/>
            <a:stretch>
              <a:fillRect/>
            </a:stretch>
          </a:blipFill>
        </p:spPr>
        <p:txBody>
          <a:bodyPr/>
          <a:lstStyle/>
          <a:p>
            <a:endParaRPr lang="pl-PL"/>
          </a:p>
        </p:txBody>
      </p:sp>
      <p:sp>
        <p:nvSpPr>
          <p:cNvPr id="16" name="TextBox 17">
            <a:extLst>
              <a:ext uri="{FF2B5EF4-FFF2-40B4-BE49-F238E27FC236}">
                <a16:creationId xmlns:a16="http://schemas.microsoft.com/office/drawing/2014/main" id="{75B41D9C-4ECB-17F5-CF52-1827D67DBBFD}"/>
              </a:ext>
            </a:extLst>
          </p:cNvPr>
          <p:cNvSpPr txBox="1"/>
          <p:nvPr/>
        </p:nvSpPr>
        <p:spPr>
          <a:xfrm rot="-5400000">
            <a:off x="15614765" y="7257068"/>
            <a:ext cx="3733800" cy="268663"/>
          </a:xfrm>
          <a:prstGeom prst="rect">
            <a:avLst/>
          </a:prstGeom>
        </p:spPr>
        <p:txBody>
          <a:bodyPr wrap="square" lIns="0" tIns="0" rIns="0" bIns="0" rtlCol="0" anchor="t">
            <a:spAutoFit/>
          </a:bodyPr>
          <a:lstStyle/>
          <a:p>
            <a:pPr algn="l">
              <a:lnSpc>
                <a:spcPts val="2196"/>
              </a:lnSpc>
            </a:pPr>
            <a:r>
              <a:rPr lang="pl" sz="1800" dirty="0">
                <a:solidFill>
                  <a:srgbClr val="1E2328"/>
                </a:solidFill>
                <a:latin typeface="Montserrat"/>
                <a:ea typeface="Montserrat"/>
                <a:cs typeface="Montserrat"/>
                <a:sym typeface="Montserrat"/>
              </a:rPr>
              <a:t>www.fashionupproject.com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AutoShape 3"/>
            <p:cNvSpPr/>
            <p:nvPr/>
          </p:nvSpPr>
          <p:spPr>
            <a:xfrm flipV="1">
              <a:off x="22233774" y="0"/>
              <a:ext cx="0" cy="13716000"/>
            </a:xfrm>
            <a:prstGeom prst="line">
              <a:avLst/>
            </a:prstGeom>
            <a:ln w="12700" cap="flat">
              <a:solidFill>
                <a:srgbClr val="1E2328"/>
              </a:solidFill>
              <a:prstDash val="solid"/>
              <a:headEnd type="none" w="sm" len="sm"/>
              <a:tailEnd type="none" w="sm" len="sm"/>
            </a:ln>
          </p:spPr>
          <p:txBody>
            <a:bodyPr/>
            <a:lstStyle/>
            <a:p>
              <a:endParaRPr lang="pl-PL"/>
            </a:p>
          </p:txBody>
        </p:sp>
        <p:sp>
          <p:nvSpPr>
            <p:cNvPr id="4" name="AutoShape 4"/>
            <p:cNvSpPr/>
            <p:nvPr/>
          </p:nvSpPr>
          <p:spPr>
            <a:xfrm rot="-10800000">
              <a:off x="0" y="1365250"/>
              <a:ext cx="24384000" cy="0"/>
            </a:xfrm>
            <a:prstGeom prst="line">
              <a:avLst/>
            </a:prstGeom>
            <a:ln w="12700" cap="flat">
              <a:solidFill>
                <a:srgbClr val="1E2328"/>
              </a:solidFill>
              <a:prstDash val="solid"/>
              <a:headEnd type="none" w="sm" len="sm"/>
              <a:tailEnd type="none" w="sm" len="sm"/>
            </a:ln>
          </p:spPr>
          <p:txBody>
            <a:bodyPr/>
            <a:lstStyle/>
            <a:p>
              <a:endParaRPr lang="pl-PL"/>
            </a:p>
          </p:txBody>
        </p:sp>
        <p:sp>
          <p:nvSpPr>
            <p:cNvPr id="5" name="Freeform 5"/>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3"/>
              <a:stretch>
                <a:fillRect/>
              </a:stretch>
            </a:blipFill>
          </p:spPr>
          <p:txBody>
            <a:bodyPr/>
            <a:lstStyle/>
            <a:p>
              <a:endParaRPr lang="pl-PL"/>
            </a:p>
          </p:txBody>
        </p:sp>
        <p:sp>
          <p:nvSpPr>
            <p:cNvPr id="6" name="TextBox 6"/>
            <p:cNvSpPr txBox="1"/>
            <p:nvPr/>
          </p:nvSpPr>
          <p:spPr>
            <a:xfrm>
              <a:off x="18398851" y="439208"/>
              <a:ext cx="3674959" cy="499533"/>
            </a:xfrm>
            <a:prstGeom prst="rect">
              <a:avLst/>
            </a:prstGeom>
          </p:spPr>
          <p:txBody>
            <a:bodyPr lIns="0" tIns="0" rIns="0" bIns="0" rtlCol="0" anchor="t">
              <a:spAutoFit/>
            </a:bodyPr>
            <a:lstStyle/>
            <a:p>
              <a:pPr algn="ctr">
                <a:lnSpc>
                  <a:spcPts val="3049"/>
                </a:lnSpc>
              </a:pPr>
              <a:r>
                <a:rPr lang="pl" sz="2499" dirty="0">
                  <a:solidFill>
                    <a:srgbClr val="1E2328"/>
                  </a:solidFill>
                  <a:latin typeface="Montserrat"/>
                  <a:ea typeface="Montserrat"/>
                  <a:cs typeface="Montserrat"/>
                  <a:sym typeface="Montserrat"/>
                </a:rPr>
                <a:t>Moduł 5, Unit 4</a:t>
              </a:r>
            </a:p>
          </p:txBody>
        </p:sp>
      </p:grpSp>
      <p:sp>
        <p:nvSpPr>
          <p:cNvPr id="8" name="AutoShape 8"/>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pl-PL"/>
          </a:p>
        </p:txBody>
      </p:sp>
      <p:grpSp>
        <p:nvGrpSpPr>
          <p:cNvPr id="9" name="Group 9"/>
          <p:cNvGrpSpPr/>
          <p:nvPr/>
        </p:nvGrpSpPr>
        <p:grpSpPr>
          <a:xfrm>
            <a:off x="0" y="2582932"/>
            <a:ext cx="16675329" cy="7704068"/>
            <a:chOff x="0" y="0"/>
            <a:chExt cx="3508294" cy="1026348"/>
          </a:xfrm>
        </p:grpSpPr>
        <p:sp>
          <p:nvSpPr>
            <p:cNvPr id="10" name="Freeform 10"/>
            <p:cNvSpPr/>
            <p:nvPr/>
          </p:nvSpPr>
          <p:spPr>
            <a:xfrm>
              <a:off x="0" y="0"/>
              <a:ext cx="3508294" cy="1026348"/>
            </a:xfrm>
            <a:custGeom>
              <a:avLst/>
              <a:gdLst/>
              <a:ahLst/>
              <a:cxnLst/>
              <a:rect l="l" t="t" r="r" b="b"/>
              <a:pathLst>
                <a:path w="3508294" h="1026348">
                  <a:moveTo>
                    <a:pt x="0" y="0"/>
                  </a:moveTo>
                  <a:lnTo>
                    <a:pt x="3508294" y="0"/>
                  </a:lnTo>
                  <a:lnTo>
                    <a:pt x="3508294" y="1026348"/>
                  </a:lnTo>
                  <a:lnTo>
                    <a:pt x="0" y="1026348"/>
                  </a:lnTo>
                  <a:close/>
                </a:path>
              </a:pathLst>
            </a:custGeom>
            <a:solidFill>
              <a:srgbClr val="CFCF5A"/>
            </a:solidFill>
          </p:spPr>
          <p:txBody>
            <a:bodyPr/>
            <a:lstStyle/>
            <a:p>
              <a:endParaRPr lang="pl-PL"/>
            </a:p>
          </p:txBody>
        </p:sp>
        <p:sp>
          <p:nvSpPr>
            <p:cNvPr id="11" name="TextBox 11"/>
            <p:cNvSpPr txBox="1"/>
            <p:nvPr/>
          </p:nvSpPr>
          <p:spPr>
            <a:xfrm>
              <a:off x="0" y="0"/>
              <a:ext cx="3508294" cy="1026348"/>
            </a:xfrm>
            <a:prstGeom prst="rect">
              <a:avLst/>
            </a:prstGeom>
          </p:spPr>
          <p:txBody>
            <a:bodyPr lIns="50800" tIns="50800" rIns="50800" bIns="50800" rtlCol="0" anchor="ctr"/>
            <a:lstStyle/>
            <a:p>
              <a:pPr algn="ctr">
                <a:lnSpc>
                  <a:spcPts val="2196"/>
                </a:lnSpc>
              </a:pPr>
              <a:endParaRPr/>
            </a:p>
          </p:txBody>
        </p:sp>
      </p:grpSp>
      <p:sp>
        <p:nvSpPr>
          <p:cNvPr id="16" name="TextBox 16"/>
          <p:cNvSpPr txBox="1"/>
          <p:nvPr/>
        </p:nvSpPr>
        <p:spPr>
          <a:xfrm>
            <a:off x="1031564" y="1433675"/>
            <a:ext cx="12767573" cy="802720"/>
          </a:xfrm>
          <a:prstGeom prst="rect">
            <a:avLst/>
          </a:prstGeom>
        </p:spPr>
        <p:txBody>
          <a:bodyPr wrap="square" lIns="0" tIns="0" rIns="0" bIns="0" rtlCol="0" anchor="t">
            <a:spAutoFit/>
          </a:bodyPr>
          <a:lstStyle/>
          <a:p>
            <a:pPr algn="l">
              <a:lnSpc>
                <a:spcPts val="6000"/>
              </a:lnSpc>
            </a:pPr>
            <a:r>
              <a:rPr lang="pl" sz="6000" dirty="0">
                <a:latin typeface="DM Serif Display"/>
                <a:ea typeface="DM Serif Display"/>
                <a:cs typeface="DM Serif Display"/>
                <a:sym typeface="DM Serif Display"/>
              </a:rPr>
              <a:t>Jak opracować strategie sprzedaży</a:t>
            </a:r>
          </a:p>
        </p:txBody>
      </p:sp>
      <p:sp>
        <p:nvSpPr>
          <p:cNvPr id="18" name="TextBox 18"/>
          <p:cNvSpPr txBox="1"/>
          <p:nvPr/>
        </p:nvSpPr>
        <p:spPr>
          <a:xfrm>
            <a:off x="-3" y="2578170"/>
            <a:ext cx="16555353" cy="7575022"/>
          </a:xfrm>
          <a:prstGeom prst="rect">
            <a:avLst/>
          </a:prstGeom>
        </p:spPr>
        <p:txBody>
          <a:bodyPr wrap="square" lIns="0" tIns="0" rIns="0" bIns="0" rtlCol="0" anchor="t">
            <a:spAutoFit/>
          </a:bodyPr>
          <a:lstStyle/>
          <a:p>
            <a:pPr marL="457200" indent="-457200" algn="just">
              <a:lnSpc>
                <a:spcPts val="3299"/>
              </a:lnSpc>
              <a:buAutoNum type="arabicPeriod"/>
            </a:pPr>
            <a:r>
              <a:rPr lang="pl" sz="2000" b="1" dirty="0">
                <a:latin typeface="Montserrat"/>
                <a:ea typeface="Montserrat"/>
                <a:cs typeface="Montserrat"/>
                <a:sym typeface="Montserrat"/>
              </a:rPr>
              <a:t>Zrozum swoją grupę docelową:</a:t>
            </a:r>
            <a:endParaRPr lang="it-IT" sz="2000" dirty="0"/>
          </a:p>
          <a:p>
            <a:pPr algn="just">
              <a:lnSpc>
                <a:spcPts val="3299"/>
              </a:lnSpc>
            </a:pPr>
            <a:r>
              <a:rPr lang="pl" sz="2000" dirty="0">
                <a:latin typeface="Montserrat"/>
                <a:ea typeface="Montserrat"/>
                <a:cs typeface="Montserrat"/>
                <a:sym typeface="Montserrat"/>
              </a:rPr>
              <a:t>Dane demograficzne: wiek, miejsce zamieszkania, dochód, wykształcenie itp. Im bardziej szczegółowe informacje, tym lepiej.</a:t>
            </a:r>
            <a:endParaRPr lang="en-US" sz="2000" dirty="0">
              <a:latin typeface="Montserrat"/>
              <a:ea typeface="Montserrat"/>
              <a:cs typeface="Montserrat"/>
            </a:endParaRPr>
          </a:p>
          <a:p>
            <a:pPr algn="just">
              <a:lnSpc>
                <a:spcPts val="3299"/>
              </a:lnSpc>
            </a:pPr>
            <a:r>
              <a:rPr lang="pl" sz="2000" dirty="0">
                <a:latin typeface="Montserrat"/>
                <a:ea typeface="Montserrat"/>
                <a:cs typeface="Montserrat"/>
                <a:sym typeface="Montserrat"/>
              </a:rPr>
              <a:t>Psychografia: Wartości, zainteresowania, styl życia, postawy. Co ich motywuje? Jakie są ich bolączki?</a:t>
            </a:r>
            <a:endParaRPr lang="en-US" sz="2000" dirty="0">
              <a:latin typeface="Montserrat"/>
              <a:ea typeface="Montserrat"/>
              <a:cs typeface="Montserrat"/>
            </a:endParaRPr>
          </a:p>
          <a:p>
            <a:pPr algn="just">
              <a:lnSpc>
                <a:spcPts val="3299"/>
              </a:lnSpc>
            </a:pPr>
            <a:r>
              <a:rPr lang="pl" sz="2000" dirty="0">
                <a:latin typeface="Montserrat"/>
                <a:ea typeface="Montserrat"/>
                <a:cs typeface="Montserrat"/>
                <a:sym typeface="Montserrat"/>
              </a:rPr>
              <a:t>Zachowania zakupowe: Jak podejmują decyzje zakupowe? Czy kupują impulsywnie, czy też dogłębnie analizują sytuację? Gdzie szukają informacji?</a:t>
            </a:r>
            <a:endParaRPr lang="en-US" sz="2000" dirty="0">
              <a:latin typeface="Montserrat"/>
              <a:ea typeface="Montserrat"/>
              <a:cs typeface="Montserrat"/>
            </a:endParaRPr>
          </a:p>
          <a:p>
            <a:pPr algn="just">
              <a:lnSpc>
                <a:spcPts val="3299"/>
              </a:lnSpc>
            </a:pPr>
            <a:r>
              <a:rPr lang="pl" sz="2000" dirty="0">
                <a:latin typeface="Montserrat"/>
                <a:ea typeface="Montserrat"/>
                <a:cs typeface="Montserrat"/>
                <a:sym typeface="Montserrat"/>
              </a:rPr>
              <a:t>Potrzeby i wyzwania: Jakie problemy próbują rozwiązać? W jaki sposób Twój produkt/usługa może im pomóc?</a:t>
            </a:r>
            <a:endParaRPr lang="en-US" sz="2000" dirty="0">
              <a:latin typeface="Montserrat"/>
              <a:ea typeface="Montserrat"/>
              <a:cs typeface="Montserrat"/>
            </a:endParaRPr>
          </a:p>
          <a:p>
            <a:pPr algn="just">
              <a:lnSpc>
                <a:spcPts val="3299"/>
              </a:lnSpc>
            </a:pPr>
            <a:endParaRPr lang="en-US" sz="2000" dirty="0">
              <a:latin typeface="Montserrat"/>
              <a:ea typeface="Montserrat"/>
              <a:cs typeface="Montserrat"/>
            </a:endParaRPr>
          </a:p>
          <a:p>
            <a:pPr marL="457200" indent="-457200" algn="just">
              <a:lnSpc>
                <a:spcPts val="3299"/>
              </a:lnSpc>
              <a:buFont typeface="+mj-lt"/>
              <a:buAutoNum type="arabicPeriod" startAt="2"/>
            </a:pPr>
            <a:r>
              <a:rPr lang="pl" sz="2000" b="1" dirty="0">
                <a:latin typeface="Montserrat"/>
                <a:ea typeface="Montserrat"/>
                <a:cs typeface="Montserrat"/>
                <a:sym typeface="Montserrat"/>
              </a:rPr>
              <a:t>Zdefiniuj swoją unikalną propozycję sprzedaży:</a:t>
            </a:r>
            <a:endParaRPr lang="en-US" sz="2000" b="1" dirty="0">
              <a:latin typeface="Montserrat"/>
              <a:ea typeface="Montserrat"/>
              <a:cs typeface="Montserrat"/>
            </a:endParaRPr>
          </a:p>
          <a:p>
            <a:pPr algn="just">
              <a:lnSpc>
                <a:spcPts val="3299"/>
              </a:lnSpc>
            </a:pPr>
            <a:r>
              <a:rPr lang="pl" sz="2000" dirty="0">
                <a:latin typeface="Montserrat"/>
                <a:ea typeface="Montserrat"/>
                <a:cs typeface="Montserrat"/>
                <a:sym typeface="Montserrat"/>
              </a:rPr>
              <a:t>Co wyróżnia Twój produkt/usługę i sprawia, że jest ona lepsza od produktów/usług konkurencji?</a:t>
            </a:r>
            <a:endParaRPr lang="en-US" sz="2000" dirty="0">
              <a:latin typeface="Montserrat"/>
              <a:ea typeface="Montserrat"/>
              <a:cs typeface="Montserrat"/>
            </a:endParaRPr>
          </a:p>
          <a:p>
            <a:pPr algn="just">
              <a:lnSpc>
                <a:spcPts val="3299"/>
              </a:lnSpc>
            </a:pPr>
            <a:r>
              <a:rPr lang="pl" sz="2000" dirty="0">
                <a:latin typeface="Montserrat"/>
                <a:ea typeface="Montserrat"/>
                <a:cs typeface="Montserrat"/>
                <a:sym typeface="Montserrat"/>
              </a:rPr>
              <a:t>Skup się na najważniejszych korzyściach, a nie tylko na funkcjach.</a:t>
            </a:r>
            <a:endParaRPr lang="en-US" sz="2000" dirty="0">
              <a:latin typeface="Montserrat"/>
              <a:ea typeface="Montserrat"/>
              <a:cs typeface="Montserrat"/>
            </a:endParaRPr>
          </a:p>
          <a:p>
            <a:pPr algn="just">
              <a:lnSpc>
                <a:spcPts val="3299"/>
              </a:lnSpc>
            </a:pPr>
            <a:r>
              <a:rPr lang="pl" sz="2000" dirty="0">
                <a:latin typeface="Montserrat"/>
                <a:ea typeface="Montserrat"/>
                <a:cs typeface="Montserrat"/>
                <a:sym typeface="Montserrat"/>
              </a:rPr>
              <a:t>Dlaczego klient miałby wybrać właśnie Ciebie, a nie kogoś innego? To musi być jasne i przekonujące.</a:t>
            </a:r>
            <a:endParaRPr lang="en-US" sz="2000" dirty="0">
              <a:latin typeface="Montserrat"/>
              <a:ea typeface="Montserrat"/>
              <a:cs typeface="Montserrat"/>
            </a:endParaRPr>
          </a:p>
          <a:p>
            <a:pPr algn="just">
              <a:lnSpc>
                <a:spcPts val="3299"/>
              </a:lnSpc>
            </a:pPr>
            <a:endParaRPr lang="en-US" sz="2000" dirty="0">
              <a:latin typeface="Montserrat"/>
              <a:ea typeface="Montserrat"/>
              <a:cs typeface="Montserrat"/>
            </a:endParaRPr>
          </a:p>
          <a:p>
            <a:pPr marL="457200" indent="-457200" algn="just">
              <a:lnSpc>
                <a:spcPts val="3299"/>
              </a:lnSpc>
              <a:buFont typeface="+mj-lt"/>
              <a:buAutoNum type="arabicPeriod" startAt="3"/>
            </a:pPr>
            <a:r>
              <a:rPr lang="pl" sz="2000" b="1" dirty="0">
                <a:latin typeface="Montserrat"/>
                <a:ea typeface="Montserrat"/>
                <a:cs typeface="Montserrat"/>
                <a:sym typeface="Montserrat"/>
              </a:rPr>
              <a:t>Ustal jasne cele i zadania sprzedażowe:</a:t>
            </a:r>
            <a:endParaRPr lang="en-US" sz="2000" b="1" dirty="0">
              <a:latin typeface="Montserrat"/>
              <a:ea typeface="Montserrat"/>
              <a:cs typeface="Montserrat"/>
            </a:endParaRPr>
          </a:p>
          <a:p>
            <a:pPr algn="just">
              <a:lnSpc>
                <a:spcPts val="3299"/>
              </a:lnSpc>
            </a:pPr>
            <a:r>
              <a:rPr lang="pl" sz="2000" dirty="0">
                <a:latin typeface="Montserrat"/>
                <a:ea typeface="Montserrat"/>
                <a:cs typeface="Montserrat"/>
                <a:sym typeface="Montserrat"/>
              </a:rPr>
              <a:t>Konkretnie: Zamiast „zwiększyć sprzedaż”, określ cel „zwiększyć sprzedaż o 15% w trzecim kwartale”.</a:t>
            </a:r>
            <a:endParaRPr lang="en-US" sz="2000" dirty="0">
              <a:latin typeface="Montserrat"/>
              <a:ea typeface="Montserrat"/>
              <a:cs typeface="Montserrat"/>
            </a:endParaRPr>
          </a:p>
          <a:p>
            <a:pPr algn="just">
              <a:lnSpc>
                <a:spcPts val="3299"/>
              </a:lnSpc>
            </a:pPr>
            <a:r>
              <a:rPr lang="pl" sz="2000" dirty="0">
                <a:latin typeface="Montserrat"/>
                <a:ea typeface="Montserrat"/>
                <a:cs typeface="Montserrat"/>
                <a:sym typeface="Montserrat"/>
              </a:rPr>
              <a:t>Mierzalne: Śledź swoje postępy, aby wiedzieć, co działa, a co nie.</a:t>
            </a:r>
            <a:endParaRPr lang="en-US" sz="2000" dirty="0">
              <a:latin typeface="Montserrat"/>
              <a:ea typeface="Montserrat"/>
              <a:cs typeface="Montserrat"/>
            </a:endParaRPr>
          </a:p>
          <a:p>
            <a:pPr algn="just">
              <a:lnSpc>
                <a:spcPts val="3299"/>
              </a:lnSpc>
            </a:pPr>
            <a:r>
              <a:rPr lang="pl" sz="2000" dirty="0">
                <a:latin typeface="Montserrat"/>
                <a:ea typeface="Montserrat"/>
                <a:cs typeface="Montserrat"/>
                <a:sym typeface="Montserrat"/>
              </a:rPr>
              <a:t>Osiągalne: Ustalaj realistyczne cele, biorąc pod uwagę swoje zasoby i sytuację na rynku.</a:t>
            </a:r>
            <a:endParaRPr lang="en-US" sz="2000" dirty="0">
              <a:latin typeface="Montserrat"/>
              <a:ea typeface="Montserrat"/>
              <a:cs typeface="Montserrat"/>
            </a:endParaRPr>
          </a:p>
          <a:p>
            <a:pPr algn="just">
              <a:lnSpc>
                <a:spcPts val="3299"/>
              </a:lnSpc>
            </a:pPr>
            <a:r>
              <a:rPr lang="pl" sz="2000" dirty="0">
                <a:latin typeface="Montserrat"/>
                <a:ea typeface="Montserrat"/>
                <a:cs typeface="Montserrat"/>
                <a:sym typeface="Montserrat"/>
              </a:rPr>
              <a:t>Istotne: Dostosuj swoje cele sprzedażowe do ogólnych celów biznesowych.</a:t>
            </a:r>
            <a:endParaRPr lang="en-US" sz="2000" dirty="0">
              <a:latin typeface="Montserrat"/>
              <a:ea typeface="Montserrat"/>
              <a:cs typeface="Montserrat"/>
            </a:endParaRPr>
          </a:p>
          <a:p>
            <a:pPr algn="just">
              <a:lnSpc>
                <a:spcPts val="3299"/>
              </a:lnSpc>
            </a:pPr>
            <a:r>
              <a:rPr lang="pl" sz="2000" dirty="0">
                <a:latin typeface="Montserrat"/>
                <a:ea typeface="Montserrat"/>
                <a:cs typeface="Montserrat"/>
                <a:sym typeface="Montserrat"/>
              </a:rPr>
              <a:t>Określony czasowo: Ustal terminy osiągnięcia swoich celów.</a:t>
            </a:r>
            <a:endParaRPr lang="en-US" sz="2000" dirty="0">
              <a:latin typeface="Montserrat"/>
              <a:ea typeface="Montserrat"/>
              <a:cs typeface="Montserrat"/>
            </a:endParaRPr>
          </a:p>
        </p:txBody>
      </p:sp>
      <p:sp>
        <p:nvSpPr>
          <p:cNvPr id="19" name="TextBox 19"/>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pl" sz="2499">
                <a:solidFill>
                  <a:srgbClr val="1E2328"/>
                </a:solidFill>
                <a:latin typeface="DM Serif Display"/>
                <a:ea typeface="DM Serif Display"/>
                <a:cs typeface="DM Serif Display"/>
                <a:sym typeface="DM Serif Display"/>
              </a:rPr>
              <a:t>Program szkoleniowy UpTraK</a:t>
            </a:r>
          </a:p>
        </p:txBody>
      </p:sp>
      <p:sp>
        <p:nvSpPr>
          <p:cNvPr id="20" name="TextBox 17">
            <a:extLst>
              <a:ext uri="{FF2B5EF4-FFF2-40B4-BE49-F238E27FC236}">
                <a16:creationId xmlns:a16="http://schemas.microsoft.com/office/drawing/2014/main" id="{9EE07FF5-D7F1-06FB-1952-D0B67AE9B103}"/>
              </a:ext>
            </a:extLst>
          </p:cNvPr>
          <p:cNvSpPr txBox="1"/>
          <p:nvPr/>
        </p:nvSpPr>
        <p:spPr>
          <a:xfrm rot="-5400000">
            <a:off x="15614765" y="7257068"/>
            <a:ext cx="3733800" cy="268663"/>
          </a:xfrm>
          <a:prstGeom prst="rect">
            <a:avLst/>
          </a:prstGeom>
        </p:spPr>
        <p:txBody>
          <a:bodyPr wrap="square" lIns="0" tIns="0" rIns="0" bIns="0" rtlCol="0" anchor="t">
            <a:spAutoFit/>
          </a:bodyPr>
          <a:lstStyle/>
          <a:p>
            <a:pPr algn="l">
              <a:lnSpc>
                <a:spcPts val="2196"/>
              </a:lnSpc>
            </a:pPr>
            <a:r>
              <a:rPr lang="pl" sz="1800" dirty="0">
                <a:solidFill>
                  <a:srgbClr val="1E2328"/>
                </a:solidFill>
                <a:latin typeface="Montserrat"/>
                <a:ea typeface="Montserrat"/>
                <a:cs typeface="Montserrat"/>
                <a:sym typeface="Montserrat"/>
              </a:rPr>
              <a:t>www.fashionupproject.com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6958C-3306-3826-93CF-FD15E25814E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173E6CE-C1C1-E614-423E-9706114F43D6}"/>
              </a:ext>
            </a:extLst>
          </p:cNvPr>
          <p:cNvGrpSpPr/>
          <p:nvPr/>
        </p:nvGrpSpPr>
        <p:grpSpPr>
          <a:xfrm>
            <a:off x="0" y="0"/>
            <a:ext cx="18288000" cy="10287000"/>
            <a:chOff x="0" y="0"/>
            <a:chExt cx="24384000" cy="13716000"/>
          </a:xfrm>
        </p:grpSpPr>
        <p:sp>
          <p:nvSpPr>
            <p:cNvPr id="3" name="AutoShape 3">
              <a:extLst>
                <a:ext uri="{FF2B5EF4-FFF2-40B4-BE49-F238E27FC236}">
                  <a16:creationId xmlns:a16="http://schemas.microsoft.com/office/drawing/2014/main" id="{18ADCF8F-BB94-ED47-9BBF-78F4DF4D5CDF}"/>
                </a:ext>
              </a:extLst>
            </p:cNvPr>
            <p:cNvSpPr/>
            <p:nvPr/>
          </p:nvSpPr>
          <p:spPr>
            <a:xfrm flipV="1">
              <a:off x="22233774" y="0"/>
              <a:ext cx="0" cy="13716000"/>
            </a:xfrm>
            <a:prstGeom prst="line">
              <a:avLst/>
            </a:prstGeom>
            <a:ln w="12700" cap="flat">
              <a:solidFill>
                <a:srgbClr val="1E2328"/>
              </a:solidFill>
              <a:prstDash val="solid"/>
              <a:headEnd type="none" w="sm" len="sm"/>
              <a:tailEnd type="none" w="sm" len="sm"/>
            </a:ln>
          </p:spPr>
          <p:txBody>
            <a:bodyPr/>
            <a:lstStyle/>
            <a:p>
              <a:endParaRPr lang="pl-PL"/>
            </a:p>
          </p:txBody>
        </p:sp>
        <p:sp>
          <p:nvSpPr>
            <p:cNvPr id="4" name="AutoShape 4">
              <a:extLst>
                <a:ext uri="{FF2B5EF4-FFF2-40B4-BE49-F238E27FC236}">
                  <a16:creationId xmlns:a16="http://schemas.microsoft.com/office/drawing/2014/main" id="{3F2925A0-2239-D60D-2891-DF2DD84DB465}"/>
                </a:ext>
              </a:extLst>
            </p:cNvPr>
            <p:cNvSpPr/>
            <p:nvPr/>
          </p:nvSpPr>
          <p:spPr>
            <a:xfrm rot="-10800000">
              <a:off x="0" y="1365250"/>
              <a:ext cx="24384000" cy="0"/>
            </a:xfrm>
            <a:prstGeom prst="line">
              <a:avLst/>
            </a:prstGeom>
            <a:ln w="12700" cap="flat">
              <a:solidFill>
                <a:srgbClr val="1E2328"/>
              </a:solidFill>
              <a:prstDash val="solid"/>
              <a:headEnd type="none" w="sm" len="sm"/>
              <a:tailEnd type="none" w="sm" len="sm"/>
            </a:ln>
          </p:spPr>
          <p:txBody>
            <a:bodyPr/>
            <a:lstStyle/>
            <a:p>
              <a:endParaRPr lang="pl-PL"/>
            </a:p>
          </p:txBody>
        </p:sp>
        <p:sp>
          <p:nvSpPr>
            <p:cNvPr id="5" name="Freeform 5">
              <a:extLst>
                <a:ext uri="{FF2B5EF4-FFF2-40B4-BE49-F238E27FC236}">
                  <a16:creationId xmlns:a16="http://schemas.microsoft.com/office/drawing/2014/main" id="{30E396D8-2C89-25BA-6E4E-E429A8F0AD20}"/>
                </a:ext>
              </a:extLst>
            </p:cNvPr>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3"/>
              <a:stretch>
                <a:fillRect/>
              </a:stretch>
            </a:blipFill>
          </p:spPr>
          <p:txBody>
            <a:bodyPr/>
            <a:lstStyle/>
            <a:p>
              <a:endParaRPr lang="pl-PL"/>
            </a:p>
          </p:txBody>
        </p:sp>
        <p:sp>
          <p:nvSpPr>
            <p:cNvPr id="6" name="TextBox 6">
              <a:extLst>
                <a:ext uri="{FF2B5EF4-FFF2-40B4-BE49-F238E27FC236}">
                  <a16:creationId xmlns:a16="http://schemas.microsoft.com/office/drawing/2014/main" id="{EB081C20-2B4D-DAFF-10A8-D00A7FBDAD1E}"/>
                </a:ext>
              </a:extLst>
            </p:cNvPr>
            <p:cNvSpPr txBox="1"/>
            <p:nvPr/>
          </p:nvSpPr>
          <p:spPr>
            <a:xfrm>
              <a:off x="18387439" y="439208"/>
              <a:ext cx="3674959" cy="499533"/>
            </a:xfrm>
            <a:prstGeom prst="rect">
              <a:avLst/>
            </a:prstGeom>
          </p:spPr>
          <p:txBody>
            <a:bodyPr lIns="0" tIns="0" rIns="0" bIns="0" rtlCol="0" anchor="t">
              <a:spAutoFit/>
            </a:bodyPr>
            <a:lstStyle/>
            <a:p>
              <a:pPr algn="ctr">
                <a:lnSpc>
                  <a:spcPts val="3049"/>
                </a:lnSpc>
              </a:pPr>
              <a:r>
                <a:rPr lang="pl" sz="2499" dirty="0">
                  <a:solidFill>
                    <a:srgbClr val="1E2328"/>
                  </a:solidFill>
                  <a:latin typeface="Montserrat"/>
                  <a:ea typeface="Montserrat"/>
                  <a:cs typeface="Montserrat"/>
                  <a:sym typeface="Montserrat"/>
                </a:rPr>
                <a:t>Moduł 5, Unit 4</a:t>
              </a:r>
            </a:p>
          </p:txBody>
        </p:sp>
      </p:grpSp>
      <p:sp>
        <p:nvSpPr>
          <p:cNvPr id="8" name="AutoShape 8">
            <a:extLst>
              <a:ext uri="{FF2B5EF4-FFF2-40B4-BE49-F238E27FC236}">
                <a16:creationId xmlns:a16="http://schemas.microsoft.com/office/drawing/2014/main" id="{684D1CDD-7956-6804-429D-92931C376021}"/>
              </a:ext>
            </a:extLst>
          </p:cNvPr>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pl-PL"/>
          </a:p>
        </p:txBody>
      </p:sp>
      <p:grpSp>
        <p:nvGrpSpPr>
          <p:cNvPr id="9" name="Group 9">
            <a:extLst>
              <a:ext uri="{FF2B5EF4-FFF2-40B4-BE49-F238E27FC236}">
                <a16:creationId xmlns:a16="http://schemas.microsoft.com/office/drawing/2014/main" id="{32D1600E-7941-BD7E-E893-0AF9190650D7}"/>
              </a:ext>
            </a:extLst>
          </p:cNvPr>
          <p:cNvGrpSpPr/>
          <p:nvPr/>
        </p:nvGrpSpPr>
        <p:grpSpPr>
          <a:xfrm>
            <a:off x="-4916" y="2553713"/>
            <a:ext cx="16675329" cy="7704068"/>
            <a:chOff x="0" y="0"/>
            <a:chExt cx="3508294" cy="1026348"/>
          </a:xfrm>
        </p:grpSpPr>
        <p:sp>
          <p:nvSpPr>
            <p:cNvPr id="10" name="Freeform 10">
              <a:extLst>
                <a:ext uri="{FF2B5EF4-FFF2-40B4-BE49-F238E27FC236}">
                  <a16:creationId xmlns:a16="http://schemas.microsoft.com/office/drawing/2014/main" id="{E123F3E7-8104-8BAD-85A3-D2A04681B5A4}"/>
                </a:ext>
              </a:extLst>
            </p:cNvPr>
            <p:cNvSpPr/>
            <p:nvPr/>
          </p:nvSpPr>
          <p:spPr>
            <a:xfrm>
              <a:off x="0" y="0"/>
              <a:ext cx="3508294" cy="1026348"/>
            </a:xfrm>
            <a:custGeom>
              <a:avLst/>
              <a:gdLst/>
              <a:ahLst/>
              <a:cxnLst/>
              <a:rect l="l" t="t" r="r" b="b"/>
              <a:pathLst>
                <a:path w="3508294" h="1026348">
                  <a:moveTo>
                    <a:pt x="0" y="0"/>
                  </a:moveTo>
                  <a:lnTo>
                    <a:pt x="3508294" y="0"/>
                  </a:lnTo>
                  <a:lnTo>
                    <a:pt x="3508294" y="1026348"/>
                  </a:lnTo>
                  <a:lnTo>
                    <a:pt x="0" y="1026348"/>
                  </a:lnTo>
                  <a:close/>
                </a:path>
              </a:pathLst>
            </a:custGeom>
            <a:solidFill>
              <a:srgbClr val="CFCF5A"/>
            </a:solidFill>
          </p:spPr>
          <p:txBody>
            <a:bodyPr/>
            <a:lstStyle/>
            <a:p>
              <a:endParaRPr lang="pl-PL"/>
            </a:p>
          </p:txBody>
        </p:sp>
        <p:sp>
          <p:nvSpPr>
            <p:cNvPr id="11" name="TextBox 11">
              <a:extLst>
                <a:ext uri="{FF2B5EF4-FFF2-40B4-BE49-F238E27FC236}">
                  <a16:creationId xmlns:a16="http://schemas.microsoft.com/office/drawing/2014/main" id="{B178DB31-7F59-3348-08E3-CA4070E29C80}"/>
                </a:ext>
              </a:extLst>
            </p:cNvPr>
            <p:cNvSpPr txBox="1"/>
            <p:nvPr/>
          </p:nvSpPr>
          <p:spPr>
            <a:xfrm>
              <a:off x="0" y="0"/>
              <a:ext cx="3508294" cy="1026348"/>
            </a:xfrm>
            <a:prstGeom prst="rect">
              <a:avLst/>
            </a:prstGeom>
          </p:spPr>
          <p:txBody>
            <a:bodyPr lIns="50800" tIns="50800" rIns="50800" bIns="50800" rtlCol="0" anchor="ctr"/>
            <a:lstStyle/>
            <a:p>
              <a:pPr algn="ctr">
                <a:lnSpc>
                  <a:spcPts val="2196"/>
                </a:lnSpc>
              </a:pPr>
              <a:endParaRPr/>
            </a:p>
          </p:txBody>
        </p:sp>
      </p:grpSp>
      <p:sp>
        <p:nvSpPr>
          <p:cNvPr id="16" name="TextBox 16">
            <a:extLst>
              <a:ext uri="{FF2B5EF4-FFF2-40B4-BE49-F238E27FC236}">
                <a16:creationId xmlns:a16="http://schemas.microsoft.com/office/drawing/2014/main" id="{5ABAFF1B-6319-75CA-2941-F91B0E16858F}"/>
              </a:ext>
            </a:extLst>
          </p:cNvPr>
          <p:cNvSpPr txBox="1"/>
          <p:nvPr/>
        </p:nvSpPr>
        <p:spPr>
          <a:xfrm>
            <a:off x="1031564" y="1433675"/>
            <a:ext cx="13827435" cy="802720"/>
          </a:xfrm>
          <a:prstGeom prst="rect">
            <a:avLst/>
          </a:prstGeom>
        </p:spPr>
        <p:txBody>
          <a:bodyPr wrap="square" lIns="0" tIns="0" rIns="0" bIns="0" rtlCol="0" anchor="t">
            <a:spAutoFit/>
          </a:bodyPr>
          <a:lstStyle/>
          <a:p>
            <a:pPr algn="l">
              <a:lnSpc>
                <a:spcPts val="6000"/>
              </a:lnSpc>
            </a:pPr>
            <a:r>
              <a:rPr lang="pl" sz="6000" dirty="0">
                <a:latin typeface="DM Serif Display"/>
                <a:ea typeface="DM Serif Display"/>
                <a:cs typeface="DM Serif Display"/>
                <a:sym typeface="DM Serif Display"/>
              </a:rPr>
              <a:t>Jak opracować strategie sprzedaży</a:t>
            </a:r>
          </a:p>
        </p:txBody>
      </p:sp>
      <p:sp>
        <p:nvSpPr>
          <p:cNvPr id="19" name="TextBox 19">
            <a:extLst>
              <a:ext uri="{FF2B5EF4-FFF2-40B4-BE49-F238E27FC236}">
                <a16:creationId xmlns:a16="http://schemas.microsoft.com/office/drawing/2014/main" id="{F062AA63-5172-F551-7AB7-A459CF57DAC3}"/>
              </a:ext>
            </a:extLst>
          </p:cNvPr>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pl" sz="2499">
                <a:solidFill>
                  <a:srgbClr val="1E2328"/>
                </a:solidFill>
                <a:latin typeface="DM Serif Display"/>
                <a:ea typeface="DM Serif Display"/>
                <a:cs typeface="DM Serif Display"/>
                <a:sym typeface="DM Serif Display"/>
              </a:rPr>
              <a:t>Program szkoleniowy UpTraK</a:t>
            </a:r>
          </a:p>
        </p:txBody>
      </p:sp>
      <p:sp>
        <p:nvSpPr>
          <p:cNvPr id="20" name="TextBox 17">
            <a:extLst>
              <a:ext uri="{FF2B5EF4-FFF2-40B4-BE49-F238E27FC236}">
                <a16:creationId xmlns:a16="http://schemas.microsoft.com/office/drawing/2014/main" id="{00F206DA-11F2-C459-86B4-8BF7633B5514}"/>
              </a:ext>
            </a:extLst>
          </p:cNvPr>
          <p:cNvSpPr txBox="1"/>
          <p:nvPr/>
        </p:nvSpPr>
        <p:spPr>
          <a:xfrm rot="-5400000">
            <a:off x="15614765" y="7257068"/>
            <a:ext cx="3733800" cy="268663"/>
          </a:xfrm>
          <a:prstGeom prst="rect">
            <a:avLst/>
          </a:prstGeom>
        </p:spPr>
        <p:txBody>
          <a:bodyPr wrap="square" lIns="0" tIns="0" rIns="0" bIns="0" rtlCol="0" anchor="t">
            <a:spAutoFit/>
          </a:bodyPr>
          <a:lstStyle/>
          <a:p>
            <a:pPr algn="l">
              <a:lnSpc>
                <a:spcPts val="2196"/>
              </a:lnSpc>
            </a:pPr>
            <a:r>
              <a:rPr lang="pl" sz="1800" dirty="0">
                <a:solidFill>
                  <a:srgbClr val="1E2328"/>
                </a:solidFill>
                <a:latin typeface="Montserrat"/>
                <a:ea typeface="Montserrat"/>
                <a:cs typeface="Montserrat"/>
                <a:sym typeface="Montserrat"/>
              </a:rPr>
              <a:t>www.fashionupproject.com</a:t>
            </a:r>
          </a:p>
        </p:txBody>
      </p:sp>
      <p:sp>
        <p:nvSpPr>
          <p:cNvPr id="7" name="TextBox 18">
            <a:extLst>
              <a:ext uri="{FF2B5EF4-FFF2-40B4-BE49-F238E27FC236}">
                <a16:creationId xmlns:a16="http://schemas.microsoft.com/office/drawing/2014/main" id="{67DB6FF0-8FF9-5593-6758-768F50A0DE89}"/>
              </a:ext>
            </a:extLst>
          </p:cNvPr>
          <p:cNvSpPr txBox="1"/>
          <p:nvPr/>
        </p:nvSpPr>
        <p:spPr>
          <a:xfrm>
            <a:off x="228600" y="2673499"/>
            <a:ext cx="16318196" cy="6734985"/>
          </a:xfrm>
          <a:prstGeom prst="rect">
            <a:avLst/>
          </a:prstGeom>
        </p:spPr>
        <p:txBody>
          <a:bodyPr wrap="square" lIns="0" tIns="0" rIns="0" bIns="0" rtlCol="0" anchor="t">
            <a:spAutoFit/>
          </a:bodyPr>
          <a:lstStyle/>
          <a:p>
            <a:pPr marL="457200" indent="-457200" algn="l">
              <a:lnSpc>
                <a:spcPts val="3299"/>
              </a:lnSpc>
              <a:buFont typeface="+mj-lt"/>
              <a:buAutoNum type="arabicPeriod" startAt="4"/>
            </a:pPr>
            <a:r>
              <a:rPr lang="pl" sz="2199" b="1" dirty="0">
                <a:latin typeface="Montserrat"/>
                <a:ea typeface="Montserrat"/>
                <a:cs typeface="Montserrat"/>
                <a:sym typeface="Montserrat"/>
              </a:rPr>
              <a:t>Wybierz odpowiednie kanały sprzedaży:</a:t>
            </a:r>
          </a:p>
          <a:p>
            <a:pPr algn="l">
              <a:lnSpc>
                <a:spcPts val="3299"/>
              </a:lnSpc>
            </a:pPr>
            <a:r>
              <a:rPr lang="pl" sz="2199" dirty="0">
                <a:latin typeface="Montserrat"/>
                <a:ea typeface="Montserrat"/>
                <a:cs typeface="Montserrat"/>
                <a:sym typeface="Montserrat"/>
              </a:rPr>
              <a:t>Sprzedaż wewnętrzna: Zespoły sprzedaży pracujące w biurze, często korzystające z telefonu i poczty elektronicznej.</a:t>
            </a:r>
          </a:p>
          <a:p>
            <a:pPr algn="l">
              <a:lnSpc>
                <a:spcPts val="3299"/>
              </a:lnSpc>
            </a:pPr>
            <a:r>
              <a:rPr lang="pl" sz="2199" dirty="0">
                <a:latin typeface="Montserrat"/>
                <a:ea typeface="Montserrat"/>
                <a:cs typeface="Montserrat"/>
                <a:sym typeface="Montserrat"/>
              </a:rPr>
              <a:t>Sprzedaż zewnętrzna: Przedstawiciele handlowi, którzy spotykają się z klientami osobiście.</a:t>
            </a:r>
          </a:p>
          <a:p>
            <a:pPr algn="l">
              <a:lnSpc>
                <a:spcPts val="3299"/>
              </a:lnSpc>
            </a:pPr>
            <a:r>
              <a:rPr lang="pl" sz="2199" dirty="0">
                <a:latin typeface="Montserrat"/>
                <a:ea typeface="Montserrat"/>
                <a:cs typeface="Montserrat"/>
                <a:sym typeface="Montserrat"/>
              </a:rPr>
              <a:t>Sprzedaż internetowa: witryny e-commerce, internetowe platformy handlowe, sprzedaż w mediach społecznościowych.</a:t>
            </a:r>
          </a:p>
          <a:p>
            <a:pPr algn="l">
              <a:lnSpc>
                <a:spcPts val="3299"/>
              </a:lnSpc>
            </a:pPr>
            <a:r>
              <a:rPr lang="pl" sz="2199" dirty="0">
                <a:latin typeface="Montserrat"/>
                <a:ea typeface="Montserrat"/>
                <a:cs typeface="Montserrat"/>
                <a:sym typeface="Montserrat"/>
              </a:rPr>
              <a:t>Partnerstwa: Współpraca z innymi firmami w celu pozyskania nowych klientów.</a:t>
            </a:r>
          </a:p>
          <a:p>
            <a:pPr algn="l">
              <a:lnSpc>
                <a:spcPts val="3299"/>
              </a:lnSpc>
            </a:pPr>
            <a:r>
              <a:rPr lang="pl" sz="2199" dirty="0">
                <a:latin typeface="Montserrat"/>
                <a:ea typeface="Montserrat"/>
                <a:cs typeface="Montserrat"/>
                <a:sym typeface="Montserrat"/>
              </a:rPr>
              <a:t>Weź pod uwagę swoją grupę docelową: gdzie spędzają czas? Jakie kanały są najskuteczniejsze w dotarciu do nich?</a:t>
            </a:r>
          </a:p>
          <a:p>
            <a:pPr algn="l">
              <a:lnSpc>
                <a:spcPts val="3299"/>
              </a:lnSpc>
            </a:pPr>
            <a:endParaRPr lang="en-US" sz="2199" dirty="0">
              <a:latin typeface="Montserrat"/>
              <a:ea typeface="Montserrat"/>
              <a:cs typeface="Montserrat"/>
              <a:sym typeface="Montserrat"/>
            </a:endParaRPr>
          </a:p>
          <a:p>
            <a:pPr marL="457200" indent="-457200" algn="l">
              <a:lnSpc>
                <a:spcPts val="3299"/>
              </a:lnSpc>
              <a:buFont typeface="+mj-lt"/>
              <a:buAutoNum type="arabicPeriod" startAt="5"/>
            </a:pPr>
            <a:r>
              <a:rPr lang="pl" sz="2199" b="1" dirty="0">
                <a:latin typeface="Montserrat"/>
                <a:ea typeface="Montserrat"/>
                <a:cs typeface="Montserrat"/>
                <a:sym typeface="Montserrat"/>
              </a:rPr>
              <a:t>Opracuj proces sprzedaży:</a:t>
            </a:r>
          </a:p>
          <a:p>
            <a:pPr algn="l">
              <a:lnSpc>
                <a:spcPts val="3299"/>
              </a:lnSpc>
            </a:pPr>
            <a:r>
              <a:rPr lang="pl" sz="2199" dirty="0">
                <a:latin typeface="Montserrat"/>
                <a:ea typeface="Montserrat"/>
                <a:cs typeface="Montserrat"/>
                <a:sym typeface="Montserrat"/>
              </a:rPr>
              <a:t>Poszukiwanie klientów: identyfikowanie i kwalifikowanie potencjalnych klientów.</a:t>
            </a:r>
          </a:p>
          <a:p>
            <a:pPr algn="l">
              <a:lnSpc>
                <a:spcPts val="3299"/>
              </a:lnSpc>
            </a:pPr>
            <a:r>
              <a:rPr lang="pl" sz="2199" dirty="0">
                <a:latin typeface="Montserrat"/>
                <a:ea typeface="Montserrat"/>
                <a:cs typeface="Montserrat"/>
                <a:sym typeface="Montserrat"/>
              </a:rPr>
              <a:t>Generowanie potencjalnych klientów: pozyskiwanie potencjalnych klientów za pomocą działań marketingowych.</a:t>
            </a:r>
          </a:p>
          <a:p>
            <a:pPr algn="l">
              <a:lnSpc>
                <a:spcPts val="3299"/>
              </a:lnSpc>
            </a:pPr>
            <a:r>
              <a:rPr lang="pl" sz="2199" dirty="0">
                <a:latin typeface="Montserrat"/>
                <a:ea typeface="Montserrat"/>
                <a:cs typeface="Montserrat"/>
                <a:sym typeface="Montserrat"/>
              </a:rPr>
              <a:t>Kwalifikacja: Określenie, czy potencjalny klient pasuje do Twojego produktu/usługi.</a:t>
            </a:r>
          </a:p>
          <a:p>
            <a:pPr algn="l">
              <a:lnSpc>
                <a:spcPts val="3299"/>
              </a:lnSpc>
            </a:pPr>
            <a:r>
              <a:rPr lang="pl" sz="2199" dirty="0">
                <a:latin typeface="Montserrat"/>
                <a:ea typeface="Montserrat"/>
                <a:cs typeface="Montserrat"/>
                <a:sym typeface="Montserrat"/>
              </a:rPr>
              <a:t>Prezentacja/Demonstracja: Zaprezentowanie produktu/usługi i jego korzyści.</a:t>
            </a:r>
          </a:p>
          <a:p>
            <a:pPr algn="l">
              <a:lnSpc>
                <a:spcPts val="3299"/>
              </a:lnSpc>
            </a:pPr>
            <a:r>
              <a:rPr lang="pl" sz="2199" dirty="0">
                <a:latin typeface="Montserrat"/>
                <a:ea typeface="Montserrat"/>
                <a:cs typeface="Montserrat"/>
                <a:sym typeface="Montserrat"/>
              </a:rPr>
              <a:t>Radzenie sobie z zastrzeżeniami: odpowiadanie na wątpliwości i pytania klientów.</a:t>
            </a:r>
          </a:p>
          <a:p>
            <a:pPr algn="l">
              <a:lnSpc>
                <a:spcPts val="3299"/>
              </a:lnSpc>
            </a:pPr>
            <a:r>
              <a:rPr lang="pl" sz="2199" dirty="0">
                <a:latin typeface="Montserrat"/>
                <a:ea typeface="Montserrat"/>
                <a:cs typeface="Montserrat"/>
                <a:sym typeface="Montserrat"/>
              </a:rPr>
              <a:t>Zamknięcie: Zabezpieczenie sprzedaży.</a:t>
            </a:r>
          </a:p>
          <a:p>
            <a:pPr algn="l">
              <a:lnSpc>
                <a:spcPts val="3299"/>
              </a:lnSpc>
            </a:pPr>
            <a:r>
              <a:rPr lang="pl" sz="2199" dirty="0">
                <a:latin typeface="Montserrat"/>
                <a:ea typeface="Montserrat"/>
                <a:cs typeface="Montserrat"/>
                <a:sym typeface="Montserrat"/>
              </a:rPr>
              <a:t>Działania następcze: budowanie relacji z klientami i zachęcanie do ponownych zakupów.</a:t>
            </a:r>
          </a:p>
        </p:txBody>
      </p:sp>
      <p:grpSp>
        <p:nvGrpSpPr>
          <p:cNvPr id="23" name="Ομάδα 22">
            <a:extLst>
              <a:ext uri="{FF2B5EF4-FFF2-40B4-BE49-F238E27FC236}">
                <a16:creationId xmlns:a16="http://schemas.microsoft.com/office/drawing/2014/main" id="{0BC66F91-A8F2-9434-9A3D-0C01D2DC41D5}"/>
              </a:ext>
            </a:extLst>
          </p:cNvPr>
          <p:cNvGrpSpPr/>
          <p:nvPr/>
        </p:nvGrpSpPr>
        <p:grpSpPr>
          <a:xfrm>
            <a:off x="2082854" y="9522638"/>
            <a:ext cx="12509623" cy="699514"/>
            <a:chOff x="1053977" y="8343900"/>
            <a:chExt cx="12509623" cy="699514"/>
          </a:xfrm>
        </p:grpSpPr>
        <p:grpSp>
          <p:nvGrpSpPr>
            <p:cNvPr id="12" name="Ομάδα 11">
              <a:extLst>
                <a:ext uri="{FF2B5EF4-FFF2-40B4-BE49-F238E27FC236}">
                  <a16:creationId xmlns:a16="http://schemas.microsoft.com/office/drawing/2014/main" id="{B222F0BF-123B-635F-2EEF-252E4B6F3366}"/>
                </a:ext>
              </a:extLst>
            </p:cNvPr>
            <p:cNvGrpSpPr/>
            <p:nvPr/>
          </p:nvGrpSpPr>
          <p:grpSpPr>
            <a:xfrm>
              <a:off x="1053977" y="8343900"/>
              <a:ext cx="2716896" cy="699514"/>
              <a:chOff x="7157510" y="7047733"/>
              <a:chExt cx="2716896" cy="699514"/>
            </a:xfrm>
          </p:grpSpPr>
          <p:sp>
            <p:nvSpPr>
              <p:cNvPr id="13" name="Freeform 22">
                <a:extLst>
                  <a:ext uri="{FF2B5EF4-FFF2-40B4-BE49-F238E27FC236}">
                    <a16:creationId xmlns:a16="http://schemas.microsoft.com/office/drawing/2014/main" id="{C60BD41C-476D-4C5B-752D-1DD380FF464F}"/>
                  </a:ext>
                </a:extLst>
              </p:cNvPr>
              <p:cNvSpPr/>
              <p:nvPr/>
            </p:nvSpPr>
            <p:spPr>
              <a:xfrm>
                <a:off x="9174892" y="7047733"/>
                <a:ext cx="699514" cy="699514"/>
              </a:xfrm>
              <a:custGeom>
                <a:avLst/>
                <a:gdLst/>
                <a:ahLst/>
                <a:cxnLst/>
                <a:rect l="l" t="t" r="r" b="b"/>
                <a:pathLst>
                  <a:path w="699514" h="699514">
                    <a:moveTo>
                      <a:pt x="0" y="0"/>
                    </a:moveTo>
                    <a:lnTo>
                      <a:pt x="699514" y="0"/>
                    </a:lnTo>
                    <a:lnTo>
                      <a:pt x="699514" y="699514"/>
                    </a:lnTo>
                    <a:lnTo>
                      <a:pt x="0" y="6995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pl-PL"/>
              </a:p>
            </p:txBody>
          </p:sp>
          <p:grpSp>
            <p:nvGrpSpPr>
              <p:cNvPr id="14" name="Group 24">
                <a:extLst>
                  <a:ext uri="{FF2B5EF4-FFF2-40B4-BE49-F238E27FC236}">
                    <a16:creationId xmlns:a16="http://schemas.microsoft.com/office/drawing/2014/main" id="{774FC800-0976-E1E4-4169-9BED88FF809B}"/>
                  </a:ext>
                </a:extLst>
              </p:cNvPr>
              <p:cNvGrpSpPr/>
              <p:nvPr/>
            </p:nvGrpSpPr>
            <p:grpSpPr>
              <a:xfrm>
                <a:off x="7157510" y="7115915"/>
                <a:ext cx="1676946" cy="563150"/>
                <a:chOff x="0" y="0"/>
                <a:chExt cx="2235927" cy="750867"/>
              </a:xfrm>
            </p:grpSpPr>
            <p:grpSp>
              <p:nvGrpSpPr>
                <p:cNvPr id="15" name="Group 25">
                  <a:extLst>
                    <a:ext uri="{FF2B5EF4-FFF2-40B4-BE49-F238E27FC236}">
                      <a16:creationId xmlns:a16="http://schemas.microsoft.com/office/drawing/2014/main" id="{63FC20B8-2B02-9A94-4BF5-C7F8599BCF8F}"/>
                    </a:ext>
                  </a:extLst>
                </p:cNvPr>
                <p:cNvGrpSpPr/>
                <p:nvPr/>
              </p:nvGrpSpPr>
              <p:grpSpPr>
                <a:xfrm>
                  <a:off x="0" y="0"/>
                  <a:ext cx="2235927" cy="750867"/>
                  <a:chOff x="0" y="0"/>
                  <a:chExt cx="742713" cy="249417"/>
                </a:xfrm>
              </p:grpSpPr>
              <p:sp>
                <p:nvSpPr>
                  <p:cNvPr id="21" name="Freeform 26">
                    <a:extLst>
                      <a:ext uri="{FF2B5EF4-FFF2-40B4-BE49-F238E27FC236}">
                        <a16:creationId xmlns:a16="http://schemas.microsoft.com/office/drawing/2014/main" id="{EFA6E73D-0916-865B-3526-6C5E1F817CD8}"/>
                      </a:ext>
                    </a:extLst>
                  </p:cNvPr>
                  <p:cNvSpPr/>
                  <p:nvPr/>
                </p:nvSpPr>
                <p:spPr>
                  <a:xfrm>
                    <a:off x="0" y="0"/>
                    <a:ext cx="742713" cy="249417"/>
                  </a:xfrm>
                  <a:custGeom>
                    <a:avLst/>
                    <a:gdLst/>
                    <a:ahLst/>
                    <a:cxnLst/>
                    <a:rect l="l" t="t" r="r" b="b"/>
                    <a:pathLst>
                      <a:path w="742713" h="249417">
                        <a:moveTo>
                          <a:pt x="0" y="0"/>
                        </a:moveTo>
                        <a:lnTo>
                          <a:pt x="742713" y="0"/>
                        </a:lnTo>
                        <a:lnTo>
                          <a:pt x="742713" y="249417"/>
                        </a:lnTo>
                        <a:lnTo>
                          <a:pt x="0" y="249417"/>
                        </a:lnTo>
                        <a:close/>
                      </a:path>
                    </a:pathLst>
                  </a:custGeom>
                  <a:solidFill>
                    <a:srgbClr val="000000">
                      <a:alpha val="0"/>
                    </a:srgbClr>
                  </a:solidFill>
                  <a:ln w="19050" cap="sq">
                    <a:solidFill>
                      <a:schemeClr val="tx1"/>
                    </a:solidFill>
                    <a:prstDash val="solid"/>
                    <a:miter/>
                  </a:ln>
                </p:spPr>
                <p:txBody>
                  <a:bodyPr/>
                  <a:lstStyle/>
                  <a:p>
                    <a:endParaRPr lang="pl-PL"/>
                  </a:p>
                </p:txBody>
              </p:sp>
              <p:sp>
                <p:nvSpPr>
                  <p:cNvPr id="24" name="TextBox 27">
                    <a:extLst>
                      <a:ext uri="{FF2B5EF4-FFF2-40B4-BE49-F238E27FC236}">
                        <a16:creationId xmlns:a16="http://schemas.microsoft.com/office/drawing/2014/main" id="{64981CE2-2685-68D1-1159-BFC5262655D3}"/>
                      </a:ext>
                    </a:extLst>
                  </p:cNvPr>
                  <p:cNvSpPr txBox="1"/>
                  <p:nvPr/>
                </p:nvSpPr>
                <p:spPr>
                  <a:xfrm>
                    <a:off x="0" y="0"/>
                    <a:ext cx="742713" cy="249417"/>
                  </a:xfrm>
                  <a:prstGeom prst="rect">
                    <a:avLst/>
                  </a:prstGeom>
                </p:spPr>
                <p:txBody>
                  <a:bodyPr lIns="50800" tIns="50800" rIns="50800" bIns="50800" rtlCol="0" anchor="ctr"/>
                  <a:lstStyle/>
                  <a:p>
                    <a:pPr algn="ctr">
                      <a:lnSpc>
                        <a:spcPts val="2160"/>
                      </a:lnSpc>
                    </a:pPr>
                    <a:endParaRPr/>
                  </a:p>
                </p:txBody>
              </p:sp>
            </p:grpSp>
            <p:sp>
              <p:nvSpPr>
                <p:cNvPr id="17" name="TextBox 28">
                  <a:extLst>
                    <a:ext uri="{FF2B5EF4-FFF2-40B4-BE49-F238E27FC236}">
                      <a16:creationId xmlns:a16="http://schemas.microsoft.com/office/drawing/2014/main" id="{C69E5E14-5999-C473-6B0B-381C316925F1}"/>
                    </a:ext>
                  </a:extLst>
                </p:cNvPr>
                <p:cNvSpPr txBox="1"/>
                <p:nvPr/>
              </p:nvSpPr>
              <p:spPr>
                <a:xfrm>
                  <a:off x="0" y="199849"/>
                  <a:ext cx="2235927" cy="355600"/>
                </a:xfrm>
                <a:prstGeom prst="rect">
                  <a:avLst/>
                </a:prstGeom>
              </p:spPr>
              <p:txBody>
                <a:bodyPr lIns="0" tIns="0" rIns="0" bIns="0" rtlCol="0" anchor="t">
                  <a:spAutoFit/>
                </a:bodyPr>
                <a:lstStyle/>
                <a:p>
                  <a:pPr algn="ctr">
                    <a:lnSpc>
                      <a:spcPts val="2160"/>
                    </a:lnSpc>
                  </a:pPr>
                  <a:r>
                    <a:rPr lang="pl" dirty="0">
                      <a:solidFill>
                        <a:srgbClr val="000000"/>
                      </a:solidFill>
                      <a:latin typeface="Montserrat"/>
                      <a:ea typeface="Montserrat"/>
                      <a:cs typeface="Montserrat"/>
                      <a:sym typeface="Montserrat"/>
                    </a:rPr>
                    <a:t>Odwiedź</a:t>
                  </a:r>
                  <a:endParaRPr lang="en-US" sz="1800" dirty="0">
                    <a:solidFill>
                      <a:srgbClr val="000000"/>
                    </a:solidFill>
                    <a:latin typeface="Montserrat"/>
                    <a:ea typeface="Montserrat"/>
                    <a:cs typeface="Montserrat"/>
                    <a:sym typeface="Montserrat"/>
                  </a:endParaRPr>
                </a:p>
              </p:txBody>
            </p:sp>
          </p:grpSp>
        </p:grpSp>
        <p:sp>
          <p:nvSpPr>
            <p:cNvPr id="22" name="TextBox 2">
              <a:extLst>
                <a:ext uri="{FF2B5EF4-FFF2-40B4-BE49-F238E27FC236}">
                  <a16:creationId xmlns:a16="http://schemas.microsoft.com/office/drawing/2014/main" id="{F05B21DF-0F8F-FEF4-D0C4-47FDDC655F61}"/>
                </a:ext>
              </a:extLst>
            </p:cNvPr>
            <p:cNvSpPr txBox="1"/>
            <p:nvPr/>
          </p:nvSpPr>
          <p:spPr>
            <a:xfrm>
              <a:off x="4111310" y="8500110"/>
              <a:ext cx="9452290" cy="387094"/>
            </a:xfrm>
            <a:prstGeom prst="rect">
              <a:avLst/>
            </a:prstGeom>
          </p:spPr>
          <p:txBody>
            <a:bodyPr wrap="square" lIns="0" tIns="0" rIns="0" bIns="0" rtlCol="0" anchor="t">
              <a:spAutoFit/>
            </a:bodyPr>
            <a:lstStyle/>
            <a:p>
              <a:pPr algn="l">
                <a:lnSpc>
                  <a:spcPts val="3299"/>
                </a:lnSpc>
              </a:pPr>
              <a:r>
                <a:rPr lang="pl" sz="2199" dirty="0">
                  <a:solidFill>
                    <a:srgbClr val="1E2328"/>
                  </a:solidFill>
                  <a:latin typeface="Montserrat"/>
                  <a:ea typeface="Montserrat"/>
                  <a:cs typeface="Montserrat"/>
                  <a:sym typeface="Montserrat"/>
                  <a:hlinkClick r:id="rId6"/>
                </a:rPr>
                <a:t>https://www.clari.com/blog/strategia-sprzedaży/</a:t>
              </a:r>
              <a:r>
                <a:rPr lang="pl" sz="2199" dirty="0">
                  <a:solidFill>
                    <a:srgbClr val="1E2328"/>
                  </a:solidFill>
                  <a:latin typeface="Montserrat"/>
                  <a:ea typeface="Montserrat"/>
                  <a:cs typeface="Montserrat"/>
                  <a:sym typeface="Montserrat"/>
                </a:rPr>
                <a:t> </a:t>
              </a:r>
            </a:p>
          </p:txBody>
        </p:sp>
      </p:grpSp>
    </p:spTree>
    <p:extLst>
      <p:ext uri="{BB962C8B-B14F-4D97-AF65-F5344CB8AC3E}">
        <p14:creationId xmlns:p14="http://schemas.microsoft.com/office/powerpoint/2010/main" val="310094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2888D-D8DE-B0DF-2A41-B924C053089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A78E192-8EA2-ECA0-9955-3D243BB31C97}"/>
              </a:ext>
            </a:extLst>
          </p:cNvPr>
          <p:cNvGrpSpPr/>
          <p:nvPr/>
        </p:nvGrpSpPr>
        <p:grpSpPr>
          <a:xfrm>
            <a:off x="0" y="0"/>
            <a:ext cx="18288000" cy="10287000"/>
            <a:chOff x="0" y="0"/>
            <a:chExt cx="24384000" cy="13716000"/>
          </a:xfrm>
        </p:grpSpPr>
        <p:sp>
          <p:nvSpPr>
            <p:cNvPr id="3" name="AutoShape 3">
              <a:extLst>
                <a:ext uri="{FF2B5EF4-FFF2-40B4-BE49-F238E27FC236}">
                  <a16:creationId xmlns:a16="http://schemas.microsoft.com/office/drawing/2014/main" id="{1E570D9C-CBBD-6882-B62B-5BF3E70EE15C}"/>
                </a:ext>
              </a:extLst>
            </p:cNvPr>
            <p:cNvSpPr/>
            <p:nvPr/>
          </p:nvSpPr>
          <p:spPr>
            <a:xfrm flipV="1">
              <a:off x="22233774" y="0"/>
              <a:ext cx="0" cy="13716000"/>
            </a:xfrm>
            <a:prstGeom prst="line">
              <a:avLst/>
            </a:prstGeom>
            <a:ln w="12700" cap="flat">
              <a:solidFill>
                <a:srgbClr val="1E2328"/>
              </a:solidFill>
              <a:prstDash val="solid"/>
              <a:headEnd type="none" w="sm" len="sm"/>
              <a:tailEnd type="none" w="sm" len="sm"/>
            </a:ln>
          </p:spPr>
          <p:txBody>
            <a:bodyPr/>
            <a:lstStyle/>
            <a:p>
              <a:endParaRPr lang="pl-PL"/>
            </a:p>
          </p:txBody>
        </p:sp>
        <p:sp>
          <p:nvSpPr>
            <p:cNvPr id="4" name="AutoShape 4">
              <a:extLst>
                <a:ext uri="{FF2B5EF4-FFF2-40B4-BE49-F238E27FC236}">
                  <a16:creationId xmlns:a16="http://schemas.microsoft.com/office/drawing/2014/main" id="{1267346E-E7BD-5660-D7B4-9CE2674907B7}"/>
                </a:ext>
              </a:extLst>
            </p:cNvPr>
            <p:cNvSpPr/>
            <p:nvPr/>
          </p:nvSpPr>
          <p:spPr>
            <a:xfrm rot="-10800000">
              <a:off x="0" y="1365250"/>
              <a:ext cx="24384000" cy="0"/>
            </a:xfrm>
            <a:prstGeom prst="line">
              <a:avLst/>
            </a:prstGeom>
            <a:ln w="12700" cap="flat">
              <a:solidFill>
                <a:srgbClr val="1E2328"/>
              </a:solidFill>
              <a:prstDash val="solid"/>
              <a:headEnd type="none" w="sm" len="sm"/>
              <a:tailEnd type="none" w="sm" len="sm"/>
            </a:ln>
          </p:spPr>
          <p:txBody>
            <a:bodyPr/>
            <a:lstStyle/>
            <a:p>
              <a:endParaRPr lang="pl-PL"/>
            </a:p>
          </p:txBody>
        </p:sp>
        <p:sp>
          <p:nvSpPr>
            <p:cNvPr id="5" name="Freeform 5">
              <a:extLst>
                <a:ext uri="{FF2B5EF4-FFF2-40B4-BE49-F238E27FC236}">
                  <a16:creationId xmlns:a16="http://schemas.microsoft.com/office/drawing/2014/main" id="{B40C7178-0B75-E3AF-6214-4902C31AA288}"/>
                </a:ext>
              </a:extLst>
            </p:cNvPr>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txBody>
            <a:bodyPr/>
            <a:lstStyle/>
            <a:p>
              <a:endParaRPr lang="pl-PL"/>
            </a:p>
          </p:txBody>
        </p:sp>
        <p:sp>
          <p:nvSpPr>
            <p:cNvPr id="6" name="TextBox 6">
              <a:extLst>
                <a:ext uri="{FF2B5EF4-FFF2-40B4-BE49-F238E27FC236}">
                  <a16:creationId xmlns:a16="http://schemas.microsoft.com/office/drawing/2014/main" id="{3D291236-DAFB-A15F-EDE7-94B236BFFC1F}"/>
                </a:ext>
              </a:extLst>
            </p:cNvPr>
            <p:cNvSpPr txBox="1"/>
            <p:nvPr/>
          </p:nvSpPr>
          <p:spPr>
            <a:xfrm>
              <a:off x="18387439" y="439208"/>
              <a:ext cx="3674959" cy="499533"/>
            </a:xfrm>
            <a:prstGeom prst="rect">
              <a:avLst/>
            </a:prstGeom>
          </p:spPr>
          <p:txBody>
            <a:bodyPr lIns="0" tIns="0" rIns="0" bIns="0" rtlCol="0" anchor="t">
              <a:spAutoFit/>
            </a:bodyPr>
            <a:lstStyle/>
            <a:p>
              <a:pPr algn="ctr">
                <a:lnSpc>
                  <a:spcPts val="3049"/>
                </a:lnSpc>
              </a:pPr>
              <a:r>
                <a:rPr lang="pl" sz="2499" dirty="0">
                  <a:solidFill>
                    <a:srgbClr val="1E2328"/>
                  </a:solidFill>
                  <a:latin typeface="Montserrat"/>
                  <a:ea typeface="Montserrat"/>
                  <a:cs typeface="Montserrat"/>
                  <a:sym typeface="Montserrat"/>
                </a:rPr>
                <a:t>Moduł 5, Unit 4</a:t>
              </a:r>
            </a:p>
          </p:txBody>
        </p:sp>
      </p:grpSp>
      <p:sp>
        <p:nvSpPr>
          <p:cNvPr id="8" name="AutoShape 8">
            <a:extLst>
              <a:ext uri="{FF2B5EF4-FFF2-40B4-BE49-F238E27FC236}">
                <a16:creationId xmlns:a16="http://schemas.microsoft.com/office/drawing/2014/main" id="{59C823CA-FC0E-359B-8B95-B2FA2A8B8920}"/>
              </a:ext>
            </a:extLst>
          </p:cNvPr>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pl-PL"/>
          </a:p>
        </p:txBody>
      </p:sp>
      <p:grpSp>
        <p:nvGrpSpPr>
          <p:cNvPr id="9" name="Group 9">
            <a:extLst>
              <a:ext uri="{FF2B5EF4-FFF2-40B4-BE49-F238E27FC236}">
                <a16:creationId xmlns:a16="http://schemas.microsoft.com/office/drawing/2014/main" id="{3BBF0385-5D2A-386C-1E8A-B26621222092}"/>
              </a:ext>
            </a:extLst>
          </p:cNvPr>
          <p:cNvGrpSpPr/>
          <p:nvPr/>
        </p:nvGrpSpPr>
        <p:grpSpPr>
          <a:xfrm>
            <a:off x="11814819" y="2052637"/>
            <a:ext cx="4415781" cy="7209712"/>
            <a:chOff x="0" y="0"/>
            <a:chExt cx="3505240" cy="5723059"/>
          </a:xfrm>
        </p:grpSpPr>
        <p:sp>
          <p:nvSpPr>
            <p:cNvPr id="10" name="Freeform 10">
              <a:extLst>
                <a:ext uri="{FF2B5EF4-FFF2-40B4-BE49-F238E27FC236}">
                  <a16:creationId xmlns:a16="http://schemas.microsoft.com/office/drawing/2014/main" id="{54FC7A1A-8332-5F9C-3857-5C8743AA496D}"/>
                </a:ext>
              </a:extLst>
            </p:cNvPr>
            <p:cNvSpPr/>
            <p:nvPr/>
          </p:nvSpPr>
          <p:spPr>
            <a:xfrm>
              <a:off x="0" y="0"/>
              <a:ext cx="3505240" cy="5723058"/>
            </a:xfrm>
            <a:custGeom>
              <a:avLst/>
              <a:gdLst/>
              <a:ahLst/>
              <a:cxnLst/>
              <a:rect l="l" t="t" r="r" b="b"/>
              <a:pathLst>
                <a:path w="3505240" h="5723058">
                  <a:moveTo>
                    <a:pt x="0" y="0"/>
                  </a:moveTo>
                  <a:lnTo>
                    <a:pt x="3505240" y="0"/>
                  </a:lnTo>
                  <a:lnTo>
                    <a:pt x="3505240" y="5723058"/>
                  </a:lnTo>
                  <a:lnTo>
                    <a:pt x="0" y="5723058"/>
                  </a:lnTo>
                  <a:close/>
                </a:path>
              </a:pathLst>
            </a:custGeom>
            <a:solidFill>
              <a:srgbClr val="CFCF5A"/>
            </a:solidFill>
          </p:spPr>
          <p:txBody>
            <a:bodyPr/>
            <a:lstStyle/>
            <a:p>
              <a:endParaRPr lang="pl-PL"/>
            </a:p>
          </p:txBody>
        </p:sp>
        <p:sp>
          <p:nvSpPr>
            <p:cNvPr id="11" name="TextBox 11">
              <a:extLst>
                <a:ext uri="{FF2B5EF4-FFF2-40B4-BE49-F238E27FC236}">
                  <a16:creationId xmlns:a16="http://schemas.microsoft.com/office/drawing/2014/main" id="{B6E0AF84-DB0A-ABD8-4F85-C9B410F3E478}"/>
                </a:ext>
              </a:extLst>
            </p:cNvPr>
            <p:cNvSpPr txBox="1"/>
            <p:nvPr/>
          </p:nvSpPr>
          <p:spPr>
            <a:xfrm>
              <a:off x="0" y="0"/>
              <a:ext cx="3505240" cy="5723059"/>
            </a:xfrm>
            <a:prstGeom prst="rect">
              <a:avLst/>
            </a:prstGeom>
          </p:spPr>
          <p:txBody>
            <a:bodyPr lIns="50800" tIns="50800" rIns="50800" bIns="50800" rtlCol="0" anchor="ctr"/>
            <a:lstStyle/>
            <a:p>
              <a:pPr algn="ctr">
                <a:lnSpc>
                  <a:spcPts val="2478"/>
                </a:lnSpc>
              </a:pPr>
              <a:endParaRPr/>
            </a:p>
          </p:txBody>
        </p:sp>
      </p:grpSp>
      <p:sp>
        <p:nvSpPr>
          <p:cNvPr id="14" name="TextBox 14">
            <a:extLst>
              <a:ext uri="{FF2B5EF4-FFF2-40B4-BE49-F238E27FC236}">
                <a16:creationId xmlns:a16="http://schemas.microsoft.com/office/drawing/2014/main" id="{273098ED-689B-E6C8-17F1-D14577F82304}"/>
              </a:ext>
            </a:extLst>
          </p:cNvPr>
          <p:cNvSpPr txBox="1"/>
          <p:nvPr/>
        </p:nvSpPr>
        <p:spPr>
          <a:xfrm>
            <a:off x="1031595" y="2138362"/>
            <a:ext cx="8327785" cy="2867067"/>
          </a:xfrm>
          <a:prstGeom prst="rect">
            <a:avLst/>
          </a:prstGeom>
        </p:spPr>
        <p:txBody>
          <a:bodyPr wrap="square" lIns="0" tIns="0" rIns="0" bIns="0" rtlCol="0" anchor="t">
            <a:spAutoFit/>
          </a:bodyPr>
          <a:lstStyle/>
          <a:p>
            <a:pPr algn="l">
              <a:lnSpc>
                <a:spcPts val="11099"/>
              </a:lnSpc>
            </a:pPr>
            <a:r>
              <a:rPr lang="pl" sz="9999" dirty="0">
                <a:solidFill>
                  <a:srgbClr val="1E2328"/>
                </a:solidFill>
                <a:latin typeface="DM Serif Display"/>
                <a:ea typeface="DM Serif Display"/>
                <a:cs typeface="DM Serif Display"/>
                <a:sym typeface="DM Serif Display"/>
              </a:rPr>
              <a:t>Lojalna baza klientów</a:t>
            </a:r>
          </a:p>
        </p:txBody>
      </p:sp>
      <p:sp>
        <p:nvSpPr>
          <p:cNvPr id="15" name="AutoShape 15">
            <a:extLst>
              <a:ext uri="{FF2B5EF4-FFF2-40B4-BE49-F238E27FC236}">
                <a16:creationId xmlns:a16="http://schemas.microsoft.com/office/drawing/2014/main" id="{47268515-99F9-9A2E-143F-70439EDB5867}"/>
              </a:ext>
            </a:extLst>
          </p:cNvPr>
          <p:cNvSpPr/>
          <p:nvPr/>
        </p:nvSpPr>
        <p:spPr>
          <a:xfrm rot="22765">
            <a:off x="1031590" y="9246394"/>
            <a:ext cx="719057" cy="0"/>
          </a:xfrm>
          <a:prstGeom prst="line">
            <a:avLst/>
          </a:prstGeom>
          <a:ln w="9525" cap="flat">
            <a:solidFill>
              <a:srgbClr val="CFCF5A"/>
            </a:solidFill>
            <a:prstDash val="solid"/>
            <a:headEnd type="none" w="sm" len="sm"/>
            <a:tailEnd type="none" w="sm" len="sm"/>
          </a:ln>
        </p:spPr>
        <p:txBody>
          <a:bodyPr/>
          <a:lstStyle/>
          <a:p>
            <a:endParaRPr lang="pl-PL"/>
          </a:p>
        </p:txBody>
      </p:sp>
      <p:sp>
        <p:nvSpPr>
          <p:cNvPr id="16" name="TextBox 16">
            <a:extLst>
              <a:ext uri="{FF2B5EF4-FFF2-40B4-BE49-F238E27FC236}">
                <a16:creationId xmlns:a16="http://schemas.microsoft.com/office/drawing/2014/main" id="{E6C09EA7-283C-3E10-B1BA-1511847E1566}"/>
              </a:ext>
            </a:extLst>
          </p:cNvPr>
          <p:cNvSpPr txBox="1"/>
          <p:nvPr/>
        </p:nvSpPr>
        <p:spPr>
          <a:xfrm>
            <a:off x="1031566" y="5693689"/>
            <a:ext cx="9170584" cy="2503058"/>
          </a:xfrm>
          <a:prstGeom prst="rect">
            <a:avLst/>
          </a:prstGeom>
        </p:spPr>
        <p:txBody>
          <a:bodyPr wrap="square" lIns="0" tIns="0" rIns="0" bIns="0" rtlCol="0" anchor="t">
            <a:spAutoFit/>
          </a:bodyPr>
          <a:lstStyle/>
          <a:p>
            <a:pPr algn="just">
              <a:lnSpc>
                <a:spcPts val="3299"/>
              </a:lnSpc>
            </a:pPr>
            <a:r>
              <a:rPr lang="pl" sz="2199" dirty="0">
                <a:solidFill>
                  <a:srgbClr val="1E2328"/>
                </a:solidFill>
                <a:latin typeface="Montserrat"/>
                <a:ea typeface="Montserrat"/>
                <a:cs typeface="Montserrat"/>
                <a:sym typeface="Montserrat"/>
              </a:rPr>
              <a:t>Baza klientów to grupa klientów, którą obsługuje firma. Jest to cenny atut dla każdej firmy, ponieważ stanowi źródło przychodów i potencjał wzrostu.</a:t>
            </a:r>
            <a:endParaRPr lang="it-IT"/>
          </a:p>
          <a:p>
            <a:pPr algn="l">
              <a:lnSpc>
                <a:spcPts val="3299"/>
              </a:lnSpc>
            </a:pPr>
            <a:r>
              <a:rPr lang="pl" sz="2199" dirty="0">
                <a:solidFill>
                  <a:srgbClr val="1E2328"/>
                </a:solidFill>
                <a:latin typeface="Montserrat"/>
                <a:ea typeface="Montserrat"/>
                <a:cs typeface="Montserrat"/>
                <a:sym typeface="Montserrat"/>
              </a:rPr>
              <a:t>Aby ulepszyć bazę klientów, należy zwiększyć liczbę lojalnych i zaangażowanych klientów oraz znaleźć sposoby na to, by ich doświadczenia z Twoją marką były wartościowe.</a:t>
            </a:r>
          </a:p>
        </p:txBody>
      </p:sp>
      <p:sp>
        <p:nvSpPr>
          <p:cNvPr id="17" name="TextBox 17">
            <a:extLst>
              <a:ext uri="{FF2B5EF4-FFF2-40B4-BE49-F238E27FC236}">
                <a16:creationId xmlns:a16="http://schemas.microsoft.com/office/drawing/2014/main" id="{67D64186-4645-E1EA-8464-D9D7509ACC8D}"/>
              </a:ext>
            </a:extLst>
          </p:cNvPr>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pl" sz="2499">
                <a:solidFill>
                  <a:srgbClr val="1E2328"/>
                </a:solidFill>
                <a:latin typeface="DM Serif Display"/>
                <a:ea typeface="DM Serif Display"/>
                <a:cs typeface="DM Serif Display"/>
                <a:sym typeface="DM Serif Display"/>
              </a:rPr>
              <a:t>Program szkoleniowy UpTraK</a:t>
            </a:r>
          </a:p>
        </p:txBody>
      </p:sp>
      <p:sp>
        <p:nvSpPr>
          <p:cNvPr id="18" name="TextBox 17">
            <a:extLst>
              <a:ext uri="{FF2B5EF4-FFF2-40B4-BE49-F238E27FC236}">
                <a16:creationId xmlns:a16="http://schemas.microsoft.com/office/drawing/2014/main" id="{56B1B9F6-67EC-E3AD-4001-B4D203C45182}"/>
              </a:ext>
            </a:extLst>
          </p:cNvPr>
          <p:cNvSpPr txBox="1"/>
          <p:nvPr/>
        </p:nvSpPr>
        <p:spPr>
          <a:xfrm rot="-5400000">
            <a:off x="15614765" y="7257068"/>
            <a:ext cx="3733800" cy="268663"/>
          </a:xfrm>
          <a:prstGeom prst="rect">
            <a:avLst/>
          </a:prstGeom>
        </p:spPr>
        <p:txBody>
          <a:bodyPr wrap="square" lIns="0" tIns="0" rIns="0" bIns="0" rtlCol="0" anchor="t">
            <a:spAutoFit/>
          </a:bodyPr>
          <a:lstStyle/>
          <a:p>
            <a:pPr algn="l">
              <a:lnSpc>
                <a:spcPts val="2196"/>
              </a:lnSpc>
            </a:pPr>
            <a:r>
              <a:rPr lang="pl" sz="1800" dirty="0">
                <a:solidFill>
                  <a:srgbClr val="1E2328"/>
                </a:solidFill>
                <a:latin typeface="Montserrat"/>
                <a:ea typeface="Montserrat"/>
                <a:cs typeface="Montserrat"/>
                <a:sym typeface="Montserrat"/>
              </a:rPr>
              <a:t>www.fashionupproject.com</a:t>
            </a:r>
          </a:p>
        </p:txBody>
      </p:sp>
      <p:pic>
        <p:nvPicPr>
          <p:cNvPr id="12" name="Εικόνα 11">
            <a:extLst>
              <a:ext uri="{FF2B5EF4-FFF2-40B4-BE49-F238E27FC236}">
                <a16:creationId xmlns:a16="http://schemas.microsoft.com/office/drawing/2014/main" id="{8FBD6EA0-A0C4-67F6-EAD8-EFDB3C7712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744200" y="3083718"/>
            <a:ext cx="3429000" cy="5143500"/>
          </a:xfrm>
          <a:prstGeom prst="rect">
            <a:avLst/>
          </a:prstGeom>
        </p:spPr>
      </p:pic>
    </p:spTree>
    <p:extLst>
      <p:ext uri="{BB962C8B-B14F-4D97-AF65-F5344CB8AC3E}">
        <p14:creationId xmlns:p14="http://schemas.microsoft.com/office/powerpoint/2010/main" val="2656524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6240A-E8E6-27AE-6384-8A54146F8B15}"/>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6AA7EC6-A756-E5E8-5FD3-40254144C7AB}"/>
              </a:ext>
            </a:extLst>
          </p:cNvPr>
          <p:cNvSpPr txBox="1"/>
          <p:nvPr/>
        </p:nvSpPr>
        <p:spPr>
          <a:xfrm>
            <a:off x="4876803" y="4925344"/>
            <a:ext cx="11582395" cy="5042214"/>
          </a:xfrm>
          <a:prstGeom prst="rect">
            <a:avLst/>
          </a:prstGeom>
        </p:spPr>
        <p:txBody>
          <a:bodyPr wrap="square" lIns="0" tIns="0" rIns="0" bIns="0" rtlCol="0" anchor="t">
            <a:spAutoFit/>
          </a:bodyPr>
          <a:lstStyle/>
          <a:p>
            <a:pPr>
              <a:lnSpc>
                <a:spcPts val="3299"/>
              </a:lnSpc>
            </a:pPr>
            <a:r>
              <a:rPr lang="pl" sz="2200" dirty="0">
                <a:solidFill>
                  <a:srgbClr val="1E2328"/>
                </a:solidFill>
                <a:latin typeface="Montserrat"/>
              </a:rPr>
              <a:t>Baza klientów przedsiębiorstwa może składać się z różnych typów klientów, takich jak:</a:t>
            </a:r>
          </a:p>
          <a:p>
            <a:pPr marL="342900" indent="-342900">
              <a:lnSpc>
                <a:spcPts val="3299"/>
              </a:lnSpc>
              <a:buFont typeface="Arial" panose="020B0604020202020204" pitchFamily="34" charset="0"/>
              <a:buChar char="•"/>
            </a:pPr>
            <a:r>
              <a:rPr lang="pl" sz="2199" b="1" dirty="0">
                <a:solidFill>
                  <a:srgbClr val="1E2328"/>
                </a:solidFill>
                <a:latin typeface="Montserrat"/>
              </a:rPr>
              <a:t>Nowi klienci </a:t>
            </a:r>
            <a:r>
              <a:rPr lang="pl" sz="2199" dirty="0">
                <a:solidFill>
                  <a:srgbClr val="1E2328"/>
                </a:solidFill>
                <a:latin typeface="Montserrat"/>
              </a:rPr>
              <a:t>: Są to klienci, którzy niedawno rozpoczęli współpracę z firmą. Są oni ważni dla rozwoju, ponieważ stanowią potencjalne źródło nowych przychodów.</a:t>
            </a:r>
          </a:p>
          <a:p>
            <a:pPr marL="342900" indent="-342900">
              <a:lnSpc>
                <a:spcPts val="3299"/>
              </a:lnSpc>
              <a:buFont typeface="Arial" panose="020B0604020202020204" pitchFamily="34" charset="0"/>
              <a:buChar char="•"/>
            </a:pPr>
            <a:r>
              <a:rPr lang="pl" sz="2199" b="1" dirty="0">
                <a:solidFill>
                  <a:srgbClr val="1E2328"/>
                </a:solidFill>
                <a:latin typeface="Montserrat"/>
              </a:rPr>
              <a:t>Potencjalni klienci </a:t>
            </a:r>
            <a:r>
              <a:rPr lang="pl" sz="2199" dirty="0">
                <a:solidFill>
                  <a:srgbClr val="1E2328"/>
                </a:solidFill>
                <a:latin typeface="Montserrat"/>
              </a:rPr>
              <a:t>: Są to osoby, które jeszcze nie dokonały zakupu od firmy, ale mogą być zainteresowane zrobieniem tego w przyszłości. Ważne jest, aby ich zidentyfikować i do nich dotrzeć, ponieważ stanowią potencjalne źródło dochodu.</a:t>
            </a:r>
          </a:p>
          <a:p>
            <a:pPr marL="342900" indent="-342900">
              <a:lnSpc>
                <a:spcPts val="3299"/>
              </a:lnSpc>
              <a:buFont typeface="Arial" panose="020B0604020202020204" pitchFamily="34" charset="0"/>
              <a:buChar char="•"/>
            </a:pPr>
            <a:r>
              <a:rPr lang="pl" sz="2199" b="1" dirty="0">
                <a:solidFill>
                  <a:srgbClr val="1E2328"/>
                </a:solidFill>
                <a:latin typeface="Montserrat"/>
              </a:rPr>
              <a:t>Lojalni klienci </a:t>
            </a:r>
            <a:r>
              <a:rPr lang="pl" sz="2199" dirty="0">
                <a:solidFill>
                  <a:srgbClr val="1E2328"/>
                </a:solidFill>
                <a:latin typeface="Montserrat"/>
              </a:rPr>
              <a:t>: Są to klienci, którzy są z firmą od dawna i regularnie kupują jej produkty lub usługi. Często są to najcenniejsi klienci, ponieważ prawdopodobnie generują powtarzające się transakcje i polecają nowych klientów.</a:t>
            </a:r>
          </a:p>
        </p:txBody>
      </p:sp>
      <p:grpSp>
        <p:nvGrpSpPr>
          <p:cNvPr id="3" name="Group 3">
            <a:extLst>
              <a:ext uri="{FF2B5EF4-FFF2-40B4-BE49-F238E27FC236}">
                <a16:creationId xmlns:a16="http://schemas.microsoft.com/office/drawing/2014/main" id="{8DFA7774-5D34-4AF5-C3C7-464E58A77ECB}"/>
              </a:ext>
            </a:extLst>
          </p:cNvPr>
          <p:cNvGrpSpPr/>
          <p:nvPr/>
        </p:nvGrpSpPr>
        <p:grpSpPr>
          <a:xfrm>
            <a:off x="0" y="0"/>
            <a:ext cx="18288000" cy="10287000"/>
            <a:chOff x="0" y="0"/>
            <a:chExt cx="24384000" cy="13716000"/>
          </a:xfrm>
        </p:grpSpPr>
        <p:sp>
          <p:nvSpPr>
            <p:cNvPr id="4" name="AutoShape 4">
              <a:extLst>
                <a:ext uri="{FF2B5EF4-FFF2-40B4-BE49-F238E27FC236}">
                  <a16:creationId xmlns:a16="http://schemas.microsoft.com/office/drawing/2014/main" id="{60405205-9F6F-CBB4-B51B-C33725A52053}"/>
                </a:ext>
              </a:extLst>
            </p:cNvPr>
            <p:cNvSpPr/>
            <p:nvPr/>
          </p:nvSpPr>
          <p:spPr>
            <a:xfrm flipV="1">
              <a:off x="22233774" y="0"/>
              <a:ext cx="0" cy="13716000"/>
            </a:xfrm>
            <a:prstGeom prst="line">
              <a:avLst/>
            </a:prstGeom>
            <a:ln w="12700" cap="flat">
              <a:solidFill>
                <a:srgbClr val="1E2328"/>
              </a:solidFill>
              <a:prstDash val="solid"/>
              <a:headEnd type="none" w="sm" len="sm"/>
              <a:tailEnd type="none" w="sm" len="sm"/>
            </a:ln>
          </p:spPr>
          <p:txBody>
            <a:bodyPr/>
            <a:lstStyle/>
            <a:p>
              <a:endParaRPr lang="pl-PL"/>
            </a:p>
          </p:txBody>
        </p:sp>
        <p:sp>
          <p:nvSpPr>
            <p:cNvPr id="5" name="AutoShape 5">
              <a:extLst>
                <a:ext uri="{FF2B5EF4-FFF2-40B4-BE49-F238E27FC236}">
                  <a16:creationId xmlns:a16="http://schemas.microsoft.com/office/drawing/2014/main" id="{BFABA400-1F46-8232-49D1-C60379809986}"/>
                </a:ext>
              </a:extLst>
            </p:cNvPr>
            <p:cNvSpPr/>
            <p:nvPr/>
          </p:nvSpPr>
          <p:spPr>
            <a:xfrm rot="-10800000">
              <a:off x="0" y="1365250"/>
              <a:ext cx="24384000" cy="0"/>
            </a:xfrm>
            <a:prstGeom prst="line">
              <a:avLst/>
            </a:prstGeom>
            <a:ln w="12700" cap="flat">
              <a:solidFill>
                <a:srgbClr val="1E2328"/>
              </a:solidFill>
              <a:prstDash val="solid"/>
              <a:headEnd type="none" w="sm" len="sm"/>
              <a:tailEnd type="none" w="sm" len="sm"/>
            </a:ln>
          </p:spPr>
          <p:txBody>
            <a:bodyPr/>
            <a:lstStyle/>
            <a:p>
              <a:endParaRPr lang="pl-PL"/>
            </a:p>
          </p:txBody>
        </p:sp>
        <p:sp>
          <p:nvSpPr>
            <p:cNvPr id="6" name="Freeform 6">
              <a:extLst>
                <a:ext uri="{FF2B5EF4-FFF2-40B4-BE49-F238E27FC236}">
                  <a16:creationId xmlns:a16="http://schemas.microsoft.com/office/drawing/2014/main" id="{F140671A-0FFD-88A5-DB18-4CF4E93D4928}"/>
                </a:ext>
              </a:extLst>
            </p:cNvPr>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txBody>
            <a:bodyPr/>
            <a:lstStyle/>
            <a:p>
              <a:endParaRPr lang="pl-PL"/>
            </a:p>
          </p:txBody>
        </p:sp>
        <p:sp>
          <p:nvSpPr>
            <p:cNvPr id="7" name="TextBox 7">
              <a:extLst>
                <a:ext uri="{FF2B5EF4-FFF2-40B4-BE49-F238E27FC236}">
                  <a16:creationId xmlns:a16="http://schemas.microsoft.com/office/drawing/2014/main" id="{11F282F3-CAD3-D748-1D8D-6FF3C63EA764}"/>
                </a:ext>
              </a:extLst>
            </p:cNvPr>
            <p:cNvSpPr txBox="1"/>
            <p:nvPr/>
          </p:nvSpPr>
          <p:spPr>
            <a:xfrm>
              <a:off x="18392171" y="439208"/>
              <a:ext cx="3674959" cy="499533"/>
            </a:xfrm>
            <a:prstGeom prst="rect">
              <a:avLst/>
            </a:prstGeom>
          </p:spPr>
          <p:txBody>
            <a:bodyPr lIns="0" tIns="0" rIns="0" bIns="0" rtlCol="0" anchor="t">
              <a:spAutoFit/>
            </a:bodyPr>
            <a:lstStyle/>
            <a:p>
              <a:pPr algn="ctr">
                <a:lnSpc>
                  <a:spcPts val="3049"/>
                </a:lnSpc>
              </a:pPr>
              <a:r>
                <a:rPr lang="pl" sz="2499" dirty="0">
                  <a:solidFill>
                    <a:srgbClr val="1E2328"/>
                  </a:solidFill>
                  <a:latin typeface="Montserrat"/>
                  <a:ea typeface="Montserrat"/>
                  <a:cs typeface="Montserrat"/>
                  <a:sym typeface="Montserrat"/>
                </a:rPr>
                <a:t>Moduł 5, Unit 4</a:t>
              </a:r>
            </a:p>
          </p:txBody>
        </p:sp>
      </p:grpSp>
      <p:sp>
        <p:nvSpPr>
          <p:cNvPr id="9" name="AutoShape 9">
            <a:extLst>
              <a:ext uri="{FF2B5EF4-FFF2-40B4-BE49-F238E27FC236}">
                <a16:creationId xmlns:a16="http://schemas.microsoft.com/office/drawing/2014/main" id="{52E73A50-BCE9-E1B2-5A34-6D1EAA733D3C}"/>
              </a:ext>
            </a:extLst>
          </p:cNvPr>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pl-PL"/>
          </a:p>
        </p:txBody>
      </p:sp>
      <p:grpSp>
        <p:nvGrpSpPr>
          <p:cNvPr id="10" name="Group 10">
            <a:extLst>
              <a:ext uri="{FF2B5EF4-FFF2-40B4-BE49-F238E27FC236}">
                <a16:creationId xmlns:a16="http://schemas.microsoft.com/office/drawing/2014/main" id="{57DA4FEE-469A-B2A7-09FE-C767945918B8}"/>
              </a:ext>
            </a:extLst>
          </p:cNvPr>
          <p:cNvGrpSpPr/>
          <p:nvPr/>
        </p:nvGrpSpPr>
        <p:grpSpPr>
          <a:xfrm>
            <a:off x="0" y="1714500"/>
            <a:ext cx="16675327" cy="3083525"/>
            <a:chOff x="0" y="0"/>
            <a:chExt cx="1980673" cy="1084155"/>
          </a:xfrm>
        </p:grpSpPr>
        <p:sp>
          <p:nvSpPr>
            <p:cNvPr id="11" name="Freeform 11">
              <a:extLst>
                <a:ext uri="{FF2B5EF4-FFF2-40B4-BE49-F238E27FC236}">
                  <a16:creationId xmlns:a16="http://schemas.microsoft.com/office/drawing/2014/main" id="{9A3EBC33-C012-D9D5-19B5-6837000A9B03}"/>
                </a:ext>
              </a:extLst>
            </p:cNvPr>
            <p:cNvSpPr/>
            <p:nvPr/>
          </p:nvSpPr>
          <p:spPr>
            <a:xfrm>
              <a:off x="0" y="0"/>
              <a:ext cx="1980673" cy="1084155"/>
            </a:xfrm>
            <a:custGeom>
              <a:avLst/>
              <a:gdLst/>
              <a:ahLst/>
              <a:cxnLst/>
              <a:rect l="l" t="t" r="r" b="b"/>
              <a:pathLst>
                <a:path w="1980673" h="1084155">
                  <a:moveTo>
                    <a:pt x="0" y="0"/>
                  </a:moveTo>
                  <a:lnTo>
                    <a:pt x="1980673" y="0"/>
                  </a:lnTo>
                  <a:lnTo>
                    <a:pt x="1980673" y="1084155"/>
                  </a:lnTo>
                  <a:lnTo>
                    <a:pt x="0" y="1084155"/>
                  </a:lnTo>
                  <a:close/>
                </a:path>
              </a:pathLst>
            </a:custGeom>
            <a:solidFill>
              <a:srgbClr val="1E2328"/>
            </a:solidFill>
          </p:spPr>
          <p:txBody>
            <a:bodyPr/>
            <a:lstStyle/>
            <a:p>
              <a:endParaRPr lang="pl-PL"/>
            </a:p>
          </p:txBody>
        </p:sp>
        <p:sp>
          <p:nvSpPr>
            <p:cNvPr id="12" name="TextBox 12">
              <a:extLst>
                <a:ext uri="{FF2B5EF4-FFF2-40B4-BE49-F238E27FC236}">
                  <a16:creationId xmlns:a16="http://schemas.microsoft.com/office/drawing/2014/main" id="{9DF96855-97F4-C160-F280-013089C365DD}"/>
                </a:ext>
              </a:extLst>
            </p:cNvPr>
            <p:cNvSpPr txBox="1"/>
            <p:nvPr/>
          </p:nvSpPr>
          <p:spPr>
            <a:xfrm>
              <a:off x="0" y="0"/>
              <a:ext cx="1980673" cy="1084155"/>
            </a:xfrm>
            <a:prstGeom prst="rect">
              <a:avLst/>
            </a:prstGeom>
          </p:spPr>
          <p:txBody>
            <a:bodyPr lIns="50800" tIns="50800" rIns="50800" bIns="50800" rtlCol="0" anchor="ctr"/>
            <a:lstStyle/>
            <a:p>
              <a:pPr algn="ctr">
                <a:lnSpc>
                  <a:spcPts val="2196"/>
                </a:lnSpc>
              </a:pPr>
              <a:endParaRPr/>
            </a:p>
          </p:txBody>
        </p:sp>
      </p:grpSp>
      <p:sp>
        <p:nvSpPr>
          <p:cNvPr id="16" name="TextBox 16">
            <a:extLst>
              <a:ext uri="{FF2B5EF4-FFF2-40B4-BE49-F238E27FC236}">
                <a16:creationId xmlns:a16="http://schemas.microsoft.com/office/drawing/2014/main" id="{6B3AAA7E-7082-DBA8-4267-7A3B151785EB}"/>
              </a:ext>
            </a:extLst>
          </p:cNvPr>
          <p:cNvSpPr txBox="1"/>
          <p:nvPr/>
        </p:nvSpPr>
        <p:spPr>
          <a:xfrm>
            <a:off x="5220436" y="2992332"/>
            <a:ext cx="11758707" cy="773289"/>
          </a:xfrm>
          <a:prstGeom prst="rect">
            <a:avLst/>
          </a:prstGeom>
        </p:spPr>
        <p:txBody>
          <a:bodyPr wrap="square" lIns="0" tIns="0" rIns="0" bIns="0" rtlCol="0" anchor="t">
            <a:spAutoFit/>
          </a:bodyPr>
          <a:lstStyle/>
          <a:p>
            <a:pPr>
              <a:lnSpc>
                <a:spcPts val="6055"/>
              </a:lnSpc>
            </a:pPr>
            <a:r>
              <a:rPr lang="pl" sz="4963" dirty="0">
                <a:solidFill>
                  <a:srgbClr val="FFFFFF"/>
                </a:solidFill>
                <a:latin typeface="DM Serif Display"/>
                <a:ea typeface="DM Serif Display"/>
                <a:cs typeface="DM Serif Display"/>
                <a:sym typeface="DM Serif Display"/>
              </a:rPr>
              <a:t>Rodzaje klientów</a:t>
            </a:r>
          </a:p>
        </p:txBody>
      </p:sp>
      <p:sp>
        <p:nvSpPr>
          <p:cNvPr id="18" name="TextBox 18">
            <a:extLst>
              <a:ext uri="{FF2B5EF4-FFF2-40B4-BE49-F238E27FC236}">
                <a16:creationId xmlns:a16="http://schemas.microsoft.com/office/drawing/2014/main" id="{A4EE05EA-A958-0337-FCD1-FFCCE396936B}"/>
              </a:ext>
            </a:extLst>
          </p:cNvPr>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pl" sz="2499">
                <a:solidFill>
                  <a:srgbClr val="1E2328"/>
                </a:solidFill>
                <a:latin typeface="DM Serif Display"/>
                <a:ea typeface="DM Serif Display"/>
                <a:cs typeface="DM Serif Display"/>
                <a:sym typeface="DM Serif Display"/>
              </a:rPr>
              <a:t>Program szkoleniowy UpTraK</a:t>
            </a:r>
          </a:p>
        </p:txBody>
      </p:sp>
      <p:sp>
        <p:nvSpPr>
          <p:cNvPr id="19" name="TextBox 17">
            <a:extLst>
              <a:ext uri="{FF2B5EF4-FFF2-40B4-BE49-F238E27FC236}">
                <a16:creationId xmlns:a16="http://schemas.microsoft.com/office/drawing/2014/main" id="{58E23235-4806-1A73-3D78-545220C3D2C6}"/>
              </a:ext>
            </a:extLst>
          </p:cNvPr>
          <p:cNvSpPr txBox="1"/>
          <p:nvPr/>
        </p:nvSpPr>
        <p:spPr>
          <a:xfrm rot="-5400000">
            <a:off x="15614765" y="7257068"/>
            <a:ext cx="3733800" cy="268663"/>
          </a:xfrm>
          <a:prstGeom prst="rect">
            <a:avLst/>
          </a:prstGeom>
        </p:spPr>
        <p:txBody>
          <a:bodyPr wrap="square" lIns="0" tIns="0" rIns="0" bIns="0" rtlCol="0" anchor="t">
            <a:spAutoFit/>
          </a:bodyPr>
          <a:lstStyle/>
          <a:p>
            <a:pPr algn="l">
              <a:lnSpc>
                <a:spcPts val="2196"/>
              </a:lnSpc>
            </a:pPr>
            <a:r>
              <a:rPr lang="pl" sz="1800" dirty="0">
                <a:solidFill>
                  <a:srgbClr val="1E2328"/>
                </a:solidFill>
                <a:latin typeface="Montserrat"/>
                <a:ea typeface="Montserrat"/>
                <a:cs typeface="Montserrat"/>
                <a:sym typeface="Montserrat"/>
              </a:rPr>
              <a:t>www.fashionupproject.com</a:t>
            </a:r>
          </a:p>
        </p:txBody>
      </p:sp>
      <p:pic>
        <p:nvPicPr>
          <p:cNvPr id="14" name="Εικόνα 13">
            <a:extLst>
              <a:ext uri="{FF2B5EF4-FFF2-40B4-BE49-F238E27FC236}">
                <a16:creationId xmlns:a16="http://schemas.microsoft.com/office/drawing/2014/main" id="{CC27305E-86F4-7A48-D83F-173D3242F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813" y="3256262"/>
            <a:ext cx="3978172" cy="5959312"/>
          </a:xfrm>
          <a:prstGeom prst="rect">
            <a:avLst/>
          </a:prstGeom>
        </p:spPr>
      </p:pic>
    </p:spTree>
    <p:extLst>
      <p:ext uri="{BB962C8B-B14F-4D97-AF65-F5344CB8AC3E}">
        <p14:creationId xmlns:p14="http://schemas.microsoft.com/office/powerpoint/2010/main" val="979567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42061-9243-49E1-54B4-8E5954E11A4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025A7CC-EC6C-CC0F-2CEF-E04E18E6B8A0}"/>
              </a:ext>
            </a:extLst>
          </p:cNvPr>
          <p:cNvGrpSpPr/>
          <p:nvPr/>
        </p:nvGrpSpPr>
        <p:grpSpPr>
          <a:xfrm>
            <a:off x="0" y="0"/>
            <a:ext cx="18288000" cy="10287000"/>
            <a:chOff x="0" y="0"/>
            <a:chExt cx="24384000" cy="13716000"/>
          </a:xfrm>
        </p:grpSpPr>
        <p:sp>
          <p:nvSpPr>
            <p:cNvPr id="3" name="AutoShape 3">
              <a:extLst>
                <a:ext uri="{FF2B5EF4-FFF2-40B4-BE49-F238E27FC236}">
                  <a16:creationId xmlns:a16="http://schemas.microsoft.com/office/drawing/2014/main" id="{00117972-B842-163B-B67E-64D7F28224AD}"/>
                </a:ext>
              </a:extLst>
            </p:cNvPr>
            <p:cNvSpPr/>
            <p:nvPr/>
          </p:nvSpPr>
          <p:spPr>
            <a:xfrm flipV="1">
              <a:off x="22233774" y="0"/>
              <a:ext cx="0" cy="13716000"/>
            </a:xfrm>
            <a:prstGeom prst="line">
              <a:avLst/>
            </a:prstGeom>
            <a:ln w="12700" cap="flat">
              <a:solidFill>
                <a:srgbClr val="1E2328"/>
              </a:solidFill>
              <a:prstDash val="solid"/>
              <a:headEnd type="none" w="sm" len="sm"/>
              <a:tailEnd type="none" w="sm" len="sm"/>
            </a:ln>
          </p:spPr>
          <p:txBody>
            <a:bodyPr/>
            <a:lstStyle/>
            <a:p>
              <a:endParaRPr lang="pl-PL"/>
            </a:p>
          </p:txBody>
        </p:sp>
        <p:sp>
          <p:nvSpPr>
            <p:cNvPr id="4" name="AutoShape 4">
              <a:extLst>
                <a:ext uri="{FF2B5EF4-FFF2-40B4-BE49-F238E27FC236}">
                  <a16:creationId xmlns:a16="http://schemas.microsoft.com/office/drawing/2014/main" id="{11123296-5391-5584-A879-0115649B3499}"/>
                </a:ext>
              </a:extLst>
            </p:cNvPr>
            <p:cNvSpPr/>
            <p:nvPr/>
          </p:nvSpPr>
          <p:spPr>
            <a:xfrm rot="-10800000">
              <a:off x="0" y="1365250"/>
              <a:ext cx="24384000" cy="0"/>
            </a:xfrm>
            <a:prstGeom prst="line">
              <a:avLst/>
            </a:prstGeom>
            <a:ln w="12700" cap="flat">
              <a:solidFill>
                <a:srgbClr val="1E2328"/>
              </a:solidFill>
              <a:prstDash val="solid"/>
              <a:headEnd type="none" w="sm" len="sm"/>
              <a:tailEnd type="none" w="sm" len="sm"/>
            </a:ln>
          </p:spPr>
          <p:txBody>
            <a:bodyPr/>
            <a:lstStyle/>
            <a:p>
              <a:endParaRPr lang="pl-PL"/>
            </a:p>
          </p:txBody>
        </p:sp>
        <p:sp>
          <p:nvSpPr>
            <p:cNvPr id="5" name="Freeform 5">
              <a:extLst>
                <a:ext uri="{FF2B5EF4-FFF2-40B4-BE49-F238E27FC236}">
                  <a16:creationId xmlns:a16="http://schemas.microsoft.com/office/drawing/2014/main" id="{FB6B6E3B-33E3-8681-E91E-47CD228172C8}"/>
                </a:ext>
              </a:extLst>
            </p:cNvPr>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3"/>
              <a:stretch>
                <a:fillRect/>
              </a:stretch>
            </a:blipFill>
          </p:spPr>
          <p:txBody>
            <a:bodyPr/>
            <a:lstStyle/>
            <a:p>
              <a:endParaRPr lang="pl-PL"/>
            </a:p>
          </p:txBody>
        </p:sp>
        <p:sp>
          <p:nvSpPr>
            <p:cNvPr id="6" name="TextBox 6">
              <a:extLst>
                <a:ext uri="{FF2B5EF4-FFF2-40B4-BE49-F238E27FC236}">
                  <a16:creationId xmlns:a16="http://schemas.microsoft.com/office/drawing/2014/main" id="{B7DD6099-7126-646B-96A3-D2B67006AC66}"/>
                </a:ext>
              </a:extLst>
            </p:cNvPr>
            <p:cNvSpPr txBox="1"/>
            <p:nvPr/>
          </p:nvSpPr>
          <p:spPr>
            <a:xfrm>
              <a:off x="18387439" y="439208"/>
              <a:ext cx="3674959" cy="499533"/>
            </a:xfrm>
            <a:prstGeom prst="rect">
              <a:avLst/>
            </a:prstGeom>
          </p:spPr>
          <p:txBody>
            <a:bodyPr lIns="0" tIns="0" rIns="0" bIns="0" rtlCol="0" anchor="t">
              <a:spAutoFit/>
            </a:bodyPr>
            <a:lstStyle/>
            <a:p>
              <a:pPr algn="ctr">
                <a:lnSpc>
                  <a:spcPts val="3049"/>
                </a:lnSpc>
              </a:pPr>
              <a:r>
                <a:rPr lang="pl" sz="2499" dirty="0">
                  <a:solidFill>
                    <a:srgbClr val="1E2328"/>
                  </a:solidFill>
                  <a:latin typeface="Montserrat"/>
                  <a:ea typeface="Montserrat"/>
                  <a:cs typeface="Montserrat"/>
                  <a:sym typeface="Montserrat"/>
                </a:rPr>
                <a:t>Moduł 5, Unit 4</a:t>
              </a:r>
            </a:p>
          </p:txBody>
        </p:sp>
      </p:grpSp>
      <p:sp>
        <p:nvSpPr>
          <p:cNvPr id="8" name="AutoShape 8">
            <a:extLst>
              <a:ext uri="{FF2B5EF4-FFF2-40B4-BE49-F238E27FC236}">
                <a16:creationId xmlns:a16="http://schemas.microsoft.com/office/drawing/2014/main" id="{9A14A834-E3C5-1FA2-A698-6DE0E6D096E9}"/>
              </a:ext>
            </a:extLst>
          </p:cNvPr>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pl-PL"/>
          </a:p>
        </p:txBody>
      </p:sp>
      <p:sp>
        <p:nvSpPr>
          <p:cNvPr id="10" name="Freeform 10">
            <a:extLst>
              <a:ext uri="{FF2B5EF4-FFF2-40B4-BE49-F238E27FC236}">
                <a16:creationId xmlns:a16="http://schemas.microsoft.com/office/drawing/2014/main" id="{404765B3-593D-6F65-B789-C46A2E6819AA}"/>
              </a:ext>
            </a:extLst>
          </p:cNvPr>
          <p:cNvSpPr/>
          <p:nvPr/>
        </p:nvSpPr>
        <p:spPr>
          <a:xfrm>
            <a:off x="424644" y="2372345"/>
            <a:ext cx="15927756" cy="6428753"/>
          </a:xfrm>
          <a:custGeom>
            <a:avLst/>
            <a:gdLst/>
            <a:ahLst/>
            <a:cxnLst/>
            <a:rect l="l" t="t" r="r" b="b"/>
            <a:pathLst>
              <a:path w="5195375" h="3846507">
                <a:moveTo>
                  <a:pt x="0" y="0"/>
                </a:moveTo>
                <a:lnTo>
                  <a:pt x="5195375" y="0"/>
                </a:lnTo>
                <a:lnTo>
                  <a:pt x="5195375" y="3846507"/>
                </a:lnTo>
                <a:lnTo>
                  <a:pt x="0" y="3846507"/>
                </a:lnTo>
                <a:close/>
              </a:path>
            </a:pathLst>
          </a:custGeom>
          <a:solidFill>
            <a:srgbClr val="1E2328"/>
          </a:solidFill>
        </p:spPr>
        <p:txBody>
          <a:bodyPr/>
          <a:lstStyle/>
          <a:p>
            <a:endParaRPr lang="el-GR"/>
          </a:p>
        </p:txBody>
      </p:sp>
      <p:sp>
        <p:nvSpPr>
          <p:cNvPr id="11" name="TextBox 11">
            <a:extLst>
              <a:ext uri="{FF2B5EF4-FFF2-40B4-BE49-F238E27FC236}">
                <a16:creationId xmlns:a16="http://schemas.microsoft.com/office/drawing/2014/main" id="{C095C2A7-4642-593A-31B8-2E7A51751EDE}"/>
              </a:ext>
            </a:extLst>
          </p:cNvPr>
          <p:cNvSpPr txBox="1"/>
          <p:nvPr/>
        </p:nvSpPr>
        <p:spPr>
          <a:xfrm>
            <a:off x="424644" y="2372345"/>
            <a:ext cx="15927757" cy="7499402"/>
          </a:xfrm>
          <a:prstGeom prst="rect">
            <a:avLst/>
          </a:prstGeom>
        </p:spPr>
        <p:txBody>
          <a:bodyPr lIns="50800" tIns="50800" rIns="50800" bIns="50800" rtlCol="0" anchor="ctr"/>
          <a:lstStyle/>
          <a:p>
            <a:pPr algn="ctr">
              <a:lnSpc>
                <a:spcPts val="2196"/>
              </a:lnSpc>
            </a:pPr>
            <a:endParaRPr/>
          </a:p>
        </p:txBody>
      </p:sp>
      <p:grpSp>
        <p:nvGrpSpPr>
          <p:cNvPr id="12" name="Group 12">
            <a:extLst>
              <a:ext uri="{FF2B5EF4-FFF2-40B4-BE49-F238E27FC236}">
                <a16:creationId xmlns:a16="http://schemas.microsoft.com/office/drawing/2014/main" id="{A73EAC1B-30C6-9428-8C78-33B59B8A18B5}"/>
              </a:ext>
            </a:extLst>
          </p:cNvPr>
          <p:cNvGrpSpPr/>
          <p:nvPr/>
        </p:nvGrpSpPr>
        <p:grpSpPr>
          <a:xfrm>
            <a:off x="1644969" y="1660090"/>
            <a:ext cx="1403030" cy="981278"/>
            <a:chOff x="0" y="0"/>
            <a:chExt cx="812800" cy="812800"/>
          </a:xfrm>
        </p:grpSpPr>
        <p:sp>
          <p:nvSpPr>
            <p:cNvPr id="13" name="Freeform 13">
              <a:extLst>
                <a:ext uri="{FF2B5EF4-FFF2-40B4-BE49-F238E27FC236}">
                  <a16:creationId xmlns:a16="http://schemas.microsoft.com/office/drawing/2014/main" id="{3E0BC9E8-623B-F70E-10F8-D94186232A0D}"/>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CFCF5A"/>
            </a:solidFill>
          </p:spPr>
          <p:txBody>
            <a:bodyPr/>
            <a:lstStyle/>
            <a:p>
              <a:endParaRPr lang="pl-PL"/>
            </a:p>
          </p:txBody>
        </p:sp>
        <p:sp>
          <p:nvSpPr>
            <p:cNvPr id="14" name="TextBox 14">
              <a:extLst>
                <a:ext uri="{FF2B5EF4-FFF2-40B4-BE49-F238E27FC236}">
                  <a16:creationId xmlns:a16="http://schemas.microsoft.com/office/drawing/2014/main" id="{7D151DF1-F671-C17F-9A4F-FC37EDCFBDA4}"/>
                </a:ext>
              </a:extLst>
            </p:cNvPr>
            <p:cNvSpPr txBox="1"/>
            <p:nvPr/>
          </p:nvSpPr>
          <p:spPr>
            <a:xfrm>
              <a:off x="0" y="0"/>
              <a:ext cx="812800" cy="812800"/>
            </a:xfrm>
            <a:prstGeom prst="rect">
              <a:avLst/>
            </a:prstGeom>
          </p:spPr>
          <p:txBody>
            <a:bodyPr lIns="50800" tIns="50800" rIns="50800" bIns="50800" rtlCol="0" anchor="ctr"/>
            <a:lstStyle/>
            <a:p>
              <a:pPr algn="ctr">
                <a:lnSpc>
                  <a:spcPts val="2196"/>
                </a:lnSpc>
              </a:pPr>
              <a:endParaRPr/>
            </a:p>
          </p:txBody>
        </p:sp>
      </p:grpSp>
      <p:sp>
        <p:nvSpPr>
          <p:cNvPr id="17" name="TextBox 17">
            <a:extLst>
              <a:ext uri="{FF2B5EF4-FFF2-40B4-BE49-F238E27FC236}">
                <a16:creationId xmlns:a16="http://schemas.microsoft.com/office/drawing/2014/main" id="{C13203F6-DB2E-A1CB-1869-B9D701F2067F}"/>
              </a:ext>
            </a:extLst>
          </p:cNvPr>
          <p:cNvSpPr txBox="1"/>
          <p:nvPr/>
        </p:nvSpPr>
        <p:spPr>
          <a:xfrm>
            <a:off x="1774244" y="1930428"/>
            <a:ext cx="1144480" cy="441916"/>
          </a:xfrm>
          <a:prstGeom prst="rect">
            <a:avLst/>
          </a:prstGeom>
        </p:spPr>
        <p:txBody>
          <a:bodyPr wrap="square" lIns="0" tIns="0" rIns="0" bIns="0" rtlCol="0" anchor="t">
            <a:spAutoFit/>
          </a:bodyPr>
          <a:lstStyle/>
          <a:p>
            <a:pPr algn="ctr">
              <a:lnSpc>
                <a:spcPts val="3500"/>
              </a:lnSpc>
            </a:pPr>
            <a:r>
              <a:rPr lang="pl" sz="2800" dirty="0">
                <a:solidFill>
                  <a:schemeClr val="bg2"/>
                </a:solidFill>
                <a:latin typeface="DM Serif Display"/>
                <a:ea typeface="DM Serif Display"/>
                <a:cs typeface="DM Serif Display"/>
                <a:sym typeface="DM Serif Display"/>
              </a:rPr>
              <a:t>Porady</a:t>
            </a:r>
          </a:p>
        </p:txBody>
      </p:sp>
      <p:sp>
        <p:nvSpPr>
          <p:cNvPr id="18" name="TextBox 18">
            <a:extLst>
              <a:ext uri="{FF2B5EF4-FFF2-40B4-BE49-F238E27FC236}">
                <a16:creationId xmlns:a16="http://schemas.microsoft.com/office/drawing/2014/main" id="{D4DF39D5-EC86-548F-5693-686D7C774833}"/>
              </a:ext>
            </a:extLst>
          </p:cNvPr>
          <p:cNvSpPr txBox="1"/>
          <p:nvPr/>
        </p:nvSpPr>
        <p:spPr>
          <a:xfrm>
            <a:off x="857959" y="3214988"/>
            <a:ext cx="15061125" cy="5042214"/>
          </a:xfrm>
          <a:prstGeom prst="rect">
            <a:avLst/>
          </a:prstGeom>
        </p:spPr>
        <p:txBody>
          <a:bodyPr wrap="square" lIns="0" tIns="0" rIns="0" bIns="0" rtlCol="0" anchor="t">
            <a:spAutoFit/>
          </a:bodyPr>
          <a:lstStyle/>
          <a:p>
            <a:pPr marL="342900" indent="-342900" algn="l">
              <a:lnSpc>
                <a:spcPts val="3299"/>
              </a:lnSpc>
              <a:buFont typeface="Arial" panose="020B0604020202020204" pitchFamily="34" charset="0"/>
              <a:buChar char="•"/>
            </a:pPr>
            <a:r>
              <a:rPr lang="pl" sz="2199" dirty="0">
                <a:solidFill>
                  <a:schemeClr val="bg1"/>
                </a:solidFill>
                <a:latin typeface="Montserrat"/>
                <a:ea typeface="Montserrat"/>
                <a:cs typeface="Montserrat"/>
                <a:sym typeface="Montserrat"/>
              </a:rPr>
              <a:t>Zapewnij doskonałą obsługę klienta. To jedna z najważniejszych rzeczy, jakie możesz zrobić, aby zbudować lojalność klientów.</a:t>
            </a:r>
          </a:p>
          <a:p>
            <a:pPr marL="342900" indent="-342900" algn="l">
              <a:lnSpc>
                <a:spcPts val="3299"/>
              </a:lnSpc>
              <a:buFont typeface="Arial" panose="020B0604020202020204" pitchFamily="34" charset="0"/>
              <a:buChar char="•"/>
            </a:pPr>
            <a:r>
              <a:rPr lang="pl" sz="2199" dirty="0">
                <a:solidFill>
                  <a:schemeClr val="bg1"/>
                </a:solidFill>
                <a:latin typeface="Montserrat"/>
                <a:ea typeface="Montserrat"/>
                <a:cs typeface="Montserrat"/>
                <a:sym typeface="Montserrat"/>
              </a:rPr>
              <a:t>Zadbaj o to, aby Twoi klienci byli zadowoleni ze swoich usług, a wówczas chętniej będą z Tobą współpracować.</a:t>
            </a:r>
          </a:p>
          <a:p>
            <a:pPr marL="342900" indent="-342900" algn="l">
              <a:lnSpc>
                <a:spcPts val="3299"/>
              </a:lnSpc>
              <a:buFont typeface="Arial" panose="020B0604020202020204" pitchFamily="34" charset="0"/>
              <a:buChar char="•"/>
            </a:pPr>
            <a:r>
              <a:rPr lang="pl" sz="2199" dirty="0">
                <a:solidFill>
                  <a:schemeClr val="bg1"/>
                </a:solidFill>
                <a:latin typeface="Montserrat"/>
                <a:ea typeface="Montserrat"/>
                <a:cs typeface="Montserrat"/>
                <a:sym typeface="Montserrat"/>
              </a:rPr>
              <a:t>Oferuj wysokiej jakości produkty i usługi. Klienci chętniej będą lojalni wobec firm, które oferują produkty i usługi spełniające ich potrzeby i oczekiwania.</a:t>
            </a:r>
          </a:p>
          <a:p>
            <a:pPr marL="342900" indent="-342900" algn="l">
              <a:lnSpc>
                <a:spcPts val="3299"/>
              </a:lnSpc>
              <a:buFont typeface="Arial" panose="020B0604020202020204" pitchFamily="34" charset="0"/>
              <a:buChar char="•"/>
            </a:pPr>
            <a:r>
              <a:rPr lang="pl" sz="2199" dirty="0">
                <a:solidFill>
                  <a:schemeClr val="bg1"/>
                </a:solidFill>
                <a:latin typeface="Montserrat"/>
                <a:ea typeface="Montserrat"/>
                <a:cs typeface="Montserrat"/>
                <a:sym typeface="Montserrat"/>
              </a:rPr>
              <a:t>Buduj relacje z klientami, poznając ich bliżej i sprawiając, że czują się doceniani. To pomoże Ci stworzyć poczucie wspólnoty i zachęcić do ponownych zakupów.</a:t>
            </a:r>
          </a:p>
          <a:p>
            <a:pPr marL="342900" indent="-342900" algn="l">
              <a:lnSpc>
                <a:spcPts val="3299"/>
              </a:lnSpc>
              <a:buFont typeface="Arial" panose="020B0604020202020204" pitchFamily="34" charset="0"/>
              <a:buChar char="•"/>
            </a:pPr>
            <a:r>
              <a:rPr lang="pl" sz="2199" dirty="0">
                <a:solidFill>
                  <a:schemeClr val="bg1"/>
                </a:solidFill>
                <a:latin typeface="Montserrat"/>
                <a:ea typeface="Montserrat"/>
                <a:cs typeface="Montserrat"/>
                <a:sym typeface="Montserrat"/>
              </a:rPr>
              <a:t>Wykorzystaj dane do śledzenia zachowań klientów i identyfikowania trendów. Informacje te pomogą Ci zrozumieć swoich klientów, a także usprawnić działania marketingowe i sprzedażowe.</a:t>
            </a:r>
          </a:p>
          <a:p>
            <a:pPr marL="342900" indent="-342900" algn="l">
              <a:lnSpc>
                <a:spcPts val="3299"/>
              </a:lnSpc>
              <a:buFont typeface="Arial" panose="020B0604020202020204" pitchFamily="34" charset="0"/>
              <a:buChar char="•"/>
            </a:pPr>
            <a:r>
              <a:rPr lang="pl" sz="2199" dirty="0">
                <a:solidFill>
                  <a:schemeClr val="bg1"/>
                </a:solidFill>
                <a:latin typeface="Montserrat"/>
                <a:ea typeface="Montserrat"/>
                <a:cs typeface="Montserrat"/>
                <a:sym typeface="Montserrat"/>
              </a:rPr>
              <a:t>Utrzymuj zaangażowanie swoich klientów, regularnie się z nimi komunikując i dostarczając im wartościowe treści. Dzięki temu utrzymasz ich zainteresowanie Twoją firmą.</a:t>
            </a:r>
          </a:p>
        </p:txBody>
      </p:sp>
      <p:sp>
        <p:nvSpPr>
          <p:cNvPr id="29" name="TextBox 29">
            <a:extLst>
              <a:ext uri="{FF2B5EF4-FFF2-40B4-BE49-F238E27FC236}">
                <a16:creationId xmlns:a16="http://schemas.microsoft.com/office/drawing/2014/main" id="{2221C3E0-8F9C-4F03-FA21-992E4689A9DE}"/>
              </a:ext>
            </a:extLst>
          </p:cNvPr>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pl" sz="2499">
                <a:solidFill>
                  <a:srgbClr val="1E2328"/>
                </a:solidFill>
                <a:latin typeface="DM Serif Display"/>
                <a:ea typeface="DM Serif Display"/>
                <a:cs typeface="DM Serif Display"/>
                <a:sym typeface="DM Serif Display"/>
              </a:rPr>
              <a:t>Program szkoleniowy UpTraK</a:t>
            </a:r>
          </a:p>
        </p:txBody>
      </p:sp>
      <p:sp>
        <p:nvSpPr>
          <p:cNvPr id="30" name="TextBox 17">
            <a:extLst>
              <a:ext uri="{FF2B5EF4-FFF2-40B4-BE49-F238E27FC236}">
                <a16:creationId xmlns:a16="http://schemas.microsoft.com/office/drawing/2014/main" id="{EE07882E-9618-089D-A805-4EF8E345DACC}"/>
              </a:ext>
            </a:extLst>
          </p:cNvPr>
          <p:cNvSpPr txBox="1"/>
          <p:nvPr/>
        </p:nvSpPr>
        <p:spPr>
          <a:xfrm rot="-5400000">
            <a:off x="15614765" y="7257068"/>
            <a:ext cx="3733800" cy="268663"/>
          </a:xfrm>
          <a:prstGeom prst="rect">
            <a:avLst/>
          </a:prstGeom>
        </p:spPr>
        <p:txBody>
          <a:bodyPr wrap="square" lIns="0" tIns="0" rIns="0" bIns="0" rtlCol="0" anchor="t">
            <a:spAutoFit/>
          </a:bodyPr>
          <a:lstStyle/>
          <a:p>
            <a:pPr algn="l">
              <a:lnSpc>
                <a:spcPts val="2196"/>
              </a:lnSpc>
            </a:pPr>
            <a:r>
              <a:rPr lang="pl" sz="1800" dirty="0">
                <a:solidFill>
                  <a:srgbClr val="1E2328"/>
                </a:solidFill>
                <a:latin typeface="Montserrat"/>
                <a:ea typeface="Montserrat"/>
                <a:cs typeface="Montserrat"/>
                <a:sym typeface="Montserrat"/>
              </a:rPr>
              <a:t>www.fashionupproject.com</a:t>
            </a:r>
          </a:p>
        </p:txBody>
      </p:sp>
    </p:spTree>
    <p:extLst>
      <p:ext uri="{BB962C8B-B14F-4D97-AF65-F5344CB8AC3E}">
        <p14:creationId xmlns:p14="http://schemas.microsoft.com/office/powerpoint/2010/main" val="1450990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B67CF-916C-0821-F468-95FB94D88CB7}"/>
            </a:ext>
          </a:extLst>
        </p:cNvPr>
        <p:cNvGrpSpPr/>
        <p:nvPr/>
      </p:nvGrpSpPr>
      <p:grpSpPr>
        <a:xfrm>
          <a:off x="0" y="0"/>
          <a:ext cx="0" cy="0"/>
          <a:chOff x="0" y="0"/>
          <a:chExt cx="0" cy="0"/>
        </a:xfrm>
      </p:grpSpPr>
      <p:grpSp>
        <p:nvGrpSpPr>
          <p:cNvPr id="33" name="Group 9">
            <a:extLst>
              <a:ext uri="{FF2B5EF4-FFF2-40B4-BE49-F238E27FC236}">
                <a16:creationId xmlns:a16="http://schemas.microsoft.com/office/drawing/2014/main" id="{C0CF1CB6-0F77-F907-1DD4-C418C29AA4C7}"/>
              </a:ext>
            </a:extLst>
          </p:cNvPr>
          <p:cNvGrpSpPr/>
          <p:nvPr/>
        </p:nvGrpSpPr>
        <p:grpSpPr>
          <a:xfrm>
            <a:off x="1031566" y="1023936"/>
            <a:ext cx="2839728" cy="4612130"/>
            <a:chOff x="0" y="0"/>
            <a:chExt cx="2254171" cy="3661101"/>
          </a:xfrm>
        </p:grpSpPr>
        <p:sp>
          <p:nvSpPr>
            <p:cNvPr id="34" name="Freeform 10">
              <a:extLst>
                <a:ext uri="{FF2B5EF4-FFF2-40B4-BE49-F238E27FC236}">
                  <a16:creationId xmlns:a16="http://schemas.microsoft.com/office/drawing/2014/main" id="{DF7A4BDE-53EE-8898-68A7-43001ACC2D14}"/>
                </a:ext>
              </a:extLst>
            </p:cNvPr>
            <p:cNvSpPr/>
            <p:nvPr/>
          </p:nvSpPr>
          <p:spPr>
            <a:xfrm>
              <a:off x="0" y="0"/>
              <a:ext cx="2254172" cy="3661101"/>
            </a:xfrm>
            <a:custGeom>
              <a:avLst/>
              <a:gdLst/>
              <a:ahLst/>
              <a:cxnLst/>
              <a:rect l="l" t="t" r="r" b="b"/>
              <a:pathLst>
                <a:path w="2254172" h="3661101">
                  <a:moveTo>
                    <a:pt x="0" y="0"/>
                  </a:moveTo>
                  <a:lnTo>
                    <a:pt x="2254172" y="0"/>
                  </a:lnTo>
                  <a:lnTo>
                    <a:pt x="2254172" y="3661101"/>
                  </a:lnTo>
                  <a:lnTo>
                    <a:pt x="0" y="3661101"/>
                  </a:lnTo>
                  <a:close/>
                </a:path>
              </a:pathLst>
            </a:custGeom>
            <a:solidFill>
              <a:srgbClr val="CFCF5A"/>
            </a:solidFill>
          </p:spPr>
          <p:txBody>
            <a:bodyPr/>
            <a:lstStyle/>
            <a:p>
              <a:endParaRPr lang="pl-PL"/>
            </a:p>
          </p:txBody>
        </p:sp>
        <p:sp>
          <p:nvSpPr>
            <p:cNvPr id="35" name="TextBox 11">
              <a:extLst>
                <a:ext uri="{FF2B5EF4-FFF2-40B4-BE49-F238E27FC236}">
                  <a16:creationId xmlns:a16="http://schemas.microsoft.com/office/drawing/2014/main" id="{736BDB21-3CDB-BF02-72F2-05C598F6E771}"/>
                </a:ext>
              </a:extLst>
            </p:cNvPr>
            <p:cNvSpPr txBox="1"/>
            <p:nvPr/>
          </p:nvSpPr>
          <p:spPr>
            <a:xfrm>
              <a:off x="0" y="0"/>
              <a:ext cx="2254171" cy="3661101"/>
            </a:xfrm>
            <a:prstGeom prst="rect">
              <a:avLst/>
            </a:prstGeom>
          </p:spPr>
          <p:txBody>
            <a:bodyPr lIns="50800" tIns="50800" rIns="50800" bIns="50800" rtlCol="0" anchor="ctr"/>
            <a:lstStyle/>
            <a:p>
              <a:pPr algn="ctr">
                <a:lnSpc>
                  <a:spcPts val="2478"/>
                </a:lnSpc>
              </a:pPr>
              <a:endParaRPr/>
            </a:p>
          </p:txBody>
        </p:sp>
      </p:grpSp>
      <p:grpSp>
        <p:nvGrpSpPr>
          <p:cNvPr id="2" name="Group 2">
            <a:extLst>
              <a:ext uri="{FF2B5EF4-FFF2-40B4-BE49-F238E27FC236}">
                <a16:creationId xmlns:a16="http://schemas.microsoft.com/office/drawing/2014/main" id="{758F83FF-88F6-D192-C17E-1A00BF0F2504}"/>
              </a:ext>
            </a:extLst>
          </p:cNvPr>
          <p:cNvGrpSpPr/>
          <p:nvPr/>
        </p:nvGrpSpPr>
        <p:grpSpPr>
          <a:xfrm>
            <a:off x="0" y="0"/>
            <a:ext cx="18288000" cy="10287000"/>
            <a:chOff x="0" y="0"/>
            <a:chExt cx="24384000" cy="13716000"/>
          </a:xfrm>
        </p:grpSpPr>
        <p:sp>
          <p:nvSpPr>
            <p:cNvPr id="3" name="AutoShape 3">
              <a:extLst>
                <a:ext uri="{FF2B5EF4-FFF2-40B4-BE49-F238E27FC236}">
                  <a16:creationId xmlns:a16="http://schemas.microsoft.com/office/drawing/2014/main" id="{A60DDFA5-08C2-25BA-DCD2-3A2A56226E52}"/>
                </a:ext>
              </a:extLst>
            </p:cNvPr>
            <p:cNvSpPr/>
            <p:nvPr/>
          </p:nvSpPr>
          <p:spPr>
            <a:xfrm flipV="1">
              <a:off x="22233774" y="0"/>
              <a:ext cx="0" cy="13716000"/>
            </a:xfrm>
            <a:prstGeom prst="line">
              <a:avLst/>
            </a:prstGeom>
            <a:ln w="12700" cap="flat">
              <a:solidFill>
                <a:srgbClr val="1E2328"/>
              </a:solidFill>
              <a:prstDash val="solid"/>
              <a:headEnd type="none" w="sm" len="sm"/>
              <a:tailEnd type="none" w="sm" len="sm"/>
            </a:ln>
          </p:spPr>
          <p:txBody>
            <a:bodyPr/>
            <a:lstStyle/>
            <a:p>
              <a:endParaRPr lang="pl-PL"/>
            </a:p>
          </p:txBody>
        </p:sp>
        <p:sp>
          <p:nvSpPr>
            <p:cNvPr id="4" name="AutoShape 4">
              <a:extLst>
                <a:ext uri="{FF2B5EF4-FFF2-40B4-BE49-F238E27FC236}">
                  <a16:creationId xmlns:a16="http://schemas.microsoft.com/office/drawing/2014/main" id="{7285C2ED-CDA3-04B4-8E60-1DC380EBEE0D}"/>
                </a:ext>
              </a:extLst>
            </p:cNvPr>
            <p:cNvSpPr/>
            <p:nvPr/>
          </p:nvSpPr>
          <p:spPr>
            <a:xfrm rot="-10800000">
              <a:off x="0" y="1365250"/>
              <a:ext cx="24384000" cy="0"/>
            </a:xfrm>
            <a:prstGeom prst="line">
              <a:avLst/>
            </a:prstGeom>
            <a:ln w="12700" cap="flat">
              <a:solidFill>
                <a:srgbClr val="1E2328"/>
              </a:solidFill>
              <a:prstDash val="solid"/>
              <a:headEnd type="none" w="sm" len="sm"/>
              <a:tailEnd type="none" w="sm" len="sm"/>
            </a:ln>
          </p:spPr>
          <p:txBody>
            <a:bodyPr/>
            <a:lstStyle/>
            <a:p>
              <a:endParaRPr lang="pl-PL"/>
            </a:p>
          </p:txBody>
        </p:sp>
        <p:sp>
          <p:nvSpPr>
            <p:cNvPr id="5" name="Freeform 5">
              <a:extLst>
                <a:ext uri="{FF2B5EF4-FFF2-40B4-BE49-F238E27FC236}">
                  <a16:creationId xmlns:a16="http://schemas.microsoft.com/office/drawing/2014/main" id="{AE40B531-0293-E9DA-5C11-8AB0B687EF66}"/>
                </a:ext>
              </a:extLst>
            </p:cNvPr>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txBody>
            <a:bodyPr/>
            <a:lstStyle/>
            <a:p>
              <a:endParaRPr lang="pl-PL"/>
            </a:p>
          </p:txBody>
        </p:sp>
        <p:sp>
          <p:nvSpPr>
            <p:cNvPr id="6" name="TextBox 6">
              <a:extLst>
                <a:ext uri="{FF2B5EF4-FFF2-40B4-BE49-F238E27FC236}">
                  <a16:creationId xmlns:a16="http://schemas.microsoft.com/office/drawing/2014/main" id="{B026809D-0BAC-0F10-8E5E-05060A6236C8}"/>
                </a:ext>
              </a:extLst>
            </p:cNvPr>
            <p:cNvSpPr txBox="1"/>
            <p:nvPr/>
          </p:nvSpPr>
          <p:spPr>
            <a:xfrm>
              <a:off x="18394397" y="439208"/>
              <a:ext cx="3674959" cy="499533"/>
            </a:xfrm>
            <a:prstGeom prst="rect">
              <a:avLst/>
            </a:prstGeom>
          </p:spPr>
          <p:txBody>
            <a:bodyPr lIns="0" tIns="0" rIns="0" bIns="0" rtlCol="0" anchor="t">
              <a:spAutoFit/>
            </a:bodyPr>
            <a:lstStyle/>
            <a:p>
              <a:pPr algn="ctr">
                <a:lnSpc>
                  <a:spcPts val="3049"/>
                </a:lnSpc>
              </a:pPr>
              <a:r>
                <a:rPr lang="pl" sz="2499" dirty="0">
                  <a:solidFill>
                    <a:srgbClr val="1E2328"/>
                  </a:solidFill>
                  <a:latin typeface="Montserrat"/>
                  <a:ea typeface="Montserrat"/>
                  <a:cs typeface="Montserrat"/>
                  <a:sym typeface="Montserrat"/>
                </a:rPr>
                <a:t>Moduł 5, Unit 4</a:t>
              </a:r>
            </a:p>
          </p:txBody>
        </p:sp>
      </p:grpSp>
      <p:sp>
        <p:nvSpPr>
          <p:cNvPr id="8" name="AutoShape 8">
            <a:extLst>
              <a:ext uri="{FF2B5EF4-FFF2-40B4-BE49-F238E27FC236}">
                <a16:creationId xmlns:a16="http://schemas.microsoft.com/office/drawing/2014/main" id="{CBC5ED45-7719-3127-4334-6CD6CA0D881A}"/>
              </a:ext>
            </a:extLst>
          </p:cNvPr>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pl-PL" dirty="0"/>
          </a:p>
        </p:txBody>
      </p:sp>
      <p:sp>
        <p:nvSpPr>
          <p:cNvPr id="23" name="TextBox 23">
            <a:extLst>
              <a:ext uri="{FF2B5EF4-FFF2-40B4-BE49-F238E27FC236}">
                <a16:creationId xmlns:a16="http://schemas.microsoft.com/office/drawing/2014/main" id="{CB274B34-5BA0-F6CF-CB2D-92C14A8E8830}"/>
              </a:ext>
            </a:extLst>
          </p:cNvPr>
          <p:cNvSpPr txBox="1"/>
          <p:nvPr/>
        </p:nvSpPr>
        <p:spPr>
          <a:xfrm rot="16200000">
            <a:off x="621795" y="2680179"/>
            <a:ext cx="3659270" cy="1572162"/>
          </a:xfrm>
          <a:prstGeom prst="rect">
            <a:avLst/>
          </a:prstGeom>
        </p:spPr>
        <p:txBody>
          <a:bodyPr wrap="square" lIns="0" tIns="0" rIns="0" bIns="0" rtlCol="0" anchor="t">
            <a:spAutoFit/>
          </a:bodyPr>
          <a:lstStyle/>
          <a:p>
            <a:pPr algn="l">
              <a:lnSpc>
                <a:spcPts val="6000"/>
              </a:lnSpc>
            </a:pPr>
            <a:r>
              <a:rPr lang="pl" sz="6000" dirty="0">
                <a:solidFill>
                  <a:srgbClr val="1E2328"/>
                </a:solidFill>
                <a:latin typeface="DM Serif Display"/>
                <a:ea typeface="DM Serif Display"/>
                <a:cs typeface="DM Serif Display"/>
                <a:sym typeface="DM Serif Display"/>
              </a:rPr>
              <a:t>Narzędzia</a:t>
            </a:r>
          </a:p>
          <a:p>
            <a:pPr algn="l">
              <a:lnSpc>
                <a:spcPts val="6000"/>
              </a:lnSpc>
            </a:pPr>
            <a:r>
              <a:rPr lang="pl-PL" sz="6000" dirty="0">
                <a:solidFill>
                  <a:srgbClr val="1E2328"/>
                </a:solidFill>
                <a:latin typeface="DM Serif Display"/>
                <a:ea typeface="DM Serif Display"/>
                <a:cs typeface="DM Serif Display"/>
                <a:sym typeface="DM Serif Display"/>
              </a:rPr>
              <a:t>W</a:t>
            </a:r>
            <a:r>
              <a:rPr lang="pl" sz="6000" dirty="0">
                <a:solidFill>
                  <a:srgbClr val="1E2328"/>
                </a:solidFill>
                <a:latin typeface="DM Serif Display"/>
                <a:ea typeface="DM Serif Display"/>
                <a:cs typeface="DM Serif Display"/>
                <a:sym typeface="DM Serif Display"/>
              </a:rPr>
              <a:t> sieci</a:t>
            </a:r>
          </a:p>
        </p:txBody>
      </p:sp>
      <p:sp>
        <p:nvSpPr>
          <p:cNvPr id="29" name="TextBox 29">
            <a:extLst>
              <a:ext uri="{FF2B5EF4-FFF2-40B4-BE49-F238E27FC236}">
                <a16:creationId xmlns:a16="http://schemas.microsoft.com/office/drawing/2014/main" id="{DC967687-31AB-0BA5-E403-65418E84D179}"/>
              </a:ext>
            </a:extLst>
          </p:cNvPr>
          <p:cNvSpPr txBox="1"/>
          <p:nvPr/>
        </p:nvSpPr>
        <p:spPr>
          <a:xfrm>
            <a:off x="4282811" y="1519043"/>
            <a:ext cx="12056519" cy="8010911"/>
          </a:xfrm>
          <a:prstGeom prst="rect">
            <a:avLst/>
          </a:prstGeom>
        </p:spPr>
        <p:txBody>
          <a:bodyPr wrap="square" lIns="0" tIns="0" rIns="0" bIns="0" rtlCol="0" anchor="t">
            <a:spAutoFit/>
          </a:bodyPr>
          <a:lstStyle/>
          <a:p>
            <a:pPr>
              <a:lnSpc>
                <a:spcPts val="3299"/>
              </a:lnSpc>
            </a:pPr>
            <a:r>
              <a:rPr lang="pl" sz="2400" dirty="0">
                <a:solidFill>
                  <a:srgbClr val="1E2328"/>
                </a:solidFill>
                <a:latin typeface="Montserrat"/>
              </a:rPr>
              <a:t>Jeśli chcesz wykorzystać narzędzia online do budowania i utrzymywania bazy klientów, weź pod uwagę następujące ich typy:</a:t>
            </a:r>
          </a:p>
          <a:p>
            <a:pPr>
              <a:lnSpc>
                <a:spcPts val="3299"/>
              </a:lnSpc>
            </a:pPr>
            <a:endParaRPr lang="en-US" sz="2400" dirty="0">
              <a:solidFill>
                <a:srgbClr val="1E2328"/>
              </a:solidFill>
              <a:latin typeface="Montserrat"/>
            </a:endParaRPr>
          </a:p>
          <a:p>
            <a:pPr marL="342900" indent="-342900" algn="l">
              <a:lnSpc>
                <a:spcPts val="3299"/>
              </a:lnSpc>
              <a:buFont typeface="Arial" panose="020B0604020202020204" pitchFamily="34" charset="0"/>
              <a:buChar char="•"/>
            </a:pPr>
            <a:r>
              <a:rPr lang="pl" sz="2400" b="1" dirty="0">
                <a:solidFill>
                  <a:srgbClr val="1E2328"/>
                </a:solidFill>
                <a:latin typeface="Montserrat"/>
                <a:ea typeface="Montserrat"/>
                <a:cs typeface="Montserrat"/>
                <a:sym typeface="Montserrat"/>
              </a:rPr>
              <a:t>Systemy zarządzania relacjami z klientami (CRM)</a:t>
            </a:r>
          </a:p>
          <a:p>
            <a:pPr algn="l">
              <a:lnSpc>
                <a:spcPts val="3299"/>
              </a:lnSpc>
            </a:pPr>
            <a:r>
              <a:rPr lang="pl" sz="2400" dirty="0">
                <a:solidFill>
                  <a:srgbClr val="1E2328"/>
                </a:solidFill>
                <a:latin typeface="Montserrat"/>
                <a:ea typeface="Montserrat"/>
                <a:cs typeface="Montserrat"/>
                <a:sym typeface="Montserrat"/>
              </a:rPr>
              <a:t>Co robią: CRM-y stanowią podstawę zarządzania bazą klientów. Centralizują wszystkie dane klientów (dane kontaktowe, interakcje, historię zakupów, preferencje itp.) w jednym miejscu, co pozwala personalizować interakcje, śledzić postępy i identyfikować możliwości.</a:t>
            </a:r>
          </a:p>
          <a:p>
            <a:pPr algn="l">
              <a:lnSpc>
                <a:spcPts val="3299"/>
              </a:lnSpc>
            </a:pPr>
            <a:r>
              <a:rPr lang="pl" sz="2400" dirty="0">
                <a:solidFill>
                  <a:srgbClr val="1E2328"/>
                </a:solidFill>
                <a:latin typeface="Montserrat"/>
                <a:ea typeface="Montserrat"/>
                <a:cs typeface="Montserrat"/>
                <a:sym typeface="Montserrat"/>
              </a:rPr>
              <a:t>Popularne opcje: </a:t>
            </a:r>
            <a:r>
              <a:rPr lang="pl" sz="2400" dirty="0">
                <a:solidFill>
                  <a:srgbClr val="1E2328"/>
                </a:solidFill>
                <a:latin typeface="Montserrat"/>
                <a:ea typeface="Montserrat"/>
                <a:cs typeface="Montserrat"/>
                <a:sym typeface="Montserrat"/>
                <a:hlinkClick r:id="rId3"/>
              </a:rPr>
              <a:t>Salesforce </a:t>
            </a:r>
            <a:r>
              <a:rPr lang="pl" sz="2400" dirty="0">
                <a:solidFill>
                  <a:srgbClr val="1E2328"/>
                </a:solidFill>
                <a:latin typeface="Montserrat"/>
                <a:ea typeface="Montserrat"/>
                <a:cs typeface="Montserrat"/>
                <a:sym typeface="Montserrat"/>
              </a:rPr>
              <a:t>, </a:t>
            </a:r>
            <a:r>
              <a:rPr lang="pl" sz="2400" dirty="0">
                <a:solidFill>
                  <a:srgbClr val="1E2328"/>
                </a:solidFill>
                <a:latin typeface="Montserrat"/>
                <a:ea typeface="Montserrat"/>
                <a:cs typeface="Montserrat"/>
                <a:sym typeface="Montserrat"/>
                <a:hlinkClick r:id="rId4"/>
              </a:rPr>
              <a:t>HubSpot CRM </a:t>
            </a:r>
            <a:r>
              <a:rPr lang="pl" sz="2400" dirty="0">
                <a:solidFill>
                  <a:srgbClr val="1E2328"/>
                </a:solidFill>
                <a:latin typeface="Montserrat"/>
                <a:ea typeface="Montserrat"/>
                <a:cs typeface="Montserrat"/>
                <a:sym typeface="Montserrat"/>
              </a:rPr>
              <a:t>, </a:t>
            </a:r>
            <a:r>
              <a:rPr lang="pl" sz="2400" dirty="0">
                <a:solidFill>
                  <a:srgbClr val="1E2328"/>
                </a:solidFill>
                <a:latin typeface="Montserrat"/>
                <a:ea typeface="Montserrat"/>
                <a:cs typeface="Montserrat"/>
                <a:sym typeface="Montserrat"/>
                <a:hlinkClick r:id="rId5"/>
              </a:rPr>
              <a:t>Zoho CRM </a:t>
            </a:r>
            <a:r>
              <a:rPr lang="pl" sz="2400" dirty="0">
                <a:solidFill>
                  <a:srgbClr val="1E2328"/>
                </a:solidFill>
                <a:latin typeface="Montserrat"/>
                <a:ea typeface="Montserrat"/>
                <a:cs typeface="Montserrat"/>
                <a:sym typeface="Montserrat"/>
              </a:rPr>
              <a:t>, </a:t>
            </a:r>
            <a:r>
              <a:rPr lang="pl" sz="2400" dirty="0">
                <a:solidFill>
                  <a:srgbClr val="1E2328"/>
                </a:solidFill>
                <a:latin typeface="Montserrat"/>
                <a:ea typeface="Montserrat"/>
                <a:cs typeface="Montserrat"/>
                <a:sym typeface="Montserrat"/>
                <a:hlinkClick r:id="rId6"/>
              </a:rPr>
              <a:t>Pipedrive</a:t>
            </a:r>
            <a:endParaRPr lang="en-US" sz="2400" dirty="0">
              <a:solidFill>
                <a:srgbClr val="1E2328"/>
              </a:solidFill>
              <a:latin typeface="Montserrat"/>
              <a:ea typeface="Montserrat"/>
              <a:cs typeface="Montserrat"/>
              <a:sym typeface="Montserrat"/>
            </a:endParaRPr>
          </a:p>
          <a:p>
            <a:pPr algn="l">
              <a:lnSpc>
                <a:spcPts val="3299"/>
              </a:lnSpc>
            </a:pPr>
            <a:endParaRPr lang="en-US" sz="2400" dirty="0">
              <a:solidFill>
                <a:srgbClr val="1E2328"/>
              </a:solidFill>
              <a:latin typeface="Montserrat"/>
              <a:ea typeface="Montserrat"/>
              <a:cs typeface="Montserrat"/>
              <a:sym typeface="Montserrat"/>
            </a:endParaRPr>
          </a:p>
          <a:p>
            <a:pPr marL="342900" indent="-342900" algn="l">
              <a:lnSpc>
                <a:spcPts val="3299"/>
              </a:lnSpc>
              <a:buFont typeface="Arial" panose="020B0604020202020204" pitchFamily="34" charset="0"/>
              <a:buChar char="•"/>
            </a:pPr>
            <a:r>
              <a:rPr lang="pl" sz="2400" b="1" dirty="0">
                <a:solidFill>
                  <a:srgbClr val="1E2328"/>
                </a:solidFill>
                <a:latin typeface="Montserrat"/>
                <a:ea typeface="Montserrat"/>
                <a:cs typeface="Montserrat"/>
                <a:sym typeface="Montserrat"/>
              </a:rPr>
              <a:t>Narzędzia do przesyłania opinii klientów</a:t>
            </a:r>
          </a:p>
          <a:p>
            <a:pPr algn="l">
              <a:lnSpc>
                <a:spcPts val="3299"/>
              </a:lnSpc>
            </a:pPr>
            <a:r>
              <a:rPr lang="pl" sz="2400" dirty="0">
                <a:solidFill>
                  <a:srgbClr val="1E2328"/>
                </a:solidFill>
                <a:latin typeface="Montserrat"/>
                <a:ea typeface="Montserrat"/>
                <a:cs typeface="Montserrat"/>
                <a:sym typeface="Montserrat"/>
              </a:rPr>
              <a:t>Do czego służą: Narzędzia te pomagają zbierać cenne informacje od klientów za pomocą ankiet, formularzy opinii i recenzji.</a:t>
            </a:r>
          </a:p>
          <a:p>
            <a:pPr algn="l">
              <a:lnSpc>
                <a:spcPts val="3299"/>
              </a:lnSpc>
            </a:pPr>
            <a:r>
              <a:rPr lang="pl" sz="2400" dirty="0">
                <a:solidFill>
                  <a:srgbClr val="1E2328"/>
                </a:solidFill>
                <a:latin typeface="Montserrat"/>
                <a:ea typeface="Montserrat"/>
                <a:cs typeface="Montserrat"/>
                <a:sym typeface="Montserrat"/>
              </a:rPr>
              <a:t>Popularne opcje: </a:t>
            </a:r>
            <a:r>
              <a:rPr lang="pl" sz="2400" dirty="0">
                <a:solidFill>
                  <a:srgbClr val="1E2328"/>
                </a:solidFill>
                <a:latin typeface="Montserrat"/>
                <a:ea typeface="Montserrat"/>
                <a:cs typeface="Montserrat"/>
                <a:sym typeface="Montserrat"/>
                <a:hlinkClick r:id="rId7"/>
              </a:rPr>
              <a:t>SurveyMonkey </a:t>
            </a:r>
            <a:r>
              <a:rPr lang="pl" sz="2400" dirty="0">
                <a:solidFill>
                  <a:srgbClr val="1E2328"/>
                </a:solidFill>
                <a:latin typeface="Montserrat"/>
                <a:ea typeface="Montserrat"/>
                <a:cs typeface="Montserrat"/>
                <a:sym typeface="Montserrat"/>
              </a:rPr>
              <a:t>, </a:t>
            </a:r>
            <a:r>
              <a:rPr lang="pl" sz="2400" dirty="0">
                <a:solidFill>
                  <a:srgbClr val="1E2328"/>
                </a:solidFill>
                <a:latin typeface="Montserrat"/>
                <a:ea typeface="Montserrat"/>
                <a:cs typeface="Montserrat"/>
                <a:sym typeface="Montserrat"/>
                <a:hlinkClick r:id="rId8"/>
              </a:rPr>
              <a:t>Qualtrics </a:t>
            </a:r>
            <a:r>
              <a:rPr lang="pl" sz="2400" dirty="0">
                <a:solidFill>
                  <a:srgbClr val="1E2328"/>
                </a:solidFill>
                <a:latin typeface="Montserrat"/>
                <a:ea typeface="Montserrat"/>
                <a:cs typeface="Montserrat"/>
                <a:sym typeface="Montserrat"/>
              </a:rPr>
              <a:t>, </a:t>
            </a:r>
            <a:r>
              <a:rPr lang="pl" sz="2400" dirty="0">
                <a:solidFill>
                  <a:srgbClr val="1E2328"/>
                </a:solidFill>
                <a:latin typeface="Montserrat"/>
                <a:ea typeface="Montserrat"/>
                <a:cs typeface="Montserrat"/>
                <a:sym typeface="Montserrat"/>
                <a:hlinkClick r:id="rId9"/>
              </a:rPr>
              <a:t>Hotjar </a:t>
            </a:r>
            <a:r>
              <a:rPr lang="pl" sz="2400" dirty="0">
                <a:solidFill>
                  <a:srgbClr val="1E2328"/>
                </a:solidFill>
                <a:latin typeface="Montserrat"/>
                <a:ea typeface="Montserrat"/>
                <a:cs typeface="Montserrat"/>
                <a:sym typeface="Montserrat"/>
              </a:rPr>
              <a:t>, </a:t>
            </a:r>
            <a:r>
              <a:rPr lang="pl" sz="2400" dirty="0">
                <a:solidFill>
                  <a:srgbClr val="1E2328"/>
                </a:solidFill>
                <a:latin typeface="Montserrat"/>
                <a:ea typeface="Montserrat"/>
                <a:cs typeface="Montserrat"/>
                <a:sym typeface="Montserrat"/>
                <a:hlinkClick r:id="rId10"/>
              </a:rPr>
              <a:t>Trustpilot</a:t>
            </a:r>
            <a:endParaRPr lang="en-US" sz="2400" dirty="0">
              <a:solidFill>
                <a:srgbClr val="1E2328"/>
              </a:solidFill>
              <a:latin typeface="Montserrat"/>
              <a:ea typeface="Montserrat"/>
              <a:cs typeface="Montserrat"/>
              <a:sym typeface="Montserrat"/>
            </a:endParaRPr>
          </a:p>
          <a:p>
            <a:pPr algn="l">
              <a:lnSpc>
                <a:spcPts val="3299"/>
              </a:lnSpc>
            </a:pPr>
            <a:endParaRPr lang="en-US" sz="2400" dirty="0">
              <a:solidFill>
                <a:srgbClr val="1E2328"/>
              </a:solidFill>
              <a:latin typeface="Montserrat"/>
              <a:ea typeface="Montserrat"/>
              <a:cs typeface="Montserrat"/>
              <a:sym typeface="Montserrat"/>
            </a:endParaRPr>
          </a:p>
          <a:p>
            <a:pPr marL="342900" indent="-342900" algn="l">
              <a:lnSpc>
                <a:spcPts val="3299"/>
              </a:lnSpc>
              <a:buFont typeface="Arial" panose="020B0604020202020204" pitchFamily="34" charset="0"/>
              <a:buChar char="•"/>
            </a:pPr>
            <a:r>
              <a:rPr lang="pl" sz="2400" b="1" dirty="0">
                <a:solidFill>
                  <a:srgbClr val="1E2328"/>
                </a:solidFill>
                <a:latin typeface="Montserrat"/>
                <a:ea typeface="Montserrat"/>
                <a:cs typeface="Montserrat"/>
                <a:sym typeface="Montserrat"/>
              </a:rPr>
              <a:t>Platformy automatyzacji marketingu</a:t>
            </a:r>
          </a:p>
          <a:p>
            <a:pPr algn="l">
              <a:lnSpc>
                <a:spcPts val="3299"/>
              </a:lnSpc>
            </a:pPr>
            <a:r>
              <a:rPr lang="pl" sz="2400" dirty="0">
                <a:solidFill>
                  <a:srgbClr val="1E2328"/>
                </a:solidFill>
                <a:latin typeface="Montserrat"/>
                <a:ea typeface="Montserrat"/>
                <a:cs typeface="Montserrat"/>
                <a:sym typeface="Montserrat"/>
              </a:rPr>
              <a:t>Co robią: Narzędzia te automatyzują powtarzalne zadania marketingowe, takie jak kampanie e-mailowe, publikowanie w mediach społecznościowych i pielęgnowanie potencjalnych klientów.</a:t>
            </a:r>
          </a:p>
          <a:p>
            <a:pPr algn="l">
              <a:lnSpc>
                <a:spcPts val="3299"/>
              </a:lnSpc>
            </a:pPr>
            <a:r>
              <a:rPr lang="pl" sz="2400" dirty="0">
                <a:solidFill>
                  <a:srgbClr val="1E2328"/>
                </a:solidFill>
                <a:latin typeface="Montserrat"/>
                <a:ea typeface="Montserrat"/>
                <a:cs typeface="Montserrat"/>
                <a:sym typeface="Montserrat"/>
              </a:rPr>
              <a:t>Popularne opcje: </a:t>
            </a:r>
            <a:r>
              <a:rPr lang="pl" sz="2400" dirty="0">
                <a:solidFill>
                  <a:srgbClr val="1E2328"/>
                </a:solidFill>
                <a:latin typeface="Montserrat"/>
                <a:ea typeface="Montserrat"/>
                <a:cs typeface="Montserrat"/>
                <a:sym typeface="Montserrat"/>
                <a:hlinkClick r:id="rId4"/>
              </a:rPr>
              <a:t>HubSpot </a:t>
            </a:r>
            <a:r>
              <a:rPr lang="pl" sz="2400" dirty="0">
                <a:solidFill>
                  <a:srgbClr val="1E2328"/>
                </a:solidFill>
                <a:latin typeface="Montserrat"/>
                <a:ea typeface="Montserrat"/>
                <a:cs typeface="Montserrat"/>
                <a:sym typeface="Montserrat"/>
              </a:rPr>
              <a:t>, </a:t>
            </a:r>
            <a:r>
              <a:rPr lang="pl" sz="2400" dirty="0">
                <a:solidFill>
                  <a:srgbClr val="1E2328"/>
                </a:solidFill>
                <a:latin typeface="Montserrat"/>
                <a:ea typeface="Montserrat"/>
                <a:cs typeface="Montserrat"/>
                <a:sym typeface="Montserrat"/>
                <a:hlinkClick r:id="rId11"/>
              </a:rPr>
              <a:t>Marketo </a:t>
            </a:r>
            <a:r>
              <a:rPr lang="pl" sz="2400" dirty="0">
                <a:solidFill>
                  <a:srgbClr val="1E2328"/>
                </a:solidFill>
                <a:latin typeface="Montserrat"/>
                <a:ea typeface="Montserrat"/>
                <a:cs typeface="Montserrat"/>
                <a:sym typeface="Montserrat"/>
              </a:rPr>
              <a:t>, </a:t>
            </a:r>
            <a:r>
              <a:rPr lang="pl" sz="2400" dirty="0">
                <a:solidFill>
                  <a:srgbClr val="1E2328"/>
                </a:solidFill>
                <a:latin typeface="Montserrat"/>
                <a:ea typeface="Montserrat"/>
                <a:cs typeface="Montserrat"/>
                <a:sym typeface="Montserrat"/>
                <a:hlinkClick r:id="rId12"/>
              </a:rPr>
              <a:t>Mailchimp </a:t>
            </a:r>
            <a:r>
              <a:rPr lang="pl" sz="2400" dirty="0">
                <a:solidFill>
                  <a:srgbClr val="1E2328"/>
                </a:solidFill>
                <a:latin typeface="Montserrat"/>
                <a:ea typeface="Montserrat"/>
                <a:cs typeface="Montserrat"/>
                <a:sym typeface="Montserrat"/>
              </a:rPr>
              <a:t>, </a:t>
            </a:r>
            <a:r>
              <a:rPr lang="pl" sz="2400" dirty="0">
                <a:solidFill>
                  <a:srgbClr val="1E2328"/>
                </a:solidFill>
                <a:latin typeface="Montserrat"/>
                <a:ea typeface="Montserrat"/>
                <a:cs typeface="Montserrat"/>
                <a:sym typeface="Montserrat"/>
                <a:hlinkClick r:id="rId13"/>
              </a:rPr>
              <a:t>ActiveCampaign</a:t>
            </a:r>
            <a:r>
              <a:rPr lang="pl" sz="2400" dirty="0">
                <a:solidFill>
                  <a:srgbClr val="1E2328"/>
                </a:solidFill>
                <a:latin typeface="Montserrat"/>
                <a:ea typeface="Montserrat"/>
                <a:cs typeface="Montserrat"/>
                <a:sym typeface="Montserrat"/>
              </a:rPr>
              <a:t> </a:t>
            </a:r>
            <a:endParaRPr lang="en-US" sz="2199" dirty="0">
              <a:solidFill>
                <a:srgbClr val="1E2328"/>
              </a:solidFill>
              <a:latin typeface="Montserrat"/>
              <a:ea typeface="Montserrat"/>
              <a:cs typeface="Montserrat"/>
              <a:sym typeface="Montserrat"/>
            </a:endParaRPr>
          </a:p>
        </p:txBody>
      </p:sp>
      <p:sp>
        <p:nvSpPr>
          <p:cNvPr id="30" name="TextBox 30">
            <a:extLst>
              <a:ext uri="{FF2B5EF4-FFF2-40B4-BE49-F238E27FC236}">
                <a16:creationId xmlns:a16="http://schemas.microsoft.com/office/drawing/2014/main" id="{3E397639-4DE7-D5F9-2ECE-20B1460534FA}"/>
              </a:ext>
            </a:extLst>
          </p:cNvPr>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pl" sz="2499">
                <a:solidFill>
                  <a:srgbClr val="1E2328"/>
                </a:solidFill>
                <a:latin typeface="DM Serif Display"/>
                <a:ea typeface="DM Serif Display"/>
                <a:cs typeface="DM Serif Display"/>
                <a:sym typeface="DM Serif Display"/>
              </a:rPr>
              <a:t>Program szkoleniowy UpTraK</a:t>
            </a:r>
          </a:p>
        </p:txBody>
      </p:sp>
      <p:sp>
        <p:nvSpPr>
          <p:cNvPr id="31" name="TextBox 17">
            <a:extLst>
              <a:ext uri="{FF2B5EF4-FFF2-40B4-BE49-F238E27FC236}">
                <a16:creationId xmlns:a16="http://schemas.microsoft.com/office/drawing/2014/main" id="{61FB7B03-068E-28D0-527B-B549086964E7}"/>
              </a:ext>
            </a:extLst>
          </p:cNvPr>
          <p:cNvSpPr txBox="1"/>
          <p:nvPr/>
        </p:nvSpPr>
        <p:spPr>
          <a:xfrm rot="-5400000">
            <a:off x="15614765" y="7257068"/>
            <a:ext cx="3733800" cy="268663"/>
          </a:xfrm>
          <a:prstGeom prst="rect">
            <a:avLst/>
          </a:prstGeom>
        </p:spPr>
        <p:txBody>
          <a:bodyPr wrap="square" lIns="0" tIns="0" rIns="0" bIns="0" rtlCol="0" anchor="t">
            <a:spAutoFit/>
          </a:bodyPr>
          <a:lstStyle/>
          <a:p>
            <a:pPr algn="l">
              <a:lnSpc>
                <a:spcPts val="2196"/>
              </a:lnSpc>
            </a:pPr>
            <a:r>
              <a:rPr lang="pl" sz="1800" dirty="0">
                <a:solidFill>
                  <a:srgbClr val="1E2328"/>
                </a:solidFill>
                <a:latin typeface="Montserrat"/>
                <a:ea typeface="Montserrat"/>
                <a:cs typeface="Montserrat"/>
                <a:sym typeface="Montserrat"/>
              </a:rPr>
              <a:t>www.fashionupproject.com</a:t>
            </a:r>
          </a:p>
        </p:txBody>
      </p:sp>
    </p:spTree>
    <p:extLst>
      <p:ext uri="{BB962C8B-B14F-4D97-AF65-F5344CB8AC3E}">
        <p14:creationId xmlns:p14="http://schemas.microsoft.com/office/powerpoint/2010/main" val="3399831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AutoShape 3"/>
            <p:cNvSpPr/>
            <p:nvPr/>
          </p:nvSpPr>
          <p:spPr>
            <a:xfrm flipV="1">
              <a:off x="22233774" y="0"/>
              <a:ext cx="0" cy="13716000"/>
            </a:xfrm>
            <a:prstGeom prst="line">
              <a:avLst/>
            </a:prstGeom>
            <a:ln w="12700" cap="flat">
              <a:solidFill>
                <a:srgbClr val="1E2328"/>
              </a:solidFill>
              <a:prstDash val="solid"/>
              <a:headEnd type="none" w="sm" len="sm"/>
              <a:tailEnd type="none" w="sm" len="sm"/>
            </a:ln>
          </p:spPr>
          <p:txBody>
            <a:bodyPr/>
            <a:lstStyle/>
            <a:p>
              <a:endParaRPr lang="pl-PL"/>
            </a:p>
          </p:txBody>
        </p:sp>
        <p:sp>
          <p:nvSpPr>
            <p:cNvPr id="4" name="AutoShape 4"/>
            <p:cNvSpPr/>
            <p:nvPr/>
          </p:nvSpPr>
          <p:spPr>
            <a:xfrm rot="-10800000">
              <a:off x="0" y="1365250"/>
              <a:ext cx="24384000" cy="0"/>
            </a:xfrm>
            <a:prstGeom prst="line">
              <a:avLst/>
            </a:prstGeom>
            <a:ln w="12700" cap="flat">
              <a:solidFill>
                <a:srgbClr val="1E2328"/>
              </a:solidFill>
              <a:prstDash val="solid"/>
              <a:headEnd type="none" w="sm" len="sm"/>
              <a:tailEnd type="none" w="sm" len="sm"/>
            </a:ln>
          </p:spPr>
          <p:txBody>
            <a:bodyPr/>
            <a:lstStyle/>
            <a:p>
              <a:endParaRPr lang="pl-PL"/>
            </a:p>
          </p:txBody>
        </p:sp>
        <p:sp>
          <p:nvSpPr>
            <p:cNvPr id="5" name="Freeform 5"/>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txBody>
            <a:bodyPr/>
            <a:lstStyle/>
            <a:p>
              <a:endParaRPr lang="pl-PL"/>
            </a:p>
          </p:txBody>
        </p:sp>
      </p:grpSp>
      <p:grpSp>
        <p:nvGrpSpPr>
          <p:cNvPr id="8" name="Group 8"/>
          <p:cNvGrpSpPr/>
          <p:nvPr/>
        </p:nvGrpSpPr>
        <p:grpSpPr>
          <a:xfrm>
            <a:off x="0" y="5674870"/>
            <a:ext cx="2839728" cy="4612130"/>
            <a:chOff x="0" y="0"/>
            <a:chExt cx="2254171" cy="3661101"/>
          </a:xfrm>
        </p:grpSpPr>
        <p:sp>
          <p:nvSpPr>
            <p:cNvPr id="9" name="Freeform 9"/>
            <p:cNvSpPr/>
            <p:nvPr/>
          </p:nvSpPr>
          <p:spPr>
            <a:xfrm>
              <a:off x="0" y="0"/>
              <a:ext cx="2254172" cy="3661101"/>
            </a:xfrm>
            <a:custGeom>
              <a:avLst/>
              <a:gdLst/>
              <a:ahLst/>
              <a:cxnLst/>
              <a:rect l="l" t="t" r="r" b="b"/>
              <a:pathLst>
                <a:path w="2254172" h="3661101">
                  <a:moveTo>
                    <a:pt x="0" y="0"/>
                  </a:moveTo>
                  <a:lnTo>
                    <a:pt x="2254172" y="0"/>
                  </a:lnTo>
                  <a:lnTo>
                    <a:pt x="2254172" y="3661101"/>
                  </a:lnTo>
                  <a:lnTo>
                    <a:pt x="0" y="3661101"/>
                  </a:lnTo>
                  <a:close/>
                </a:path>
              </a:pathLst>
            </a:custGeom>
            <a:solidFill>
              <a:srgbClr val="000000"/>
            </a:solidFill>
          </p:spPr>
          <p:txBody>
            <a:bodyPr/>
            <a:lstStyle/>
            <a:p>
              <a:endParaRPr lang="pl-PL"/>
            </a:p>
          </p:txBody>
        </p:sp>
        <p:sp>
          <p:nvSpPr>
            <p:cNvPr id="10" name="TextBox 10"/>
            <p:cNvSpPr txBox="1"/>
            <p:nvPr/>
          </p:nvSpPr>
          <p:spPr>
            <a:xfrm>
              <a:off x="0" y="0"/>
              <a:ext cx="2254171" cy="3661101"/>
            </a:xfrm>
            <a:prstGeom prst="rect">
              <a:avLst/>
            </a:prstGeom>
          </p:spPr>
          <p:txBody>
            <a:bodyPr lIns="50800" tIns="50800" rIns="50800" bIns="50800" rtlCol="0" anchor="ctr"/>
            <a:lstStyle/>
            <a:p>
              <a:pPr algn="ctr">
                <a:lnSpc>
                  <a:spcPts val="2478"/>
                </a:lnSpc>
              </a:pPr>
              <a:endParaRPr/>
            </a:p>
          </p:txBody>
        </p:sp>
      </p:grpSp>
      <p:grpSp>
        <p:nvGrpSpPr>
          <p:cNvPr id="11" name="Group 11"/>
          <p:cNvGrpSpPr/>
          <p:nvPr/>
        </p:nvGrpSpPr>
        <p:grpSpPr>
          <a:xfrm>
            <a:off x="0" y="1033462"/>
            <a:ext cx="16672328" cy="4745461"/>
            <a:chOff x="0" y="0"/>
            <a:chExt cx="3605891" cy="1026348"/>
          </a:xfrm>
        </p:grpSpPr>
        <p:sp>
          <p:nvSpPr>
            <p:cNvPr id="12" name="Freeform 12"/>
            <p:cNvSpPr/>
            <p:nvPr/>
          </p:nvSpPr>
          <p:spPr>
            <a:xfrm>
              <a:off x="0" y="0"/>
              <a:ext cx="3605891" cy="1026348"/>
            </a:xfrm>
            <a:custGeom>
              <a:avLst/>
              <a:gdLst/>
              <a:ahLst/>
              <a:cxnLst/>
              <a:rect l="l" t="t" r="r" b="b"/>
              <a:pathLst>
                <a:path w="3605891" h="1026348">
                  <a:moveTo>
                    <a:pt x="0" y="0"/>
                  </a:moveTo>
                  <a:lnTo>
                    <a:pt x="3605891" y="0"/>
                  </a:lnTo>
                  <a:lnTo>
                    <a:pt x="3605891" y="1026348"/>
                  </a:lnTo>
                  <a:lnTo>
                    <a:pt x="0" y="1026348"/>
                  </a:lnTo>
                  <a:close/>
                </a:path>
              </a:pathLst>
            </a:custGeom>
            <a:solidFill>
              <a:srgbClr val="CFCF5A"/>
            </a:solidFill>
          </p:spPr>
          <p:txBody>
            <a:bodyPr/>
            <a:lstStyle/>
            <a:p>
              <a:endParaRPr lang="pl-PL"/>
            </a:p>
          </p:txBody>
        </p:sp>
        <p:sp>
          <p:nvSpPr>
            <p:cNvPr id="13" name="TextBox 13"/>
            <p:cNvSpPr txBox="1"/>
            <p:nvPr/>
          </p:nvSpPr>
          <p:spPr>
            <a:xfrm>
              <a:off x="0" y="0"/>
              <a:ext cx="3605891" cy="1026348"/>
            </a:xfrm>
            <a:prstGeom prst="rect">
              <a:avLst/>
            </a:prstGeom>
          </p:spPr>
          <p:txBody>
            <a:bodyPr lIns="50800" tIns="50800" rIns="50800" bIns="50800" rtlCol="0" anchor="ctr"/>
            <a:lstStyle/>
            <a:p>
              <a:pPr algn="ctr">
                <a:lnSpc>
                  <a:spcPts val="2196"/>
                </a:lnSpc>
              </a:pPr>
              <a:endParaRPr/>
            </a:p>
          </p:txBody>
        </p:sp>
      </p:grpSp>
      <p:sp>
        <p:nvSpPr>
          <p:cNvPr id="14" name="AutoShape 14"/>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pl-PL"/>
          </a:p>
        </p:txBody>
      </p:sp>
      <p:sp>
        <p:nvSpPr>
          <p:cNvPr id="15" name="TextBox 15"/>
          <p:cNvSpPr txBox="1"/>
          <p:nvPr/>
        </p:nvSpPr>
        <p:spPr>
          <a:xfrm>
            <a:off x="6228287" y="2683797"/>
            <a:ext cx="5831426" cy="1572162"/>
          </a:xfrm>
          <a:prstGeom prst="rect">
            <a:avLst/>
          </a:prstGeom>
        </p:spPr>
        <p:txBody>
          <a:bodyPr lIns="0" tIns="0" rIns="0" bIns="0" rtlCol="0" anchor="t">
            <a:spAutoFit/>
          </a:bodyPr>
          <a:lstStyle/>
          <a:p>
            <a:pPr algn="l">
              <a:lnSpc>
                <a:spcPts val="6000"/>
              </a:lnSpc>
            </a:pPr>
            <a:r>
              <a:rPr lang="pl" sz="6000" dirty="0">
                <a:solidFill>
                  <a:srgbClr val="000000"/>
                </a:solidFill>
                <a:latin typeface="DM Serif Display"/>
                <a:ea typeface="DM Serif Display"/>
                <a:cs typeface="DM Serif Display"/>
                <a:sym typeface="DM Serif Display"/>
              </a:rPr>
              <a:t>Podsumowanie Unitu</a:t>
            </a:r>
          </a:p>
        </p:txBody>
      </p:sp>
      <p:sp>
        <p:nvSpPr>
          <p:cNvPr id="16" name="AutoShape 16"/>
          <p:cNvSpPr/>
          <p:nvPr/>
        </p:nvSpPr>
        <p:spPr>
          <a:xfrm>
            <a:off x="6286779" y="4691633"/>
            <a:ext cx="719041" cy="4762"/>
          </a:xfrm>
          <a:prstGeom prst="line">
            <a:avLst/>
          </a:prstGeom>
          <a:ln w="9525" cap="flat">
            <a:solidFill>
              <a:srgbClr val="000000"/>
            </a:solidFill>
            <a:prstDash val="solid"/>
            <a:headEnd type="none" w="sm" len="sm"/>
            <a:tailEnd type="none" w="sm" len="sm"/>
          </a:ln>
        </p:spPr>
        <p:txBody>
          <a:bodyPr/>
          <a:lstStyle/>
          <a:p>
            <a:endParaRPr lang="pl-PL"/>
          </a:p>
        </p:txBody>
      </p:sp>
      <p:sp>
        <p:nvSpPr>
          <p:cNvPr id="17" name="TextBox 17"/>
          <p:cNvSpPr txBox="1"/>
          <p:nvPr/>
        </p:nvSpPr>
        <p:spPr>
          <a:xfrm>
            <a:off x="6196922" y="6285940"/>
            <a:ext cx="9992788" cy="2926250"/>
          </a:xfrm>
          <a:prstGeom prst="rect">
            <a:avLst/>
          </a:prstGeom>
        </p:spPr>
        <p:txBody>
          <a:bodyPr lIns="0" tIns="0" rIns="0" bIns="0" rtlCol="0" anchor="t">
            <a:spAutoFit/>
          </a:bodyPr>
          <a:lstStyle/>
          <a:p>
            <a:pPr algn="just">
              <a:lnSpc>
                <a:spcPts val="3299"/>
              </a:lnSpc>
            </a:pPr>
            <a:r>
              <a:rPr lang="pl" sz="2199" dirty="0">
                <a:solidFill>
                  <a:srgbClr val="1E2328"/>
                </a:solidFill>
                <a:latin typeface="Montserrat"/>
                <a:ea typeface="Montserrat"/>
                <a:cs typeface="Montserrat"/>
                <a:sym typeface="Montserrat"/>
              </a:rPr>
              <a:t>W tym module poznałeś kluczowe kroki tworzenia biznesplanu, który jest kluczowy dla sukcesu firmy. Przedstawia on koncepcję, cele i strategie biznesowe. Dowiedziałeś się również o znaczeniu przeprowadzania badań rynku i analizy konkurencji, które pomagają zrozumieć sytuację na rynku i dostarczają informacji o potrzebach, preferencjach i trendach klientów, umożliwiając odpowiednie dopasowanie produktów i działań marketingowych.</a:t>
            </a:r>
            <a:endParaRPr lang="it-IT"/>
          </a:p>
        </p:txBody>
      </p:sp>
      <p:sp>
        <p:nvSpPr>
          <p:cNvPr id="19" name="Freeform 19"/>
          <p:cNvSpPr/>
          <p:nvPr/>
        </p:nvSpPr>
        <p:spPr>
          <a:xfrm>
            <a:off x="946488" y="2126555"/>
            <a:ext cx="3474574" cy="7094874"/>
          </a:xfrm>
          <a:custGeom>
            <a:avLst/>
            <a:gdLst/>
            <a:ahLst/>
            <a:cxnLst/>
            <a:rect l="l" t="t" r="r" b="b"/>
            <a:pathLst>
              <a:path w="2513330" h="513207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p:spPr>
        <p:txBody>
          <a:bodyPr/>
          <a:lstStyle/>
          <a:p>
            <a:endParaRPr lang="pl-PL"/>
          </a:p>
        </p:txBody>
      </p:sp>
      <p:sp>
        <p:nvSpPr>
          <p:cNvPr id="20" name="Freeform 20"/>
          <p:cNvSpPr/>
          <p:nvPr/>
        </p:nvSpPr>
        <p:spPr>
          <a:xfrm>
            <a:off x="1129083" y="2307395"/>
            <a:ext cx="3112896" cy="6741974"/>
          </a:xfrm>
          <a:custGeom>
            <a:avLst/>
            <a:gdLst/>
            <a:ahLst/>
            <a:cxnLst/>
            <a:rect l="l" t="t" r="r" b="b"/>
            <a:pathLst>
              <a:path w="2251710" h="4876800">
                <a:moveTo>
                  <a:pt x="2040890" y="0"/>
                </a:moveTo>
                <a:lnTo>
                  <a:pt x="1769110" y="0"/>
                </a:lnTo>
                <a:lnTo>
                  <a:pt x="1769110" y="57150"/>
                </a:lnTo>
                <a:cubicBezTo>
                  <a:pt x="1769110" y="121920"/>
                  <a:pt x="1715770" y="175260"/>
                  <a:pt x="1651000" y="175260"/>
                </a:cubicBezTo>
                <a:lnTo>
                  <a:pt x="601980" y="175260"/>
                </a:lnTo>
                <a:cubicBezTo>
                  <a:pt x="537210" y="175260"/>
                  <a:pt x="483870" y="121920"/>
                  <a:pt x="483870" y="57150"/>
                </a:cubicBezTo>
                <a:lnTo>
                  <a:pt x="483870" y="0"/>
                </a:lnTo>
                <a:lnTo>
                  <a:pt x="209550" y="0"/>
                </a:lnTo>
                <a:cubicBezTo>
                  <a:pt x="93980" y="0"/>
                  <a:pt x="0" y="93980"/>
                  <a:pt x="0" y="209550"/>
                </a:cubicBezTo>
                <a:lnTo>
                  <a:pt x="0" y="4667250"/>
                </a:lnTo>
                <a:cubicBezTo>
                  <a:pt x="0" y="4782820"/>
                  <a:pt x="93980" y="4876800"/>
                  <a:pt x="209550" y="4876800"/>
                </a:cubicBezTo>
                <a:lnTo>
                  <a:pt x="2040890" y="4876800"/>
                </a:lnTo>
                <a:cubicBezTo>
                  <a:pt x="2156460" y="4876800"/>
                  <a:pt x="2250440" y="4782820"/>
                  <a:pt x="2250440" y="4667250"/>
                </a:cubicBezTo>
                <a:lnTo>
                  <a:pt x="2250440" y="209550"/>
                </a:lnTo>
                <a:cubicBezTo>
                  <a:pt x="2251710" y="93980"/>
                  <a:pt x="2157730" y="0"/>
                  <a:pt x="2040890" y="0"/>
                </a:cubicBezTo>
                <a:close/>
              </a:path>
            </a:pathLst>
          </a:custGeom>
          <a:blipFill>
            <a:blip r:embed="rId3"/>
            <a:stretch>
              <a:fillRect l="-22189" r="-22189"/>
            </a:stretch>
          </a:blipFill>
        </p:spPr>
        <p:txBody>
          <a:bodyPr/>
          <a:lstStyle/>
          <a:p>
            <a:endParaRPr lang="el-GR" dirty="0"/>
          </a:p>
        </p:txBody>
      </p:sp>
      <p:sp>
        <p:nvSpPr>
          <p:cNvPr id="21" name="Freeform 21"/>
          <p:cNvSpPr/>
          <p:nvPr/>
        </p:nvSpPr>
        <p:spPr>
          <a:xfrm>
            <a:off x="2423051" y="2365334"/>
            <a:ext cx="481068" cy="59695"/>
          </a:xfrm>
          <a:custGeom>
            <a:avLst/>
            <a:gdLst/>
            <a:ahLst/>
            <a:cxnLst/>
            <a:rect l="l" t="t" r="r" b="b"/>
            <a:pathLst>
              <a:path w="347980" h="4318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55555"/>
          </a:solidFill>
        </p:spPr>
        <p:txBody>
          <a:bodyPr/>
          <a:lstStyle/>
          <a:p>
            <a:endParaRPr lang="pl-PL"/>
          </a:p>
        </p:txBody>
      </p:sp>
      <p:sp>
        <p:nvSpPr>
          <p:cNvPr id="22" name="Freeform 22"/>
          <p:cNvSpPr/>
          <p:nvPr/>
        </p:nvSpPr>
        <p:spPr>
          <a:xfrm>
            <a:off x="3054699" y="2351217"/>
            <a:ext cx="92122" cy="87927"/>
          </a:xfrm>
          <a:custGeom>
            <a:avLst/>
            <a:gdLst/>
            <a:ahLst/>
            <a:cxnLst/>
            <a:rect l="l" t="t" r="r" b="b"/>
            <a:pathLst>
              <a:path w="66636" h="63602">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555555"/>
          </a:solidFill>
        </p:spPr>
        <p:txBody>
          <a:bodyPr/>
          <a:lstStyle/>
          <a:p>
            <a:endParaRPr lang="pl-PL"/>
          </a:p>
        </p:txBody>
      </p:sp>
      <p:sp>
        <p:nvSpPr>
          <p:cNvPr id="23" name="Freeform 23"/>
          <p:cNvSpPr/>
          <p:nvPr/>
        </p:nvSpPr>
        <p:spPr>
          <a:xfrm>
            <a:off x="872748" y="3039531"/>
            <a:ext cx="38626" cy="294961"/>
          </a:xfrm>
          <a:custGeom>
            <a:avLst/>
            <a:gdLst/>
            <a:ahLst/>
            <a:cxnLst/>
            <a:rect l="l" t="t" r="r" b="b"/>
            <a:pathLst>
              <a:path w="27940" h="21336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p:spPr>
        <p:txBody>
          <a:bodyPr/>
          <a:lstStyle/>
          <a:p>
            <a:endParaRPr lang="pl-PL"/>
          </a:p>
        </p:txBody>
      </p:sp>
      <p:sp>
        <p:nvSpPr>
          <p:cNvPr id="24" name="Freeform 24"/>
          <p:cNvSpPr/>
          <p:nvPr/>
        </p:nvSpPr>
        <p:spPr>
          <a:xfrm>
            <a:off x="872748" y="3553958"/>
            <a:ext cx="38626" cy="531984"/>
          </a:xfrm>
          <a:custGeom>
            <a:avLst/>
            <a:gdLst/>
            <a:ahLst/>
            <a:cxnLst/>
            <a:rect l="l" t="t" r="r" b="b"/>
            <a:pathLst>
              <a:path w="27940" h="38481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p:spPr>
        <p:txBody>
          <a:bodyPr/>
          <a:lstStyle/>
          <a:p>
            <a:endParaRPr lang="pl-PL"/>
          </a:p>
        </p:txBody>
      </p:sp>
      <p:sp>
        <p:nvSpPr>
          <p:cNvPr id="25" name="Freeform 25"/>
          <p:cNvSpPr/>
          <p:nvPr/>
        </p:nvSpPr>
        <p:spPr>
          <a:xfrm>
            <a:off x="872748" y="4201819"/>
            <a:ext cx="38626" cy="533740"/>
          </a:xfrm>
          <a:custGeom>
            <a:avLst/>
            <a:gdLst/>
            <a:ahLst/>
            <a:cxnLst/>
            <a:rect l="l" t="t" r="r" b="b"/>
            <a:pathLst>
              <a:path w="27940" h="38608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p:spPr>
        <p:txBody>
          <a:bodyPr/>
          <a:lstStyle/>
          <a:p>
            <a:endParaRPr lang="pl-PL"/>
          </a:p>
        </p:txBody>
      </p:sp>
      <p:sp>
        <p:nvSpPr>
          <p:cNvPr id="26" name="Freeform 26"/>
          <p:cNvSpPr/>
          <p:nvPr/>
        </p:nvSpPr>
        <p:spPr>
          <a:xfrm>
            <a:off x="4456177" y="3729530"/>
            <a:ext cx="38626" cy="855037"/>
          </a:xfrm>
          <a:custGeom>
            <a:avLst/>
            <a:gdLst/>
            <a:ahLst/>
            <a:cxnLst/>
            <a:rect l="l" t="t" r="r" b="b"/>
            <a:pathLst>
              <a:path w="27940" h="61849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p:spPr>
        <p:txBody>
          <a:bodyPr/>
          <a:lstStyle/>
          <a:p>
            <a:endParaRPr lang="pl-PL"/>
          </a:p>
        </p:txBody>
      </p:sp>
      <p:sp>
        <p:nvSpPr>
          <p:cNvPr id="27" name="Freeform 27"/>
          <p:cNvSpPr/>
          <p:nvPr/>
        </p:nvSpPr>
        <p:spPr>
          <a:xfrm>
            <a:off x="911374" y="2091441"/>
            <a:ext cx="3544803" cy="7165103"/>
          </a:xfrm>
          <a:custGeom>
            <a:avLst/>
            <a:gdLst/>
            <a:ahLst/>
            <a:cxnLst/>
            <a:rect l="l" t="t" r="r" b="b"/>
            <a:pathLst>
              <a:path w="2564130" h="518287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555555"/>
          </a:solidFill>
        </p:spPr>
        <p:txBody>
          <a:bodyPr/>
          <a:lstStyle/>
          <a:p>
            <a:endParaRPr lang="pl-PL"/>
          </a:p>
        </p:txBody>
      </p:sp>
      <p:sp>
        <p:nvSpPr>
          <p:cNvPr id="28" name="Freeform 28"/>
          <p:cNvSpPr/>
          <p:nvPr/>
        </p:nvSpPr>
        <p:spPr>
          <a:xfrm>
            <a:off x="5011788" y="6300121"/>
            <a:ext cx="699514" cy="699514"/>
          </a:xfrm>
          <a:custGeom>
            <a:avLst/>
            <a:gdLst/>
            <a:ahLst/>
            <a:cxnLst/>
            <a:rect l="l" t="t" r="r" b="b"/>
            <a:pathLst>
              <a:path w="699514" h="699514">
                <a:moveTo>
                  <a:pt x="0" y="0"/>
                </a:moveTo>
                <a:lnTo>
                  <a:pt x="699515" y="0"/>
                </a:lnTo>
                <a:lnTo>
                  <a:pt x="699515" y="699515"/>
                </a:lnTo>
                <a:lnTo>
                  <a:pt x="0" y="6995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pl-PL"/>
          </a:p>
        </p:txBody>
      </p:sp>
      <p:sp>
        <p:nvSpPr>
          <p:cNvPr id="29" name="TextBox 29"/>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pl" sz="2499">
                <a:solidFill>
                  <a:srgbClr val="1E2328"/>
                </a:solidFill>
                <a:latin typeface="DM Serif Display"/>
                <a:ea typeface="DM Serif Display"/>
                <a:cs typeface="DM Serif Display"/>
                <a:sym typeface="DM Serif Display"/>
              </a:rPr>
              <a:t>Program szkoleniowy UpTraK</a:t>
            </a:r>
          </a:p>
        </p:txBody>
      </p:sp>
      <p:sp>
        <p:nvSpPr>
          <p:cNvPr id="30" name="TextBox 17">
            <a:extLst>
              <a:ext uri="{FF2B5EF4-FFF2-40B4-BE49-F238E27FC236}">
                <a16:creationId xmlns:a16="http://schemas.microsoft.com/office/drawing/2014/main" id="{5FA88E40-87E2-29C6-4592-3260AE856483}"/>
              </a:ext>
            </a:extLst>
          </p:cNvPr>
          <p:cNvSpPr txBox="1"/>
          <p:nvPr/>
        </p:nvSpPr>
        <p:spPr>
          <a:xfrm rot="-5400000">
            <a:off x="15614765" y="7257068"/>
            <a:ext cx="3733800" cy="268663"/>
          </a:xfrm>
          <a:prstGeom prst="rect">
            <a:avLst/>
          </a:prstGeom>
        </p:spPr>
        <p:txBody>
          <a:bodyPr wrap="square" lIns="0" tIns="0" rIns="0" bIns="0" rtlCol="0" anchor="t">
            <a:spAutoFit/>
          </a:bodyPr>
          <a:lstStyle/>
          <a:p>
            <a:pPr algn="l">
              <a:lnSpc>
                <a:spcPts val="2196"/>
              </a:lnSpc>
            </a:pPr>
            <a:r>
              <a:rPr lang="pl" sz="1800" dirty="0">
                <a:solidFill>
                  <a:srgbClr val="1E2328"/>
                </a:solidFill>
                <a:latin typeface="Montserrat"/>
                <a:ea typeface="Montserrat"/>
                <a:cs typeface="Montserrat"/>
                <a:sym typeface="Montserrat"/>
              </a:rPr>
              <a:t>www.fashionupproject.com</a:t>
            </a:r>
          </a:p>
        </p:txBody>
      </p:sp>
      <p:sp>
        <p:nvSpPr>
          <p:cNvPr id="7" name="TextBox 13">
            <a:extLst>
              <a:ext uri="{FF2B5EF4-FFF2-40B4-BE49-F238E27FC236}">
                <a16:creationId xmlns:a16="http://schemas.microsoft.com/office/drawing/2014/main" id="{115CA920-3916-A08F-B596-45B5D9A875AF}"/>
              </a:ext>
            </a:extLst>
          </p:cNvPr>
          <p:cNvSpPr txBox="1"/>
          <p:nvPr/>
        </p:nvSpPr>
        <p:spPr>
          <a:xfrm>
            <a:off x="13801181" y="329406"/>
            <a:ext cx="2756219" cy="374650"/>
          </a:xfrm>
          <a:prstGeom prst="rect">
            <a:avLst/>
          </a:prstGeom>
        </p:spPr>
        <p:txBody>
          <a:bodyPr lIns="0" tIns="0" rIns="0" bIns="0" rtlCol="0" anchor="t">
            <a:spAutoFit/>
          </a:bodyPr>
          <a:lstStyle/>
          <a:p>
            <a:pPr algn="ctr">
              <a:lnSpc>
                <a:spcPts val="3049"/>
              </a:lnSpc>
            </a:pPr>
            <a:r>
              <a:rPr lang="pl" sz="2499" dirty="0">
                <a:solidFill>
                  <a:srgbClr val="1E2328"/>
                </a:solidFill>
                <a:latin typeface="Montserrat"/>
                <a:ea typeface="Montserrat"/>
                <a:cs typeface="Montserrat"/>
                <a:sym typeface="Montserrat"/>
              </a:rPr>
              <a:t>Moduł 5, Unit 4</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033462"/>
            <a:ext cx="1028700" cy="9253538"/>
            <a:chOff x="0" y="0"/>
            <a:chExt cx="222487" cy="2001355"/>
          </a:xfrm>
        </p:grpSpPr>
        <p:sp>
          <p:nvSpPr>
            <p:cNvPr id="3" name="Freeform 3"/>
            <p:cNvSpPr/>
            <p:nvPr/>
          </p:nvSpPr>
          <p:spPr>
            <a:xfrm>
              <a:off x="0" y="0"/>
              <a:ext cx="222487" cy="2001355"/>
            </a:xfrm>
            <a:custGeom>
              <a:avLst/>
              <a:gdLst/>
              <a:ahLst/>
              <a:cxnLst/>
              <a:rect l="l" t="t" r="r" b="b"/>
              <a:pathLst>
                <a:path w="222487" h="2001355">
                  <a:moveTo>
                    <a:pt x="0" y="0"/>
                  </a:moveTo>
                  <a:lnTo>
                    <a:pt x="222487" y="0"/>
                  </a:lnTo>
                  <a:lnTo>
                    <a:pt x="222487" y="2001355"/>
                  </a:lnTo>
                  <a:lnTo>
                    <a:pt x="0" y="2001355"/>
                  </a:lnTo>
                  <a:close/>
                </a:path>
              </a:pathLst>
            </a:custGeom>
            <a:solidFill>
              <a:srgbClr val="CFCF5A"/>
            </a:solidFill>
          </p:spPr>
          <p:txBody>
            <a:bodyPr/>
            <a:lstStyle/>
            <a:p>
              <a:endParaRPr lang="pl-PL"/>
            </a:p>
          </p:txBody>
        </p:sp>
        <p:sp>
          <p:nvSpPr>
            <p:cNvPr id="4" name="TextBox 4"/>
            <p:cNvSpPr txBox="1"/>
            <p:nvPr/>
          </p:nvSpPr>
          <p:spPr>
            <a:xfrm>
              <a:off x="0" y="0"/>
              <a:ext cx="222487" cy="2001355"/>
            </a:xfrm>
            <a:prstGeom prst="rect">
              <a:avLst/>
            </a:prstGeom>
          </p:spPr>
          <p:txBody>
            <a:bodyPr lIns="50800" tIns="50800" rIns="50800" bIns="50800" rtlCol="0" anchor="ctr"/>
            <a:lstStyle/>
            <a:p>
              <a:pPr algn="ctr">
                <a:lnSpc>
                  <a:spcPts val="2196"/>
                </a:lnSpc>
              </a:pPr>
              <a:endParaRPr/>
            </a:p>
          </p:txBody>
        </p:sp>
      </p:grpSp>
      <p:grpSp>
        <p:nvGrpSpPr>
          <p:cNvPr id="5" name="Group 5"/>
          <p:cNvGrpSpPr/>
          <p:nvPr/>
        </p:nvGrpSpPr>
        <p:grpSpPr>
          <a:xfrm>
            <a:off x="0" y="0"/>
            <a:ext cx="18288000" cy="10287000"/>
            <a:chOff x="0" y="0"/>
            <a:chExt cx="24384000" cy="13716000"/>
          </a:xfrm>
        </p:grpSpPr>
        <p:sp>
          <p:nvSpPr>
            <p:cNvPr id="6" name="AutoShape 6"/>
            <p:cNvSpPr/>
            <p:nvPr/>
          </p:nvSpPr>
          <p:spPr>
            <a:xfrm flipV="1">
              <a:off x="22233774" y="0"/>
              <a:ext cx="0" cy="13716000"/>
            </a:xfrm>
            <a:prstGeom prst="line">
              <a:avLst/>
            </a:prstGeom>
            <a:ln w="12700" cap="flat">
              <a:solidFill>
                <a:srgbClr val="1E2328"/>
              </a:solidFill>
              <a:prstDash val="solid"/>
              <a:headEnd type="none" w="sm" len="sm"/>
              <a:tailEnd type="none" w="sm" len="sm"/>
            </a:ln>
          </p:spPr>
          <p:txBody>
            <a:bodyPr/>
            <a:lstStyle/>
            <a:p>
              <a:endParaRPr lang="pl-PL"/>
            </a:p>
          </p:txBody>
        </p:sp>
        <p:sp>
          <p:nvSpPr>
            <p:cNvPr id="7" name="AutoShape 7"/>
            <p:cNvSpPr/>
            <p:nvPr/>
          </p:nvSpPr>
          <p:spPr>
            <a:xfrm rot="-10800000">
              <a:off x="0" y="1365250"/>
              <a:ext cx="24384000" cy="0"/>
            </a:xfrm>
            <a:prstGeom prst="line">
              <a:avLst/>
            </a:prstGeom>
            <a:ln w="12700" cap="flat">
              <a:solidFill>
                <a:srgbClr val="1E2328"/>
              </a:solidFill>
              <a:prstDash val="solid"/>
              <a:headEnd type="none" w="sm" len="sm"/>
              <a:tailEnd type="none" w="sm" len="sm"/>
            </a:ln>
          </p:spPr>
          <p:txBody>
            <a:bodyPr/>
            <a:lstStyle/>
            <a:p>
              <a:endParaRPr lang="pl-PL"/>
            </a:p>
          </p:txBody>
        </p:sp>
        <p:sp>
          <p:nvSpPr>
            <p:cNvPr id="8" name="Freeform 8"/>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txBody>
            <a:bodyPr/>
            <a:lstStyle/>
            <a:p>
              <a:endParaRPr lang="pl-PL"/>
            </a:p>
          </p:txBody>
        </p:sp>
      </p:grpSp>
      <p:sp>
        <p:nvSpPr>
          <p:cNvPr id="11" name="AutoShape 11"/>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pl-PL"/>
          </a:p>
        </p:txBody>
      </p:sp>
      <p:grpSp>
        <p:nvGrpSpPr>
          <p:cNvPr id="12" name="Group 12"/>
          <p:cNvGrpSpPr/>
          <p:nvPr/>
        </p:nvGrpSpPr>
        <p:grpSpPr>
          <a:xfrm>
            <a:off x="0" y="4067054"/>
            <a:ext cx="3933182" cy="2152892"/>
            <a:chOff x="0" y="0"/>
            <a:chExt cx="5244242" cy="2870523"/>
          </a:xfrm>
        </p:grpSpPr>
        <p:grpSp>
          <p:nvGrpSpPr>
            <p:cNvPr id="13" name="Group 13"/>
            <p:cNvGrpSpPr/>
            <p:nvPr/>
          </p:nvGrpSpPr>
          <p:grpSpPr>
            <a:xfrm>
              <a:off x="0" y="0"/>
              <a:ext cx="5244242" cy="2870523"/>
              <a:chOff x="0" y="0"/>
              <a:chExt cx="1980673" cy="1084155"/>
            </a:xfrm>
          </p:grpSpPr>
          <p:sp>
            <p:nvSpPr>
              <p:cNvPr id="14" name="Freeform 14"/>
              <p:cNvSpPr/>
              <p:nvPr/>
            </p:nvSpPr>
            <p:spPr>
              <a:xfrm>
                <a:off x="0" y="0"/>
                <a:ext cx="1980673" cy="1084155"/>
              </a:xfrm>
              <a:custGeom>
                <a:avLst/>
                <a:gdLst/>
                <a:ahLst/>
                <a:cxnLst/>
                <a:rect l="l" t="t" r="r" b="b"/>
                <a:pathLst>
                  <a:path w="1980673" h="1084155">
                    <a:moveTo>
                      <a:pt x="0" y="0"/>
                    </a:moveTo>
                    <a:lnTo>
                      <a:pt x="1980673" y="0"/>
                    </a:lnTo>
                    <a:lnTo>
                      <a:pt x="1980673" y="1084155"/>
                    </a:lnTo>
                    <a:lnTo>
                      <a:pt x="0" y="1084155"/>
                    </a:lnTo>
                    <a:close/>
                  </a:path>
                </a:pathLst>
              </a:custGeom>
              <a:solidFill>
                <a:srgbClr val="1E2328"/>
              </a:solidFill>
            </p:spPr>
            <p:txBody>
              <a:bodyPr/>
              <a:lstStyle/>
              <a:p>
                <a:endParaRPr lang="pl-PL"/>
              </a:p>
            </p:txBody>
          </p:sp>
          <p:sp>
            <p:nvSpPr>
              <p:cNvPr id="15" name="TextBox 15"/>
              <p:cNvSpPr txBox="1"/>
              <p:nvPr/>
            </p:nvSpPr>
            <p:spPr>
              <a:xfrm>
                <a:off x="0" y="0"/>
                <a:ext cx="1980673" cy="1084155"/>
              </a:xfrm>
              <a:prstGeom prst="rect">
                <a:avLst/>
              </a:prstGeom>
            </p:spPr>
            <p:txBody>
              <a:bodyPr lIns="50800" tIns="50800" rIns="50800" bIns="50800" rtlCol="0" anchor="ctr"/>
              <a:lstStyle/>
              <a:p>
                <a:pPr algn="ctr">
                  <a:lnSpc>
                    <a:spcPts val="2196"/>
                  </a:lnSpc>
                </a:pPr>
                <a:endParaRPr/>
              </a:p>
            </p:txBody>
          </p:sp>
        </p:grpSp>
        <p:sp>
          <p:nvSpPr>
            <p:cNvPr id="16" name="TextBox 16"/>
            <p:cNvSpPr txBox="1"/>
            <p:nvPr/>
          </p:nvSpPr>
          <p:spPr>
            <a:xfrm>
              <a:off x="594936" y="1078965"/>
              <a:ext cx="3453894" cy="712332"/>
            </a:xfrm>
            <a:prstGeom prst="rect">
              <a:avLst/>
            </a:prstGeom>
          </p:spPr>
          <p:txBody>
            <a:bodyPr lIns="0" tIns="0" rIns="0" bIns="0" rtlCol="0" anchor="t">
              <a:spAutoFit/>
            </a:bodyPr>
            <a:lstStyle/>
            <a:p>
              <a:pPr algn="l">
                <a:lnSpc>
                  <a:spcPts val="4227"/>
                </a:lnSpc>
              </a:pPr>
              <a:r>
                <a:rPr lang="pl" sz="3465" dirty="0">
                  <a:solidFill>
                    <a:srgbClr val="FFFFFF"/>
                  </a:solidFill>
                  <a:latin typeface="DM Serif Display"/>
                  <a:ea typeface="DM Serif Display"/>
                  <a:cs typeface="DM Serif Display"/>
                  <a:sym typeface="DM Serif Display"/>
                </a:rPr>
                <a:t>Źródła</a:t>
              </a:r>
            </a:p>
          </p:txBody>
        </p:sp>
      </p:grpSp>
      <p:sp>
        <p:nvSpPr>
          <p:cNvPr id="18" name="TextBox 18"/>
          <p:cNvSpPr txBox="1"/>
          <p:nvPr/>
        </p:nvSpPr>
        <p:spPr>
          <a:xfrm>
            <a:off x="4379384" y="3305664"/>
            <a:ext cx="11951541" cy="5042214"/>
          </a:xfrm>
          <a:prstGeom prst="rect">
            <a:avLst/>
          </a:prstGeom>
        </p:spPr>
        <p:txBody>
          <a:bodyPr lIns="0" tIns="0" rIns="0" bIns="0" rtlCol="0" anchor="t">
            <a:spAutoFit/>
          </a:bodyPr>
          <a:lstStyle/>
          <a:p>
            <a:pPr marL="474979" lvl="1" indent="-237490" algn="l">
              <a:lnSpc>
                <a:spcPts val="3299"/>
              </a:lnSpc>
              <a:buFont typeface="Arial"/>
              <a:buChar char="•"/>
            </a:pPr>
            <a:r>
              <a:rPr lang="pl" sz="2199" dirty="0">
                <a:solidFill>
                  <a:srgbClr val="1E2328"/>
                </a:solidFill>
                <a:latin typeface="Montserrat"/>
                <a:ea typeface="Montserrat"/>
                <a:cs typeface="Montserrat"/>
                <a:sym typeface="Montserrat"/>
                <a:hlinkClick r:id="rId3"/>
              </a:rPr>
              <a:t>https://rockcontent.com/blog/customer-base-definition/</a:t>
            </a:r>
            <a:r>
              <a:rPr lang="pl" sz="2199" dirty="0">
                <a:solidFill>
                  <a:srgbClr val="1E2328"/>
                </a:solidFill>
                <a:latin typeface="Montserrat"/>
                <a:ea typeface="Montserrat"/>
                <a:cs typeface="Montserrat"/>
                <a:sym typeface="Montserrat"/>
              </a:rPr>
              <a:t> </a:t>
            </a:r>
          </a:p>
          <a:p>
            <a:pPr marL="474979" lvl="1" indent="-237490" algn="l">
              <a:lnSpc>
                <a:spcPts val="3299"/>
              </a:lnSpc>
              <a:buFont typeface="Arial"/>
              <a:buChar char="•"/>
            </a:pPr>
            <a:r>
              <a:rPr lang="pl" sz="2199" dirty="0">
                <a:solidFill>
                  <a:srgbClr val="1E2328"/>
                </a:solidFill>
                <a:latin typeface="Montserrat"/>
                <a:ea typeface="Montserrat"/>
                <a:cs typeface="Montserrat"/>
                <a:sym typeface="Montserrat"/>
                <a:hlinkClick r:id="rId4"/>
              </a:rPr>
              <a:t>https://www.zendesk.com/blog/grow-customer-base/</a:t>
            </a:r>
            <a:r>
              <a:rPr lang="pl" sz="2199" dirty="0">
                <a:solidFill>
                  <a:srgbClr val="1E2328"/>
                </a:solidFill>
                <a:latin typeface="Montserrat"/>
                <a:ea typeface="Montserrat"/>
                <a:cs typeface="Montserrat"/>
                <a:sym typeface="Montserrat"/>
              </a:rPr>
              <a:t> </a:t>
            </a:r>
            <a:endParaRPr lang="el-GR" sz="2199" dirty="0">
              <a:solidFill>
                <a:srgbClr val="1E2328"/>
              </a:solidFill>
              <a:latin typeface="Montserrat"/>
              <a:ea typeface="Montserrat"/>
              <a:cs typeface="Montserrat"/>
              <a:sym typeface="Montserrat"/>
            </a:endParaRPr>
          </a:p>
          <a:p>
            <a:pPr marL="474979" lvl="1" indent="-237490" algn="l">
              <a:lnSpc>
                <a:spcPts val="3299"/>
              </a:lnSpc>
              <a:buFont typeface="Arial"/>
              <a:buChar char="•"/>
            </a:pPr>
            <a:r>
              <a:rPr lang="pl" sz="2199" dirty="0">
                <a:solidFill>
                  <a:srgbClr val="1E2328"/>
                </a:solidFill>
                <a:latin typeface="Montserrat"/>
                <a:ea typeface="Montserrat"/>
                <a:cs typeface="Montserrat"/>
                <a:sym typeface="Montserrat"/>
                <a:hlinkClick r:id="rId5"/>
              </a:rPr>
              <a:t>https://landingi.com/social-media-marketing/small-businesses/</a:t>
            </a:r>
            <a:r>
              <a:rPr lang="pl" sz="2199" dirty="0">
                <a:solidFill>
                  <a:srgbClr val="1E2328"/>
                </a:solidFill>
                <a:latin typeface="Montserrat"/>
                <a:ea typeface="Montserrat"/>
                <a:cs typeface="Montserrat"/>
                <a:sym typeface="Montserrat"/>
              </a:rPr>
              <a:t> </a:t>
            </a:r>
          </a:p>
          <a:p>
            <a:pPr marL="474979" lvl="1" indent="-237490" algn="l">
              <a:lnSpc>
                <a:spcPts val="3299"/>
              </a:lnSpc>
              <a:buFont typeface="Arial"/>
              <a:buChar char="•"/>
            </a:pPr>
            <a:r>
              <a:rPr lang="pl" sz="2199" dirty="0">
                <a:solidFill>
                  <a:srgbClr val="1E2328"/>
                </a:solidFill>
                <a:latin typeface="Montserrat"/>
                <a:ea typeface="Montserrat"/>
                <a:cs typeface="Montserrat"/>
                <a:sym typeface="Montserrat"/>
                <a:hlinkClick r:id="rId6"/>
              </a:rPr>
              <a:t>https://www.wordstream.com/social-media-marketing</a:t>
            </a:r>
            <a:r>
              <a:rPr lang="pl" sz="2199" dirty="0">
                <a:solidFill>
                  <a:srgbClr val="1E2328"/>
                </a:solidFill>
                <a:latin typeface="Montserrat"/>
                <a:ea typeface="Montserrat"/>
                <a:cs typeface="Montserrat"/>
                <a:sym typeface="Montserrat"/>
              </a:rPr>
              <a:t> </a:t>
            </a:r>
          </a:p>
          <a:p>
            <a:pPr marL="474979" lvl="1" indent="-237490" algn="l">
              <a:lnSpc>
                <a:spcPts val="3299"/>
              </a:lnSpc>
              <a:buFont typeface="Arial"/>
              <a:buChar char="•"/>
            </a:pPr>
            <a:r>
              <a:rPr lang="pl" sz="2199" dirty="0">
                <a:solidFill>
                  <a:srgbClr val="1E2328"/>
                </a:solidFill>
                <a:latin typeface="Montserrat"/>
                <a:ea typeface="Montserrat"/>
                <a:cs typeface="Montserrat"/>
                <a:sym typeface="Montserrat"/>
                <a:hlinkClick r:id="rId7"/>
              </a:rPr>
              <a:t>https://www.ringcentral.com/us/en/blog/strategia-sprzedaży/</a:t>
            </a:r>
            <a:r>
              <a:rPr lang="pl" sz="2199" dirty="0">
                <a:solidFill>
                  <a:srgbClr val="1E2328"/>
                </a:solidFill>
                <a:latin typeface="Montserrat"/>
                <a:ea typeface="Montserrat"/>
                <a:cs typeface="Montserrat"/>
                <a:sym typeface="Montserrat"/>
              </a:rPr>
              <a:t> </a:t>
            </a:r>
          </a:p>
          <a:p>
            <a:pPr marL="474979" lvl="1" indent="-237490" algn="l">
              <a:lnSpc>
                <a:spcPts val="3299"/>
              </a:lnSpc>
              <a:buFont typeface="Arial"/>
              <a:buChar char="•"/>
            </a:pPr>
            <a:r>
              <a:rPr lang="pl" sz="2199" dirty="0">
                <a:solidFill>
                  <a:srgbClr val="1E2328"/>
                </a:solidFill>
                <a:latin typeface="Montserrat"/>
                <a:ea typeface="Montserrat"/>
                <a:cs typeface="Montserrat"/>
                <a:sym typeface="Montserrat"/>
                <a:hlinkClick r:id="rId8"/>
              </a:rPr>
              <a:t>https://www.zendesk.com/blog/strategia-sprzedaży/</a:t>
            </a:r>
            <a:r>
              <a:rPr lang="pl" sz="2199" dirty="0">
                <a:solidFill>
                  <a:srgbClr val="1E2328"/>
                </a:solidFill>
                <a:latin typeface="Montserrat"/>
                <a:ea typeface="Montserrat"/>
                <a:cs typeface="Montserrat"/>
                <a:sym typeface="Montserrat"/>
              </a:rPr>
              <a:t> </a:t>
            </a:r>
          </a:p>
          <a:p>
            <a:pPr marL="474979" lvl="1" indent="-237490" algn="l">
              <a:lnSpc>
                <a:spcPts val="3299"/>
              </a:lnSpc>
              <a:buFont typeface="Arial"/>
              <a:buChar char="•"/>
            </a:pPr>
            <a:r>
              <a:rPr lang="pl" sz="2199" dirty="0">
                <a:solidFill>
                  <a:srgbClr val="1E2328"/>
                </a:solidFill>
                <a:latin typeface="Montserrat"/>
                <a:ea typeface="Montserrat"/>
                <a:cs typeface="Montserrat"/>
                <a:sym typeface="Montserrat"/>
                <a:hlinkClick r:id="rId9"/>
              </a:rPr>
              <a:t>https://kylas.io/skuteczność-sprzedaży/strategia-sprzedaży-dla-małych-firm</a:t>
            </a:r>
            <a:r>
              <a:rPr lang="pl" sz="2199" dirty="0">
                <a:solidFill>
                  <a:srgbClr val="1E2328"/>
                </a:solidFill>
                <a:latin typeface="Montserrat"/>
                <a:ea typeface="Montserrat"/>
                <a:cs typeface="Montserrat"/>
                <a:sym typeface="Montserrat"/>
              </a:rPr>
              <a:t> </a:t>
            </a:r>
          </a:p>
          <a:p>
            <a:pPr marL="474979" lvl="1" indent="-237490" algn="l">
              <a:lnSpc>
                <a:spcPts val="3299"/>
              </a:lnSpc>
              <a:buFont typeface="Arial"/>
              <a:buChar char="•"/>
            </a:pPr>
            <a:r>
              <a:rPr lang="pl" sz="2199" dirty="0">
                <a:solidFill>
                  <a:srgbClr val="1E2328"/>
                </a:solidFill>
                <a:latin typeface="Montserrat"/>
                <a:ea typeface="Montserrat"/>
                <a:cs typeface="Montserrat"/>
                <a:sym typeface="Montserrat"/>
                <a:hlinkClick r:id="rId10"/>
              </a:rPr>
              <a:t>https://www.forcemanager.com/blog/plan-strategii-sprzedaży/</a:t>
            </a:r>
            <a:r>
              <a:rPr lang="pl" sz="2199" dirty="0">
                <a:solidFill>
                  <a:srgbClr val="1E2328"/>
                </a:solidFill>
                <a:latin typeface="Montserrat"/>
                <a:ea typeface="Montserrat"/>
                <a:cs typeface="Montserrat"/>
                <a:sym typeface="Montserrat"/>
              </a:rPr>
              <a:t> </a:t>
            </a:r>
          </a:p>
          <a:p>
            <a:pPr marL="474979" lvl="1" indent="-237490" algn="l">
              <a:lnSpc>
                <a:spcPts val="3299"/>
              </a:lnSpc>
              <a:buFont typeface="Arial"/>
              <a:buChar char="•"/>
            </a:pPr>
            <a:r>
              <a:rPr lang="pl" sz="2199" dirty="0">
                <a:solidFill>
                  <a:srgbClr val="1E2328"/>
                </a:solidFill>
                <a:latin typeface="Montserrat"/>
                <a:ea typeface="Montserrat"/>
                <a:cs typeface="Montserrat"/>
                <a:sym typeface="Montserrat"/>
                <a:hlinkClick r:id="rId11"/>
              </a:rPr>
              <a:t>https://study.com/academy/lesson/customer-base-definition-lesson-quiz.html#:~:text=Baza%20klientów%20po prostu %20już%20zakupiła%20twoje% </a:t>
            </a:r>
            <a:r>
              <a:rPr lang="pl" sz="2199" dirty="0">
                <a:solidFill>
                  <a:srgbClr val="1E2328"/>
                </a:solidFill>
                <a:latin typeface="Montserrat"/>
                <a:ea typeface="Montserrat"/>
                <a:cs typeface="Montserrat"/>
                <a:sym typeface="Montserrat"/>
              </a:rPr>
              <a:t>20komputery .</a:t>
            </a:r>
          </a:p>
          <a:p>
            <a:pPr marL="474979" lvl="1" indent="-237490" algn="l">
              <a:lnSpc>
                <a:spcPts val="3299"/>
              </a:lnSpc>
              <a:buFont typeface="Arial"/>
              <a:buChar char="•"/>
            </a:pPr>
            <a:r>
              <a:rPr lang="pl" sz="2199" dirty="0">
                <a:solidFill>
                  <a:srgbClr val="1E2328"/>
                </a:solidFill>
                <a:latin typeface="Montserrat"/>
                <a:ea typeface="Montserrat"/>
                <a:cs typeface="Montserrat"/>
                <a:sym typeface="Montserrat"/>
                <a:hlinkClick r:id="rId12"/>
              </a:rPr>
              <a:t>https://www.pipedrive.com/pl/blog/baza-klientów</a:t>
            </a:r>
            <a:r>
              <a:rPr lang="pl" sz="2199" dirty="0">
                <a:solidFill>
                  <a:srgbClr val="1E2328"/>
                </a:solidFill>
                <a:latin typeface="Montserrat"/>
                <a:ea typeface="Montserrat"/>
                <a:cs typeface="Montserrat"/>
                <a:sym typeface="Montserrat"/>
              </a:rPr>
              <a:t> </a:t>
            </a:r>
          </a:p>
        </p:txBody>
      </p:sp>
      <p:sp>
        <p:nvSpPr>
          <p:cNvPr id="19" name="TextBox 19"/>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pl" sz="2499">
                <a:solidFill>
                  <a:srgbClr val="1E2328"/>
                </a:solidFill>
                <a:latin typeface="DM Serif Display"/>
                <a:ea typeface="DM Serif Display"/>
                <a:cs typeface="DM Serif Display"/>
                <a:sym typeface="DM Serif Display"/>
              </a:rPr>
              <a:t>Program szkoleniowy UpTraK</a:t>
            </a:r>
          </a:p>
        </p:txBody>
      </p:sp>
      <p:sp>
        <p:nvSpPr>
          <p:cNvPr id="20" name="TextBox 17">
            <a:extLst>
              <a:ext uri="{FF2B5EF4-FFF2-40B4-BE49-F238E27FC236}">
                <a16:creationId xmlns:a16="http://schemas.microsoft.com/office/drawing/2014/main" id="{24534284-FC84-E462-B96A-69479CD446BA}"/>
              </a:ext>
            </a:extLst>
          </p:cNvPr>
          <p:cNvSpPr txBox="1"/>
          <p:nvPr/>
        </p:nvSpPr>
        <p:spPr>
          <a:xfrm rot="-5400000">
            <a:off x="15614765" y="7257068"/>
            <a:ext cx="3733800" cy="268663"/>
          </a:xfrm>
          <a:prstGeom prst="rect">
            <a:avLst/>
          </a:prstGeom>
        </p:spPr>
        <p:txBody>
          <a:bodyPr wrap="square" lIns="0" tIns="0" rIns="0" bIns="0" rtlCol="0" anchor="t">
            <a:spAutoFit/>
          </a:bodyPr>
          <a:lstStyle/>
          <a:p>
            <a:pPr algn="l">
              <a:lnSpc>
                <a:spcPts val="2196"/>
              </a:lnSpc>
            </a:pPr>
            <a:r>
              <a:rPr lang="pl" sz="1800" dirty="0">
                <a:solidFill>
                  <a:srgbClr val="1E2328"/>
                </a:solidFill>
                <a:latin typeface="Montserrat"/>
                <a:ea typeface="Montserrat"/>
                <a:cs typeface="Montserrat"/>
                <a:sym typeface="Montserrat"/>
              </a:rPr>
              <a:t>www.fashionupproject.com</a:t>
            </a:r>
          </a:p>
        </p:txBody>
      </p:sp>
      <p:sp>
        <p:nvSpPr>
          <p:cNvPr id="10" name="TextBox 13">
            <a:extLst>
              <a:ext uri="{FF2B5EF4-FFF2-40B4-BE49-F238E27FC236}">
                <a16:creationId xmlns:a16="http://schemas.microsoft.com/office/drawing/2014/main" id="{7C596762-2297-4342-80D6-AD23D43BF250}"/>
              </a:ext>
            </a:extLst>
          </p:cNvPr>
          <p:cNvSpPr txBox="1"/>
          <p:nvPr/>
        </p:nvSpPr>
        <p:spPr>
          <a:xfrm>
            <a:off x="13814795" y="345064"/>
            <a:ext cx="2756219" cy="374650"/>
          </a:xfrm>
          <a:prstGeom prst="rect">
            <a:avLst/>
          </a:prstGeom>
        </p:spPr>
        <p:txBody>
          <a:bodyPr lIns="0" tIns="0" rIns="0" bIns="0" rtlCol="0" anchor="t">
            <a:spAutoFit/>
          </a:bodyPr>
          <a:lstStyle/>
          <a:p>
            <a:pPr algn="ctr">
              <a:lnSpc>
                <a:spcPts val="3049"/>
              </a:lnSpc>
            </a:pPr>
            <a:r>
              <a:rPr lang="pl" sz="2499" dirty="0">
                <a:solidFill>
                  <a:srgbClr val="1E2328"/>
                </a:solidFill>
                <a:latin typeface="Montserrat"/>
                <a:ea typeface="Montserrat"/>
                <a:cs typeface="Montserrat"/>
                <a:sym typeface="Montserrat"/>
              </a:rPr>
              <a:t>Moduł 5</a:t>
            </a:r>
            <a:r>
              <a:rPr lang="pl" sz="2499">
                <a:solidFill>
                  <a:srgbClr val="1E2328"/>
                </a:solidFill>
                <a:latin typeface="Montserrat"/>
                <a:ea typeface="Montserrat"/>
                <a:cs typeface="Montserrat"/>
                <a:sym typeface="Montserrat"/>
              </a:rPr>
              <a:t>, Unit </a:t>
            </a:r>
            <a:r>
              <a:rPr lang="pl" sz="2499" dirty="0">
                <a:solidFill>
                  <a:srgbClr val="1E2328"/>
                </a:solidFill>
                <a:latin typeface="Montserrat"/>
                <a:ea typeface="Montserrat"/>
                <a:cs typeface="Montserrat"/>
                <a:sym typeface="Montserrat"/>
              </a:rPr>
              <a:t>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FCF5A"/>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AutoShape 3"/>
            <p:cNvSpPr/>
            <p:nvPr/>
          </p:nvSpPr>
          <p:spPr>
            <a:xfrm flipV="1">
              <a:off x="22233774" y="0"/>
              <a:ext cx="0" cy="13716000"/>
            </a:xfrm>
            <a:prstGeom prst="line">
              <a:avLst/>
            </a:prstGeom>
            <a:ln w="12700" cap="flat">
              <a:solidFill>
                <a:srgbClr val="1E2328"/>
              </a:solidFill>
              <a:prstDash val="solid"/>
              <a:headEnd type="none" w="sm" len="sm"/>
              <a:tailEnd type="none" w="sm" len="sm"/>
            </a:ln>
          </p:spPr>
          <p:txBody>
            <a:bodyPr/>
            <a:lstStyle/>
            <a:p>
              <a:endParaRPr lang="pl-PL"/>
            </a:p>
          </p:txBody>
        </p:sp>
        <p:sp>
          <p:nvSpPr>
            <p:cNvPr id="4" name="AutoShape 4"/>
            <p:cNvSpPr/>
            <p:nvPr/>
          </p:nvSpPr>
          <p:spPr>
            <a:xfrm rot="-10800000">
              <a:off x="0" y="1365250"/>
              <a:ext cx="24384000" cy="0"/>
            </a:xfrm>
            <a:prstGeom prst="line">
              <a:avLst/>
            </a:prstGeom>
            <a:ln w="12700" cap="flat">
              <a:solidFill>
                <a:srgbClr val="1E2328"/>
              </a:solidFill>
              <a:prstDash val="solid"/>
              <a:headEnd type="none" w="sm" len="sm"/>
              <a:tailEnd type="none" w="sm" len="sm"/>
            </a:ln>
          </p:spPr>
          <p:txBody>
            <a:bodyPr/>
            <a:lstStyle/>
            <a:p>
              <a:endParaRPr lang="pl-PL"/>
            </a:p>
          </p:txBody>
        </p:sp>
        <p:sp>
          <p:nvSpPr>
            <p:cNvPr id="5" name="Freeform 5"/>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txBody>
            <a:bodyPr/>
            <a:lstStyle/>
            <a:p>
              <a:endParaRPr lang="pl-PL"/>
            </a:p>
          </p:txBody>
        </p:sp>
        <p:sp>
          <p:nvSpPr>
            <p:cNvPr id="6" name="TextBox 6"/>
            <p:cNvSpPr txBox="1"/>
            <p:nvPr/>
          </p:nvSpPr>
          <p:spPr>
            <a:xfrm>
              <a:off x="18396703" y="439208"/>
              <a:ext cx="3674959" cy="499533"/>
            </a:xfrm>
            <a:prstGeom prst="rect">
              <a:avLst/>
            </a:prstGeom>
          </p:spPr>
          <p:txBody>
            <a:bodyPr lIns="0" tIns="0" rIns="0" bIns="0" rtlCol="0" anchor="t">
              <a:spAutoFit/>
            </a:bodyPr>
            <a:lstStyle/>
            <a:p>
              <a:pPr algn="ctr">
                <a:lnSpc>
                  <a:spcPts val="3049"/>
                </a:lnSpc>
              </a:pPr>
              <a:r>
                <a:rPr lang="pl" sz="2499" dirty="0">
                  <a:solidFill>
                    <a:srgbClr val="1E2328"/>
                  </a:solidFill>
                  <a:latin typeface="Montserrat"/>
                  <a:ea typeface="Montserrat"/>
                  <a:cs typeface="Montserrat"/>
                  <a:sym typeface="Montserrat"/>
                </a:rPr>
                <a:t>Moduł 5, Unit 4</a:t>
              </a:r>
            </a:p>
          </p:txBody>
        </p:sp>
      </p:grpSp>
      <p:grpSp>
        <p:nvGrpSpPr>
          <p:cNvPr id="8" name="Group 8"/>
          <p:cNvGrpSpPr/>
          <p:nvPr/>
        </p:nvGrpSpPr>
        <p:grpSpPr>
          <a:xfrm>
            <a:off x="0" y="1707643"/>
            <a:ext cx="10729563" cy="4454427"/>
            <a:chOff x="0" y="0"/>
            <a:chExt cx="14306084" cy="5939237"/>
          </a:xfrm>
        </p:grpSpPr>
        <p:pic>
          <p:nvPicPr>
            <p:cNvPr id="9" name="Picture 9"/>
            <p:cNvPicPr>
              <a:picLocks noChangeAspect="1"/>
            </p:cNvPicPr>
            <p:nvPr/>
          </p:nvPicPr>
          <p:blipFill>
            <a:blip r:embed="rId3"/>
            <a:srcRect t="18843" b="18843"/>
            <a:stretch>
              <a:fillRect/>
            </a:stretch>
          </p:blipFill>
          <p:spPr>
            <a:xfrm>
              <a:off x="0" y="0"/>
              <a:ext cx="14306084" cy="5939237"/>
            </a:xfrm>
            <a:prstGeom prst="rect">
              <a:avLst/>
            </a:prstGeom>
          </p:spPr>
        </p:pic>
      </p:grpSp>
      <p:grpSp>
        <p:nvGrpSpPr>
          <p:cNvPr id="10" name="Group 10"/>
          <p:cNvGrpSpPr/>
          <p:nvPr/>
        </p:nvGrpSpPr>
        <p:grpSpPr>
          <a:xfrm>
            <a:off x="9717692" y="2708859"/>
            <a:ext cx="6348470" cy="4290075"/>
            <a:chOff x="0" y="0"/>
            <a:chExt cx="8464627" cy="5720100"/>
          </a:xfrm>
        </p:grpSpPr>
        <p:grpSp>
          <p:nvGrpSpPr>
            <p:cNvPr id="11" name="Group 11"/>
            <p:cNvGrpSpPr/>
            <p:nvPr/>
          </p:nvGrpSpPr>
          <p:grpSpPr>
            <a:xfrm>
              <a:off x="0" y="0"/>
              <a:ext cx="8464627" cy="5720100"/>
              <a:chOff x="0" y="0"/>
              <a:chExt cx="5039406" cy="3405455"/>
            </a:xfrm>
          </p:grpSpPr>
          <p:sp>
            <p:nvSpPr>
              <p:cNvPr id="12" name="Freeform 12"/>
              <p:cNvSpPr/>
              <p:nvPr/>
            </p:nvSpPr>
            <p:spPr>
              <a:xfrm>
                <a:off x="0" y="0"/>
                <a:ext cx="5039406" cy="3405455"/>
              </a:xfrm>
              <a:custGeom>
                <a:avLst/>
                <a:gdLst/>
                <a:ahLst/>
                <a:cxnLst/>
                <a:rect l="l" t="t" r="r" b="b"/>
                <a:pathLst>
                  <a:path w="5039406" h="3405455">
                    <a:moveTo>
                      <a:pt x="0" y="0"/>
                    </a:moveTo>
                    <a:lnTo>
                      <a:pt x="5039406" y="0"/>
                    </a:lnTo>
                    <a:lnTo>
                      <a:pt x="5039406" y="3405455"/>
                    </a:lnTo>
                    <a:lnTo>
                      <a:pt x="0" y="3405455"/>
                    </a:lnTo>
                    <a:close/>
                  </a:path>
                </a:pathLst>
              </a:custGeom>
              <a:solidFill>
                <a:srgbClr val="1E2328"/>
              </a:solidFill>
            </p:spPr>
            <p:txBody>
              <a:bodyPr/>
              <a:lstStyle/>
              <a:p>
                <a:endParaRPr lang="pl-PL"/>
              </a:p>
            </p:txBody>
          </p:sp>
          <p:sp>
            <p:nvSpPr>
              <p:cNvPr id="13" name="TextBox 13"/>
              <p:cNvSpPr txBox="1"/>
              <p:nvPr/>
            </p:nvSpPr>
            <p:spPr>
              <a:xfrm>
                <a:off x="0" y="0"/>
                <a:ext cx="5039406" cy="3405455"/>
              </a:xfrm>
              <a:prstGeom prst="rect">
                <a:avLst/>
              </a:prstGeom>
            </p:spPr>
            <p:txBody>
              <a:bodyPr lIns="50800" tIns="50800" rIns="50800" bIns="50800" rtlCol="0" anchor="ctr"/>
              <a:lstStyle/>
              <a:p>
                <a:pPr algn="ctr">
                  <a:lnSpc>
                    <a:spcPts val="2478"/>
                  </a:lnSpc>
                </a:pPr>
                <a:endParaRPr/>
              </a:p>
            </p:txBody>
          </p:sp>
        </p:grpSp>
        <p:sp>
          <p:nvSpPr>
            <p:cNvPr id="14" name="TextBox 14"/>
            <p:cNvSpPr txBox="1"/>
            <p:nvPr/>
          </p:nvSpPr>
          <p:spPr>
            <a:xfrm>
              <a:off x="1295761" y="1081203"/>
              <a:ext cx="4654654" cy="2096216"/>
            </a:xfrm>
            <a:prstGeom prst="rect">
              <a:avLst/>
            </a:prstGeom>
          </p:spPr>
          <p:txBody>
            <a:bodyPr lIns="0" tIns="0" rIns="0" bIns="0" rtlCol="0" anchor="t">
              <a:spAutoFit/>
            </a:bodyPr>
            <a:lstStyle/>
            <a:p>
              <a:pPr algn="l">
                <a:lnSpc>
                  <a:spcPts val="6000"/>
                </a:lnSpc>
              </a:pPr>
              <a:r>
                <a:rPr lang="pl" sz="6000" dirty="0">
                  <a:solidFill>
                    <a:srgbClr val="FFFFFF"/>
                  </a:solidFill>
                  <a:latin typeface="DM Serif Display"/>
                  <a:ea typeface="DM Serif Display"/>
                  <a:cs typeface="DM Serif Display"/>
                  <a:sym typeface="DM Serif Display"/>
                </a:rPr>
                <a:t>Przegląd Unitu</a:t>
              </a:r>
            </a:p>
          </p:txBody>
        </p:sp>
        <p:sp>
          <p:nvSpPr>
            <p:cNvPr id="15" name="AutoShape 15"/>
            <p:cNvSpPr/>
            <p:nvPr/>
          </p:nvSpPr>
          <p:spPr>
            <a:xfrm>
              <a:off x="1295804" y="4525589"/>
              <a:ext cx="958722" cy="6349"/>
            </a:xfrm>
            <a:prstGeom prst="line">
              <a:avLst/>
            </a:prstGeom>
            <a:ln w="12700" cap="flat">
              <a:solidFill>
                <a:srgbClr val="FFFFFF"/>
              </a:solidFill>
              <a:prstDash val="solid"/>
              <a:headEnd type="none" w="sm" len="sm"/>
              <a:tailEnd type="none" w="sm" len="sm"/>
            </a:ln>
          </p:spPr>
          <p:txBody>
            <a:bodyPr/>
            <a:lstStyle/>
            <a:p>
              <a:endParaRPr lang="pl-PL"/>
            </a:p>
          </p:txBody>
        </p:sp>
      </p:grpSp>
      <p:sp>
        <p:nvSpPr>
          <p:cNvPr id="16" name="TextBox 16"/>
          <p:cNvSpPr txBox="1"/>
          <p:nvPr/>
        </p:nvSpPr>
        <p:spPr>
          <a:xfrm>
            <a:off x="2254457" y="7637143"/>
            <a:ext cx="13690732" cy="1233479"/>
          </a:xfrm>
          <a:prstGeom prst="rect">
            <a:avLst/>
          </a:prstGeom>
        </p:spPr>
        <p:txBody>
          <a:bodyPr lIns="0" tIns="0" rIns="0" bIns="0" rtlCol="0" anchor="t">
            <a:spAutoFit/>
          </a:bodyPr>
          <a:lstStyle/>
          <a:p>
            <a:pPr algn="l">
              <a:lnSpc>
                <a:spcPts val="3300"/>
              </a:lnSpc>
            </a:pPr>
            <a:r>
              <a:rPr lang="pl" sz="2200" dirty="0">
                <a:solidFill>
                  <a:srgbClr val="000000"/>
                </a:solidFill>
                <a:latin typeface="Montserrat"/>
                <a:ea typeface="Montserrat"/>
                <a:cs typeface="Montserrat"/>
                <a:sym typeface="Montserrat"/>
              </a:rPr>
              <a:t>W tym module dowiesz się, co oznacza budowanie tożsamości marki i jak zapewnić swojej firmie silną obecność w internecie. Poznasz również strategie sprzedaży i sposoby utrzymania lojalnej bazy klientów.</a:t>
            </a:r>
          </a:p>
        </p:txBody>
      </p:sp>
      <p:sp>
        <p:nvSpPr>
          <p:cNvPr id="17" name="TextBox 17"/>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pl" sz="2499">
                <a:solidFill>
                  <a:srgbClr val="1E2328"/>
                </a:solidFill>
                <a:latin typeface="DM Serif Display"/>
                <a:ea typeface="DM Serif Display"/>
                <a:cs typeface="DM Serif Display"/>
                <a:sym typeface="DM Serif Display"/>
              </a:rPr>
              <a:t>Program szkoleniowy UpTraK</a:t>
            </a:r>
          </a:p>
        </p:txBody>
      </p:sp>
      <p:sp>
        <p:nvSpPr>
          <p:cNvPr id="18" name="TextBox 17">
            <a:extLst>
              <a:ext uri="{FF2B5EF4-FFF2-40B4-BE49-F238E27FC236}">
                <a16:creationId xmlns:a16="http://schemas.microsoft.com/office/drawing/2014/main" id="{8A636769-2D59-DE56-C744-6F78F4DB8002}"/>
              </a:ext>
            </a:extLst>
          </p:cNvPr>
          <p:cNvSpPr txBox="1"/>
          <p:nvPr/>
        </p:nvSpPr>
        <p:spPr>
          <a:xfrm rot="-5400000">
            <a:off x="15614765" y="7257068"/>
            <a:ext cx="3733800" cy="268663"/>
          </a:xfrm>
          <a:prstGeom prst="rect">
            <a:avLst/>
          </a:prstGeom>
        </p:spPr>
        <p:txBody>
          <a:bodyPr wrap="square" lIns="0" tIns="0" rIns="0" bIns="0" rtlCol="0" anchor="t">
            <a:spAutoFit/>
          </a:bodyPr>
          <a:lstStyle/>
          <a:p>
            <a:pPr algn="l">
              <a:lnSpc>
                <a:spcPts val="2196"/>
              </a:lnSpc>
            </a:pPr>
            <a:r>
              <a:rPr lang="pl" sz="1800" dirty="0">
                <a:solidFill>
                  <a:srgbClr val="1E2328"/>
                </a:solidFill>
                <a:latin typeface="Montserrat"/>
                <a:ea typeface="Montserrat"/>
                <a:cs typeface="Montserrat"/>
                <a:sym typeface="Montserrat"/>
              </a:rPr>
              <a:t>www.fashionupproject.com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6691312"/>
            <a:ext cx="9310979" cy="3595688"/>
            <a:chOff x="0" y="0"/>
            <a:chExt cx="12414639" cy="4794250"/>
          </a:xfrm>
        </p:grpSpPr>
        <p:grpSp>
          <p:nvGrpSpPr>
            <p:cNvPr id="3" name="Group 3"/>
            <p:cNvGrpSpPr/>
            <p:nvPr/>
          </p:nvGrpSpPr>
          <p:grpSpPr>
            <a:xfrm>
              <a:off x="0" y="1365250"/>
              <a:ext cx="12414639" cy="3429000"/>
              <a:chOff x="0" y="0"/>
              <a:chExt cx="7391041" cy="2041451"/>
            </a:xfrm>
          </p:grpSpPr>
          <p:sp>
            <p:nvSpPr>
              <p:cNvPr id="4" name="Freeform 4"/>
              <p:cNvSpPr/>
              <p:nvPr/>
            </p:nvSpPr>
            <p:spPr>
              <a:xfrm>
                <a:off x="0" y="0"/>
                <a:ext cx="7391041" cy="2041451"/>
              </a:xfrm>
              <a:custGeom>
                <a:avLst/>
                <a:gdLst/>
                <a:ahLst/>
                <a:cxnLst/>
                <a:rect l="l" t="t" r="r" b="b"/>
                <a:pathLst>
                  <a:path w="7391041" h="2041451">
                    <a:moveTo>
                      <a:pt x="0" y="0"/>
                    </a:moveTo>
                    <a:lnTo>
                      <a:pt x="7391041" y="0"/>
                    </a:lnTo>
                    <a:lnTo>
                      <a:pt x="7391041" y="2041451"/>
                    </a:lnTo>
                    <a:lnTo>
                      <a:pt x="0" y="2041451"/>
                    </a:lnTo>
                    <a:close/>
                  </a:path>
                </a:pathLst>
              </a:custGeom>
              <a:solidFill>
                <a:srgbClr val="CFCF5A"/>
              </a:solidFill>
            </p:spPr>
            <p:txBody>
              <a:bodyPr/>
              <a:lstStyle/>
              <a:p>
                <a:endParaRPr lang="pl-PL"/>
              </a:p>
            </p:txBody>
          </p:sp>
          <p:sp>
            <p:nvSpPr>
              <p:cNvPr id="5" name="TextBox 5"/>
              <p:cNvSpPr txBox="1"/>
              <p:nvPr/>
            </p:nvSpPr>
            <p:spPr>
              <a:xfrm>
                <a:off x="0" y="0"/>
                <a:ext cx="7391041" cy="2041451"/>
              </a:xfrm>
              <a:prstGeom prst="rect">
                <a:avLst/>
              </a:prstGeom>
            </p:spPr>
            <p:txBody>
              <a:bodyPr lIns="50800" tIns="50800" rIns="50800" bIns="50800" rtlCol="0" anchor="ctr"/>
              <a:lstStyle/>
              <a:p>
                <a:pPr algn="ctr">
                  <a:lnSpc>
                    <a:spcPts val="2478"/>
                  </a:lnSpc>
                </a:pPr>
                <a:endParaRPr/>
              </a:p>
            </p:txBody>
          </p:sp>
        </p:grpSp>
        <p:grpSp>
          <p:nvGrpSpPr>
            <p:cNvPr id="6" name="Group 6"/>
            <p:cNvGrpSpPr/>
            <p:nvPr/>
          </p:nvGrpSpPr>
          <p:grpSpPr>
            <a:xfrm>
              <a:off x="0" y="0"/>
              <a:ext cx="1371600" cy="1365250"/>
              <a:chOff x="0" y="0"/>
              <a:chExt cx="816580" cy="812800"/>
            </a:xfrm>
          </p:grpSpPr>
          <p:sp>
            <p:nvSpPr>
              <p:cNvPr id="7" name="Freeform 7"/>
              <p:cNvSpPr/>
              <p:nvPr/>
            </p:nvSpPr>
            <p:spPr>
              <a:xfrm>
                <a:off x="0" y="0"/>
                <a:ext cx="816580" cy="812800"/>
              </a:xfrm>
              <a:custGeom>
                <a:avLst/>
                <a:gdLst/>
                <a:ahLst/>
                <a:cxnLst/>
                <a:rect l="l" t="t" r="r" b="b"/>
                <a:pathLst>
                  <a:path w="816580" h="812800">
                    <a:moveTo>
                      <a:pt x="0" y="0"/>
                    </a:moveTo>
                    <a:lnTo>
                      <a:pt x="816580" y="0"/>
                    </a:lnTo>
                    <a:lnTo>
                      <a:pt x="816580" y="812800"/>
                    </a:lnTo>
                    <a:lnTo>
                      <a:pt x="0" y="812800"/>
                    </a:lnTo>
                    <a:close/>
                  </a:path>
                </a:pathLst>
              </a:custGeom>
              <a:solidFill>
                <a:srgbClr val="1E2328"/>
              </a:solidFill>
            </p:spPr>
            <p:txBody>
              <a:bodyPr/>
              <a:lstStyle/>
              <a:p>
                <a:endParaRPr lang="pl-PL"/>
              </a:p>
            </p:txBody>
          </p:sp>
          <p:sp>
            <p:nvSpPr>
              <p:cNvPr id="8" name="TextBox 8"/>
              <p:cNvSpPr txBox="1"/>
              <p:nvPr/>
            </p:nvSpPr>
            <p:spPr>
              <a:xfrm>
                <a:off x="0" y="0"/>
                <a:ext cx="816580" cy="812800"/>
              </a:xfrm>
              <a:prstGeom prst="rect">
                <a:avLst/>
              </a:prstGeom>
            </p:spPr>
            <p:txBody>
              <a:bodyPr lIns="50800" tIns="50800" rIns="50800" bIns="50800" rtlCol="0" anchor="ctr"/>
              <a:lstStyle/>
              <a:p>
                <a:pPr algn="ctr">
                  <a:lnSpc>
                    <a:spcPts val="2478"/>
                  </a:lnSpc>
                </a:pPr>
                <a:endParaRPr/>
              </a:p>
            </p:txBody>
          </p:sp>
        </p:grpSp>
      </p:grpSp>
      <p:grpSp>
        <p:nvGrpSpPr>
          <p:cNvPr id="9" name="Group 9"/>
          <p:cNvGrpSpPr/>
          <p:nvPr/>
        </p:nvGrpSpPr>
        <p:grpSpPr>
          <a:xfrm>
            <a:off x="0" y="0"/>
            <a:ext cx="18288000" cy="10287000"/>
            <a:chOff x="0" y="0"/>
            <a:chExt cx="24384000" cy="13716000"/>
          </a:xfrm>
        </p:grpSpPr>
        <p:sp>
          <p:nvSpPr>
            <p:cNvPr id="10" name="AutoShape 10"/>
            <p:cNvSpPr/>
            <p:nvPr/>
          </p:nvSpPr>
          <p:spPr>
            <a:xfrm flipV="1">
              <a:off x="22233774" y="0"/>
              <a:ext cx="0" cy="13716000"/>
            </a:xfrm>
            <a:prstGeom prst="line">
              <a:avLst/>
            </a:prstGeom>
            <a:ln w="12700" cap="flat">
              <a:solidFill>
                <a:srgbClr val="000000"/>
              </a:solidFill>
              <a:prstDash val="solid"/>
              <a:headEnd type="none" w="sm" len="sm"/>
              <a:tailEnd type="none" w="sm" len="sm"/>
            </a:ln>
          </p:spPr>
          <p:txBody>
            <a:bodyPr/>
            <a:lstStyle/>
            <a:p>
              <a:endParaRPr lang="pl-PL"/>
            </a:p>
          </p:txBody>
        </p:sp>
        <p:sp>
          <p:nvSpPr>
            <p:cNvPr id="11" name="AutoShape 11"/>
            <p:cNvSpPr/>
            <p:nvPr/>
          </p:nvSpPr>
          <p:spPr>
            <a:xfrm rot="-10800000">
              <a:off x="0" y="1365250"/>
              <a:ext cx="24384000" cy="0"/>
            </a:xfrm>
            <a:prstGeom prst="line">
              <a:avLst/>
            </a:prstGeom>
            <a:ln w="12700" cap="flat">
              <a:solidFill>
                <a:srgbClr val="1E2328"/>
              </a:solidFill>
              <a:prstDash val="solid"/>
              <a:headEnd type="none" w="sm" len="sm"/>
              <a:tailEnd type="none" w="sm" len="sm"/>
            </a:ln>
          </p:spPr>
          <p:txBody>
            <a:bodyPr/>
            <a:lstStyle/>
            <a:p>
              <a:endParaRPr lang="pl-PL"/>
            </a:p>
          </p:txBody>
        </p:sp>
        <p:sp>
          <p:nvSpPr>
            <p:cNvPr id="12" name="Freeform 12"/>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txBody>
            <a:bodyPr/>
            <a:lstStyle/>
            <a:p>
              <a:endParaRPr lang="pl-PL"/>
            </a:p>
          </p:txBody>
        </p:sp>
        <p:sp>
          <p:nvSpPr>
            <p:cNvPr id="13" name="TextBox 13"/>
            <p:cNvSpPr txBox="1"/>
            <p:nvPr/>
          </p:nvSpPr>
          <p:spPr>
            <a:xfrm>
              <a:off x="18398852" y="439208"/>
              <a:ext cx="3674959" cy="499533"/>
            </a:xfrm>
            <a:prstGeom prst="rect">
              <a:avLst/>
            </a:prstGeom>
          </p:spPr>
          <p:txBody>
            <a:bodyPr lIns="0" tIns="0" rIns="0" bIns="0" rtlCol="0" anchor="t">
              <a:spAutoFit/>
            </a:bodyPr>
            <a:lstStyle/>
            <a:p>
              <a:pPr algn="ctr">
                <a:lnSpc>
                  <a:spcPts val="3049"/>
                </a:lnSpc>
              </a:pPr>
              <a:r>
                <a:rPr lang="pl" sz="2499" dirty="0">
                  <a:solidFill>
                    <a:srgbClr val="1E2328"/>
                  </a:solidFill>
                  <a:latin typeface="Montserrat"/>
                  <a:ea typeface="Montserrat"/>
                  <a:cs typeface="Montserrat"/>
                  <a:sym typeface="Montserrat"/>
                </a:rPr>
                <a:t>Moduł 5, Unit 4</a:t>
              </a:r>
            </a:p>
          </p:txBody>
        </p:sp>
      </p:grpSp>
      <p:grpSp>
        <p:nvGrpSpPr>
          <p:cNvPr id="15" name="Group 15"/>
          <p:cNvGrpSpPr/>
          <p:nvPr/>
        </p:nvGrpSpPr>
        <p:grpSpPr>
          <a:xfrm>
            <a:off x="9811225" y="7672387"/>
            <a:ext cx="6089217" cy="1371309"/>
            <a:chOff x="0" y="-57150"/>
            <a:chExt cx="8118956" cy="1828411"/>
          </a:xfrm>
        </p:grpSpPr>
        <p:sp>
          <p:nvSpPr>
            <p:cNvPr id="16" name="TextBox 16"/>
            <p:cNvSpPr txBox="1"/>
            <p:nvPr/>
          </p:nvSpPr>
          <p:spPr>
            <a:xfrm>
              <a:off x="0" y="-57150"/>
              <a:ext cx="7208434" cy="556683"/>
            </a:xfrm>
            <a:prstGeom prst="rect">
              <a:avLst/>
            </a:prstGeom>
          </p:spPr>
          <p:txBody>
            <a:bodyPr lIns="0" tIns="0" rIns="0" bIns="0" rtlCol="0" anchor="t">
              <a:spAutoFit/>
            </a:bodyPr>
            <a:lstStyle/>
            <a:p>
              <a:pPr algn="l">
                <a:lnSpc>
                  <a:spcPts val="3500"/>
                </a:lnSpc>
              </a:pPr>
              <a:r>
                <a:rPr lang="pl" sz="2500">
                  <a:solidFill>
                    <a:srgbClr val="1E2328"/>
                  </a:solidFill>
                  <a:latin typeface="DM Serif Display"/>
                  <a:ea typeface="DM Serif Display"/>
                  <a:cs typeface="DM Serif Display"/>
                  <a:sym typeface="DM Serif Display"/>
                </a:rPr>
                <a:t>Wymagana wiedza wstępna</a:t>
              </a:r>
            </a:p>
          </p:txBody>
        </p:sp>
        <p:sp>
          <p:nvSpPr>
            <p:cNvPr id="17" name="TextBox 17"/>
            <p:cNvSpPr txBox="1"/>
            <p:nvPr/>
          </p:nvSpPr>
          <p:spPr>
            <a:xfrm>
              <a:off x="0" y="690880"/>
              <a:ext cx="8118956" cy="1080381"/>
            </a:xfrm>
            <a:prstGeom prst="rect">
              <a:avLst/>
            </a:prstGeom>
          </p:spPr>
          <p:txBody>
            <a:bodyPr lIns="0" tIns="0" rIns="0" bIns="0" rtlCol="0" anchor="t">
              <a:spAutoFit/>
            </a:bodyPr>
            <a:lstStyle/>
            <a:p>
              <a:pPr algn="l">
                <a:lnSpc>
                  <a:spcPts val="3299"/>
                </a:lnSpc>
              </a:pPr>
              <a:r>
                <a:rPr lang="pl" sz="2199" dirty="0">
                  <a:solidFill>
                    <a:srgbClr val="1E2328"/>
                  </a:solidFill>
                  <a:latin typeface="Montserrat"/>
                  <a:ea typeface="Montserrat"/>
                  <a:cs typeface="Montserrat"/>
                  <a:sym typeface="Montserrat"/>
                </a:rPr>
                <a:t>Do udziału w tej jednostce nie jest wymagana żadna wcześniejsza wiedza.</a:t>
              </a:r>
            </a:p>
          </p:txBody>
        </p:sp>
      </p:grpSp>
      <p:sp>
        <p:nvSpPr>
          <p:cNvPr id="18" name="AutoShape 18"/>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pl-PL"/>
          </a:p>
        </p:txBody>
      </p:sp>
      <p:grpSp>
        <p:nvGrpSpPr>
          <p:cNvPr id="19" name="Group 19"/>
          <p:cNvGrpSpPr/>
          <p:nvPr/>
        </p:nvGrpSpPr>
        <p:grpSpPr>
          <a:xfrm>
            <a:off x="1031566" y="2057400"/>
            <a:ext cx="5356508" cy="7200900"/>
            <a:chOff x="0" y="0"/>
            <a:chExt cx="7142011" cy="9601200"/>
          </a:xfrm>
        </p:grpSpPr>
        <p:pic>
          <p:nvPicPr>
            <p:cNvPr id="20" name="Picture 20"/>
            <p:cNvPicPr>
              <a:picLocks noChangeAspect="1"/>
            </p:cNvPicPr>
            <p:nvPr/>
          </p:nvPicPr>
          <p:blipFill>
            <a:blip r:embed="rId3"/>
            <a:srcRect t="5217" b="5217"/>
            <a:stretch>
              <a:fillRect/>
            </a:stretch>
          </p:blipFill>
          <p:spPr>
            <a:xfrm>
              <a:off x="0" y="0"/>
              <a:ext cx="7142011" cy="9601200"/>
            </a:xfrm>
            <a:prstGeom prst="rect">
              <a:avLst/>
            </a:prstGeom>
          </p:spPr>
        </p:pic>
      </p:grpSp>
      <p:grpSp>
        <p:nvGrpSpPr>
          <p:cNvPr id="21" name="Group 21"/>
          <p:cNvGrpSpPr/>
          <p:nvPr/>
        </p:nvGrpSpPr>
        <p:grpSpPr>
          <a:xfrm>
            <a:off x="6736672" y="2143125"/>
            <a:ext cx="9452776" cy="5191609"/>
            <a:chOff x="0" y="114300"/>
            <a:chExt cx="12603701" cy="6922147"/>
          </a:xfrm>
        </p:grpSpPr>
        <p:sp>
          <p:nvSpPr>
            <p:cNvPr id="22" name="TextBox 22"/>
            <p:cNvSpPr txBox="1"/>
            <p:nvPr/>
          </p:nvSpPr>
          <p:spPr>
            <a:xfrm>
              <a:off x="0" y="2570522"/>
              <a:ext cx="12603701" cy="4465925"/>
            </a:xfrm>
            <a:prstGeom prst="rect">
              <a:avLst/>
            </a:prstGeom>
          </p:spPr>
          <p:txBody>
            <a:bodyPr lIns="0" tIns="0" rIns="0" bIns="0" rtlCol="0" anchor="t">
              <a:spAutoFit/>
            </a:bodyPr>
            <a:lstStyle/>
            <a:p>
              <a:pPr algn="l">
                <a:lnSpc>
                  <a:spcPts val="3299"/>
                </a:lnSpc>
              </a:pPr>
              <a:r>
                <a:rPr lang="pl" sz="2199" dirty="0">
                  <a:solidFill>
                    <a:srgbClr val="1E2328"/>
                  </a:solidFill>
                  <a:latin typeface="Montserrat"/>
                  <a:ea typeface="Montserrat"/>
                  <a:cs typeface="Montserrat"/>
                  <a:sym typeface="Montserrat"/>
                </a:rPr>
                <a:t>Pod koniec tej jednostki będziesz potrafił/mogła:</a:t>
              </a:r>
            </a:p>
            <a:p>
              <a:pPr marL="474979" lvl="1" indent="-237490" algn="l">
                <a:lnSpc>
                  <a:spcPts val="3299"/>
                </a:lnSpc>
                <a:buAutoNum type="arabicPeriod"/>
              </a:pPr>
              <a:r>
                <a:rPr lang="pl" sz="2199" dirty="0">
                  <a:solidFill>
                    <a:srgbClr val="1E2328"/>
                  </a:solidFill>
                  <a:latin typeface="Montserrat"/>
                  <a:ea typeface="Montserrat"/>
                  <a:cs typeface="Montserrat"/>
                  <a:sym typeface="Montserrat"/>
                </a:rPr>
                <a:t>Określać niezbędne kroki w kierunku budowania tożsamości marki,</a:t>
              </a:r>
            </a:p>
            <a:p>
              <a:pPr marL="474979" lvl="1" indent="-237490" algn="l">
                <a:lnSpc>
                  <a:spcPts val="3299"/>
                </a:lnSpc>
                <a:buAutoNum type="arabicPeriod"/>
              </a:pPr>
              <a:r>
                <a:rPr lang="pl" sz="2199" dirty="0">
                  <a:solidFill>
                    <a:srgbClr val="1E2328"/>
                  </a:solidFill>
                  <a:latin typeface="Montserrat"/>
                  <a:ea typeface="Montserrat"/>
                  <a:cs typeface="Montserrat"/>
                  <a:sym typeface="Montserrat"/>
                </a:rPr>
                <a:t>Rozpoznawać różne platformy mediów społecznościowych,</a:t>
              </a:r>
            </a:p>
            <a:p>
              <a:pPr marL="474979" lvl="1" indent="-237490" algn="l">
                <a:lnSpc>
                  <a:spcPts val="3299"/>
                </a:lnSpc>
                <a:buAutoNum type="arabicPeriod"/>
              </a:pPr>
              <a:r>
                <a:rPr lang="pl" sz="2199" dirty="0">
                  <a:solidFill>
                    <a:srgbClr val="1E2328"/>
                  </a:solidFill>
                  <a:latin typeface="Montserrat"/>
                  <a:ea typeface="Montserrat"/>
                  <a:cs typeface="Montserrat"/>
                  <a:sym typeface="Montserrat"/>
                </a:rPr>
                <a:t>Określać kroki niezbędne do stworzenia skutecznej strategii sprzedaży,</a:t>
              </a:r>
            </a:p>
            <a:p>
              <a:pPr marL="474979" lvl="1" indent="-237490" algn="l">
                <a:lnSpc>
                  <a:spcPts val="3299"/>
                </a:lnSpc>
                <a:buAutoNum type="arabicPeriod"/>
              </a:pPr>
              <a:r>
                <a:rPr lang="pl" sz="2199" dirty="0">
                  <a:solidFill>
                    <a:srgbClr val="1E2328"/>
                  </a:solidFill>
                  <a:latin typeface="Montserrat"/>
                  <a:ea typeface="Montserrat"/>
                  <a:cs typeface="Montserrat"/>
                  <a:sym typeface="Montserrat"/>
                </a:rPr>
                <a:t>Poznawa kroki prowadzące do zbudowania lojalnej bazy klientów.</a:t>
              </a:r>
            </a:p>
          </p:txBody>
        </p:sp>
        <p:sp>
          <p:nvSpPr>
            <p:cNvPr id="23" name="TextBox 23"/>
            <p:cNvSpPr txBox="1"/>
            <p:nvPr/>
          </p:nvSpPr>
          <p:spPr>
            <a:xfrm>
              <a:off x="0" y="114300"/>
              <a:ext cx="8969490" cy="2096217"/>
            </a:xfrm>
            <a:prstGeom prst="rect">
              <a:avLst/>
            </a:prstGeom>
          </p:spPr>
          <p:txBody>
            <a:bodyPr lIns="0" tIns="0" rIns="0" bIns="0" rtlCol="0" anchor="t">
              <a:spAutoFit/>
            </a:bodyPr>
            <a:lstStyle/>
            <a:p>
              <a:pPr algn="l">
                <a:lnSpc>
                  <a:spcPts val="6000"/>
                </a:lnSpc>
              </a:pPr>
              <a:r>
                <a:rPr lang="pl" sz="6000" dirty="0">
                  <a:solidFill>
                    <a:srgbClr val="1E2328"/>
                  </a:solidFill>
                  <a:latin typeface="DM Serif Display"/>
                  <a:ea typeface="DM Serif Display"/>
                  <a:cs typeface="DM Serif Display"/>
                  <a:sym typeface="DM Serif Display"/>
                </a:rPr>
                <a:t>Oczekiwane</a:t>
              </a:r>
            </a:p>
            <a:p>
              <a:pPr algn="l">
                <a:lnSpc>
                  <a:spcPts val="6000"/>
                </a:lnSpc>
              </a:pPr>
              <a:r>
                <a:rPr lang="pl" sz="6000" dirty="0">
                  <a:solidFill>
                    <a:srgbClr val="1E2328"/>
                  </a:solidFill>
                  <a:latin typeface="DM Serif Display"/>
                  <a:ea typeface="DM Serif Display"/>
                  <a:cs typeface="DM Serif Display"/>
                  <a:sym typeface="DM Serif Display"/>
                </a:rPr>
                <a:t>Rezultaty uczenia</a:t>
              </a:r>
            </a:p>
          </p:txBody>
        </p:sp>
      </p:grpSp>
      <p:sp>
        <p:nvSpPr>
          <p:cNvPr id="24" name="TextBox 24"/>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pl" sz="2499">
                <a:solidFill>
                  <a:srgbClr val="1E2328"/>
                </a:solidFill>
                <a:latin typeface="DM Serif Display"/>
                <a:ea typeface="DM Serif Display"/>
                <a:cs typeface="DM Serif Display"/>
                <a:sym typeface="DM Serif Display"/>
              </a:rPr>
              <a:t>Program szkoleniowy UpTraK</a:t>
            </a:r>
          </a:p>
        </p:txBody>
      </p:sp>
      <p:sp>
        <p:nvSpPr>
          <p:cNvPr id="25" name="TextBox 17">
            <a:extLst>
              <a:ext uri="{FF2B5EF4-FFF2-40B4-BE49-F238E27FC236}">
                <a16:creationId xmlns:a16="http://schemas.microsoft.com/office/drawing/2014/main" id="{A9AA1A3D-9918-5E5A-8BA1-C5D7FFD836B5}"/>
              </a:ext>
            </a:extLst>
          </p:cNvPr>
          <p:cNvSpPr txBox="1"/>
          <p:nvPr/>
        </p:nvSpPr>
        <p:spPr>
          <a:xfrm rot="-5400000">
            <a:off x="15614765" y="7257068"/>
            <a:ext cx="3733800" cy="268663"/>
          </a:xfrm>
          <a:prstGeom prst="rect">
            <a:avLst/>
          </a:prstGeom>
        </p:spPr>
        <p:txBody>
          <a:bodyPr wrap="square" lIns="0" tIns="0" rIns="0" bIns="0" rtlCol="0" anchor="t">
            <a:spAutoFit/>
          </a:bodyPr>
          <a:lstStyle/>
          <a:p>
            <a:pPr algn="l">
              <a:lnSpc>
                <a:spcPts val="2196"/>
              </a:lnSpc>
            </a:pPr>
            <a:r>
              <a:rPr lang="pl" sz="1800" dirty="0">
                <a:solidFill>
                  <a:srgbClr val="1E2328"/>
                </a:solidFill>
                <a:latin typeface="Montserrat"/>
                <a:ea typeface="Montserrat"/>
                <a:cs typeface="Montserrat"/>
                <a:sym typeface="Montserrat"/>
              </a:rPr>
              <a:t>www.fashionupproject.com</a:t>
            </a:r>
          </a:p>
        </p:txBody>
      </p:sp>
      <p:grpSp>
        <p:nvGrpSpPr>
          <p:cNvPr id="14" name="Ομάδα 13">
            <a:extLst>
              <a:ext uri="{FF2B5EF4-FFF2-40B4-BE49-F238E27FC236}">
                <a16:creationId xmlns:a16="http://schemas.microsoft.com/office/drawing/2014/main" id="{49E1AAC6-EF96-36BF-CF61-ACF97B5ECABA}"/>
              </a:ext>
            </a:extLst>
          </p:cNvPr>
          <p:cNvGrpSpPr/>
          <p:nvPr/>
        </p:nvGrpSpPr>
        <p:grpSpPr>
          <a:xfrm>
            <a:off x="1031566" y="9298410"/>
            <a:ext cx="6546439" cy="726114"/>
            <a:chOff x="1031566" y="9298410"/>
            <a:chExt cx="6546439" cy="726114"/>
          </a:xfrm>
        </p:grpSpPr>
        <p:sp>
          <p:nvSpPr>
            <p:cNvPr id="26" name="TextBox 10">
              <a:extLst>
                <a:ext uri="{FF2B5EF4-FFF2-40B4-BE49-F238E27FC236}">
                  <a16:creationId xmlns:a16="http://schemas.microsoft.com/office/drawing/2014/main" id="{F00E9EDD-A0D2-68CE-D9EF-0DEE3F278C9B}"/>
                </a:ext>
              </a:extLst>
            </p:cNvPr>
            <p:cNvSpPr txBox="1"/>
            <p:nvPr/>
          </p:nvSpPr>
          <p:spPr>
            <a:xfrm>
              <a:off x="1031566" y="9298410"/>
              <a:ext cx="5406326" cy="430567"/>
            </a:xfrm>
            <a:prstGeom prst="rect">
              <a:avLst/>
            </a:prstGeom>
          </p:spPr>
          <p:txBody>
            <a:bodyPr lIns="0" tIns="0" rIns="0" bIns="0" rtlCol="0" anchor="t">
              <a:spAutoFit/>
            </a:bodyPr>
            <a:lstStyle/>
            <a:p>
              <a:pPr algn="l">
                <a:lnSpc>
                  <a:spcPts val="3500"/>
                </a:lnSpc>
              </a:pPr>
              <a:r>
                <a:rPr lang="pl" sz="2499" dirty="0">
                  <a:solidFill>
                    <a:srgbClr val="1E2328"/>
                  </a:solidFill>
                  <a:latin typeface="DM Serif Display"/>
                  <a:ea typeface="DM Serif Display"/>
                  <a:cs typeface="DM Serif Display"/>
                  <a:sym typeface="DM Serif Display"/>
                </a:rPr>
                <a:t>Szacowany czas czytania</a:t>
              </a:r>
            </a:p>
          </p:txBody>
        </p:sp>
        <p:sp>
          <p:nvSpPr>
            <p:cNvPr id="27" name="TextBox 11">
              <a:extLst>
                <a:ext uri="{FF2B5EF4-FFF2-40B4-BE49-F238E27FC236}">
                  <a16:creationId xmlns:a16="http://schemas.microsoft.com/office/drawing/2014/main" id="{0D71E0E7-8B0C-4133-72BB-0244B834D58E}"/>
                </a:ext>
              </a:extLst>
            </p:cNvPr>
            <p:cNvSpPr txBox="1"/>
            <p:nvPr/>
          </p:nvSpPr>
          <p:spPr>
            <a:xfrm>
              <a:off x="1031566" y="9637430"/>
              <a:ext cx="6546439" cy="387094"/>
            </a:xfrm>
            <a:prstGeom prst="rect">
              <a:avLst/>
            </a:prstGeom>
          </p:spPr>
          <p:txBody>
            <a:bodyPr wrap="square" lIns="0" tIns="0" rIns="0" bIns="0" rtlCol="0" anchor="t">
              <a:spAutoFit/>
            </a:bodyPr>
            <a:lstStyle/>
            <a:p>
              <a:pPr>
                <a:lnSpc>
                  <a:spcPts val="3299"/>
                </a:lnSpc>
              </a:pPr>
              <a:r>
                <a:rPr lang="pl" sz="2199" dirty="0">
                  <a:solidFill>
                    <a:srgbClr val="1E2328"/>
                  </a:solidFill>
                  <a:latin typeface="Montserrat"/>
                  <a:ea typeface="Montserrat"/>
                  <a:cs typeface="Montserrat"/>
                  <a:sym typeface="Montserrat"/>
                </a:rPr>
                <a:t>13 minut</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AutoShape 3"/>
            <p:cNvSpPr/>
            <p:nvPr/>
          </p:nvSpPr>
          <p:spPr>
            <a:xfrm flipV="1">
              <a:off x="22233774" y="0"/>
              <a:ext cx="0" cy="13716000"/>
            </a:xfrm>
            <a:prstGeom prst="line">
              <a:avLst/>
            </a:prstGeom>
            <a:ln w="12700" cap="flat">
              <a:solidFill>
                <a:srgbClr val="1E2328"/>
              </a:solidFill>
              <a:prstDash val="solid"/>
              <a:headEnd type="none" w="sm" len="sm"/>
              <a:tailEnd type="none" w="sm" len="sm"/>
            </a:ln>
          </p:spPr>
          <p:txBody>
            <a:bodyPr/>
            <a:lstStyle/>
            <a:p>
              <a:endParaRPr lang="pl-PL"/>
            </a:p>
          </p:txBody>
        </p:sp>
        <p:sp>
          <p:nvSpPr>
            <p:cNvPr id="4" name="AutoShape 4"/>
            <p:cNvSpPr/>
            <p:nvPr/>
          </p:nvSpPr>
          <p:spPr>
            <a:xfrm rot="-10800000">
              <a:off x="0" y="1365250"/>
              <a:ext cx="24384000" cy="0"/>
            </a:xfrm>
            <a:prstGeom prst="line">
              <a:avLst/>
            </a:prstGeom>
            <a:ln w="12700" cap="flat">
              <a:solidFill>
                <a:srgbClr val="1E2328"/>
              </a:solidFill>
              <a:prstDash val="solid"/>
              <a:headEnd type="none" w="sm" len="sm"/>
              <a:tailEnd type="none" w="sm" len="sm"/>
            </a:ln>
          </p:spPr>
          <p:txBody>
            <a:bodyPr/>
            <a:lstStyle/>
            <a:p>
              <a:endParaRPr lang="pl-PL"/>
            </a:p>
          </p:txBody>
        </p:sp>
        <p:sp>
          <p:nvSpPr>
            <p:cNvPr id="5" name="Freeform 5"/>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txBody>
            <a:bodyPr/>
            <a:lstStyle/>
            <a:p>
              <a:endParaRPr lang="pl-PL"/>
            </a:p>
          </p:txBody>
        </p:sp>
        <p:sp>
          <p:nvSpPr>
            <p:cNvPr id="6" name="TextBox 6"/>
            <p:cNvSpPr txBox="1"/>
            <p:nvPr/>
          </p:nvSpPr>
          <p:spPr>
            <a:xfrm>
              <a:off x="18398851" y="439208"/>
              <a:ext cx="3674959" cy="499533"/>
            </a:xfrm>
            <a:prstGeom prst="rect">
              <a:avLst/>
            </a:prstGeom>
          </p:spPr>
          <p:txBody>
            <a:bodyPr lIns="0" tIns="0" rIns="0" bIns="0" rtlCol="0" anchor="t">
              <a:spAutoFit/>
            </a:bodyPr>
            <a:lstStyle/>
            <a:p>
              <a:pPr algn="ctr">
                <a:lnSpc>
                  <a:spcPts val="3049"/>
                </a:lnSpc>
              </a:pPr>
              <a:r>
                <a:rPr lang="pl" sz="2499" dirty="0">
                  <a:solidFill>
                    <a:srgbClr val="1E2328"/>
                  </a:solidFill>
                  <a:latin typeface="Montserrat"/>
                  <a:ea typeface="Montserrat"/>
                  <a:cs typeface="Montserrat"/>
                  <a:sym typeface="Montserrat"/>
                </a:rPr>
                <a:t>Moduł 5, Unit 4</a:t>
              </a:r>
            </a:p>
          </p:txBody>
        </p:sp>
      </p:grpSp>
      <p:sp>
        <p:nvSpPr>
          <p:cNvPr id="8" name="AutoShape 8"/>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pl-PL"/>
          </a:p>
        </p:txBody>
      </p:sp>
      <p:grpSp>
        <p:nvGrpSpPr>
          <p:cNvPr id="9" name="Group 9"/>
          <p:cNvGrpSpPr/>
          <p:nvPr/>
        </p:nvGrpSpPr>
        <p:grpSpPr>
          <a:xfrm>
            <a:off x="0" y="1033462"/>
            <a:ext cx="6051534" cy="9253538"/>
            <a:chOff x="0" y="0"/>
            <a:chExt cx="1308826" cy="2001355"/>
          </a:xfrm>
        </p:grpSpPr>
        <p:sp>
          <p:nvSpPr>
            <p:cNvPr id="10" name="Freeform 10"/>
            <p:cNvSpPr/>
            <p:nvPr/>
          </p:nvSpPr>
          <p:spPr>
            <a:xfrm>
              <a:off x="0" y="0"/>
              <a:ext cx="1308826" cy="2001355"/>
            </a:xfrm>
            <a:custGeom>
              <a:avLst/>
              <a:gdLst/>
              <a:ahLst/>
              <a:cxnLst/>
              <a:rect l="l" t="t" r="r" b="b"/>
              <a:pathLst>
                <a:path w="1308826" h="2001355">
                  <a:moveTo>
                    <a:pt x="0" y="0"/>
                  </a:moveTo>
                  <a:lnTo>
                    <a:pt x="1308826" y="0"/>
                  </a:lnTo>
                  <a:lnTo>
                    <a:pt x="1308826" y="2001355"/>
                  </a:lnTo>
                  <a:lnTo>
                    <a:pt x="0" y="2001355"/>
                  </a:lnTo>
                  <a:close/>
                </a:path>
              </a:pathLst>
            </a:custGeom>
            <a:solidFill>
              <a:srgbClr val="CFCF5A"/>
            </a:solidFill>
          </p:spPr>
          <p:txBody>
            <a:bodyPr/>
            <a:lstStyle/>
            <a:p>
              <a:endParaRPr lang="pl-PL"/>
            </a:p>
          </p:txBody>
        </p:sp>
        <p:sp>
          <p:nvSpPr>
            <p:cNvPr id="11" name="TextBox 11"/>
            <p:cNvSpPr txBox="1"/>
            <p:nvPr/>
          </p:nvSpPr>
          <p:spPr>
            <a:xfrm>
              <a:off x="0" y="0"/>
              <a:ext cx="1308826" cy="2001355"/>
            </a:xfrm>
            <a:prstGeom prst="rect">
              <a:avLst/>
            </a:prstGeom>
          </p:spPr>
          <p:txBody>
            <a:bodyPr lIns="50800" tIns="50800" rIns="50800" bIns="50800" rtlCol="0" anchor="ctr"/>
            <a:lstStyle/>
            <a:p>
              <a:pPr algn="ctr">
                <a:lnSpc>
                  <a:spcPts val="2196"/>
                </a:lnSpc>
              </a:pPr>
              <a:endParaRPr/>
            </a:p>
          </p:txBody>
        </p:sp>
      </p:grpSp>
      <p:sp>
        <p:nvSpPr>
          <p:cNvPr id="12" name="TextBox 12"/>
          <p:cNvSpPr txBox="1"/>
          <p:nvPr/>
        </p:nvSpPr>
        <p:spPr>
          <a:xfrm>
            <a:off x="1028700" y="3830974"/>
            <a:ext cx="4119719" cy="1572162"/>
          </a:xfrm>
          <a:prstGeom prst="rect">
            <a:avLst/>
          </a:prstGeom>
        </p:spPr>
        <p:txBody>
          <a:bodyPr lIns="0" tIns="0" rIns="0" bIns="0" rtlCol="0" anchor="t">
            <a:spAutoFit/>
          </a:bodyPr>
          <a:lstStyle/>
          <a:p>
            <a:pPr algn="l">
              <a:lnSpc>
                <a:spcPts val="6000"/>
              </a:lnSpc>
            </a:pPr>
            <a:r>
              <a:rPr lang="pl" sz="6000" dirty="0">
                <a:solidFill>
                  <a:srgbClr val="FFFFFF"/>
                </a:solidFill>
                <a:latin typeface="DM Serif Display"/>
                <a:ea typeface="DM Serif Display"/>
                <a:cs typeface="DM Serif Display"/>
                <a:sym typeface="DM Serif Display"/>
              </a:rPr>
              <a:t>Cel Nauczania</a:t>
            </a:r>
          </a:p>
        </p:txBody>
      </p:sp>
      <p:sp>
        <p:nvSpPr>
          <p:cNvPr id="13" name="AutoShape 13"/>
          <p:cNvSpPr/>
          <p:nvPr/>
        </p:nvSpPr>
        <p:spPr>
          <a:xfrm>
            <a:off x="1087192" y="5869411"/>
            <a:ext cx="719041" cy="4762"/>
          </a:xfrm>
          <a:prstGeom prst="line">
            <a:avLst/>
          </a:prstGeom>
          <a:ln w="9525" cap="flat">
            <a:solidFill>
              <a:srgbClr val="FFFFFF"/>
            </a:solidFill>
            <a:prstDash val="solid"/>
            <a:headEnd type="none" w="sm" len="sm"/>
            <a:tailEnd type="none" w="sm" len="sm"/>
          </a:ln>
        </p:spPr>
        <p:txBody>
          <a:bodyPr/>
          <a:lstStyle/>
          <a:p>
            <a:endParaRPr lang="pl-PL"/>
          </a:p>
        </p:txBody>
      </p:sp>
      <p:sp>
        <p:nvSpPr>
          <p:cNvPr id="14" name="TextBox 14"/>
          <p:cNvSpPr txBox="1"/>
          <p:nvPr/>
        </p:nvSpPr>
        <p:spPr>
          <a:xfrm>
            <a:off x="1087161" y="6401734"/>
            <a:ext cx="3789639" cy="1656672"/>
          </a:xfrm>
          <a:prstGeom prst="rect">
            <a:avLst/>
          </a:prstGeom>
        </p:spPr>
        <p:txBody>
          <a:bodyPr wrap="square" lIns="0" tIns="0" rIns="0" bIns="0" rtlCol="0" anchor="t">
            <a:spAutoFit/>
          </a:bodyPr>
          <a:lstStyle/>
          <a:p>
            <a:pPr algn="just">
              <a:lnSpc>
                <a:spcPts val="3299"/>
              </a:lnSpc>
            </a:pPr>
            <a:r>
              <a:rPr lang="pl" sz="2199" dirty="0">
                <a:solidFill>
                  <a:srgbClr val="FFFFFF"/>
                </a:solidFill>
                <a:latin typeface="Montserrat"/>
                <a:ea typeface="Montserrat"/>
                <a:cs typeface="Montserrat"/>
                <a:sym typeface="Montserrat"/>
              </a:rPr>
              <a:t>Celem jednostki jest wyposażenie przyszłych rzemieślników zajmujących się modą w podstawową wiedzę na temat strategii marketingowych.</a:t>
            </a:r>
            <a:endParaRPr lang="it-IT"/>
          </a:p>
        </p:txBody>
      </p:sp>
      <p:sp>
        <p:nvSpPr>
          <p:cNvPr id="15" name="Freeform 15"/>
          <p:cNvSpPr/>
          <p:nvPr/>
        </p:nvSpPr>
        <p:spPr>
          <a:xfrm>
            <a:off x="5701777" y="5519654"/>
            <a:ext cx="699514" cy="699514"/>
          </a:xfrm>
          <a:custGeom>
            <a:avLst/>
            <a:gdLst/>
            <a:ahLst/>
            <a:cxnLst/>
            <a:rect l="l" t="t" r="r" b="b"/>
            <a:pathLst>
              <a:path w="699514" h="699514">
                <a:moveTo>
                  <a:pt x="0" y="0"/>
                </a:moveTo>
                <a:lnTo>
                  <a:pt x="699515" y="0"/>
                </a:lnTo>
                <a:lnTo>
                  <a:pt x="699515" y="699515"/>
                </a:lnTo>
                <a:lnTo>
                  <a:pt x="0" y="6995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l-PL"/>
          </a:p>
        </p:txBody>
      </p:sp>
      <p:grpSp>
        <p:nvGrpSpPr>
          <p:cNvPr id="16" name="Group 16"/>
          <p:cNvGrpSpPr/>
          <p:nvPr/>
        </p:nvGrpSpPr>
        <p:grpSpPr>
          <a:xfrm>
            <a:off x="6736672" y="3594082"/>
            <a:ext cx="9601147" cy="1890453"/>
            <a:chOff x="0" y="114300"/>
            <a:chExt cx="12801529" cy="2520603"/>
          </a:xfrm>
        </p:grpSpPr>
        <p:sp>
          <p:nvSpPr>
            <p:cNvPr id="17" name="TextBox 17"/>
            <p:cNvSpPr txBox="1"/>
            <p:nvPr/>
          </p:nvSpPr>
          <p:spPr>
            <a:xfrm>
              <a:off x="0" y="1554522"/>
              <a:ext cx="12801529" cy="1080381"/>
            </a:xfrm>
            <a:prstGeom prst="rect">
              <a:avLst/>
            </a:prstGeom>
          </p:spPr>
          <p:txBody>
            <a:bodyPr lIns="0" tIns="0" rIns="0" bIns="0" rtlCol="0" anchor="t">
              <a:spAutoFit/>
            </a:bodyPr>
            <a:lstStyle/>
            <a:p>
              <a:pPr algn="just">
                <a:lnSpc>
                  <a:spcPts val="3299"/>
                </a:lnSpc>
              </a:pPr>
              <a:r>
                <a:rPr lang="pl" sz="2150" dirty="0">
                  <a:solidFill>
                    <a:srgbClr val="1E2328"/>
                  </a:solidFill>
                  <a:latin typeface="Montserrat"/>
                  <a:ea typeface="Montserrat"/>
                  <a:cs typeface="Montserrat"/>
                  <a:sym typeface="Montserrat"/>
                </a:rPr>
                <a:t>Jednostka ta jest przeznaczona dla osób, które chcą zdobyć podstawową wiedzę na temat stosowania strategii marketingowych w celu zwiększenia sprzedaży.</a:t>
              </a:r>
              <a:endParaRPr lang="it-IT"/>
            </a:p>
          </p:txBody>
        </p:sp>
        <p:sp>
          <p:nvSpPr>
            <p:cNvPr id="18" name="TextBox 18"/>
            <p:cNvSpPr txBox="1"/>
            <p:nvPr/>
          </p:nvSpPr>
          <p:spPr>
            <a:xfrm>
              <a:off x="0" y="114300"/>
              <a:ext cx="9110276" cy="1104900"/>
            </a:xfrm>
            <a:prstGeom prst="rect">
              <a:avLst/>
            </a:prstGeom>
          </p:spPr>
          <p:txBody>
            <a:bodyPr lIns="0" tIns="0" rIns="0" bIns="0" rtlCol="0" anchor="t">
              <a:spAutoFit/>
            </a:bodyPr>
            <a:lstStyle/>
            <a:p>
              <a:pPr algn="l">
                <a:lnSpc>
                  <a:spcPts val="6000"/>
                </a:lnSpc>
              </a:pPr>
              <a:r>
                <a:rPr lang="pl" sz="6000" dirty="0">
                  <a:solidFill>
                    <a:srgbClr val="1E2328"/>
                  </a:solidFill>
                  <a:latin typeface="DM Serif Display"/>
                  <a:ea typeface="DM Serif Display"/>
                  <a:cs typeface="DM Serif Display"/>
                  <a:sym typeface="DM Serif Display"/>
                </a:rPr>
                <a:t>Grupa docelowa</a:t>
              </a:r>
            </a:p>
          </p:txBody>
        </p:sp>
      </p:grpSp>
      <p:grpSp>
        <p:nvGrpSpPr>
          <p:cNvPr id="19" name="Group 19"/>
          <p:cNvGrpSpPr/>
          <p:nvPr/>
        </p:nvGrpSpPr>
        <p:grpSpPr>
          <a:xfrm>
            <a:off x="6736672" y="6922260"/>
            <a:ext cx="9601147" cy="1467261"/>
            <a:chOff x="0" y="114300"/>
            <a:chExt cx="12801529" cy="1956348"/>
          </a:xfrm>
        </p:grpSpPr>
        <p:sp>
          <p:nvSpPr>
            <p:cNvPr id="20" name="TextBox 20"/>
            <p:cNvSpPr txBox="1"/>
            <p:nvPr/>
          </p:nvSpPr>
          <p:spPr>
            <a:xfrm>
              <a:off x="0" y="1554523"/>
              <a:ext cx="12801529" cy="516125"/>
            </a:xfrm>
            <a:prstGeom prst="rect">
              <a:avLst/>
            </a:prstGeom>
          </p:spPr>
          <p:txBody>
            <a:bodyPr lIns="0" tIns="0" rIns="0" bIns="0" rtlCol="0" anchor="t">
              <a:spAutoFit/>
            </a:bodyPr>
            <a:lstStyle/>
            <a:p>
              <a:pPr algn="just">
                <a:lnSpc>
                  <a:spcPts val="3299"/>
                </a:lnSpc>
              </a:pPr>
              <a:r>
                <a:rPr lang="pl" sz="2199" dirty="0">
                  <a:solidFill>
                    <a:srgbClr val="1E2328"/>
                  </a:solidFill>
                  <a:latin typeface="Montserrat"/>
                  <a:ea typeface="Montserrat"/>
                  <a:cs typeface="Montserrat"/>
                  <a:sym typeface="Montserrat"/>
                </a:rPr>
                <a:t>Marketing, sprzedaż, media społecznościowe, baza klientów, satysfakcja klienta</a:t>
              </a:r>
              <a:endParaRPr lang="it-IT"/>
            </a:p>
          </p:txBody>
        </p:sp>
        <p:sp>
          <p:nvSpPr>
            <p:cNvPr id="21" name="TextBox 21"/>
            <p:cNvSpPr txBox="1"/>
            <p:nvPr/>
          </p:nvSpPr>
          <p:spPr>
            <a:xfrm>
              <a:off x="0" y="114300"/>
              <a:ext cx="11101318" cy="1104900"/>
            </a:xfrm>
            <a:prstGeom prst="rect">
              <a:avLst/>
            </a:prstGeom>
          </p:spPr>
          <p:txBody>
            <a:bodyPr wrap="square" lIns="0" tIns="0" rIns="0" bIns="0" rtlCol="0" anchor="t">
              <a:spAutoFit/>
            </a:bodyPr>
            <a:lstStyle/>
            <a:p>
              <a:pPr algn="l">
                <a:lnSpc>
                  <a:spcPts val="6000"/>
                </a:lnSpc>
              </a:pPr>
              <a:r>
                <a:rPr lang="pl" sz="6000" dirty="0">
                  <a:solidFill>
                    <a:srgbClr val="1E2328"/>
                  </a:solidFill>
                  <a:latin typeface="DM Serif Display"/>
                  <a:ea typeface="DM Serif Display"/>
                  <a:cs typeface="DM Serif Display"/>
                  <a:sym typeface="DM Serif Display"/>
                </a:rPr>
                <a:t>Koncepcje Kluczowe</a:t>
              </a:r>
            </a:p>
          </p:txBody>
        </p:sp>
      </p:grpSp>
      <p:sp>
        <p:nvSpPr>
          <p:cNvPr id="22" name="TextBox 22"/>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pl" sz="2499">
                <a:solidFill>
                  <a:srgbClr val="1E2328"/>
                </a:solidFill>
                <a:latin typeface="DM Serif Display"/>
                <a:ea typeface="DM Serif Display"/>
                <a:cs typeface="DM Serif Display"/>
                <a:sym typeface="DM Serif Display"/>
              </a:rPr>
              <a:t>Program szkoleniowy UpTraK</a:t>
            </a:r>
          </a:p>
        </p:txBody>
      </p:sp>
      <p:sp>
        <p:nvSpPr>
          <p:cNvPr id="23" name="TextBox 17">
            <a:extLst>
              <a:ext uri="{FF2B5EF4-FFF2-40B4-BE49-F238E27FC236}">
                <a16:creationId xmlns:a16="http://schemas.microsoft.com/office/drawing/2014/main" id="{3CAEE4CB-3C43-1219-AD82-8E611C94E446}"/>
              </a:ext>
            </a:extLst>
          </p:cNvPr>
          <p:cNvSpPr txBox="1"/>
          <p:nvPr/>
        </p:nvSpPr>
        <p:spPr>
          <a:xfrm rot="-5400000">
            <a:off x="15614765" y="7257068"/>
            <a:ext cx="3733800" cy="268663"/>
          </a:xfrm>
          <a:prstGeom prst="rect">
            <a:avLst/>
          </a:prstGeom>
        </p:spPr>
        <p:txBody>
          <a:bodyPr wrap="square" lIns="0" tIns="0" rIns="0" bIns="0" rtlCol="0" anchor="t">
            <a:spAutoFit/>
          </a:bodyPr>
          <a:lstStyle/>
          <a:p>
            <a:pPr algn="l">
              <a:lnSpc>
                <a:spcPts val="2196"/>
              </a:lnSpc>
            </a:pPr>
            <a:r>
              <a:rPr lang="pl" sz="1800" dirty="0">
                <a:solidFill>
                  <a:srgbClr val="1E2328"/>
                </a:solidFill>
                <a:latin typeface="Montserrat"/>
                <a:ea typeface="Montserrat"/>
                <a:cs typeface="Montserrat"/>
                <a:sym typeface="Montserrat"/>
              </a:rPr>
              <a:t>www.fashionupproject.com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FCF5A"/>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AutoShape 3"/>
            <p:cNvSpPr/>
            <p:nvPr/>
          </p:nvSpPr>
          <p:spPr>
            <a:xfrm flipV="1">
              <a:off x="22233774" y="0"/>
              <a:ext cx="0" cy="13716000"/>
            </a:xfrm>
            <a:prstGeom prst="line">
              <a:avLst/>
            </a:prstGeom>
            <a:ln w="12700" cap="flat">
              <a:solidFill>
                <a:srgbClr val="1E2328"/>
              </a:solidFill>
              <a:prstDash val="solid"/>
              <a:headEnd type="none" w="sm" len="sm"/>
              <a:tailEnd type="none" w="sm" len="sm"/>
            </a:ln>
          </p:spPr>
          <p:txBody>
            <a:bodyPr/>
            <a:lstStyle/>
            <a:p>
              <a:endParaRPr lang="pl-PL"/>
            </a:p>
          </p:txBody>
        </p:sp>
        <p:sp>
          <p:nvSpPr>
            <p:cNvPr id="4" name="AutoShape 4"/>
            <p:cNvSpPr/>
            <p:nvPr/>
          </p:nvSpPr>
          <p:spPr>
            <a:xfrm rot="-10800000">
              <a:off x="0" y="1365250"/>
              <a:ext cx="24384000" cy="0"/>
            </a:xfrm>
            <a:prstGeom prst="line">
              <a:avLst/>
            </a:prstGeom>
            <a:ln w="12700" cap="flat">
              <a:solidFill>
                <a:srgbClr val="1E2328"/>
              </a:solidFill>
              <a:prstDash val="solid"/>
              <a:headEnd type="none" w="sm" len="sm"/>
              <a:tailEnd type="none" w="sm" len="sm"/>
            </a:ln>
          </p:spPr>
          <p:txBody>
            <a:bodyPr/>
            <a:lstStyle/>
            <a:p>
              <a:endParaRPr lang="pl-PL"/>
            </a:p>
          </p:txBody>
        </p:sp>
        <p:sp>
          <p:nvSpPr>
            <p:cNvPr id="5" name="Freeform 5"/>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txBody>
            <a:bodyPr/>
            <a:lstStyle/>
            <a:p>
              <a:endParaRPr lang="pl-PL"/>
            </a:p>
          </p:txBody>
        </p:sp>
        <p:sp>
          <p:nvSpPr>
            <p:cNvPr id="6" name="TextBox 6"/>
            <p:cNvSpPr txBox="1"/>
            <p:nvPr/>
          </p:nvSpPr>
          <p:spPr>
            <a:xfrm>
              <a:off x="18329467" y="439208"/>
              <a:ext cx="3674959" cy="499533"/>
            </a:xfrm>
            <a:prstGeom prst="rect">
              <a:avLst/>
            </a:prstGeom>
          </p:spPr>
          <p:txBody>
            <a:bodyPr lIns="0" tIns="0" rIns="0" bIns="0" rtlCol="0" anchor="t">
              <a:spAutoFit/>
            </a:bodyPr>
            <a:lstStyle/>
            <a:p>
              <a:pPr algn="ctr">
                <a:lnSpc>
                  <a:spcPts val="3049"/>
                </a:lnSpc>
              </a:pPr>
              <a:r>
                <a:rPr lang="pl" sz="2499" dirty="0">
                  <a:solidFill>
                    <a:srgbClr val="1E2328"/>
                  </a:solidFill>
                  <a:latin typeface="Montserrat"/>
                  <a:ea typeface="Montserrat"/>
                  <a:cs typeface="Montserrat"/>
                  <a:sym typeface="Montserrat"/>
                </a:rPr>
                <a:t>Moduł 5, Unit 4</a:t>
              </a:r>
            </a:p>
          </p:txBody>
        </p:sp>
      </p:grpSp>
      <p:grpSp>
        <p:nvGrpSpPr>
          <p:cNvPr id="8" name="Group 8"/>
          <p:cNvGrpSpPr/>
          <p:nvPr/>
        </p:nvGrpSpPr>
        <p:grpSpPr>
          <a:xfrm>
            <a:off x="8127431" y="1028700"/>
            <a:ext cx="8545347" cy="7210425"/>
            <a:chOff x="0" y="0"/>
            <a:chExt cx="11393795" cy="9613900"/>
          </a:xfrm>
        </p:grpSpPr>
        <p:pic>
          <p:nvPicPr>
            <p:cNvPr id="9" name="Picture 9"/>
            <p:cNvPicPr>
              <a:picLocks noChangeAspect="1"/>
            </p:cNvPicPr>
            <p:nvPr/>
          </p:nvPicPr>
          <p:blipFill>
            <a:blip r:embed="rId3"/>
            <a:srcRect t="3505" b="28147"/>
            <a:stretch>
              <a:fillRect/>
            </a:stretch>
          </p:blipFill>
          <p:spPr>
            <a:xfrm>
              <a:off x="0" y="0"/>
              <a:ext cx="11393795" cy="9613900"/>
            </a:xfrm>
            <a:prstGeom prst="rect">
              <a:avLst/>
            </a:prstGeom>
          </p:spPr>
        </p:pic>
      </p:grpSp>
      <p:sp>
        <p:nvSpPr>
          <p:cNvPr id="10" name="AutoShape 10"/>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pl-PL"/>
          </a:p>
        </p:txBody>
      </p:sp>
      <p:grpSp>
        <p:nvGrpSpPr>
          <p:cNvPr id="11" name="Group 11"/>
          <p:cNvGrpSpPr/>
          <p:nvPr/>
        </p:nvGrpSpPr>
        <p:grpSpPr>
          <a:xfrm>
            <a:off x="1028700" y="5653088"/>
            <a:ext cx="8282279" cy="4633913"/>
            <a:chOff x="0" y="0"/>
            <a:chExt cx="6574460" cy="3678393"/>
          </a:xfrm>
        </p:grpSpPr>
        <p:sp>
          <p:nvSpPr>
            <p:cNvPr id="12" name="Freeform 12"/>
            <p:cNvSpPr/>
            <p:nvPr/>
          </p:nvSpPr>
          <p:spPr>
            <a:xfrm>
              <a:off x="0" y="0"/>
              <a:ext cx="6574461" cy="3678393"/>
            </a:xfrm>
            <a:custGeom>
              <a:avLst/>
              <a:gdLst/>
              <a:ahLst/>
              <a:cxnLst/>
              <a:rect l="l" t="t" r="r" b="b"/>
              <a:pathLst>
                <a:path w="6574461" h="3678393">
                  <a:moveTo>
                    <a:pt x="0" y="0"/>
                  </a:moveTo>
                  <a:lnTo>
                    <a:pt x="6574461" y="0"/>
                  </a:lnTo>
                  <a:lnTo>
                    <a:pt x="6574461" y="3678393"/>
                  </a:lnTo>
                  <a:lnTo>
                    <a:pt x="0" y="3678393"/>
                  </a:lnTo>
                  <a:close/>
                </a:path>
              </a:pathLst>
            </a:custGeom>
            <a:solidFill>
              <a:srgbClr val="1E2328"/>
            </a:solidFill>
          </p:spPr>
          <p:txBody>
            <a:bodyPr/>
            <a:lstStyle/>
            <a:p>
              <a:endParaRPr lang="pl-PL"/>
            </a:p>
          </p:txBody>
        </p:sp>
        <p:sp>
          <p:nvSpPr>
            <p:cNvPr id="13" name="TextBox 13"/>
            <p:cNvSpPr txBox="1"/>
            <p:nvPr/>
          </p:nvSpPr>
          <p:spPr>
            <a:xfrm>
              <a:off x="0" y="0"/>
              <a:ext cx="6574460" cy="3678393"/>
            </a:xfrm>
            <a:prstGeom prst="rect">
              <a:avLst/>
            </a:prstGeom>
          </p:spPr>
          <p:txBody>
            <a:bodyPr lIns="50800" tIns="50800" rIns="50800" bIns="50800" rtlCol="0" anchor="ctr"/>
            <a:lstStyle/>
            <a:p>
              <a:pPr algn="ctr">
                <a:lnSpc>
                  <a:spcPts val="2478"/>
                </a:lnSpc>
              </a:pPr>
              <a:endParaRPr/>
            </a:p>
          </p:txBody>
        </p:sp>
      </p:grpSp>
      <p:sp>
        <p:nvSpPr>
          <p:cNvPr id="14" name="TextBox 14"/>
          <p:cNvSpPr txBox="1"/>
          <p:nvPr/>
        </p:nvSpPr>
        <p:spPr>
          <a:xfrm>
            <a:off x="2315212" y="6508174"/>
            <a:ext cx="5380988" cy="1572162"/>
          </a:xfrm>
          <a:prstGeom prst="rect">
            <a:avLst/>
          </a:prstGeom>
        </p:spPr>
        <p:txBody>
          <a:bodyPr wrap="square" lIns="0" tIns="0" rIns="0" bIns="0" rtlCol="0" anchor="t">
            <a:spAutoFit/>
          </a:bodyPr>
          <a:lstStyle/>
          <a:p>
            <a:pPr algn="l">
              <a:lnSpc>
                <a:spcPts val="6000"/>
              </a:lnSpc>
            </a:pPr>
            <a:r>
              <a:rPr lang="pl" sz="6000" dirty="0">
                <a:solidFill>
                  <a:srgbClr val="FFFFFF"/>
                </a:solidFill>
                <a:latin typeface="DM Serif Display"/>
                <a:ea typeface="DM Serif Display"/>
                <a:cs typeface="DM Serif Display"/>
                <a:sym typeface="DM Serif Display"/>
              </a:rPr>
              <a:t>Niezbędne wyposażenie</a:t>
            </a:r>
          </a:p>
        </p:txBody>
      </p:sp>
      <p:sp>
        <p:nvSpPr>
          <p:cNvPr id="15" name="AutoShape 15"/>
          <p:cNvSpPr/>
          <p:nvPr/>
        </p:nvSpPr>
        <p:spPr>
          <a:xfrm>
            <a:off x="2315244" y="8612231"/>
            <a:ext cx="719041" cy="4762"/>
          </a:xfrm>
          <a:prstGeom prst="line">
            <a:avLst/>
          </a:prstGeom>
          <a:ln w="9525" cap="flat">
            <a:solidFill>
              <a:srgbClr val="FFFFFF"/>
            </a:solidFill>
            <a:prstDash val="solid"/>
            <a:headEnd type="none" w="sm" len="sm"/>
            <a:tailEnd type="none" w="sm" len="sm"/>
          </a:ln>
        </p:spPr>
        <p:txBody>
          <a:bodyPr/>
          <a:lstStyle/>
          <a:p>
            <a:endParaRPr lang="pl-PL"/>
          </a:p>
        </p:txBody>
      </p:sp>
      <p:sp>
        <p:nvSpPr>
          <p:cNvPr id="16" name="TextBox 16"/>
          <p:cNvSpPr txBox="1"/>
          <p:nvPr/>
        </p:nvSpPr>
        <p:spPr>
          <a:xfrm>
            <a:off x="1028700" y="2593075"/>
            <a:ext cx="6413126" cy="2073516"/>
          </a:xfrm>
          <a:prstGeom prst="rect">
            <a:avLst/>
          </a:prstGeom>
        </p:spPr>
        <p:txBody>
          <a:bodyPr lIns="0" tIns="0" rIns="0" bIns="0" rtlCol="0" anchor="t">
            <a:spAutoFit/>
          </a:bodyPr>
          <a:lstStyle/>
          <a:p>
            <a:pPr marL="342900" indent="-342900" algn="l">
              <a:lnSpc>
                <a:spcPts val="3299"/>
              </a:lnSpc>
              <a:buFont typeface="Arial" panose="020B0604020202020204" pitchFamily="34" charset="0"/>
              <a:buChar char="•"/>
            </a:pPr>
            <a:r>
              <a:rPr lang="pl" sz="2000" dirty="0">
                <a:solidFill>
                  <a:srgbClr val="1E2328"/>
                </a:solidFill>
                <a:latin typeface="Montserrat"/>
                <a:ea typeface="Montserrat"/>
                <a:cs typeface="Montserrat"/>
                <a:sym typeface="Montserrat"/>
              </a:rPr>
              <a:t>Laptop z dostępem do internetu</a:t>
            </a:r>
          </a:p>
          <a:p>
            <a:pPr marL="342900" indent="-342900" algn="l">
              <a:lnSpc>
                <a:spcPts val="3299"/>
              </a:lnSpc>
              <a:buFont typeface="Arial" panose="020B0604020202020204" pitchFamily="34" charset="0"/>
              <a:buChar char="•"/>
            </a:pPr>
            <a:r>
              <a:rPr lang="pl" sz="2000" dirty="0">
                <a:solidFill>
                  <a:srgbClr val="1E2328"/>
                </a:solidFill>
                <a:latin typeface="Montserrat"/>
                <a:ea typeface="Montserrat"/>
                <a:cs typeface="Montserrat"/>
                <a:sym typeface="Montserrat"/>
              </a:rPr>
              <a:t>Projektor</a:t>
            </a:r>
          </a:p>
          <a:p>
            <a:pPr marL="342900" indent="-342900" algn="l">
              <a:lnSpc>
                <a:spcPts val="3299"/>
              </a:lnSpc>
              <a:buFont typeface="Arial" panose="020B0604020202020204" pitchFamily="34" charset="0"/>
              <a:buChar char="•"/>
            </a:pPr>
            <a:r>
              <a:rPr lang="pl" sz="2000" dirty="0">
                <a:solidFill>
                  <a:srgbClr val="1E2328"/>
                </a:solidFill>
                <a:latin typeface="Montserrat"/>
                <a:ea typeface="Montserrat"/>
                <a:cs typeface="Montserrat"/>
                <a:sym typeface="Montserrat"/>
              </a:rPr>
              <a:t>Flipchart</a:t>
            </a:r>
          </a:p>
          <a:p>
            <a:pPr marL="342900" indent="-342900" algn="l">
              <a:lnSpc>
                <a:spcPts val="3299"/>
              </a:lnSpc>
              <a:buFont typeface="Arial" panose="020B0604020202020204" pitchFamily="34" charset="0"/>
              <a:buChar char="•"/>
            </a:pPr>
            <a:r>
              <a:rPr lang="pl" sz="2000" dirty="0">
                <a:solidFill>
                  <a:srgbClr val="1E2328"/>
                </a:solidFill>
                <a:latin typeface="Montserrat"/>
                <a:ea typeface="Montserrat"/>
                <a:cs typeface="Montserrat"/>
                <a:sym typeface="Montserrat"/>
              </a:rPr>
              <a:t>Papier do notatek z długopisami i markerami</a:t>
            </a:r>
          </a:p>
          <a:p>
            <a:pPr marL="342900" indent="-342900" algn="l">
              <a:lnSpc>
                <a:spcPts val="3299"/>
              </a:lnSpc>
              <a:buFont typeface="Arial" panose="020B0604020202020204" pitchFamily="34" charset="0"/>
              <a:buChar char="•"/>
            </a:pPr>
            <a:r>
              <a:rPr lang="pl" sz="2000" dirty="0">
                <a:solidFill>
                  <a:srgbClr val="1E2328"/>
                </a:solidFill>
                <a:latin typeface="Montserrat"/>
                <a:ea typeface="Montserrat"/>
                <a:cs typeface="Montserrat"/>
                <a:sym typeface="Montserrat"/>
              </a:rPr>
              <a:t>Wydrukowane fiszki</a:t>
            </a:r>
          </a:p>
        </p:txBody>
      </p:sp>
      <p:sp>
        <p:nvSpPr>
          <p:cNvPr id="17" name="TextBox 17"/>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pl" sz="2499">
                <a:solidFill>
                  <a:srgbClr val="1E2328"/>
                </a:solidFill>
                <a:latin typeface="DM Serif Display"/>
                <a:ea typeface="DM Serif Display"/>
                <a:cs typeface="DM Serif Display"/>
                <a:sym typeface="DM Serif Display"/>
              </a:rPr>
              <a:t>Program szkoleniowy UpTraK</a:t>
            </a:r>
          </a:p>
        </p:txBody>
      </p:sp>
      <p:sp>
        <p:nvSpPr>
          <p:cNvPr id="19" name="TextBox 17">
            <a:extLst>
              <a:ext uri="{FF2B5EF4-FFF2-40B4-BE49-F238E27FC236}">
                <a16:creationId xmlns:a16="http://schemas.microsoft.com/office/drawing/2014/main" id="{51DA17B5-278C-8C7F-76EB-1C713400227B}"/>
              </a:ext>
            </a:extLst>
          </p:cNvPr>
          <p:cNvSpPr txBox="1"/>
          <p:nvPr/>
        </p:nvSpPr>
        <p:spPr>
          <a:xfrm rot="-5400000">
            <a:off x="15614765" y="7257068"/>
            <a:ext cx="3733800" cy="268663"/>
          </a:xfrm>
          <a:prstGeom prst="rect">
            <a:avLst/>
          </a:prstGeom>
        </p:spPr>
        <p:txBody>
          <a:bodyPr wrap="square" lIns="0" tIns="0" rIns="0" bIns="0" rtlCol="0" anchor="t">
            <a:spAutoFit/>
          </a:bodyPr>
          <a:lstStyle/>
          <a:p>
            <a:pPr algn="l">
              <a:lnSpc>
                <a:spcPts val="2196"/>
              </a:lnSpc>
            </a:pPr>
            <a:r>
              <a:rPr lang="pl" sz="1800" dirty="0">
                <a:solidFill>
                  <a:srgbClr val="1E2328"/>
                </a:solidFill>
                <a:latin typeface="Montserrat"/>
                <a:ea typeface="Montserrat"/>
                <a:cs typeface="Montserrat"/>
                <a:sym typeface="Montserrat"/>
              </a:rPr>
              <a:t>www.fashionupproject.com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AutoShape 3"/>
            <p:cNvSpPr/>
            <p:nvPr/>
          </p:nvSpPr>
          <p:spPr>
            <a:xfrm flipV="1">
              <a:off x="22233774" y="0"/>
              <a:ext cx="0" cy="13716000"/>
            </a:xfrm>
            <a:prstGeom prst="line">
              <a:avLst/>
            </a:prstGeom>
            <a:ln w="12700" cap="flat">
              <a:solidFill>
                <a:srgbClr val="1E2328"/>
              </a:solidFill>
              <a:prstDash val="solid"/>
              <a:headEnd type="none" w="sm" len="sm"/>
              <a:tailEnd type="none" w="sm" len="sm"/>
            </a:ln>
          </p:spPr>
          <p:txBody>
            <a:bodyPr/>
            <a:lstStyle/>
            <a:p>
              <a:endParaRPr lang="pl-PL"/>
            </a:p>
          </p:txBody>
        </p:sp>
        <p:sp>
          <p:nvSpPr>
            <p:cNvPr id="4" name="AutoShape 4"/>
            <p:cNvSpPr/>
            <p:nvPr/>
          </p:nvSpPr>
          <p:spPr>
            <a:xfrm rot="-10800000">
              <a:off x="0" y="1365250"/>
              <a:ext cx="24384000" cy="0"/>
            </a:xfrm>
            <a:prstGeom prst="line">
              <a:avLst/>
            </a:prstGeom>
            <a:ln w="12700" cap="flat">
              <a:solidFill>
                <a:srgbClr val="1E2328"/>
              </a:solidFill>
              <a:prstDash val="solid"/>
              <a:headEnd type="none" w="sm" len="sm"/>
              <a:tailEnd type="none" w="sm" len="sm"/>
            </a:ln>
          </p:spPr>
          <p:txBody>
            <a:bodyPr/>
            <a:lstStyle/>
            <a:p>
              <a:endParaRPr lang="pl-PL"/>
            </a:p>
          </p:txBody>
        </p:sp>
        <p:sp>
          <p:nvSpPr>
            <p:cNvPr id="5" name="Freeform 5"/>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txBody>
            <a:bodyPr/>
            <a:lstStyle/>
            <a:p>
              <a:endParaRPr lang="pl-PL"/>
            </a:p>
          </p:txBody>
        </p:sp>
        <p:sp>
          <p:nvSpPr>
            <p:cNvPr id="6" name="TextBox 6"/>
            <p:cNvSpPr txBox="1"/>
            <p:nvPr/>
          </p:nvSpPr>
          <p:spPr>
            <a:xfrm>
              <a:off x="18398852" y="439208"/>
              <a:ext cx="3674959" cy="499533"/>
            </a:xfrm>
            <a:prstGeom prst="rect">
              <a:avLst/>
            </a:prstGeom>
          </p:spPr>
          <p:txBody>
            <a:bodyPr lIns="0" tIns="0" rIns="0" bIns="0" rtlCol="0" anchor="t">
              <a:spAutoFit/>
            </a:bodyPr>
            <a:lstStyle/>
            <a:p>
              <a:pPr algn="ctr">
                <a:lnSpc>
                  <a:spcPts val="3049"/>
                </a:lnSpc>
              </a:pPr>
              <a:r>
                <a:rPr lang="pl" sz="2499" dirty="0">
                  <a:solidFill>
                    <a:srgbClr val="1E2328"/>
                  </a:solidFill>
                  <a:latin typeface="Montserrat"/>
                  <a:ea typeface="Montserrat"/>
                  <a:cs typeface="Montserrat"/>
                  <a:sym typeface="Montserrat"/>
                </a:rPr>
                <a:t>Moduł 5, Unit 4</a:t>
              </a:r>
            </a:p>
          </p:txBody>
        </p:sp>
      </p:grpSp>
      <p:sp>
        <p:nvSpPr>
          <p:cNvPr id="8" name="AutoShape 8"/>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pl-PL"/>
          </a:p>
        </p:txBody>
      </p:sp>
      <p:grpSp>
        <p:nvGrpSpPr>
          <p:cNvPr id="9" name="Group 9"/>
          <p:cNvGrpSpPr/>
          <p:nvPr/>
        </p:nvGrpSpPr>
        <p:grpSpPr>
          <a:xfrm>
            <a:off x="424644" y="2372345"/>
            <a:ext cx="13672355" cy="7499402"/>
            <a:chOff x="0" y="0"/>
            <a:chExt cx="5195375" cy="3846507"/>
          </a:xfrm>
        </p:grpSpPr>
        <p:sp>
          <p:nvSpPr>
            <p:cNvPr id="10" name="Freeform 10"/>
            <p:cNvSpPr/>
            <p:nvPr/>
          </p:nvSpPr>
          <p:spPr>
            <a:xfrm>
              <a:off x="0" y="0"/>
              <a:ext cx="5195375" cy="3846507"/>
            </a:xfrm>
            <a:custGeom>
              <a:avLst/>
              <a:gdLst/>
              <a:ahLst/>
              <a:cxnLst/>
              <a:rect l="l" t="t" r="r" b="b"/>
              <a:pathLst>
                <a:path w="5195375" h="3846507">
                  <a:moveTo>
                    <a:pt x="0" y="0"/>
                  </a:moveTo>
                  <a:lnTo>
                    <a:pt x="5195375" y="0"/>
                  </a:lnTo>
                  <a:lnTo>
                    <a:pt x="5195375" y="3846507"/>
                  </a:lnTo>
                  <a:lnTo>
                    <a:pt x="0" y="3846507"/>
                  </a:lnTo>
                  <a:close/>
                </a:path>
              </a:pathLst>
            </a:custGeom>
            <a:solidFill>
              <a:srgbClr val="1E2328"/>
            </a:solidFill>
          </p:spPr>
          <p:txBody>
            <a:bodyPr/>
            <a:lstStyle/>
            <a:p>
              <a:endParaRPr lang="pl-PL"/>
            </a:p>
          </p:txBody>
        </p:sp>
        <p:sp>
          <p:nvSpPr>
            <p:cNvPr id="11" name="TextBox 11"/>
            <p:cNvSpPr txBox="1"/>
            <p:nvPr/>
          </p:nvSpPr>
          <p:spPr>
            <a:xfrm>
              <a:off x="0" y="0"/>
              <a:ext cx="5195375" cy="3846507"/>
            </a:xfrm>
            <a:prstGeom prst="rect">
              <a:avLst/>
            </a:prstGeom>
          </p:spPr>
          <p:txBody>
            <a:bodyPr lIns="50800" tIns="50800" rIns="50800" bIns="50800" rtlCol="0" anchor="ctr"/>
            <a:lstStyle/>
            <a:p>
              <a:pPr algn="ctr">
                <a:lnSpc>
                  <a:spcPts val="2196"/>
                </a:lnSpc>
              </a:pPr>
              <a:endParaRPr/>
            </a:p>
          </p:txBody>
        </p:sp>
      </p:grpSp>
      <p:grpSp>
        <p:nvGrpSpPr>
          <p:cNvPr id="12" name="Group 12"/>
          <p:cNvGrpSpPr/>
          <p:nvPr/>
        </p:nvGrpSpPr>
        <p:grpSpPr>
          <a:xfrm>
            <a:off x="1644970" y="1660090"/>
            <a:ext cx="876394" cy="876394"/>
            <a:chOff x="0" y="0"/>
            <a:chExt cx="812800" cy="812800"/>
          </a:xfrm>
        </p:grpSpPr>
        <p:sp>
          <p:nvSpPr>
            <p:cNvPr id="13" name="Freeform 13"/>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CFCF5A"/>
            </a:solidFill>
          </p:spPr>
          <p:txBody>
            <a:bodyPr/>
            <a:lstStyle/>
            <a:p>
              <a:endParaRPr lang="pl-PL"/>
            </a:p>
          </p:txBody>
        </p:sp>
        <p:sp>
          <p:nvSpPr>
            <p:cNvPr id="14" name="TextBox 14"/>
            <p:cNvSpPr txBox="1"/>
            <p:nvPr/>
          </p:nvSpPr>
          <p:spPr>
            <a:xfrm>
              <a:off x="0" y="0"/>
              <a:ext cx="812800" cy="812800"/>
            </a:xfrm>
            <a:prstGeom prst="rect">
              <a:avLst/>
            </a:prstGeom>
          </p:spPr>
          <p:txBody>
            <a:bodyPr lIns="50800" tIns="50800" rIns="50800" bIns="50800" rtlCol="0" anchor="ctr"/>
            <a:lstStyle/>
            <a:p>
              <a:pPr algn="ctr">
                <a:lnSpc>
                  <a:spcPts val="2196"/>
                </a:lnSpc>
              </a:pPr>
              <a:endParaRPr/>
            </a:p>
          </p:txBody>
        </p:sp>
      </p:grpSp>
      <p:sp>
        <p:nvSpPr>
          <p:cNvPr id="15" name="AutoShape 15"/>
          <p:cNvSpPr/>
          <p:nvPr/>
        </p:nvSpPr>
        <p:spPr>
          <a:xfrm>
            <a:off x="2778729" y="4007982"/>
            <a:ext cx="719041" cy="4762"/>
          </a:xfrm>
          <a:prstGeom prst="line">
            <a:avLst/>
          </a:prstGeom>
          <a:ln w="9525" cap="flat">
            <a:solidFill>
              <a:srgbClr val="FFFFFF"/>
            </a:solidFill>
            <a:prstDash val="solid"/>
            <a:headEnd type="none" w="sm" len="sm"/>
            <a:tailEnd type="none" w="sm" len="sm"/>
          </a:ln>
        </p:spPr>
        <p:txBody>
          <a:bodyPr/>
          <a:lstStyle/>
          <a:p>
            <a:endParaRPr lang="pl-PL"/>
          </a:p>
        </p:txBody>
      </p:sp>
      <p:sp>
        <p:nvSpPr>
          <p:cNvPr id="16" name="TextBox 16"/>
          <p:cNvSpPr txBox="1"/>
          <p:nvPr/>
        </p:nvSpPr>
        <p:spPr>
          <a:xfrm>
            <a:off x="458083" y="3045042"/>
            <a:ext cx="5360333" cy="431800"/>
          </a:xfrm>
          <a:prstGeom prst="rect">
            <a:avLst/>
          </a:prstGeom>
        </p:spPr>
        <p:txBody>
          <a:bodyPr lIns="0" tIns="0" rIns="0" bIns="0" rtlCol="0" anchor="t">
            <a:spAutoFit/>
          </a:bodyPr>
          <a:lstStyle/>
          <a:p>
            <a:pPr algn="ctr">
              <a:lnSpc>
                <a:spcPts val="3500"/>
              </a:lnSpc>
            </a:pPr>
            <a:r>
              <a:rPr lang="pl" sz="2500">
                <a:solidFill>
                  <a:srgbClr val="FFFFFF"/>
                </a:solidFill>
                <a:latin typeface="DM Serif Display"/>
                <a:ea typeface="DM Serif Display"/>
                <a:cs typeface="DM Serif Display"/>
                <a:sym typeface="DM Serif Display"/>
              </a:rPr>
              <a:t>Profil nauczyciela</a:t>
            </a:r>
          </a:p>
        </p:txBody>
      </p:sp>
      <p:sp>
        <p:nvSpPr>
          <p:cNvPr id="17" name="TextBox 17"/>
          <p:cNvSpPr txBox="1"/>
          <p:nvPr/>
        </p:nvSpPr>
        <p:spPr>
          <a:xfrm>
            <a:off x="1644970" y="1853861"/>
            <a:ext cx="876394" cy="431700"/>
          </a:xfrm>
          <a:prstGeom prst="rect">
            <a:avLst/>
          </a:prstGeom>
        </p:spPr>
        <p:txBody>
          <a:bodyPr lIns="0" tIns="0" rIns="0" bIns="0" rtlCol="0" anchor="t">
            <a:spAutoFit/>
          </a:bodyPr>
          <a:lstStyle/>
          <a:p>
            <a:pPr algn="ctr">
              <a:lnSpc>
                <a:spcPts val="3500"/>
              </a:lnSpc>
            </a:pPr>
            <a:r>
              <a:rPr lang="pl" sz="2500">
                <a:solidFill>
                  <a:srgbClr val="FFFFFF"/>
                </a:solidFill>
                <a:latin typeface="DM Serif Display"/>
                <a:ea typeface="DM Serif Display"/>
                <a:cs typeface="DM Serif Display"/>
                <a:sym typeface="DM Serif Display"/>
              </a:rPr>
              <a:t>01</a:t>
            </a:r>
          </a:p>
        </p:txBody>
      </p:sp>
      <p:sp>
        <p:nvSpPr>
          <p:cNvPr id="18" name="TextBox 18"/>
          <p:cNvSpPr txBox="1"/>
          <p:nvPr/>
        </p:nvSpPr>
        <p:spPr>
          <a:xfrm>
            <a:off x="748203" y="4118729"/>
            <a:ext cx="13043997" cy="5042214"/>
          </a:xfrm>
          <a:prstGeom prst="rect">
            <a:avLst/>
          </a:prstGeom>
        </p:spPr>
        <p:txBody>
          <a:bodyPr wrap="square" lIns="0" tIns="0" rIns="0" bIns="0" rtlCol="0" anchor="t">
            <a:spAutoFit/>
          </a:bodyPr>
          <a:lstStyle/>
          <a:p>
            <a:pPr algn="l">
              <a:lnSpc>
                <a:spcPts val="3299"/>
              </a:lnSpc>
            </a:pPr>
            <a:r>
              <a:rPr lang="pl" sz="2199" dirty="0">
                <a:solidFill>
                  <a:schemeClr val="bg1"/>
                </a:solidFill>
                <a:latin typeface="Montserrat"/>
                <a:ea typeface="Montserrat"/>
                <a:cs typeface="Montserrat"/>
                <a:sym typeface="Montserrat"/>
              </a:rPr>
              <a:t>Techniczny:</a:t>
            </a:r>
          </a:p>
          <a:p>
            <a:pPr marL="342900" indent="-342900" algn="l">
              <a:lnSpc>
                <a:spcPts val="3299"/>
              </a:lnSpc>
              <a:buFont typeface="Arial" panose="020B0604020202020204" pitchFamily="34" charset="0"/>
              <a:buChar char="•"/>
            </a:pPr>
            <a:r>
              <a:rPr lang="pl" sz="2199" dirty="0">
                <a:solidFill>
                  <a:schemeClr val="bg1"/>
                </a:solidFill>
                <a:latin typeface="Montserrat"/>
                <a:ea typeface="Montserrat"/>
                <a:cs typeface="Montserrat"/>
                <a:sym typeface="Montserrat"/>
              </a:rPr>
              <a:t>Znajomość strategii marketingowych i sprzedażowych</a:t>
            </a:r>
          </a:p>
          <a:p>
            <a:pPr marL="342900" indent="-342900" algn="l">
              <a:lnSpc>
                <a:spcPts val="3299"/>
              </a:lnSpc>
              <a:buFont typeface="Arial" panose="020B0604020202020204" pitchFamily="34" charset="0"/>
              <a:buChar char="•"/>
            </a:pPr>
            <a:endParaRPr lang="en-US" sz="2199" dirty="0">
              <a:solidFill>
                <a:schemeClr val="bg1"/>
              </a:solidFill>
              <a:latin typeface="Montserrat"/>
              <a:ea typeface="Montserrat"/>
              <a:cs typeface="Montserrat"/>
              <a:sym typeface="Montserrat"/>
            </a:endParaRPr>
          </a:p>
          <a:p>
            <a:pPr algn="l">
              <a:lnSpc>
                <a:spcPts val="3299"/>
              </a:lnSpc>
            </a:pPr>
            <a:r>
              <a:rPr lang="pl" sz="2199" dirty="0">
                <a:solidFill>
                  <a:schemeClr val="bg1"/>
                </a:solidFill>
                <a:latin typeface="Montserrat"/>
                <a:ea typeface="Montserrat"/>
                <a:cs typeface="Montserrat"/>
                <a:sym typeface="Montserrat"/>
              </a:rPr>
              <a:t>Pedagogiczny:</a:t>
            </a:r>
          </a:p>
          <a:p>
            <a:pPr marL="342900" indent="-342900" algn="l">
              <a:lnSpc>
                <a:spcPts val="3299"/>
              </a:lnSpc>
              <a:buFont typeface="Arial" panose="020B0604020202020204" pitchFamily="34" charset="0"/>
              <a:buChar char="•"/>
            </a:pPr>
            <a:r>
              <a:rPr lang="pl" sz="2199" dirty="0">
                <a:solidFill>
                  <a:schemeClr val="bg1"/>
                </a:solidFill>
                <a:latin typeface="Montserrat"/>
                <a:ea typeface="Montserrat"/>
                <a:cs typeface="Montserrat"/>
                <a:sym typeface="Montserrat"/>
              </a:rPr>
              <a:t>Doświadczenie w nauczaniu dorosłych i rozumieniu ich stylów uczenia się</a:t>
            </a:r>
          </a:p>
          <a:p>
            <a:pPr marL="342900" indent="-342900" algn="l">
              <a:lnSpc>
                <a:spcPts val="3299"/>
              </a:lnSpc>
              <a:buFont typeface="Arial" panose="020B0604020202020204" pitchFamily="34" charset="0"/>
              <a:buChar char="•"/>
            </a:pPr>
            <a:r>
              <a:rPr lang="pl" sz="2199" dirty="0">
                <a:solidFill>
                  <a:schemeClr val="bg1"/>
                </a:solidFill>
                <a:latin typeface="Montserrat"/>
                <a:ea typeface="Montserrat"/>
                <a:cs typeface="Montserrat"/>
                <a:sym typeface="Montserrat"/>
              </a:rPr>
              <a:t>Dobre umiejętności komunikacyjne i prezentacyjne pozwalające na zaangażowanie uczniów</a:t>
            </a:r>
          </a:p>
          <a:p>
            <a:pPr marL="342900" indent="-342900" algn="l">
              <a:lnSpc>
                <a:spcPts val="3299"/>
              </a:lnSpc>
              <a:buFont typeface="Arial" panose="020B0604020202020204" pitchFamily="34" charset="0"/>
              <a:buChar char="•"/>
            </a:pPr>
            <a:endParaRPr lang="en-US" sz="2199" dirty="0">
              <a:solidFill>
                <a:schemeClr val="bg1"/>
              </a:solidFill>
              <a:latin typeface="Montserrat"/>
              <a:ea typeface="Montserrat"/>
              <a:cs typeface="Montserrat"/>
              <a:sym typeface="Montserrat"/>
            </a:endParaRPr>
          </a:p>
          <a:p>
            <a:pPr algn="l">
              <a:lnSpc>
                <a:spcPts val="3299"/>
              </a:lnSpc>
            </a:pPr>
            <a:r>
              <a:rPr lang="pl" sz="2199" dirty="0">
                <a:solidFill>
                  <a:schemeClr val="bg1"/>
                </a:solidFill>
                <a:latin typeface="Montserrat"/>
                <a:ea typeface="Montserrat"/>
                <a:cs typeface="Montserrat"/>
                <a:sym typeface="Montserrat"/>
              </a:rPr>
              <a:t>Biznes i przedsiębiorczość:</a:t>
            </a:r>
          </a:p>
          <a:p>
            <a:pPr marL="342900" indent="-342900" algn="l">
              <a:lnSpc>
                <a:spcPts val="3299"/>
              </a:lnSpc>
              <a:buFont typeface="Arial" panose="020B0604020202020204" pitchFamily="34" charset="0"/>
              <a:buChar char="•"/>
            </a:pPr>
            <a:r>
              <a:rPr lang="pl" sz="2199" dirty="0">
                <a:solidFill>
                  <a:schemeClr val="bg1"/>
                </a:solidFill>
                <a:latin typeface="Montserrat"/>
                <a:ea typeface="Montserrat"/>
                <a:cs typeface="Montserrat"/>
                <a:sym typeface="Montserrat"/>
              </a:rPr>
              <a:t>Umiejętność opracowywania kompleksowych strategii marketingowych i brandingowych</a:t>
            </a:r>
          </a:p>
          <a:p>
            <a:pPr marL="342900" indent="-342900" algn="l">
              <a:lnSpc>
                <a:spcPts val="3299"/>
              </a:lnSpc>
              <a:buFont typeface="Arial" panose="020B0604020202020204" pitchFamily="34" charset="0"/>
              <a:buChar char="•"/>
            </a:pPr>
            <a:r>
              <a:rPr lang="pl" sz="2199" dirty="0">
                <a:solidFill>
                  <a:schemeClr val="bg1"/>
                </a:solidFill>
                <a:latin typeface="Montserrat"/>
                <a:ea typeface="Montserrat"/>
                <a:cs typeface="Montserrat"/>
                <a:sym typeface="Montserrat"/>
              </a:rPr>
              <a:t>Znajomość marketingu cyfrowego w mediach społecznościowych</a:t>
            </a:r>
          </a:p>
          <a:p>
            <a:pPr algn="l">
              <a:lnSpc>
                <a:spcPts val="3299"/>
              </a:lnSpc>
            </a:pPr>
            <a:endParaRPr lang="en-US" sz="2199" dirty="0">
              <a:solidFill>
                <a:schemeClr val="bg1"/>
              </a:solidFill>
              <a:latin typeface="Montserrat"/>
              <a:ea typeface="Montserrat"/>
              <a:cs typeface="Montserrat"/>
              <a:sym typeface="Montserrat"/>
            </a:endParaRPr>
          </a:p>
          <a:p>
            <a:pPr marL="342900" indent="-342900" algn="l">
              <a:lnSpc>
                <a:spcPts val="3299"/>
              </a:lnSpc>
              <a:buFont typeface="Arial" panose="020B0604020202020204" pitchFamily="34" charset="0"/>
              <a:buChar char="•"/>
            </a:pPr>
            <a:endParaRPr lang="en-US" sz="2199" dirty="0">
              <a:solidFill>
                <a:schemeClr val="bg1"/>
              </a:solidFill>
              <a:latin typeface="Montserrat"/>
              <a:ea typeface="Montserrat"/>
              <a:cs typeface="Montserrat"/>
              <a:sym typeface="Montserrat"/>
            </a:endParaRPr>
          </a:p>
        </p:txBody>
      </p:sp>
      <p:sp>
        <p:nvSpPr>
          <p:cNvPr id="29" name="TextBox 29"/>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pl" sz="2499">
                <a:solidFill>
                  <a:srgbClr val="1E2328"/>
                </a:solidFill>
                <a:latin typeface="DM Serif Display"/>
                <a:ea typeface="DM Serif Display"/>
                <a:cs typeface="DM Serif Display"/>
                <a:sym typeface="DM Serif Display"/>
              </a:rPr>
              <a:t>Program szkoleniowy UpTraK</a:t>
            </a:r>
          </a:p>
        </p:txBody>
      </p:sp>
      <p:sp>
        <p:nvSpPr>
          <p:cNvPr id="30" name="TextBox 17">
            <a:extLst>
              <a:ext uri="{FF2B5EF4-FFF2-40B4-BE49-F238E27FC236}">
                <a16:creationId xmlns:a16="http://schemas.microsoft.com/office/drawing/2014/main" id="{FA4C2115-8524-EC65-6758-E4E50C200F8A}"/>
              </a:ext>
            </a:extLst>
          </p:cNvPr>
          <p:cNvSpPr txBox="1"/>
          <p:nvPr/>
        </p:nvSpPr>
        <p:spPr>
          <a:xfrm rot="-5400000">
            <a:off x="15614765" y="7257068"/>
            <a:ext cx="3733800" cy="268663"/>
          </a:xfrm>
          <a:prstGeom prst="rect">
            <a:avLst/>
          </a:prstGeom>
        </p:spPr>
        <p:txBody>
          <a:bodyPr wrap="square" lIns="0" tIns="0" rIns="0" bIns="0" rtlCol="0" anchor="t">
            <a:spAutoFit/>
          </a:bodyPr>
          <a:lstStyle/>
          <a:p>
            <a:pPr algn="l">
              <a:lnSpc>
                <a:spcPts val="2196"/>
              </a:lnSpc>
            </a:pPr>
            <a:r>
              <a:rPr lang="pl" sz="1800" dirty="0">
                <a:solidFill>
                  <a:srgbClr val="1E2328"/>
                </a:solidFill>
                <a:latin typeface="Montserrat"/>
                <a:ea typeface="Montserrat"/>
                <a:cs typeface="Montserrat"/>
                <a:sym typeface="Montserrat"/>
              </a:rPr>
              <a:t>www.fashionupproject.com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808D1-3EB3-62F0-7874-5BDF384DC8F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24F0B88-598A-F6C1-E609-C3FD213EF781}"/>
              </a:ext>
            </a:extLst>
          </p:cNvPr>
          <p:cNvGrpSpPr/>
          <p:nvPr/>
        </p:nvGrpSpPr>
        <p:grpSpPr>
          <a:xfrm>
            <a:off x="0" y="0"/>
            <a:ext cx="18288000" cy="10287000"/>
            <a:chOff x="0" y="0"/>
            <a:chExt cx="24384000" cy="13716000"/>
          </a:xfrm>
        </p:grpSpPr>
        <p:sp>
          <p:nvSpPr>
            <p:cNvPr id="3" name="AutoShape 3">
              <a:extLst>
                <a:ext uri="{FF2B5EF4-FFF2-40B4-BE49-F238E27FC236}">
                  <a16:creationId xmlns:a16="http://schemas.microsoft.com/office/drawing/2014/main" id="{6E01173F-0E3A-F179-0952-4210DA4455F9}"/>
                </a:ext>
              </a:extLst>
            </p:cNvPr>
            <p:cNvSpPr/>
            <p:nvPr/>
          </p:nvSpPr>
          <p:spPr>
            <a:xfrm flipV="1">
              <a:off x="22233774" y="0"/>
              <a:ext cx="0" cy="13716000"/>
            </a:xfrm>
            <a:prstGeom prst="line">
              <a:avLst/>
            </a:prstGeom>
            <a:ln w="12700" cap="flat">
              <a:solidFill>
                <a:srgbClr val="1E2328"/>
              </a:solidFill>
              <a:prstDash val="solid"/>
              <a:headEnd type="none" w="sm" len="sm"/>
              <a:tailEnd type="none" w="sm" len="sm"/>
            </a:ln>
          </p:spPr>
          <p:txBody>
            <a:bodyPr/>
            <a:lstStyle/>
            <a:p>
              <a:endParaRPr lang="pl-PL"/>
            </a:p>
          </p:txBody>
        </p:sp>
        <p:sp>
          <p:nvSpPr>
            <p:cNvPr id="4" name="AutoShape 4">
              <a:extLst>
                <a:ext uri="{FF2B5EF4-FFF2-40B4-BE49-F238E27FC236}">
                  <a16:creationId xmlns:a16="http://schemas.microsoft.com/office/drawing/2014/main" id="{640A8301-3255-6938-8D49-27BAB6800303}"/>
                </a:ext>
              </a:extLst>
            </p:cNvPr>
            <p:cNvSpPr/>
            <p:nvPr/>
          </p:nvSpPr>
          <p:spPr>
            <a:xfrm rot="-10800000">
              <a:off x="0" y="1365250"/>
              <a:ext cx="24384000" cy="0"/>
            </a:xfrm>
            <a:prstGeom prst="line">
              <a:avLst/>
            </a:prstGeom>
            <a:ln w="12700" cap="flat">
              <a:solidFill>
                <a:srgbClr val="1E2328"/>
              </a:solidFill>
              <a:prstDash val="solid"/>
              <a:headEnd type="none" w="sm" len="sm"/>
              <a:tailEnd type="none" w="sm" len="sm"/>
            </a:ln>
          </p:spPr>
          <p:txBody>
            <a:bodyPr/>
            <a:lstStyle/>
            <a:p>
              <a:endParaRPr lang="pl-PL"/>
            </a:p>
          </p:txBody>
        </p:sp>
        <p:sp>
          <p:nvSpPr>
            <p:cNvPr id="5" name="Freeform 5">
              <a:extLst>
                <a:ext uri="{FF2B5EF4-FFF2-40B4-BE49-F238E27FC236}">
                  <a16:creationId xmlns:a16="http://schemas.microsoft.com/office/drawing/2014/main" id="{B6195ABC-E236-3892-3F6E-BB2689975692}"/>
                </a:ext>
              </a:extLst>
            </p:cNvPr>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txBody>
            <a:bodyPr/>
            <a:lstStyle/>
            <a:p>
              <a:endParaRPr lang="pl-PL"/>
            </a:p>
          </p:txBody>
        </p:sp>
        <p:sp>
          <p:nvSpPr>
            <p:cNvPr id="6" name="TextBox 6">
              <a:extLst>
                <a:ext uri="{FF2B5EF4-FFF2-40B4-BE49-F238E27FC236}">
                  <a16:creationId xmlns:a16="http://schemas.microsoft.com/office/drawing/2014/main" id="{01216550-8CF7-7FB1-50F8-2605462D4FA8}"/>
                </a:ext>
              </a:extLst>
            </p:cNvPr>
            <p:cNvSpPr txBox="1"/>
            <p:nvPr/>
          </p:nvSpPr>
          <p:spPr>
            <a:xfrm>
              <a:off x="18419728" y="439208"/>
              <a:ext cx="3674959" cy="499533"/>
            </a:xfrm>
            <a:prstGeom prst="rect">
              <a:avLst/>
            </a:prstGeom>
          </p:spPr>
          <p:txBody>
            <a:bodyPr lIns="0" tIns="0" rIns="0" bIns="0" rtlCol="0" anchor="t">
              <a:spAutoFit/>
            </a:bodyPr>
            <a:lstStyle/>
            <a:p>
              <a:pPr algn="ctr">
                <a:lnSpc>
                  <a:spcPts val="3049"/>
                </a:lnSpc>
              </a:pPr>
              <a:r>
                <a:rPr lang="pl" sz="2499" dirty="0">
                  <a:solidFill>
                    <a:srgbClr val="1E2328"/>
                  </a:solidFill>
                  <a:latin typeface="Montserrat"/>
                  <a:ea typeface="Montserrat"/>
                  <a:cs typeface="Montserrat"/>
                  <a:sym typeface="Montserrat"/>
                </a:rPr>
                <a:t>Moduł 5, Unit 4</a:t>
              </a:r>
            </a:p>
          </p:txBody>
        </p:sp>
      </p:grpSp>
      <p:sp>
        <p:nvSpPr>
          <p:cNvPr id="8" name="AutoShape 8">
            <a:extLst>
              <a:ext uri="{FF2B5EF4-FFF2-40B4-BE49-F238E27FC236}">
                <a16:creationId xmlns:a16="http://schemas.microsoft.com/office/drawing/2014/main" id="{C874BEAC-E6A4-E905-3846-602A8281D79D}"/>
              </a:ext>
            </a:extLst>
          </p:cNvPr>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pl-PL"/>
          </a:p>
        </p:txBody>
      </p:sp>
      <p:sp>
        <p:nvSpPr>
          <p:cNvPr id="15" name="AutoShape 15">
            <a:extLst>
              <a:ext uri="{FF2B5EF4-FFF2-40B4-BE49-F238E27FC236}">
                <a16:creationId xmlns:a16="http://schemas.microsoft.com/office/drawing/2014/main" id="{41BC70B1-3C3E-DB09-838B-288A2AD73C54}"/>
              </a:ext>
            </a:extLst>
          </p:cNvPr>
          <p:cNvSpPr/>
          <p:nvPr/>
        </p:nvSpPr>
        <p:spPr>
          <a:xfrm>
            <a:off x="2778729" y="4007982"/>
            <a:ext cx="719041" cy="4762"/>
          </a:xfrm>
          <a:prstGeom prst="line">
            <a:avLst/>
          </a:prstGeom>
          <a:ln w="9525" cap="flat">
            <a:solidFill>
              <a:srgbClr val="FFFFFF"/>
            </a:solidFill>
            <a:prstDash val="solid"/>
            <a:headEnd type="none" w="sm" len="sm"/>
            <a:tailEnd type="none" w="sm" len="sm"/>
          </a:ln>
        </p:spPr>
        <p:txBody>
          <a:bodyPr/>
          <a:lstStyle/>
          <a:p>
            <a:endParaRPr lang="pl-PL"/>
          </a:p>
        </p:txBody>
      </p:sp>
      <p:sp>
        <p:nvSpPr>
          <p:cNvPr id="16" name="TextBox 16">
            <a:extLst>
              <a:ext uri="{FF2B5EF4-FFF2-40B4-BE49-F238E27FC236}">
                <a16:creationId xmlns:a16="http://schemas.microsoft.com/office/drawing/2014/main" id="{1042998F-38BB-2695-3F29-7DF3BD394596}"/>
              </a:ext>
            </a:extLst>
          </p:cNvPr>
          <p:cNvSpPr txBox="1"/>
          <p:nvPr/>
        </p:nvSpPr>
        <p:spPr>
          <a:xfrm>
            <a:off x="458083" y="3045042"/>
            <a:ext cx="5360333" cy="431800"/>
          </a:xfrm>
          <a:prstGeom prst="rect">
            <a:avLst/>
          </a:prstGeom>
        </p:spPr>
        <p:txBody>
          <a:bodyPr lIns="0" tIns="0" rIns="0" bIns="0" rtlCol="0" anchor="t">
            <a:spAutoFit/>
          </a:bodyPr>
          <a:lstStyle/>
          <a:p>
            <a:pPr algn="ctr">
              <a:lnSpc>
                <a:spcPts val="3500"/>
              </a:lnSpc>
            </a:pPr>
            <a:r>
              <a:rPr lang="pl" sz="2500">
                <a:solidFill>
                  <a:srgbClr val="FFFFFF"/>
                </a:solidFill>
                <a:latin typeface="DM Serif Display"/>
                <a:ea typeface="DM Serif Display"/>
                <a:cs typeface="DM Serif Display"/>
                <a:sym typeface="DM Serif Display"/>
              </a:rPr>
              <a:t>Profil nauczyciela</a:t>
            </a:r>
          </a:p>
        </p:txBody>
      </p:sp>
      <p:sp>
        <p:nvSpPr>
          <p:cNvPr id="17" name="TextBox 17">
            <a:extLst>
              <a:ext uri="{FF2B5EF4-FFF2-40B4-BE49-F238E27FC236}">
                <a16:creationId xmlns:a16="http://schemas.microsoft.com/office/drawing/2014/main" id="{73D4ED49-3A72-2EE6-FD05-8067D024E44F}"/>
              </a:ext>
            </a:extLst>
          </p:cNvPr>
          <p:cNvSpPr txBox="1"/>
          <p:nvPr/>
        </p:nvSpPr>
        <p:spPr>
          <a:xfrm>
            <a:off x="1644970" y="1853861"/>
            <a:ext cx="876394" cy="431700"/>
          </a:xfrm>
          <a:prstGeom prst="rect">
            <a:avLst/>
          </a:prstGeom>
        </p:spPr>
        <p:txBody>
          <a:bodyPr lIns="0" tIns="0" rIns="0" bIns="0" rtlCol="0" anchor="t">
            <a:spAutoFit/>
          </a:bodyPr>
          <a:lstStyle/>
          <a:p>
            <a:pPr algn="ctr">
              <a:lnSpc>
                <a:spcPts val="3500"/>
              </a:lnSpc>
            </a:pPr>
            <a:r>
              <a:rPr lang="pl" sz="2500">
                <a:solidFill>
                  <a:srgbClr val="FFFFFF"/>
                </a:solidFill>
                <a:latin typeface="DM Serif Display"/>
                <a:ea typeface="DM Serif Display"/>
                <a:cs typeface="DM Serif Display"/>
                <a:sym typeface="DM Serif Display"/>
              </a:rPr>
              <a:t>01</a:t>
            </a:r>
          </a:p>
        </p:txBody>
      </p:sp>
      <p:grpSp>
        <p:nvGrpSpPr>
          <p:cNvPr id="19" name="Group 19">
            <a:extLst>
              <a:ext uri="{FF2B5EF4-FFF2-40B4-BE49-F238E27FC236}">
                <a16:creationId xmlns:a16="http://schemas.microsoft.com/office/drawing/2014/main" id="{23F57A00-6695-1B86-60BD-E0B5CC08D491}"/>
              </a:ext>
            </a:extLst>
          </p:cNvPr>
          <p:cNvGrpSpPr/>
          <p:nvPr/>
        </p:nvGrpSpPr>
        <p:grpSpPr>
          <a:xfrm>
            <a:off x="2521365" y="4706272"/>
            <a:ext cx="12349972" cy="4147460"/>
            <a:chOff x="0" y="0"/>
            <a:chExt cx="5195375" cy="3846507"/>
          </a:xfrm>
        </p:grpSpPr>
        <p:sp>
          <p:nvSpPr>
            <p:cNvPr id="20" name="Freeform 20">
              <a:extLst>
                <a:ext uri="{FF2B5EF4-FFF2-40B4-BE49-F238E27FC236}">
                  <a16:creationId xmlns:a16="http://schemas.microsoft.com/office/drawing/2014/main" id="{E64E2EB5-02C3-A693-37CF-655684078BF6}"/>
                </a:ext>
              </a:extLst>
            </p:cNvPr>
            <p:cNvSpPr/>
            <p:nvPr/>
          </p:nvSpPr>
          <p:spPr>
            <a:xfrm>
              <a:off x="0" y="0"/>
              <a:ext cx="5195375" cy="3846507"/>
            </a:xfrm>
            <a:custGeom>
              <a:avLst/>
              <a:gdLst/>
              <a:ahLst/>
              <a:cxnLst/>
              <a:rect l="l" t="t" r="r" b="b"/>
              <a:pathLst>
                <a:path w="5195375" h="3846507">
                  <a:moveTo>
                    <a:pt x="0" y="0"/>
                  </a:moveTo>
                  <a:lnTo>
                    <a:pt x="5195375" y="0"/>
                  </a:lnTo>
                  <a:lnTo>
                    <a:pt x="5195375" y="3846507"/>
                  </a:lnTo>
                  <a:lnTo>
                    <a:pt x="0" y="3846507"/>
                  </a:lnTo>
                  <a:close/>
                </a:path>
              </a:pathLst>
            </a:custGeom>
            <a:solidFill>
              <a:srgbClr val="CFCF5A"/>
            </a:solidFill>
          </p:spPr>
          <p:txBody>
            <a:bodyPr/>
            <a:lstStyle/>
            <a:p>
              <a:endParaRPr lang="pl-PL"/>
            </a:p>
          </p:txBody>
        </p:sp>
        <p:sp>
          <p:nvSpPr>
            <p:cNvPr id="21" name="TextBox 21">
              <a:extLst>
                <a:ext uri="{FF2B5EF4-FFF2-40B4-BE49-F238E27FC236}">
                  <a16:creationId xmlns:a16="http://schemas.microsoft.com/office/drawing/2014/main" id="{CB54DB50-83B5-BB14-C8B6-B14628CC31F5}"/>
                </a:ext>
              </a:extLst>
            </p:cNvPr>
            <p:cNvSpPr txBox="1"/>
            <p:nvPr/>
          </p:nvSpPr>
          <p:spPr>
            <a:xfrm>
              <a:off x="0" y="0"/>
              <a:ext cx="5195375" cy="3846507"/>
            </a:xfrm>
            <a:prstGeom prst="rect">
              <a:avLst/>
            </a:prstGeom>
          </p:spPr>
          <p:txBody>
            <a:bodyPr lIns="50800" tIns="50800" rIns="50800" bIns="50800" rtlCol="0" anchor="ctr"/>
            <a:lstStyle/>
            <a:p>
              <a:pPr algn="ctr">
                <a:lnSpc>
                  <a:spcPts val="2196"/>
                </a:lnSpc>
              </a:pPr>
              <a:endParaRPr/>
            </a:p>
          </p:txBody>
        </p:sp>
      </p:grpSp>
      <p:grpSp>
        <p:nvGrpSpPr>
          <p:cNvPr id="22" name="Group 22">
            <a:extLst>
              <a:ext uri="{FF2B5EF4-FFF2-40B4-BE49-F238E27FC236}">
                <a16:creationId xmlns:a16="http://schemas.microsoft.com/office/drawing/2014/main" id="{84C58A78-BD41-B672-5F69-090F447F0878}"/>
              </a:ext>
            </a:extLst>
          </p:cNvPr>
          <p:cNvGrpSpPr/>
          <p:nvPr/>
        </p:nvGrpSpPr>
        <p:grpSpPr>
          <a:xfrm>
            <a:off x="12885116" y="4377408"/>
            <a:ext cx="876394" cy="876394"/>
            <a:chOff x="0" y="0"/>
            <a:chExt cx="812800" cy="812800"/>
          </a:xfrm>
        </p:grpSpPr>
        <p:sp>
          <p:nvSpPr>
            <p:cNvPr id="23" name="Freeform 23">
              <a:extLst>
                <a:ext uri="{FF2B5EF4-FFF2-40B4-BE49-F238E27FC236}">
                  <a16:creationId xmlns:a16="http://schemas.microsoft.com/office/drawing/2014/main" id="{CC579C34-BE2C-45CF-A996-F7399CE9C874}"/>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solidFill>
          </p:spPr>
          <p:txBody>
            <a:bodyPr/>
            <a:lstStyle/>
            <a:p>
              <a:endParaRPr lang="pl-PL"/>
            </a:p>
          </p:txBody>
        </p:sp>
        <p:sp>
          <p:nvSpPr>
            <p:cNvPr id="24" name="TextBox 24">
              <a:extLst>
                <a:ext uri="{FF2B5EF4-FFF2-40B4-BE49-F238E27FC236}">
                  <a16:creationId xmlns:a16="http://schemas.microsoft.com/office/drawing/2014/main" id="{05B80A24-ABC9-C4BB-3448-CF2C3074F464}"/>
                </a:ext>
              </a:extLst>
            </p:cNvPr>
            <p:cNvSpPr txBox="1"/>
            <p:nvPr/>
          </p:nvSpPr>
          <p:spPr>
            <a:xfrm>
              <a:off x="0" y="0"/>
              <a:ext cx="812800" cy="812800"/>
            </a:xfrm>
            <a:prstGeom prst="rect">
              <a:avLst/>
            </a:prstGeom>
          </p:spPr>
          <p:txBody>
            <a:bodyPr lIns="50800" tIns="50800" rIns="50800" bIns="50800" rtlCol="0" anchor="ctr"/>
            <a:lstStyle/>
            <a:p>
              <a:pPr algn="ctr">
                <a:lnSpc>
                  <a:spcPts val="2196"/>
                </a:lnSpc>
              </a:pPr>
              <a:endParaRPr/>
            </a:p>
          </p:txBody>
        </p:sp>
      </p:grpSp>
      <p:sp>
        <p:nvSpPr>
          <p:cNvPr id="25" name="TextBox 25">
            <a:extLst>
              <a:ext uri="{FF2B5EF4-FFF2-40B4-BE49-F238E27FC236}">
                <a16:creationId xmlns:a16="http://schemas.microsoft.com/office/drawing/2014/main" id="{E2149903-B82C-87FD-8013-F35334E03F2A}"/>
              </a:ext>
            </a:extLst>
          </p:cNvPr>
          <p:cNvSpPr txBox="1"/>
          <p:nvPr/>
        </p:nvSpPr>
        <p:spPr>
          <a:xfrm>
            <a:off x="12885116" y="4571180"/>
            <a:ext cx="876394" cy="431700"/>
          </a:xfrm>
          <a:prstGeom prst="rect">
            <a:avLst/>
          </a:prstGeom>
        </p:spPr>
        <p:txBody>
          <a:bodyPr lIns="0" tIns="0" rIns="0" bIns="0" rtlCol="0" anchor="t">
            <a:spAutoFit/>
          </a:bodyPr>
          <a:lstStyle/>
          <a:p>
            <a:pPr algn="ctr">
              <a:lnSpc>
                <a:spcPts val="3500"/>
              </a:lnSpc>
            </a:pPr>
            <a:r>
              <a:rPr lang="pl" sz="2500" dirty="0">
                <a:solidFill>
                  <a:srgbClr val="FFFFFF"/>
                </a:solidFill>
                <a:latin typeface="DM Serif Display"/>
                <a:ea typeface="DM Serif Display"/>
                <a:cs typeface="DM Serif Display"/>
                <a:sym typeface="DM Serif Display"/>
              </a:rPr>
              <a:t>02</a:t>
            </a:r>
          </a:p>
        </p:txBody>
      </p:sp>
      <p:sp>
        <p:nvSpPr>
          <p:cNvPr id="26" name="AutoShape 26">
            <a:extLst>
              <a:ext uri="{FF2B5EF4-FFF2-40B4-BE49-F238E27FC236}">
                <a16:creationId xmlns:a16="http://schemas.microsoft.com/office/drawing/2014/main" id="{FA3FF480-AAD9-AFE9-9C9E-7EE1A20B5BB7}"/>
              </a:ext>
            </a:extLst>
          </p:cNvPr>
          <p:cNvSpPr/>
          <p:nvPr/>
        </p:nvSpPr>
        <p:spPr>
          <a:xfrm>
            <a:off x="11710883" y="6653186"/>
            <a:ext cx="719041" cy="4762"/>
          </a:xfrm>
          <a:prstGeom prst="line">
            <a:avLst/>
          </a:prstGeom>
          <a:ln w="9525" cap="flat">
            <a:solidFill>
              <a:srgbClr val="FFFFFF"/>
            </a:solidFill>
            <a:prstDash val="solid"/>
            <a:headEnd type="none" w="sm" len="sm"/>
            <a:tailEnd type="none" w="sm" len="sm"/>
          </a:ln>
        </p:spPr>
        <p:txBody>
          <a:bodyPr/>
          <a:lstStyle/>
          <a:p>
            <a:endParaRPr lang="pl-PL"/>
          </a:p>
        </p:txBody>
      </p:sp>
      <p:sp>
        <p:nvSpPr>
          <p:cNvPr id="27" name="TextBox 27">
            <a:extLst>
              <a:ext uri="{FF2B5EF4-FFF2-40B4-BE49-F238E27FC236}">
                <a16:creationId xmlns:a16="http://schemas.microsoft.com/office/drawing/2014/main" id="{2F500F9B-73D8-0F9B-EE94-9FD00F5AC6C5}"/>
              </a:ext>
            </a:extLst>
          </p:cNvPr>
          <p:cNvSpPr txBox="1"/>
          <p:nvPr/>
        </p:nvSpPr>
        <p:spPr>
          <a:xfrm>
            <a:off x="9390237" y="5690246"/>
            <a:ext cx="5360333" cy="431800"/>
          </a:xfrm>
          <a:prstGeom prst="rect">
            <a:avLst/>
          </a:prstGeom>
        </p:spPr>
        <p:txBody>
          <a:bodyPr lIns="0" tIns="0" rIns="0" bIns="0" rtlCol="0" anchor="t">
            <a:spAutoFit/>
          </a:bodyPr>
          <a:lstStyle/>
          <a:p>
            <a:pPr algn="ctr">
              <a:lnSpc>
                <a:spcPts val="3500"/>
              </a:lnSpc>
            </a:pPr>
            <a:r>
              <a:rPr lang="pl" sz="2500">
                <a:solidFill>
                  <a:srgbClr val="FFFFFF"/>
                </a:solidFill>
                <a:latin typeface="DM Serif Display"/>
                <a:ea typeface="DM Serif Display"/>
                <a:cs typeface="DM Serif Display"/>
                <a:sym typeface="DM Serif Display"/>
              </a:rPr>
              <a:t>Metodologia</a:t>
            </a:r>
          </a:p>
        </p:txBody>
      </p:sp>
      <p:sp>
        <p:nvSpPr>
          <p:cNvPr id="28" name="TextBox 28">
            <a:extLst>
              <a:ext uri="{FF2B5EF4-FFF2-40B4-BE49-F238E27FC236}">
                <a16:creationId xmlns:a16="http://schemas.microsoft.com/office/drawing/2014/main" id="{DCACEDFC-74DC-3D7D-3335-AD12FE674282}"/>
              </a:ext>
            </a:extLst>
          </p:cNvPr>
          <p:cNvSpPr txBox="1"/>
          <p:nvPr/>
        </p:nvSpPr>
        <p:spPr>
          <a:xfrm>
            <a:off x="3048000" y="6830643"/>
            <a:ext cx="11381080" cy="810286"/>
          </a:xfrm>
          <a:prstGeom prst="rect">
            <a:avLst/>
          </a:prstGeom>
        </p:spPr>
        <p:txBody>
          <a:bodyPr wrap="square" lIns="0" tIns="0" rIns="0" bIns="0" rtlCol="0" anchor="t">
            <a:spAutoFit/>
          </a:bodyPr>
          <a:lstStyle/>
          <a:p>
            <a:pPr algn="r">
              <a:lnSpc>
                <a:spcPts val="3299"/>
              </a:lnSpc>
            </a:pPr>
            <a:r>
              <a:rPr lang="pl" sz="2199" dirty="0">
                <a:solidFill>
                  <a:srgbClr val="1E2328"/>
                </a:solidFill>
                <a:latin typeface="Montserrat"/>
                <a:ea typeface="Montserrat"/>
                <a:cs typeface="Montserrat"/>
                <a:sym typeface="Montserrat"/>
              </a:rPr>
              <a:t>Jednostka ta będzie opierać się na metodologii uczenia się opartej na projektach i na uczeniu się przez doświadczenie.</a:t>
            </a:r>
          </a:p>
        </p:txBody>
      </p:sp>
      <p:sp>
        <p:nvSpPr>
          <p:cNvPr id="29" name="TextBox 29">
            <a:extLst>
              <a:ext uri="{FF2B5EF4-FFF2-40B4-BE49-F238E27FC236}">
                <a16:creationId xmlns:a16="http://schemas.microsoft.com/office/drawing/2014/main" id="{ACBE1E2C-306E-69E6-1ABB-F3780ED1E1C5}"/>
              </a:ext>
            </a:extLst>
          </p:cNvPr>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pl" sz="2499">
                <a:solidFill>
                  <a:srgbClr val="1E2328"/>
                </a:solidFill>
                <a:latin typeface="DM Serif Display"/>
                <a:ea typeface="DM Serif Display"/>
                <a:cs typeface="DM Serif Display"/>
                <a:sym typeface="DM Serif Display"/>
              </a:rPr>
              <a:t>Program szkoleniowy UpTraK</a:t>
            </a:r>
          </a:p>
        </p:txBody>
      </p:sp>
      <p:sp>
        <p:nvSpPr>
          <p:cNvPr id="30" name="TextBox 17">
            <a:extLst>
              <a:ext uri="{FF2B5EF4-FFF2-40B4-BE49-F238E27FC236}">
                <a16:creationId xmlns:a16="http://schemas.microsoft.com/office/drawing/2014/main" id="{60471619-D046-D95C-A9E7-DB2ADF6222F0}"/>
              </a:ext>
            </a:extLst>
          </p:cNvPr>
          <p:cNvSpPr txBox="1"/>
          <p:nvPr/>
        </p:nvSpPr>
        <p:spPr>
          <a:xfrm rot="-5400000">
            <a:off x="15614765" y="7257068"/>
            <a:ext cx="3733800" cy="268663"/>
          </a:xfrm>
          <a:prstGeom prst="rect">
            <a:avLst/>
          </a:prstGeom>
        </p:spPr>
        <p:txBody>
          <a:bodyPr wrap="square" lIns="0" tIns="0" rIns="0" bIns="0" rtlCol="0" anchor="t">
            <a:spAutoFit/>
          </a:bodyPr>
          <a:lstStyle/>
          <a:p>
            <a:pPr algn="l">
              <a:lnSpc>
                <a:spcPts val="2196"/>
              </a:lnSpc>
            </a:pPr>
            <a:r>
              <a:rPr lang="pl" sz="1800" dirty="0">
                <a:solidFill>
                  <a:srgbClr val="1E2328"/>
                </a:solidFill>
                <a:latin typeface="Montserrat"/>
                <a:ea typeface="Montserrat"/>
                <a:cs typeface="Montserrat"/>
                <a:sym typeface="Montserrat"/>
              </a:rPr>
              <a:t>www.fashionupproject.com</a:t>
            </a:r>
          </a:p>
        </p:txBody>
      </p:sp>
    </p:spTree>
    <p:extLst>
      <p:ext uri="{BB962C8B-B14F-4D97-AF65-F5344CB8AC3E}">
        <p14:creationId xmlns:p14="http://schemas.microsoft.com/office/powerpoint/2010/main" val="2185223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AutoShape 3"/>
            <p:cNvSpPr/>
            <p:nvPr/>
          </p:nvSpPr>
          <p:spPr>
            <a:xfrm flipV="1">
              <a:off x="22233774" y="0"/>
              <a:ext cx="0" cy="13716000"/>
            </a:xfrm>
            <a:prstGeom prst="line">
              <a:avLst/>
            </a:prstGeom>
            <a:ln w="12700" cap="flat">
              <a:solidFill>
                <a:srgbClr val="1E2328"/>
              </a:solidFill>
              <a:prstDash val="solid"/>
              <a:headEnd type="none" w="sm" len="sm"/>
              <a:tailEnd type="none" w="sm" len="sm"/>
            </a:ln>
          </p:spPr>
          <p:txBody>
            <a:bodyPr/>
            <a:lstStyle/>
            <a:p>
              <a:endParaRPr lang="pl-PL"/>
            </a:p>
          </p:txBody>
        </p:sp>
        <p:sp>
          <p:nvSpPr>
            <p:cNvPr id="4" name="AutoShape 4"/>
            <p:cNvSpPr/>
            <p:nvPr/>
          </p:nvSpPr>
          <p:spPr>
            <a:xfrm rot="-10800000">
              <a:off x="0" y="1365250"/>
              <a:ext cx="24384000" cy="0"/>
            </a:xfrm>
            <a:prstGeom prst="line">
              <a:avLst/>
            </a:prstGeom>
            <a:ln w="12700" cap="flat">
              <a:solidFill>
                <a:srgbClr val="1E2328"/>
              </a:solidFill>
              <a:prstDash val="solid"/>
              <a:headEnd type="none" w="sm" len="sm"/>
              <a:tailEnd type="none" w="sm" len="sm"/>
            </a:ln>
          </p:spPr>
          <p:txBody>
            <a:bodyPr/>
            <a:lstStyle/>
            <a:p>
              <a:endParaRPr lang="pl-PL"/>
            </a:p>
          </p:txBody>
        </p:sp>
        <p:sp>
          <p:nvSpPr>
            <p:cNvPr id="5" name="Freeform 5"/>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txBody>
            <a:bodyPr/>
            <a:lstStyle/>
            <a:p>
              <a:endParaRPr lang="pl-PL"/>
            </a:p>
          </p:txBody>
        </p:sp>
        <p:sp>
          <p:nvSpPr>
            <p:cNvPr id="6" name="TextBox 6"/>
            <p:cNvSpPr txBox="1"/>
            <p:nvPr/>
          </p:nvSpPr>
          <p:spPr>
            <a:xfrm>
              <a:off x="18398852" y="439208"/>
              <a:ext cx="3674959" cy="499533"/>
            </a:xfrm>
            <a:prstGeom prst="rect">
              <a:avLst/>
            </a:prstGeom>
          </p:spPr>
          <p:txBody>
            <a:bodyPr lIns="0" tIns="0" rIns="0" bIns="0" rtlCol="0" anchor="t">
              <a:spAutoFit/>
            </a:bodyPr>
            <a:lstStyle/>
            <a:p>
              <a:pPr algn="ctr">
                <a:lnSpc>
                  <a:spcPts val="3049"/>
                </a:lnSpc>
              </a:pPr>
              <a:r>
                <a:rPr lang="pl" sz="2499" dirty="0">
                  <a:solidFill>
                    <a:srgbClr val="1E2328"/>
                  </a:solidFill>
                  <a:latin typeface="Montserrat"/>
                  <a:ea typeface="Montserrat"/>
                  <a:cs typeface="Montserrat"/>
                  <a:sym typeface="Montserrat"/>
                </a:rPr>
                <a:t>Moduł 5, Unit 4</a:t>
              </a:r>
            </a:p>
          </p:txBody>
        </p:sp>
      </p:grpSp>
      <p:sp>
        <p:nvSpPr>
          <p:cNvPr id="8" name="AutoShape 8"/>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pl-PL"/>
          </a:p>
        </p:txBody>
      </p:sp>
      <p:grpSp>
        <p:nvGrpSpPr>
          <p:cNvPr id="9" name="Group 9"/>
          <p:cNvGrpSpPr/>
          <p:nvPr/>
        </p:nvGrpSpPr>
        <p:grpSpPr>
          <a:xfrm>
            <a:off x="11814819" y="2052637"/>
            <a:ext cx="4415781" cy="7209712"/>
            <a:chOff x="0" y="0"/>
            <a:chExt cx="3505240" cy="5723059"/>
          </a:xfrm>
        </p:grpSpPr>
        <p:sp>
          <p:nvSpPr>
            <p:cNvPr id="10" name="Freeform 10"/>
            <p:cNvSpPr/>
            <p:nvPr/>
          </p:nvSpPr>
          <p:spPr>
            <a:xfrm>
              <a:off x="0" y="0"/>
              <a:ext cx="3505240" cy="5723058"/>
            </a:xfrm>
            <a:custGeom>
              <a:avLst/>
              <a:gdLst/>
              <a:ahLst/>
              <a:cxnLst/>
              <a:rect l="l" t="t" r="r" b="b"/>
              <a:pathLst>
                <a:path w="3505240" h="5723058">
                  <a:moveTo>
                    <a:pt x="0" y="0"/>
                  </a:moveTo>
                  <a:lnTo>
                    <a:pt x="3505240" y="0"/>
                  </a:lnTo>
                  <a:lnTo>
                    <a:pt x="3505240" y="5723058"/>
                  </a:lnTo>
                  <a:lnTo>
                    <a:pt x="0" y="5723058"/>
                  </a:lnTo>
                  <a:close/>
                </a:path>
              </a:pathLst>
            </a:custGeom>
            <a:solidFill>
              <a:srgbClr val="CFCF5A"/>
            </a:solidFill>
          </p:spPr>
          <p:txBody>
            <a:bodyPr/>
            <a:lstStyle/>
            <a:p>
              <a:endParaRPr lang="pl-PL"/>
            </a:p>
          </p:txBody>
        </p:sp>
        <p:sp>
          <p:nvSpPr>
            <p:cNvPr id="11" name="TextBox 11"/>
            <p:cNvSpPr txBox="1"/>
            <p:nvPr/>
          </p:nvSpPr>
          <p:spPr>
            <a:xfrm>
              <a:off x="0" y="0"/>
              <a:ext cx="3505240" cy="5723059"/>
            </a:xfrm>
            <a:prstGeom prst="rect">
              <a:avLst/>
            </a:prstGeom>
          </p:spPr>
          <p:txBody>
            <a:bodyPr lIns="50800" tIns="50800" rIns="50800" bIns="50800" rtlCol="0" anchor="ctr"/>
            <a:lstStyle/>
            <a:p>
              <a:pPr algn="ctr">
                <a:lnSpc>
                  <a:spcPts val="2478"/>
                </a:lnSpc>
              </a:pPr>
              <a:endParaRPr/>
            </a:p>
          </p:txBody>
        </p:sp>
      </p:grpSp>
      <p:sp>
        <p:nvSpPr>
          <p:cNvPr id="14" name="TextBox 14"/>
          <p:cNvSpPr txBox="1"/>
          <p:nvPr/>
        </p:nvSpPr>
        <p:spPr>
          <a:xfrm>
            <a:off x="0" y="1636611"/>
            <a:ext cx="10287000" cy="2867067"/>
          </a:xfrm>
          <a:prstGeom prst="rect">
            <a:avLst/>
          </a:prstGeom>
        </p:spPr>
        <p:txBody>
          <a:bodyPr wrap="square" lIns="0" tIns="0" rIns="0" bIns="0" rtlCol="0" anchor="t">
            <a:spAutoFit/>
          </a:bodyPr>
          <a:lstStyle/>
          <a:p>
            <a:pPr algn="l">
              <a:lnSpc>
                <a:spcPts val="11099"/>
              </a:lnSpc>
            </a:pPr>
            <a:r>
              <a:rPr lang="pl" sz="9999" dirty="0">
                <a:solidFill>
                  <a:srgbClr val="1E2328"/>
                </a:solidFill>
                <a:latin typeface="DM Serif Display"/>
                <a:ea typeface="DM Serif Display"/>
                <a:cs typeface="DM Serif Display"/>
                <a:sym typeface="DM Serif Display"/>
              </a:rPr>
              <a:t>Budowanie tożsamości marki</a:t>
            </a:r>
          </a:p>
        </p:txBody>
      </p:sp>
      <p:sp>
        <p:nvSpPr>
          <p:cNvPr id="15" name="AutoShape 15"/>
          <p:cNvSpPr/>
          <p:nvPr/>
        </p:nvSpPr>
        <p:spPr>
          <a:xfrm rot="22765">
            <a:off x="1031590" y="9246394"/>
            <a:ext cx="719057" cy="0"/>
          </a:xfrm>
          <a:prstGeom prst="line">
            <a:avLst/>
          </a:prstGeom>
          <a:ln w="9525" cap="flat">
            <a:solidFill>
              <a:srgbClr val="CFCF5A"/>
            </a:solidFill>
            <a:prstDash val="solid"/>
            <a:headEnd type="none" w="sm" len="sm"/>
            <a:tailEnd type="none" w="sm" len="sm"/>
          </a:ln>
        </p:spPr>
        <p:txBody>
          <a:bodyPr/>
          <a:lstStyle/>
          <a:p>
            <a:endParaRPr lang="pl-PL"/>
          </a:p>
        </p:txBody>
      </p:sp>
      <p:sp>
        <p:nvSpPr>
          <p:cNvPr id="16" name="TextBox 16"/>
          <p:cNvSpPr txBox="1"/>
          <p:nvPr/>
        </p:nvSpPr>
        <p:spPr>
          <a:xfrm>
            <a:off x="1031566" y="5693689"/>
            <a:ext cx="8596482" cy="2926250"/>
          </a:xfrm>
          <a:prstGeom prst="rect">
            <a:avLst/>
          </a:prstGeom>
        </p:spPr>
        <p:txBody>
          <a:bodyPr wrap="square" lIns="0" tIns="0" rIns="0" bIns="0" rtlCol="0" anchor="t">
            <a:spAutoFit/>
          </a:bodyPr>
          <a:lstStyle/>
          <a:p>
            <a:pPr algn="just">
              <a:lnSpc>
                <a:spcPts val="3299"/>
              </a:lnSpc>
            </a:pPr>
            <a:r>
              <a:rPr lang="pl" sz="2199" dirty="0">
                <a:solidFill>
                  <a:srgbClr val="1E2328"/>
                </a:solidFill>
                <a:latin typeface="Montserrat"/>
                <a:ea typeface="Montserrat"/>
                <a:cs typeface="Montserrat"/>
                <a:sym typeface="Montserrat"/>
              </a:rPr>
              <a:t>Tożsamość marki to widoczne elementy marki, takie jak kolor, wzór i logo, które identyfikują i wyróżniają markę w umysłach konsumentów.</a:t>
            </a:r>
            <a:endParaRPr lang="it-IT"/>
          </a:p>
          <a:p>
            <a:pPr algn="just">
              <a:lnSpc>
                <a:spcPts val="3299"/>
              </a:lnSpc>
            </a:pPr>
            <a:endParaRPr lang="en-US" sz="2199" dirty="0">
              <a:solidFill>
                <a:srgbClr val="1E2328"/>
              </a:solidFill>
              <a:latin typeface="Montserrat"/>
              <a:ea typeface="Montserrat"/>
              <a:cs typeface="Montserrat"/>
            </a:endParaRPr>
          </a:p>
          <a:p>
            <a:pPr algn="just">
              <a:lnSpc>
                <a:spcPts val="3299"/>
              </a:lnSpc>
            </a:pPr>
            <a:r>
              <a:rPr lang="pl" sz="2199" dirty="0">
                <a:solidFill>
                  <a:srgbClr val="1E2328"/>
                </a:solidFill>
                <a:latin typeface="Montserrat"/>
                <a:ea typeface="Montserrat"/>
                <a:cs typeface="Montserrat"/>
                <a:sym typeface="Montserrat"/>
              </a:rPr>
              <a:t>Tożsamość marki różni się od wizerunku marki (percepcji marki przez konsumenta), choć są one ze sobą ściśle powiązane.</a:t>
            </a:r>
            <a:endParaRPr lang="en-US" sz="2199" dirty="0">
              <a:solidFill>
                <a:srgbClr val="1E2328"/>
              </a:solidFill>
              <a:latin typeface="Montserrat"/>
              <a:ea typeface="Montserrat"/>
              <a:cs typeface="Montserrat"/>
            </a:endParaRPr>
          </a:p>
        </p:txBody>
      </p:sp>
      <p:sp>
        <p:nvSpPr>
          <p:cNvPr id="17" name="TextBox 17"/>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pl" sz="2499">
                <a:solidFill>
                  <a:srgbClr val="1E2328"/>
                </a:solidFill>
                <a:latin typeface="DM Serif Display"/>
                <a:ea typeface="DM Serif Display"/>
                <a:cs typeface="DM Serif Display"/>
                <a:sym typeface="DM Serif Display"/>
              </a:rPr>
              <a:t>Program szkoleniowy UpTraK</a:t>
            </a:r>
          </a:p>
        </p:txBody>
      </p:sp>
      <p:sp>
        <p:nvSpPr>
          <p:cNvPr id="18" name="TextBox 17">
            <a:extLst>
              <a:ext uri="{FF2B5EF4-FFF2-40B4-BE49-F238E27FC236}">
                <a16:creationId xmlns:a16="http://schemas.microsoft.com/office/drawing/2014/main" id="{5E73F1E7-E238-E399-0D1F-8188CB08267D}"/>
              </a:ext>
            </a:extLst>
          </p:cNvPr>
          <p:cNvSpPr txBox="1"/>
          <p:nvPr/>
        </p:nvSpPr>
        <p:spPr>
          <a:xfrm rot="-5400000">
            <a:off x="15614765" y="7257068"/>
            <a:ext cx="3733800" cy="268663"/>
          </a:xfrm>
          <a:prstGeom prst="rect">
            <a:avLst/>
          </a:prstGeom>
        </p:spPr>
        <p:txBody>
          <a:bodyPr wrap="square" lIns="0" tIns="0" rIns="0" bIns="0" rtlCol="0" anchor="t">
            <a:spAutoFit/>
          </a:bodyPr>
          <a:lstStyle/>
          <a:p>
            <a:pPr algn="l">
              <a:lnSpc>
                <a:spcPts val="2196"/>
              </a:lnSpc>
            </a:pPr>
            <a:r>
              <a:rPr lang="pl" sz="1800" dirty="0">
                <a:solidFill>
                  <a:srgbClr val="1E2328"/>
                </a:solidFill>
                <a:latin typeface="Montserrat"/>
                <a:ea typeface="Montserrat"/>
                <a:cs typeface="Montserrat"/>
                <a:sym typeface="Montserrat"/>
              </a:rPr>
              <a:t>www.fashionupproject.com</a:t>
            </a:r>
          </a:p>
        </p:txBody>
      </p:sp>
      <p:pic>
        <p:nvPicPr>
          <p:cNvPr id="12" name="Εικόνα 11">
            <a:extLst>
              <a:ext uri="{FF2B5EF4-FFF2-40B4-BE49-F238E27FC236}">
                <a16:creationId xmlns:a16="http://schemas.microsoft.com/office/drawing/2014/main" id="{D2664768-D178-4F7A-CA12-57A940747F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2779" y="2695044"/>
            <a:ext cx="3949930" cy="592489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1237</TotalTime>
  <Words>3122</Words>
  <Application>Microsoft Office PowerPoint</Application>
  <PresentationFormat>Niestandardowy</PresentationFormat>
  <Paragraphs>309</Paragraphs>
  <Slides>27</Slides>
  <Notes>4</Notes>
  <HiddenSlides>0</HiddenSlides>
  <MMClips>1</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27</vt:i4>
      </vt:variant>
    </vt:vector>
  </HeadingPairs>
  <TitlesOfParts>
    <vt:vector size="33" baseType="lpstr">
      <vt:lpstr>DM Serif Display</vt:lpstr>
      <vt:lpstr>Calibri</vt:lpstr>
      <vt:lpstr>Open Sans</vt:lpstr>
      <vt:lpstr>Arial</vt:lpstr>
      <vt:lpstr>Montserrat</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UpTraK PPT template</dc:title>
  <cp:lastModifiedBy>Bartłomiej Nowak</cp:lastModifiedBy>
  <cp:revision>312</cp:revision>
  <dcterms:created xsi:type="dcterms:W3CDTF">2006-08-16T00:00:00Z</dcterms:created>
  <dcterms:modified xsi:type="dcterms:W3CDTF">2026-03-20T06:50:33Z</dcterms:modified>
  <dc:identifier>DAGF2R1KSC4</dc:identifier>
</cp:coreProperties>
</file>