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18288000" cy="10287000"/>
  <p:notesSz cx="6858000" cy="9144000"/>
  <p:embeddedFontLst>
    <p:embeddedFont>
      <p:font typeface="DM Serif Display" pitchFamily="2" charset="0"/>
      <p:regular r:id="rId52"/>
      <p:italic r:id="rId53"/>
    </p:embeddedFont>
    <p:embeddedFont>
      <p:font typeface="Montserrat" panose="00000500000000000000" pitchFamily="2" charset="-18"/>
      <p:regular r:id="rId54"/>
      <p:bold r:id="rId55"/>
      <p:italic r:id="rId56"/>
      <p:boldItalic r:id="rId57"/>
    </p:embeddedFont>
    <p:embeddedFont>
      <p:font typeface="Montserrat Light" panose="00000400000000000000" pitchFamily="2" charset="-18"/>
      <p:regular r:id="rId58"/>
      <p: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gOPUyE7x4okb7kP9Pc+v5mmJzNi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0E1787-F990-365C-CEB8-DA7402AC8EBD}" v="10" dt="2025-08-14T14:32:43.8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82" y="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microsoft.com/office/2016/11/relationships/changesInfo" Target="changesInfos/changesInfo1.xml"/><Relationship Id="rId5" Type="http://schemas.openxmlformats.org/officeDocument/2006/relationships/slide" Target="slides/slide4.xml"/><Relationship Id="rId61" Type="http://customschemas.google.com/relationships/presentationmetadata" Target="meta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tilizador Convidado" userId="S::urn:spo:tenantanon#5642ced8-81b4-445c-a61c-3744f378dea5::" providerId="AD" clId="Web-{8A0E1787-F990-365C-CEB8-DA7402AC8EBD}"/>
    <pc:docChg chg="modSld">
      <pc:chgData name="Utilizador Convidado" userId="S::urn:spo:tenantanon#5642ced8-81b4-445c-a61c-3744f378dea5::" providerId="AD" clId="Web-{8A0E1787-F990-365C-CEB8-DA7402AC8EBD}" dt="2025-08-14T14:32:42.674" v="5" actId="20577"/>
      <pc:docMkLst>
        <pc:docMk/>
      </pc:docMkLst>
      <pc:sldChg chg="modSp">
        <pc:chgData name="Utilizador Convidado" userId="S::urn:spo:tenantanon#5642ced8-81b4-445c-a61c-3744f378dea5::" providerId="AD" clId="Web-{8A0E1787-F990-365C-CEB8-DA7402AC8EBD}" dt="2025-08-14T14:30:32.152" v="0"/>
        <pc:sldMkLst>
          <pc:docMk/>
          <pc:sldMk cId="0" sldId="270"/>
        </pc:sldMkLst>
        <pc:picChg chg="mod">
          <ac:chgData name="Utilizador Convidado" userId="S::urn:spo:tenantanon#5642ced8-81b4-445c-a61c-3744f378dea5::" providerId="AD" clId="Web-{8A0E1787-F990-365C-CEB8-DA7402AC8EBD}" dt="2025-08-14T14:30:32.152" v="0"/>
          <ac:picMkLst>
            <pc:docMk/>
            <pc:sldMk cId="0" sldId="270"/>
            <ac:picMk id="380" creationId="{00000000-0000-0000-0000-000000000000}"/>
          </ac:picMkLst>
        </pc:picChg>
      </pc:sldChg>
      <pc:sldChg chg="modSp">
        <pc:chgData name="Utilizador Convidado" userId="S::urn:spo:tenantanon#5642ced8-81b4-445c-a61c-3744f378dea5::" providerId="AD" clId="Web-{8A0E1787-F990-365C-CEB8-DA7402AC8EBD}" dt="2025-08-14T14:32:42.674" v="5" actId="20577"/>
        <pc:sldMkLst>
          <pc:docMk/>
          <pc:sldMk cId="0" sldId="284"/>
        </pc:sldMkLst>
        <pc:spChg chg="mod">
          <ac:chgData name="Utilizador Convidado" userId="S::urn:spo:tenantanon#5642ced8-81b4-445c-a61c-3744f378dea5::" providerId="AD" clId="Web-{8A0E1787-F990-365C-CEB8-DA7402AC8EBD}" dt="2025-08-14T14:32:42.674" v="5" actId="20577"/>
          <ac:spMkLst>
            <pc:docMk/>
            <pc:sldMk cId="0" sldId="284"/>
            <ac:spMk id="69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152b07189b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g3152b07189b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152b07189b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g3152b07189b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12623df35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g312623df35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1487ae1e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g31487ae1e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1487ae1e9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g31487ae1e97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152b07189b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g3152b07189b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13e5732f8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g313e5732f8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1487ae1e97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g31487ae1e97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152b07189b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3" name="Google Shape;483;g3152b07189b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1487ae1e9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8" name="Google Shape;508;g31487ae1e97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13e5732f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8" name="Google Shape;538;g313e5732f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1487ae1e97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7" name="Google Shape;557;g31487ae1e97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13e5732f8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0" name="Google Shape;570;g313e5732f8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1487ae1e9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9" name="Google Shape;589;g31487ae1e97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315349e3dfc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7" name="Google Shape;607;g315349e3dfc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31487ae1e97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5" name="Google Shape;625;g31487ae1e9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319d2f0f3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3" name="Google Shape;643;g319d2f0f3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1487ae1e97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1" name="Google Shape;661;g31487ae1e97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315349e3df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0" name="Google Shape;680;g315349e3df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32b8e68089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0" name="Google Shape;700;g32b8e68089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32b8e68089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8" name="Google Shape;718;g32b8e68089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3152b07189b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6" name="Google Shape;736;g3152b07189b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315349e3df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5" name="Google Shape;755;g315349e3df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315349e3dfc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6" name="Google Shape;806;g315349e3dfc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15349e3dfc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1" name="Google Shape;821;g315349e3dfc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15349e3dfc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0" name="Google Shape;840;g315349e3dfc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315349e3dfc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9" name="Google Shape;859;g315349e3dfc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315349e3dfc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8" name="Google Shape;878;g315349e3dfc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315349e3dfc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7" name="Google Shape;897;g315349e3dfc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315349e3dfc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6" name="Google Shape;916;g315349e3dfc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315349e3dfc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5" name="Google Shape;935;g315349e3dfc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315349e3dfc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4" name="Google Shape;954;g315349e3dfc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315349e3dfc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4" name="Google Shape;974;g315349e3dfc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3152b07189b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2" name="Google Shape;992;g3152b07189b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315349e3dfc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0" name="Google Shape;1030;g315349e3dfc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315349e3dfc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2" name="Google Shape;1052;g315349e3dfc_0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315349e3dfc_0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1" name="Google Shape;1071;g315349e3dfc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0" name="Google Shape;109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2" name="Google Shape;112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1487ae1e9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g31487ae1e9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5"/>
          <p:cNvSpPr>
            <a:spLocks noGrp="1"/>
          </p:cNvSpPr>
          <p:nvPr>
            <p:ph type="pic" idx="2"/>
          </p:nvPr>
        </p:nvSpPr>
        <p:spPr>
          <a:xfrm>
            <a:off x="1792288" y="612775"/>
            <a:ext cx="5486400" cy="4114800"/>
          </a:xfrm>
          <a:prstGeom prst="rect">
            <a:avLst/>
          </a:prstGeom>
          <a:noFill/>
          <a:ln>
            <a:noFill/>
          </a:ln>
        </p:spPr>
      </p:sp>
      <p:sp>
        <p:nvSpPr>
          <p:cNvPr id="64" name="Google Shape;64;p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hyperlink" Target="https://ethicalcollection.com/" TargetMode="Externa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24.jpg"/><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29.jp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30.jp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31.jp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33.jpg"/><Relationship Id="rId4" Type="http://schemas.openxmlformats.org/officeDocument/2006/relationships/image" Target="../media/image32.jp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35.jp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36.jp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37.jp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www.fashionupproject.com" TargetMode="External"/><Relationship Id="rId3" Type="http://schemas.openxmlformats.org/officeDocument/2006/relationships/image" Target="../media/image1.png"/><Relationship Id="rId7"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43.jp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44.jp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5.png"/><Relationship Id="rId4" Type="http://schemas.openxmlformats.org/officeDocument/2006/relationships/image" Target="../media/image45.jp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www.fashionupproject.com"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hyperlink" Target="https://patchworkonline.com.au/" TargetMode="External"/><Relationship Id="rId5" Type="http://schemas.openxmlformats.org/officeDocument/2006/relationships/hyperlink" Target="https://www.zenstitching.ca/" TargetMode="External"/><Relationship Id="rId4" Type="http://schemas.openxmlformats.org/officeDocument/2006/relationships/hyperlink" Target="https://topatelier.be/en/disassembly-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cxnSp>
        <p:nvCxnSpPr>
          <p:cNvPr id="84" name="Google Shape;84;p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85" name="Google Shape;85;p1"/>
          <p:cNvGrpSpPr/>
          <p:nvPr/>
        </p:nvGrpSpPr>
        <p:grpSpPr>
          <a:xfrm>
            <a:off x="0" y="9263063"/>
            <a:ext cx="12735070" cy="1023937"/>
            <a:chOff x="0" y="0"/>
            <a:chExt cx="10109079" cy="812800"/>
          </a:xfrm>
        </p:grpSpPr>
        <p:sp>
          <p:nvSpPr>
            <p:cNvPr id="86" name="Google Shape;86;p1"/>
            <p:cNvSpPr/>
            <p:nvPr/>
          </p:nvSpPr>
          <p:spPr>
            <a:xfrm>
              <a:off x="0" y="0"/>
              <a:ext cx="10109079" cy="812800"/>
            </a:xfrm>
            <a:custGeom>
              <a:avLst/>
              <a:gdLst/>
              <a:ahLst/>
              <a:cxnLst/>
              <a:rect l="l" t="t" r="r" b="b"/>
              <a:pathLst>
                <a:path w="10109079" h="812800" extrusionOk="0">
                  <a:moveTo>
                    <a:pt x="0" y="0"/>
                  </a:moveTo>
                  <a:lnTo>
                    <a:pt x="10109079" y="0"/>
                  </a:lnTo>
                  <a:lnTo>
                    <a:pt x="10109079" y="812800"/>
                  </a:lnTo>
                  <a:lnTo>
                    <a:pt x="0" y="812800"/>
                  </a:lnTo>
                  <a:close/>
                </a:path>
              </a:pathLst>
            </a:custGeom>
            <a:solidFill>
              <a:srgbClr val="000000"/>
            </a:solidFill>
            <a:ln>
              <a:noFill/>
            </a:ln>
          </p:spPr>
          <p:txBody>
            <a:bodyPr/>
            <a:lstStyle/>
            <a:p>
              <a:endParaRPr lang="pl-PL"/>
            </a:p>
          </p:txBody>
        </p:sp>
        <p:sp>
          <p:nvSpPr>
            <p:cNvPr id="87" name="Google Shape;87;p1"/>
            <p:cNvSpPr txBox="1"/>
            <p:nvPr/>
          </p:nvSpPr>
          <p:spPr>
            <a:xfrm>
              <a:off x="0" y="0"/>
              <a:ext cx="10109079"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8" name="Google Shape;88;p1"/>
          <p:cNvGrpSpPr/>
          <p:nvPr/>
        </p:nvGrpSpPr>
        <p:grpSpPr>
          <a:xfrm>
            <a:off x="7751895" y="5657850"/>
            <a:ext cx="5296402" cy="5008320"/>
            <a:chOff x="0" y="0"/>
            <a:chExt cx="4204276" cy="3975597"/>
          </a:xfrm>
        </p:grpSpPr>
        <p:sp>
          <p:nvSpPr>
            <p:cNvPr id="89" name="Google Shape;89;p1"/>
            <p:cNvSpPr/>
            <p:nvPr/>
          </p:nvSpPr>
          <p:spPr>
            <a:xfrm>
              <a:off x="0" y="0"/>
              <a:ext cx="4204276" cy="3975597"/>
            </a:xfrm>
            <a:custGeom>
              <a:avLst/>
              <a:gdLst/>
              <a:ahLst/>
              <a:cxnLst/>
              <a:rect l="l" t="t" r="r" b="b"/>
              <a:pathLst>
                <a:path w="4204276" h="3975597" extrusionOk="0">
                  <a:moveTo>
                    <a:pt x="0" y="0"/>
                  </a:moveTo>
                  <a:lnTo>
                    <a:pt x="4204276" y="0"/>
                  </a:lnTo>
                  <a:lnTo>
                    <a:pt x="4204276" y="3975597"/>
                  </a:lnTo>
                  <a:lnTo>
                    <a:pt x="0" y="3975597"/>
                  </a:lnTo>
                  <a:close/>
                </a:path>
              </a:pathLst>
            </a:custGeom>
            <a:solidFill>
              <a:srgbClr val="CFCF5A"/>
            </a:solidFill>
            <a:ln>
              <a:noFill/>
            </a:ln>
          </p:spPr>
          <p:txBody>
            <a:bodyPr/>
            <a:lstStyle/>
            <a:p>
              <a:endParaRPr lang="pl-PL"/>
            </a:p>
          </p:txBody>
        </p:sp>
        <p:sp>
          <p:nvSpPr>
            <p:cNvPr id="90" name="Google Shape;90;p1"/>
            <p:cNvSpPr txBox="1"/>
            <p:nvPr/>
          </p:nvSpPr>
          <p:spPr>
            <a:xfrm>
              <a:off x="0" y="0"/>
              <a:ext cx="4204276" cy="3975597"/>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91" name="Google Shape;91;p1"/>
          <p:cNvPicPr preferRelativeResize="0"/>
          <p:nvPr/>
        </p:nvPicPr>
        <p:blipFill rotWithShape="1">
          <a:blip r:embed="rId3">
            <a:alphaModFix/>
          </a:blip>
          <a:srcRect t="1182" b="1181"/>
          <a:stretch/>
        </p:blipFill>
        <p:spPr>
          <a:xfrm>
            <a:off x="7751895" y="1028700"/>
            <a:ext cx="9482623" cy="9258300"/>
          </a:xfrm>
          <a:prstGeom prst="rect">
            <a:avLst/>
          </a:prstGeom>
          <a:noFill/>
          <a:ln>
            <a:noFill/>
          </a:ln>
        </p:spPr>
      </p:pic>
      <p:sp>
        <p:nvSpPr>
          <p:cNvPr id="92" name="Google Shape;92;p1"/>
          <p:cNvSpPr/>
          <p:nvPr/>
        </p:nvSpPr>
        <p:spPr>
          <a:xfrm>
            <a:off x="13662188" y="268369"/>
            <a:ext cx="2675477" cy="559152"/>
          </a:xfrm>
          <a:custGeom>
            <a:avLst/>
            <a:gdLst/>
            <a:ahLst/>
            <a:cxnLst/>
            <a:rect l="l" t="t" r="r" b="b"/>
            <a:pathLst>
              <a:path w="2675477" h="559152" extrusionOk="0">
                <a:moveTo>
                  <a:pt x="0" y="0"/>
                </a:moveTo>
                <a:lnTo>
                  <a:pt x="2675478" y="0"/>
                </a:lnTo>
                <a:lnTo>
                  <a:pt x="2675478" y="559152"/>
                </a:lnTo>
                <a:lnTo>
                  <a:pt x="0" y="559152"/>
                </a:lnTo>
                <a:lnTo>
                  <a:pt x="0" y="0"/>
                </a:lnTo>
                <a:close/>
              </a:path>
            </a:pathLst>
          </a:custGeom>
          <a:blipFill rotWithShape="1">
            <a:blip r:embed="rId4">
              <a:alphaModFix/>
            </a:blip>
            <a:stretch>
              <a:fillRect/>
            </a:stretch>
          </a:blipFill>
          <a:ln>
            <a:noFill/>
          </a:ln>
        </p:spPr>
        <p:txBody>
          <a:bodyPr/>
          <a:lstStyle/>
          <a:p>
            <a:endParaRPr lang="pl-PL"/>
          </a:p>
        </p:txBody>
      </p:sp>
      <p:sp>
        <p:nvSpPr>
          <p:cNvPr id="93" name="Google Shape;93;p1"/>
          <p:cNvSpPr txBox="1"/>
          <p:nvPr/>
        </p:nvSpPr>
        <p:spPr>
          <a:xfrm>
            <a:off x="1028700" y="349466"/>
            <a:ext cx="4506489" cy="469231"/>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pl-PL" sz="2499" b="0" i="0" u="none" strike="noStrike" cap="none" dirty="0">
                <a:solidFill>
                  <a:srgbClr val="1E2328"/>
                </a:solidFill>
                <a:latin typeface="DM Serif Display"/>
                <a:ea typeface="DM Serif Display"/>
                <a:cs typeface="DM Serif Display"/>
                <a:sym typeface="DM Serif Display"/>
              </a:rPr>
              <a:t>Program szkoleniowy</a:t>
            </a:r>
            <a:endParaRPr dirty="0"/>
          </a:p>
        </p:txBody>
      </p:sp>
      <p:sp>
        <p:nvSpPr>
          <p:cNvPr id="94" name="Google Shape;94;p1"/>
          <p:cNvSpPr txBox="1"/>
          <p:nvPr/>
        </p:nvSpPr>
        <p:spPr>
          <a:xfrm>
            <a:off x="1028700" y="4865198"/>
            <a:ext cx="6774163" cy="1376553"/>
          </a:xfrm>
          <a:prstGeom prst="rect">
            <a:avLst/>
          </a:prstGeom>
          <a:noFill/>
          <a:ln>
            <a:noFill/>
          </a:ln>
        </p:spPr>
        <p:txBody>
          <a:bodyPr spcFirstLastPara="1" wrap="square" lIns="0" tIns="0" rIns="0" bIns="0" anchor="t" anchorCtr="0">
            <a:spAutoFit/>
          </a:bodyPr>
          <a:lstStyle/>
          <a:p>
            <a:pPr marL="0" marR="0" lvl="0" indent="0" algn="l" rtl="0">
              <a:lnSpc>
                <a:spcPct val="111000"/>
              </a:lnSpc>
              <a:spcBef>
                <a:spcPts val="0"/>
              </a:spcBef>
              <a:spcAft>
                <a:spcPts val="0"/>
              </a:spcAft>
              <a:buNone/>
            </a:pPr>
            <a:r>
              <a:rPr lang="en-US" sz="9600" b="0" i="0" u="none" strike="noStrike" cap="none">
                <a:solidFill>
                  <a:srgbClr val="1E2328"/>
                </a:solidFill>
                <a:latin typeface="DM Serif Display"/>
                <a:ea typeface="DM Serif Display"/>
                <a:cs typeface="DM Serif Display"/>
                <a:sym typeface="DM Serif Display"/>
              </a:rPr>
              <a:t>UNIT 1</a:t>
            </a:r>
            <a:endParaRPr/>
          </a:p>
        </p:txBody>
      </p:sp>
      <p:sp>
        <p:nvSpPr>
          <p:cNvPr id="95" name="Google Shape;95;p1"/>
          <p:cNvSpPr txBox="1"/>
          <p:nvPr/>
        </p:nvSpPr>
        <p:spPr>
          <a:xfrm>
            <a:off x="1028700" y="2659586"/>
            <a:ext cx="6682800" cy="2049792"/>
          </a:xfrm>
          <a:prstGeom prst="rect">
            <a:avLst/>
          </a:prstGeom>
          <a:noFill/>
          <a:ln>
            <a:noFill/>
          </a:ln>
        </p:spPr>
        <p:txBody>
          <a:bodyPr spcFirstLastPara="1" wrap="square" lIns="0" tIns="0" rIns="0" bIns="0" anchor="t" anchorCtr="0">
            <a:spAutoFit/>
          </a:bodyPr>
          <a:lstStyle/>
          <a:p>
            <a:pPr marL="0" marR="0" lvl="0" indent="0" algn="l" rtl="0">
              <a:lnSpc>
                <a:spcPct val="111000"/>
              </a:lnSpc>
              <a:spcBef>
                <a:spcPts val="0"/>
              </a:spcBef>
              <a:spcAft>
                <a:spcPts val="0"/>
              </a:spcAft>
              <a:buNone/>
            </a:pPr>
            <a:r>
              <a:rPr lang="en-US" sz="12000" b="0" i="0" u="none" strike="noStrike" cap="none" dirty="0">
                <a:solidFill>
                  <a:srgbClr val="CFCF5A"/>
                </a:solidFill>
                <a:latin typeface="DM Serif Display"/>
                <a:ea typeface="DM Serif Display"/>
                <a:cs typeface="DM Serif Display"/>
                <a:sym typeface="DM Serif Display"/>
              </a:rPr>
              <a:t>Modu</a:t>
            </a:r>
            <a:r>
              <a:rPr lang="pl-PL" sz="12000" b="0" i="0" u="none" strike="noStrike" cap="none" dirty="0">
                <a:solidFill>
                  <a:srgbClr val="CFCF5A"/>
                </a:solidFill>
                <a:latin typeface="DM Serif Display"/>
                <a:ea typeface="DM Serif Display"/>
                <a:cs typeface="DM Serif Display"/>
                <a:sym typeface="DM Serif Display"/>
              </a:rPr>
              <a:t>ł</a:t>
            </a:r>
            <a:r>
              <a:rPr lang="en-US" sz="12000" b="0" i="0" u="none" strike="noStrike" cap="none" dirty="0">
                <a:solidFill>
                  <a:srgbClr val="CFCF5A"/>
                </a:solidFill>
                <a:latin typeface="DM Serif Display"/>
                <a:ea typeface="DM Serif Display"/>
                <a:cs typeface="DM Serif Display"/>
                <a:sym typeface="DM Serif Display"/>
              </a:rPr>
              <a:t> </a:t>
            </a:r>
            <a:r>
              <a:rPr lang="en-US" sz="12000" dirty="0">
                <a:solidFill>
                  <a:srgbClr val="CFCF5A"/>
                </a:solidFill>
                <a:latin typeface="DM Serif Display"/>
                <a:ea typeface="DM Serif Display"/>
                <a:cs typeface="DM Serif Display"/>
                <a:sym typeface="DM Serif Display"/>
              </a:rPr>
              <a:t>4</a:t>
            </a:r>
            <a:endParaRPr dirty="0"/>
          </a:p>
        </p:txBody>
      </p:sp>
      <p:sp>
        <p:nvSpPr>
          <p:cNvPr id="96" name="Google Shape;96;p1"/>
          <p:cNvSpPr txBox="1"/>
          <p:nvPr/>
        </p:nvSpPr>
        <p:spPr>
          <a:xfrm>
            <a:off x="1048846" y="6420002"/>
            <a:ext cx="6416479" cy="1938992"/>
          </a:xfrm>
          <a:prstGeom prst="rect">
            <a:avLst/>
          </a:prstGeom>
          <a:noFill/>
          <a:ln>
            <a:noFill/>
          </a:ln>
        </p:spPr>
        <p:txBody>
          <a:bodyPr spcFirstLastPara="1" wrap="square" lIns="0" tIns="0" rIns="0" bIns="0" anchor="t" anchorCtr="0">
            <a:spAutoFit/>
          </a:bodyPr>
          <a:lstStyle/>
          <a:p>
            <a:pPr lvl="0">
              <a:lnSpc>
                <a:spcPct val="150000"/>
              </a:lnSpc>
            </a:pPr>
            <a:r>
              <a:rPr lang="pl-PL" sz="2800" dirty="0"/>
              <a:t>WPROWADZENIE DO KRAWIECTWA, MATERIAŁÓW I PROCESÓW W UPCYKLINGU</a:t>
            </a:r>
            <a:endParaRPr lang="en-US" sz="2800" dirty="0"/>
          </a:p>
        </p:txBody>
      </p:sp>
      <p:cxnSp>
        <p:nvCxnSpPr>
          <p:cNvPr id="97" name="Google Shape;97;p1"/>
          <p:cNvCxnSpPr/>
          <p:nvPr/>
        </p:nvCxnSpPr>
        <p:spPr>
          <a:xfrm rot="10800000">
            <a:off x="16675331" y="0"/>
            <a:ext cx="0" cy="10287000"/>
          </a:xfrm>
          <a:prstGeom prst="straightConnector1">
            <a:avLst/>
          </a:prstGeom>
          <a:noFill/>
          <a:ln w="9525" cap="flat" cmpd="sng">
            <a:solidFill>
              <a:srgbClr val="1E2328"/>
            </a:solidFill>
            <a:prstDash val="solid"/>
            <a:round/>
            <a:headEnd type="none" w="sm" len="sm"/>
            <a:tailEnd type="none" w="sm" len="sm"/>
          </a:ln>
        </p:spPr>
      </p:cxnSp>
      <p:sp>
        <p:nvSpPr>
          <p:cNvPr id="98" name="Google Shape;98;p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2" name="TextBox 11">
            <a:extLst>
              <a:ext uri="{FF2B5EF4-FFF2-40B4-BE49-F238E27FC236}">
                <a16:creationId xmlns:a16="http://schemas.microsoft.com/office/drawing/2014/main" id="{3909404E-2D01-2498-E327-7D7AC6564C9D}"/>
              </a:ext>
            </a:extLst>
          </p:cNvPr>
          <p:cNvSpPr txBox="1"/>
          <p:nvPr/>
        </p:nvSpPr>
        <p:spPr>
          <a:xfrm>
            <a:off x="1048846" y="9581484"/>
            <a:ext cx="6546439" cy="387094"/>
          </a:xfrm>
          <a:prstGeom prst="rect">
            <a:avLst/>
          </a:prstGeom>
        </p:spPr>
        <p:txBody>
          <a:bodyPr wrap="square" lIns="0" tIns="0" rIns="0" bIns="0" rtlCol="0" anchor="t">
            <a:spAutoFit/>
          </a:bodyPr>
          <a:lstStyle/>
          <a:p>
            <a:pPr>
              <a:lnSpc>
                <a:spcPts val="3299"/>
              </a:lnSpc>
              <a:buClrTx/>
              <a:buFontTx/>
              <a:buNone/>
            </a:pPr>
            <a:r>
              <a:rPr lang="pl-PL" sz="2199" kern="1200" dirty="0">
                <a:solidFill>
                  <a:prstClr val="white"/>
                </a:solidFill>
                <a:latin typeface="Montserrat"/>
                <a:ea typeface="Montserrat"/>
                <a:cs typeface="Montserrat"/>
                <a:sym typeface="Montserrat"/>
              </a:rPr>
              <a:t>Czas trwania</a:t>
            </a:r>
            <a:r>
              <a:rPr lang="en-US" sz="2199" kern="1200" dirty="0">
                <a:solidFill>
                  <a:prstClr val="white"/>
                </a:solidFill>
                <a:latin typeface="Montserrat"/>
                <a:ea typeface="Montserrat"/>
                <a:cs typeface="Montserrat"/>
                <a:sym typeface="Montserrat"/>
              </a:rPr>
              <a:t>: 8 </a:t>
            </a:r>
            <a:r>
              <a:rPr lang="pl-PL" sz="2199" kern="1200" dirty="0">
                <a:solidFill>
                  <a:prstClr val="white"/>
                </a:solidFill>
                <a:latin typeface="Montserrat"/>
                <a:ea typeface="Montserrat"/>
                <a:cs typeface="Montserrat"/>
                <a:sym typeface="Montserrat"/>
              </a:rPr>
              <a:t>godzin</a:t>
            </a:r>
            <a:endParaRPr lang="en-US" sz="2199" kern="1200" dirty="0">
              <a:solidFill>
                <a:prstClr val="white"/>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278"/>
        <p:cNvGrpSpPr/>
        <p:nvPr/>
      </p:nvGrpSpPr>
      <p:grpSpPr>
        <a:xfrm>
          <a:off x="0" y="0"/>
          <a:ext cx="0" cy="0"/>
          <a:chOff x="0" y="0"/>
          <a:chExt cx="0" cy="0"/>
        </a:xfrm>
      </p:grpSpPr>
      <p:grpSp>
        <p:nvGrpSpPr>
          <p:cNvPr id="279" name="Google Shape;279;g3152b07189b_0_88"/>
          <p:cNvGrpSpPr/>
          <p:nvPr/>
        </p:nvGrpSpPr>
        <p:grpSpPr>
          <a:xfrm>
            <a:off x="0" y="0"/>
            <a:ext cx="18288000" cy="10287000"/>
            <a:chOff x="0" y="0"/>
            <a:chExt cx="24384000" cy="13716000"/>
          </a:xfrm>
        </p:grpSpPr>
        <p:cxnSp>
          <p:nvCxnSpPr>
            <p:cNvPr id="280" name="Google Shape;280;g3152b07189b_0_8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281" name="Google Shape;281;g3152b07189b_0_8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82" name="Google Shape;282;g3152b07189b_0_8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283" name="Google Shape;283;g3152b07189b_0_88"/>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284" name="Google Shape;284;g3152b07189b_0_8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285" name="Google Shape;285;g3152b07189b_0_88"/>
          <p:cNvGrpSpPr/>
          <p:nvPr/>
        </p:nvGrpSpPr>
        <p:grpSpPr>
          <a:xfrm>
            <a:off x="14224200" y="6621955"/>
            <a:ext cx="1028753" cy="2807522"/>
            <a:chOff x="0" y="0"/>
            <a:chExt cx="816600" cy="2228546"/>
          </a:xfrm>
        </p:grpSpPr>
        <p:sp>
          <p:nvSpPr>
            <p:cNvPr id="286" name="Google Shape;286;g3152b07189b_0_88"/>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287" name="Google Shape;287;g3152b07189b_0_88"/>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8" name="Google Shape;288;g3152b07189b_0_88"/>
          <p:cNvSpPr txBox="1"/>
          <p:nvPr/>
        </p:nvSpPr>
        <p:spPr>
          <a:xfrm>
            <a:off x="730250" y="1816425"/>
            <a:ext cx="5434200" cy="555921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pl-PL" sz="6000" b="0" i="0" u="none" strike="noStrike" cap="none" dirty="0">
                <a:solidFill>
                  <a:srgbClr val="1E2328"/>
                </a:solidFill>
                <a:latin typeface="DM Serif Display"/>
                <a:ea typeface="DM Serif Display"/>
                <a:cs typeface="DM Serif Display"/>
                <a:sym typeface="DM Serif Display"/>
              </a:rPr>
              <a:t>Naprawa</a:t>
            </a:r>
            <a:endParaRPr sz="6000" dirty="0">
              <a:solidFill>
                <a:srgbClr val="1E2328"/>
              </a:solidFill>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dirty="0">
              <a:solidFill>
                <a:srgbClr val="1E2328"/>
              </a:solidFill>
              <a:latin typeface="DM Serif Display"/>
              <a:ea typeface="DM Serif Display"/>
              <a:cs typeface="DM Serif Display"/>
              <a:sym typeface="DM Serif Display"/>
            </a:endParaRPr>
          </a:p>
          <a:p>
            <a:pPr lvl="0">
              <a:lnSpc>
                <a:spcPct val="150022"/>
              </a:lnSpc>
              <a:buClr>
                <a:schemeClr val="dk1"/>
              </a:buClr>
            </a:pPr>
            <a:r>
              <a:rPr lang="pl-PL" sz="2150" dirty="0">
                <a:solidFill>
                  <a:srgbClr val="1E2328"/>
                </a:solidFill>
                <a:latin typeface="Montserrat"/>
                <a:ea typeface="Montserrat"/>
                <a:cs typeface="Montserrat"/>
                <a:sym typeface="Montserrat"/>
              </a:rPr>
              <a:t>Potencjał modowych przedmiotów do łatwej naprawy i konserwacji, co zapewnia ich dłuższe użytkowanie. Można to umożliwić, dodając elementy, które można wymienić.</a:t>
            </a:r>
            <a:endParaRPr sz="2150" dirty="0">
              <a:solidFill>
                <a:srgbClr val="1E2328"/>
              </a:solidFill>
              <a:latin typeface="DM Serif Display"/>
              <a:ea typeface="DM Serif Display"/>
              <a:cs typeface="DM Serif Display"/>
              <a:sym typeface="DM Serif Display"/>
            </a:endParaRPr>
          </a:p>
          <a:p>
            <a:pPr lvl="0" algn="ctr">
              <a:buClr>
                <a:schemeClr val="dk1"/>
              </a:buClr>
            </a:pPr>
            <a:r>
              <a:rPr lang="pl-PL" sz="4000" dirty="0">
                <a:solidFill>
                  <a:srgbClr val="1E2328"/>
                </a:solidFill>
                <a:latin typeface="DM Serif Display"/>
                <a:ea typeface="DM Serif Display"/>
                <a:cs typeface="DM Serif Display"/>
                <a:sym typeface="DM Serif Display"/>
              </a:rPr>
              <a:t>Studium Przypadku </a:t>
            </a:r>
            <a:r>
              <a:rPr lang="en-US" sz="4000" dirty="0">
                <a:solidFill>
                  <a:srgbClr val="1E2328"/>
                </a:solidFill>
                <a:latin typeface="DM Serif Display"/>
                <a:ea typeface="DM Serif Display"/>
                <a:cs typeface="DM Serif Display"/>
                <a:sym typeface="DM Serif Display"/>
              </a:rPr>
              <a:t>- </a:t>
            </a:r>
            <a:r>
              <a:rPr lang="en-US" sz="4000" u="sng" dirty="0">
                <a:solidFill>
                  <a:schemeClr val="hlink"/>
                </a:solidFill>
                <a:latin typeface="DM Serif Display"/>
                <a:ea typeface="DM Serif Display"/>
                <a:cs typeface="DM Serif Display"/>
                <a:sym typeface="DM Serif Display"/>
              </a:rPr>
              <a:t>NAPRAWION</a:t>
            </a:r>
            <a:r>
              <a:rPr lang="pl-PL" sz="4000" u="sng" dirty="0">
                <a:solidFill>
                  <a:schemeClr val="hlink"/>
                </a:solidFill>
                <a:latin typeface="DM Serif Display"/>
                <a:ea typeface="DM Serif Display"/>
                <a:cs typeface="DM Serif Display"/>
                <a:sym typeface="DM Serif Display"/>
              </a:rPr>
              <a:t>Y</a:t>
            </a:r>
            <a:endParaRPr sz="6000" dirty="0">
              <a:solidFill>
                <a:srgbClr val="1E2328"/>
              </a:solidFill>
              <a:latin typeface="DM Serif Display"/>
              <a:ea typeface="DM Serif Display"/>
              <a:cs typeface="DM Serif Display"/>
              <a:sym typeface="DM Serif Display"/>
            </a:endParaRPr>
          </a:p>
        </p:txBody>
      </p:sp>
      <p:sp>
        <p:nvSpPr>
          <p:cNvPr id="289" name="Google Shape;289;g3152b07189b_0_88"/>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pic>
        <p:nvPicPr>
          <p:cNvPr id="290" name="Google Shape;290;g3152b07189b_0_88"/>
          <p:cNvPicPr preferRelativeResize="0"/>
          <p:nvPr/>
        </p:nvPicPr>
        <p:blipFill>
          <a:blip r:embed="rId4">
            <a:alphaModFix/>
          </a:blip>
          <a:stretch>
            <a:fillRect/>
          </a:stretch>
        </p:blipFill>
        <p:spPr>
          <a:xfrm>
            <a:off x="7114100" y="2172425"/>
            <a:ext cx="7524750" cy="6934200"/>
          </a:xfrm>
          <a:prstGeom prst="rect">
            <a:avLst/>
          </a:prstGeom>
          <a:noFill/>
          <a:ln>
            <a:noFill/>
          </a:ln>
        </p:spPr>
      </p:pic>
      <p:sp>
        <p:nvSpPr>
          <p:cNvPr id="291" name="Google Shape;291;g3152b07189b_0_8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295"/>
        <p:cNvGrpSpPr/>
        <p:nvPr/>
      </p:nvGrpSpPr>
      <p:grpSpPr>
        <a:xfrm>
          <a:off x="0" y="0"/>
          <a:ext cx="0" cy="0"/>
          <a:chOff x="0" y="0"/>
          <a:chExt cx="0" cy="0"/>
        </a:xfrm>
      </p:grpSpPr>
      <p:grpSp>
        <p:nvGrpSpPr>
          <p:cNvPr id="296" name="Google Shape;296;g3152b07189b_0_113"/>
          <p:cNvGrpSpPr/>
          <p:nvPr/>
        </p:nvGrpSpPr>
        <p:grpSpPr>
          <a:xfrm>
            <a:off x="0" y="0"/>
            <a:ext cx="18288000" cy="10287000"/>
            <a:chOff x="0" y="0"/>
            <a:chExt cx="24384000" cy="13716000"/>
          </a:xfrm>
        </p:grpSpPr>
        <p:cxnSp>
          <p:nvCxnSpPr>
            <p:cNvPr id="297" name="Google Shape;297;g3152b07189b_0_11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298" name="Google Shape;298;g3152b07189b_0_11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99" name="Google Shape;299;g3152b07189b_0_11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300" name="Google Shape;300;g3152b07189b_0_113"/>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301" name="Google Shape;301;g3152b07189b_0_113"/>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302" name="Google Shape;302;g3152b07189b_0_113"/>
          <p:cNvGrpSpPr/>
          <p:nvPr/>
        </p:nvGrpSpPr>
        <p:grpSpPr>
          <a:xfrm>
            <a:off x="11412925" y="3739743"/>
            <a:ext cx="1028753" cy="2807522"/>
            <a:chOff x="0" y="0"/>
            <a:chExt cx="816600" cy="2228546"/>
          </a:xfrm>
        </p:grpSpPr>
        <p:sp>
          <p:nvSpPr>
            <p:cNvPr id="303" name="Google Shape;303;g3152b07189b_0_113"/>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304" name="Google Shape;304;g3152b07189b_0_113"/>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05" name="Google Shape;305;g3152b07189b_0_113"/>
          <p:cNvSpPr txBox="1"/>
          <p:nvPr/>
        </p:nvSpPr>
        <p:spPr>
          <a:xfrm>
            <a:off x="921575" y="1848200"/>
            <a:ext cx="6486300" cy="3970318"/>
          </a:xfrm>
          <a:prstGeom prst="rect">
            <a:avLst/>
          </a:prstGeom>
          <a:noFill/>
          <a:ln>
            <a:noFill/>
          </a:ln>
        </p:spPr>
        <p:txBody>
          <a:bodyPr spcFirstLastPara="1" wrap="square" lIns="0" tIns="0" rIns="0" bIns="0" anchor="t" anchorCtr="0">
            <a:spAutoFit/>
          </a:bodyPr>
          <a:lstStyle/>
          <a:p>
            <a:pPr lvl="0"/>
            <a:r>
              <a:rPr lang="pl-PL" sz="2150" dirty="0">
                <a:solidFill>
                  <a:srgbClr val="1E2328"/>
                </a:solidFill>
                <a:latin typeface="Montserrat Light" panose="020F0502020204030204" pitchFamily="2" charset="-18"/>
                <a:ea typeface="DM Serif Display"/>
                <a:cs typeface="DM Serif Display"/>
                <a:sym typeface="DM Serif Display"/>
              </a:rPr>
              <a:t>Założyciele </a:t>
            </a:r>
            <a:r>
              <a:rPr lang="pl-PL" sz="2150" b="1" dirty="0">
                <a:solidFill>
                  <a:srgbClr val="1E2328"/>
                </a:solidFill>
                <a:latin typeface="Montserrat Light" panose="020F0502020204030204" pitchFamily="2" charset="-18"/>
                <a:ea typeface="DM Serif Display"/>
                <a:cs typeface="DM Serif Display"/>
                <a:sym typeface="DM Serif Display"/>
              </a:rPr>
              <a:t>NAPRAWIONE</a:t>
            </a:r>
            <a:r>
              <a:rPr lang="pl-PL" sz="2150" dirty="0">
                <a:solidFill>
                  <a:srgbClr val="1E2328"/>
                </a:solidFill>
                <a:latin typeface="Montserrat Light" panose="020F0502020204030204" pitchFamily="2" charset="-18"/>
                <a:ea typeface="DM Serif Display"/>
                <a:cs typeface="DM Serif Display"/>
                <a:sym typeface="DM Serif Display"/>
              </a:rPr>
              <a:t> mówią:
"Jest wystarczająco dużo ubrań, by ubrać kolejne sześć pokoleń. Zamiast dodawać więcej, czynimy dobre lepsze. Pracujemy nad realizacją naszej wizji, oferując nowe usługi i nowe historie. Nasze usługi zwiększają wartość każdego produktu, którego się dotykamy – zarówno dla marek, jak i ludzi. Nasze treści redefiniują to, jak naprawa się czuje, brzmi i wygląda. Zamieniając "zakurzony obraz" w godny Oscara. Przekształcanie naprawy z niszy w normę."</a:t>
            </a:r>
            <a:endParaRPr sz="2150" dirty="0">
              <a:solidFill>
                <a:srgbClr val="1E2328"/>
              </a:solidFill>
              <a:latin typeface="Montserrat Light" panose="020F0502020204030204" pitchFamily="2" charset="-18"/>
              <a:ea typeface="DM Serif Display"/>
              <a:cs typeface="DM Serif Display"/>
              <a:sym typeface="DM Serif Display"/>
            </a:endParaRPr>
          </a:p>
        </p:txBody>
      </p:sp>
      <p:sp>
        <p:nvSpPr>
          <p:cNvPr id="306" name="Google Shape;306;g3152b07189b_0_113"/>
          <p:cNvSpPr txBox="1"/>
          <p:nvPr/>
        </p:nvSpPr>
        <p:spPr>
          <a:xfrm>
            <a:off x="4632960" y="9171238"/>
            <a:ext cx="7554090" cy="830805"/>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PL" sz="2199" dirty="0">
                <a:solidFill>
                  <a:srgbClr val="1E2328"/>
                </a:solidFill>
                <a:latin typeface="Montserrat"/>
                <a:ea typeface="Montserrat"/>
                <a:cs typeface="Montserrat"/>
                <a:sym typeface="Montserrat"/>
              </a:rPr>
              <a:t>NAPRAWIONE</a:t>
            </a:r>
            <a:endParaRPr dirty="0"/>
          </a:p>
          <a:p>
            <a:pPr marL="0" marR="0" lvl="0" indent="0" algn="l" rtl="0">
              <a:lnSpc>
                <a:spcPct val="150022"/>
              </a:lnSpc>
              <a:spcBef>
                <a:spcPts val="0"/>
              </a:spcBef>
              <a:spcAft>
                <a:spcPts val="0"/>
              </a:spcAft>
              <a:buNone/>
            </a:pPr>
            <a:endParaRPr dirty="0"/>
          </a:p>
        </p:txBody>
      </p:sp>
      <p:sp>
        <p:nvSpPr>
          <p:cNvPr id="307" name="Google Shape;307;g3152b07189b_0_113"/>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308" name="Google Shape;308;g3152b07189b_0_113"/>
          <p:cNvSpPr txBox="1"/>
          <p:nvPr/>
        </p:nvSpPr>
        <p:spPr>
          <a:xfrm>
            <a:off x="13352975" y="89200"/>
            <a:ext cx="3000000" cy="646500"/>
          </a:xfrm>
          <a:prstGeom prst="rect">
            <a:avLst/>
          </a:prstGeom>
          <a:noFill/>
          <a:ln>
            <a:noFill/>
          </a:ln>
        </p:spPr>
        <p:txBody>
          <a:bodyPr spcFirstLastPara="1" wrap="square" lIns="91425" tIns="91425" rIns="91425" bIns="91425" anchor="t" anchorCtr="0">
            <a:spAutoFit/>
          </a:bodyPr>
          <a:lstStyle/>
          <a:p>
            <a:pPr lvl="0" algn="ctr"/>
            <a:r>
              <a:rPr lang="en-US" sz="3000" dirty="0" err="1">
                <a:solidFill>
                  <a:srgbClr val="1E2328"/>
                </a:solidFill>
                <a:latin typeface="DM Serif Display"/>
                <a:ea typeface="DM Serif Display"/>
                <a:cs typeface="DM Serif Display"/>
                <a:sym typeface="DM Serif Display"/>
              </a:rPr>
              <a:t>Naprawa</a:t>
            </a:r>
            <a:endParaRPr sz="3000" dirty="0"/>
          </a:p>
        </p:txBody>
      </p:sp>
      <p:pic>
        <p:nvPicPr>
          <p:cNvPr id="309" name="Google Shape;309;g3152b07189b_0_113"/>
          <p:cNvPicPr preferRelativeResize="0"/>
          <p:nvPr/>
        </p:nvPicPr>
        <p:blipFill rotWithShape="1">
          <a:blip r:embed="rId4">
            <a:alphaModFix/>
          </a:blip>
          <a:srcRect r="2095"/>
          <a:stretch/>
        </p:blipFill>
        <p:spPr>
          <a:xfrm>
            <a:off x="7737575" y="1312150"/>
            <a:ext cx="7697453" cy="3934525"/>
          </a:xfrm>
          <a:prstGeom prst="rect">
            <a:avLst/>
          </a:prstGeom>
          <a:noFill/>
          <a:ln>
            <a:noFill/>
          </a:ln>
        </p:spPr>
      </p:pic>
      <p:pic>
        <p:nvPicPr>
          <p:cNvPr id="310" name="Google Shape;310;g3152b07189b_0_113"/>
          <p:cNvPicPr preferRelativeResize="0"/>
          <p:nvPr/>
        </p:nvPicPr>
        <p:blipFill rotWithShape="1">
          <a:blip r:embed="rId5">
            <a:alphaModFix/>
          </a:blip>
          <a:srcRect l="2486"/>
          <a:stretch/>
        </p:blipFill>
        <p:spPr>
          <a:xfrm>
            <a:off x="7737575" y="5864400"/>
            <a:ext cx="7737275" cy="4030150"/>
          </a:xfrm>
          <a:prstGeom prst="rect">
            <a:avLst/>
          </a:prstGeom>
          <a:noFill/>
          <a:ln>
            <a:noFill/>
          </a:ln>
        </p:spPr>
      </p:pic>
      <p:sp>
        <p:nvSpPr>
          <p:cNvPr id="311" name="Google Shape;311;g3152b07189b_0_11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315"/>
        <p:cNvGrpSpPr/>
        <p:nvPr/>
      </p:nvGrpSpPr>
      <p:grpSpPr>
        <a:xfrm>
          <a:off x="0" y="0"/>
          <a:ext cx="0" cy="0"/>
          <a:chOff x="0" y="0"/>
          <a:chExt cx="0" cy="0"/>
        </a:xfrm>
      </p:grpSpPr>
      <p:grpSp>
        <p:nvGrpSpPr>
          <p:cNvPr id="316" name="Google Shape;316;g312623df350_0_9"/>
          <p:cNvGrpSpPr/>
          <p:nvPr/>
        </p:nvGrpSpPr>
        <p:grpSpPr>
          <a:xfrm>
            <a:off x="0" y="0"/>
            <a:ext cx="18288000" cy="10287000"/>
            <a:chOff x="0" y="0"/>
            <a:chExt cx="24384000" cy="13716000"/>
          </a:xfrm>
        </p:grpSpPr>
        <p:cxnSp>
          <p:nvCxnSpPr>
            <p:cNvPr id="317" name="Google Shape;317;g312623df350_0_9"/>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318" name="Google Shape;318;g312623df350_0_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19" name="Google Shape;319;g312623df350_0_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320" name="Google Shape;320;g312623df350_0_9"/>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321" name="Google Shape;321;g312623df350_0_9"/>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322" name="Google Shape;322;g312623df350_0_9"/>
          <p:cNvGrpSpPr/>
          <p:nvPr/>
        </p:nvGrpSpPr>
        <p:grpSpPr>
          <a:xfrm>
            <a:off x="14782625" y="5516780"/>
            <a:ext cx="1028753" cy="2807522"/>
            <a:chOff x="0" y="0"/>
            <a:chExt cx="816600" cy="2228546"/>
          </a:xfrm>
        </p:grpSpPr>
        <p:sp>
          <p:nvSpPr>
            <p:cNvPr id="323" name="Google Shape;323;g312623df350_0_9"/>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324" name="Google Shape;324;g312623df350_0_9"/>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325" name="Google Shape;325;g312623df350_0_9"/>
          <p:cNvPicPr preferRelativeResize="0"/>
          <p:nvPr/>
        </p:nvPicPr>
        <p:blipFill rotWithShape="1">
          <a:blip r:embed="rId4">
            <a:alphaModFix/>
          </a:blip>
          <a:srcRect l="13820" r="13820"/>
          <a:stretch/>
        </p:blipFill>
        <p:spPr>
          <a:xfrm>
            <a:off x="9548900" y="1461926"/>
            <a:ext cx="5641925" cy="8276249"/>
          </a:xfrm>
          <a:prstGeom prst="rect">
            <a:avLst/>
          </a:prstGeom>
          <a:noFill/>
          <a:ln>
            <a:noFill/>
          </a:ln>
        </p:spPr>
      </p:pic>
      <p:sp>
        <p:nvSpPr>
          <p:cNvPr id="326" name="Google Shape;326;g312623df350_0_9"/>
          <p:cNvSpPr txBox="1"/>
          <p:nvPr/>
        </p:nvSpPr>
        <p:spPr>
          <a:xfrm>
            <a:off x="1856000" y="1504825"/>
            <a:ext cx="7104600" cy="5559214"/>
          </a:xfrm>
          <a:prstGeom prst="rect">
            <a:avLst/>
          </a:prstGeom>
          <a:noFill/>
          <a:ln>
            <a:noFill/>
          </a:ln>
        </p:spPr>
        <p:txBody>
          <a:bodyPr spcFirstLastPara="1" wrap="square" lIns="0" tIns="0" rIns="0" bIns="0" anchor="t" anchorCtr="0">
            <a:spAutoFit/>
          </a:bodyPr>
          <a:lstStyle/>
          <a:p>
            <a:pPr lvl="0" algn="ctr"/>
            <a:r>
              <a:rPr lang="en-US" sz="6000" dirty="0" err="1">
                <a:solidFill>
                  <a:srgbClr val="1E2328"/>
                </a:solidFill>
                <a:latin typeface="DM Serif Display"/>
                <a:ea typeface="DM Serif Display"/>
                <a:cs typeface="DM Serif Display"/>
                <a:sym typeface="DM Serif Display"/>
              </a:rPr>
              <a:t>Przeprojektowanie</a:t>
            </a:r>
            <a:endParaRPr sz="6000" dirty="0">
              <a:solidFill>
                <a:srgbClr val="1E2328"/>
              </a:solidFill>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dirty="0">
              <a:solidFill>
                <a:srgbClr val="1E2328"/>
              </a:solidFill>
              <a:latin typeface="DM Serif Display"/>
              <a:ea typeface="DM Serif Display"/>
              <a:cs typeface="DM Serif Display"/>
              <a:sym typeface="DM Serif Display"/>
            </a:endParaRPr>
          </a:p>
          <a:p>
            <a:pPr lvl="0">
              <a:lnSpc>
                <a:spcPct val="150022"/>
              </a:lnSpc>
              <a:buClr>
                <a:schemeClr val="dk1"/>
              </a:buClr>
            </a:pPr>
            <a:r>
              <a:rPr lang="pl-PL" sz="2150" b="1" dirty="0">
                <a:solidFill>
                  <a:srgbClr val="1E2328"/>
                </a:solidFill>
                <a:latin typeface="Montserrat"/>
                <a:ea typeface="Montserrat"/>
                <a:cs typeface="Montserrat"/>
                <a:sym typeface="Montserrat"/>
              </a:rPr>
              <a:t>P</a:t>
            </a:r>
            <a:r>
              <a:rPr lang="pl-PL" sz="2150" dirty="0">
                <a:solidFill>
                  <a:srgbClr val="1E2328"/>
                </a:solidFill>
                <a:latin typeface="Montserrat"/>
                <a:ea typeface="Montserrat"/>
                <a:cs typeface="Montserrat"/>
                <a:sym typeface="Montserrat"/>
              </a:rPr>
              <a:t>rzeróbka istniejącego ubrania, aby był odpowiedni do częstszego noszenia, zmiana istniejącego ubrania w nowy projekt, często obejmujący zmiany rozmiaru lub </a:t>
            </a:r>
            <a:r>
              <a:rPr lang="pl-PL" sz="2150" dirty="0" err="1">
                <a:solidFill>
                  <a:srgbClr val="1E2328"/>
                </a:solidFill>
                <a:latin typeface="Montserrat"/>
                <a:ea typeface="Montserrat"/>
                <a:cs typeface="Montserrat"/>
                <a:sym typeface="Montserrat"/>
              </a:rPr>
              <a:t>stylizmu</a:t>
            </a:r>
            <a:r>
              <a:rPr lang="pl-PL" sz="2150" dirty="0">
                <a:solidFill>
                  <a:srgbClr val="1E2328"/>
                </a:solidFill>
                <a:latin typeface="Montserrat"/>
                <a:ea typeface="Montserrat"/>
                <a:cs typeface="Montserrat"/>
                <a:sym typeface="Montserrat"/>
              </a:rPr>
              <a:t>
(dopasowanie, kolor i wykończenie ...).</a:t>
            </a:r>
            <a:endParaRPr sz="2150" dirty="0">
              <a:solidFill>
                <a:srgbClr val="1E2328"/>
              </a:solidFill>
              <a:latin typeface="DM Serif Display"/>
              <a:ea typeface="DM Serif Display"/>
              <a:cs typeface="DM Serif Display"/>
              <a:sym typeface="DM Serif Display"/>
            </a:endParaRPr>
          </a:p>
          <a:p>
            <a:pPr lvl="0" algn="ctr">
              <a:buClr>
                <a:schemeClr val="dk1"/>
              </a:buClr>
            </a:pPr>
            <a:r>
              <a:rPr lang="pl-PL" sz="4000" dirty="0">
                <a:solidFill>
                  <a:srgbClr val="1E2328"/>
                </a:solidFill>
                <a:latin typeface="DM Serif Display"/>
                <a:ea typeface="DM Serif Display"/>
                <a:cs typeface="DM Serif Display"/>
                <a:sym typeface="DM Serif Display"/>
              </a:rPr>
              <a:t>Studium Przypadku</a:t>
            </a:r>
            <a:r>
              <a:rPr lang="en-US" sz="4000" dirty="0">
                <a:solidFill>
                  <a:srgbClr val="1E2328"/>
                </a:solidFill>
                <a:latin typeface="DM Serif Display"/>
                <a:ea typeface="DM Serif Display"/>
                <a:cs typeface="DM Serif Display"/>
                <a:sym typeface="DM Serif Display"/>
              </a:rPr>
              <a:t>- </a:t>
            </a:r>
            <a:r>
              <a:rPr lang="en-US" sz="4000" u="sng" dirty="0" err="1">
                <a:solidFill>
                  <a:schemeClr val="hlink"/>
                </a:solidFill>
                <a:latin typeface="DM Serif Display"/>
                <a:ea typeface="DM Serif Display"/>
                <a:cs typeface="DM Serif Display"/>
                <a:sym typeface="DM Serif Display"/>
              </a:rPr>
              <a:t>Odzyskanie</a:t>
            </a:r>
            <a:endParaRPr sz="6000" dirty="0">
              <a:solidFill>
                <a:srgbClr val="1E2328"/>
              </a:solidFill>
              <a:latin typeface="DM Serif Display"/>
              <a:ea typeface="DM Serif Display"/>
              <a:cs typeface="DM Serif Display"/>
              <a:sym typeface="DM Serif Display"/>
            </a:endParaRPr>
          </a:p>
        </p:txBody>
      </p:sp>
      <p:sp>
        <p:nvSpPr>
          <p:cNvPr id="327" name="Google Shape;327;g312623df350_0_9"/>
          <p:cNvSpPr txBox="1"/>
          <p:nvPr/>
        </p:nvSpPr>
        <p:spPr>
          <a:xfrm>
            <a:off x="7733400" y="9204025"/>
            <a:ext cx="6086100" cy="7233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en-US" sz="2199">
                <a:solidFill>
                  <a:srgbClr val="1E2328"/>
                </a:solidFill>
                <a:latin typeface="Montserrat"/>
                <a:ea typeface="Montserrat"/>
                <a:cs typeface="Montserrat"/>
                <a:sym typeface="Montserrat"/>
              </a:rPr>
              <a:t>Rentrayage</a:t>
            </a:r>
            <a:endParaRPr/>
          </a:p>
          <a:p>
            <a:pPr marL="0" marR="0" lvl="0" indent="0" algn="l" rtl="0">
              <a:lnSpc>
                <a:spcPct val="150022"/>
              </a:lnSpc>
              <a:spcBef>
                <a:spcPts val="0"/>
              </a:spcBef>
              <a:spcAft>
                <a:spcPts val="0"/>
              </a:spcAft>
              <a:buNone/>
            </a:pPr>
            <a:endParaRPr/>
          </a:p>
        </p:txBody>
      </p:sp>
      <p:sp>
        <p:nvSpPr>
          <p:cNvPr id="328" name="Google Shape;328;g312623df350_0_9"/>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329" name="Google Shape;329;g312623df350_0_9"/>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333"/>
        <p:cNvGrpSpPr/>
        <p:nvPr/>
      </p:nvGrpSpPr>
      <p:grpSpPr>
        <a:xfrm>
          <a:off x="0" y="0"/>
          <a:ext cx="0" cy="0"/>
          <a:chOff x="0" y="0"/>
          <a:chExt cx="0" cy="0"/>
        </a:xfrm>
      </p:grpSpPr>
      <p:grpSp>
        <p:nvGrpSpPr>
          <p:cNvPr id="334" name="Google Shape;334;g31487ae1e97_0_0"/>
          <p:cNvGrpSpPr/>
          <p:nvPr/>
        </p:nvGrpSpPr>
        <p:grpSpPr>
          <a:xfrm>
            <a:off x="0" y="0"/>
            <a:ext cx="18288000" cy="10287000"/>
            <a:chOff x="0" y="0"/>
            <a:chExt cx="24384000" cy="13716000"/>
          </a:xfrm>
        </p:grpSpPr>
        <p:cxnSp>
          <p:nvCxnSpPr>
            <p:cNvPr id="335" name="Google Shape;335;g31487ae1e97_0_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336" name="Google Shape;336;g31487ae1e97_0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37" name="Google Shape;337;g31487ae1e97_0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338" name="Google Shape;338;g31487ae1e97_0_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339" name="Google Shape;339;g31487ae1e97_0_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340" name="Google Shape;340;g31487ae1e97_0_0"/>
          <p:cNvGrpSpPr/>
          <p:nvPr/>
        </p:nvGrpSpPr>
        <p:grpSpPr>
          <a:xfrm>
            <a:off x="15324225" y="7304743"/>
            <a:ext cx="1028753" cy="2807522"/>
            <a:chOff x="0" y="0"/>
            <a:chExt cx="816600" cy="2228546"/>
          </a:xfrm>
        </p:grpSpPr>
        <p:sp>
          <p:nvSpPr>
            <p:cNvPr id="341" name="Google Shape;341;g31487ae1e97_0_0"/>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342" name="Google Shape;342;g31487ae1e97_0_0"/>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43" name="Google Shape;343;g31487ae1e97_0_0"/>
          <p:cNvSpPr txBox="1"/>
          <p:nvPr/>
        </p:nvSpPr>
        <p:spPr>
          <a:xfrm>
            <a:off x="386450" y="1023925"/>
            <a:ext cx="7405500" cy="853791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6000" dirty="0">
              <a:solidFill>
                <a:srgbClr val="1E2328"/>
              </a:solidFill>
              <a:latin typeface="DM Serif Display"/>
              <a:ea typeface="DM Serif Display"/>
              <a:cs typeface="DM Serif Display"/>
              <a:sym typeface="DM Serif Display"/>
            </a:endParaRPr>
          </a:p>
          <a:p>
            <a:pPr lvl="0">
              <a:lnSpc>
                <a:spcPct val="150022"/>
              </a:lnSpc>
              <a:buClr>
                <a:schemeClr val="dk1"/>
              </a:buClr>
            </a:pPr>
            <a:r>
              <a:rPr lang="pl-PL" sz="2199" dirty="0">
                <a:solidFill>
                  <a:srgbClr val="1E2328"/>
                </a:solidFill>
                <a:latin typeface="Montserrat"/>
                <a:ea typeface="Montserrat"/>
                <a:cs typeface="Montserrat"/>
                <a:sym typeface="Montserrat"/>
              </a:rPr>
              <a:t>Założyciel </a:t>
            </a:r>
            <a:r>
              <a:rPr lang="pl-PL" sz="2199" dirty="0" err="1">
                <a:solidFill>
                  <a:srgbClr val="1E2328"/>
                </a:solidFill>
                <a:latin typeface="Montserrat"/>
                <a:ea typeface="Montserrat"/>
                <a:cs typeface="Montserrat"/>
                <a:sym typeface="Montserrat"/>
              </a:rPr>
              <a:t>Rentrayage</a:t>
            </a:r>
            <a:r>
              <a:rPr lang="pl-PL" sz="2199" dirty="0">
                <a:solidFill>
                  <a:srgbClr val="1E2328"/>
                </a:solidFill>
                <a:latin typeface="Montserrat"/>
                <a:ea typeface="Montserrat"/>
                <a:cs typeface="Montserrat"/>
                <a:sym typeface="Montserrat"/>
              </a:rPr>
              <a:t> mówi:
"</a:t>
            </a:r>
            <a:r>
              <a:rPr lang="pl-PL" sz="2199" dirty="0" err="1">
                <a:solidFill>
                  <a:srgbClr val="1E2328"/>
                </a:solidFill>
                <a:latin typeface="Montserrat"/>
                <a:ea typeface="Montserrat"/>
                <a:cs typeface="Montserrat"/>
                <a:sym typeface="Montserrat"/>
              </a:rPr>
              <a:t>Rentrayage</a:t>
            </a:r>
            <a:r>
              <a:rPr lang="pl-PL" sz="2199" dirty="0">
                <a:solidFill>
                  <a:srgbClr val="1E2328"/>
                </a:solidFill>
                <a:latin typeface="Montserrat"/>
                <a:ea typeface="Montserrat"/>
                <a:cs typeface="Montserrat"/>
                <a:sym typeface="Montserrat"/>
              </a:rPr>
              <a:t> narodził się z koncepcji reinterpretacji i ożywiania tego, co już istniało; Tworząc piękno i wartość, nowy kształt, nową formę, nowy styl z tego, co zostało odrzucone.</a:t>
            </a:r>
            <a:endParaRPr sz="2199" dirty="0">
              <a:solidFill>
                <a:srgbClr val="1E2328"/>
              </a:solidFill>
              <a:latin typeface="Montserrat"/>
              <a:ea typeface="Montserrat"/>
              <a:cs typeface="Montserrat"/>
              <a:sym typeface="Montserrat"/>
            </a:endParaRPr>
          </a:p>
          <a:p>
            <a:pPr lvl="0">
              <a:lnSpc>
                <a:spcPct val="150022"/>
              </a:lnSpc>
              <a:buClr>
                <a:schemeClr val="dk1"/>
              </a:buClr>
            </a:pPr>
            <a:r>
              <a:rPr lang="pl-PL" sz="2199" dirty="0">
                <a:solidFill>
                  <a:srgbClr val="1E2328"/>
                </a:solidFill>
                <a:latin typeface="Montserrat"/>
                <a:ea typeface="Montserrat"/>
                <a:cs typeface="Montserrat"/>
                <a:sym typeface="Montserrat"/>
              </a:rPr>
              <a:t>Zainspirowani Louise </a:t>
            </a:r>
            <a:r>
              <a:rPr lang="pl-PL" sz="2199" dirty="0" err="1">
                <a:solidFill>
                  <a:srgbClr val="1E2328"/>
                </a:solidFill>
                <a:latin typeface="Montserrat"/>
                <a:ea typeface="Montserrat"/>
                <a:cs typeface="Montserrat"/>
                <a:sym typeface="Montserrat"/>
              </a:rPr>
              <a:t>Bourgeois</a:t>
            </a:r>
            <a:r>
              <a:rPr lang="pl-PL" sz="2199" dirty="0">
                <a:solidFill>
                  <a:srgbClr val="1E2328"/>
                </a:solidFill>
                <a:latin typeface="Montserrat"/>
                <a:ea typeface="Montserrat"/>
                <a:cs typeface="Montserrat"/>
                <a:sym typeface="Montserrat"/>
              </a:rPr>
              <a:t>, </a:t>
            </a:r>
            <a:r>
              <a:rPr lang="pl-PL" sz="2199" dirty="0" err="1">
                <a:solidFill>
                  <a:srgbClr val="1E2328"/>
                </a:solidFill>
                <a:latin typeface="Montserrat"/>
                <a:ea typeface="Montserrat"/>
                <a:cs typeface="Montserrat"/>
                <a:sym typeface="Montserrat"/>
              </a:rPr>
              <a:t>Rentrayage</a:t>
            </a:r>
            <a:r>
              <a:rPr lang="pl-PL" sz="2199" dirty="0">
                <a:solidFill>
                  <a:srgbClr val="1E2328"/>
                </a:solidFill>
                <a:latin typeface="Montserrat"/>
                <a:ea typeface="Montserrat"/>
                <a:cs typeface="Montserrat"/>
                <a:sym typeface="Montserrat"/>
              </a:rPr>
              <a:t> to francuskie słowo oznaczające naprawę i "uczynienie wszystkiego na nowo całością", przywracamy stare ubrania, tkaniny </a:t>
            </a:r>
            <a:r>
              <a:rPr lang="pl-PL" sz="2199" dirty="0" err="1">
                <a:solidFill>
                  <a:srgbClr val="1E2328"/>
                </a:solidFill>
                <a:latin typeface="Montserrat"/>
                <a:ea typeface="Montserrat"/>
                <a:cs typeface="Montserrat"/>
                <a:sym typeface="Montserrat"/>
              </a:rPr>
              <a:t>vintage</a:t>
            </a:r>
            <a:r>
              <a:rPr lang="pl-PL" sz="2199" dirty="0">
                <a:solidFill>
                  <a:srgbClr val="1E2328"/>
                </a:solidFill>
                <a:latin typeface="Montserrat"/>
                <a:ea typeface="Montserrat"/>
                <a:cs typeface="Montserrat"/>
                <a:sym typeface="Montserrat"/>
              </a:rPr>
              <a:t> i martwe towary na nowo. Ale to wykracza poza zszywanie wszystkiego w nowy sposób; To jest podstawa nowego sposobu myślenia wraz z innowacyjnymi metodami</a:t>
            </a:r>
            <a:r>
              <a:rPr lang="en-US" sz="2199" dirty="0">
                <a:solidFill>
                  <a:srgbClr val="1E2328"/>
                </a:solidFill>
                <a:latin typeface="Montserrat"/>
                <a:ea typeface="Montserrat"/>
                <a:cs typeface="Montserrat"/>
                <a:sym typeface="Montserrat"/>
              </a:rPr>
              <a:t>. </a:t>
            </a:r>
            <a:endParaRPr sz="2199" dirty="0">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Clr>
                <a:schemeClr val="dk1"/>
              </a:buClr>
              <a:buFont typeface="Arial"/>
              <a:buNone/>
            </a:pPr>
            <a:endParaRPr sz="2199" dirty="0">
              <a:solidFill>
                <a:srgbClr val="1E2328"/>
              </a:solidFill>
              <a:latin typeface="Montserrat"/>
              <a:ea typeface="Montserrat"/>
              <a:cs typeface="Montserrat"/>
              <a:sym typeface="Montserrat"/>
            </a:endParaRPr>
          </a:p>
          <a:p>
            <a:pPr lvl="0">
              <a:lnSpc>
                <a:spcPct val="150022"/>
              </a:lnSpc>
              <a:buClr>
                <a:schemeClr val="dk1"/>
              </a:buClr>
            </a:pPr>
            <a:r>
              <a:rPr lang="pl-PL" sz="2199" dirty="0">
                <a:solidFill>
                  <a:srgbClr val="1E2328"/>
                </a:solidFill>
                <a:latin typeface="Montserrat"/>
                <a:ea typeface="Montserrat"/>
                <a:cs typeface="Montserrat"/>
                <a:sym typeface="Montserrat"/>
              </a:rPr>
              <a:t>Jako zrównoważona mała firma, nieustannie dążymy do doskonalenia i nauki."</a:t>
            </a:r>
            <a:endParaRPr sz="6000" dirty="0">
              <a:solidFill>
                <a:srgbClr val="1E2328"/>
              </a:solidFill>
              <a:latin typeface="DM Serif Display"/>
              <a:ea typeface="DM Serif Display"/>
              <a:cs typeface="DM Serif Display"/>
              <a:sym typeface="DM Serif Display"/>
            </a:endParaRPr>
          </a:p>
        </p:txBody>
      </p:sp>
      <p:sp>
        <p:nvSpPr>
          <p:cNvPr id="344" name="Google Shape;344;g31487ae1e97_0_0"/>
          <p:cNvSpPr txBox="1"/>
          <p:nvPr/>
        </p:nvSpPr>
        <p:spPr>
          <a:xfrm>
            <a:off x="8145775" y="9358488"/>
            <a:ext cx="6086100" cy="723300"/>
          </a:xfrm>
          <a:prstGeom prst="rect">
            <a:avLst/>
          </a:prstGeom>
          <a:noFill/>
          <a:ln>
            <a:noFill/>
          </a:ln>
        </p:spPr>
        <p:txBody>
          <a:bodyPr spcFirstLastPara="1" wrap="square" lIns="0" tIns="0" rIns="0" bIns="0" anchor="t" anchorCtr="0">
            <a:spAutoFit/>
          </a:bodyPr>
          <a:lstStyle/>
          <a:p>
            <a:pPr marL="0" lvl="0" indent="0" algn="l" rtl="0">
              <a:lnSpc>
                <a:spcPct val="150022"/>
              </a:lnSpc>
              <a:spcBef>
                <a:spcPts val="0"/>
              </a:spcBef>
              <a:spcAft>
                <a:spcPts val="0"/>
              </a:spcAft>
              <a:buClr>
                <a:schemeClr val="dk1"/>
              </a:buClr>
              <a:buFont typeface="Arial"/>
              <a:buNone/>
            </a:pPr>
            <a:r>
              <a:rPr lang="en-US" sz="2199">
                <a:solidFill>
                  <a:srgbClr val="1E2328"/>
                </a:solidFill>
                <a:latin typeface="Montserrat"/>
                <a:ea typeface="Montserrat"/>
                <a:cs typeface="Montserrat"/>
                <a:sym typeface="Montserrat"/>
              </a:rPr>
              <a:t>Rentrayage</a:t>
            </a:r>
            <a:endParaRPr/>
          </a:p>
          <a:p>
            <a:pPr marL="0" marR="0" lvl="0" indent="0" algn="l" rtl="0">
              <a:lnSpc>
                <a:spcPct val="150022"/>
              </a:lnSpc>
              <a:spcBef>
                <a:spcPts val="0"/>
              </a:spcBef>
              <a:spcAft>
                <a:spcPts val="0"/>
              </a:spcAft>
              <a:buNone/>
            </a:pPr>
            <a:endParaRPr/>
          </a:p>
        </p:txBody>
      </p:sp>
      <p:sp>
        <p:nvSpPr>
          <p:cNvPr id="345" name="Google Shape;345;g31487ae1e97_0_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346" name="Google Shape;346;g31487ae1e97_0_0"/>
          <p:cNvSpPr txBox="1"/>
          <p:nvPr/>
        </p:nvSpPr>
        <p:spPr>
          <a:xfrm>
            <a:off x="12115800" y="89200"/>
            <a:ext cx="4237175" cy="646300"/>
          </a:xfrm>
          <a:prstGeom prst="rect">
            <a:avLst/>
          </a:prstGeom>
          <a:noFill/>
          <a:ln>
            <a:noFill/>
          </a:ln>
        </p:spPr>
        <p:txBody>
          <a:bodyPr spcFirstLastPara="1" wrap="square" lIns="91425" tIns="91425" rIns="91425" bIns="91425" anchor="t" anchorCtr="0">
            <a:spAutoFit/>
          </a:bodyPr>
          <a:lstStyle/>
          <a:p>
            <a:pPr lvl="0" algn="ctr"/>
            <a:r>
              <a:rPr lang="en-US" sz="3000" dirty="0" err="1">
                <a:solidFill>
                  <a:srgbClr val="1E2328"/>
                </a:solidFill>
                <a:latin typeface="DM Serif Display"/>
                <a:ea typeface="DM Serif Display"/>
                <a:cs typeface="DM Serif Display"/>
                <a:sym typeface="DM Serif Display"/>
              </a:rPr>
              <a:t>Przeprojektowanie</a:t>
            </a:r>
            <a:endParaRPr sz="3000" dirty="0"/>
          </a:p>
        </p:txBody>
      </p:sp>
      <p:pic>
        <p:nvPicPr>
          <p:cNvPr id="347" name="Google Shape;347;g31487ae1e97_0_0"/>
          <p:cNvPicPr preferRelativeResize="0"/>
          <p:nvPr/>
        </p:nvPicPr>
        <p:blipFill rotWithShape="1">
          <a:blip r:embed="rId4">
            <a:alphaModFix/>
          </a:blip>
          <a:srcRect t="563" b="553"/>
          <a:stretch/>
        </p:blipFill>
        <p:spPr>
          <a:xfrm>
            <a:off x="8145775" y="1312150"/>
            <a:ext cx="7737275" cy="8046351"/>
          </a:xfrm>
          <a:prstGeom prst="rect">
            <a:avLst/>
          </a:prstGeom>
          <a:noFill/>
          <a:ln>
            <a:noFill/>
          </a:ln>
        </p:spPr>
      </p:pic>
      <p:sp>
        <p:nvSpPr>
          <p:cNvPr id="348" name="Google Shape;348;g31487ae1e97_0_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352"/>
        <p:cNvGrpSpPr/>
        <p:nvPr/>
      </p:nvGrpSpPr>
      <p:grpSpPr>
        <a:xfrm>
          <a:off x="0" y="0"/>
          <a:ext cx="0" cy="0"/>
          <a:chOff x="0" y="0"/>
          <a:chExt cx="0" cy="0"/>
        </a:xfrm>
      </p:grpSpPr>
      <p:grpSp>
        <p:nvGrpSpPr>
          <p:cNvPr id="353" name="Google Shape;353;g31487ae1e97_0_17"/>
          <p:cNvGrpSpPr/>
          <p:nvPr/>
        </p:nvGrpSpPr>
        <p:grpSpPr>
          <a:xfrm>
            <a:off x="0" y="0"/>
            <a:ext cx="18288000" cy="10287000"/>
            <a:chOff x="0" y="0"/>
            <a:chExt cx="24384000" cy="13716000"/>
          </a:xfrm>
        </p:grpSpPr>
        <p:cxnSp>
          <p:nvCxnSpPr>
            <p:cNvPr id="354" name="Google Shape;354;g31487ae1e97_0_1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355" name="Google Shape;355;g31487ae1e97_0_1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56" name="Google Shape;356;g31487ae1e97_0_1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357" name="Google Shape;357;g31487ae1e97_0_17"/>
            <p:cNvSpPr txBox="1"/>
            <p:nvPr/>
          </p:nvSpPr>
          <p:spPr>
            <a:xfrm>
              <a:off x="9588879" y="439208"/>
              <a:ext cx="3675000" cy="513000"/>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a:solidFill>
                    <a:srgbClr val="1E2328"/>
                  </a:solidFill>
                  <a:latin typeface="Montserrat"/>
                  <a:ea typeface="Montserrat"/>
                  <a:cs typeface="Montserrat"/>
                  <a:sym typeface="Montserrat"/>
                </a:rPr>
                <a:t>Module 4, Unit 1</a:t>
              </a:r>
              <a:endParaRPr sz="2499">
                <a:solidFill>
                  <a:srgbClr val="1E2328"/>
                </a:solidFill>
                <a:latin typeface="Montserrat"/>
                <a:ea typeface="Montserrat"/>
                <a:cs typeface="Montserrat"/>
                <a:sym typeface="Montserrat"/>
              </a:endParaRPr>
            </a:p>
          </p:txBody>
        </p:sp>
      </p:grpSp>
      <p:cxnSp>
        <p:nvCxnSpPr>
          <p:cNvPr id="358" name="Google Shape;358;g31487ae1e97_0_1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359" name="Google Shape;359;g31487ae1e97_0_17"/>
          <p:cNvGrpSpPr/>
          <p:nvPr/>
        </p:nvGrpSpPr>
        <p:grpSpPr>
          <a:xfrm>
            <a:off x="14614325" y="5571305"/>
            <a:ext cx="1028753" cy="2807522"/>
            <a:chOff x="0" y="0"/>
            <a:chExt cx="816600" cy="2228546"/>
          </a:xfrm>
        </p:grpSpPr>
        <p:sp>
          <p:nvSpPr>
            <p:cNvPr id="360" name="Google Shape;360;g31487ae1e97_0_17"/>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361" name="Google Shape;361;g31487ae1e97_0_17"/>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362" name="Google Shape;362;g31487ae1e97_0_17"/>
          <p:cNvPicPr preferRelativeResize="0"/>
          <p:nvPr/>
        </p:nvPicPr>
        <p:blipFill rotWithShape="1">
          <a:blip r:embed="rId4">
            <a:alphaModFix/>
          </a:blip>
          <a:srcRect/>
          <a:stretch/>
        </p:blipFill>
        <p:spPr>
          <a:xfrm>
            <a:off x="8387050" y="1311662"/>
            <a:ext cx="6435556" cy="8566926"/>
          </a:xfrm>
          <a:prstGeom prst="rect">
            <a:avLst/>
          </a:prstGeom>
          <a:noFill/>
          <a:ln>
            <a:noFill/>
          </a:ln>
        </p:spPr>
      </p:pic>
      <p:sp>
        <p:nvSpPr>
          <p:cNvPr id="363" name="Google Shape;363;g31487ae1e97_0_17"/>
          <p:cNvSpPr txBox="1"/>
          <p:nvPr/>
        </p:nvSpPr>
        <p:spPr>
          <a:xfrm>
            <a:off x="506425" y="1734900"/>
            <a:ext cx="7448700" cy="5895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endParaRPr sz="4000">
              <a:solidFill>
                <a:srgbClr val="1E2328"/>
              </a:solidFill>
              <a:latin typeface="DM Serif Display"/>
              <a:ea typeface="DM Serif Display"/>
              <a:cs typeface="DM Serif Display"/>
              <a:sym typeface="DM Serif Display"/>
            </a:endParaRPr>
          </a:p>
          <a:p>
            <a:pPr marL="0" lvl="0" indent="0" algn="ctr" rtl="0">
              <a:spcBef>
                <a:spcPts val="0"/>
              </a:spcBef>
              <a:spcAft>
                <a:spcPts val="0"/>
              </a:spcAft>
              <a:buNone/>
            </a:pPr>
            <a:r>
              <a:rPr lang="en-US" sz="6000">
                <a:solidFill>
                  <a:srgbClr val="1E2328"/>
                </a:solidFill>
                <a:latin typeface="DM Serif Display"/>
                <a:ea typeface="DM Serif Display"/>
                <a:cs typeface="DM Serif Display"/>
                <a:sym typeface="DM Serif Display"/>
              </a:rPr>
              <a:t>Repurpose</a:t>
            </a:r>
            <a:endParaRPr sz="6000">
              <a:solidFill>
                <a:srgbClr val="1E2328"/>
              </a:solidFill>
              <a:latin typeface="DM Serif Display"/>
              <a:ea typeface="DM Serif Display"/>
              <a:cs typeface="DM Serif Display"/>
              <a:sym typeface="DM Serif Display"/>
            </a:endParaRPr>
          </a:p>
          <a:p>
            <a:pPr marL="0" lvl="0" indent="0" algn="ctr" rtl="0">
              <a:spcBef>
                <a:spcPts val="0"/>
              </a:spcBef>
              <a:spcAft>
                <a:spcPts val="0"/>
              </a:spcAft>
              <a:buNone/>
            </a:pPr>
            <a:endParaRPr sz="6000">
              <a:solidFill>
                <a:srgbClr val="1E2328"/>
              </a:solidFill>
              <a:latin typeface="DM Serif Display"/>
              <a:ea typeface="DM Serif Display"/>
              <a:cs typeface="DM Serif Display"/>
              <a:sym typeface="DM Serif Display"/>
            </a:endParaRPr>
          </a:p>
          <a:p>
            <a:pPr marL="0" lvl="0" indent="0" algn="l" rtl="0">
              <a:lnSpc>
                <a:spcPct val="150022"/>
              </a:lnSpc>
              <a:spcBef>
                <a:spcPts val="0"/>
              </a:spcBef>
              <a:spcAft>
                <a:spcPts val="0"/>
              </a:spcAft>
              <a:buClr>
                <a:schemeClr val="dk1"/>
              </a:buClr>
              <a:buFont typeface="Arial"/>
              <a:buNone/>
            </a:pPr>
            <a:r>
              <a:rPr lang="en-US" sz="3799" b="1">
                <a:solidFill>
                  <a:srgbClr val="1E2328"/>
                </a:solidFill>
                <a:latin typeface="Montserrat"/>
                <a:ea typeface="Montserrat"/>
                <a:cs typeface="Montserrat"/>
                <a:sym typeface="Montserrat"/>
              </a:rPr>
              <a:t>R</a:t>
            </a:r>
            <a:r>
              <a:rPr lang="en-US" sz="2199">
                <a:solidFill>
                  <a:srgbClr val="1E2328"/>
                </a:solidFill>
                <a:latin typeface="Montserrat"/>
                <a:ea typeface="Montserrat"/>
                <a:cs typeface="Montserrat"/>
                <a:sym typeface="Montserrat"/>
              </a:rPr>
              <a:t>epurposing is giving a new function to a discarded item that wasn't originally intended for clothing, such as using old belts as bag straps. </a:t>
            </a:r>
            <a:endParaRPr sz="6000">
              <a:solidFill>
                <a:srgbClr val="1E2328"/>
              </a:solidFill>
              <a:latin typeface="DM Serif Display"/>
              <a:ea typeface="DM Serif Display"/>
              <a:cs typeface="DM Serif Display"/>
              <a:sym typeface="DM Serif Display"/>
            </a:endParaRPr>
          </a:p>
          <a:p>
            <a:pPr marL="0" lvl="0" indent="0" algn="ctr" rtl="0">
              <a:spcBef>
                <a:spcPts val="0"/>
              </a:spcBef>
              <a:spcAft>
                <a:spcPts val="0"/>
              </a:spcAft>
              <a:buNone/>
            </a:pPr>
            <a:endParaRPr sz="6000">
              <a:solidFill>
                <a:srgbClr val="1E2328"/>
              </a:solidFill>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r>
              <a:rPr lang="en-US" sz="4000">
                <a:solidFill>
                  <a:srgbClr val="1E2328"/>
                </a:solidFill>
                <a:latin typeface="DM Serif Display"/>
                <a:ea typeface="DM Serif Display"/>
                <a:cs typeface="DM Serif Display"/>
                <a:sym typeface="DM Serif Display"/>
              </a:rPr>
              <a:t>Case Study - </a:t>
            </a:r>
            <a:r>
              <a:rPr lang="en-US" sz="4000" b="1" u="sng">
                <a:solidFill>
                  <a:schemeClr val="hlink"/>
                </a:solidFill>
                <a:latin typeface="DM Serif Display"/>
                <a:ea typeface="DM Serif Display"/>
                <a:cs typeface="DM Serif Display"/>
                <a:sym typeface="DM Serif Display"/>
                <a:hlinkClick r:id="rId5"/>
              </a:rPr>
              <a:t>Wintervacht</a:t>
            </a:r>
            <a:endParaRPr sz="6000">
              <a:solidFill>
                <a:srgbClr val="1E2328"/>
              </a:solidFill>
              <a:latin typeface="DM Serif Display"/>
              <a:ea typeface="DM Serif Display"/>
              <a:cs typeface="DM Serif Display"/>
              <a:sym typeface="DM Serif Display"/>
            </a:endParaRPr>
          </a:p>
        </p:txBody>
      </p:sp>
      <p:sp>
        <p:nvSpPr>
          <p:cNvPr id="364" name="Google Shape;364;g31487ae1e97_0_17"/>
          <p:cNvSpPr txBox="1"/>
          <p:nvPr/>
        </p:nvSpPr>
        <p:spPr>
          <a:xfrm>
            <a:off x="3782200" y="9173350"/>
            <a:ext cx="6086100" cy="5388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endParaRPr b="1"/>
          </a:p>
          <a:p>
            <a:pPr marL="0" marR="0" lvl="0" indent="0" algn="l" rtl="0">
              <a:lnSpc>
                <a:spcPct val="150022"/>
              </a:lnSpc>
              <a:spcBef>
                <a:spcPts val="0"/>
              </a:spcBef>
              <a:spcAft>
                <a:spcPts val="0"/>
              </a:spcAft>
              <a:buNone/>
            </a:pPr>
            <a:endParaRPr/>
          </a:p>
        </p:txBody>
      </p:sp>
      <p:sp>
        <p:nvSpPr>
          <p:cNvPr id="365" name="Google Shape;365;g31487ae1e97_0_17"/>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en-US" sz="2499" b="0" i="0" u="none" strike="noStrike" cap="none">
                <a:solidFill>
                  <a:srgbClr val="1E2328"/>
                </a:solidFill>
                <a:latin typeface="DM Serif Display"/>
                <a:ea typeface="DM Serif Display"/>
                <a:cs typeface="DM Serif Display"/>
                <a:sym typeface="DM Serif Display"/>
              </a:rPr>
              <a:t>UpTraK Training Programme</a:t>
            </a:r>
            <a:endParaRPr/>
          </a:p>
        </p:txBody>
      </p:sp>
      <p:sp>
        <p:nvSpPr>
          <p:cNvPr id="366" name="Google Shape;366;g31487ae1e97_0_1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370"/>
        <p:cNvGrpSpPr/>
        <p:nvPr/>
      </p:nvGrpSpPr>
      <p:grpSpPr>
        <a:xfrm>
          <a:off x="0" y="0"/>
          <a:ext cx="0" cy="0"/>
          <a:chOff x="0" y="0"/>
          <a:chExt cx="0" cy="0"/>
        </a:xfrm>
      </p:grpSpPr>
      <p:grpSp>
        <p:nvGrpSpPr>
          <p:cNvPr id="371" name="Google Shape;371;g3152b07189b_0_68"/>
          <p:cNvGrpSpPr/>
          <p:nvPr/>
        </p:nvGrpSpPr>
        <p:grpSpPr>
          <a:xfrm>
            <a:off x="0" y="0"/>
            <a:ext cx="18288000" cy="10287000"/>
            <a:chOff x="0" y="0"/>
            <a:chExt cx="24384000" cy="13716000"/>
          </a:xfrm>
        </p:grpSpPr>
        <p:cxnSp>
          <p:nvCxnSpPr>
            <p:cNvPr id="372" name="Google Shape;372;g3152b07189b_0_6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373" name="Google Shape;373;g3152b07189b_0_6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74" name="Google Shape;374;g3152b07189b_0_6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375" name="Google Shape;375;g3152b07189b_0_68"/>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376" name="Google Shape;376;g3152b07189b_0_6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377" name="Google Shape;377;g3152b07189b_0_68"/>
          <p:cNvGrpSpPr/>
          <p:nvPr/>
        </p:nvGrpSpPr>
        <p:grpSpPr>
          <a:xfrm>
            <a:off x="15364900" y="5516780"/>
            <a:ext cx="1028753" cy="2807522"/>
            <a:chOff x="0" y="0"/>
            <a:chExt cx="816600" cy="2228546"/>
          </a:xfrm>
        </p:grpSpPr>
        <p:sp>
          <p:nvSpPr>
            <p:cNvPr id="378" name="Google Shape;378;g3152b07189b_0_68"/>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379" name="Google Shape;379;g3152b07189b_0_68"/>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380" name="Google Shape;380;g3152b07189b_0_68" descr="Wintervacht.jpg" title="Wintervacht.jpg"/>
          <p:cNvPicPr preferRelativeResize="0"/>
          <p:nvPr/>
        </p:nvPicPr>
        <p:blipFill rotWithShape="1">
          <a:blip r:embed="rId4"/>
          <a:srcRect l="7920" r="7920"/>
          <a:stretch/>
        </p:blipFill>
        <p:spPr>
          <a:xfrm>
            <a:off x="7662075" y="1734900"/>
            <a:ext cx="8192424" cy="7290576"/>
          </a:xfrm>
          <a:prstGeom prst="rect">
            <a:avLst/>
          </a:prstGeom>
          <a:noFill/>
          <a:ln>
            <a:noFill/>
          </a:ln>
        </p:spPr>
      </p:pic>
      <p:sp>
        <p:nvSpPr>
          <p:cNvPr id="381" name="Google Shape;381;g3152b07189b_0_68"/>
          <p:cNvSpPr txBox="1"/>
          <p:nvPr/>
        </p:nvSpPr>
        <p:spPr>
          <a:xfrm>
            <a:off x="506425" y="1509200"/>
            <a:ext cx="6955800" cy="8463855"/>
          </a:xfrm>
          <a:prstGeom prst="rect">
            <a:avLst/>
          </a:prstGeom>
          <a:noFill/>
          <a:ln>
            <a:noFill/>
          </a:ln>
        </p:spPr>
        <p:txBody>
          <a:bodyPr spcFirstLastPara="1" wrap="square" lIns="0" tIns="0" rIns="0" bIns="0" anchor="t" anchorCtr="0">
            <a:spAutoFit/>
          </a:bodyPr>
          <a:lstStyle/>
          <a:p>
            <a:pPr lvl="0">
              <a:lnSpc>
                <a:spcPct val="200000"/>
              </a:lnSpc>
              <a:buClr>
                <a:schemeClr val="dk1"/>
              </a:buClr>
            </a:pPr>
            <a:r>
              <a:rPr lang="pl-PL" sz="2000" dirty="0">
                <a:solidFill>
                  <a:srgbClr val="1E2328"/>
                </a:solidFill>
                <a:latin typeface="Montserrat"/>
                <a:ea typeface="Montserrat"/>
                <a:cs typeface="Montserrat"/>
                <a:sym typeface="Montserrat"/>
              </a:rPr>
              <a:t>Płaszcz zimowy to dzieło holenderskiego duetu projektowego, który tworzy eleganckie, a zarazem odważne ubrania wierzchnie i dodatki ze starych koców i zasłon. Tkaniny </a:t>
            </a:r>
            <a:r>
              <a:rPr lang="pl-PL" sz="2000" dirty="0" err="1">
                <a:solidFill>
                  <a:srgbClr val="1E2328"/>
                </a:solidFill>
                <a:latin typeface="Montserrat"/>
                <a:ea typeface="Montserrat"/>
                <a:cs typeface="Montserrat"/>
                <a:sym typeface="Montserrat"/>
              </a:rPr>
              <a:t>vintage</a:t>
            </a:r>
            <a:r>
              <a:rPr lang="pl-PL" sz="2000" dirty="0">
                <a:solidFill>
                  <a:srgbClr val="1E2328"/>
                </a:solidFill>
                <a:latin typeface="Montserrat"/>
                <a:ea typeface="Montserrat"/>
                <a:cs typeface="Montserrat"/>
                <a:sym typeface="Montserrat"/>
              </a:rPr>
              <a:t> w większości pochodzą z XIX-wiecznego przemysłu tekstylnego, który kwitł w Holandii, a obecnie są wykorzystywane w niezwykle innowacyjny sposób. Każdy znaleziony materiał może być użyty do ręcznego wykonania tylko jednego lub dwóch ubrań, co oznacza, że każdy</a:t>
            </a:r>
            <a:r>
              <a:rPr lang="pl-PL" sz="1900" dirty="0">
                <a:solidFill>
                  <a:schemeClr val="dk1"/>
                </a:solidFill>
                <a:latin typeface="Montserrat"/>
                <a:ea typeface="Montserrat"/>
                <a:cs typeface="Montserrat"/>
                <a:sym typeface="Montserrat"/>
              </a:rPr>
              <a:t> płaszcz  jest całkowicie unikalny i niesie ze sobą własną historię. Podobnie ta metoda produkcji w dużej mierze zmniejsza zapotrzebowanie na nowe materiały, oszczędzając energię i cenne zasoby, a jednocześnie zmniejsza ilość odpadów trafiających na wysypiska.</a:t>
            </a:r>
            <a:endParaRPr sz="2199" dirty="0">
              <a:solidFill>
                <a:srgbClr val="1E2328"/>
              </a:solidFill>
              <a:latin typeface="Montserrat"/>
              <a:ea typeface="Montserrat"/>
              <a:cs typeface="Montserrat"/>
              <a:sym typeface="Montserrat"/>
            </a:endParaRPr>
          </a:p>
        </p:txBody>
      </p:sp>
      <p:sp>
        <p:nvSpPr>
          <p:cNvPr id="382" name="Google Shape;382;g3152b07189b_0_68"/>
          <p:cNvSpPr txBox="1"/>
          <p:nvPr/>
        </p:nvSpPr>
        <p:spPr>
          <a:xfrm>
            <a:off x="7662075" y="9025475"/>
            <a:ext cx="6086100" cy="7233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en-US" sz="2199">
                <a:solidFill>
                  <a:srgbClr val="1E2328"/>
                </a:solidFill>
                <a:latin typeface="Montserrat"/>
                <a:ea typeface="Montserrat"/>
                <a:cs typeface="Montserrat"/>
                <a:sym typeface="Montserrat"/>
              </a:rPr>
              <a:t>Wintervacht</a:t>
            </a:r>
            <a:endParaRPr/>
          </a:p>
          <a:p>
            <a:pPr marL="0" marR="0" lvl="0" indent="0" algn="l" rtl="0">
              <a:lnSpc>
                <a:spcPct val="150022"/>
              </a:lnSpc>
              <a:spcBef>
                <a:spcPts val="0"/>
              </a:spcBef>
              <a:spcAft>
                <a:spcPts val="0"/>
              </a:spcAft>
              <a:buNone/>
            </a:pPr>
            <a:endParaRPr/>
          </a:p>
        </p:txBody>
      </p:sp>
      <p:sp>
        <p:nvSpPr>
          <p:cNvPr id="383" name="Google Shape;383;g3152b07189b_0_68"/>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384" name="Google Shape;384;g3152b07189b_0_68"/>
          <p:cNvSpPr txBox="1"/>
          <p:nvPr/>
        </p:nvSpPr>
        <p:spPr>
          <a:xfrm>
            <a:off x="10576025" y="220150"/>
            <a:ext cx="6086100" cy="646500"/>
          </a:xfrm>
          <a:prstGeom prst="rect">
            <a:avLst/>
          </a:prstGeom>
          <a:noFill/>
          <a:ln>
            <a:noFill/>
          </a:ln>
        </p:spPr>
        <p:txBody>
          <a:bodyPr spcFirstLastPara="1" wrap="square" lIns="91425" tIns="91425" rIns="91425" bIns="91425" anchor="t" anchorCtr="0">
            <a:spAutoFit/>
          </a:bodyPr>
          <a:lstStyle/>
          <a:p>
            <a:pPr lvl="0" algn="ctr"/>
            <a:r>
              <a:rPr lang="en-US" sz="3000" dirty="0" err="1">
                <a:solidFill>
                  <a:srgbClr val="1E2328"/>
                </a:solidFill>
                <a:latin typeface="DM Serif Display"/>
                <a:ea typeface="DM Serif Display"/>
                <a:cs typeface="DM Serif Display"/>
                <a:sym typeface="DM Serif Display"/>
              </a:rPr>
              <a:t>Ponowne</a:t>
            </a:r>
            <a:r>
              <a:rPr lang="en-US" sz="3000" dirty="0">
                <a:solidFill>
                  <a:srgbClr val="1E2328"/>
                </a:solidFill>
                <a:latin typeface="DM Serif Display"/>
                <a:ea typeface="DM Serif Display"/>
                <a:cs typeface="DM Serif Display"/>
                <a:sym typeface="DM Serif Display"/>
              </a:rPr>
              <a:t> </a:t>
            </a:r>
            <a:r>
              <a:rPr lang="en-US" sz="3000" dirty="0" err="1">
                <a:solidFill>
                  <a:srgbClr val="1E2328"/>
                </a:solidFill>
                <a:latin typeface="DM Serif Display"/>
                <a:ea typeface="DM Serif Display"/>
                <a:cs typeface="DM Serif Display"/>
                <a:sym typeface="DM Serif Display"/>
              </a:rPr>
              <a:t>zastosowanie</a:t>
            </a:r>
            <a:endParaRPr sz="3000" dirty="0"/>
          </a:p>
        </p:txBody>
      </p:sp>
      <p:sp>
        <p:nvSpPr>
          <p:cNvPr id="385" name="Google Shape;385;g3152b07189b_0_6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grpSp>
        <p:nvGrpSpPr>
          <p:cNvPr id="390" name="Google Shape;390;p10"/>
          <p:cNvGrpSpPr/>
          <p:nvPr/>
        </p:nvGrpSpPr>
        <p:grpSpPr>
          <a:xfrm>
            <a:off x="0" y="0"/>
            <a:ext cx="18288000" cy="10287000"/>
            <a:chOff x="0" y="0"/>
            <a:chExt cx="24384000" cy="13716000"/>
          </a:xfrm>
        </p:grpSpPr>
        <p:cxnSp>
          <p:nvCxnSpPr>
            <p:cNvPr id="391" name="Google Shape;391;p1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392" name="Google Shape;392;p1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93" name="Google Shape;393;p1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394" name="Google Shape;394;p1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395" name="Google Shape;395;p1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cxnSp>
        <p:nvCxnSpPr>
          <p:cNvPr id="396" name="Google Shape;396;p10"/>
          <p:cNvCxnSpPr/>
          <p:nvPr/>
        </p:nvCxnSpPr>
        <p:spPr>
          <a:xfrm rot="22765">
            <a:off x="8784471" y="3324635"/>
            <a:ext cx="719057" cy="0"/>
          </a:xfrm>
          <a:prstGeom prst="straightConnector1">
            <a:avLst/>
          </a:prstGeom>
          <a:noFill/>
          <a:ln w="9525" cap="flat" cmpd="sng">
            <a:solidFill>
              <a:srgbClr val="CFCF5A"/>
            </a:solidFill>
            <a:prstDash val="solid"/>
            <a:round/>
            <a:headEnd type="none" w="sm" len="sm"/>
            <a:tailEnd type="none" w="sm" len="sm"/>
          </a:ln>
        </p:spPr>
      </p:cxnSp>
      <p:grpSp>
        <p:nvGrpSpPr>
          <p:cNvPr id="397" name="Google Shape;397;p10"/>
          <p:cNvGrpSpPr/>
          <p:nvPr/>
        </p:nvGrpSpPr>
        <p:grpSpPr>
          <a:xfrm>
            <a:off x="4823015" y="4506092"/>
            <a:ext cx="3458599" cy="4147304"/>
            <a:chOff x="0" y="0"/>
            <a:chExt cx="3207753" cy="3846507"/>
          </a:xfrm>
        </p:grpSpPr>
        <p:sp>
          <p:nvSpPr>
            <p:cNvPr id="398" name="Google Shape;398;p10"/>
            <p:cNvSpPr/>
            <p:nvPr/>
          </p:nvSpPr>
          <p:spPr>
            <a:xfrm>
              <a:off x="0" y="0"/>
              <a:ext cx="3207753" cy="384650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CFCF5A"/>
            </a:solidFill>
            <a:ln>
              <a:noFill/>
            </a:ln>
          </p:spPr>
          <p:txBody>
            <a:bodyPr/>
            <a:lstStyle/>
            <a:p>
              <a:endParaRPr lang="pl-PL"/>
            </a:p>
          </p:txBody>
        </p:sp>
        <p:sp>
          <p:nvSpPr>
            <p:cNvPr id="399" name="Google Shape;399;p10"/>
            <p:cNvSpPr txBox="1"/>
            <p:nvPr/>
          </p:nvSpPr>
          <p:spPr>
            <a:xfrm>
              <a:off x="0" y="0"/>
              <a:ext cx="3207753" cy="3846507"/>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00" name="Google Shape;400;p10"/>
          <p:cNvGrpSpPr/>
          <p:nvPr/>
        </p:nvGrpSpPr>
        <p:grpSpPr>
          <a:xfrm>
            <a:off x="1162125" y="4506092"/>
            <a:ext cx="3458758" cy="4147404"/>
            <a:chOff x="0" y="0"/>
            <a:chExt cx="3207900" cy="3846600"/>
          </a:xfrm>
        </p:grpSpPr>
        <p:sp>
          <p:nvSpPr>
            <p:cNvPr id="401" name="Google Shape;401;p10"/>
            <p:cNvSpPr/>
            <p:nvPr/>
          </p:nvSpPr>
          <p:spPr>
            <a:xfrm>
              <a:off x="0" y="0"/>
              <a:ext cx="3207753" cy="384650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402" name="Google Shape;402;p10"/>
            <p:cNvSpPr txBox="1"/>
            <p:nvPr/>
          </p:nvSpPr>
          <p:spPr>
            <a:xfrm>
              <a:off x="0" y="0"/>
              <a:ext cx="3207900" cy="38466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03" name="Google Shape;403;p10"/>
          <p:cNvGrpSpPr/>
          <p:nvPr/>
        </p:nvGrpSpPr>
        <p:grpSpPr>
          <a:xfrm>
            <a:off x="2453293" y="4067895"/>
            <a:ext cx="876361" cy="876361"/>
            <a:chOff x="0" y="0"/>
            <a:chExt cx="812800" cy="812800"/>
          </a:xfrm>
        </p:grpSpPr>
        <p:sp>
          <p:nvSpPr>
            <p:cNvPr id="404" name="Google Shape;404;p1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405" name="Google Shape;405;p10"/>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06" name="Google Shape;406;p10"/>
          <p:cNvGrpSpPr/>
          <p:nvPr/>
        </p:nvGrpSpPr>
        <p:grpSpPr>
          <a:xfrm>
            <a:off x="6114183" y="4067895"/>
            <a:ext cx="876361" cy="876361"/>
            <a:chOff x="0" y="0"/>
            <a:chExt cx="812800" cy="812800"/>
          </a:xfrm>
        </p:grpSpPr>
        <p:sp>
          <p:nvSpPr>
            <p:cNvPr id="407" name="Google Shape;407;p1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1E2328"/>
            </a:solidFill>
            <a:ln>
              <a:noFill/>
            </a:ln>
          </p:spPr>
          <p:txBody>
            <a:bodyPr/>
            <a:lstStyle/>
            <a:p>
              <a:endParaRPr lang="pl-PL"/>
            </a:p>
          </p:txBody>
        </p:sp>
        <p:sp>
          <p:nvSpPr>
            <p:cNvPr id="408" name="Google Shape;408;p10"/>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09" name="Google Shape;409;p10"/>
          <p:cNvGrpSpPr/>
          <p:nvPr/>
        </p:nvGrpSpPr>
        <p:grpSpPr>
          <a:xfrm>
            <a:off x="8483905" y="4506092"/>
            <a:ext cx="3458599" cy="4147304"/>
            <a:chOff x="0" y="0"/>
            <a:chExt cx="3207753" cy="3846507"/>
          </a:xfrm>
        </p:grpSpPr>
        <p:sp>
          <p:nvSpPr>
            <p:cNvPr id="410" name="Google Shape;410;p10"/>
            <p:cNvSpPr/>
            <p:nvPr/>
          </p:nvSpPr>
          <p:spPr>
            <a:xfrm>
              <a:off x="0" y="0"/>
              <a:ext cx="3207753" cy="384650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411" name="Google Shape;411;p10"/>
            <p:cNvSpPr txBox="1"/>
            <p:nvPr/>
          </p:nvSpPr>
          <p:spPr>
            <a:xfrm>
              <a:off x="0" y="0"/>
              <a:ext cx="3207753" cy="3846507"/>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12" name="Google Shape;412;p10"/>
          <p:cNvGrpSpPr/>
          <p:nvPr/>
        </p:nvGrpSpPr>
        <p:grpSpPr>
          <a:xfrm>
            <a:off x="9775073" y="4067895"/>
            <a:ext cx="876361" cy="876361"/>
            <a:chOff x="0" y="0"/>
            <a:chExt cx="812800" cy="812800"/>
          </a:xfrm>
        </p:grpSpPr>
        <p:sp>
          <p:nvSpPr>
            <p:cNvPr id="413" name="Google Shape;413;p1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414" name="Google Shape;414;p10"/>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415" name="Google Shape;415;p10"/>
          <p:cNvCxnSpPr/>
          <p:nvPr/>
        </p:nvCxnSpPr>
        <p:spPr>
          <a:xfrm rot="22947">
            <a:off x="9853678" y="7154690"/>
            <a:ext cx="719116" cy="0"/>
          </a:xfrm>
          <a:prstGeom prst="straightConnector1">
            <a:avLst/>
          </a:prstGeom>
          <a:noFill/>
          <a:ln w="9525" cap="flat" cmpd="sng">
            <a:solidFill>
              <a:srgbClr val="FFFFFF"/>
            </a:solidFill>
            <a:prstDash val="solid"/>
            <a:round/>
            <a:headEnd type="none" w="sm" len="sm"/>
            <a:tailEnd type="none" w="sm" len="sm"/>
          </a:ln>
        </p:spPr>
      </p:cxnSp>
      <p:grpSp>
        <p:nvGrpSpPr>
          <p:cNvPr id="416" name="Google Shape;416;p10"/>
          <p:cNvGrpSpPr/>
          <p:nvPr/>
        </p:nvGrpSpPr>
        <p:grpSpPr>
          <a:xfrm>
            <a:off x="12144795" y="4506092"/>
            <a:ext cx="3458599" cy="4147304"/>
            <a:chOff x="0" y="0"/>
            <a:chExt cx="3207753" cy="3846507"/>
          </a:xfrm>
        </p:grpSpPr>
        <p:sp>
          <p:nvSpPr>
            <p:cNvPr id="417" name="Google Shape;417;p10"/>
            <p:cNvSpPr/>
            <p:nvPr/>
          </p:nvSpPr>
          <p:spPr>
            <a:xfrm>
              <a:off x="0" y="0"/>
              <a:ext cx="3207753" cy="384650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CFCF5A"/>
            </a:solidFill>
            <a:ln>
              <a:noFill/>
            </a:ln>
          </p:spPr>
          <p:txBody>
            <a:bodyPr/>
            <a:lstStyle/>
            <a:p>
              <a:endParaRPr lang="pl-PL"/>
            </a:p>
          </p:txBody>
        </p:sp>
        <p:sp>
          <p:nvSpPr>
            <p:cNvPr id="418" name="Google Shape;418;p10"/>
            <p:cNvSpPr txBox="1"/>
            <p:nvPr/>
          </p:nvSpPr>
          <p:spPr>
            <a:xfrm>
              <a:off x="0" y="0"/>
              <a:ext cx="3207753" cy="3846507"/>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19" name="Google Shape;419;p10"/>
          <p:cNvGrpSpPr/>
          <p:nvPr/>
        </p:nvGrpSpPr>
        <p:grpSpPr>
          <a:xfrm>
            <a:off x="13435963" y="4067895"/>
            <a:ext cx="876361" cy="876361"/>
            <a:chOff x="0" y="0"/>
            <a:chExt cx="812800" cy="812800"/>
          </a:xfrm>
        </p:grpSpPr>
        <p:sp>
          <p:nvSpPr>
            <p:cNvPr id="420" name="Google Shape;420;p1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1E2328"/>
            </a:solidFill>
            <a:ln>
              <a:noFill/>
            </a:ln>
          </p:spPr>
          <p:txBody>
            <a:bodyPr/>
            <a:lstStyle/>
            <a:p>
              <a:endParaRPr lang="pl-PL"/>
            </a:p>
          </p:txBody>
        </p:sp>
        <p:sp>
          <p:nvSpPr>
            <p:cNvPr id="421" name="Google Shape;421;p10"/>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22" name="Google Shape;422;p10"/>
          <p:cNvSpPr txBox="1"/>
          <p:nvPr/>
        </p:nvSpPr>
        <p:spPr>
          <a:xfrm>
            <a:off x="3844528" y="2001789"/>
            <a:ext cx="10599000" cy="1847100"/>
          </a:xfrm>
          <a:prstGeom prst="rect">
            <a:avLst/>
          </a:prstGeom>
          <a:noFill/>
          <a:ln>
            <a:noFill/>
          </a:ln>
        </p:spPr>
        <p:txBody>
          <a:bodyPr spcFirstLastPara="1" wrap="square" lIns="0" tIns="0" rIns="0" bIns="0" anchor="t" anchorCtr="0">
            <a:spAutoFit/>
          </a:bodyPr>
          <a:lstStyle/>
          <a:p>
            <a:pPr lvl="0" algn="ctr"/>
            <a:r>
              <a:rPr lang="pl-PL" sz="6000" dirty="0">
                <a:solidFill>
                  <a:srgbClr val="1E2328"/>
                </a:solidFill>
                <a:latin typeface="DM Serif Display"/>
                <a:ea typeface="DM Serif Display"/>
                <a:cs typeface="DM Serif Display"/>
                <a:sym typeface="DM Serif Display"/>
              </a:rPr>
              <a:t>Jak ocenić potencjał ubrania do </a:t>
            </a:r>
            <a:r>
              <a:rPr lang="pl-PL" sz="6000" dirty="0" err="1">
                <a:solidFill>
                  <a:srgbClr val="1E2328"/>
                </a:solidFill>
                <a:latin typeface="DM Serif Display"/>
                <a:ea typeface="DM Serif Display"/>
                <a:cs typeface="DM Serif Display"/>
                <a:sym typeface="DM Serif Display"/>
              </a:rPr>
              <a:t>restylizacji</a:t>
            </a:r>
            <a:r>
              <a:rPr lang="pl-PL" sz="6000" dirty="0">
                <a:solidFill>
                  <a:srgbClr val="1E2328"/>
                </a:solidFill>
                <a:latin typeface="DM Serif Display"/>
                <a:ea typeface="DM Serif Display"/>
                <a:cs typeface="DM Serif Display"/>
                <a:sym typeface="DM Serif Display"/>
              </a:rPr>
              <a:t>?</a:t>
            </a:r>
            <a:endParaRPr dirty="0"/>
          </a:p>
        </p:txBody>
      </p:sp>
      <p:sp>
        <p:nvSpPr>
          <p:cNvPr id="423" name="Google Shape;423;p10"/>
          <p:cNvSpPr txBox="1"/>
          <p:nvPr/>
        </p:nvSpPr>
        <p:spPr>
          <a:xfrm>
            <a:off x="1266356" y="6356548"/>
            <a:ext cx="3250200" cy="624786"/>
          </a:xfrm>
          <a:prstGeom prst="rect">
            <a:avLst/>
          </a:prstGeom>
          <a:noFill/>
          <a:ln>
            <a:noFill/>
          </a:ln>
        </p:spPr>
        <p:txBody>
          <a:bodyPr spcFirstLastPara="1" wrap="square" lIns="0" tIns="0" rIns="0" bIns="0" anchor="t" anchorCtr="0">
            <a:spAutoFit/>
          </a:bodyPr>
          <a:lstStyle/>
          <a:p>
            <a:pPr lvl="0" algn="ctr">
              <a:lnSpc>
                <a:spcPct val="140000"/>
              </a:lnSpc>
            </a:pPr>
            <a:r>
              <a:rPr lang="en-US" sz="2900" dirty="0" err="1">
                <a:solidFill>
                  <a:srgbClr val="FFFFFF"/>
                </a:solidFill>
                <a:latin typeface="DM Serif Display"/>
                <a:ea typeface="DM Serif Display"/>
                <a:cs typeface="DM Serif Display"/>
                <a:sym typeface="DM Serif Display"/>
              </a:rPr>
              <a:t>Jakość</a:t>
            </a:r>
            <a:r>
              <a:rPr lang="en-US" sz="2900" dirty="0">
                <a:solidFill>
                  <a:srgbClr val="FFFFFF"/>
                </a:solidFill>
                <a:latin typeface="DM Serif Display"/>
                <a:ea typeface="DM Serif Display"/>
                <a:cs typeface="DM Serif Display"/>
                <a:sym typeface="DM Serif Display"/>
              </a:rPr>
              <a:t> </a:t>
            </a:r>
            <a:r>
              <a:rPr lang="en-US" sz="2900" dirty="0" err="1">
                <a:solidFill>
                  <a:srgbClr val="FFFFFF"/>
                </a:solidFill>
                <a:latin typeface="DM Serif Display"/>
                <a:ea typeface="DM Serif Display"/>
                <a:cs typeface="DM Serif Display"/>
                <a:sym typeface="DM Serif Display"/>
              </a:rPr>
              <a:t>tkanin</a:t>
            </a:r>
            <a:endParaRPr sz="1800" dirty="0"/>
          </a:p>
        </p:txBody>
      </p:sp>
      <p:sp>
        <p:nvSpPr>
          <p:cNvPr id="424" name="Google Shape;424;p10"/>
          <p:cNvSpPr txBox="1"/>
          <p:nvPr/>
        </p:nvSpPr>
        <p:spPr>
          <a:xfrm>
            <a:off x="2453293" y="4261666"/>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01</a:t>
            </a:r>
            <a:endParaRPr/>
          </a:p>
        </p:txBody>
      </p:sp>
      <p:sp>
        <p:nvSpPr>
          <p:cNvPr id="425" name="Google Shape;425;p10"/>
          <p:cNvSpPr txBox="1"/>
          <p:nvPr/>
        </p:nvSpPr>
        <p:spPr>
          <a:xfrm>
            <a:off x="6114183" y="4261666"/>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02</a:t>
            </a:r>
            <a:endParaRPr/>
          </a:p>
        </p:txBody>
      </p:sp>
      <p:sp>
        <p:nvSpPr>
          <p:cNvPr id="426" name="Google Shape;426;p10"/>
          <p:cNvSpPr txBox="1"/>
          <p:nvPr/>
        </p:nvSpPr>
        <p:spPr>
          <a:xfrm>
            <a:off x="4927284" y="6356598"/>
            <a:ext cx="3250200" cy="1249573"/>
          </a:xfrm>
          <a:prstGeom prst="rect">
            <a:avLst/>
          </a:prstGeom>
          <a:noFill/>
          <a:ln>
            <a:noFill/>
          </a:ln>
        </p:spPr>
        <p:txBody>
          <a:bodyPr spcFirstLastPara="1" wrap="square" lIns="0" tIns="0" rIns="0" bIns="0" anchor="t" anchorCtr="0">
            <a:spAutoFit/>
          </a:bodyPr>
          <a:lstStyle/>
          <a:p>
            <a:pPr lvl="0" algn="ctr">
              <a:lnSpc>
                <a:spcPct val="140000"/>
              </a:lnSpc>
            </a:pPr>
            <a:r>
              <a:rPr lang="en-US" sz="2900" dirty="0" err="1">
                <a:solidFill>
                  <a:srgbClr val="FFFFFF"/>
                </a:solidFill>
                <a:latin typeface="DM Serif Display"/>
                <a:ea typeface="DM Serif Display"/>
                <a:cs typeface="DM Serif Display"/>
                <a:sym typeface="DM Serif Display"/>
              </a:rPr>
              <a:t>Łatwe</a:t>
            </a:r>
            <a:r>
              <a:rPr lang="en-US" sz="2900" dirty="0">
                <a:solidFill>
                  <a:srgbClr val="FFFFFF"/>
                </a:solidFill>
                <a:latin typeface="DM Serif Display"/>
                <a:ea typeface="DM Serif Display"/>
                <a:cs typeface="DM Serif Display"/>
                <a:sym typeface="DM Serif Display"/>
              </a:rPr>
              <a:t> </a:t>
            </a:r>
            <a:r>
              <a:rPr lang="en-US" sz="2900" dirty="0" err="1">
                <a:solidFill>
                  <a:srgbClr val="FFFFFF"/>
                </a:solidFill>
                <a:latin typeface="DM Serif Display"/>
                <a:ea typeface="DM Serif Display"/>
                <a:cs typeface="DM Serif Display"/>
                <a:sym typeface="DM Serif Display"/>
              </a:rPr>
              <a:t>rozmontowanie</a:t>
            </a:r>
            <a:endParaRPr sz="1800" dirty="0"/>
          </a:p>
        </p:txBody>
      </p:sp>
      <p:sp>
        <p:nvSpPr>
          <p:cNvPr id="427" name="Google Shape;427;p10"/>
          <p:cNvSpPr txBox="1"/>
          <p:nvPr/>
        </p:nvSpPr>
        <p:spPr>
          <a:xfrm>
            <a:off x="8588111" y="5586573"/>
            <a:ext cx="3250200" cy="1249573"/>
          </a:xfrm>
          <a:prstGeom prst="rect">
            <a:avLst/>
          </a:prstGeom>
          <a:noFill/>
          <a:ln>
            <a:noFill/>
          </a:ln>
        </p:spPr>
        <p:txBody>
          <a:bodyPr spcFirstLastPara="1" wrap="square" lIns="0" tIns="0" rIns="0" bIns="0" anchor="t" anchorCtr="0">
            <a:spAutoFit/>
          </a:bodyPr>
          <a:lstStyle/>
          <a:p>
            <a:pPr lvl="0" algn="ctr">
              <a:lnSpc>
                <a:spcPct val="140000"/>
              </a:lnSpc>
            </a:pPr>
            <a:r>
              <a:rPr lang="pl-PL" sz="2900" dirty="0">
                <a:solidFill>
                  <a:srgbClr val="FFFFFF"/>
                </a:solidFill>
                <a:latin typeface="DM Serif Display"/>
                <a:ea typeface="DM Serif Display"/>
                <a:cs typeface="DM Serif Display"/>
                <a:sym typeface="DM Serif Display"/>
              </a:rPr>
              <a:t>Wymiar i kształt elementów wzoru</a:t>
            </a:r>
            <a:endParaRPr sz="1800" dirty="0"/>
          </a:p>
        </p:txBody>
      </p:sp>
      <p:sp>
        <p:nvSpPr>
          <p:cNvPr id="428" name="Google Shape;428;p10"/>
          <p:cNvSpPr txBox="1"/>
          <p:nvPr/>
        </p:nvSpPr>
        <p:spPr>
          <a:xfrm>
            <a:off x="12248925" y="6211473"/>
            <a:ext cx="3250200" cy="1249573"/>
          </a:xfrm>
          <a:prstGeom prst="rect">
            <a:avLst/>
          </a:prstGeom>
          <a:noFill/>
          <a:ln>
            <a:noFill/>
          </a:ln>
        </p:spPr>
        <p:txBody>
          <a:bodyPr spcFirstLastPara="1" wrap="square" lIns="0" tIns="0" rIns="0" bIns="0" anchor="t" anchorCtr="0">
            <a:spAutoFit/>
          </a:bodyPr>
          <a:lstStyle/>
          <a:p>
            <a:pPr lvl="0" algn="ctr">
              <a:lnSpc>
                <a:spcPct val="140000"/>
              </a:lnSpc>
            </a:pPr>
            <a:r>
              <a:rPr lang="en-US" sz="2900" dirty="0" err="1">
                <a:solidFill>
                  <a:srgbClr val="FFFFFF"/>
                </a:solidFill>
                <a:latin typeface="DM Serif Display"/>
                <a:ea typeface="DM Serif Display"/>
                <a:cs typeface="DM Serif Display"/>
                <a:sym typeface="DM Serif Display"/>
              </a:rPr>
              <a:t>Uważaj</a:t>
            </a:r>
            <a:r>
              <a:rPr lang="en-US" sz="2900" dirty="0">
                <a:solidFill>
                  <a:srgbClr val="FFFFFF"/>
                </a:solidFill>
                <a:latin typeface="DM Serif Display"/>
                <a:ea typeface="DM Serif Display"/>
                <a:cs typeface="DM Serif Display"/>
                <a:sym typeface="DM Serif Display"/>
              </a:rPr>
              <a:t> </a:t>
            </a:r>
            <a:r>
              <a:rPr lang="en-US" sz="2900" dirty="0" err="1">
                <a:solidFill>
                  <a:srgbClr val="FFFFFF"/>
                </a:solidFill>
                <a:latin typeface="DM Serif Display"/>
                <a:ea typeface="DM Serif Display"/>
                <a:cs typeface="DM Serif Display"/>
                <a:sym typeface="DM Serif Display"/>
              </a:rPr>
              <a:t>na</a:t>
            </a:r>
            <a:r>
              <a:rPr lang="en-US" sz="2900" dirty="0">
                <a:solidFill>
                  <a:srgbClr val="FFFFFF"/>
                </a:solidFill>
                <a:latin typeface="DM Serif Display"/>
                <a:ea typeface="DM Serif Display"/>
                <a:cs typeface="DM Serif Display"/>
                <a:sym typeface="DM Serif Display"/>
              </a:rPr>
              <a:t> </a:t>
            </a:r>
            <a:r>
              <a:rPr lang="en-US" sz="2900" dirty="0" err="1">
                <a:solidFill>
                  <a:srgbClr val="FFFFFF"/>
                </a:solidFill>
                <a:latin typeface="DM Serif Display"/>
                <a:ea typeface="DM Serif Display"/>
                <a:cs typeface="DM Serif Display"/>
                <a:sym typeface="DM Serif Display"/>
              </a:rPr>
              <a:t>ślady</a:t>
            </a:r>
            <a:r>
              <a:rPr lang="en-US" sz="2900" dirty="0">
                <a:solidFill>
                  <a:srgbClr val="FFFFFF"/>
                </a:solidFill>
                <a:latin typeface="DM Serif Display"/>
                <a:ea typeface="DM Serif Display"/>
                <a:cs typeface="DM Serif Display"/>
                <a:sym typeface="DM Serif Display"/>
              </a:rPr>
              <a:t> </a:t>
            </a:r>
            <a:r>
              <a:rPr lang="en-US" sz="2900" dirty="0" err="1">
                <a:solidFill>
                  <a:srgbClr val="FFFFFF"/>
                </a:solidFill>
                <a:latin typeface="DM Serif Display"/>
                <a:ea typeface="DM Serif Display"/>
                <a:cs typeface="DM Serif Display"/>
                <a:sym typeface="DM Serif Display"/>
              </a:rPr>
              <a:t>zużycia</a:t>
            </a:r>
            <a:endParaRPr sz="1800" dirty="0"/>
          </a:p>
        </p:txBody>
      </p:sp>
      <p:sp>
        <p:nvSpPr>
          <p:cNvPr id="429" name="Google Shape;429;p10"/>
          <p:cNvSpPr txBox="1"/>
          <p:nvPr/>
        </p:nvSpPr>
        <p:spPr>
          <a:xfrm>
            <a:off x="12587051" y="6593244"/>
            <a:ext cx="2574300" cy="2154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endParaRPr/>
          </a:p>
        </p:txBody>
      </p:sp>
      <p:sp>
        <p:nvSpPr>
          <p:cNvPr id="430" name="Google Shape;430;p10"/>
          <p:cNvSpPr txBox="1"/>
          <p:nvPr/>
        </p:nvSpPr>
        <p:spPr>
          <a:xfrm>
            <a:off x="9775073" y="4261666"/>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03</a:t>
            </a:r>
            <a:endParaRPr/>
          </a:p>
        </p:txBody>
      </p:sp>
      <p:sp>
        <p:nvSpPr>
          <p:cNvPr id="431" name="Google Shape;431;p10"/>
          <p:cNvSpPr txBox="1"/>
          <p:nvPr/>
        </p:nvSpPr>
        <p:spPr>
          <a:xfrm>
            <a:off x="13435963" y="4261666"/>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04</a:t>
            </a:r>
            <a:endParaRPr/>
          </a:p>
        </p:txBody>
      </p:sp>
      <p:sp>
        <p:nvSpPr>
          <p:cNvPr id="432" name="Google Shape;432;p10"/>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433" name="Google Shape;433;p1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grpSp>
        <p:nvGrpSpPr>
          <p:cNvPr id="438" name="Google Shape;438;g313e5732f8a_0_36"/>
          <p:cNvGrpSpPr/>
          <p:nvPr/>
        </p:nvGrpSpPr>
        <p:grpSpPr>
          <a:xfrm>
            <a:off x="468151" y="3994410"/>
            <a:ext cx="5633430" cy="1926298"/>
            <a:chOff x="0" y="0"/>
            <a:chExt cx="1980673" cy="1084200"/>
          </a:xfrm>
        </p:grpSpPr>
        <p:sp>
          <p:nvSpPr>
            <p:cNvPr id="439" name="Google Shape;439;g313e5732f8a_0_36"/>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CFCF5A"/>
            </a:solidFill>
            <a:ln>
              <a:noFill/>
            </a:ln>
          </p:spPr>
          <p:txBody>
            <a:bodyPr/>
            <a:lstStyle/>
            <a:p>
              <a:endParaRPr lang="pl-PL"/>
            </a:p>
          </p:txBody>
        </p:sp>
        <p:sp>
          <p:nvSpPr>
            <p:cNvPr id="440" name="Google Shape;440;g313e5732f8a_0_36"/>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41" name="Google Shape;441;g313e5732f8a_0_36"/>
          <p:cNvGrpSpPr/>
          <p:nvPr/>
        </p:nvGrpSpPr>
        <p:grpSpPr>
          <a:xfrm>
            <a:off x="577275" y="1279866"/>
            <a:ext cx="5633430" cy="1926298"/>
            <a:chOff x="0" y="0"/>
            <a:chExt cx="1980673" cy="1084200"/>
          </a:xfrm>
        </p:grpSpPr>
        <p:sp>
          <p:nvSpPr>
            <p:cNvPr id="442" name="Google Shape;442;g313e5732f8a_0_36"/>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443" name="Google Shape;443;g313e5732f8a_0_36"/>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44" name="Google Shape;444;g313e5732f8a_0_36"/>
          <p:cNvSpPr txBox="1"/>
          <p:nvPr/>
        </p:nvSpPr>
        <p:spPr>
          <a:xfrm>
            <a:off x="6449550" y="1023925"/>
            <a:ext cx="10042200" cy="8240526"/>
          </a:xfrm>
          <a:prstGeom prst="rect">
            <a:avLst/>
          </a:prstGeom>
          <a:noFill/>
          <a:ln>
            <a:noFill/>
          </a:ln>
        </p:spPr>
        <p:txBody>
          <a:bodyPr spcFirstLastPara="1" wrap="square" lIns="0" tIns="0" rIns="0" bIns="0" anchor="t" anchorCtr="0">
            <a:spAutoFit/>
          </a:bodyPr>
          <a:lstStyle/>
          <a:p>
            <a:pPr lvl="0">
              <a:lnSpc>
                <a:spcPct val="150022"/>
              </a:lnSpc>
            </a:pPr>
            <a:endParaRPr lang="pl-PL" sz="2000" b="1" dirty="0">
              <a:solidFill>
                <a:srgbClr val="1E2328"/>
              </a:solidFill>
              <a:latin typeface="Montserrat"/>
              <a:ea typeface="Montserrat"/>
              <a:cs typeface="Montserrat"/>
              <a:sym typeface="Montserrat"/>
            </a:endParaRPr>
          </a:p>
          <a:p>
            <a:pPr lvl="0">
              <a:lnSpc>
                <a:spcPct val="150022"/>
              </a:lnSpc>
            </a:pPr>
            <a:r>
              <a:rPr lang="pl-PL" sz="2150" b="1" dirty="0">
                <a:solidFill>
                  <a:srgbClr val="1E2328"/>
                </a:solidFill>
                <a:latin typeface="Montserrat"/>
                <a:ea typeface="Montserrat"/>
                <a:cs typeface="Montserrat"/>
                <a:sym typeface="Montserrat"/>
              </a:rPr>
              <a:t>P</a:t>
            </a:r>
            <a:r>
              <a:rPr lang="pl-PL" sz="2150" dirty="0">
                <a:solidFill>
                  <a:srgbClr val="1E2328"/>
                </a:solidFill>
                <a:latin typeface="Montserrat"/>
                <a:ea typeface="Montserrat"/>
                <a:cs typeface="Montserrat"/>
                <a:sym typeface="Montserrat"/>
              </a:rPr>
              <a:t>roces rozwiązywania szwów jest czasochłonny i może uszkodzić materiał, jeśli nie zostanie dobrze wykonany lub jeśli szwy są bardzo trudne do rozpięcia. Czasem, jeśli nie chcemy używać szwu, lepiej jest przeciąć kawałek. </a:t>
            </a:r>
          </a:p>
          <a:p>
            <a:pPr lvl="0">
              <a:lnSpc>
                <a:spcPct val="150022"/>
              </a:lnSpc>
            </a:pPr>
            <a:endParaRPr lang="pl-PL" sz="2150" dirty="0">
              <a:solidFill>
                <a:srgbClr val="1E2328"/>
              </a:solidFill>
              <a:latin typeface="Montserrat"/>
              <a:ea typeface="Montserrat"/>
              <a:cs typeface="Montserrat"/>
              <a:sym typeface="Montserrat"/>
            </a:endParaRPr>
          </a:p>
          <a:p>
            <a:pPr lvl="0">
              <a:lnSpc>
                <a:spcPct val="150022"/>
              </a:lnSpc>
            </a:pPr>
            <a:r>
              <a:rPr lang="pl-PL" sz="2150" b="1" dirty="0">
                <a:solidFill>
                  <a:srgbClr val="1E2328"/>
                </a:solidFill>
                <a:latin typeface="Montserrat"/>
                <a:ea typeface="Montserrat"/>
                <a:cs typeface="Montserrat"/>
                <a:sym typeface="Montserrat"/>
              </a:rPr>
              <a:t>R</a:t>
            </a:r>
            <a:r>
              <a:rPr lang="pl-PL" sz="2150" dirty="0">
                <a:solidFill>
                  <a:srgbClr val="1E2328"/>
                </a:solidFill>
                <a:latin typeface="Montserrat"/>
                <a:ea typeface="Montserrat"/>
                <a:cs typeface="Montserrat"/>
                <a:sym typeface="Montserrat"/>
              </a:rPr>
              <a:t>ozmiar i kształt przekształcanego przedmiotu mogą wpływać na wykonalność jego użycia. Musimy zadbać, aby wymiar i kształt potrzebne do naszego dzieła mogły pochodzić z danego dzieła.</a:t>
            </a:r>
          </a:p>
          <a:p>
            <a:pPr lvl="0">
              <a:lnSpc>
                <a:spcPct val="150022"/>
              </a:lnSpc>
            </a:pPr>
            <a:endParaRPr lang="pl-PL" sz="2150" b="1" dirty="0">
              <a:solidFill>
                <a:srgbClr val="1E2328"/>
              </a:solidFill>
              <a:latin typeface="Montserrat"/>
              <a:ea typeface="Montserrat"/>
              <a:cs typeface="Montserrat"/>
              <a:sym typeface="Montserrat"/>
            </a:endParaRPr>
          </a:p>
          <a:p>
            <a:pPr lvl="0">
              <a:lnSpc>
                <a:spcPct val="150022"/>
              </a:lnSpc>
            </a:pPr>
            <a:r>
              <a:rPr lang="pl-PL" sz="2150" b="1" dirty="0">
                <a:solidFill>
                  <a:srgbClr val="1E2328"/>
                </a:solidFill>
                <a:latin typeface="Montserrat"/>
                <a:ea typeface="Montserrat"/>
                <a:cs typeface="Montserrat"/>
                <a:sym typeface="Montserrat"/>
              </a:rPr>
              <a:t>P</a:t>
            </a:r>
            <a:r>
              <a:rPr lang="pl-PL" sz="2150" dirty="0">
                <a:solidFill>
                  <a:srgbClr val="1E2328"/>
                </a:solidFill>
                <a:latin typeface="Montserrat"/>
                <a:ea typeface="Montserrat"/>
                <a:cs typeface="Montserrat"/>
                <a:sym typeface="Montserrat"/>
              </a:rPr>
              <a:t>rzy ponownym użyciu używanej odzieży naturalne są miejsca zużyte, chcemy mieć pewność, że nie używamy ich ze względów jakościowych. W tym sensie, jeśli element ma wiele zużytych części, nawet jeśli jest wykonany z dobrej jakości tkaniny, powinniśmy ponownie przemyśleć jego zastosowanie.</a:t>
            </a:r>
            <a:endParaRPr sz="2150"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dirty="0"/>
          </a:p>
        </p:txBody>
      </p:sp>
      <p:grpSp>
        <p:nvGrpSpPr>
          <p:cNvPr id="445" name="Google Shape;445;g313e5732f8a_0_36"/>
          <p:cNvGrpSpPr/>
          <p:nvPr/>
        </p:nvGrpSpPr>
        <p:grpSpPr>
          <a:xfrm>
            <a:off x="0" y="0"/>
            <a:ext cx="18288000" cy="10287000"/>
            <a:chOff x="0" y="0"/>
            <a:chExt cx="24384000" cy="13716000"/>
          </a:xfrm>
        </p:grpSpPr>
        <p:cxnSp>
          <p:nvCxnSpPr>
            <p:cNvPr id="446" name="Google Shape;446;g313e5732f8a_0_3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447" name="Google Shape;447;g313e5732f8a_0_3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48" name="Google Shape;448;g313e5732f8a_0_3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449" name="Google Shape;449;g313e5732f8a_0_36"/>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450" name="Google Shape;450;g313e5732f8a_0_3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451" name="Google Shape;451;g313e5732f8a_0_36"/>
          <p:cNvSpPr txBox="1"/>
          <p:nvPr/>
        </p:nvSpPr>
        <p:spPr>
          <a:xfrm>
            <a:off x="1140663" y="1798838"/>
            <a:ext cx="4506600" cy="901144"/>
          </a:xfrm>
          <a:prstGeom prst="rect">
            <a:avLst/>
          </a:prstGeom>
          <a:noFill/>
          <a:ln>
            <a:noFill/>
          </a:ln>
        </p:spPr>
        <p:txBody>
          <a:bodyPr spcFirstLastPara="1" wrap="square" lIns="0" tIns="0" rIns="0" bIns="0" anchor="t" anchorCtr="0">
            <a:spAutoFit/>
          </a:bodyPr>
          <a:lstStyle/>
          <a:p>
            <a:pPr lvl="0" algn="ctr">
              <a:lnSpc>
                <a:spcPct val="122002"/>
              </a:lnSpc>
            </a:pPr>
            <a:r>
              <a:rPr lang="en-US" sz="4800" dirty="0" err="1">
                <a:solidFill>
                  <a:srgbClr val="FFFFFF"/>
                </a:solidFill>
                <a:latin typeface="DM Serif Display"/>
                <a:ea typeface="DM Serif Display"/>
                <a:cs typeface="DM Serif Display"/>
                <a:sym typeface="DM Serif Display"/>
              </a:rPr>
              <a:t>Jakość</a:t>
            </a:r>
            <a:r>
              <a:rPr lang="en-US" sz="4800" dirty="0">
                <a:solidFill>
                  <a:srgbClr val="FFFFFF"/>
                </a:solidFill>
                <a:latin typeface="DM Serif Display"/>
                <a:ea typeface="DM Serif Display"/>
                <a:cs typeface="DM Serif Display"/>
                <a:sym typeface="DM Serif Display"/>
              </a:rPr>
              <a:t> </a:t>
            </a:r>
            <a:r>
              <a:rPr lang="en-US" sz="4800" dirty="0" err="1">
                <a:solidFill>
                  <a:srgbClr val="FFFFFF"/>
                </a:solidFill>
                <a:latin typeface="DM Serif Display"/>
                <a:ea typeface="DM Serif Display"/>
                <a:cs typeface="DM Serif Display"/>
                <a:sym typeface="DM Serif Display"/>
              </a:rPr>
              <a:t>tkanin</a:t>
            </a:r>
            <a:endParaRPr sz="4800" dirty="0">
              <a:solidFill>
                <a:srgbClr val="FFFFFF"/>
              </a:solidFill>
              <a:latin typeface="DM Serif Display"/>
              <a:ea typeface="DM Serif Display"/>
              <a:cs typeface="DM Serif Display"/>
              <a:sym typeface="DM Serif Display"/>
            </a:endParaRPr>
          </a:p>
        </p:txBody>
      </p:sp>
      <p:sp>
        <p:nvSpPr>
          <p:cNvPr id="452" name="Google Shape;452;g313e5732f8a_0_36"/>
          <p:cNvSpPr txBox="1"/>
          <p:nvPr/>
        </p:nvSpPr>
        <p:spPr>
          <a:xfrm>
            <a:off x="577067" y="4013190"/>
            <a:ext cx="5502300" cy="1802288"/>
          </a:xfrm>
          <a:prstGeom prst="rect">
            <a:avLst/>
          </a:prstGeom>
          <a:noFill/>
          <a:ln>
            <a:noFill/>
          </a:ln>
        </p:spPr>
        <p:txBody>
          <a:bodyPr spcFirstLastPara="1" wrap="square" lIns="0" tIns="0" rIns="0" bIns="0" anchor="t" anchorCtr="0">
            <a:spAutoFit/>
          </a:bodyPr>
          <a:lstStyle/>
          <a:p>
            <a:pPr lvl="0" algn="ctr">
              <a:lnSpc>
                <a:spcPct val="122002"/>
              </a:lnSpc>
            </a:pPr>
            <a:r>
              <a:rPr lang="en-US" sz="4800" dirty="0" err="1">
                <a:solidFill>
                  <a:srgbClr val="FFFFFF"/>
                </a:solidFill>
                <a:latin typeface="DM Serif Display"/>
                <a:ea typeface="DM Serif Display"/>
                <a:cs typeface="DM Serif Display"/>
                <a:sym typeface="DM Serif Display"/>
              </a:rPr>
              <a:t>Łatwe</a:t>
            </a:r>
            <a:r>
              <a:rPr lang="en-US" sz="4800" dirty="0">
                <a:solidFill>
                  <a:srgbClr val="FFFFFF"/>
                </a:solidFill>
                <a:latin typeface="DM Serif Display"/>
                <a:ea typeface="DM Serif Display"/>
                <a:cs typeface="DM Serif Display"/>
                <a:sym typeface="DM Serif Display"/>
              </a:rPr>
              <a:t> </a:t>
            </a:r>
            <a:r>
              <a:rPr lang="en-US" sz="4800" dirty="0" err="1">
                <a:solidFill>
                  <a:srgbClr val="FFFFFF"/>
                </a:solidFill>
                <a:latin typeface="DM Serif Display"/>
                <a:ea typeface="DM Serif Display"/>
                <a:cs typeface="DM Serif Display"/>
                <a:sym typeface="DM Serif Display"/>
              </a:rPr>
              <a:t>rozmontowanie</a:t>
            </a:r>
            <a:endParaRPr sz="4800" dirty="0"/>
          </a:p>
        </p:txBody>
      </p:sp>
      <p:sp>
        <p:nvSpPr>
          <p:cNvPr id="453" name="Google Shape;453;g313e5732f8a_0_36"/>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454" name="Google Shape;454;g313e5732f8a_0_36"/>
          <p:cNvGrpSpPr/>
          <p:nvPr/>
        </p:nvGrpSpPr>
        <p:grpSpPr>
          <a:xfrm>
            <a:off x="577275" y="5802675"/>
            <a:ext cx="5633430" cy="1926298"/>
            <a:chOff x="0" y="0"/>
            <a:chExt cx="1980673" cy="1084200"/>
          </a:xfrm>
        </p:grpSpPr>
        <p:sp>
          <p:nvSpPr>
            <p:cNvPr id="455" name="Google Shape;455;g313e5732f8a_0_36"/>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456" name="Google Shape;456;g313e5732f8a_0_36"/>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57" name="Google Shape;457;g313e5732f8a_0_36"/>
          <p:cNvSpPr txBox="1"/>
          <p:nvPr/>
        </p:nvSpPr>
        <p:spPr>
          <a:xfrm>
            <a:off x="577325" y="5945773"/>
            <a:ext cx="5633400" cy="901144"/>
          </a:xfrm>
          <a:prstGeom prst="rect">
            <a:avLst/>
          </a:prstGeom>
          <a:noFill/>
          <a:ln>
            <a:noFill/>
          </a:ln>
        </p:spPr>
        <p:txBody>
          <a:bodyPr spcFirstLastPara="1" wrap="square" lIns="0" tIns="0" rIns="0" bIns="0" anchor="t" anchorCtr="0">
            <a:spAutoFit/>
          </a:bodyPr>
          <a:lstStyle/>
          <a:p>
            <a:pPr lvl="0" algn="ctr">
              <a:lnSpc>
                <a:spcPct val="122002"/>
              </a:lnSpc>
            </a:pPr>
            <a:r>
              <a:rPr lang="en-US" sz="4800" dirty="0" err="1">
                <a:solidFill>
                  <a:srgbClr val="FFFFFF"/>
                </a:solidFill>
                <a:latin typeface="DM Serif Display"/>
                <a:ea typeface="DM Serif Display"/>
                <a:cs typeface="DM Serif Display"/>
                <a:sym typeface="DM Serif Display"/>
              </a:rPr>
              <a:t>Wymiar</a:t>
            </a:r>
            <a:r>
              <a:rPr lang="en-US" sz="4800" dirty="0">
                <a:solidFill>
                  <a:srgbClr val="FFFFFF"/>
                </a:solidFill>
                <a:latin typeface="DM Serif Display"/>
                <a:ea typeface="DM Serif Display"/>
                <a:cs typeface="DM Serif Display"/>
                <a:sym typeface="DM Serif Display"/>
              </a:rPr>
              <a:t> </a:t>
            </a:r>
            <a:r>
              <a:rPr lang="en-US" sz="4800" dirty="0" err="1">
                <a:solidFill>
                  <a:srgbClr val="FFFFFF"/>
                </a:solidFill>
                <a:latin typeface="DM Serif Display"/>
                <a:ea typeface="DM Serif Display"/>
                <a:cs typeface="DM Serif Display"/>
                <a:sym typeface="DM Serif Display"/>
              </a:rPr>
              <a:t>i</a:t>
            </a:r>
            <a:r>
              <a:rPr lang="en-US" sz="4800" dirty="0">
                <a:solidFill>
                  <a:srgbClr val="FFFFFF"/>
                </a:solidFill>
                <a:latin typeface="DM Serif Display"/>
                <a:ea typeface="DM Serif Display"/>
                <a:cs typeface="DM Serif Display"/>
                <a:sym typeface="DM Serif Display"/>
              </a:rPr>
              <a:t> </a:t>
            </a:r>
            <a:r>
              <a:rPr lang="en-US" sz="4800" dirty="0" err="1">
                <a:solidFill>
                  <a:srgbClr val="FFFFFF"/>
                </a:solidFill>
                <a:latin typeface="DM Serif Display"/>
                <a:ea typeface="DM Serif Display"/>
                <a:cs typeface="DM Serif Display"/>
                <a:sym typeface="DM Serif Display"/>
              </a:rPr>
              <a:t>kształt</a:t>
            </a:r>
            <a:endParaRPr sz="3163" dirty="0">
              <a:solidFill>
                <a:srgbClr val="FFFFFF"/>
              </a:solidFill>
              <a:latin typeface="DM Serif Display"/>
              <a:ea typeface="DM Serif Display"/>
              <a:cs typeface="DM Serif Display"/>
              <a:sym typeface="DM Serif Display"/>
            </a:endParaRPr>
          </a:p>
        </p:txBody>
      </p:sp>
      <p:grpSp>
        <p:nvGrpSpPr>
          <p:cNvPr id="458" name="Google Shape;458;g313e5732f8a_0_36"/>
          <p:cNvGrpSpPr/>
          <p:nvPr/>
        </p:nvGrpSpPr>
        <p:grpSpPr>
          <a:xfrm>
            <a:off x="577250" y="8004476"/>
            <a:ext cx="5633430" cy="2108227"/>
            <a:chOff x="0" y="0"/>
            <a:chExt cx="1980673" cy="1084200"/>
          </a:xfrm>
        </p:grpSpPr>
        <p:sp>
          <p:nvSpPr>
            <p:cNvPr id="459" name="Google Shape;459;g313e5732f8a_0_36"/>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CFCF5A"/>
            </a:solidFill>
            <a:ln>
              <a:noFill/>
            </a:ln>
          </p:spPr>
          <p:txBody>
            <a:bodyPr/>
            <a:lstStyle/>
            <a:p>
              <a:endParaRPr lang="pl-PL"/>
            </a:p>
          </p:txBody>
        </p:sp>
        <p:sp>
          <p:nvSpPr>
            <p:cNvPr id="460" name="Google Shape;460;g313e5732f8a_0_36"/>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61" name="Google Shape;461;g313e5732f8a_0_36"/>
          <p:cNvSpPr txBox="1"/>
          <p:nvPr/>
        </p:nvSpPr>
        <p:spPr>
          <a:xfrm>
            <a:off x="1140713" y="8004475"/>
            <a:ext cx="4506600" cy="2252894"/>
          </a:xfrm>
          <a:prstGeom prst="rect">
            <a:avLst/>
          </a:prstGeom>
          <a:noFill/>
          <a:ln>
            <a:noFill/>
          </a:ln>
        </p:spPr>
        <p:txBody>
          <a:bodyPr spcFirstLastPara="1" wrap="square" lIns="91425" tIns="91425" rIns="91425" bIns="91425" anchor="t" anchorCtr="0">
            <a:spAutoFit/>
          </a:bodyPr>
          <a:lstStyle/>
          <a:p>
            <a:pPr lvl="0" algn="ctr">
              <a:lnSpc>
                <a:spcPct val="140000"/>
              </a:lnSpc>
            </a:pPr>
            <a:r>
              <a:rPr lang="en-US" sz="4800" dirty="0" err="1">
                <a:solidFill>
                  <a:schemeClr val="lt1"/>
                </a:solidFill>
                <a:latin typeface="DM Serif Display"/>
                <a:ea typeface="DM Serif Display"/>
                <a:cs typeface="DM Serif Display"/>
                <a:sym typeface="DM Serif Display"/>
              </a:rPr>
              <a:t>Uważaj</a:t>
            </a:r>
            <a:r>
              <a:rPr lang="en-US" sz="4800" dirty="0">
                <a:solidFill>
                  <a:schemeClr val="lt1"/>
                </a:solidFill>
                <a:latin typeface="DM Serif Display"/>
                <a:ea typeface="DM Serif Display"/>
                <a:cs typeface="DM Serif Display"/>
                <a:sym typeface="DM Serif Display"/>
              </a:rPr>
              <a:t> </a:t>
            </a:r>
            <a:r>
              <a:rPr lang="en-US" sz="4800" dirty="0" err="1">
                <a:solidFill>
                  <a:schemeClr val="lt1"/>
                </a:solidFill>
                <a:latin typeface="DM Serif Display"/>
                <a:ea typeface="DM Serif Display"/>
                <a:cs typeface="DM Serif Display"/>
                <a:sym typeface="DM Serif Display"/>
              </a:rPr>
              <a:t>na</a:t>
            </a:r>
            <a:r>
              <a:rPr lang="en-US" sz="4800" dirty="0">
                <a:solidFill>
                  <a:schemeClr val="lt1"/>
                </a:solidFill>
                <a:latin typeface="DM Serif Display"/>
                <a:ea typeface="DM Serif Display"/>
                <a:cs typeface="DM Serif Display"/>
                <a:sym typeface="DM Serif Display"/>
              </a:rPr>
              <a:t> </a:t>
            </a:r>
            <a:r>
              <a:rPr lang="en-US" sz="4800" dirty="0" err="1">
                <a:solidFill>
                  <a:schemeClr val="lt1"/>
                </a:solidFill>
                <a:latin typeface="DM Serif Display"/>
                <a:ea typeface="DM Serif Display"/>
                <a:cs typeface="DM Serif Display"/>
                <a:sym typeface="DM Serif Display"/>
              </a:rPr>
              <a:t>ślady</a:t>
            </a:r>
            <a:r>
              <a:rPr lang="en-US" sz="4800" dirty="0">
                <a:solidFill>
                  <a:schemeClr val="lt1"/>
                </a:solidFill>
                <a:latin typeface="DM Serif Display"/>
                <a:ea typeface="DM Serif Display"/>
                <a:cs typeface="DM Serif Display"/>
                <a:sym typeface="DM Serif Display"/>
              </a:rPr>
              <a:t> </a:t>
            </a:r>
            <a:r>
              <a:rPr lang="en-US" sz="4800" dirty="0" err="1">
                <a:solidFill>
                  <a:schemeClr val="lt1"/>
                </a:solidFill>
                <a:latin typeface="DM Serif Display"/>
                <a:ea typeface="DM Serif Display"/>
                <a:cs typeface="DM Serif Display"/>
                <a:sym typeface="DM Serif Display"/>
              </a:rPr>
              <a:t>zużycia</a:t>
            </a:r>
            <a:endParaRPr sz="4800" dirty="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grpSp>
        <p:nvGrpSpPr>
          <p:cNvPr id="466" name="Google Shape;466;g31487ae1e97_0_184"/>
          <p:cNvGrpSpPr/>
          <p:nvPr/>
        </p:nvGrpSpPr>
        <p:grpSpPr>
          <a:xfrm>
            <a:off x="0" y="0"/>
            <a:ext cx="18288000" cy="10287000"/>
            <a:chOff x="0" y="0"/>
            <a:chExt cx="24384000" cy="13716000"/>
          </a:xfrm>
        </p:grpSpPr>
        <p:cxnSp>
          <p:nvCxnSpPr>
            <p:cNvPr id="467" name="Google Shape;467;g31487ae1e97_0_18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468" name="Google Shape;468;g31487ae1e97_0_18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69" name="Google Shape;469;g31487ae1e97_0_18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470" name="Google Shape;470;g31487ae1e97_0_184"/>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471" name="Google Shape;471;g31487ae1e97_0_18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472" name="Google Shape;472;g31487ae1e97_0_184"/>
          <p:cNvGrpSpPr/>
          <p:nvPr/>
        </p:nvGrpSpPr>
        <p:grpSpPr>
          <a:xfrm>
            <a:off x="11814819" y="2052637"/>
            <a:ext cx="4415901" cy="7209961"/>
            <a:chOff x="0" y="0"/>
            <a:chExt cx="3505240" cy="5723100"/>
          </a:xfrm>
        </p:grpSpPr>
        <p:sp>
          <p:nvSpPr>
            <p:cNvPr id="473" name="Google Shape;473;g31487ae1e97_0_184"/>
            <p:cNvSpPr/>
            <p:nvPr/>
          </p:nvSpPr>
          <p:spPr>
            <a:xfrm>
              <a:off x="0" y="0"/>
              <a:ext cx="3505240" cy="5723058"/>
            </a:xfrm>
            <a:custGeom>
              <a:avLst/>
              <a:gdLst/>
              <a:ahLst/>
              <a:cxnLst/>
              <a:rect l="l" t="t" r="r" b="b"/>
              <a:pathLst>
                <a:path w="3505240" h="5723058" extrusionOk="0">
                  <a:moveTo>
                    <a:pt x="0" y="0"/>
                  </a:moveTo>
                  <a:lnTo>
                    <a:pt x="3505240" y="0"/>
                  </a:lnTo>
                  <a:lnTo>
                    <a:pt x="3505240" y="5723058"/>
                  </a:lnTo>
                  <a:lnTo>
                    <a:pt x="0" y="5723058"/>
                  </a:lnTo>
                  <a:close/>
                </a:path>
              </a:pathLst>
            </a:custGeom>
            <a:solidFill>
              <a:srgbClr val="CFCF5A"/>
            </a:solidFill>
            <a:ln>
              <a:noFill/>
            </a:ln>
          </p:spPr>
          <p:txBody>
            <a:bodyPr/>
            <a:lstStyle/>
            <a:p>
              <a:endParaRPr lang="pl-PL"/>
            </a:p>
          </p:txBody>
        </p:sp>
        <p:sp>
          <p:nvSpPr>
            <p:cNvPr id="474" name="Google Shape;474;g31487ae1e97_0_184"/>
            <p:cNvSpPr txBox="1"/>
            <p:nvPr/>
          </p:nvSpPr>
          <p:spPr>
            <a:xfrm>
              <a:off x="0" y="0"/>
              <a:ext cx="3505200" cy="57231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75" name="Google Shape;475;g31487ae1e97_0_184"/>
          <p:cNvPicPr preferRelativeResize="0"/>
          <p:nvPr/>
        </p:nvPicPr>
        <p:blipFill rotWithShape="1">
          <a:blip r:embed="rId4">
            <a:alphaModFix/>
          </a:blip>
          <a:srcRect b="14515"/>
          <a:stretch/>
        </p:blipFill>
        <p:spPr>
          <a:xfrm>
            <a:off x="8427725" y="1601325"/>
            <a:ext cx="6457150" cy="8279200"/>
          </a:xfrm>
          <a:prstGeom prst="rect">
            <a:avLst/>
          </a:prstGeom>
          <a:noFill/>
          <a:ln>
            <a:noFill/>
          </a:ln>
        </p:spPr>
      </p:pic>
      <p:sp>
        <p:nvSpPr>
          <p:cNvPr id="476" name="Google Shape;476;g31487ae1e97_0_184"/>
          <p:cNvSpPr txBox="1"/>
          <p:nvPr/>
        </p:nvSpPr>
        <p:spPr>
          <a:xfrm>
            <a:off x="655429" y="1910600"/>
            <a:ext cx="15944100" cy="1844479"/>
          </a:xfrm>
          <a:prstGeom prst="rect">
            <a:avLst/>
          </a:prstGeom>
          <a:noFill/>
          <a:ln>
            <a:noFill/>
          </a:ln>
        </p:spPr>
        <p:txBody>
          <a:bodyPr spcFirstLastPara="1" wrap="square" lIns="0" tIns="0" rIns="0" bIns="0" anchor="t" anchorCtr="0">
            <a:spAutoFit/>
          </a:bodyPr>
          <a:lstStyle/>
          <a:p>
            <a:pPr lvl="0">
              <a:lnSpc>
                <a:spcPct val="111001"/>
              </a:lnSpc>
            </a:pPr>
            <a:r>
              <a:rPr lang="pl-PL" sz="5399" dirty="0">
                <a:solidFill>
                  <a:srgbClr val="1E2328"/>
                </a:solidFill>
                <a:latin typeface="DM Serif Display"/>
                <a:ea typeface="DM Serif Display"/>
                <a:cs typeface="DM Serif Display"/>
                <a:sym typeface="DM Serif Display"/>
              </a:rPr>
              <a:t>Techniki krawiectwa 
W kontekście </a:t>
            </a:r>
            <a:r>
              <a:rPr lang="pl-PL" sz="5399" dirty="0" err="1">
                <a:solidFill>
                  <a:srgbClr val="1E2328"/>
                </a:solidFill>
                <a:latin typeface="DM Serif Display"/>
                <a:ea typeface="DM Serif Display"/>
                <a:cs typeface="DM Serif Display"/>
                <a:sym typeface="DM Serif Display"/>
              </a:rPr>
              <a:t>upcyclingu</a:t>
            </a:r>
            <a:endParaRPr sz="9999" dirty="0">
              <a:solidFill>
                <a:srgbClr val="1E2328"/>
              </a:solidFill>
              <a:latin typeface="DM Serif Display"/>
              <a:ea typeface="DM Serif Display"/>
              <a:cs typeface="DM Serif Display"/>
              <a:sym typeface="DM Serif Display"/>
            </a:endParaRPr>
          </a:p>
        </p:txBody>
      </p:sp>
      <p:cxnSp>
        <p:nvCxnSpPr>
          <p:cNvPr id="477" name="Google Shape;477;g31487ae1e97_0_184"/>
          <p:cNvCxnSpPr/>
          <p:nvPr/>
        </p:nvCxnSpPr>
        <p:spPr>
          <a:xfrm rot="22947">
            <a:off x="3930315" y="9264938"/>
            <a:ext cx="719116" cy="0"/>
          </a:xfrm>
          <a:prstGeom prst="straightConnector1">
            <a:avLst/>
          </a:prstGeom>
          <a:noFill/>
          <a:ln w="9525" cap="flat" cmpd="sng">
            <a:solidFill>
              <a:srgbClr val="CFCF5A"/>
            </a:solidFill>
            <a:prstDash val="solid"/>
            <a:round/>
            <a:headEnd type="none" w="sm" len="sm"/>
            <a:tailEnd type="none" w="sm" len="sm"/>
          </a:ln>
        </p:spPr>
      </p:cxnSp>
      <p:sp>
        <p:nvSpPr>
          <p:cNvPr id="478" name="Google Shape;478;g31487ae1e97_0_184"/>
          <p:cNvSpPr txBox="1"/>
          <p:nvPr/>
        </p:nvSpPr>
        <p:spPr>
          <a:xfrm>
            <a:off x="513600" y="4068250"/>
            <a:ext cx="7552500" cy="5007140"/>
          </a:xfrm>
          <a:prstGeom prst="rect">
            <a:avLst/>
          </a:prstGeom>
          <a:noFill/>
          <a:ln>
            <a:noFill/>
          </a:ln>
        </p:spPr>
        <p:txBody>
          <a:bodyPr spcFirstLastPara="1" wrap="square" lIns="0" tIns="0" rIns="0" bIns="0" anchor="t" anchorCtr="0">
            <a:spAutoFit/>
          </a:bodyPr>
          <a:lstStyle/>
          <a:p>
            <a:pPr lvl="0">
              <a:lnSpc>
                <a:spcPct val="150022"/>
              </a:lnSpc>
              <a:buSzPts val="1100"/>
            </a:pPr>
            <a:r>
              <a:rPr lang="pl-PL" sz="2199" dirty="0" err="1">
                <a:solidFill>
                  <a:srgbClr val="1E2328"/>
                </a:solidFill>
                <a:latin typeface="Montserrat"/>
                <a:ea typeface="Montserrat"/>
                <a:cs typeface="Montserrat"/>
                <a:sym typeface="Montserrat"/>
              </a:rPr>
              <a:t>Upcycling</a:t>
            </a:r>
            <a:r>
              <a:rPr lang="pl-PL" sz="2199" dirty="0">
                <a:solidFill>
                  <a:srgbClr val="1E2328"/>
                </a:solidFill>
                <a:latin typeface="Montserrat"/>
                <a:ea typeface="Montserrat"/>
                <a:cs typeface="Montserrat"/>
                <a:sym typeface="Montserrat"/>
              </a:rPr>
              <a:t> stosowany w modzie to forma przekształcania porzuconych ubrań i materiałów w nowe produkty o wyższej wartości i funkcjonalności. Odnosi się do ponownego wykorzystania i przekształcania ubrania bez degradacji materiału, z którego jest wykonany. 
Aby osiągnąć ten efekt, możemy stosować różne techniki krawieckie, które można stosować w różnych sytuacjach.</a:t>
            </a:r>
            <a:endParaRPr sz="2199" dirty="0">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SzPts val="1100"/>
              <a:buNone/>
            </a:pPr>
            <a:endParaRPr sz="1899" dirty="0">
              <a:solidFill>
                <a:srgbClr val="1E2328"/>
              </a:solidFill>
              <a:latin typeface="Montserrat"/>
              <a:ea typeface="Montserrat"/>
              <a:cs typeface="Montserrat"/>
              <a:sym typeface="Montserrat"/>
            </a:endParaRPr>
          </a:p>
        </p:txBody>
      </p:sp>
      <p:sp>
        <p:nvSpPr>
          <p:cNvPr id="479" name="Google Shape;479;g31487ae1e97_0_184"/>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480" name="Google Shape;480;g31487ae1e97_0_18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3152b07189b_0_133"/>
          <p:cNvSpPr txBox="1"/>
          <p:nvPr/>
        </p:nvSpPr>
        <p:spPr>
          <a:xfrm>
            <a:off x="7043600" y="1715875"/>
            <a:ext cx="9381300" cy="7328738"/>
          </a:xfrm>
          <a:prstGeom prst="rect">
            <a:avLst/>
          </a:prstGeom>
          <a:noFill/>
          <a:ln>
            <a:noFill/>
          </a:ln>
        </p:spPr>
        <p:txBody>
          <a:bodyPr spcFirstLastPara="1" wrap="square" lIns="0" tIns="0" rIns="0" bIns="0" anchor="t" anchorCtr="0">
            <a:spAutoFit/>
          </a:bodyPr>
          <a:lstStyle/>
          <a:p>
            <a:pPr lvl="0">
              <a:lnSpc>
                <a:spcPct val="150022"/>
              </a:lnSpc>
            </a:pPr>
            <a:r>
              <a:rPr lang="pl-PL" sz="2150" b="1" dirty="0">
                <a:solidFill>
                  <a:srgbClr val="1E2328"/>
                </a:solidFill>
                <a:latin typeface="Montserrat"/>
                <a:ea typeface="Montserrat"/>
                <a:cs typeface="Montserrat"/>
                <a:sym typeface="Montserrat"/>
              </a:rPr>
              <a:t>R</a:t>
            </a:r>
            <a:r>
              <a:rPr lang="pl-PL" sz="2150" dirty="0">
                <a:solidFill>
                  <a:srgbClr val="1E2328"/>
                </a:solidFill>
                <a:latin typeface="Montserrat"/>
                <a:ea typeface="Montserrat"/>
                <a:cs typeface="Montserrat"/>
                <a:sym typeface="Montserrat"/>
              </a:rPr>
              <a:t>ozkładanie to ostrożne rozbieranie ubrania na szwach, aby uratować materiały użyteczne (tkaniny, guziki, zamki błyskawiczne). Projektowanie pod kątem demontażu to strategia projektowa, która zapewnia łatwą demontaż produktów pod koniec ich życia, umożliwiając recykling, </a:t>
            </a:r>
            <a:r>
              <a:rPr lang="pl-PL" sz="2150" dirty="0" err="1">
                <a:solidFill>
                  <a:srgbClr val="1E2328"/>
                </a:solidFill>
                <a:latin typeface="Montserrat"/>
                <a:ea typeface="Montserrat"/>
                <a:cs typeface="Montserrat"/>
                <a:sym typeface="Montserrat"/>
              </a:rPr>
              <a:t>upcykling</a:t>
            </a:r>
            <a:r>
              <a:rPr lang="pl-PL" sz="2150" dirty="0">
                <a:solidFill>
                  <a:srgbClr val="1E2328"/>
                </a:solidFill>
                <a:latin typeface="Montserrat"/>
                <a:ea typeface="Montserrat"/>
                <a:cs typeface="Montserrat"/>
                <a:sym typeface="Montserrat"/>
              </a:rPr>
              <a:t> lub ponowne wykorzystanie oddzielonych elementów</a:t>
            </a:r>
            <a:endParaRPr sz="2150" dirty="0">
              <a:solidFill>
                <a:srgbClr val="1E2328"/>
              </a:solidFill>
              <a:latin typeface="Montserrat"/>
              <a:ea typeface="Montserrat"/>
              <a:cs typeface="Montserrat"/>
              <a:sym typeface="Montserrat"/>
            </a:endParaRPr>
          </a:p>
          <a:p>
            <a:pPr lvl="0">
              <a:lnSpc>
                <a:spcPct val="150022"/>
              </a:lnSpc>
            </a:pPr>
            <a:endParaRPr lang="pl-PL" sz="2150" b="1" dirty="0">
              <a:solidFill>
                <a:srgbClr val="1E2328"/>
              </a:solidFill>
              <a:latin typeface="Montserrat"/>
              <a:ea typeface="Montserrat"/>
              <a:cs typeface="Montserrat"/>
              <a:sym typeface="Montserrat"/>
            </a:endParaRPr>
          </a:p>
          <a:p>
            <a:pPr lvl="0">
              <a:lnSpc>
                <a:spcPct val="150022"/>
              </a:lnSpc>
            </a:pPr>
            <a:r>
              <a:rPr lang="pl-PL" sz="2150" b="1" dirty="0">
                <a:solidFill>
                  <a:srgbClr val="1E2328"/>
                </a:solidFill>
                <a:latin typeface="Montserrat"/>
                <a:ea typeface="Montserrat"/>
                <a:cs typeface="Montserrat"/>
                <a:sym typeface="Montserrat"/>
              </a:rPr>
              <a:t>P</a:t>
            </a:r>
            <a:r>
              <a:rPr lang="pl-PL" sz="2150" dirty="0">
                <a:solidFill>
                  <a:srgbClr val="1E2328"/>
                </a:solidFill>
                <a:latin typeface="Montserrat"/>
                <a:ea typeface="Montserrat"/>
                <a:cs typeface="Montserrat"/>
                <a:sym typeface="Montserrat"/>
              </a:rPr>
              <a:t>atchwork to zszycie ze sobą skrawków tkaniny, aby stworzyć nowy kawałek materiału lub nawet jako większy kawałek tkaniny (tkaniny), często używany do tworzenia unikalnych wzorów i faktur</a:t>
            </a:r>
            <a:endParaRPr sz="2150"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lang="pl-PL" sz="3799" b="1" dirty="0">
              <a:solidFill>
                <a:srgbClr val="1E2328"/>
              </a:solidFill>
              <a:latin typeface="Montserrat"/>
              <a:ea typeface="Montserrat"/>
              <a:cs typeface="Montserrat"/>
              <a:sym typeface="Montserrat"/>
            </a:endParaRPr>
          </a:p>
          <a:p>
            <a:pPr lvl="0">
              <a:lnSpc>
                <a:spcPct val="150022"/>
              </a:lnSpc>
            </a:pPr>
            <a:r>
              <a:rPr lang="pl-PL" sz="2150" b="1" dirty="0">
                <a:solidFill>
                  <a:srgbClr val="1E2328"/>
                </a:solidFill>
                <a:latin typeface="Montserrat"/>
                <a:ea typeface="Montserrat"/>
                <a:cs typeface="Montserrat"/>
                <a:sym typeface="Montserrat"/>
              </a:rPr>
              <a:t>Z</a:t>
            </a:r>
            <a:r>
              <a:rPr lang="pl-PL" sz="2150" dirty="0">
                <a:solidFill>
                  <a:srgbClr val="1E2328"/>
                </a:solidFill>
                <a:latin typeface="Montserrat"/>
                <a:ea typeface="Montserrat"/>
                <a:cs typeface="Montserrat"/>
                <a:sym typeface="Montserrat"/>
              </a:rPr>
              <a:t>miana rozmiaru to przeróbka ubrania, aby była odpowiednia do noszenia, poprzez skracanie. wydłużanie, dokręcanie/zwężanie lub powiększanie...</a:t>
            </a:r>
            <a:endParaRPr sz="2150" dirty="0"/>
          </a:p>
        </p:txBody>
      </p:sp>
      <p:grpSp>
        <p:nvGrpSpPr>
          <p:cNvPr id="486" name="Google Shape;486;g3152b07189b_0_133"/>
          <p:cNvGrpSpPr/>
          <p:nvPr/>
        </p:nvGrpSpPr>
        <p:grpSpPr>
          <a:xfrm>
            <a:off x="0" y="0"/>
            <a:ext cx="18288000" cy="10287000"/>
            <a:chOff x="0" y="0"/>
            <a:chExt cx="24384000" cy="13716000"/>
          </a:xfrm>
        </p:grpSpPr>
        <p:cxnSp>
          <p:nvCxnSpPr>
            <p:cNvPr id="487" name="Google Shape;487;g3152b07189b_0_13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488" name="Google Shape;488;g3152b07189b_0_13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89" name="Google Shape;489;g3152b07189b_0_13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490" name="Google Shape;490;g3152b07189b_0_133"/>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491" name="Google Shape;491;g3152b07189b_0_133"/>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492" name="Google Shape;492;g3152b07189b_0_133"/>
          <p:cNvGrpSpPr/>
          <p:nvPr/>
        </p:nvGrpSpPr>
        <p:grpSpPr>
          <a:xfrm>
            <a:off x="1028713" y="1715876"/>
            <a:ext cx="5633430" cy="2330379"/>
            <a:chOff x="0" y="0"/>
            <a:chExt cx="1980673" cy="1084200"/>
          </a:xfrm>
        </p:grpSpPr>
        <p:sp>
          <p:nvSpPr>
            <p:cNvPr id="493" name="Google Shape;493;g3152b07189b_0_133"/>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494" name="Google Shape;494;g3152b07189b_0_133"/>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95" name="Google Shape;495;g3152b07189b_0_133"/>
          <p:cNvGrpSpPr/>
          <p:nvPr/>
        </p:nvGrpSpPr>
        <p:grpSpPr>
          <a:xfrm>
            <a:off x="1028725" y="4542150"/>
            <a:ext cx="5633430" cy="2330488"/>
            <a:chOff x="0" y="0"/>
            <a:chExt cx="1980673" cy="1084200"/>
          </a:xfrm>
        </p:grpSpPr>
        <p:sp>
          <p:nvSpPr>
            <p:cNvPr id="496" name="Google Shape;496;g3152b07189b_0_133"/>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CFCF5A"/>
            </a:solidFill>
            <a:ln>
              <a:noFill/>
            </a:ln>
          </p:spPr>
          <p:txBody>
            <a:bodyPr/>
            <a:lstStyle/>
            <a:p>
              <a:endParaRPr lang="pl-PL"/>
            </a:p>
          </p:txBody>
        </p:sp>
        <p:sp>
          <p:nvSpPr>
            <p:cNvPr id="497" name="Google Shape;497;g3152b07189b_0_133"/>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8" name="Google Shape;498;g3152b07189b_0_133"/>
          <p:cNvSpPr txBox="1"/>
          <p:nvPr/>
        </p:nvSpPr>
        <p:spPr>
          <a:xfrm>
            <a:off x="1496021" y="2079656"/>
            <a:ext cx="4698605" cy="1863459"/>
          </a:xfrm>
          <a:prstGeom prst="rect">
            <a:avLst/>
          </a:prstGeom>
          <a:noFill/>
          <a:ln>
            <a:noFill/>
          </a:ln>
        </p:spPr>
        <p:txBody>
          <a:bodyPr spcFirstLastPara="1" wrap="square" lIns="0" tIns="0" rIns="0" bIns="0" anchor="t" anchorCtr="0">
            <a:spAutoFit/>
          </a:bodyPr>
          <a:lstStyle/>
          <a:p>
            <a:pPr lvl="0" algn="ctr">
              <a:lnSpc>
                <a:spcPct val="122002"/>
              </a:lnSpc>
            </a:pPr>
            <a:r>
              <a:rPr lang="en-US" sz="4963" dirty="0" err="1">
                <a:solidFill>
                  <a:srgbClr val="FFFFFF"/>
                </a:solidFill>
                <a:latin typeface="DM Serif Display"/>
                <a:ea typeface="DM Serif Display"/>
                <a:cs typeface="DM Serif Display"/>
                <a:sym typeface="DM Serif Display"/>
              </a:rPr>
              <a:t>Rozkładanie</a:t>
            </a:r>
            <a:r>
              <a:rPr lang="en-US" sz="4963" dirty="0">
                <a:solidFill>
                  <a:srgbClr val="FFFFFF"/>
                </a:solidFill>
                <a:latin typeface="DM Serif Display"/>
                <a:ea typeface="DM Serif Display"/>
                <a:cs typeface="DM Serif Display"/>
                <a:sym typeface="DM Serif Display"/>
              </a:rPr>
              <a:t> </a:t>
            </a:r>
            <a:r>
              <a:rPr lang="en-US" sz="4963" dirty="0" err="1">
                <a:solidFill>
                  <a:srgbClr val="FFFFFF"/>
                </a:solidFill>
                <a:latin typeface="DM Serif Display"/>
                <a:ea typeface="DM Serif Display"/>
                <a:cs typeface="DM Serif Display"/>
                <a:sym typeface="DM Serif Display"/>
              </a:rPr>
              <a:t>na</a:t>
            </a:r>
            <a:r>
              <a:rPr lang="en-US" sz="4963" dirty="0">
                <a:solidFill>
                  <a:srgbClr val="FFFFFF"/>
                </a:solidFill>
                <a:latin typeface="DM Serif Display"/>
                <a:ea typeface="DM Serif Display"/>
                <a:cs typeface="DM Serif Display"/>
                <a:sym typeface="DM Serif Display"/>
              </a:rPr>
              <a:t> </a:t>
            </a:r>
            <a:r>
              <a:rPr lang="en-US" sz="4963" dirty="0" err="1">
                <a:solidFill>
                  <a:srgbClr val="FFFFFF"/>
                </a:solidFill>
                <a:latin typeface="DM Serif Display"/>
                <a:ea typeface="DM Serif Display"/>
                <a:cs typeface="DM Serif Display"/>
                <a:sym typeface="DM Serif Display"/>
              </a:rPr>
              <a:t>części</a:t>
            </a:r>
            <a:endParaRPr dirty="0"/>
          </a:p>
        </p:txBody>
      </p:sp>
      <p:sp>
        <p:nvSpPr>
          <p:cNvPr id="499" name="Google Shape;499;g3152b07189b_0_133"/>
          <p:cNvSpPr txBox="1"/>
          <p:nvPr/>
        </p:nvSpPr>
        <p:spPr>
          <a:xfrm>
            <a:off x="1660546" y="5289430"/>
            <a:ext cx="4369800" cy="763800"/>
          </a:xfrm>
          <a:prstGeom prst="rect">
            <a:avLst/>
          </a:prstGeom>
          <a:noFill/>
          <a:ln>
            <a:noFill/>
          </a:ln>
        </p:spPr>
        <p:txBody>
          <a:bodyPr spcFirstLastPara="1" wrap="square" lIns="0" tIns="0" rIns="0" bIns="0" anchor="t" anchorCtr="0">
            <a:spAutoFit/>
          </a:bodyPr>
          <a:lstStyle/>
          <a:p>
            <a:pPr marL="0" marR="0" lvl="0" indent="0" algn="ctr" rtl="0">
              <a:lnSpc>
                <a:spcPct val="122002"/>
              </a:lnSpc>
              <a:spcBef>
                <a:spcPts val="0"/>
              </a:spcBef>
              <a:spcAft>
                <a:spcPts val="0"/>
              </a:spcAft>
              <a:buClr>
                <a:srgbClr val="000000"/>
              </a:buClr>
              <a:buFont typeface="Arial"/>
              <a:buNone/>
            </a:pPr>
            <a:r>
              <a:rPr lang="en-US" sz="4963">
                <a:solidFill>
                  <a:srgbClr val="FFFFFF"/>
                </a:solidFill>
                <a:latin typeface="DM Serif Display"/>
                <a:ea typeface="DM Serif Display"/>
                <a:cs typeface="DM Serif Display"/>
                <a:sym typeface="DM Serif Display"/>
              </a:rPr>
              <a:t>Patchwork</a:t>
            </a:r>
            <a:endParaRPr/>
          </a:p>
        </p:txBody>
      </p:sp>
      <p:sp>
        <p:nvSpPr>
          <p:cNvPr id="500" name="Google Shape;500;g3152b07189b_0_133"/>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grpSp>
        <p:nvGrpSpPr>
          <p:cNvPr id="501" name="Google Shape;501;g3152b07189b_0_133"/>
          <p:cNvGrpSpPr/>
          <p:nvPr/>
        </p:nvGrpSpPr>
        <p:grpSpPr>
          <a:xfrm>
            <a:off x="1028725" y="7471576"/>
            <a:ext cx="5633430" cy="2330379"/>
            <a:chOff x="0" y="0"/>
            <a:chExt cx="1980673" cy="1084200"/>
          </a:xfrm>
        </p:grpSpPr>
        <p:sp>
          <p:nvSpPr>
            <p:cNvPr id="502" name="Google Shape;502;g3152b07189b_0_133"/>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503" name="Google Shape;503;g3152b07189b_0_133"/>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04" name="Google Shape;504;g3152b07189b_0_133"/>
          <p:cNvSpPr txBox="1"/>
          <p:nvPr/>
        </p:nvSpPr>
        <p:spPr>
          <a:xfrm>
            <a:off x="1028755" y="8254850"/>
            <a:ext cx="5633400" cy="931730"/>
          </a:xfrm>
          <a:prstGeom prst="rect">
            <a:avLst/>
          </a:prstGeom>
          <a:noFill/>
          <a:ln>
            <a:noFill/>
          </a:ln>
        </p:spPr>
        <p:txBody>
          <a:bodyPr spcFirstLastPara="1" wrap="square" lIns="0" tIns="0" rIns="0" bIns="0" anchor="t" anchorCtr="0">
            <a:spAutoFit/>
          </a:bodyPr>
          <a:lstStyle/>
          <a:p>
            <a:pPr lvl="0" algn="ctr">
              <a:lnSpc>
                <a:spcPct val="122002"/>
              </a:lnSpc>
            </a:pPr>
            <a:r>
              <a:rPr lang="en-US" sz="4963" dirty="0" err="1">
                <a:solidFill>
                  <a:srgbClr val="FFFFFF"/>
                </a:solidFill>
                <a:latin typeface="DM Serif Display"/>
                <a:ea typeface="DM Serif Display"/>
                <a:cs typeface="DM Serif Display"/>
                <a:sym typeface="DM Serif Display"/>
              </a:rPr>
              <a:t>Zmiana</a:t>
            </a:r>
            <a:r>
              <a:rPr lang="en-US" sz="4963" dirty="0">
                <a:solidFill>
                  <a:srgbClr val="FFFFFF"/>
                </a:solidFill>
                <a:latin typeface="DM Serif Display"/>
                <a:ea typeface="DM Serif Display"/>
                <a:cs typeface="DM Serif Display"/>
                <a:sym typeface="DM Serif Display"/>
              </a:rPr>
              <a:t> </a:t>
            </a:r>
            <a:r>
              <a:rPr lang="en-US" sz="4963" dirty="0" err="1">
                <a:solidFill>
                  <a:srgbClr val="FFFFFF"/>
                </a:solidFill>
                <a:latin typeface="DM Serif Display"/>
                <a:ea typeface="DM Serif Display"/>
                <a:cs typeface="DM Serif Display"/>
                <a:sym typeface="DM Serif Display"/>
              </a:rPr>
              <a:t>rozmiaru</a:t>
            </a:r>
            <a:endParaRPr dirty="0"/>
          </a:p>
        </p:txBody>
      </p:sp>
      <p:sp>
        <p:nvSpPr>
          <p:cNvPr id="505" name="Google Shape;505;g3152b07189b_0_13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cxnSp>
        <p:nvCxnSpPr>
          <p:cNvPr id="103" name="Google Shape;103;p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04" name="Google Shape;104;p2"/>
          <p:cNvGrpSpPr/>
          <p:nvPr/>
        </p:nvGrpSpPr>
        <p:grpSpPr>
          <a:xfrm>
            <a:off x="0" y="9263063"/>
            <a:ext cx="12735070" cy="1023937"/>
            <a:chOff x="0" y="0"/>
            <a:chExt cx="10109079" cy="812800"/>
          </a:xfrm>
        </p:grpSpPr>
        <p:sp>
          <p:nvSpPr>
            <p:cNvPr id="105" name="Google Shape;105;p2"/>
            <p:cNvSpPr/>
            <p:nvPr/>
          </p:nvSpPr>
          <p:spPr>
            <a:xfrm>
              <a:off x="0" y="0"/>
              <a:ext cx="10109079" cy="812800"/>
            </a:xfrm>
            <a:custGeom>
              <a:avLst/>
              <a:gdLst/>
              <a:ahLst/>
              <a:cxnLst/>
              <a:rect l="l" t="t" r="r" b="b"/>
              <a:pathLst>
                <a:path w="10109079" h="812800" extrusionOk="0">
                  <a:moveTo>
                    <a:pt x="0" y="0"/>
                  </a:moveTo>
                  <a:lnTo>
                    <a:pt x="10109079" y="0"/>
                  </a:lnTo>
                  <a:lnTo>
                    <a:pt x="10109079" y="812800"/>
                  </a:lnTo>
                  <a:lnTo>
                    <a:pt x="0" y="812800"/>
                  </a:lnTo>
                  <a:close/>
                </a:path>
              </a:pathLst>
            </a:custGeom>
            <a:solidFill>
              <a:srgbClr val="000000"/>
            </a:solidFill>
            <a:ln>
              <a:noFill/>
            </a:ln>
          </p:spPr>
          <p:txBody>
            <a:bodyPr/>
            <a:lstStyle/>
            <a:p>
              <a:endParaRPr lang="pl-PL"/>
            </a:p>
          </p:txBody>
        </p:sp>
        <p:sp>
          <p:nvSpPr>
            <p:cNvPr id="106" name="Google Shape;106;p2"/>
            <p:cNvSpPr txBox="1"/>
            <p:nvPr/>
          </p:nvSpPr>
          <p:spPr>
            <a:xfrm>
              <a:off x="0" y="0"/>
              <a:ext cx="10109079"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7" name="Google Shape;107;p2"/>
          <p:cNvGrpSpPr/>
          <p:nvPr/>
        </p:nvGrpSpPr>
        <p:grpSpPr>
          <a:xfrm>
            <a:off x="7751895" y="5657850"/>
            <a:ext cx="5296402" cy="5008320"/>
            <a:chOff x="0" y="0"/>
            <a:chExt cx="4204276" cy="3975597"/>
          </a:xfrm>
        </p:grpSpPr>
        <p:sp>
          <p:nvSpPr>
            <p:cNvPr id="108" name="Google Shape;108;p2"/>
            <p:cNvSpPr/>
            <p:nvPr/>
          </p:nvSpPr>
          <p:spPr>
            <a:xfrm>
              <a:off x="0" y="0"/>
              <a:ext cx="4204276" cy="3975597"/>
            </a:xfrm>
            <a:custGeom>
              <a:avLst/>
              <a:gdLst/>
              <a:ahLst/>
              <a:cxnLst/>
              <a:rect l="l" t="t" r="r" b="b"/>
              <a:pathLst>
                <a:path w="4204276" h="3975597" extrusionOk="0">
                  <a:moveTo>
                    <a:pt x="0" y="0"/>
                  </a:moveTo>
                  <a:lnTo>
                    <a:pt x="4204276" y="0"/>
                  </a:lnTo>
                  <a:lnTo>
                    <a:pt x="4204276" y="3975597"/>
                  </a:lnTo>
                  <a:lnTo>
                    <a:pt x="0" y="3975597"/>
                  </a:lnTo>
                  <a:close/>
                </a:path>
              </a:pathLst>
            </a:custGeom>
            <a:solidFill>
              <a:srgbClr val="CFCF5A"/>
            </a:solidFill>
            <a:ln>
              <a:noFill/>
            </a:ln>
          </p:spPr>
          <p:txBody>
            <a:bodyPr/>
            <a:lstStyle/>
            <a:p>
              <a:endParaRPr lang="pl-PL"/>
            </a:p>
          </p:txBody>
        </p:sp>
        <p:sp>
          <p:nvSpPr>
            <p:cNvPr id="109" name="Google Shape;109;p2"/>
            <p:cNvSpPr txBox="1"/>
            <p:nvPr/>
          </p:nvSpPr>
          <p:spPr>
            <a:xfrm>
              <a:off x="0" y="0"/>
              <a:ext cx="4204276" cy="3975597"/>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10" name="Google Shape;110;p2"/>
          <p:cNvPicPr preferRelativeResize="0"/>
          <p:nvPr/>
        </p:nvPicPr>
        <p:blipFill rotWithShape="1">
          <a:blip r:embed="rId3">
            <a:alphaModFix/>
          </a:blip>
          <a:srcRect t="1182" b="1181"/>
          <a:stretch/>
        </p:blipFill>
        <p:spPr>
          <a:xfrm>
            <a:off x="7751895" y="1028700"/>
            <a:ext cx="9482623" cy="9258300"/>
          </a:xfrm>
          <a:prstGeom prst="rect">
            <a:avLst/>
          </a:prstGeom>
          <a:noFill/>
          <a:ln>
            <a:noFill/>
          </a:ln>
        </p:spPr>
      </p:pic>
      <p:sp>
        <p:nvSpPr>
          <p:cNvPr id="111" name="Google Shape;111;p2"/>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en-US" sz="2499" b="0" i="0" u="none" strike="noStrike" cap="none">
                <a:solidFill>
                  <a:srgbClr val="1E2328"/>
                </a:solidFill>
                <a:latin typeface="DM Serif Display"/>
                <a:ea typeface="DM Serif Display"/>
                <a:cs typeface="DM Serif Display"/>
                <a:sym typeface="DM Serif Display"/>
              </a:rPr>
              <a:t>UpTraK Training Programme</a:t>
            </a:r>
            <a:endParaRPr/>
          </a:p>
        </p:txBody>
      </p:sp>
      <p:cxnSp>
        <p:nvCxnSpPr>
          <p:cNvPr id="112" name="Google Shape;112;p2"/>
          <p:cNvCxnSpPr/>
          <p:nvPr/>
        </p:nvCxnSpPr>
        <p:spPr>
          <a:xfrm rot="10800000">
            <a:off x="16675331" y="0"/>
            <a:ext cx="0" cy="10287000"/>
          </a:xfrm>
          <a:prstGeom prst="straightConnector1">
            <a:avLst/>
          </a:prstGeom>
          <a:noFill/>
          <a:ln w="9525" cap="flat" cmpd="sng">
            <a:solidFill>
              <a:srgbClr val="1E2328"/>
            </a:solidFill>
            <a:prstDash val="solid"/>
            <a:round/>
            <a:headEnd type="none" w="sm" len="sm"/>
            <a:tailEnd type="none" w="sm" len="sm"/>
          </a:ln>
        </p:spPr>
      </p:cxnSp>
      <p:sp>
        <p:nvSpPr>
          <p:cNvPr id="113" name="Google Shape;113;p2"/>
          <p:cNvSpPr txBox="1"/>
          <p:nvPr/>
        </p:nvSpPr>
        <p:spPr>
          <a:xfrm>
            <a:off x="1031566" y="3023235"/>
            <a:ext cx="4695894" cy="5586145"/>
          </a:xfrm>
          <a:prstGeom prst="rect">
            <a:avLst/>
          </a:prstGeom>
          <a:noFill/>
          <a:ln>
            <a:noFill/>
          </a:ln>
        </p:spPr>
        <p:txBody>
          <a:bodyPr spcFirstLastPara="1" wrap="square" lIns="0" tIns="0" rIns="0" bIns="0" anchor="t" anchorCtr="0">
            <a:spAutoFit/>
          </a:bodyPr>
          <a:lstStyle/>
          <a:p>
            <a:pPr lvl="0" algn="just">
              <a:lnSpc>
                <a:spcPct val="150000"/>
              </a:lnSpc>
            </a:pPr>
            <a:r>
              <a:rPr lang="pl-PL" sz="2200" dirty="0">
                <a:latin typeface="Montserrat"/>
                <a:ea typeface="Montserrat"/>
                <a:cs typeface="Montserrat"/>
                <a:sym typeface="Montserrat"/>
              </a:rPr>
              <a:t>Finansowane przez Unię Europejską. Wyrażone poglądy i opinie są jednak wyłącznie autorami i niekoniecznie odzwierciedlają poglądy Unii Europejskiej lub Europejskiej Agencji Wykonawczej ds. Edukacji i Kultury (EACEA). Ani Unia Europejska, ani EACEA nie mogą ponosić za nie odpowiedzialności</a:t>
            </a:r>
            <a:r>
              <a:rPr lang="en-US" sz="2200" b="0" i="0" u="none" strike="noStrike" cap="none" dirty="0">
                <a:solidFill>
                  <a:srgbClr val="000000"/>
                </a:solidFill>
                <a:latin typeface="Montserrat"/>
                <a:ea typeface="Montserrat"/>
                <a:cs typeface="Montserrat"/>
                <a:sym typeface="Montserrat"/>
              </a:rPr>
              <a:t>.</a:t>
            </a:r>
            <a:endParaRPr dirty="0"/>
          </a:p>
        </p:txBody>
      </p:sp>
      <p:sp>
        <p:nvSpPr>
          <p:cNvPr id="114" name="Google Shape;114;p2"/>
          <p:cNvSpPr/>
          <p:nvPr/>
        </p:nvSpPr>
        <p:spPr>
          <a:xfrm>
            <a:off x="13662188" y="268369"/>
            <a:ext cx="2675477" cy="559152"/>
          </a:xfrm>
          <a:custGeom>
            <a:avLst/>
            <a:gdLst/>
            <a:ahLst/>
            <a:cxnLst/>
            <a:rect l="l" t="t" r="r" b="b"/>
            <a:pathLst>
              <a:path w="2675477" h="559152" extrusionOk="0">
                <a:moveTo>
                  <a:pt x="0" y="0"/>
                </a:moveTo>
                <a:lnTo>
                  <a:pt x="2675478" y="0"/>
                </a:lnTo>
                <a:lnTo>
                  <a:pt x="2675478" y="559152"/>
                </a:lnTo>
                <a:lnTo>
                  <a:pt x="0" y="559152"/>
                </a:lnTo>
                <a:lnTo>
                  <a:pt x="0" y="0"/>
                </a:lnTo>
                <a:close/>
              </a:path>
            </a:pathLst>
          </a:custGeom>
          <a:blipFill rotWithShape="1">
            <a:blip r:embed="rId4">
              <a:alphaModFix/>
            </a:blip>
            <a:stretch>
              <a:fillRect/>
            </a:stretch>
          </a:blipFill>
          <a:ln>
            <a:noFill/>
          </a:ln>
        </p:spPr>
        <p:txBody>
          <a:bodyPr/>
          <a:lstStyle/>
          <a:p>
            <a:endParaRPr lang="pl-PL"/>
          </a:p>
        </p:txBody>
      </p:sp>
      <p:sp>
        <p:nvSpPr>
          <p:cNvPr id="115" name="Google Shape;115;p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31487ae1e97_0_52"/>
          <p:cNvSpPr txBox="1"/>
          <p:nvPr/>
        </p:nvSpPr>
        <p:spPr>
          <a:xfrm>
            <a:off x="6892650" y="1543550"/>
            <a:ext cx="9231300" cy="6980885"/>
          </a:xfrm>
          <a:prstGeom prst="rect">
            <a:avLst/>
          </a:prstGeom>
          <a:noFill/>
          <a:ln>
            <a:noFill/>
          </a:ln>
        </p:spPr>
        <p:txBody>
          <a:bodyPr spcFirstLastPara="1" wrap="square" lIns="0" tIns="0" rIns="0" bIns="0" anchor="t" anchorCtr="0">
            <a:spAutoFit/>
          </a:bodyPr>
          <a:lstStyle/>
          <a:p>
            <a:pPr lvl="0">
              <a:lnSpc>
                <a:spcPct val="115000"/>
              </a:lnSpc>
            </a:pPr>
            <a:r>
              <a:rPr lang="pl-PL" sz="2150" b="1" dirty="0" err="1">
                <a:solidFill>
                  <a:srgbClr val="1E2328"/>
                </a:solidFill>
                <a:latin typeface="Montserrat"/>
                <a:ea typeface="Montserrat"/>
                <a:cs typeface="Montserrat"/>
                <a:sym typeface="Montserrat"/>
              </a:rPr>
              <a:t>O</a:t>
            </a:r>
            <a:r>
              <a:rPr lang="pl-PL" sz="2150" dirty="0" err="1">
                <a:solidFill>
                  <a:srgbClr val="1E2328"/>
                </a:solidFill>
                <a:latin typeface="Montserrat"/>
                <a:ea typeface="Montserrat"/>
                <a:cs typeface="Montserrat"/>
                <a:sym typeface="Montserrat"/>
              </a:rPr>
              <a:t>zdobnictwo</a:t>
            </a:r>
            <a:r>
              <a:rPr lang="pl-PL" sz="2150" dirty="0">
                <a:solidFill>
                  <a:srgbClr val="1E2328"/>
                </a:solidFill>
                <a:latin typeface="Montserrat"/>
                <a:ea typeface="Montserrat"/>
                <a:cs typeface="Montserrat"/>
                <a:sym typeface="Montserrat"/>
              </a:rPr>
              <a:t> to dodanie elementów dekoracyjnych, takich jak koraliki, cekiny czy haft, aby podkreślić estetyczny wygląd ubrania lub dodatku.</a:t>
            </a:r>
            <a:endParaRPr sz="2150"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endParaRPr lang="pl-PL" sz="3799" b="1"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endParaRPr lang="pl-PL" sz="3799" b="1" dirty="0">
              <a:solidFill>
                <a:srgbClr val="1E2328"/>
              </a:solidFill>
              <a:latin typeface="Montserrat"/>
              <a:ea typeface="Montserrat"/>
              <a:cs typeface="Montserrat"/>
              <a:sym typeface="Montserrat"/>
            </a:endParaRPr>
          </a:p>
          <a:p>
            <a:pPr lvl="0">
              <a:lnSpc>
                <a:spcPct val="115000"/>
              </a:lnSpc>
            </a:pPr>
            <a:r>
              <a:rPr lang="pl-PL" sz="2150" b="1" dirty="0">
                <a:solidFill>
                  <a:srgbClr val="1E2328"/>
                </a:solidFill>
                <a:latin typeface="Montserrat"/>
                <a:ea typeface="Montserrat"/>
                <a:cs typeface="Montserrat"/>
                <a:sym typeface="Montserrat"/>
              </a:rPr>
              <a:t>H</a:t>
            </a:r>
            <a:r>
              <a:rPr lang="pl-PL" sz="2150" dirty="0">
                <a:solidFill>
                  <a:srgbClr val="1E2328"/>
                </a:solidFill>
                <a:latin typeface="Montserrat"/>
                <a:ea typeface="Montserrat"/>
                <a:cs typeface="Montserrat"/>
                <a:sym typeface="Montserrat"/>
              </a:rPr>
              <a:t>aft to technika dekorowania tkanin lub ubrań wzorami lub obrazami przyszytymi bezpośrednio do materiału.</a:t>
            </a:r>
            <a:endParaRPr sz="2150"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endParaRPr sz="2199"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endParaRPr lang="pl-PL" sz="3799" b="1" dirty="0">
              <a:solidFill>
                <a:srgbClr val="1E2328"/>
              </a:solidFill>
              <a:latin typeface="Montserrat"/>
              <a:ea typeface="Montserrat"/>
              <a:cs typeface="Montserrat"/>
              <a:sym typeface="Montserrat"/>
            </a:endParaRPr>
          </a:p>
          <a:p>
            <a:pPr lvl="0">
              <a:lnSpc>
                <a:spcPct val="115000"/>
              </a:lnSpc>
            </a:pPr>
            <a:r>
              <a:rPr lang="pl-PL" sz="2150" b="1" dirty="0">
                <a:solidFill>
                  <a:srgbClr val="1E2328"/>
                </a:solidFill>
                <a:latin typeface="Montserrat"/>
                <a:ea typeface="Montserrat"/>
                <a:cs typeface="Montserrat"/>
                <a:sym typeface="Montserrat"/>
              </a:rPr>
              <a:t>A</a:t>
            </a:r>
            <a:r>
              <a:rPr lang="pl-PL" sz="2150" dirty="0">
                <a:solidFill>
                  <a:srgbClr val="1E2328"/>
                </a:solidFill>
                <a:latin typeface="Montserrat"/>
                <a:ea typeface="Montserrat"/>
                <a:cs typeface="Montserrat"/>
                <a:sym typeface="Montserrat"/>
              </a:rPr>
              <a:t>plikacja to ozdobne haftowanie, w którym kawałki lub łaty tkaniny o różnych kształtach i wzorach są przyszywane do większego elementu, tworząc obraz lub wzór. Technika ta jest wykonywana ręcznie lub maszynowo.</a:t>
            </a:r>
            <a:endParaRPr sz="2150"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endParaRPr sz="2199" dirty="0">
              <a:solidFill>
                <a:srgbClr val="1E2328"/>
              </a:solidFill>
              <a:latin typeface="Montserrat"/>
              <a:ea typeface="Montserrat"/>
              <a:cs typeface="Montserrat"/>
              <a:sym typeface="Montserrat"/>
            </a:endParaRPr>
          </a:p>
          <a:p>
            <a:pPr lvl="0">
              <a:lnSpc>
                <a:spcPct val="115000"/>
              </a:lnSpc>
            </a:pPr>
            <a:r>
              <a:rPr lang="pl-PL" sz="2150" b="1" dirty="0">
                <a:solidFill>
                  <a:srgbClr val="1E2328"/>
                </a:solidFill>
                <a:latin typeface="Montserrat"/>
                <a:ea typeface="Montserrat"/>
                <a:cs typeface="Montserrat"/>
                <a:sym typeface="Montserrat"/>
              </a:rPr>
              <a:t>W</a:t>
            </a:r>
            <a:r>
              <a:rPr lang="pl-PL" sz="2150" dirty="0">
                <a:solidFill>
                  <a:srgbClr val="1E2328"/>
                </a:solidFill>
                <a:latin typeface="Montserrat"/>
                <a:ea typeface="Montserrat"/>
                <a:cs typeface="Montserrat"/>
                <a:sym typeface="Montserrat"/>
              </a:rPr>
              <a:t>idoczna naprawa to technika naprawy uszkodzonej tkaniny w sposób estetyczny, który staje się częścią projektu ubrania.</a:t>
            </a:r>
            <a:endParaRPr sz="2150" dirty="0">
              <a:solidFill>
                <a:srgbClr val="1E2328"/>
              </a:solidFill>
              <a:latin typeface="Montserrat"/>
              <a:ea typeface="Montserrat"/>
              <a:cs typeface="Montserrat"/>
              <a:sym typeface="Montserrat"/>
            </a:endParaRPr>
          </a:p>
        </p:txBody>
      </p:sp>
      <p:grpSp>
        <p:nvGrpSpPr>
          <p:cNvPr id="511" name="Google Shape;511;g31487ae1e97_0_52"/>
          <p:cNvGrpSpPr/>
          <p:nvPr/>
        </p:nvGrpSpPr>
        <p:grpSpPr>
          <a:xfrm>
            <a:off x="0" y="0"/>
            <a:ext cx="18288000" cy="10287000"/>
            <a:chOff x="0" y="0"/>
            <a:chExt cx="24384000" cy="13716000"/>
          </a:xfrm>
        </p:grpSpPr>
        <p:cxnSp>
          <p:nvCxnSpPr>
            <p:cNvPr id="512" name="Google Shape;512;g31487ae1e97_0_5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513" name="Google Shape;513;g31487ae1e97_0_5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14" name="Google Shape;514;g31487ae1e97_0_5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515" name="Google Shape;515;g31487ae1e97_0_52"/>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516" name="Google Shape;516;g31487ae1e97_0_5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517" name="Google Shape;517;g31487ae1e97_0_52"/>
          <p:cNvGrpSpPr/>
          <p:nvPr/>
        </p:nvGrpSpPr>
        <p:grpSpPr>
          <a:xfrm>
            <a:off x="1028713" y="3903275"/>
            <a:ext cx="5633430" cy="1885424"/>
            <a:chOff x="0" y="0"/>
            <a:chExt cx="1980673" cy="1084200"/>
          </a:xfrm>
        </p:grpSpPr>
        <p:sp>
          <p:nvSpPr>
            <p:cNvPr id="518" name="Google Shape;518;g31487ae1e97_0_52"/>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CFCF5A"/>
            </a:solidFill>
            <a:ln>
              <a:noFill/>
            </a:ln>
          </p:spPr>
          <p:txBody>
            <a:bodyPr/>
            <a:lstStyle/>
            <a:p>
              <a:endParaRPr lang="pl-PL"/>
            </a:p>
          </p:txBody>
        </p:sp>
        <p:sp>
          <p:nvSpPr>
            <p:cNvPr id="519" name="Google Shape;519;g31487ae1e97_0_52"/>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20" name="Google Shape;520;g31487ae1e97_0_52"/>
          <p:cNvSpPr txBox="1"/>
          <p:nvPr/>
        </p:nvSpPr>
        <p:spPr>
          <a:xfrm>
            <a:off x="1947489" y="4447638"/>
            <a:ext cx="3795900" cy="931730"/>
          </a:xfrm>
          <a:prstGeom prst="rect">
            <a:avLst/>
          </a:prstGeom>
          <a:noFill/>
          <a:ln>
            <a:noFill/>
          </a:ln>
        </p:spPr>
        <p:txBody>
          <a:bodyPr spcFirstLastPara="1" wrap="square" lIns="0" tIns="0" rIns="0" bIns="0" anchor="t" anchorCtr="0">
            <a:spAutoFit/>
          </a:bodyPr>
          <a:lstStyle/>
          <a:p>
            <a:pPr lvl="0" algn="ctr">
              <a:lnSpc>
                <a:spcPct val="122002"/>
              </a:lnSpc>
            </a:pPr>
            <a:r>
              <a:rPr lang="en-US" sz="4963" dirty="0">
                <a:solidFill>
                  <a:srgbClr val="FFFFFF"/>
                </a:solidFill>
                <a:latin typeface="DM Serif Display"/>
                <a:ea typeface="DM Serif Display"/>
                <a:cs typeface="DM Serif Display"/>
                <a:sym typeface="DM Serif Display"/>
              </a:rPr>
              <a:t>Haft</a:t>
            </a:r>
            <a:endParaRPr dirty="0"/>
          </a:p>
        </p:txBody>
      </p:sp>
      <p:sp>
        <p:nvSpPr>
          <p:cNvPr id="521" name="Google Shape;521;g31487ae1e97_0_52"/>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522" name="Google Shape;522;g31487ae1e97_0_52"/>
          <p:cNvSpPr txBox="1"/>
          <p:nvPr/>
        </p:nvSpPr>
        <p:spPr>
          <a:xfrm>
            <a:off x="1028755" y="8254850"/>
            <a:ext cx="5633400" cy="763800"/>
          </a:xfrm>
          <a:prstGeom prst="rect">
            <a:avLst/>
          </a:prstGeom>
          <a:noFill/>
          <a:ln>
            <a:noFill/>
          </a:ln>
        </p:spPr>
        <p:txBody>
          <a:bodyPr spcFirstLastPara="1" wrap="square" lIns="0" tIns="0" rIns="0" bIns="0" anchor="t" anchorCtr="0">
            <a:spAutoFit/>
          </a:bodyPr>
          <a:lstStyle/>
          <a:p>
            <a:pPr marL="0" marR="0" lvl="0" indent="0" algn="ctr" rtl="0">
              <a:lnSpc>
                <a:spcPct val="122002"/>
              </a:lnSpc>
              <a:spcBef>
                <a:spcPts val="0"/>
              </a:spcBef>
              <a:spcAft>
                <a:spcPts val="0"/>
              </a:spcAft>
              <a:buClr>
                <a:srgbClr val="000000"/>
              </a:buClr>
              <a:buFont typeface="Arial"/>
              <a:buNone/>
            </a:pPr>
            <a:r>
              <a:rPr lang="en-US" sz="4963">
                <a:solidFill>
                  <a:srgbClr val="FFFFFF"/>
                </a:solidFill>
                <a:latin typeface="DM Serif Display"/>
                <a:ea typeface="DM Serif Display"/>
                <a:cs typeface="DM Serif Display"/>
                <a:sym typeface="DM Serif Display"/>
              </a:rPr>
              <a:t>Alteration</a:t>
            </a:r>
            <a:endParaRPr/>
          </a:p>
        </p:txBody>
      </p:sp>
      <p:grpSp>
        <p:nvGrpSpPr>
          <p:cNvPr id="523" name="Google Shape;523;g31487ae1e97_0_52"/>
          <p:cNvGrpSpPr/>
          <p:nvPr/>
        </p:nvGrpSpPr>
        <p:grpSpPr>
          <a:xfrm>
            <a:off x="1028713" y="6019700"/>
            <a:ext cx="5633430" cy="1885424"/>
            <a:chOff x="0" y="0"/>
            <a:chExt cx="1980673" cy="1084200"/>
          </a:xfrm>
        </p:grpSpPr>
        <p:sp>
          <p:nvSpPr>
            <p:cNvPr id="524" name="Google Shape;524;g31487ae1e97_0_52"/>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525" name="Google Shape;525;g31487ae1e97_0_52"/>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26" name="Google Shape;526;g31487ae1e97_0_52"/>
          <p:cNvSpPr txBox="1"/>
          <p:nvPr/>
        </p:nvSpPr>
        <p:spPr>
          <a:xfrm>
            <a:off x="1660571" y="6477467"/>
            <a:ext cx="4369800" cy="931730"/>
          </a:xfrm>
          <a:prstGeom prst="rect">
            <a:avLst/>
          </a:prstGeom>
          <a:noFill/>
          <a:ln>
            <a:noFill/>
          </a:ln>
        </p:spPr>
        <p:txBody>
          <a:bodyPr spcFirstLastPara="1" wrap="square" lIns="0" tIns="0" rIns="0" bIns="0" anchor="t" anchorCtr="0">
            <a:spAutoFit/>
          </a:bodyPr>
          <a:lstStyle/>
          <a:p>
            <a:pPr marL="0" marR="0" lvl="0" indent="0" algn="ctr" rtl="0">
              <a:lnSpc>
                <a:spcPct val="122002"/>
              </a:lnSpc>
              <a:spcBef>
                <a:spcPts val="0"/>
              </a:spcBef>
              <a:spcAft>
                <a:spcPts val="0"/>
              </a:spcAft>
              <a:buClr>
                <a:srgbClr val="000000"/>
              </a:buClr>
              <a:buFont typeface="Arial"/>
              <a:buNone/>
            </a:pPr>
            <a:r>
              <a:rPr lang="en-US" sz="4963" dirty="0" err="1">
                <a:solidFill>
                  <a:srgbClr val="FFFFFF"/>
                </a:solidFill>
                <a:latin typeface="DM Serif Display"/>
                <a:ea typeface="DM Serif Display"/>
                <a:cs typeface="DM Serif Display"/>
                <a:sym typeface="DM Serif Display"/>
              </a:rPr>
              <a:t>Appli</a:t>
            </a:r>
            <a:r>
              <a:rPr lang="pl-PL" sz="4963" dirty="0" err="1">
                <a:solidFill>
                  <a:srgbClr val="FFFFFF"/>
                </a:solidFill>
                <a:latin typeface="DM Serif Display"/>
                <a:ea typeface="DM Serif Display"/>
                <a:cs typeface="DM Serif Display"/>
                <a:sym typeface="DM Serif Display"/>
              </a:rPr>
              <a:t>kacja</a:t>
            </a:r>
            <a:endParaRPr dirty="0"/>
          </a:p>
        </p:txBody>
      </p:sp>
      <p:grpSp>
        <p:nvGrpSpPr>
          <p:cNvPr id="527" name="Google Shape;527;g31487ae1e97_0_52"/>
          <p:cNvGrpSpPr/>
          <p:nvPr/>
        </p:nvGrpSpPr>
        <p:grpSpPr>
          <a:xfrm>
            <a:off x="1028763" y="8136137"/>
            <a:ext cx="5633430" cy="1885424"/>
            <a:chOff x="0" y="0"/>
            <a:chExt cx="1980673" cy="1084200"/>
          </a:xfrm>
        </p:grpSpPr>
        <p:sp>
          <p:nvSpPr>
            <p:cNvPr id="528" name="Google Shape;528;g31487ae1e97_0_52"/>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CFCF5A"/>
            </a:solidFill>
            <a:ln>
              <a:noFill/>
            </a:ln>
          </p:spPr>
          <p:txBody>
            <a:bodyPr/>
            <a:lstStyle/>
            <a:p>
              <a:endParaRPr lang="pl-PL"/>
            </a:p>
          </p:txBody>
        </p:sp>
        <p:sp>
          <p:nvSpPr>
            <p:cNvPr id="529" name="Google Shape;529;g31487ae1e97_0_52"/>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30" name="Google Shape;530;g31487ae1e97_0_52"/>
          <p:cNvSpPr txBox="1"/>
          <p:nvPr/>
        </p:nvSpPr>
        <p:spPr>
          <a:xfrm>
            <a:off x="1090510" y="8072446"/>
            <a:ext cx="4876859" cy="1863459"/>
          </a:xfrm>
          <a:prstGeom prst="rect">
            <a:avLst/>
          </a:prstGeom>
          <a:noFill/>
          <a:ln>
            <a:noFill/>
          </a:ln>
        </p:spPr>
        <p:txBody>
          <a:bodyPr spcFirstLastPara="1" wrap="square" lIns="0" tIns="0" rIns="0" bIns="0" anchor="t" anchorCtr="0">
            <a:spAutoFit/>
          </a:bodyPr>
          <a:lstStyle/>
          <a:p>
            <a:pPr lvl="0" algn="ctr">
              <a:lnSpc>
                <a:spcPct val="122002"/>
              </a:lnSpc>
            </a:pPr>
            <a:r>
              <a:rPr lang="en-US" sz="4963" dirty="0" err="1">
                <a:solidFill>
                  <a:srgbClr val="FFFFFF"/>
                </a:solidFill>
                <a:latin typeface="DM Serif Display"/>
                <a:ea typeface="DM Serif Display"/>
                <a:cs typeface="DM Serif Display"/>
                <a:sym typeface="DM Serif Display"/>
              </a:rPr>
              <a:t>Widoczn</a:t>
            </a:r>
            <a:r>
              <a:rPr lang="pl-PL" sz="4963" dirty="0">
                <a:solidFill>
                  <a:srgbClr val="FFFFFF"/>
                </a:solidFill>
                <a:latin typeface="DM Serif Display"/>
                <a:ea typeface="DM Serif Display"/>
                <a:cs typeface="DM Serif Display"/>
                <a:sym typeface="DM Serif Display"/>
              </a:rPr>
              <a:t>a</a:t>
            </a:r>
            <a:r>
              <a:rPr lang="en-US" sz="4963" dirty="0">
                <a:solidFill>
                  <a:srgbClr val="FFFFFF"/>
                </a:solidFill>
                <a:latin typeface="DM Serif Display"/>
                <a:ea typeface="DM Serif Display"/>
                <a:cs typeface="DM Serif Display"/>
                <a:sym typeface="DM Serif Display"/>
              </a:rPr>
              <a:t> </a:t>
            </a:r>
            <a:r>
              <a:rPr lang="en-US" sz="4963" dirty="0" err="1">
                <a:solidFill>
                  <a:srgbClr val="FFFFFF"/>
                </a:solidFill>
                <a:latin typeface="DM Serif Display"/>
                <a:ea typeface="DM Serif Display"/>
                <a:cs typeface="DM Serif Display"/>
                <a:sym typeface="DM Serif Display"/>
              </a:rPr>
              <a:t>Napraw</a:t>
            </a:r>
            <a:r>
              <a:rPr lang="pl-PL" sz="4963" dirty="0">
                <a:solidFill>
                  <a:srgbClr val="FFFFFF"/>
                </a:solidFill>
                <a:latin typeface="DM Serif Display"/>
                <a:ea typeface="DM Serif Display"/>
                <a:cs typeface="DM Serif Display"/>
                <a:sym typeface="DM Serif Display"/>
              </a:rPr>
              <a:t>a</a:t>
            </a:r>
            <a:endParaRPr dirty="0"/>
          </a:p>
        </p:txBody>
      </p:sp>
      <p:grpSp>
        <p:nvGrpSpPr>
          <p:cNvPr id="531" name="Google Shape;531;g31487ae1e97_0_52"/>
          <p:cNvGrpSpPr/>
          <p:nvPr/>
        </p:nvGrpSpPr>
        <p:grpSpPr>
          <a:xfrm>
            <a:off x="1028775" y="1648963"/>
            <a:ext cx="5633430" cy="1885424"/>
            <a:chOff x="0" y="0"/>
            <a:chExt cx="1980673" cy="1084200"/>
          </a:xfrm>
        </p:grpSpPr>
        <p:sp>
          <p:nvSpPr>
            <p:cNvPr id="532" name="Google Shape;532;g31487ae1e97_0_52"/>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533" name="Google Shape;533;g31487ae1e97_0_52"/>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534" name="Google Shape;534;g31487ae1e97_0_52"/>
          <p:cNvSpPr txBox="1"/>
          <p:nvPr/>
        </p:nvSpPr>
        <p:spPr>
          <a:xfrm>
            <a:off x="1660596" y="2329267"/>
            <a:ext cx="4369800" cy="931730"/>
          </a:xfrm>
          <a:prstGeom prst="rect">
            <a:avLst/>
          </a:prstGeom>
          <a:noFill/>
          <a:ln>
            <a:noFill/>
          </a:ln>
        </p:spPr>
        <p:txBody>
          <a:bodyPr spcFirstLastPara="1" wrap="square" lIns="0" tIns="0" rIns="0" bIns="0" anchor="t" anchorCtr="0">
            <a:spAutoFit/>
          </a:bodyPr>
          <a:lstStyle/>
          <a:p>
            <a:pPr marL="0" marR="0" lvl="0" indent="0" algn="ctr" rtl="0">
              <a:lnSpc>
                <a:spcPct val="122002"/>
              </a:lnSpc>
              <a:spcBef>
                <a:spcPts val="0"/>
              </a:spcBef>
              <a:spcAft>
                <a:spcPts val="0"/>
              </a:spcAft>
              <a:buClr>
                <a:srgbClr val="000000"/>
              </a:buClr>
              <a:buFont typeface="Arial"/>
              <a:buNone/>
            </a:pPr>
            <a:r>
              <a:rPr lang="pl-PL" sz="4963" dirty="0">
                <a:solidFill>
                  <a:srgbClr val="FFFFFF"/>
                </a:solidFill>
                <a:latin typeface="DM Serif Display"/>
                <a:ea typeface="DM Serif Display"/>
                <a:cs typeface="DM Serif Display"/>
                <a:sym typeface="DM Serif Display"/>
              </a:rPr>
              <a:t>Upiększanie</a:t>
            </a:r>
            <a:endParaRPr dirty="0"/>
          </a:p>
        </p:txBody>
      </p:sp>
      <p:sp>
        <p:nvSpPr>
          <p:cNvPr id="535" name="Google Shape;535;g31487ae1e97_0_5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539"/>
        <p:cNvGrpSpPr/>
        <p:nvPr/>
      </p:nvGrpSpPr>
      <p:grpSpPr>
        <a:xfrm>
          <a:off x="0" y="0"/>
          <a:ext cx="0" cy="0"/>
          <a:chOff x="0" y="0"/>
          <a:chExt cx="0" cy="0"/>
        </a:xfrm>
      </p:grpSpPr>
      <p:grpSp>
        <p:nvGrpSpPr>
          <p:cNvPr id="540" name="Google Shape;540;g313e5732f8a_0_0"/>
          <p:cNvGrpSpPr/>
          <p:nvPr/>
        </p:nvGrpSpPr>
        <p:grpSpPr>
          <a:xfrm>
            <a:off x="0" y="0"/>
            <a:ext cx="18288000" cy="10287000"/>
            <a:chOff x="0" y="0"/>
            <a:chExt cx="24384000" cy="13716000"/>
          </a:xfrm>
        </p:grpSpPr>
        <p:cxnSp>
          <p:nvCxnSpPr>
            <p:cNvPr id="541" name="Google Shape;541;g313e5732f8a_0_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542" name="Google Shape;542;g313e5732f8a_0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43" name="Google Shape;543;g313e5732f8a_0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544" name="Google Shape;544;g313e5732f8a_0_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545" name="Google Shape;545;g313e5732f8a_0_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546" name="Google Shape;546;g313e5732f8a_0_0"/>
          <p:cNvGrpSpPr/>
          <p:nvPr/>
        </p:nvGrpSpPr>
        <p:grpSpPr>
          <a:xfrm>
            <a:off x="14782625" y="5473930"/>
            <a:ext cx="1028753" cy="2807522"/>
            <a:chOff x="0" y="0"/>
            <a:chExt cx="816600" cy="2228546"/>
          </a:xfrm>
        </p:grpSpPr>
        <p:sp>
          <p:nvSpPr>
            <p:cNvPr id="547" name="Google Shape;547;g313e5732f8a_0_0"/>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548" name="Google Shape;548;g313e5732f8a_0_0"/>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549" name="Google Shape;549;g313e5732f8a_0_0"/>
          <p:cNvPicPr preferRelativeResize="0"/>
          <p:nvPr/>
        </p:nvPicPr>
        <p:blipFill rotWithShape="1">
          <a:blip r:embed="rId4">
            <a:alphaModFix/>
          </a:blip>
          <a:srcRect/>
          <a:stretch/>
        </p:blipFill>
        <p:spPr>
          <a:xfrm>
            <a:off x="5433862" y="4335475"/>
            <a:ext cx="9769424" cy="5360125"/>
          </a:xfrm>
          <a:prstGeom prst="rect">
            <a:avLst/>
          </a:prstGeom>
          <a:noFill/>
          <a:ln>
            <a:noFill/>
          </a:ln>
        </p:spPr>
      </p:pic>
      <p:sp>
        <p:nvSpPr>
          <p:cNvPr id="550" name="Google Shape;550;g313e5732f8a_0_0"/>
          <p:cNvSpPr txBox="1"/>
          <p:nvPr/>
        </p:nvSpPr>
        <p:spPr>
          <a:xfrm>
            <a:off x="1028700" y="1439250"/>
            <a:ext cx="8327400" cy="93173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en-US" sz="4963" dirty="0" err="1">
                <a:solidFill>
                  <a:schemeClr val="lt1"/>
                </a:solidFill>
                <a:latin typeface="DM Serif Display"/>
                <a:ea typeface="DM Serif Display"/>
                <a:cs typeface="DM Serif Display"/>
                <a:sym typeface="DM Serif Display"/>
              </a:rPr>
              <a:t>Rozkładanie</a:t>
            </a:r>
            <a:r>
              <a:rPr lang="en-US" sz="4963" dirty="0">
                <a:solidFill>
                  <a:schemeClr val="lt1"/>
                </a:solidFill>
                <a:latin typeface="DM Serif Display"/>
                <a:ea typeface="DM Serif Display"/>
                <a:cs typeface="DM Serif Display"/>
                <a:sym typeface="DM Serif Display"/>
              </a:rPr>
              <a:t> </a:t>
            </a:r>
            <a:r>
              <a:rPr lang="en-US" sz="4963" dirty="0" err="1">
                <a:solidFill>
                  <a:schemeClr val="lt1"/>
                </a:solidFill>
                <a:latin typeface="DM Serif Display"/>
                <a:ea typeface="DM Serif Display"/>
                <a:cs typeface="DM Serif Display"/>
                <a:sym typeface="DM Serif Display"/>
              </a:rPr>
              <a:t>na</a:t>
            </a:r>
            <a:r>
              <a:rPr lang="en-US" sz="4963" dirty="0">
                <a:solidFill>
                  <a:schemeClr val="lt1"/>
                </a:solidFill>
                <a:latin typeface="DM Serif Display"/>
                <a:ea typeface="DM Serif Display"/>
                <a:cs typeface="DM Serif Display"/>
                <a:sym typeface="DM Serif Display"/>
              </a:rPr>
              <a:t> </a:t>
            </a:r>
            <a:r>
              <a:rPr lang="en-US" sz="4963" dirty="0" err="1">
                <a:solidFill>
                  <a:schemeClr val="lt1"/>
                </a:solidFill>
                <a:latin typeface="DM Serif Display"/>
                <a:ea typeface="DM Serif Display"/>
                <a:cs typeface="DM Serif Display"/>
                <a:sym typeface="DM Serif Display"/>
              </a:rPr>
              <a:t>części</a:t>
            </a:r>
            <a:endParaRPr dirty="0"/>
          </a:p>
        </p:txBody>
      </p:sp>
      <p:sp>
        <p:nvSpPr>
          <p:cNvPr id="551" name="Google Shape;551;g313e5732f8a_0_0"/>
          <p:cNvSpPr txBox="1"/>
          <p:nvPr/>
        </p:nvSpPr>
        <p:spPr>
          <a:xfrm>
            <a:off x="1028700" y="2473668"/>
            <a:ext cx="15258600" cy="1522917"/>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Ważnym etapem procesu produkcji </a:t>
            </a:r>
            <a:r>
              <a:rPr lang="pl-PL" sz="2199" dirty="0" err="1">
                <a:solidFill>
                  <a:srgbClr val="1E2328"/>
                </a:solidFill>
                <a:latin typeface="Montserrat"/>
                <a:ea typeface="Montserrat"/>
                <a:cs typeface="Montserrat"/>
                <a:sym typeface="Montserrat"/>
              </a:rPr>
              <a:t>upcyclingu</a:t>
            </a:r>
            <a:r>
              <a:rPr lang="pl-PL" sz="2199" dirty="0">
                <a:solidFill>
                  <a:srgbClr val="1E2328"/>
                </a:solidFill>
                <a:latin typeface="Montserrat"/>
                <a:ea typeface="Montserrat"/>
                <a:cs typeface="Montserrat"/>
                <a:sym typeface="Montserrat"/>
              </a:rPr>
              <a:t> jest demontaż ubrań. Indywidualna różnorodność posortowanych modeli sprawia, że ta faza produkcji jest złożona i czasochłonna. Celem tej fazy jest opracowanie ubrań w taki sposób, aby były łatwe w obsłudze podczas cięcia na nowe kształty i wzory.</a:t>
            </a:r>
            <a:endParaRPr dirty="0"/>
          </a:p>
        </p:txBody>
      </p:sp>
      <p:sp>
        <p:nvSpPr>
          <p:cNvPr id="552" name="Google Shape;552;g313e5732f8a_0_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553" name="Google Shape;553;g313e5732f8a_0_0"/>
          <p:cNvSpPr txBox="1"/>
          <p:nvPr/>
        </p:nvSpPr>
        <p:spPr>
          <a:xfrm>
            <a:off x="651300" y="8466200"/>
            <a:ext cx="4593600" cy="1229400"/>
          </a:xfrm>
          <a:prstGeom prst="rect">
            <a:avLst/>
          </a:prstGeom>
          <a:noFill/>
          <a:ln>
            <a:noFill/>
          </a:ln>
        </p:spPr>
        <p:txBody>
          <a:bodyPr spcFirstLastPara="1" wrap="square" lIns="91425" tIns="91425" rIns="91425" bIns="91425" anchor="t" anchorCtr="0">
            <a:noAutofit/>
          </a:bodyPr>
          <a:lstStyle/>
          <a:p>
            <a:pPr lvl="0"/>
            <a:r>
              <a:rPr lang="pl-PL" sz="1700" dirty="0">
                <a:solidFill>
                  <a:schemeClr val="dk1"/>
                </a:solidFill>
                <a:latin typeface="Montserrat"/>
                <a:ea typeface="Montserrat"/>
                <a:cs typeface="Montserrat"/>
                <a:sym typeface="Montserrat"/>
              </a:rPr>
              <a:t>Zastosowanie wzornictwa do demontażu w męskiej kurtce: Badanie dotyczące zrównoważonego projektowania odzieży, </a:t>
            </a:r>
            <a:r>
              <a:rPr lang="pl-PL" sz="1700" dirty="0" err="1">
                <a:solidFill>
                  <a:schemeClr val="dk1"/>
                </a:solidFill>
                <a:latin typeface="Montserrat"/>
                <a:ea typeface="Montserrat"/>
                <a:cs typeface="Montserrat"/>
                <a:sym typeface="Montserrat"/>
              </a:rPr>
              <a:t>Hae</a:t>
            </a:r>
            <a:r>
              <a:rPr lang="pl-PL" sz="1700" dirty="0">
                <a:solidFill>
                  <a:schemeClr val="dk1"/>
                </a:solidFill>
                <a:latin typeface="Montserrat"/>
                <a:ea typeface="Montserrat"/>
                <a:cs typeface="Montserrat"/>
                <a:sym typeface="Montserrat"/>
              </a:rPr>
              <a:t> </a:t>
            </a:r>
            <a:r>
              <a:rPr lang="pl-PL" sz="1700" dirty="0" err="1">
                <a:solidFill>
                  <a:schemeClr val="dk1"/>
                </a:solidFill>
                <a:latin typeface="Montserrat"/>
                <a:ea typeface="Montserrat"/>
                <a:cs typeface="Montserrat"/>
                <a:sym typeface="Montserrat"/>
              </a:rPr>
              <a:t>Jin</a:t>
            </a:r>
            <a:r>
              <a:rPr lang="pl-PL" sz="1700" dirty="0">
                <a:solidFill>
                  <a:schemeClr val="dk1"/>
                </a:solidFill>
                <a:latin typeface="Montserrat"/>
                <a:ea typeface="Montserrat"/>
                <a:cs typeface="Montserrat"/>
                <a:sym typeface="Montserrat"/>
              </a:rPr>
              <a:t> Gam (2011)</a:t>
            </a:r>
            <a:endParaRPr sz="1700" dirty="0">
              <a:solidFill>
                <a:schemeClr val="dk1"/>
              </a:solidFill>
              <a:latin typeface="Montserrat"/>
              <a:ea typeface="Montserrat"/>
              <a:cs typeface="Montserrat"/>
              <a:sym typeface="Montserrat"/>
            </a:endParaRPr>
          </a:p>
        </p:txBody>
      </p:sp>
      <p:sp>
        <p:nvSpPr>
          <p:cNvPr id="554" name="Google Shape;554;g313e5732f8a_0_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558"/>
        <p:cNvGrpSpPr/>
        <p:nvPr/>
      </p:nvGrpSpPr>
      <p:grpSpPr>
        <a:xfrm>
          <a:off x="0" y="0"/>
          <a:ext cx="0" cy="0"/>
          <a:chOff x="0" y="0"/>
          <a:chExt cx="0" cy="0"/>
        </a:xfrm>
      </p:grpSpPr>
      <p:grpSp>
        <p:nvGrpSpPr>
          <p:cNvPr id="559" name="Google Shape;559;g31487ae1e97_0_157"/>
          <p:cNvGrpSpPr/>
          <p:nvPr/>
        </p:nvGrpSpPr>
        <p:grpSpPr>
          <a:xfrm>
            <a:off x="0" y="0"/>
            <a:ext cx="18288000" cy="10287000"/>
            <a:chOff x="0" y="0"/>
            <a:chExt cx="24384000" cy="13716000"/>
          </a:xfrm>
        </p:grpSpPr>
        <p:cxnSp>
          <p:nvCxnSpPr>
            <p:cNvPr id="560" name="Google Shape;560;g31487ae1e97_0_15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561" name="Google Shape;561;g31487ae1e97_0_15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62" name="Google Shape;562;g31487ae1e97_0_15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563" name="Google Shape;563;g31487ae1e97_0_157"/>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564" name="Google Shape;564;g31487ae1e97_0_15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565" name="Google Shape;565;g31487ae1e97_0_157"/>
          <p:cNvSpPr txBox="1"/>
          <p:nvPr/>
        </p:nvSpPr>
        <p:spPr>
          <a:xfrm>
            <a:off x="1031575" y="1446088"/>
            <a:ext cx="8327400" cy="931730"/>
          </a:xfrm>
          <a:prstGeom prst="rect">
            <a:avLst/>
          </a:prstGeom>
          <a:noFill/>
          <a:ln>
            <a:noFill/>
          </a:ln>
        </p:spPr>
        <p:txBody>
          <a:bodyPr spcFirstLastPara="1" wrap="square" lIns="0" tIns="0" rIns="0" bIns="0" anchor="t" anchorCtr="0">
            <a:spAutoFit/>
          </a:bodyPr>
          <a:lstStyle/>
          <a:p>
            <a:pPr lvl="0">
              <a:lnSpc>
                <a:spcPct val="122002"/>
              </a:lnSpc>
            </a:pPr>
            <a:r>
              <a:rPr lang="en-US" sz="4963" dirty="0" err="1">
                <a:solidFill>
                  <a:schemeClr val="lt1"/>
                </a:solidFill>
                <a:latin typeface="DM Serif Display"/>
                <a:ea typeface="DM Serif Display"/>
                <a:cs typeface="DM Serif Display"/>
                <a:sym typeface="DM Serif Display"/>
              </a:rPr>
              <a:t>Rozkładanie</a:t>
            </a:r>
            <a:r>
              <a:rPr lang="en-US" sz="4963" dirty="0">
                <a:solidFill>
                  <a:schemeClr val="lt1"/>
                </a:solidFill>
                <a:latin typeface="DM Serif Display"/>
                <a:ea typeface="DM Serif Display"/>
                <a:cs typeface="DM Serif Display"/>
                <a:sym typeface="DM Serif Display"/>
              </a:rPr>
              <a:t> </a:t>
            </a:r>
            <a:r>
              <a:rPr lang="en-US" sz="4963" dirty="0" err="1">
                <a:solidFill>
                  <a:schemeClr val="lt1"/>
                </a:solidFill>
                <a:latin typeface="DM Serif Display"/>
                <a:ea typeface="DM Serif Display"/>
                <a:cs typeface="DM Serif Display"/>
                <a:sym typeface="DM Serif Display"/>
              </a:rPr>
              <a:t>na</a:t>
            </a:r>
            <a:r>
              <a:rPr lang="en-US" sz="4963" dirty="0">
                <a:solidFill>
                  <a:schemeClr val="lt1"/>
                </a:solidFill>
                <a:latin typeface="DM Serif Display"/>
                <a:ea typeface="DM Serif Display"/>
                <a:cs typeface="DM Serif Display"/>
                <a:sym typeface="DM Serif Display"/>
              </a:rPr>
              <a:t> </a:t>
            </a:r>
            <a:r>
              <a:rPr lang="en-US" sz="4963" dirty="0" err="1">
                <a:solidFill>
                  <a:schemeClr val="lt1"/>
                </a:solidFill>
                <a:latin typeface="DM Serif Display"/>
                <a:ea typeface="DM Serif Display"/>
                <a:cs typeface="DM Serif Display"/>
                <a:sym typeface="DM Serif Display"/>
              </a:rPr>
              <a:t>części</a:t>
            </a:r>
            <a:endParaRPr dirty="0"/>
          </a:p>
        </p:txBody>
      </p:sp>
      <p:sp>
        <p:nvSpPr>
          <p:cNvPr id="566" name="Google Shape;566;g31487ae1e97_0_157"/>
          <p:cNvSpPr txBox="1"/>
          <p:nvPr/>
        </p:nvSpPr>
        <p:spPr>
          <a:xfrm>
            <a:off x="543475" y="2071375"/>
            <a:ext cx="16045200" cy="6444841"/>
          </a:xfrm>
          <a:prstGeom prst="rect">
            <a:avLst/>
          </a:prstGeom>
          <a:noFill/>
          <a:ln>
            <a:noFill/>
          </a:ln>
        </p:spPr>
        <p:txBody>
          <a:bodyPr spcFirstLastPara="1" wrap="square" lIns="0" tIns="0" rIns="0" bIns="0" anchor="t" anchorCtr="0">
            <a:spAutoFit/>
          </a:bodyPr>
          <a:lstStyle/>
          <a:p>
            <a:pPr lvl="0" algn="ctr">
              <a:lnSpc>
                <a:spcPct val="122002"/>
              </a:lnSpc>
            </a:pPr>
            <a:r>
              <a:rPr lang="en-US" sz="4000" dirty="0" err="1">
                <a:solidFill>
                  <a:schemeClr val="dk1"/>
                </a:solidFill>
                <a:latin typeface="DM Serif Display"/>
                <a:ea typeface="DM Serif Display"/>
                <a:cs typeface="DM Serif Display"/>
                <a:sym typeface="DM Serif Display"/>
              </a:rPr>
              <a:t>Wyzwania</a:t>
            </a:r>
            <a:endParaRPr sz="2000" dirty="0">
              <a:solidFill>
                <a:srgbClr val="1E2328"/>
              </a:solidFill>
              <a:latin typeface="Montserrat"/>
              <a:ea typeface="Montserrat"/>
              <a:cs typeface="Montserrat"/>
              <a:sym typeface="Montserrat"/>
            </a:endParaRPr>
          </a:p>
          <a:p>
            <a:pPr marL="457200" lvl="0" indent="-355600">
              <a:lnSpc>
                <a:spcPct val="150000"/>
              </a:lnSpc>
              <a:buClr>
                <a:srgbClr val="1E2328"/>
              </a:buClr>
              <a:buSzPts val="2000"/>
              <a:buFont typeface="Montserrat"/>
              <a:buChar char="❏"/>
            </a:pPr>
            <a:r>
              <a:rPr lang="pl-PL" sz="2000" b="1" dirty="0">
                <a:solidFill>
                  <a:srgbClr val="1E2328"/>
                </a:solidFill>
                <a:latin typeface="Montserrat"/>
                <a:ea typeface="Montserrat"/>
                <a:cs typeface="Montserrat"/>
                <a:sym typeface="Montserrat"/>
              </a:rPr>
              <a:t>Demontaż jest w dużej mierze ręczny i czasochłonny. W większości przypadków ubrania muszą być rozbierane indywidualnie.</a:t>
            </a:r>
            <a:r>
              <a:rPr lang="pl-PL" sz="2000" dirty="0">
                <a:solidFill>
                  <a:srgbClr val="1E2328"/>
                </a:solidFill>
                <a:latin typeface="Montserrat"/>
                <a:ea typeface="Montserrat"/>
                <a:cs typeface="Montserrat"/>
                <a:sym typeface="Montserrat"/>
              </a:rPr>
              <a:t>
Nie lekceważ tej fazy! Zajmuje to dużo czasu, więc nie zapomnij uwzględnić tego w całkowitym koszcie posiadania.
Ponadto zazwyczaj nie jest konieczne całkowite rozebranie materiału źródłowego i poluzowanie wszystkich szwów. Dlatego zawsze należy brać pod uwagę następujące operacje w procesie produkcyjnym, tak aby demontować tylko to, co konieczne.</a:t>
            </a:r>
            <a:endParaRPr sz="2000" dirty="0">
              <a:solidFill>
                <a:srgbClr val="1E2328"/>
              </a:solidFill>
              <a:latin typeface="Montserrat"/>
              <a:ea typeface="Montserrat"/>
              <a:cs typeface="Montserrat"/>
              <a:sym typeface="Montserrat"/>
            </a:endParaRPr>
          </a:p>
          <a:p>
            <a:pPr marL="457200" lvl="0" indent="-355600">
              <a:lnSpc>
                <a:spcPct val="150000"/>
              </a:lnSpc>
              <a:spcBef>
                <a:spcPts val="1200"/>
              </a:spcBef>
              <a:buClr>
                <a:srgbClr val="1E2328"/>
              </a:buClr>
              <a:buSzPts val="2000"/>
              <a:buFont typeface="Montserrat"/>
              <a:buChar char="❏"/>
            </a:pPr>
            <a:r>
              <a:rPr lang="en-US" sz="2000" b="1" dirty="0">
                <a:solidFill>
                  <a:srgbClr val="1E2328"/>
                </a:solidFill>
                <a:latin typeface="Montserrat"/>
                <a:ea typeface="Montserrat"/>
                <a:cs typeface="Montserrat"/>
                <a:sym typeface="Montserrat"/>
              </a:rPr>
              <a:t>    </a:t>
            </a:r>
            <a:r>
              <a:rPr lang="pl-PL" sz="2000" b="1" dirty="0">
                <a:solidFill>
                  <a:srgbClr val="1E2328"/>
                </a:solidFill>
                <a:latin typeface="Montserrat"/>
                <a:ea typeface="Montserrat"/>
                <a:cs typeface="Montserrat"/>
                <a:sym typeface="Montserrat"/>
              </a:rPr>
              <a:t>Jak powinny być </a:t>
            </a:r>
            <a:r>
              <a:rPr lang="pl-PL" sz="2000" b="1" dirty="0" err="1">
                <a:solidFill>
                  <a:srgbClr val="1E2328"/>
                </a:solidFill>
                <a:latin typeface="Montserrat"/>
                <a:ea typeface="Montserrat"/>
                <a:cs typeface="Montserrat"/>
                <a:sym typeface="Montserrat"/>
              </a:rPr>
              <a:t>rozkładnae</a:t>
            </a:r>
            <a:r>
              <a:rPr lang="pl-PL" sz="2000" b="1" dirty="0">
                <a:solidFill>
                  <a:srgbClr val="1E2328"/>
                </a:solidFill>
                <a:latin typeface="Montserrat"/>
                <a:ea typeface="Montserrat"/>
                <a:cs typeface="Montserrat"/>
                <a:sym typeface="Montserrat"/>
              </a:rPr>
              <a:t> ubrania w zależności od materiału źródłowego, pożądanego procesu obróbki i dostępnych technik cięcia?
</a:t>
            </a:r>
            <a:r>
              <a:rPr lang="pl-PL" sz="2000" dirty="0">
                <a:solidFill>
                  <a:srgbClr val="1E2328"/>
                </a:solidFill>
                <a:latin typeface="Montserrat"/>
                <a:ea typeface="Montserrat"/>
                <a:cs typeface="Montserrat"/>
                <a:sym typeface="Montserrat"/>
              </a:rPr>
              <a:t>Krok 1: Przeanalizuj wszystkie niezbędne operacje demontażowe z wyprzedzeniem, aby móc ciąć
Krok 2: Sprawdź, które narzędzia i techniki ułatwiają demontaż – to zależy od rodzaju szwu i tkaniny
Krok 3: Pracuj przy dużym gładkim stole, z dobrym oświetleniem – miejsce do sortowania i grupowania wszystkiego</a:t>
            </a:r>
            <a:r>
              <a:rPr lang="pl-PL" sz="2000" b="1" dirty="0">
                <a:solidFill>
                  <a:srgbClr val="1E2328"/>
                </a:solidFill>
                <a:latin typeface="Montserrat"/>
                <a:ea typeface="Montserrat"/>
                <a:cs typeface="Montserrat"/>
                <a:sym typeface="Montserrat"/>
              </a:rPr>
              <a:t>.</a:t>
            </a:r>
            <a:endParaRPr sz="2000" dirty="0">
              <a:solidFill>
                <a:srgbClr val="1E2328"/>
              </a:solidFill>
              <a:latin typeface="Montserrat"/>
              <a:ea typeface="Montserrat"/>
              <a:cs typeface="Montserrat"/>
              <a:sym typeface="Montserrat"/>
            </a:endParaRPr>
          </a:p>
        </p:txBody>
      </p:sp>
      <p:sp>
        <p:nvSpPr>
          <p:cNvPr id="567" name="Google Shape;567;g31487ae1e97_0_157"/>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571"/>
        <p:cNvGrpSpPr/>
        <p:nvPr/>
      </p:nvGrpSpPr>
      <p:grpSpPr>
        <a:xfrm>
          <a:off x="0" y="0"/>
          <a:ext cx="0" cy="0"/>
          <a:chOff x="0" y="0"/>
          <a:chExt cx="0" cy="0"/>
        </a:xfrm>
      </p:grpSpPr>
      <p:grpSp>
        <p:nvGrpSpPr>
          <p:cNvPr id="572" name="Google Shape;572;g313e5732f8a_0_18"/>
          <p:cNvGrpSpPr/>
          <p:nvPr/>
        </p:nvGrpSpPr>
        <p:grpSpPr>
          <a:xfrm>
            <a:off x="15192375" y="7261830"/>
            <a:ext cx="1028753" cy="2807522"/>
            <a:chOff x="0" y="0"/>
            <a:chExt cx="816600" cy="2228546"/>
          </a:xfrm>
        </p:grpSpPr>
        <p:sp>
          <p:nvSpPr>
            <p:cNvPr id="573" name="Google Shape;573;g313e5732f8a_0_18"/>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574" name="Google Shape;574;g313e5732f8a_0_18"/>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75" name="Google Shape;575;g313e5732f8a_0_18"/>
          <p:cNvGrpSpPr/>
          <p:nvPr/>
        </p:nvGrpSpPr>
        <p:grpSpPr>
          <a:xfrm>
            <a:off x="0" y="0"/>
            <a:ext cx="18288000" cy="10287000"/>
            <a:chOff x="0" y="0"/>
            <a:chExt cx="24384000" cy="13716000"/>
          </a:xfrm>
        </p:grpSpPr>
        <p:cxnSp>
          <p:nvCxnSpPr>
            <p:cNvPr id="576" name="Google Shape;576;g313e5732f8a_0_1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577" name="Google Shape;577;g313e5732f8a_0_1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78" name="Google Shape;578;g313e5732f8a_0_1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579" name="Google Shape;579;g313e5732f8a_0_18"/>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580" name="Google Shape;580;g313e5732f8a_0_1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pic>
        <p:nvPicPr>
          <p:cNvPr id="581" name="Google Shape;581;g313e5732f8a_0_18"/>
          <p:cNvPicPr preferRelativeResize="0"/>
          <p:nvPr/>
        </p:nvPicPr>
        <p:blipFill rotWithShape="1">
          <a:blip r:embed="rId4">
            <a:alphaModFix/>
          </a:blip>
          <a:srcRect b="2047"/>
          <a:stretch/>
        </p:blipFill>
        <p:spPr>
          <a:xfrm>
            <a:off x="9715500" y="1720750"/>
            <a:ext cx="6048376" cy="7410300"/>
          </a:xfrm>
          <a:prstGeom prst="rect">
            <a:avLst/>
          </a:prstGeom>
          <a:noFill/>
          <a:ln>
            <a:noFill/>
          </a:ln>
        </p:spPr>
      </p:pic>
      <p:sp>
        <p:nvSpPr>
          <p:cNvPr id="582" name="Google Shape;582;g313e5732f8a_0_18"/>
          <p:cNvSpPr txBox="1"/>
          <p:nvPr/>
        </p:nvSpPr>
        <p:spPr>
          <a:xfrm>
            <a:off x="1028700" y="1720738"/>
            <a:ext cx="8327400" cy="763800"/>
          </a:xfrm>
          <a:prstGeom prst="rect">
            <a:avLst/>
          </a:prstGeom>
          <a:noFill/>
          <a:ln>
            <a:noFill/>
          </a:ln>
        </p:spPr>
        <p:txBody>
          <a:bodyPr spcFirstLastPara="1" wrap="square" lIns="0" tIns="0" rIns="0" bIns="0" anchor="t" anchorCtr="0">
            <a:spAutoFit/>
          </a:bodyPr>
          <a:lstStyle/>
          <a:p>
            <a:pPr marL="0" lvl="0" indent="0" algn="l" rtl="0">
              <a:lnSpc>
                <a:spcPct val="122002"/>
              </a:lnSpc>
              <a:spcBef>
                <a:spcPts val="0"/>
              </a:spcBef>
              <a:spcAft>
                <a:spcPts val="0"/>
              </a:spcAft>
              <a:buClr>
                <a:schemeClr val="dk1"/>
              </a:buClr>
              <a:buFont typeface="Arial"/>
              <a:buNone/>
            </a:pPr>
            <a:r>
              <a:rPr lang="en-US" sz="4963">
                <a:solidFill>
                  <a:schemeClr val="lt1"/>
                </a:solidFill>
                <a:latin typeface="DM Serif Display"/>
                <a:ea typeface="DM Serif Display"/>
                <a:cs typeface="DM Serif Display"/>
                <a:sym typeface="DM Serif Display"/>
              </a:rPr>
              <a:t>Patchwork</a:t>
            </a:r>
            <a:endParaRPr/>
          </a:p>
        </p:txBody>
      </p:sp>
      <p:sp>
        <p:nvSpPr>
          <p:cNvPr id="583" name="Google Shape;583;g313e5732f8a_0_18"/>
          <p:cNvSpPr txBox="1"/>
          <p:nvPr/>
        </p:nvSpPr>
        <p:spPr>
          <a:xfrm>
            <a:off x="1028700" y="2858550"/>
            <a:ext cx="8327400" cy="6091668"/>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Zanim zaczniemy pracę patchworkową, należy podjąć dwie decyzje: cel ich zastosowania oraz projekt lub wzór, który chcemy zastosować. Aby odpowiedzieć, jaki typ projektu lub wzoru musimy wziąć pod uwagę nasz poziom doświadczenia, techniki konstrukcyjne, które zastosujemy, oraz dostępne materiały.</a:t>
            </a:r>
            <a:endParaRPr sz="2199" dirty="0">
              <a:solidFill>
                <a:srgbClr val="1E2328"/>
              </a:solidFill>
              <a:latin typeface="Montserrat"/>
              <a:ea typeface="Montserrat"/>
              <a:cs typeface="Montserrat"/>
              <a:sym typeface="Montserrat"/>
            </a:endParaRPr>
          </a:p>
          <a:p>
            <a:pPr lvl="0">
              <a:lnSpc>
                <a:spcPct val="150022"/>
              </a:lnSpc>
            </a:pPr>
            <a:r>
              <a:rPr lang="pl-PL" sz="2199" b="1" dirty="0">
                <a:solidFill>
                  <a:srgbClr val="1E2328"/>
                </a:solidFill>
                <a:latin typeface="Montserrat"/>
                <a:ea typeface="Montserrat"/>
                <a:cs typeface="Montserrat"/>
                <a:sym typeface="Montserrat"/>
              </a:rPr>
              <a:t>Podczas procesu patchworku musimy przestrzegać kluczowych zasad, aby uzyskać dobry efekt końcowy:</a:t>
            </a:r>
            <a:r>
              <a:rPr lang="pl-PL" sz="2199" dirty="0">
                <a:solidFill>
                  <a:srgbClr val="1E2328"/>
                </a:solidFill>
                <a:latin typeface="Montserrat"/>
                <a:ea typeface="Montserrat"/>
                <a:cs typeface="Montserrat"/>
                <a:sym typeface="Montserrat"/>
              </a:rPr>
              <a:t>
Tkaniny powinny mieć podobne i stabilne zachowanie (nieelastyczne) – zobacz jednostkę 4 o tym, jak łączyć różne tkaniny. Należy przestrzegać limitu na szw. Każdy szew musi być wyprasowany po wykonaniu</a:t>
            </a:r>
            <a:endParaRPr sz="2199" dirty="0">
              <a:solidFill>
                <a:srgbClr val="1E2328"/>
              </a:solidFill>
              <a:latin typeface="Montserrat"/>
              <a:ea typeface="Montserrat"/>
              <a:cs typeface="Montserrat"/>
              <a:sym typeface="Montserrat"/>
            </a:endParaRPr>
          </a:p>
        </p:txBody>
      </p:sp>
      <p:sp>
        <p:nvSpPr>
          <p:cNvPr id="584" name="Google Shape;584;g313e5732f8a_0_18"/>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585" name="Google Shape;585;g313e5732f8a_0_18"/>
          <p:cNvSpPr txBox="1"/>
          <p:nvPr/>
        </p:nvSpPr>
        <p:spPr>
          <a:xfrm>
            <a:off x="9715500" y="9131050"/>
            <a:ext cx="3000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latin typeface="Montserrat"/>
                <a:ea typeface="Montserrat"/>
                <a:cs typeface="Montserrat"/>
                <a:sym typeface="Montserrat"/>
              </a:rPr>
              <a:t>Bymariestore</a:t>
            </a:r>
            <a:endParaRPr sz="1700">
              <a:latin typeface="Montserrat"/>
              <a:ea typeface="Montserrat"/>
              <a:cs typeface="Montserrat"/>
              <a:sym typeface="Montserrat"/>
            </a:endParaRPr>
          </a:p>
        </p:txBody>
      </p:sp>
      <p:sp>
        <p:nvSpPr>
          <p:cNvPr id="586" name="Google Shape;586;g313e5732f8a_0_1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590"/>
        <p:cNvGrpSpPr/>
        <p:nvPr/>
      </p:nvGrpSpPr>
      <p:grpSpPr>
        <a:xfrm>
          <a:off x="0" y="0"/>
          <a:ext cx="0" cy="0"/>
          <a:chOff x="0" y="0"/>
          <a:chExt cx="0" cy="0"/>
        </a:xfrm>
      </p:grpSpPr>
      <p:grpSp>
        <p:nvGrpSpPr>
          <p:cNvPr id="591" name="Google Shape;591;g31487ae1e97_0_81"/>
          <p:cNvGrpSpPr/>
          <p:nvPr/>
        </p:nvGrpSpPr>
        <p:grpSpPr>
          <a:xfrm>
            <a:off x="0" y="0"/>
            <a:ext cx="18288000" cy="10287000"/>
            <a:chOff x="0" y="0"/>
            <a:chExt cx="24384000" cy="13716000"/>
          </a:xfrm>
        </p:grpSpPr>
        <p:cxnSp>
          <p:nvCxnSpPr>
            <p:cNvPr id="592" name="Google Shape;592;g31487ae1e97_0_8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593" name="Google Shape;593;g31487ae1e97_0_8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94" name="Google Shape;594;g31487ae1e97_0_8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595" name="Google Shape;595;g31487ae1e97_0_81"/>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596" name="Google Shape;596;g31487ae1e97_0_8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597" name="Google Shape;597;g31487ae1e97_0_81"/>
          <p:cNvGrpSpPr/>
          <p:nvPr/>
        </p:nvGrpSpPr>
        <p:grpSpPr>
          <a:xfrm>
            <a:off x="15062975" y="6789455"/>
            <a:ext cx="1028753" cy="2807522"/>
            <a:chOff x="0" y="0"/>
            <a:chExt cx="816600" cy="2228546"/>
          </a:xfrm>
        </p:grpSpPr>
        <p:sp>
          <p:nvSpPr>
            <p:cNvPr id="598" name="Google Shape;598;g31487ae1e97_0_81"/>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599" name="Google Shape;599;g31487ae1e97_0_81"/>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00" name="Google Shape;600;g31487ae1e97_0_81"/>
          <p:cNvSpPr txBox="1"/>
          <p:nvPr/>
        </p:nvSpPr>
        <p:spPr>
          <a:xfrm>
            <a:off x="1028700" y="1439250"/>
            <a:ext cx="8327400" cy="93173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en-US" sz="4963" dirty="0" err="1">
                <a:solidFill>
                  <a:schemeClr val="lt1"/>
                </a:solidFill>
                <a:latin typeface="DM Serif Display"/>
                <a:ea typeface="DM Serif Display"/>
                <a:cs typeface="DM Serif Display"/>
                <a:sym typeface="DM Serif Display"/>
              </a:rPr>
              <a:t>Zmiana</a:t>
            </a:r>
            <a:r>
              <a:rPr lang="en-US" sz="4963" dirty="0">
                <a:solidFill>
                  <a:schemeClr val="lt1"/>
                </a:solidFill>
                <a:latin typeface="DM Serif Display"/>
                <a:ea typeface="DM Serif Display"/>
                <a:cs typeface="DM Serif Display"/>
                <a:sym typeface="DM Serif Display"/>
              </a:rPr>
              <a:t> </a:t>
            </a:r>
            <a:r>
              <a:rPr lang="en-US" sz="4963" dirty="0" err="1">
                <a:solidFill>
                  <a:schemeClr val="lt1"/>
                </a:solidFill>
                <a:latin typeface="DM Serif Display"/>
                <a:ea typeface="DM Serif Display"/>
                <a:cs typeface="DM Serif Display"/>
                <a:sym typeface="DM Serif Display"/>
              </a:rPr>
              <a:t>rozmiaru</a:t>
            </a:r>
            <a:endParaRPr dirty="0"/>
          </a:p>
        </p:txBody>
      </p:sp>
      <p:sp>
        <p:nvSpPr>
          <p:cNvPr id="601" name="Google Shape;601;g31487ae1e97_0_81"/>
          <p:cNvSpPr txBox="1"/>
          <p:nvPr/>
        </p:nvSpPr>
        <p:spPr>
          <a:xfrm>
            <a:off x="921100" y="3866611"/>
            <a:ext cx="8162700" cy="3553473"/>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Zmiany rozmiaru ubrań to modyfikacje dopasowujące ubrania do indywidualnego ciała: celem jest uczynienie go funkcjonalnym, a także dopasowanie, które sprawia, że noszący czuje się pozytywnie wobec swojego wyglądu. Ubrania można zwężać (zmniejszać) i wypuszczać (powiększać, a także skracać lub wydłużać).</a:t>
            </a:r>
            <a:endParaRPr sz="21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dirty="0">
              <a:solidFill>
                <a:srgbClr val="1E2328"/>
              </a:solidFill>
              <a:latin typeface="Montserrat"/>
              <a:ea typeface="Montserrat"/>
              <a:cs typeface="Montserrat"/>
              <a:sym typeface="Montserrat"/>
            </a:endParaRPr>
          </a:p>
        </p:txBody>
      </p:sp>
      <p:sp>
        <p:nvSpPr>
          <p:cNvPr id="602" name="Google Shape;602;g31487ae1e97_0_81"/>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pic>
        <p:nvPicPr>
          <p:cNvPr id="603" name="Google Shape;603;g31487ae1e97_0_81"/>
          <p:cNvPicPr preferRelativeResize="0"/>
          <p:nvPr/>
        </p:nvPicPr>
        <p:blipFill>
          <a:blip r:embed="rId4">
            <a:alphaModFix/>
          </a:blip>
          <a:stretch>
            <a:fillRect/>
          </a:stretch>
        </p:blipFill>
        <p:spPr>
          <a:xfrm>
            <a:off x="9191400" y="1439250"/>
            <a:ext cx="6069301" cy="8493722"/>
          </a:xfrm>
          <a:prstGeom prst="rect">
            <a:avLst/>
          </a:prstGeom>
          <a:noFill/>
          <a:ln>
            <a:noFill/>
          </a:ln>
        </p:spPr>
      </p:pic>
      <p:sp>
        <p:nvSpPr>
          <p:cNvPr id="604" name="Google Shape;604;g31487ae1e97_0_8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608"/>
        <p:cNvGrpSpPr/>
        <p:nvPr/>
      </p:nvGrpSpPr>
      <p:grpSpPr>
        <a:xfrm>
          <a:off x="0" y="0"/>
          <a:ext cx="0" cy="0"/>
          <a:chOff x="0" y="0"/>
          <a:chExt cx="0" cy="0"/>
        </a:xfrm>
      </p:grpSpPr>
      <p:grpSp>
        <p:nvGrpSpPr>
          <p:cNvPr id="609" name="Google Shape;609;g315349e3dfc_0_117"/>
          <p:cNvGrpSpPr/>
          <p:nvPr/>
        </p:nvGrpSpPr>
        <p:grpSpPr>
          <a:xfrm>
            <a:off x="0" y="0"/>
            <a:ext cx="18288000" cy="10287000"/>
            <a:chOff x="0" y="0"/>
            <a:chExt cx="24384000" cy="13716000"/>
          </a:xfrm>
        </p:grpSpPr>
        <p:cxnSp>
          <p:nvCxnSpPr>
            <p:cNvPr id="610" name="Google Shape;610;g315349e3dfc_0_11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611" name="Google Shape;611;g315349e3dfc_0_11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12" name="Google Shape;612;g315349e3dfc_0_11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613" name="Google Shape;613;g315349e3dfc_0_117"/>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614" name="Google Shape;614;g315349e3dfc_0_11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615" name="Google Shape;615;g315349e3dfc_0_117"/>
          <p:cNvGrpSpPr/>
          <p:nvPr/>
        </p:nvGrpSpPr>
        <p:grpSpPr>
          <a:xfrm>
            <a:off x="14699800" y="6963030"/>
            <a:ext cx="1028753" cy="2807522"/>
            <a:chOff x="0" y="0"/>
            <a:chExt cx="816600" cy="2228546"/>
          </a:xfrm>
        </p:grpSpPr>
        <p:sp>
          <p:nvSpPr>
            <p:cNvPr id="616" name="Google Shape;616;g315349e3dfc_0_117"/>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617" name="Google Shape;617;g315349e3dfc_0_117"/>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618" name="Google Shape;618;g315349e3dfc_0_117"/>
          <p:cNvPicPr preferRelativeResize="0"/>
          <p:nvPr/>
        </p:nvPicPr>
        <p:blipFill rotWithShape="1">
          <a:blip r:embed="rId4">
            <a:alphaModFix/>
          </a:blip>
          <a:srcRect t="15907" b="15907"/>
          <a:stretch/>
        </p:blipFill>
        <p:spPr>
          <a:xfrm>
            <a:off x="9189425" y="1907775"/>
            <a:ext cx="6048374" cy="6471450"/>
          </a:xfrm>
          <a:prstGeom prst="rect">
            <a:avLst/>
          </a:prstGeom>
          <a:noFill/>
          <a:ln>
            <a:noFill/>
          </a:ln>
        </p:spPr>
      </p:pic>
      <p:sp>
        <p:nvSpPr>
          <p:cNvPr id="619" name="Google Shape;619;g315349e3dfc_0_117"/>
          <p:cNvSpPr txBox="1"/>
          <p:nvPr/>
        </p:nvSpPr>
        <p:spPr>
          <a:xfrm>
            <a:off x="1028700" y="1439250"/>
            <a:ext cx="8327400" cy="931730"/>
          </a:xfrm>
          <a:prstGeom prst="rect">
            <a:avLst/>
          </a:prstGeom>
          <a:noFill/>
          <a:ln>
            <a:noFill/>
          </a:ln>
        </p:spPr>
        <p:txBody>
          <a:bodyPr spcFirstLastPara="1" wrap="square" lIns="0" tIns="0" rIns="0" bIns="0" anchor="t" anchorCtr="0">
            <a:spAutoFit/>
          </a:bodyPr>
          <a:lstStyle/>
          <a:p>
            <a:pPr marL="0" lvl="0" indent="0" algn="l" rtl="0">
              <a:lnSpc>
                <a:spcPct val="122002"/>
              </a:lnSpc>
              <a:spcBef>
                <a:spcPts val="0"/>
              </a:spcBef>
              <a:spcAft>
                <a:spcPts val="0"/>
              </a:spcAft>
              <a:buClr>
                <a:schemeClr val="dk1"/>
              </a:buClr>
              <a:buFont typeface="Arial"/>
              <a:buNone/>
            </a:pPr>
            <a:r>
              <a:rPr lang="pl-PL" sz="4963" dirty="0">
                <a:solidFill>
                  <a:schemeClr val="lt1"/>
                </a:solidFill>
                <a:latin typeface="DM Serif Display"/>
                <a:ea typeface="DM Serif Display"/>
                <a:cs typeface="DM Serif Display"/>
                <a:sym typeface="DM Serif Display"/>
              </a:rPr>
              <a:t>Upiększanie</a:t>
            </a:r>
            <a:endParaRPr dirty="0"/>
          </a:p>
        </p:txBody>
      </p:sp>
      <p:sp>
        <p:nvSpPr>
          <p:cNvPr id="620" name="Google Shape;620;g315349e3dfc_0_117"/>
          <p:cNvSpPr txBox="1"/>
          <p:nvPr/>
        </p:nvSpPr>
        <p:spPr>
          <a:xfrm>
            <a:off x="1028700" y="4023213"/>
            <a:ext cx="7820700" cy="2538195"/>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Ozdoby bardzo pomagają w wizualnym przyciąganiu ubrania. Od nakładania koralików, guzików czy wstążek po haft – istnieje tak wiele różnych rodzajów ozdób, że zawsze można znaleźć coś nowego.</a:t>
            </a:r>
            <a:endParaRPr sz="2199"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dirty="0">
              <a:solidFill>
                <a:srgbClr val="1E2328"/>
              </a:solidFill>
              <a:latin typeface="Montserrat"/>
              <a:ea typeface="Montserrat"/>
              <a:cs typeface="Montserrat"/>
              <a:sym typeface="Montserrat"/>
            </a:endParaRPr>
          </a:p>
        </p:txBody>
      </p:sp>
      <p:sp>
        <p:nvSpPr>
          <p:cNvPr id="621" name="Google Shape;621;g315349e3dfc_0_117"/>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622" name="Google Shape;622;g315349e3dfc_0_11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626"/>
        <p:cNvGrpSpPr/>
        <p:nvPr/>
      </p:nvGrpSpPr>
      <p:grpSpPr>
        <a:xfrm>
          <a:off x="0" y="0"/>
          <a:ext cx="0" cy="0"/>
          <a:chOff x="0" y="0"/>
          <a:chExt cx="0" cy="0"/>
        </a:xfrm>
      </p:grpSpPr>
      <p:grpSp>
        <p:nvGrpSpPr>
          <p:cNvPr id="627" name="Google Shape;627;g31487ae1e97_0_117"/>
          <p:cNvGrpSpPr/>
          <p:nvPr/>
        </p:nvGrpSpPr>
        <p:grpSpPr>
          <a:xfrm>
            <a:off x="0" y="0"/>
            <a:ext cx="18288000" cy="10287000"/>
            <a:chOff x="0" y="0"/>
            <a:chExt cx="24384000" cy="13716000"/>
          </a:xfrm>
        </p:grpSpPr>
        <p:cxnSp>
          <p:nvCxnSpPr>
            <p:cNvPr id="628" name="Google Shape;628;g31487ae1e97_0_11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629" name="Google Shape;629;g31487ae1e97_0_11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30" name="Google Shape;630;g31487ae1e97_0_11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631" name="Google Shape;631;g31487ae1e97_0_117"/>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632" name="Google Shape;632;g31487ae1e97_0_11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633" name="Google Shape;633;g31487ae1e97_0_117"/>
          <p:cNvGrpSpPr/>
          <p:nvPr/>
        </p:nvGrpSpPr>
        <p:grpSpPr>
          <a:xfrm>
            <a:off x="15019850" y="6918855"/>
            <a:ext cx="1028753" cy="2807522"/>
            <a:chOff x="0" y="0"/>
            <a:chExt cx="816600" cy="2228546"/>
          </a:xfrm>
        </p:grpSpPr>
        <p:sp>
          <p:nvSpPr>
            <p:cNvPr id="634" name="Google Shape;634;g31487ae1e97_0_117"/>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635" name="Google Shape;635;g31487ae1e97_0_117"/>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636" name="Google Shape;636;g31487ae1e97_0_117"/>
          <p:cNvPicPr preferRelativeResize="0"/>
          <p:nvPr/>
        </p:nvPicPr>
        <p:blipFill rotWithShape="1">
          <a:blip r:embed="rId4">
            <a:alphaModFix/>
          </a:blip>
          <a:srcRect b="13359"/>
          <a:stretch/>
        </p:blipFill>
        <p:spPr>
          <a:xfrm>
            <a:off x="8648100" y="1864435"/>
            <a:ext cx="7079875" cy="7450375"/>
          </a:xfrm>
          <a:prstGeom prst="rect">
            <a:avLst/>
          </a:prstGeom>
          <a:noFill/>
          <a:ln>
            <a:noFill/>
          </a:ln>
        </p:spPr>
      </p:pic>
      <p:sp>
        <p:nvSpPr>
          <p:cNvPr id="637" name="Google Shape;637;g31487ae1e97_0_117"/>
          <p:cNvSpPr txBox="1"/>
          <p:nvPr/>
        </p:nvSpPr>
        <p:spPr>
          <a:xfrm>
            <a:off x="1028700" y="1439250"/>
            <a:ext cx="8327400" cy="93173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en-US" sz="4963" dirty="0">
                <a:solidFill>
                  <a:schemeClr val="lt1"/>
                </a:solidFill>
                <a:latin typeface="DM Serif Display"/>
                <a:ea typeface="DM Serif Display"/>
                <a:cs typeface="DM Serif Display"/>
                <a:sym typeface="DM Serif Display"/>
              </a:rPr>
              <a:t>Haft </a:t>
            </a:r>
            <a:r>
              <a:rPr lang="pl-PL" sz="4963" dirty="0">
                <a:solidFill>
                  <a:schemeClr val="lt1"/>
                </a:solidFill>
                <a:latin typeface="DM Serif Display"/>
                <a:ea typeface="DM Serif Display"/>
                <a:cs typeface="DM Serif Display"/>
                <a:sym typeface="DM Serif Display"/>
              </a:rPr>
              <a:t>(</a:t>
            </a:r>
            <a:r>
              <a:rPr lang="en-US" sz="4963" dirty="0" err="1">
                <a:solidFill>
                  <a:schemeClr val="lt1"/>
                </a:solidFill>
                <a:latin typeface="DM Serif Display"/>
                <a:ea typeface="DM Serif Display"/>
                <a:cs typeface="DM Serif Display"/>
                <a:sym typeface="DM Serif Display"/>
              </a:rPr>
              <a:t>ręczny</a:t>
            </a:r>
            <a:r>
              <a:rPr lang="pl-PL" sz="4963" dirty="0">
                <a:solidFill>
                  <a:schemeClr val="lt1"/>
                </a:solidFill>
                <a:latin typeface="DM Serif Display"/>
                <a:ea typeface="DM Serif Display"/>
                <a:cs typeface="DM Serif Display"/>
                <a:sym typeface="DM Serif Display"/>
              </a:rPr>
              <a:t>)</a:t>
            </a:r>
            <a:endParaRPr dirty="0"/>
          </a:p>
        </p:txBody>
      </p:sp>
      <p:sp>
        <p:nvSpPr>
          <p:cNvPr id="638" name="Google Shape;638;g31487ae1e97_0_117"/>
          <p:cNvSpPr txBox="1"/>
          <p:nvPr/>
        </p:nvSpPr>
        <p:spPr>
          <a:xfrm>
            <a:off x="1028700" y="2906600"/>
            <a:ext cx="7300200" cy="5076390"/>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Haft to sztuka dekorowania tkanin lub innych materiałów za pomocą igły do przeszycia nici lub włóczki. Haft może również zawierać inne materiały, takie jak perły, koraliki, pióra i cekiny.</a:t>
            </a:r>
            <a:endParaRPr sz="2199" dirty="0">
              <a:solidFill>
                <a:srgbClr val="1E2328"/>
              </a:solidFill>
              <a:latin typeface="Montserrat"/>
              <a:ea typeface="Montserrat"/>
              <a:cs typeface="Montserrat"/>
              <a:sym typeface="Montserrat"/>
            </a:endParaRPr>
          </a:p>
          <a:p>
            <a:pPr lvl="0">
              <a:lnSpc>
                <a:spcPct val="150022"/>
              </a:lnSpc>
            </a:pPr>
            <a:r>
              <a:rPr lang="pl-PL" sz="2199" dirty="0">
                <a:solidFill>
                  <a:srgbClr val="1E2328"/>
                </a:solidFill>
                <a:latin typeface="Montserrat"/>
                <a:ea typeface="Montserrat"/>
                <a:cs typeface="Montserrat"/>
                <a:sym typeface="Montserrat"/>
              </a:rPr>
              <a:t>Niektóre z podstawowych technik lub ściegów najwcześniejszych haftów to ścieg łańcuszkowy, ścieg </a:t>
            </a:r>
            <a:r>
              <a:rPr lang="pl-PL" sz="2199" dirty="0" err="1">
                <a:solidFill>
                  <a:srgbClr val="1E2328"/>
                </a:solidFill>
                <a:latin typeface="Montserrat"/>
                <a:ea typeface="Montserrat"/>
                <a:cs typeface="Montserrat"/>
                <a:sym typeface="Montserrat"/>
              </a:rPr>
              <a:t>buttonhole</a:t>
            </a:r>
            <a:r>
              <a:rPr lang="pl-PL" sz="2199" dirty="0">
                <a:solidFill>
                  <a:srgbClr val="1E2328"/>
                </a:solidFill>
                <a:latin typeface="Montserrat"/>
                <a:ea typeface="Montserrat"/>
                <a:cs typeface="Montserrat"/>
                <a:sym typeface="Montserrat"/>
              </a:rPr>
              <a:t> lub </a:t>
            </a:r>
            <a:r>
              <a:rPr lang="pl-PL" sz="2199" dirty="0" err="1">
                <a:solidFill>
                  <a:srgbClr val="1E2328"/>
                </a:solidFill>
                <a:latin typeface="Montserrat"/>
                <a:ea typeface="Montserrat"/>
                <a:cs typeface="Montserrat"/>
                <a:sym typeface="Montserrat"/>
              </a:rPr>
              <a:t>blanket</a:t>
            </a:r>
            <a:r>
              <a:rPr lang="pl-PL" sz="2199" dirty="0">
                <a:solidFill>
                  <a:srgbClr val="1E2328"/>
                </a:solidFill>
                <a:latin typeface="Montserrat"/>
                <a:ea typeface="Montserrat"/>
                <a:cs typeface="Montserrat"/>
                <a:sym typeface="Montserrat"/>
              </a:rPr>
              <a:t>, ścieg biegnący, satynowy ścieg oraz haft krzyżykowy. Te ściegi pozostają dziś podstawowymi technikami haftu ręcznego.</a:t>
            </a:r>
            <a:endParaRPr sz="2199" dirty="0">
              <a:solidFill>
                <a:srgbClr val="1E2328"/>
              </a:solidFill>
              <a:latin typeface="Montserrat"/>
              <a:ea typeface="Montserrat"/>
              <a:cs typeface="Montserrat"/>
              <a:sym typeface="Montserrat"/>
            </a:endParaRPr>
          </a:p>
        </p:txBody>
      </p:sp>
      <p:sp>
        <p:nvSpPr>
          <p:cNvPr id="639" name="Google Shape;639;g31487ae1e97_0_117"/>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640" name="Google Shape;640;g31487ae1e97_0_11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644"/>
        <p:cNvGrpSpPr/>
        <p:nvPr/>
      </p:nvGrpSpPr>
      <p:grpSpPr>
        <a:xfrm>
          <a:off x="0" y="0"/>
          <a:ext cx="0" cy="0"/>
          <a:chOff x="0" y="0"/>
          <a:chExt cx="0" cy="0"/>
        </a:xfrm>
      </p:grpSpPr>
      <p:grpSp>
        <p:nvGrpSpPr>
          <p:cNvPr id="645" name="Google Shape;645;g319d2f0f3ea_0_0"/>
          <p:cNvGrpSpPr/>
          <p:nvPr/>
        </p:nvGrpSpPr>
        <p:grpSpPr>
          <a:xfrm>
            <a:off x="0" y="0"/>
            <a:ext cx="18288000" cy="10287000"/>
            <a:chOff x="0" y="0"/>
            <a:chExt cx="24384000" cy="13716000"/>
          </a:xfrm>
        </p:grpSpPr>
        <p:cxnSp>
          <p:nvCxnSpPr>
            <p:cNvPr id="646" name="Google Shape;646;g319d2f0f3ea_0_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647" name="Google Shape;647;g319d2f0f3ea_0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48" name="Google Shape;648;g319d2f0f3ea_0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649" name="Google Shape;649;g319d2f0f3ea_0_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650" name="Google Shape;650;g319d2f0f3ea_0_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651" name="Google Shape;651;g319d2f0f3ea_0_0"/>
          <p:cNvGrpSpPr/>
          <p:nvPr/>
        </p:nvGrpSpPr>
        <p:grpSpPr>
          <a:xfrm>
            <a:off x="15019850" y="6918855"/>
            <a:ext cx="1028753" cy="2807522"/>
            <a:chOff x="0" y="0"/>
            <a:chExt cx="816600" cy="2228546"/>
          </a:xfrm>
        </p:grpSpPr>
        <p:sp>
          <p:nvSpPr>
            <p:cNvPr id="652" name="Google Shape;652;g319d2f0f3ea_0_0"/>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653" name="Google Shape;653;g319d2f0f3ea_0_0"/>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654" name="Google Shape;654;g319d2f0f3ea_0_0"/>
          <p:cNvPicPr preferRelativeResize="0"/>
          <p:nvPr/>
        </p:nvPicPr>
        <p:blipFill rotWithShape="1">
          <a:blip r:embed="rId4">
            <a:alphaModFix/>
          </a:blip>
          <a:srcRect t="5931" b="5939"/>
          <a:stretch/>
        </p:blipFill>
        <p:spPr>
          <a:xfrm>
            <a:off x="8969885" y="2203051"/>
            <a:ext cx="6758090" cy="7111750"/>
          </a:xfrm>
          <a:prstGeom prst="rect">
            <a:avLst/>
          </a:prstGeom>
          <a:noFill/>
          <a:ln>
            <a:noFill/>
          </a:ln>
        </p:spPr>
      </p:pic>
      <p:sp>
        <p:nvSpPr>
          <p:cNvPr id="655" name="Google Shape;655;g319d2f0f3ea_0_0"/>
          <p:cNvSpPr txBox="1"/>
          <p:nvPr/>
        </p:nvSpPr>
        <p:spPr>
          <a:xfrm>
            <a:off x="723900" y="1439250"/>
            <a:ext cx="10154400" cy="135178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pl-PL" sz="3600" dirty="0">
                <a:solidFill>
                  <a:schemeClr val="lt1"/>
                </a:solidFill>
                <a:latin typeface="DM Serif Display"/>
                <a:ea typeface="DM Serif Display"/>
                <a:cs typeface="DM Serif Display"/>
                <a:sym typeface="DM Serif Display"/>
              </a:rPr>
              <a:t>(Maszyna </a:t>
            </a:r>
            <a:r>
              <a:rPr lang="pl-PL" sz="3600" dirty="0" err="1">
                <a:solidFill>
                  <a:schemeClr val="lt1"/>
                </a:solidFill>
                <a:latin typeface="DM Serif Display"/>
                <a:ea typeface="DM Serif Display"/>
                <a:cs typeface="DM Serif Display"/>
                <a:sym typeface="DM Serif Display"/>
              </a:rPr>
              <a:t>wolnoręczna</a:t>
            </a:r>
            <a:r>
              <a:rPr lang="pl-PL" sz="3600" dirty="0">
                <a:solidFill>
                  <a:schemeClr val="lt1"/>
                </a:solidFill>
                <a:latin typeface="DM Serif Display"/>
                <a:ea typeface="DM Serif Display"/>
                <a:cs typeface="DM Serif Display"/>
                <a:sym typeface="DM Serif Display"/>
              </a:rPr>
              <a:t>) Haft 
(z maszyną domową)</a:t>
            </a:r>
            <a:endParaRPr sz="2400" dirty="0"/>
          </a:p>
        </p:txBody>
      </p:sp>
      <p:sp>
        <p:nvSpPr>
          <p:cNvPr id="656" name="Google Shape;656;g319d2f0f3ea_0_0"/>
          <p:cNvSpPr txBox="1"/>
          <p:nvPr/>
        </p:nvSpPr>
        <p:spPr>
          <a:xfrm>
            <a:off x="723900" y="3625600"/>
            <a:ext cx="7300200" cy="4568751"/>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Haft maszynowy wolny, czyli ręczny haft maszynowy, to rodzaj szycia, który pozwala rysować maszyną do szycia poprzez rysowanie różnych kształtów i profili.</a:t>
            </a:r>
            <a:endParaRPr sz="2199" dirty="0">
              <a:solidFill>
                <a:srgbClr val="1E2328"/>
              </a:solidFill>
              <a:latin typeface="Montserrat"/>
              <a:ea typeface="Montserrat"/>
              <a:cs typeface="Montserrat"/>
              <a:sym typeface="Montserrat"/>
            </a:endParaRPr>
          </a:p>
          <a:p>
            <a:pPr lvl="0">
              <a:lnSpc>
                <a:spcPct val="150022"/>
              </a:lnSpc>
            </a:pPr>
            <a:r>
              <a:rPr lang="pl-PL" sz="2199" dirty="0">
                <a:solidFill>
                  <a:srgbClr val="1E2328"/>
                </a:solidFill>
                <a:latin typeface="Montserrat"/>
                <a:ea typeface="Montserrat"/>
                <a:cs typeface="Montserrat"/>
                <a:sym typeface="Montserrat"/>
              </a:rPr>
              <a:t>Jedynym narzędziem, które musisz mieć do haftu maszynowego wolnego, jest maszyna do szycia z możliwością opuszczania przycisków podających (część maszyny, która przesuwa tkaninę do szwów), stopka do haftu i twoja kreatywność.</a:t>
            </a:r>
            <a:endParaRPr sz="2199" dirty="0">
              <a:solidFill>
                <a:srgbClr val="1E2328"/>
              </a:solidFill>
              <a:latin typeface="Montserrat"/>
              <a:ea typeface="Montserrat"/>
              <a:cs typeface="Montserrat"/>
              <a:sym typeface="Montserrat"/>
            </a:endParaRPr>
          </a:p>
        </p:txBody>
      </p:sp>
      <p:sp>
        <p:nvSpPr>
          <p:cNvPr id="657" name="Google Shape;657;g319d2f0f3ea_0_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658" name="Google Shape;658;g319d2f0f3ea_0_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662"/>
        <p:cNvGrpSpPr/>
        <p:nvPr/>
      </p:nvGrpSpPr>
      <p:grpSpPr>
        <a:xfrm>
          <a:off x="0" y="0"/>
          <a:ext cx="0" cy="0"/>
          <a:chOff x="0" y="0"/>
          <a:chExt cx="0" cy="0"/>
        </a:xfrm>
      </p:grpSpPr>
      <p:grpSp>
        <p:nvGrpSpPr>
          <p:cNvPr id="663" name="Google Shape;663;g31487ae1e97_0_135"/>
          <p:cNvGrpSpPr/>
          <p:nvPr/>
        </p:nvGrpSpPr>
        <p:grpSpPr>
          <a:xfrm>
            <a:off x="0" y="0"/>
            <a:ext cx="18288000" cy="10287000"/>
            <a:chOff x="0" y="0"/>
            <a:chExt cx="24384000" cy="13716000"/>
          </a:xfrm>
        </p:grpSpPr>
        <p:cxnSp>
          <p:nvCxnSpPr>
            <p:cNvPr id="664" name="Google Shape;664;g31487ae1e97_0_13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665" name="Google Shape;665;g31487ae1e97_0_13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66" name="Google Shape;666;g31487ae1e97_0_13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667" name="Google Shape;667;g31487ae1e97_0_135"/>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668" name="Google Shape;668;g31487ae1e97_0_13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669" name="Google Shape;669;g31487ae1e97_0_135"/>
          <p:cNvGrpSpPr/>
          <p:nvPr/>
        </p:nvGrpSpPr>
        <p:grpSpPr>
          <a:xfrm>
            <a:off x="14699800" y="6963030"/>
            <a:ext cx="1028753" cy="2807522"/>
            <a:chOff x="0" y="0"/>
            <a:chExt cx="816600" cy="2228546"/>
          </a:xfrm>
        </p:grpSpPr>
        <p:sp>
          <p:nvSpPr>
            <p:cNvPr id="670" name="Google Shape;670;g31487ae1e97_0_135"/>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671" name="Google Shape;671;g31487ae1e97_0_135"/>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72" name="Google Shape;672;g31487ae1e97_0_135"/>
          <p:cNvSpPr txBox="1"/>
          <p:nvPr/>
        </p:nvSpPr>
        <p:spPr>
          <a:xfrm>
            <a:off x="1028700" y="1439250"/>
            <a:ext cx="8327400" cy="931730"/>
          </a:xfrm>
          <a:prstGeom prst="rect">
            <a:avLst/>
          </a:prstGeom>
          <a:noFill/>
          <a:ln>
            <a:noFill/>
          </a:ln>
        </p:spPr>
        <p:txBody>
          <a:bodyPr spcFirstLastPara="1" wrap="square" lIns="0" tIns="0" rIns="0" bIns="0" anchor="t" anchorCtr="0">
            <a:spAutoFit/>
          </a:bodyPr>
          <a:lstStyle/>
          <a:p>
            <a:pPr marL="0" lvl="0" indent="0" algn="l" rtl="0">
              <a:lnSpc>
                <a:spcPct val="122002"/>
              </a:lnSpc>
              <a:spcBef>
                <a:spcPts val="0"/>
              </a:spcBef>
              <a:spcAft>
                <a:spcPts val="0"/>
              </a:spcAft>
              <a:buClr>
                <a:schemeClr val="dk1"/>
              </a:buClr>
              <a:buFont typeface="Arial"/>
              <a:buNone/>
            </a:pPr>
            <a:r>
              <a:rPr lang="pl-PL" sz="4963" dirty="0">
                <a:solidFill>
                  <a:schemeClr val="lt1"/>
                </a:solidFill>
                <a:latin typeface="DM Serif Display"/>
                <a:ea typeface="DM Serif Display"/>
                <a:cs typeface="DM Serif Display"/>
                <a:sym typeface="DM Serif Display"/>
              </a:rPr>
              <a:t>Aplikacja </a:t>
            </a:r>
            <a:endParaRPr dirty="0"/>
          </a:p>
        </p:txBody>
      </p:sp>
      <p:sp>
        <p:nvSpPr>
          <p:cNvPr id="673" name="Google Shape;673;g31487ae1e97_0_135"/>
          <p:cNvSpPr txBox="1"/>
          <p:nvPr/>
        </p:nvSpPr>
        <p:spPr>
          <a:xfrm>
            <a:off x="1028700" y="2753463"/>
            <a:ext cx="7820700" cy="5584029"/>
          </a:xfrm>
          <a:prstGeom prst="rect">
            <a:avLst/>
          </a:prstGeom>
          <a:noFill/>
          <a:ln>
            <a:noFill/>
          </a:ln>
        </p:spPr>
        <p:txBody>
          <a:bodyPr spcFirstLastPara="1" wrap="square" lIns="0" tIns="0" rIns="0" bIns="0" anchor="t" anchorCtr="0">
            <a:spAutoFit/>
          </a:bodyPr>
          <a:lstStyle/>
          <a:p>
            <a:pPr lvl="0">
              <a:lnSpc>
                <a:spcPct val="150022"/>
              </a:lnSpc>
            </a:pPr>
            <a:r>
              <a:rPr lang="pl-PL" sz="2199" b="1" dirty="0">
                <a:solidFill>
                  <a:srgbClr val="1E2328"/>
                </a:solidFill>
                <a:latin typeface="Montserrat"/>
                <a:ea typeface="Montserrat"/>
                <a:cs typeface="Montserrat"/>
                <a:sym typeface="Montserrat"/>
              </a:rPr>
              <a:t>Aplikacja</a:t>
            </a:r>
            <a:r>
              <a:rPr lang="pl-PL" sz="2199" dirty="0">
                <a:solidFill>
                  <a:srgbClr val="1E2328"/>
                </a:solidFill>
                <a:latin typeface="Montserrat"/>
                <a:ea typeface="Montserrat"/>
                <a:cs typeface="Montserrat"/>
                <a:sym typeface="Montserrat"/>
              </a:rPr>
              <a:t> to proces przyszywania mniejszych kawałków tkaniny na większy element, aby tworzyć wzory lub motywy. Mniejsze elementy można przyszywać różnymi metodami, takimi jak aplikacja ręczna, aplikacja maszynowa czy aplikacja </a:t>
            </a:r>
            <a:r>
              <a:rPr lang="pl-PL" sz="2199" dirty="0" err="1">
                <a:solidFill>
                  <a:srgbClr val="1E2328"/>
                </a:solidFill>
                <a:latin typeface="Montserrat"/>
                <a:ea typeface="Montserrat"/>
                <a:cs typeface="Montserrat"/>
                <a:sym typeface="Montserrat"/>
              </a:rPr>
              <a:t>przyklejalna</a:t>
            </a:r>
            <a:r>
              <a:rPr lang="pl-PL" sz="2199" dirty="0">
                <a:solidFill>
                  <a:srgbClr val="1E2328"/>
                </a:solidFill>
                <a:latin typeface="Montserrat"/>
                <a:ea typeface="Montserrat"/>
                <a:cs typeface="Montserrat"/>
                <a:sym typeface="Montserrat"/>
              </a:rPr>
              <a:t>.</a:t>
            </a:r>
            <a:endParaRPr sz="2199" dirty="0">
              <a:solidFill>
                <a:srgbClr val="1E2328"/>
              </a:solidFill>
              <a:latin typeface="Montserrat"/>
              <a:ea typeface="Montserrat"/>
              <a:cs typeface="Montserrat"/>
              <a:sym typeface="Montserrat"/>
            </a:endParaRPr>
          </a:p>
          <a:p>
            <a:pPr lvl="0">
              <a:lnSpc>
                <a:spcPct val="150022"/>
              </a:lnSpc>
              <a:buClr>
                <a:schemeClr val="dk1"/>
              </a:buClr>
            </a:pPr>
            <a:r>
              <a:rPr lang="pl-PL" sz="2199" b="1" dirty="0">
                <a:solidFill>
                  <a:srgbClr val="1E2328"/>
                </a:solidFill>
                <a:latin typeface="Montserrat"/>
                <a:ea typeface="Montserrat"/>
                <a:cs typeface="Montserrat"/>
                <a:sym typeface="Montserrat"/>
              </a:rPr>
              <a:t>Odwrotna aplikacja</a:t>
            </a:r>
            <a:r>
              <a:rPr lang="pl-PL" sz="2199" dirty="0">
                <a:solidFill>
                  <a:srgbClr val="1E2328"/>
                </a:solidFill>
                <a:latin typeface="Montserrat"/>
                <a:ea typeface="Montserrat"/>
                <a:cs typeface="Montserrat"/>
                <a:sym typeface="Montserrat"/>
              </a:rPr>
              <a:t>: W odwróconej aplikacji warstwy tkaniny układa się na stos, a górna warstwa jest odcinana, odsłaniając tkaninę pod spodem, tworząc wzór lub motyw. Technika ta jest często stosowana w połączeniu z innymi metodami patchworkowymi, aby dodać głębi i złożoności projektowi.</a:t>
            </a:r>
            <a:endParaRPr sz="2199" dirty="0">
              <a:solidFill>
                <a:srgbClr val="1E2328"/>
              </a:solidFill>
              <a:latin typeface="Montserrat"/>
              <a:ea typeface="Montserrat"/>
              <a:cs typeface="Montserrat"/>
              <a:sym typeface="Montserrat"/>
            </a:endParaRPr>
          </a:p>
        </p:txBody>
      </p:sp>
      <p:sp>
        <p:nvSpPr>
          <p:cNvPr id="674" name="Google Shape;674;g31487ae1e97_0_135"/>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pic>
        <p:nvPicPr>
          <p:cNvPr id="675" name="Google Shape;675;g31487ae1e97_0_135"/>
          <p:cNvPicPr preferRelativeResize="0"/>
          <p:nvPr/>
        </p:nvPicPr>
        <p:blipFill rotWithShape="1">
          <a:blip r:embed="rId4">
            <a:alphaModFix/>
          </a:blip>
          <a:srcRect t="28622" r="21228"/>
          <a:stretch/>
        </p:blipFill>
        <p:spPr>
          <a:xfrm>
            <a:off x="10630550" y="4218150"/>
            <a:ext cx="4201674" cy="5724524"/>
          </a:xfrm>
          <a:prstGeom prst="rect">
            <a:avLst/>
          </a:prstGeom>
          <a:noFill/>
          <a:ln>
            <a:noFill/>
          </a:ln>
        </p:spPr>
      </p:pic>
      <p:pic>
        <p:nvPicPr>
          <p:cNvPr id="676" name="Google Shape;676;g31487ae1e97_0_135"/>
          <p:cNvPicPr preferRelativeResize="0"/>
          <p:nvPr/>
        </p:nvPicPr>
        <p:blipFill rotWithShape="1">
          <a:blip r:embed="rId5">
            <a:alphaModFix/>
          </a:blip>
          <a:srcRect l="36008" t="26399" b="14407"/>
          <a:stretch/>
        </p:blipFill>
        <p:spPr>
          <a:xfrm>
            <a:off x="12421875" y="1191337"/>
            <a:ext cx="3870449" cy="4475324"/>
          </a:xfrm>
          <a:prstGeom prst="rect">
            <a:avLst/>
          </a:prstGeom>
          <a:noFill/>
          <a:ln>
            <a:noFill/>
          </a:ln>
        </p:spPr>
      </p:pic>
      <p:sp>
        <p:nvSpPr>
          <p:cNvPr id="677" name="Google Shape;677;g31487ae1e97_0_13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681"/>
        <p:cNvGrpSpPr/>
        <p:nvPr/>
      </p:nvGrpSpPr>
      <p:grpSpPr>
        <a:xfrm>
          <a:off x="0" y="0"/>
          <a:ext cx="0" cy="0"/>
          <a:chOff x="0" y="0"/>
          <a:chExt cx="0" cy="0"/>
        </a:xfrm>
      </p:grpSpPr>
      <p:grpSp>
        <p:nvGrpSpPr>
          <p:cNvPr id="682" name="Google Shape;682;g315349e3dfc_0_4"/>
          <p:cNvGrpSpPr/>
          <p:nvPr/>
        </p:nvGrpSpPr>
        <p:grpSpPr>
          <a:xfrm>
            <a:off x="0" y="0"/>
            <a:ext cx="18288000" cy="10287000"/>
            <a:chOff x="0" y="0"/>
            <a:chExt cx="24384000" cy="13716000"/>
          </a:xfrm>
        </p:grpSpPr>
        <p:cxnSp>
          <p:nvCxnSpPr>
            <p:cNvPr id="683" name="Google Shape;683;g315349e3dfc_0_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684" name="Google Shape;684;g315349e3dfc_0_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85" name="Google Shape;685;g315349e3dfc_0_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686" name="Google Shape;686;g315349e3dfc_0_4"/>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687" name="Google Shape;687;g315349e3dfc_0_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688" name="Google Shape;688;g315349e3dfc_0_4"/>
          <p:cNvGrpSpPr/>
          <p:nvPr/>
        </p:nvGrpSpPr>
        <p:grpSpPr>
          <a:xfrm>
            <a:off x="15065650" y="6293130"/>
            <a:ext cx="1028753" cy="2807522"/>
            <a:chOff x="0" y="0"/>
            <a:chExt cx="816600" cy="2228546"/>
          </a:xfrm>
        </p:grpSpPr>
        <p:sp>
          <p:nvSpPr>
            <p:cNvPr id="689" name="Google Shape;689;g315349e3dfc_0_4"/>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690" name="Google Shape;690;g315349e3dfc_0_4"/>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691" name="Google Shape;691;g315349e3dfc_0_4"/>
          <p:cNvPicPr preferRelativeResize="0"/>
          <p:nvPr/>
        </p:nvPicPr>
        <p:blipFill rotWithShape="1">
          <a:blip r:embed="rId4">
            <a:alphaModFix/>
          </a:blip>
          <a:srcRect t="3806" b="3806"/>
          <a:stretch/>
        </p:blipFill>
        <p:spPr>
          <a:xfrm>
            <a:off x="8737500" y="1783925"/>
            <a:ext cx="7001200" cy="6230474"/>
          </a:xfrm>
          <a:prstGeom prst="rect">
            <a:avLst/>
          </a:prstGeom>
          <a:noFill/>
          <a:ln>
            <a:noFill/>
          </a:ln>
        </p:spPr>
      </p:pic>
      <p:sp>
        <p:nvSpPr>
          <p:cNvPr id="692" name="Google Shape;692;g315349e3dfc_0_4"/>
          <p:cNvSpPr txBox="1"/>
          <p:nvPr/>
        </p:nvSpPr>
        <p:spPr>
          <a:xfrm>
            <a:off x="0" y="1439250"/>
            <a:ext cx="9356100" cy="93173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en-US" sz="4963" dirty="0" err="1">
                <a:solidFill>
                  <a:schemeClr val="lt1"/>
                </a:solidFill>
                <a:latin typeface="DM Serif Display"/>
                <a:ea typeface="DM Serif Display"/>
                <a:cs typeface="DM Serif Display"/>
                <a:sym typeface="DM Serif Display"/>
              </a:rPr>
              <a:t>Widoczn</a:t>
            </a:r>
            <a:r>
              <a:rPr lang="pl-PL" sz="4963" dirty="0">
                <a:solidFill>
                  <a:schemeClr val="lt1"/>
                </a:solidFill>
                <a:latin typeface="DM Serif Display"/>
                <a:ea typeface="DM Serif Display"/>
                <a:cs typeface="DM Serif Display"/>
                <a:sym typeface="DM Serif Display"/>
              </a:rPr>
              <a:t>a</a:t>
            </a:r>
            <a:r>
              <a:rPr lang="en-US" sz="4963" dirty="0">
                <a:solidFill>
                  <a:schemeClr val="lt1"/>
                </a:solidFill>
                <a:latin typeface="DM Serif Display"/>
                <a:ea typeface="DM Serif Display"/>
                <a:cs typeface="DM Serif Display"/>
                <a:sym typeface="DM Serif Display"/>
              </a:rPr>
              <a:t> </a:t>
            </a:r>
            <a:r>
              <a:rPr lang="en-US" sz="4963" dirty="0" err="1">
                <a:solidFill>
                  <a:schemeClr val="lt1"/>
                </a:solidFill>
                <a:latin typeface="DM Serif Display"/>
                <a:ea typeface="DM Serif Display"/>
                <a:cs typeface="DM Serif Display"/>
                <a:sym typeface="DM Serif Display"/>
              </a:rPr>
              <a:t>naprawia</a:t>
            </a:r>
            <a:r>
              <a:rPr lang="en-US" sz="4963" dirty="0">
                <a:solidFill>
                  <a:schemeClr val="lt1"/>
                </a:solidFill>
                <a:latin typeface="DM Serif Display"/>
                <a:ea typeface="DM Serif Display"/>
                <a:cs typeface="DM Serif Display"/>
                <a:sym typeface="DM Serif Display"/>
              </a:rPr>
              <a:t> - </a:t>
            </a:r>
            <a:r>
              <a:rPr lang="en-US" sz="4963" dirty="0" err="1">
                <a:solidFill>
                  <a:schemeClr val="lt1"/>
                </a:solidFill>
                <a:latin typeface="DM Serif Display"/>
                <a:ea typeface="DM Serif Display"/>
                <a:cs typeface="DM Serif Display"/>
                <a:sym typeface="DM Serif Display"/>
              </a:rPr>
              <a:t>cerowanie</a:t>
            </a:r>
            <a:endParaRPr dirty="0"/>
          </a:p>
        </p:txBody>
      </p:sp>
      <p:sp>
        <p:nvSpPr>
          <p:cNvPr id="693" name="Google Shape;693;g315349e3dfc_0_4"/>
          <p:cNvSpPr txBox="1"/>
          <p:nvPr/>
        </p:nvSpPr>
        <p:spPr>
          <a:xfrm>
            <a:off x="795150" y="2424700"/>
            <a:ext cx="7842300" cy="1985159"/>
          </a:xfrm>
          <a:prstGeom prst="rect">
            <a:avLst/>
          </a:prstGeom>
          <a:noFill/>
          <a:ln>
            <a:noFill/>
          </a:ln>
        </p:spPr>
        <p:txBody>
          <a:bodyPr spcFirstLastPara="1" wrap="square" lIns="0" tIns="0" rIns="0" bIns="0" anchor="t" anchorCtr="0">
            <a:spAutoFit/>
          </a:bodyPr>
          <a:lstStyle/>
          <a:p>
            <a:pPr lvl="0">
              <a:lnSpc>
                <a:spcPct val="150022"/>
              </a:lnSpc>
            </a:pPr>
            <a:r>
              <a:rPr lang="pl-PL" sz="2150" dirty="0">
                <a:solidFill>
                  <a:srgbClr val="1E2328"/>
                </a:solidFill>
                <a:latin typeface="Montserrat"/>
                <a:ea typeface="Montserrat"/>
                <a:cs typeface="Montserrat"/>
                <a:sym typeface="Montserrat"/>
              </a:rPr>
              <a:t>Popularne metody </a:t>
            </a:r>
            <a:r>
              <a:rPr lang="pl-PL" sz="2150" dirty="0" err="1">
                <a:solidFill>
                  <a:srgbClr val="1E2328"/>
                </a:solidFill>
                <a:latin typeface="Montserrat"/>
                <a:ea typeface="Montserrat"/>
                <a:cs typeface="Montserrat"/>
                <a:sym typeface="Montserrat"/>
              </a:rPr>
              <a:t>upcyclingu</a:t>
            </a:r>
            <a:r>
              <a:rPr lang="pl-PL" sz="2150" dirty="0">
                <a:solidFill>
                  <a:srgbClr val="1E2328"/>
                </a:solidFill>
                <a:latin typeface="Montserrat"/>
                <a:ea typeface="Montserrat"/>
                <a:cs typeface="Montserrat"/>
                <a:sym typeface="Montserrat"/>
              </a:rPr>
              <a:t> wizualnego naprawiania – często stosowane równocześnie: dzierganie, tkanie, szydełkowanie, farbowanie, cerowanie, haft krzyżykowy i inne.</a:t>
            </a:r>
            <a:endParaRPr sz="2150" dirty="0">
              <a:solidFill>
                <a:srgbClr val="1E2328"/>
              </a:solidFill>
              <a:latin typeface="Montserrat"/>
              <a:ea typeface="Montserrat"/>
              <a:cs typeface="Montserrat"/>
              <a:sym typeface="Montserrat"/>
            </a:endParaRPr>
          </a:p>
        </p:txBody>
      </p:sp>
      <p:sp>
        <p:nvSpPr>
          <p:cNvPr id="694" name="Google Shape;694;g315349e3dfc_0_4"/>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695" name="Google Shape;695;g315349e3dfc_0_4"/>
          <p:cNvSpPr txBox="1"/>
          <p:nvPr/>
        </p:nvSpPr>
        <p:spPr>
          <a:xfrm>
            <a:off x="8763325" y="8078950"/>
            <a:ext cx="6198000" cy="13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chemeClr val="dk1"/>
                </a:solidFill>
                <a:latin typeface="Montserrat"/>
                <a:ea typeface="Montserrat"/>
                <a:cs typeface="Montserrat"/>
                <a:sym typeface="Montserrat"/>
              </a:rPr>
              <a:t>Darning </a:t>
            </a:r>
            <a:r>
              <a:rPr lang="en-US" sz="2200">
                <a:solidFill>
                  <a:schemeClr val="dk1"/>
                </a:solidFill>
                <a:latin typeface="Montserrat"/>
                <a:ea typeface="Montserrat"/>
                <a:cs typeface="Montserrat"/>
                <a:sym typeface="Montserrat"/>
              </a:rPr>
              <a:t>- to mend with interlacing stitches, reproducing a plain weave</a:t>
            </a:r>
            <a:endParaRPr sz="2200">
              <a:solidFill>
                <a:schemeClr val="dk1"/>
              </a:solidFill>
              <a:latin typeface="Montserrat"/>
              <a:ea typeface="Montserrat"/>
              <a:cs typeface="Montserrat"/>
              <a:sym typeface="Montserrat"/>
            </a:endParaRPr>
          </a:p>
          <a:p>
            <a:pPr marL="0" lvl="0" indent="0" algn="l" rtl="0">
              <a:spcBef>
                <a:spcPts val="0"/>
              </a:spcBef>
              <a:spcAft>
                <a:spcPts val="0"/>
              </a:spcAft>
              <a:buNone/>
            </a:pPr>
            <a:endParaRPr sz="2600">
              <a:solidFill>
                <a:schemeClr val="dk1"/>
              </a:solidFill>
              <a:latin typeface="Calibri"/>
              <a:ea typeface="Calibri"/>
              <a:cs typeface="Calibri"/>
              <a:sym typeface="Calibri"/>
            </a:endParaRPr>
          </a:p>
        </p:txBody>
      </p:sp>
      <p:sp>
        <p:nvSpPr>
          <p:cNvPr id="696" name="Google Shape;696;g315349e3dfc_0_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697" name="Google Shape;697;g315349e3dfc_0_4"/>
          <p:cNvSpPr txBox="1"/>
          <p:nvPr/>
        </p:nvSpPr>
        <p:spPr>
          <a:xfrm>
            <a:off x="795150" y="4377350"/>
            <a:ext cx="7553700" cy="2215192"/>
          </a:xfrm>
          <a:prstGeom prst="rect">
            <a:avLst/>
          </a:prstGeom>
          <a:noFill/>
          <a:ln>
            <a:noFill/>
          </a:ln>
        </p:spPr>
        <p:txBody>
          <a:bodyPr spcFirstLastPara="1" wrap="square" lIns="91425" tIns="91425" rIns="91425" bIns="91425" anchor="t" anchorCtr="0">
            <a:spAutoFit/>
          </a:bodyPr>
          <a:lstStyle/>
          <a:p>
            <a:pPr lvl="0">
              <a:lnSpc>
                <a:spcPct val="150000"/>
              </a:lnSpc>
            </a:pPr>
            <a:r>
              <a:rPr lang="pl-PL" sz="2199" dirty="0">
                <a:solidFill>
                  <a:srgbClr val="1E2328"/>
                </a:solidFill>
                <a:latin typeface="Montserrat"/>
                <a:ea typeface="Montserrat"/>
                <a:cs typeface="Montserrat"/>
                <a:sym typeface="Montserrat"/>
              </a:rPr>
              <a:t>Cerowanie to sztuka i akt naprawiania dziury lub zużytego fragmentu tkaniny za pomocą igły i nici. Można to robić na dzianinach lub tkaninach, maszynie lub ręcznie.</a:t>
            </a:r>
            <a:endParaRPr sz="2199" dirty="0">
              <a:solidFill>
                <a:srgbClr val="1E2328"/>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19"/>
        <p:cNvGrpSpPr/>
        <p:nvPr/>
      </p:nvGrpSpPr>
      <p:grpSpPr>
        <a:xfrm>
          <a:off x="0" y="0"/>
          <a:ext cx="0" cy="0"/>
          <a:chOff x="0" y="0"/>
          <a:chExt cx="0" cy="0"/>
        </a:xfrm>
      </p:grpSpPr>
      <p:grpSp>
        <p:nvGrpSpPr>
          <p:cNvPr id="120" name="Google Shape;120;p3"/>
          <p:cNvGrpSpPr/>
          <p:nvPr/>
        </p:nvGrpSpPr>
        <p:grpSpPr>
          <a:xfrm>
            <a:off x="0" y="0"/>
            <a:ext cx="18288000" cy="10287000"/>
            <a:chOff x="0" y="0"/>
            <a:chExt cx="24384000" cy="13716000"/>
          </a:xfrm>
        </p:grpSpPr>
        <p:cxnSp>
          <p:nvCxnSpPr>
            <p:cNvPr id="121" name="Google Shape;121;p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2" name="Google Shape;122;p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3" name="Google Shape;123;p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24" name="Google Shape;124;p3"/>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1</a:t>
              </a:r>
              <a:endParaRPr dirty="0"/>
            </a:p>
          </p:txBody>
        </p:sp>
      </p:grpSp>
      <p:pic>
        <p:nvPicPr>
          <p:cNvPr id="125" name="Google Shape;125;p3"/>
          <p:cNvPicPr preferRelativeResize="0"/>
          <p:nvPr/>
        </p:nvPicPr>
        <p:blipFill rotWithShape="1">
          <a:blip r:embed="rId4">
            <a:alphaModFix/>
          </a:blip>
          <a:srcRect t="6550"/>
          <a:stretch/>
        </p:blipFill>
        <p:spPr>
          <a:xfrm>
            <a:off x="1192449" y="1303025"/>
            <a:ext cx="6077750" cy="8496299"/>
          </a:xfrm>
          <a:prstGeom prst="rect">
            <a:avLst/>
          </a:prstGeom>
          <a:noFill/>
          <a:ln>
            <a:noFill/>
          </a:ln>
        </p:spPr>
      </p:pic>
      <p:grpSp>
        <p:nvGrpSpPr>
          <p:cNvPr id="126" name="Google Shape;126;p3"/>
          <p:cNvGrpSpPr/>
          <p:nvPr/>
        </p:nvGrpSpPr>
        <p:grpSpPr>
          <a:xfrm>
            <a:off x="7874892" y="1283829"/>
            <a:ext cx="8180216" cy="3257769"/>
            <a:chOff x="-2457165" y="-1899986"/>
            <a:chExt cx="8464627" cy="6431924"/>
          </a:xfrm>
        </p:grpSpPr>
        <p:grpSp>
          <p:nvGrpSpPr>
            <p:cNvPr id="127" name="Google Shape;127;p3"/>
            <p:cNvGrpSpPr/>
            <p:nvPr/>
          </p:nvGrpSpPr>
          <p:grpSpPr>
            <a:xfrm>
              <a:off x="-2457165" y="-1899986"/>
              <a:ext cx="8464627" cy="5720344"/>
              <a:chOff x="-1462870" y="-1131154"/>
              <a:chExt cx="5039406" cy="3405600"/>
            </a:xfrm>
          </p:grpSpPr>
          <p:sp>
            <p:nvSpPr>
              <p:cNvPr id="128" name="Google Shape;128;p3"/>
              <p:cNvSpPr/>
              <p:nvPr/>
            </p:nvSpPr>
            <p:spPr>
              <a:xfrm>
                <a:off x="-1462870" y="-1131085"/>
                <a:ext cx="5039406" cy="3405455"/>
              </a:xfrm>
              <a:custGeom>
                <a:avLst/>
                <a:gdLst/>
                <a:ahLst/>
                <a:cxnLst/>
                <a:rect l="l" t="t" r="r" b="b"/>
                <a:pathLst>
                  <a:path w="5039406" h="3405455" extrusionOk="0">
                    <a:moveTo>
                      <a:pt x="0" y="0"/>
                    </a:moveTo>
                    <a:lnTo>
                      <a:pt x="5039406" y="0"/>
                    </a:lnTo>
                    <a:lnTo>
                      <a:pt x="5039406" y="3405455"/>
                    </a:lnTo>
                    <a:lnTo>
                      <a:pt x="0" y="3405455"/>
                    </a:lnTo>
                    <a:close/>
                  </a:path>
                </a:pathLst>
              </a:custGeom>
              <a:solidFill>
                <a:srgbClr val="1E2328"/>
              </a:solidFill>
              <a:ln>
                <a:noFill/>
              </a:ln>
            </p:spPr>
            <p:txBody>
              <a:bodyPr/>
              <a:lstStyle/>
              <a:p>
                <a:endParaRPr lang="pl-PL"/>
              </a:p>
            </p:txBody>
          </p:sp>
          <p:sp>
            <p:nvSpPr>
              <p:cNvPr id="129" name="Google Shape;129;p3"/>
              <p:cNvSpPr txBox="1"/>
              <p:nvPr/>
            </p:nvSpPr>
            <p:spPr>
              <a:xfrm>
                <a:off x="-1462870" y="-1131154"/>
                <a:ext cx="5039400" cy="34056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0" name="Google Shape;130;p3"/>
            <p:cNvSpPr txBox="1"/>
            <p:nvPr/>
          </p:nvSpPr>
          <p:spPr>
            <a:xfrm>
              <a:off x="-1891294" y="48500"/>
              <a:ext cx="7332900" cy="1823400"/>
            </a:xfrm>
            <a:prstGeom prst="rect">
              <a:avLst/>
            </a:prstGeom>
            <a:noFill/>
            <a:ln>
              <a:noFill/>
            </a:ln>
          </p:spPr>
          <p:txBody>
            <a:bodyPr spcFirstLastPara="1" wrap="square" lIns="0" tIns="0" rIns="0" bIns="0" anchor="t" anchorCtr="0">
              <a:spAutoFit/>
            </a:bodyPr>
            <a:lstStyle/>
            <a:p>
              <a:pPr lvl="0"/>
              <a:r>
                <a:rPr lang="en-US" sz="6000" dirty="0" err="1">
                  <a:solidFill>
                    <a:srgbClr val="FFFFFF"/>
                  </a:solidFill>
                  <a:latin typeface="DM Serif Display"/>
                  <a:ea typeface="DM Serif Display"/>
                  <a:cs typeface="DM Serif Display"/>
                  <a:sym typeface="DM Serif Display"/>
                </a:rPr>
                <a:t>Przegląd</a:t>
              </a:r>
              <a:r>
                <a:rPr lang="en-US" sz="6000" dirty="0">
                  <a:solidFill>
                    <a:srgbClr val="FFFFFF"/>
                  </a:solidFill>
                  <a:latin typeface="DM Serif Display"/>
                  <a:ea typeface="DM Serif Display"/>
                  <a:cs typeface="DM Serif Display"/>
                  <a:sym typeface="DM Serif Display"/>
                </a:rPr>
                <a:t> </a:t>
              </a:r>
              <a:r>
                <a:rPr lang="pl-PL" sz="6000" dirty="0">
                  <a:solidFill>
                    <a:srgbClr val="FFFFFF"/>
                  </a:solidFill>
                  <a:latin typeface="DM Serif Display"/>
                  <a:ea typeface="DM Serif Display"/>
                  <a:cs typeface="DM Serif Display"/>
                  <a:sym typeface="DM Serif Display"/>
                </a:rPr>
                <a:t>Unitu</a:t>
              </a:r>
              <a:endParaRPr dirty="0"/>
            </a:p>
          </p:txBody>
        </p:sp>
        <p:cxnSp>
          <p:nvCxnSpPr>
            <p:cNvPr id="131" name="Google Shape;131;p3"/>
            <p:cNvCxnSpPr/>
            <p:nvPr/>
          </p:nvCxnSpPr>
          <p:spPr>
            <a:xfrm>
              <a:off x="1295804" y="4525589"/>
              <a:ext cx="958722" cy="6349"/>
            </a:xfrm>
            <a:prstGeom prst="straightConnector1">
              <a:avLst/>
            </a:prstGeom>
            <a:noFill/>
            <a:ln w="12700" cap="flat" cmpd="sng">
              <a:solidFill>
                <a:srgbClr val="FFFFFF"/>
              </a:solidFill>
              <a:prstDash val="solid"/>
              <a:round/>
              <a:headEnd type="none" w="sm" len="sm"/>
              <a:tailEnd type="none" w="sm" len="sm"/>
            </a:ln>
          </p:spPr>
        </p:cxnSp>
      </p:grpSp>
      <p:sp>
        <p:nvSpPr>
          <p:cNvPr id="132" name="Google Shape;132;p3"/>
          <p:cNvSpPr txBox="1"/>
          <p:nvPr/>
        </p:nvSpPr>
        <p:spPr>
          <a:xfrm>
            <a:off x="7874813" y="4889225"/>
            <a:ext cx="8180400" cy="5078313"/>
          </a:xfrm>
          <a:prstGeom prst="rect">
            <a:avLst/>
          </a:prstGeom>
          <a:noFill/>
          <a:ln>
            <a:noFill/>
          </a:ln>
        </p:spPr>
        <p:txBody>
          <a:bodyPr spcFirstLastPara="1" wrap="square" lIns="0" tIns="0" rIns="0" bIns="0" anchor="t" anchorCtr="0">
            <a:spAutoFit/>
          </a:bodyPr>
          <a:lstStyle/>
          <a:p>
            <a:pPr lvl="0">
              <a:lnSpc>
                <a:spcPct val="150000"/>
              </a:lnSpc>
            </a:pPr>
            <a:r>
              <a:rPr lang="pl-PL" sz="2200" dirty="0">
                <a:latin typeface="Montserrat"/>
                <a:ea typeface="Montserrat"/>
                <a:cs typeface="Montserrat"/>
                <a:sym typeface="Montserrat"/>
              </a:rPr>
              <a:t>Ta jednostka wprowadza uczniów w podstawowe koncepcje, materiały i techniki dostosowania niezbędne do </a:t>
            </a:r>
            <a:r>
              <a:rPr lang="pl-PL" sz="2200" dirty="0" err="1">
                <a:latin typeface="Montserrat"/>
                <a:ea typeface="Montserrat"/>
                <a:cs typeface="Montserrat"/>
                <a:sym typeface="Montserrat"/>
              </a:rPr>
              <a:t>upcyklingu</a:t>
            </a:r>
            <a:r>
              <a:rPr lang="pl-PL" sz="2200" dirty="0">
                <a:latin typeface="Montserrat"/>
                <a:ea typeface="Montserrat"/>
                <a:cs typeface="Montserrat"/>
                <a:sym typeface="Montserrat"/>
              </a:rPr>
              <a:t>. Wprowadza podstawowe narzędzia i materiały krawieckie, oferując kompleksowy przewodnik po niezbędnych przedmiotach używanych w tym rzemiośle. Nauczysz się, jak ocenić potencjał ubrania do </a:t>
            </a:r>
            <a:r>
              <a:rPr lang="pl-PL" sz="2200" dirty="0" err="1">
                <a:latin typeface="Montserrat"/>
                <a:ea typeface="Montserrat"/>
                <a:cs typeface="Montserrat"/>
                <a:sym typeface="Montserrat"/>
              </a:rPr>
              <a:t>restylizacji</a:t>
            </a:r>
            <a:r>
              <a:rPr lang="pl-PL" sz="2200" dirty="0">
                <a:latin typeface="Montserrat"/>
                <a:ea typeface="Montserrat"/>
                <a:cs typeface="Montserrat"/>
                <a:sym typeface="Montserrat"/>
              </a:rPr>
              <a:t>, koncentrując się na niezbędnych narzędziach i materiałach. Podkreśla się praktyki bezpieczeństwa, aby zapewnić prawidłowe i skuteczne użycie narzędzi i sprzętu do krawiectwa.</a:t>
            </a:r>
            <a:endParaRPr sz="2200" b="0" i="0" u="none" strike="noStrike" cap="none" dirty="0">
              <a:solidFill>
                <a:srgbClr val="000000"/>
              </a:solidFill>
              <a:latin typeface="Montserrat"/>
              <a:ea typeface="Montserrat"/>
              <a:cs typeface="Montserrat"/>
              <a:sym typeface="Montserrat"/>
            </a:endParaRPr>
          </a:p>
        </p:txBody>
      </p:sp>
      <p:sp>
        <p:nvSpPr>
          <p:cNvPr id="133" name="Google Shape;133;p3"/>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134" name="Google Shape;134;p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701"/>
        <p:cNvGrpSpPr/>
        <p:nvPr/>
      </p:nvGrpSpPr>
      <p:grpSpPr>
        <a:xfrm>
          <a:off x="0" y="0"/>
          <a:ext cx="0" cy="0"/>
          <a:chOff x="0" y="0"/>
          <a:chExt cx="0" cy="0"/>
        </a:xfrm>
      </p:grpSpPr>
      <p:grpSp>
        <p:nvGrpSpPr>
          <p:cNvPr id="702" name="Google Shape;702;g32b8e680899_0_2"/>
          <p:cNvGrpSpPr/>
          <p:nvPr/>
        </p:nvGrpSpPr>
        <p:grpSpPr>
          <a:xfrm>
            <a:off x="0" y="0"/>
            <a:ext cx="18288000" cy="10287000"/>
            <a:chOff x="0" y="0"/>
            <a:chExt cx="24384000" cy="13716000"/>
          </a:xfrm>
        </p:grpSpPr>
        <p:cxnSp>
          <p:nvCxnSpPr>
            <p:cNvPr id="703" name="Google Shape;703;g32b8e680899_0_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704" name="Google Shape;704;g32b8e680899_0_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05" name="Google Shape;705;g32b8e680899_0_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706" name="Google Shape;706;g32b8e680899_0_2"/>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707" name="Google Shape;707;g32b8e680899_0_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708" name="Google Shape;708;g32b8e680899_0_2"/>
          <p:cNvGrpSpPr/>
          <p:nvPr/>
        </p:nvGrpSpPr>
        <p:grpSpPr>
          <a:xfrm>
            <a:off x="15065650" y="6293130"/>
            <a:ext cx="1028753" cy="2807522"/>
            <a:chOff x="0" y="0"/>
            <a:chExt cx="816600" cy="2228546"/>
          </a:xfrm>
        </p:grpSpPr>
        <p:sp>
          <p:nvSpPr>
            <p:cNvPr id="709" name="Google Shape;709;g32b8e680899_0_2"/>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710" name="Google Shape;710;g32b8e680899_0_2"/>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711" name="Google Shape;711;g32b8e680899_0_2"/>
          <p:cNvPicPr preferRelativeResize="0"/>
          <p:nvPr/>
        </p:nvPicPr>
        <p:blipFill rotWithShape="1">
          <a:blip r:embed="rId4">
            <a:alphaModFix/>
          </a:blip>
          <a:srcRect/>
          <a:stretch/>
        </p:blipFill>
        <p:spPr>
          <a:xfrm>
            <a:off x="8741775" y="1901000"/>
            <a:ext cx="7668025" cy="5750950"/>
          </a:xfrm>
          <a:prstGeom prst="rect">
            <a:avLst/>
          </a:prstGeom>
          <a:noFill/>
          <a:ln>
            <a:noFill/>
          </a:ln>
        </p:spPr>
      </p:pic>
      <p:sp>
        <p:nvSpPr>
          <p:cNvPr id="712" name="Google Shape;712;g32b8e680899_0_2"/>
          <p:cNvSpPr txBox="1"/>
          <p:nvPr/>
        </p:nvSpPr>
        <p:spPr>
          <a:xfrm>
            <a:off x="1028700" y="1439250"/>
            <a:ext cx="8327400" cy="93173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en-US" sz="4963" dirty="0" err="1">
                <a:solidFill>
                  <a:schemeClr val="lt1"/>
                </a:solidFill>
                <a:latin typeface="DM Serif Display"/>
                <a:ea typeface="DM Serif Display"/>
                <a:cs typeface="DM Serif Display"/>
                <a:sym typeface="DM Serif Display"/>
              </a:rPr>
              <a:t>Widoczn</a:t>
            </a:r>
            <a:r>
              <a:rPr lang="pl-PL" sz="4963" dirty="0">
                <a:solidFill>
                  <a:schemeClr val="lt1"/>
                </a:solidFill>
                <a:latin typeface="DM Serif Display"/>
                <a:ea typeface="DM Serif Display"/>
                <a:cs typeface="DM Serif Display"/>
                <a:sym typeface="DM Serif Display"/>
              </a:rPr>
              <a:t>a</a:t>
            </a:r>
            <a:r>
              <a:rPr lang="en-US" sz="4963" dirty="0">
                <a:solidFill>
                  <a:schemeClr val="lt1"/>
                </a:solidFill>
                <a:latin typeface="DM Serif Display"/>
                <a:ea typeface="DM Serif Display"/>
                <a:cs typeface="DM Serif Display"/>
                <a:sym typeface="DM Serif Display"/>
              </a:rPr>
              <a:t> </a:t>
            </a:r>
            <a:r>
              <a:rPr lang="en-US" sz="4963" dirty="0" err="1">
                <a:solidFill>
                  <a:schemeClr val="lt1"/>
                </a:solidFill>
                <a:latin typeface="DM Serif Display"/>
                <a:ea typeface="DM Serif Display"/>
                <a:cs typeface="DM Serif Display"/>
                <a:sym typeface="DM Serif Display"/>
              </a:rPr>
              <a:t>Napraw</a:t>
            </a:r>
            <a:r>
              <a:rPr lang="pl-PL" sz="4963" dirty="0">
                <a:solidFill>
                  <a:schemeClr val="lt1"/>
                </a:solidFill>
                <a:latin typeface="DM Serif Display"/>
                <a:ea typeface="DM Serif Display"/>
                <a:cs typeface="DM Serif Display"/>
                <a:sym typeface="DM Serif Display"/>
              </a:rPr>
              <a:t>a</a:t>
            </a:r>
            <a:r>
              <a:rPr lang="en-US" sz="4963" dirty="0">
                <a:solidFill>
                  <a:schemeClr val="lt1"/>
                </a:solidFill>
                <a:latin typeface="DM Serif Display"/>
                <a:ea typeface="DM Serif Display"/>
                <a:cs typeface="DM Serif Display"/>
                <a:sym typeface="DM Serif Display"/>
              </a:rPr>
              <a:t> - Boro</a:t>
            </a:r>
            <a:endParaRPr dirty="0"/>
          </a:p>
        </p:txBody>
      </p:sp>
      <p:sp>
        <p:nvSpPr>
          <p:cNvPr id="713" name="Google Shape;713;g32b8e680899_0_2"/>
          <p:cNvSpPr txBox="1"/>
          <p:nvPr/>
        </p:nvSpPr>
        <p:spPr>
          <a:xfrm>
            <a:off x="1031575" y="3429000"/>
            <a:ext cx="7516500" cy="4568751"/>
          </a:xfrm>
          <a:prstGeom prst="rect">
            <a:avLst/>
          </a:prstGeom>
          <a:noFill/>
          <a:ln>
            <a:noFill/>
          </a:ln>
        </p:spPr>
        <p:txBody>
          <a:bodyPr spcFirstLastPara="1" wrap="square" lIns="0" tIns="0" rIns="0" bIns="0" anchor="t" anchorCtr="0">
            <a:spAutoFit/>
          </a:bodyPr>
          <a:lstStyle/>
          <a:p>
            <a:pPr marL="0" lvl="0" indent="0" algn="l" rtl="0">
              <a:lnSpc>
                <a:spcPct val="150022"/>
              </a:lnSpc>
              <a:spcBef>
                <a:spcPts val="0"/>
              </a:spcBef>
              <a:spcAft>
                <a:spcPts val="0"/>
              </a:spcAft>
              <a:buNone/>
            </a:pPr>
            <a:endParaRPr sz="2199" dirty="0">
              <a:solidFill>
                <a:srgbClr val="1E2328"/>
              </a:solidFill>
              <a:latin typeface="Montserrat"/>
              <a:ea typeface="Montserrat"/>
              <a:cs typeface="Montserrat"/>
              <a:sym typeface="Montserrat"/>
            </a:endParaRPr>
          </a:p>
          <a:p>
            <a:pPr lvl="0">
              <a:lnSpc>
                <a:spcPct val="150022"/>
              </a:lnSpc>
            </a:pPr>
            <a:r>
              <a:rPr lang="pl-PL" sz="2199" dirty="0">
                <a:solidFill>
                  <a:srgbClr val="1E2328"/>
                </a:solidFill>
                <a:latin typeface="Montserrat"/>
                <a:ea typeface="Montserrat"/>
                <a:cs typeface="Montserrat"/>
                <a:sym typeface="Montserrat"/>
              </a:rPr>
              <a:t>Wywodząc się od japońskiego słowa </a:t>
            </a:r>
            <a:r>
              <a:rPr lang="pl-PL" sz="2199" dirty="0" err="1">
                <a:solidFill>
                  <a:srgbClr val="1E2328"/>
                </a:solidFill>
                <a:latin typeface="Montserrat"/>
                <a:ea typeface="Montserrat"/>
                <a:cs typeface="Montserrat"/>
                <a:sym typeface="Montserrat"/>
              </a:rPr>
              <a:t>boroboro</a:t>
            </a:r>
            <a:r>
              <a:rPr lang="pl-PL" sz="2199" dirty="0">
                <a:solidFill>
                  <a:srgbClr val="1E2328"/>
                </a:solidFill>
                <a:latin typeface="Montserrat"/>
                <a:ea typeface="Montserrat"/>
                <a:cs typeface="Montserrat"/>
                <a:sym typeface="Montserrat"/>
              </a:rPr>
              <a:t>, Boro w dosłownym tłumaczeniu oznacza "podarty lub naprawiony". Ta technika łączy warstwy tkaniny i ściegu </a:t>
            </a:r>
            <a:r>
              <a:rPr lang="pl-PL" sz="2199" dirty="0" err="1">
                <a:solidFill>
                  <a:srgbClr val="1E2328"/>
                </a:solidFill>
                <a:latin typeface="Montserrat"/>
                <a:ea typeface="Montserrat"/>
                <a:cs typeface="Montserrat"/>
                <a:sym typeface="Montserrat"/>
              </a:rPr>
              <a:t>biegniętego</a:t>
            </a:r>
            <a:r>
              <a:rPr lang="pl-PL" sz="2199" dirty="0">
                <a:solidFill>
                  <a:srgbClr val="1E2328"/>
                </a:solidFill>
                <a:latin typeface="Montserrat"/>
                <a:ea typeface="Montserrat"/>
                <a:cs typeface="Montserrat"/>
                <a:sym typeface="Montserrat"/>
              </a:rPr>
              <a:t>, łącząc kawałki starej tkaniny do łatania i naprawiania tkanin. Tkaniny te powstawały poprzez ponowne wykorzystanie starannie zachowanych elementów odzieży i innych ręcznie przędzonych tkanin, aby wydłużyć ich zastosowanie.</a:t>
            </a:r>
            <a:endParaRPr sz="2199" dirty="0">
              <a:solidFill>
                <a:srgbClr val="1E2328"/>
              </a:solidFill>
              <a:latin typeface="Montserrat"/>
              <a:ea typeface="Montserrat"/>
              <a:cs typeface="Montserrat"/>
              <a:sym typeface="Montserrat"/>
            </a:endParaRPr>
          </a:p>
        </p:txBody>
      </p:sp>
      <p:sp>
        <p:nvSpPr>
          <p:cNvPr id="714" name="Google Shape;714;g32b8e680899_0_2"/>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715" name="Google Shape;715;g32b8e680899_0_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719"/>
        <p:cNvGrpSpPr/>
        <p:nvPr/>
      </p:nvGrpSpPr>
      <p:grpSpPr>
        <a:xfrm>
          <a:off x="0" y="0"/>
          <a:ext cx="0" cy="0"/>
          <a:chOff x="0" y="0"/>
          <a:chExt cx="0" cy="0"/>
        </a:xfrm>
      </p:grpSpPr>
      <p:grpSp>
        <p:nvGrpSpPr>
          <p:cNvPr id="720" name="Google Shape;720;g32b8e680899_0_19"/>
          <p:cNvGrpSpPr/>
          <p:nvPr/>
        </p:nvGrpSpPr>
        <p:grpSpPr>
          <a:xfrm>
            <a:off x="0" y="0"/>
            <a:ext cx="18288000" cy="10287000"/>
            <a:chOff x="0" y="0"/>
            <a:chExt cx="24384000" cy="13716000"/>
          </a:xfrm>
        </p:grpSpPr>
        <p:cxnSp>
          <p:nvCxnSpPr>
            <p:cNvPr id="721" name="Google Shape;721;g32b8e680899_0_19"/>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722" name="Google Shape;722;g32b8e680899_0_1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23" name="Google Shape;723;g32b8e680899_0_1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724" name="Google Shape;724;g32b8e680899_0_19"/>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725" name="Google Shape;725;g32b8e680899_0_19"/>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726" name="Google Shape;726;g32b8e680899_0_19"/>
          <p:cNvGrpSpPr/>
          <p:nvPr/>
        </p:nvGrpSpPr>
        <p:grpSpPr>
          <a:xfrm>
            <a:off x="15065650" y="6293130"/>
            <a:ext cx="1028753" cy="2807522"/>
            <a:chOff x="0" y="0"/>
            <a:chExt cx="816600" cy="2228546"/>
          </a:xfrm>
        </p:grpSpPr>
        <p:sp>
          <p:nvSpPr>
            <p:cNvPr id="727" name="Google Shape;727;g32b8e680899_0_19"/>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728" name="Google Shape;728;g32b8e680899_0_19"/>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729" name="Google Shape;729;g32b8e680899_0_19"/>
          <p:cNvPicPr preferRelativeResize="0"/>
          <p:nvPr/>
        </p:nvPicPr>
        <p:blipFill rotWithShape="1">
          <a:blip r:embed="rId4">
            <a:alphaModFix/>
          </a:blip>
          <a:srcRect l="4404" r="4395"/>
          <a:stretch/>
        </p:blipFill>
        <p:spPr>
          <a:xfrm>
            <a:off x="9356100" y="1439250"/>
            <a:ext cx="6105950" cy="8550985"/>
          </a:xfrm>
          <a:prstGeom prst="rect">
            <a:avLst/>
          </a:prstGeom>
          <a:noFill/>
          <a:ln>
            <a:noFill/>
          </a:ln>
        </p:spPr>
      </p:pic>
      <p:sp>
        <p:nvSpPr>
          <p:cNvPr id="730" name="Google Shape;730;g32b8e680899_0_19"/>
          <p:cNvSpPr txBox="1"/>
          <p:nvPr/>
        </p:nvSpPr>
        <p:spPr>
          <a:xfrm>
            <a:off x="1028700" y="1439250"/>
            <a:ext cx="8327400" cy="93173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en-US" sz="4963" dirty="0" err="1">
                <a:solidFill>
                  <a:schemeClr val="lt1"/>
                </a:solidFill>
                <a:latin typeface="DM Serif Display"/>
                <a:ea typeface="DM Serif Display"/>
                <a:cs typeface="DM Serif Display"/>
                <a:sym typeface="DM Serif Display"/>
              </a:rPr>
              <a:t>Widoczn</a:t>
            </a:r>
            <a:r>
              <a:rPr lang="pl-PL" sz="4963" dirty="0">
                <a:solidFill>
                  <a:schemeClr val="lt1"/>
                </a:solidFill>
                <a:latin typeface="DM Serif Display"/>
                <a:ea typeface="DM Serif Display"/>
                <a:cs typeface="DM Serif Display"/>
                <a:sym typeface="DM Serif Display"/>
              </a:rPr>
              <a:t>a</a:t>
            </a:r>
            <a:r>
              <a:rPr lang="en-US" sz="4963" dirty="0">
                <a:solidFill>
                  <a:schemeClr val="lt1"/>
                </a:solidFill>
                <a:latin typeface="DM Serif Display"/>
                <a:ea typeface="DM Serif Display"/>
                <a:cs typeface="DM Serif Display"/>
                <a:sym typeface="DM Serif Display"/>
              </a:rPr>
              <a:t> </a:t>
            </a:r>
            <a:r>
              <a:rPr lang="pl-PL" sz="4963" dirty="0">
                <a:solidFill>
                  <a:schemeClr val="lt1"/>
                </a:solidFill>
                <a:latin typeface="DM Serif Display"/>
                <a:ea typeface="DM Serif Display"/>
                <a:cs typeface="DM Serif Display"/>
                <a:sym typeface="DM Serif Display"/>
              </a:rPr>
              <a:t>n</a:t>
            </a:r>
            <a:r>
              <a:rPr lang="en-US" sz="4963" dirty="0" err="1">
                <a:solidFill>
                  <a:schemeClr val="lt1"/>
                </a:solidFill>
                <a:latin typeface="DM Serif Display"/>
                <a:ea typeface="DM Serif Display"/>
                <a:cs typeface="DM Serif Display"/>
                <a:sym typeface="DM Serif Display"/>
              </a:rPr>
              <a:t>aprawia</a:t>
            </a:r>
            <a:r>
              <a:rPr lang="en-US" sz="4963" dirty="0">
                <a:solidFill>
                  <a:schemeClr val="lt1"/>
                </a:solidFill>
                <a:latin typeface="DM Serif Display"/>
                <a:ea typeface="DM Serif Display"/>
                <a:cs typeface="DM Serif Display"/>
                <a:sym typeface="DM Serif Display"/>
              </a:rPr>
              <a:t> - Sashiko</a:t>
            </a:r>
            <a:endParaRPr dirty="0"/>
          </a:p>
        </p:txBody>
      </p:sp>
      <p:sp>
        <p:nvSpPr>
          <p:cNvPr id="731" name="Google Shape;731;g32b8e680899_0_19"/>
          <p:cNvSpPr txBox="1"/>
          <p:nvPr/>
        </p:nvSpPr>
        <p:spPr>
          <a:xfrm>
            <a:off x="1031575" y="3429000"/>
            <a:ext cx="7516500" cy="5584029"/>
          </a:xfrm>
          <a:prstGeom prst="rect">
            <a:avLst/>
          </a:prstGeom>
          <a:noFill/>
          <a:ln>
            <a:noFill/>
          </a:ln>
        </p:spPr>
        <p:txBody>
          <a:bodyPr spcFirstLastPara="1" wrap="square" lIns="0" tIns="0" rIns="0" bIns="0" anchor="t" anchorCtr="0">
            <a:spAutoFit/>
          </a:bodyPr>
          <a:lstStyle/>
          <a:p>
            <a:pPr lvl="0">
              <a:lnSpc>
                <a:spcPct val="150022"/>
              </a:lnSpc>
            </a:pPr>
            <a:r>
              <a:rPr lang="pl-PL" sz="2199" dirty="0" err="1">
                <a:solidFill>
                  <a:srgbClr val="1E2328"/>
                </a:solidFill>
                <a:latin typeface="Montserrat"/>
                <a:ea typeface="Montserrat"/>
                <a:cs typeface="Montserrat"/>
                <a:sym typeface="Montserrat"/>
              </a:rPr>
              <a:t>Sashiko</a:t>
            </a:r>
            <a:r>
              <a:rPr lang="pl-PL" sz="2199" dirty="0">
                <a:solidFill>
                  <a:srgbClr val="1E2328"/>
                </a:solidFill>
                <a:latin typeface="Montserrat"/>
                <a:ea typeface="Montserrat"/>
                <a:cs typeface="Montserrat"/>
                <a:sym typeface="Montserrat"/>
              </a:rPr>
              <a:t> natomiast, choć nadal składa się z oczek biegnących, jest łączona w wzory. Wymawiane '</a:t>
            </a:r>
            <a:r>
              <a:rPr lang="pl-PL" sz="2199" dirty="0" err="1">
                <a:solidFill>
                  <a:srgbClr val="1E2328"/>
                </a:solidFill>
                <a:latin typeface="Montserrat"/>
                <a:ea typeface="Montserrat"/>
                <a:cs typeface="Montserrat"/>
                <a:sym typeface="Montserrat"/>
              </a:rPr>
              <a:t>sash</a:t>
            </a:r>
            <a:r>
              <a:rPr lang="pl-PL" sz="2199" dirty="0">
                <a:solidFill>
                  <a:srgbClr val="1E2328"/>
                </a:solidFill>
                <a:latin typeface="Montserrat"/>
                <a:ea typeface="Montserrat"/>
                <a:cs typeface="Montserrat"/>
                <a:sym typeface="Montserrat"/>
              </a:rPr>
              <a:t>(i)ko', 'I' jest niemal nieme i w tłumaczeniu oznacza "małe dźgnięcie lub przebicie".</a:t>
            </a:r>
            <a:endParaRPr sz="2199" dirty="0">
              <a:solidFill>
                <a:srgbClr val="1E2328"/>
              </a:solidFill>
              <a:latin typeface="Montserrat"/>
              <a:ea typeface="Montserrat"/>
              <a:cs typeface="Montserrat"/>
              <a:sym typeface="Montserrat"/>
            </a:endParaRPr>
          </a:p>
          <a:p>
            <a:pPr lvl="0">
              <a:lnSpc>
                <a:spcPct val="150022"/>
              </a:lnSpc>
            </a:pPr>
            <a:r>
              <a:rPr lang="pl-PL" sz="2199" dirty="0">
                <a:solidFill>
                  <a:srgbClr val="1E2328"/>
                </a:solidFill>
                <a:latin typeface="Montserrat"/>
                <a:ea typeface="Montserrat"/>
                <a:cs typeface="Montserrat"/>
                <a:sym typeface="Montserrat"/>
              </a:rPr>
              <a:t>Rozwinęła się jako wiejska rękodzieło domowe w Japonii w okresie </a:t>
            </a:r>
            <a:r>
              <a:rPr lang="pl-PL" sz="2199" dirty="0" err="1">
                <a:solidFill>
                  <a:srgbClr val="1E2328"/>
                </a:solidFill>
                <a:latin typeface="Montserrat"/>
                <a:ea typeface="Montserrat"/>
                <a:cs typeface="Montserrat"/>
                <a:sym typeface="Montserrat"/>
              </a:rPr>
              <a:t>Edo</a:t>
            </a:r>
            <a:r>
              <a:rPr lang="pl-PL" sz="2199" dirty="0">
                <a:solidFill>
                  <a:srgbClr val="1E2328"/>
                </a:solidFill>
                <a:latin typeface="Montserrat"/>
                <a:ea typeface="Montserrat"/>
                <a:cs typeface="Montserrat"/>
                <a:sym typeface="Montserrat"/>
              </a:rPr>
              <a:t> (1615–1868) i została pierwotnie wynaleziona z myślą o cieple, oszczędnym recyklingu i wzmacnianiu ubrań roboczych; jest zarówno praktyczna, jak i dekoracyjna.</a:t>
            </a:r>
            <a:endParaRPr sz="2199" dirty="0">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endParaRPr sz="2199"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dirty="0">
              <a:solidFill>
                <a:srgbClr val="1E2328"/>
              </a:solidFill>
              <a:latin typeface="Montserrat"/>
              <a:ea typeface="Montserrat"/>
              <a:cs typeface="Montserrat"/>
              <a:sym typeface="Montserrat"/>
            </a:endParaRPr>
          </a:p>
        </p:txBody>
      </p:sp>
      <p:sp>
        <p:nvSpPr>
          <p:cNvPr id="732" name="Google Shape;732;g32b8e680899_0_19"/>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733" name="Google Shape;733;g32b8e680899_0_19"/>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grpSp>
        <p:nvGrpSpPr>
          <p:cNvPr id="738" name="Google Shape;738;g3152b07189b_0_47"/>
          <p:cNvGrpSpPr/>
          <p:nvPr/>
        </p:nvGrpSpPr>
        <p:grpSpPr>
          <a:xfrm>
            <a:off x="0" y="0"/>
            <a:ext cx="18288000" cy="10287000"/>
            <a:chOff x="0" y="0"/>
            <a:chExt cx="24384000" cy="13716000"/>
          </a:xfrm>
        </p:grpSpPr>
        <p:cxnSp>
          <p:nvCxnSpPr>
            <p:cNvPr id="739" name="Google Shape;739;g3152b07189b_0_4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740" name="Google Shape;740;g3152b07189b_0_4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41" name="Google Shape;741;g3152b07189b_0_4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742" name="Google Shape;742;g3152b07189b_0_47"/>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743" name="Google Shape;743;g3152b07189b_0_4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744" name="Google Shape;744;g3152b07189b_0_47"/>
          <p:cNvGrpSpPr/>
          <p:nvPr/>
        </p:nvGrpSpPr>
        <p:grpSpPr>
          <a:xfrm>
            <a:off x="11814819" y="2052637"/>
            <a:ext cx="4415901" cy="7209961"/>
            <a:chOff x="0" y="0"/>
            <a:chExt cx="3505240" cy="5723100"/>
          </a:xfrm>
        </p:grpSpPr>
        <p:sp>
          <p:nvSpPr>
            <p:cNvPr id="745" name="Google Shape;745;g3152b07189b_0_47"/>
            <p:cNvSpPr/>
            <p:nvPr/>
          </p:nvSpPr>
          <p:spPr>
            <a:xfrm>
              <a:off x="0" y="0"/>
              <a:ext cx="3505240" cy="5723058"/>
            </a:xfrm>
            <a:custGeom>
              <a:avLst/>
              <a:gdLst/>
              <a:ahLst/>
              <a:cxnLst/>
              <a:rect l="l" t="t" r="r" b="b"/>
              <a:pathLst>
                <a:path w="3505240" h="5723058" extrusionOk="0">
                  <a:moveTo>
                    <a:pt x="0" y="0"/>
                  </a:moveTo>
                  <a:lnTo>
                    <a:pt x="3505240" y="0"/>
                  </a:lnTo>
                  <a:lnTo>
                    <a:pt x="3505240" y="5723058"/>
                  </a:lnTo>
                  <a:lnTo>
                    <a:pt x="0" y="5723058"/>
                  </a:lnTo>
                  <a:close/>
                </a:path>
              </a:pathLst>
            </a:custGeom>
            <a:solidFill>
              <a:srgbClr val="CFCF5A"/>
            </a:solidFill>
            <a:ln>
              <a:noFill/>
            </a:ln>
          </p:spPr>
          <p:txBody>
            <a:bodyPr/>
            <a:lstStyle/>
            <a:p>
              <a:endParaRPr lang="pl-PL"/>
            </a:p>
          </p:txBody>
        </p:sp>
        <p:sp>
          <p:nvSpPr>
            <p:cNvPr id="746" name="Google Shape;746;g3152b07189b_0_47"/>
            <p:cNvSpPr txBox="1"/>
            <p:nvPr/>
          </p:nvSpPr>
          <p:spPr>
            <a:xfrm>
              <a:off x="0" y="0"/>
              <a:ext cx="3505200" cy="57231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747" name="Google Shape;747;g3152b07189b_0_47"/>
          <p:cNvPicPr preferRelativeResize="0"/>
          <p:nvPr/>
        </p:nvPicPr>
        <p:blipFill rotWithShape="1">
          <a:blip r:embed="rId4">
            <a:alphaModFix/>
          </a:blip>
          <a:srcRect t="9763" b="14490"/>
          <a:stretch/>
        </p:blipFill>
        <p:spPr>
          <a:xfrm>
            <a:off x="8673850" y="2875975"/>
            <a:ext cx="6528050" cy="7411026"/>
          </a:xfrm>
          <a:prstGeom prst="rect">
            <a:avLst/>
          </a:prstGeom>
          <a:noFill/>
          <a:ln>
            <a:noFill/>
          </a:ln>
        </p:spPr>
      </p:pic>
      <p:sp>
        <p:nvSpPr>
          <p:cNvPr id="748" name="Google Shape;748;g3152b07189b_0_47"/>
          <p:cNvSpPr txBox="1"/>
          <p:nvPr/>
        </p:nvSpPr>
        <p:spPr>
          <a:xfrm>
            <a:off x="513604" y="1910600"/>
            <a:ext cx="15944100" cy="922240"/>
          </a:xfrm>
          <a:prstGeom prst="rect">
            <a:avLst/>
          </a:prstGeom>
          <a:noFill/>
          <a:ln>
            <a:noFill/>
          </a:ln>
        </p:spPr>
        <p:txBody>
          <a:bodyPr spcFirstLastPara="1" wrap="square" lIns="0" tIns="0" rIns="0" bIns="0" anchor="t" anchorCtr="0">
            <a:spAutoFit/>
          </a:bodyPr>
          <a:lstStyle/>
          <a:p>
            <a:pPr lvl="0">
              <a:lnSpc>
                <a:spcPct val="111001"/>
              </a:lnSpc>
            </a:pPr>
            <a:r>
              <a:rPr lang="en-US" sz="5399" dirty="0" err="1">
                <a:solidFill>
                  <a:srgbClr val="1E2328"/>
                </a:solidFill>
                <a:latin typeface="DM Serif Display"/>
                <a:ea typeface="DM Serif Display"/>
                <a:cs typeface="DM Serif Display"/>
                <a:sym typeface="DM Serif Display"/>
              </a:rPr>
              <a:t>Narzędzia</a:t>
            </a:r>
            <a:r>
              <a:rPr lang="en-US" sz="5399" dirty="0">
                <a:solidFill>
                  <a:srgbClr val="1E2328"/>
                </a:solidFill>
                <a:latin typeface="DM Serif Display"/>
                <a:ea typeface="DM Serif Display"/>
                <a:cs typeface="DM Serif Display"/>
                <a:sym typeface="DM Serif Display"/>
              </a:rPr>
              <a:t> </a:t>
            </a:r>
            <a:r>
              <a:rPr lang="en-US" sz="5399" dirty="0" err="1">
                <a:solidFill>
                  <a:srgbClr val="1E2328"/>
                </a:solidFill>
                <a:latin typeface="DM Serif Display"/>
                <a:ea typeface="DM Serif Display"/>
                <a:cs typeface="DM Serif Display"/>
                <a:sym typeface="DM Serif Display"/>
              </a:rPr>
              <a:t>i</a:t>
            </a:r>
            <a:r>
              <a:rPr lang="en-US" sz="5399" dirty="0">
                <a:solidFill>
                  <a:srgbClr val="1E2328"/>
                </a:solidFill>
                <a:latin typeface="DM Serif Display"/>
                <a:ea typeface="DM Serif Display"/>
                <a:cs typeface="DM Serif Display"/>
                <a:sym typeface="DM Serif Display"/>
              </a:rPr>
              <a:t> </a:t>
            </a:r>
            <a:r>
              <a:rPr lang="en-US" sz="5399" dirty="0" err="1">
                <a:solidFill>
                  <a:srgbClr val="1E2328"/>
                </a:solidFill>
                <a:latin typeface="DM Serif Display"/>
                <a:ea typeface="DM Serif Display"/>
                <a:cs typeface="DM Serif Display"/>
                <a:sym typeface="DM Serif Display"/>
              </a:rPr>
              <a:t>wyposażenie</a:t>
            </a:r>
            <a:r>
              <a:rPr lang="en-US" sz="5399" dirty="0">
                <a:solidFill>
                  <a:srgbClr val="1E2328"/>
                </a:solidFill>
                <a:latin typeface="DM Serif Display"/>
                <a:ea typeface="DM Serif Display"/>
                <a:cs typeface="DM Serif Display"/>
                <a:sym typeface="DM Serif Display"/>
              </a:rPr>
              <a:t> </a:t>
            </a:r>
            <a:r>
              <a:rPr lang="en-US" sz="5399" dirty="0" err="1">
                <a:solidFill>
                  <a:srgbClr val="1E2328"/>
                </a:solidFill>
                <a:latin typeface="DM Serif Display"/>
                <a:ea typeface="DM Serif Display"/>
                <a:cs typeface="DM Serif Display"/>
                <a:sym typeface="DM Serif Display"/>
              </a:rPr>
              <a:t>krawieckie</a:t>
            </a:r>
            <a:endParaRPr sz="9999" dirty="0">
              <a:solidFill>
                <a:srgbClr val="1E2328"/>
              </a:solidFill>
              <a:latin typeface="DM Serif Display"/>
              <a:ea typeface="DM Serif Display"/>
              <a:cs typeface="DM Serif Display"/>
              <a:sym typeface="DM Serif Display"/>
            </a:endParaRPr>
          </a:p>
        </p:txBody>
      </p:sp>
      <p:cxnSp>
        <p:nvCxnSpPr>
          <p:cNvPr id="749" name="Google Shape;749;g3152b07189b_0_47"/>
          <p:cNvCxnSpPr/>
          <p:nvPr/>
        </p:nvCxnSpPr>
        <p:spPr>
          <a:xfrm rot="22947">
            <a:off x="3930315" y="9264938"/>
            <a:ext cx="719116" cy="0"/>
          </a:xfrm>
          <a:prstGeom prst="straightConnector1">
            <a:avLst/>
          </a:prstGeom>
          <a:noFill/>
          <a:ln w="9525" cap="flat" cmpd="sng">
            <a:solidFill>
              <a:srgbClr val="CFCF5A"/>
            </a:solidFill>
            <a:prstDash val="solid"/>
            <a:round/>
            <a:headEnd type="none" w="sm" len="sm"/>
            <a:tailEnd type="none" w="sm" len="sm"/>
          </a:ln>
        </p:spPr>
      </p:cxnSp>
      <p:sp>
        <p:nvSpPr>
          <p:cNvPr id="750" name="Google Shape;750;g3152b07189b_0_47"/>
          <p:cNvSpPr txBox="1"/>
          <p:nvPr/>
        </p:nvSpPr>
        <p:spPr>
          <a:xfrm>
            <a:off x="685775" y="4658038"/>
            <a:ext cx="7552500" cy="4061112"/>
          </a:xfrm>
          <a:prstGeom prst="rect">
            <a:avLst/>
          </a:prstGeom>
          <a:noFill/>
          <a:ln>
            <a:noFill/>
          </a:ln>
        </p:spPr>
        <p:txBody>
          <a:bodyPr spcFirstLastPara="1" wrap="square" lIns="0" tIns="0" rIns="0" bIns="0" anchor="t" anchorCtr="0">
            <a:spAutoFit/>
          </a:bodyPr>
          <a:lstStyle/>
          <a:p>
            <a:pPr lvl="0">
              <a:lnSpc>
                <a:spcPct val="150022"/>
              </a:lnSpc>
              <a:buSzPts val="1100"/>
            </a:pPr>
            <a:r>
              <a:rPr lang="pl-PL" sz="2199" dirty="0">
                <a:solidFill>
                  <a:srgbClr val="1E2328"/>
                </a:solidFill>
                <a:latin typeface="Montserrat"/>
                <a:ea typeface="Montserrat"/>
                <a:cs typeface="Montserrat"/>
                <a:sym typeface="Montserrat"/>
              </a:rPr>
              <a:t>Bardzo ważne jest, aby we wszystkich rzemiosłach używać odpowiednich narzędzi i sprzętu, a recykling odzieży nie jest wyjątkiem.
Nauczymy się rozpoznawać ogólne narzędzia i sprzęt, ale także te niezbędne do wykonywania technik </a:t>
            </a:r>
            <a:r>
              <a:rPr lang="pl-PL" sz="2199" dirty="0" err="1">
                <a:solidFill>
                  <a:srgbClr val="1E2328"/>
                </a:solidFill>
                <a:latin typeface="Montserrat"/>
                <a:ea typeface="Montserrat"/>
                <a:cs typeface="Montserrat"/>
                <a:sym typeface="Montserrat"/>
              </a:rPr>
              <a:t>upcyklingu</a:t>
            </a:r>
            <a:r>
              <a:rPr lang="pl-PL" sz="2199" dirty="0">
                <a:solidFill>
                  <a:srgbClr val="1E2328"/>
                </a:solidFill>
                <a:latin typeface="Montserrat"/>
                <a:ea typeface="Montserrat"/>
                <a:cs typeface="Montserrat"/>
                <a:sym typeface="Montserrat"/>
              </a:rPr>
              <a:t> szycia, których właśnie się nauczyliśmy. Nie tylko imię, ale także to, jak używać ich właściwie i bezpiecznie.</a:t>
            </a:r>
            <a:endParaRPr sz="1899" dirty="0">
              <a:solidFill>
                <a:srgbClr val="1E2328"/>
              </a:solidFill>
              <a:latin typeface="Montserrat"/>
              <a:ea typeface="Montserrat"/>
              <a:cs typeface="Montserrat"/>
              <a:sym typeface="Montserrat"/>
            </a:endParaRPr>
          </a:p>
        </p:txBody>
      </p:sp>
      <p:sp>
        <p:nvSpPr>
          <p:cNvPr id="751" name="Google Shape;751;g3152b07189b_0_47"/>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752" name="Google Shape;752;g3152b07189b_0_4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grpSp>
        <p:nvGrpSpPr>
          <p:cNvPr id="757" name="Google Shape;757;g315349e3dfc_0_27"/>
          <p:cNvGrpSpPr/>
          <p:nvPr/>
        </p:nvGrpSpPr>
        <p:grpSpPr>
          <a:xfrm>
            <a:off x="0" y="0"/>
            <a:ext cx="18288000" cy="10287000"/>
            <a:chOff x="0" y="0"/>
            <a:chExt cx="24384000" cy="13716000"/>
          </a:xfrm>
        </p:grpSpPr>
        <p:cxnSp>
          <p:nvCxnSpPr>
            <p:cNvPr id="758" name="Google Shape;758;g315349e3dfc_0_2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759" name="Google Shape;759;g315349e3dfc_0_2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60" name="Google Shape;760;g315349e3dfc_0_2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761" name="Google Shape;761;g315349e3dfc_0_27"/>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762" name="Google Shape;762;g315349e3dfc_0_2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cxnSp>
        <p:nvCxnSpPr>
          <p:cNvPr id="763" name="Google Shape;763;g315349e3dfc_0_27"/>
          <p:cNvCxnSpPr/>
          <p:nvPr/>
        </p:nvCxnSpPr>
        <p:spPr>
          <a:xfrm rot="22947">
            <a:off x="8784471" y="3324654"/>
            <a:ext cx="719116" cy="0"/>
          </a:xfrm>
          <a:prstGeom prst="straightConnector1">
            <a:avLst/>
          </a:prstGeom>
          <a:noFill/>
          <a:ln w="9525" cap="flat" cmpd="sng">
            <a:solidFill>
              <a:srgbClr val="CFCF5A"/>
            </a:solidFill>
            <a:prstDash val="solid"/>
            <a:round/>
            <a:headEnd type="none" w="sm" len="sm"/>
            <a:tailEnd type="none" w="sm" len="sm"/>
          </a:ln>
        </p:spPr>
      </p:cxnSp>
      <p:grpSp>
        <p:nvGrpSpPr>
          <p:cNvPr id="764" name="Google Shape;764;g315349e3dfc_0_27"/>
          <p:cNvGrpSpPr/>
          <p:nvPr/>
        </p:nvGrpSpPr>
        <p:grpSpPr>
          <a:xfrm>
            <a:off x="4931740" y="4537092"/>
            <a:ext cx="3458758" cy="4147404"/>
            <a:chOff x="0" y="0"/>
            <a:chExt cx="3207900" cy="3846600"/>
          </a:xfrm>
        </p:grpSpPr>
        <p:sp>
          <p:nvSpPr>
            <p:cNvPr id="765" name="Google Shape;765;g315349e3dfc_0_27"/>
            <p:cNvSpPr/>
            <p:nvPr/>
          </p:nvSpPr>
          <p:spPr>
            <a:xfrm>
              <a:off x="0" y="0"/>
              <a:ext cx="3207753" cy="384650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CFCF5A"/>
            </a:solidFill>
            <a:ln>
              <a:noFill/>
            </a:ln>
          </p:spPr>
          <p:txBody>
            <a:bodyPr/>
            <a:lstStyle/>
            <a:p>
              <a:endParaRPr lang="pl-PL"/>
            </a:p>
          </p:txBody>
        </p:sp>
        <p:sp>
          <p:nvSpPr>
            <p:cNvPr id="766" name="Google Shape;766;g315349e3dfc_0_27"/>
            <p:cNvSpPr txBox="1"/>
            <p:nvPr/>
          </p:nvSpPr>
          <p:spPr>
            <a:xfrm>
              <a:off x="0" y="0"/>
              <a:ext cx="3207900" cy="38466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67" name="Google Shape;767;g315349e3dfc_0_27"/>
          <p:cNvGrpSpPr/>
          <p:nvPr/>
        </p:nvGrpSpPr>
        <p:grpSpPr>
          <a:xfrm>
            <a:off x="1270850" y="4537092"/>
            <a:ext cx="3458758" cy="4147404"/>
            <a:chOff x="0" y="0"/>
            <a:chExt cx="3207900" cy="3846600"/>
          </a:xfrm>
        </p:grpSpPr>
        <p:sp>
          <p:nvSpPr>
            <p:cNvPr id="768" name="Google Shape;768;g315349e3dfc_0_27"/>
            <p:cNvSpPr/>
            <p:nvPr/>
          </p:nvSpPr>
          <p:spPr>
            <a:xfrm>
              <a:off x="0" y="0"/>
              <a:ext cx="3207753" cy="384650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769" name="Google Shape;769;g315349e3dfc_0_27"/>
            <p:cNvSpPr txBox="1"/>
            <p:nvPr/>
          </p:nvSpPr>
          <p:spPr>
            <a:xfrm>
              <a:off x="0" y="0"/>
              <a:ext cx="3207900" cy="38466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70" name="Google Shape;770;g315349e3dfc_0_27"/>
          <p:cNvGrpSpPr/>
          <p:nvPr/>
        </p:nvGrpSpPr>
        <p:grpSpPr>
          <a:xfrm>
            <a:off x="2562018" y="4098895"/>
            <a:ext cx="876361" cy="876361"/>
            <a:chOff x="0" y="0"/>
            <a:chExt cx="812800" cy="812800"/>
          </a:xfrm>
        </p:grpSpPr>
        <p:sp>
          <p:nvSpPr>
            <p:cNvPr id="771" name="Google Shape;771;g315349e3dfc_0_2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772" name="Google Shape;772;g315349e3dfc_0_27"/>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73" name="Google Shape;773;g315349e3dfc_0_27"/>
          <p:cNvGrpSpPr/>
          <p:nvPr/>
        </p:nvGrpSpPr>
        <p:grpSpPr>
          <a:xfrm>
            <a:off x="6222908" y="4098895"/>
            <a:ext cx="876361" cy="876361"/>
            <a:chOff x="0" y="0"/>
            <a:chExt cx="812800" cy="812800"/>
          </a:xfrm>
        </p:grpSpPr>
        <p:sp>
          <p:nvSpPr>
            <p:cNvPr id="774" name="Google Shape;774;g315349e3dfc_0_2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1E2328"/>
            </a:solidFill>
            <a:ln>
              <a:noFill/>
            </a:ln>
          </p:spPr>
          <p:txBody>
            <a:bodyPr/>
            <a:lstStyle/>
            <a:p>
              <a:endParaRPr lang="pl-PL"/>
            </a:p>
          </p:txBody>
        </p:sp>
        <p:sp>
          <p:nvSpPr>
            <p:cNvPr id="775" name="Google Shape;775;g315349e3dfc_0_27"/>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76" name="Google Shape;776;g315349e3dfc_0_27"/>
          <p:cNvGrpSpPr/>
          <p:nvPr/>
        </p:nvGrpSpPr>
        <p:grpSpPr>
          <a:xfrm>
            <a:off x="8592630" y="4537092"/>
            <a:ext cx="3458758" cy="4147404"/>
            <a:chOff x="0" y="0"/>
            <a:chExt cx="3207900" cy="3846600"/>
          </a:xfrm>
        </p:grpSpPr>
        <p:sp>
          <p:nvSpPr>
            <p:cNvPr id="777" name="Google Shape;777;g315349e3dfc_0_27"/>
            <p:cNvSpPr/>
            <p:nvPr/>
          </p:nvSpPr>
          <p:spPr>
            <a:xfrm>
              <a:off x="0" y="0"/>
              <a:ext cx="3207753" cy="384650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778" name="Google Shape;778;g315349e3dfc_0_27"/>
            <p:cNvSpPr txBox="1"/>
            <p:nvPr/>
          </p:nvSpPr>
          <p:spPr>
            <a:xfrm>
              <a:off x="0" y="0"/>
              <a:ext cx="3207900" cy="38466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79" name="Google Shape;779;g315349e3dfc_0_27"/>
          <p:cNvGrpSpPr/>
          <p:nvPr/>
        </p:nvGrpSpPr>
        <p:grpSpPr>
          <a:xfrm>
            <a:off x="9883798" y="4098895"/>
            <a:ext cx="876361" cy="876361"/>
            <a:chOff x="0" y="0"/>
            <a:chExt cx="812800" cy="812800"/>
          </a:xfrm>
        </p:grpSpPr>
        <p:sp>
          <p:nvSpPr>
            <p:cNvPr id="780" name="Google Shape;780;g315349e3dfc_0_2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781" name="Google Shape;781;g315349e3dfc_0_27"/>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782" name="Google Shape;782;g315349e3dfc_0_27"/>
          <p:cNvCxnSpPr/>
          <p:nvPr/>
        </p:nvCxnSpPr>
        <p:spPr>
          <a:xfrm rot="22947">
            <a:off x="6301566" y="7703653"/>
            <a:ext cx="719116" cy="0"/>
          </a:xfrm>
          <a:prstGeom prst="straightConnector1">
            <a:avLst/>
          </a:prstGeom>
          <a:noFill/>
          <a:ln w="9525" cap="flat" cmpd="sng">
            <a:solidFill>
              <a:srgbClr val="FFFFFF"/>
            </a:solidFill>
            <a:prstDash val="solid"/>
            <a:round/>
            <a:headEnd type="none" w="sm" len="sm"/>
            <a:tailEnd type="none" w="sm" len="sm"/>
          </a:ln>
        </p:spPr>
      </p:cxnSp>
      <p:grpSp>
        <p:nvGrpSpPr>
          <p:cNvPr id="783" name="Google Shape;783;g315349e3dfc_0_27"/>
          <p:cNvGrpSpPr/>
          <p:nvPr/>
        </p:nvGrpSpPr>
        <p:grpSpPr>
          <a:xfrm>
            <a:off x="12253520" y="4537092"/>
            <a:ext cx="3458758" cy="4147404"/>
            <a:chOff x="0" y="0"/>
            <a:chExt cx="3207900" cy="3846600"/>
          </a:xfrm>
        </p:grpSpPr>
        <p:sp>
          <p:nvSpPr>
            <p:cNvPr id="784" name="Google Shape;784;g315349e3dfc_0_27"/>
            <p:cNvSpPr/>
            <p:nvPr/>
          </p:nvSpPr>
          <p:spPr>
            <a:xfrm>
              <a:off x="0" y="0"/>
              <a:ext cx="3207753" cy="384650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CFCF5A"/>
            </a:solidFill>
            <a:ln>
              <a:noFill/>
            </a:ln>
          </p:spPr>
          <p:txBody>
            <a:bodyPr/>
            <a:lstStyle/>
            <a:p>
              <a:endParaRPr lang="pl-PL"/>
            </a:p>
          </p:txBody>
        </p:sp>
        <p:sp>
          <p:nvSpPr>
            <p:cNvPr id="785" name="Google Shape;785;g315349e3dfc_0_27"/>
            <p:cNvSpPr txBox="1"/>
            <p:nvPr/>
          </p:nvSpPr>
          <p:spPr>
            <a:xfrm>
              <a:off x="0" y="0"/>
              <a:ext cx="3207900" cy="38466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86" name="Google Shape;786;g315349e3dfc_0_27"/>
          <p:cNvGrpSpPr/>
          <p:nvPr/>
        </p:nvGrpSpPr>
        <p:grpSpPr>
          <a:xfrm>
            <a:off x="13544688" y="4098895"/>
            <a:ext cx="876361" cy="876361"/>
            <a:chOff x="0" y="0"/>
            <a:chExt cx="812800" cy="812800"/>
          </a:xfrm>
        </p:grpSpPr>
        <p:sp>
          <p:nvSpPr>
            <p:cNvPr id="787" name="Google Shape;787;g315349e3dfc_0_2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1E2328"/>
            </a:solidFill>
            <a:ln>
              <a:noFill/>
            </a:ln>
          </p:spPr>
          <p:txBody>
            <a:bodyPr/>
            <a:lstStyle/>
            <a:p>
              <a:endParaRPr lang="pl-PL"/>
            </a:p>
          </p:txBody>
        </p:sp>
        <p:sp>
          <p:nvSpPr>
            <p:cNvPr id="788" name="Google Shape;788;g315349e3dfc_0_27"/>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89" name="Google Shape;789;g315349e3dfc_0_27"/>
          <p:cNvSpPr txBox="1"/>
          <p:nvPr/>
        </p:nvSpPr>
        <p:spPr>
          <a:xfrm>
            <a:off x="3844528" y="2001789"/>
            <a:ext cx="10599000" cy="922240"/>
          </a:xfrm>
          <a:prstGeom prst="rect">
            <a:avLst/>
          </a:prstGeom>
          <a:noFill/>
          <a:ln>
            <a:noFill/>
          </a:ln>
        </p:spPr>
        <p:txBody>
          <a:bodyPr spcFirstLastPara="1" wrap="square" lIns="0" tIns="0" rIns="0" bIns="0" anchor="t" anchorCtr="0">
            <a:spAutoFit/>
          </a:bodyPr>
          <a:lstStyle/>
          <a:p>
            <a:pPr lvl="0" algn="ctr">
              <a:lnSpc>
                <a:spcPct val="111001"/>
              </a:lnSpc>
              <a:buClr>
                <a:schemeClr val="dk1"/>
              </a:buClr>
            </a:pPr>
            <a:r>
              <a:rPr lang="en-US" sz="5399" dirty="0" err="1">
                <a:solidFill>
                  <a:srgbClr val="1E2328"/>
                </a:solidFill>
                <a:latin typeface="DM Serif Display"/>
                <a:ea typeface="DM Serif Display"/>
                <a:cs typeface="DM Serif Display"/>
                <a:sym typeface="DM Serif Display"/>
              </a:rPr>
              <a:t>Narzędzia</a:t>
            </a:r>
            <a:r>
              <a:rPr lang="en-US" sz="5399" dirty="0">
                <a:solidFill>
                  <a:srgbClr val="1E2328"/>
                </a:solidFill>
                <a:latin typeface="DM Serif Display"/>
                <a:ea typeface="DM Serif Display"/>
                <a:cs typeface="DM Serif Display"/>
                <a:sym typeface="DM Serif Display"/>
              </a:rPr>
              <a:t> </a:t>
            </a:r>
            <a:r>
              <a:rPr lang="pl-PL" sz="5399" dirty="0">
                <a:solidFill>
                  <a:srgbClr val="1E2328"/>
                </a:solidFill>
                <a:latin typeface="DM Serif Display"/>
                <a:ea typeface="DM Serif Display"/>
                <a:cs typeface="DM Serif Display"/>
                <a:sym typeface="DM Serif Display"/>
              </a:rPr>
              <a:t>do </a:t>
            </a:r>
            <a:r>
              <a:rPr lang="en-US" sz="5399" dirty="0" err="1">
                <a:solidFill>
                  <a:srgbClr val="1E2328"/>
                </a:solidFill>
                <a:latin typeface="DM Serif Display"/>
                <a:ea typeface="DM Serif Display"/>
                <a:cs typeface="DM Serif Display"/>
                <a:sym typeface="DM Serif Display"/>
              </a:rPr>
              <a:t>krawiectwa</a:t>
            </a:r>
            <a:endParaRPr dirty="0"/>
          </a:p>
        </p:txBody>
      </p:sp>
      <p:sp>
        <p:nvSpPr>
          <p:cNvPr id="790" name="Google Shape;790;g315349e3dfc_0_27"/>
          <p:cNvSpPr txBox="1"/>
          <p:nvPr/>
        </p:nvSpPr>
        <p:spPr>
          <a:xfrm>
            <a:off x="1375081" y="6387548"/>
            <a:ext cx="3250200" cy="624786"/>
          </a:xfrm>
          <a:prstGeom prst="rect">
            <a:avLst/>
          </a:prstGeom>
          <a:noFill/>
          <a:ln>
            <a:noFill/>
          </a:ln>
        </p:spPr>
        <p:txBody>
          <a:bodyPr spcFirstLastPara="1" wrap="square" lIns="0" tIns="0" rIns="0" bIns="0" anchor="t" anchorCtr="0">
            <a:spAutoFit/>
          </a:bodyPr>
          <a:lstStyle/>
          <a:p>
            <a:pPr lvl="0" algn="ctr">
              <a:lnSpc>
                <a:spcPct val="140000"/>
              </a:lnSpc>
              <a:buClr>
                <a:schemeClr val="dk1"/>
              </a:buClr>
            </a:pPr>
            <a:r>
              <a:rPr lang="en-US" sz="2900" dirty="0" err="1">
                <a:solidFill>
                  <a:schemeClr val="lt1"/>
                </a:solidFill>
                <a:latin typeface="DM Serif Display"/>
                <a:ea typeface="DM Serif Display"/>
                <a:cs typeface="DM Serif Display"/>
                <a:sym typeface="DM Serif Display"/>
              </a:rPr>
              <a:t>Narzędzia</a:t>
            </a:r>
            <a:r>
              <a:rPr lang="en-US" sz="2900" dirty="0">
                <a:solidFill>
                  <a:schemeClr val="lt1"/>
                </a:solidFill>
                <a:latin typeface="DM Serif Display"/>
                <a:ea typeface="DM Serif Display"/>
                <a:cs typeface="DM Serif Display"/>
                <a:sym typeface="DM Serif Display"/>
              </a:rPr>
              <a:t> </a:t>
            </a:r>
            <a:r>
              <a:rPr lang="pl-PL" sz="2900" dirty="0">
                <a:solidFill>
                  <a:schemeClr val="lt1"/>
                </a:solidFill>
                <a:latin typeface="DM Serif Display"/>
                <a:ea typeface="DM Serif Display"/>
                <a:cs typeface="DM Serif Display"/>
                <a:sym typeface="DM Serif Display"/>
              </a:rPr>
              <a:t>O</a:t>
            </a:r>
            <a:r>
              <a:rPr lang="en-US" sz="2900" dirty="0" err="1">
                <a:solidFill>
                  <a:schemeClr val="lt1"/>
                </a:solidFill>
                <a:latin typeface="DM Serif Display"/>
                <a:ea typeface="DM Serif Display"/>
                <a:cs typeface="DM Serif Display"/>
                <a:sym typeface="DM Serif Display"/>
              </a:rPr>
              <a:t>gólne</a:t>
            </a:r>
            <a:endParaRPr sz="1800" dirty="0"/>
          </a:p>
        </p:txBody>
      </p:sp>
      <p:sp>
        <p:nvSpPr>
          <p:cNvPr id="791" name="Google Shape;791;g315349e3dfc_0_27"/>
          <p:cNvSpPr txBox="1"/>
          <p:nvPr/>
        </p:nvSpPr>
        <p:spPr>
          <a:xfrm>
            <a:off x="2562018" y="4292666"/>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01</a:t>
            </a:r>
            <a:endParaRPr/>
          </a:p>
        </p:txBody>
      </p:sp>
      <p:sp>
        <p:nvSpPr>
          <p:cNvPr id="792" name="Google Shape;792;g315349e3dfc_0_27"/>
          <p:cNvSpPr txBox="1"/>
          <p:nvPr/>
        </p:nvSpPr>
        <p:spPr>
          <a:xfrm>
            <a:off x="6222908" y="4292666"/>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02</a:t>
            </a:r>
            <a:endParaRPr/>
          </a:p>
        </p:txBody>
      </p:sp>
      <p:sp>
        <p:nvSpPr>
          <p:cNvPr id="793" name="Google Shape;793;g315349e3dfc_0_27"/>
          <p:cNvSpPr txBox="1"/>
          <p:nvPr/>
        </p:nvSpPr>
        <p:spPr>
          <a:xfrm>
            <a:off x="5036021" y="6210348"/>
            <a:ext cx="3250200" cy="1249573"/>
          </a:xfrm>
          <a:prstGeom prst="rect">
            <a:avLst/>
          </a:prstGeom>
          <a:noFill/>
          <a:ln>
            <a:noFill/>
          </a:ln>
        </p:spPr>
        <p:txBody>
          <a:bodyPr spcFirstLastPara="1" wrap="square" lIns="0" tIns="0" rIns="0" bIns="0" anchor="t" anchorCtr="0">
            <a:spAutoFit/>
          </a:bodyPr>
          <a:lstStyle/>
          <a:p>
            <a:pPr lvl="0" algn="ctr">
              <a:lnSpc>
                <a:spcPct val="140000"/>
              </a:lnSpc>
            </a:pPr>
            <a:r>
              <a:rPr lang="pl-PL" sz="2900" dirty="0">
                <a:solidFill>
                  <a:srgbClr val="FFFFFF"/>
                </a:solidFill>
                <a:latin typeface="DM Serif Display"/>
                <a:ea typeface="DM Serif Display"/>
                <a:cs typeface="DM Serif Display"/>
                <a:sym typeface="DM Serif Display"/>
              </a:rPr>
              <a:t>Demontaż i zmiana rozmiaru narzędzi</a:t>
            </a:r>
            <a:endParaRPr sz="2400" dirty="0"/>
          </a:p>
        </p:txBody>
      </p:sp>
      <p:sp>
        <p:nvSpPr>
          <p:cNvPr id="794" name="Google Shape;794;g315349e3dfc_0_27"/>
          <p:cNvSpPr txBox="1"/>
          <p:nvPr/>
        </p:nvSpPr>
        <p:spPr>
          <a:xfrm>
            <a:off x="8696924" y="6106448"/>
            <a:ext cx="3250200" cy="1249573"/>
          </a:xfrm>
          <a:prstGeom prst="rect">
            <a:avLst/>
          </a:prstGeom>
          <a:noFill/>
          <a:ln>
            <a:noFill/>
          </a:ln>
        </p:spPr>
        <p:txBody>
          <a:bodyPr spcFirstLastPara="1" wrap="square" lIns="0" tIns="0" rIns="0" bIns="0" anchor="t" anchorCtr="0">
            <a:spAutoFit/>
          </a:bodyPr>
          <a:lstStyle/>
          <a:p>
            <a:pPr lvl="0" algn="ctr">
              <a:lnSpc>
                <a:spcPct val="140000"/>
              </a:lnSpc>
              <a:buClr>
                <a:schemeClr val="dk1"/>
              </a:buClr>
            </a:pPr>
            <a:r>
              <a:rPr lang="en-US" sz="2900" dirty="0" err="1">
                <a:solidFill>
                  <a:schemeClr val="lt1"/>
                </a:solidFill>
                <a:latin typeface="DM Serif Display"/>
                <a:ea typeface="DM Serif Display"/>
                <a:cs typeface="DM Serif Display"/>
                <a:sym typeface="DM Serif Display"/>
              </a:rPr>
              <a:t>Narzędzia</a:t>
            </a:r>
            <a:r>
              <a:rPr lang="en-US" sz="2900" dirty="0">
                <a:solidFill>
                  <a:schemeClr val="lt1"/>
                </a:solidFill>
                <a:latin typeface="DM Serif Display"/>
                <a:ea typeface="DM Serif Display"/>
                <a:cs typeface="DM Serif Display"/>
                <a:sym typeface="DM Serif Display"/>
              </a:rPr>
              <a:t> do </a:t>
            </a:r>
            <a:r>
              <a:rPr lang="en-US" sz="2900" dirty="0" err="1">
                <a:solidFill>
                  <a:schemeClr val="lt1"/>
                </a:solidFill>
                <a:latin typeface="DM Serif Display"/>
                <a:ea typeface="DM Serif Display"/>
                <a:cs typeface="DM Serif Display"/>
                <a:sym typeface="DM Serif Display"/>
              </a:rPr>
              <a:t>ozdabiania</a:t>
            </a:r>
            <a:endParaRPr sz="2900" dirty="0">
              <a:solidFill>
                <a:srgbClr val="FFFFFF"/>
              </a:solidFill>
              <a:latin typeface="DM Serif Display"/>
              <a:ea typeface="DM Serif Display"/>
              <a:cs typeface="DM Serif Display"/>
              <a:sym typeface="DM Serif Display"/>
            </a:endParaRPr>
          </a:p>
        </p:txBody>
      </p:sp>
      <p:sp>
        <p:nvSpPr>
          <p:cNvPr id="795" name="Google Shape;795;g315349e3dfc_0_27"/>
          <p:cNvSpPr txBox="1"/>
          <p:nvPr/>
        </p:nvSpPr>
        <p:spPr>
          <a:xfrm>
            <a:off x="12357800" y="6210348"/>
            <a:ext cx="3250200" cy="1874359"/>
          </a:xfrm>
          <a:prstGeom prst="rect">
            <a:avLst/>
          </a:prstGeom>
          <a:noFill/>
          <a:ln>
            <a:noFill/>
          </a:ln>
        </p:spPr>
        <p:txBody>
          <a:bodyPr spcFirstLastPara="1" wrap="square" lIns="0" tIns="0" rIns="0" bIns="0" anchor="t" anchorCtr="0">
            <a:spAutoFit/>
          </a:bodyPr>
          <a:lstStyle/>
          <a:p>
            <a:pPr lvl="0" algn="ctr">
              <a:lnSpc>
                <a:spcPct val="140000"/>
              </a:lnSpc>
            </a:pPr>
            <a:r>
              <a:rPr lang="en-US" sz="2900" dirty="0" err="1">
                <a:solidFill>
                  <a:srgbClr val="FFFFFF"/>
                </a:solidFill>
                <a:latin typeface="DM Serif Display"/>
                <a:ea typeface="DM Serif Display"/>
                <a:cs typeface="DM Serif Display"/>
                <a:sym typeface="DM Serif Display"/>
              </a:rPr>
              <a:t>Narzędzia</a:t>
            </a:r>
            <a:r>
              <a:rPr lang="pl-PL" sz="2900" dirty="0">
                <a:solidFill>
                  <a:srgbClr val="FFFFFF"/>
                </a:solidFill>
                <a:latin typeface="DM Serif Display"/>
                <a:ea typeface="DM Serif Display"/>
                <a:cs typeface="DM Serif Display"/>
                <a:sym typeface="DM Serif Display"/>
              </a:rPr>
              <a:t> do</a:t>
            </a:r>
            <a:r>
              <a:rPr lang="en-US" sz="2900" dirty="0">
                <a:solidFill>
                  <a:srgbClr val="FFFFFF"/>
                </a:solidFill>
                <a:latin typeface="DM Serif Display"/>
                <a:ea typeface="DM Serif Display"/>
                <a:cs typeface="DM Serif Display"/>
                <a:sym typeface="DM Serif Display"/>
              </a:rPr>
              <a:t> </a:t>
            </a:r>
            <a:r>
              <a:rPr lang="pl-PL" sz="2900" dirty="0">
                <a:solidFill>
                  <a:srgbClr val="FFFFFF"/>
                </a:solidFill>
                <a:latin typeface="DM Serif Display"/>
                <a:ea typeface="DM Serif Display"/>
                <a:cs typeface="DM Serif Display"/>
                <a:sym typeface="DM Serif Display"/>
              </a:rPr>
              <a:t>P</a:t>
            </a:r>
            <a:r>
              <a:rPr lang="en-US" sz="2900" dirty="0" err="1">
                <a:solidFill>
                  <a:srgbClr val="FFFFFF"/>
                </a:solidFill>
                <a:latin typeface="DM Serif Display"/>
                <a:ea typeface="DM Serif Display"/>
                <a:cs typeface="DM Serif Display"/>
                <a:sym typeface="DM Serif Display"/>
              </a:rPr>
              <a:t>atchwork</a:t>
            </a:r>
            <a:r>
              <a:rPr lang="pl-PL" sz="2900" dirty="0">
                <a:solidFill>
                  <a:srgbClr val="FFFFFF"/>
                </a:solidFill>
                <a:latin typeface="DM Serif Display"/>
                <a:ea typeface="DM Serif Display"/>
                <a:cs typeface="DM Serif Display"/>
                <a:sym typeface="DM Serif Display"/>
              </a:rPr>
              <a:t>u</a:t>
            </a:r>
            <a:r>
              <a:rPr lang="en-US" sz="2900" dirty="0">
                <a:solidFill>
                  <a:srgbClr val="FFFFFF"/>
                </a:solidFill>
                <a:latin typeface="DM Serif Display"/>
                <a:ea typeface="DM Serif Display"/>
                <a:cs typeface="DM Serif Display"/>
                <a:sym typeface="DM Serif Display"/>
              </a:rPr>
              <a:t> </a:t>
            </a:r>
            <a:r>
              <a:rPr lang="en-US" sz="2900" dirty="0" err="1">
                <a:solidFill>
                  <a:srgbClr val="FFFFFF"/>
                </a:solidFill>
                <a:latin typeface="DM Serif Display"/>
                <a:ea typeface="DM Serif Display"/>
                <a:cs typeface="DM Serif Display"/>
                <a:sym typeface="DM Serif Display"/>
              </a:rPr>
              <a:t>i</a:t>
            </a:r>
            <a:r>
              <a:rPr lang="en-US" sz="2900" dirty="0">
                <a:solidFill>
                  <a:srgbClr val="FFFFFF"/>
                </a:solidFill>
                <a:latin typeface="DM Serif Display"/>
                <a:ea typeface="DM Serif Display"/>
                <a:cs typeface="DM Serif Display"/>
                <a:sym typeface="DM Serif Display"/>
              </a:rPr>
              <a:t> </a:t>
            </a:r>
            <a:r>
              <a:rPr lang="pl-PL" sz="2900" dirty="0">
                <a:solidFill>
                  <a:srgbClr val="FFFFFF"/>
                </a:solidFill>
                <a:latin typeface="DM Serif Display"/>
                <a:ea typeface="DM Serif Display"/>
                <a:cs typeface="DM Serif Display"/>
                <a:sym typeface="DM Serif Display"/>
              </a:rPr>
              <a:t>A</a:t>
            </a:r>
            <a:r>
              <a:rPr lang="en-US" sz="2900" dirty="0" err="1">
                <a:solidFill>
                  <a:srgbClr val="FFFFFF"/>
                </a:solidFill>
                <a:latin typeface="DM Serif Display"/>
                <a:ea typeface="DM Serif Display"/>
                <a:cs typeface="DM Serif Display"/>
                <a:sym typeface="DM Serif Display"/>
              </a:rPr>
              <a:t>plikac</a:t>
            </a:r>
            <a:r>
              <a:rPr lang="pl-PL" sz="2900" dirty="0" err="1">
                <a:solidFill>
                  <a:srgbClr val="FFFFFF"/>
                </a:solidFill>
                <a:latin typeface="DM Serif Display"/>
                <a:ea typeface="DM Serif Display"/>
                <a:cs typeface="DM Serif Display"/>
                <a:sym typeface="DM Serif Display"/>
              </a:rPr>
              <a:t>ji</a:t>
            </a:r>
            <a:endParaRPr sz="1800" dirty="0"/>
          </a:p>
        </p:txBody>
      </p:sp>
      <p:sp>
        <p:nvSpPr>
          <p:cNvPr id="796" name="Google Shape;796;g315349e3dfc_0_27"/>
          <p:cNvSpPr txBox="1"/>
          <p:nvPr/>
        </p:nvSpPr>
        <p:spPr>
          <a:xfrm>
            <a:off x="9883798" y="4292666"/>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03</a:t>
            </a:r>
            <a:endParaRPr/>
          </a:p>
        </p:txBody>
      </p:sp>
      <p:sp>
        <p:nvSpPr>
          <p:cNvPr id="797" name="Google Shape;797;g315349e3dfc_0_27"/>
          <p:cNvSpPr txBox="1"/>
          <p:nvPr/>
        </p:nvSpPr>
        <p:spPr>
          <a:xfrm>
            <a:off x="13544688" y="4292666"/>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04</a:t>
            </a:r>
            <a:endParaRPr/>
          </a:p>
        </p:txBody>
      </p:sp>
      <p:sp>
        <p:nvSpPr>
          <p:cNvPr id="798" name="Google Shape;798;g315349e3dfc_0_27"/>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cxnSp>
        <p:nvCxnSpPr>
          <p:cNvPr id="799" name="Google Shape;799;g315349e3dfc_0_27"/>
          <p:cNvCxnSpPr/>
          <p:nvPr/>
        </p:nvCxnSpPr>
        <p:spPr>
          <a:xfrm rot="22947">
            <a:off x="10041053" y="6842053"/>
            <a:ext cx="719116" cy="0"/>
          </a:xfrm>
          <a:prstGeom prst="straightConnector1">
            <a:avLst/>
          </a:prstGeom>
          <a:noFill/>
          <a:ln w="9525" cap="flat" cmpd="sng">
            <a:solidFill>
              <a:srgbClr val="FFFFFF"/>
            </a:solidFill>
            <a:prstDash val="solid"/>
            <a:round/>
            <a:headEnd type="none" w="sm" len="sm"/>
            <a:tailEnd type="none" w="sm" len="sm"/>
          </a:ln>
        </p:spPr>
      </p:cxnSp>
      <p:sp>
        <p:nvSpPr>
          <p:cNvPr id="800" name="Google Shape;800;g315349e3dfc_0_27"/>
          <p:cNvSpPr txBox="1"/>
          <p:nvPr/>
        </p:nvSpPr>
        <p:spPr>
          <a:xfrm>
            <a:off x="8826075" y="7033350"/>
            <a:ext cx="3096000" cy="1071300"/>
          </a:xfrm>
          <a:prstGeom prst="rect">
            <a:avLst/>
          </a:prstGeom>
          <a:noFill/>
          <a:ln>
            <a:noFill/>
          </a:ln>
        </p:spPr>
        <p:txBody>
          <a:bodyPr spcFirstLastPara="1" wrap="square" lIns="91425" tIns="91425" rIns="91425" bIns="91425" anchor="t" anchorCtr="0">
            <a:noAutofit/>
          </a:bodyPr>
          <a:lstStyle/>
          <a:p>
            <a:pPr lvl="0" algn="ctr">
              <a:lnSpc>
                <a:spcPct val="140000"/>
              </a:lnSpc>
              <a:buClr>
                <a:schemeClr val="dk1"/>
              </a:buClr>
            </a:pPr>
            <a:r>
              <a:rPr lang="pl-PL" sz="2400" dirty="0">
                <a:solidFill>
                  <a:schemeClr val="lt1"/>
                </a:solidFill>
                <a:latin typeface="DM Serif Display"/>
                <a:ea typeface="DM Serif Display"/>
                <a:cs typeface="DM Serif Display"/>
                <a:sym typeface="DM Serif Display"/>
              </a:rPr>
              <a:t>Również do haftu i poprawki widocznej</a:t>
            </a:r>
            <a:endParaRPr sz="3200" dirty="0">
              <a:solidFill>
                <a:schemeClr val="dk1"/>
              </a:solidFill>
              <a:latin typeface="Calibri"/>
              <a:ea typeface="Calibri"/>
              <a:cs typeface="Calibri"/>
              <a:sym typeface="Calibri"/>
            </a:endParaRPr>
          </a:p>
        </p:txBody>
      </p:sp>
      <p:cxnSp>
        <p:nvCxnSpPr>
          <p:cNvPr id="801" name="Google Shape;801;g315349e3dfc_0_27"/>
          <p:cNvCxnSpPr/>
          <p:nvPr/>
        </p:nvCxnSpPr>
        <p:spPr>
          <a:xfrm rot="22947">
            <a:off x="13623353" y="7703640"/>
            <a:ext cx="719116" cy="0"/>
          </a:xfrm>
          <a:prstGeom prst="straightConnector1">
            <a:avLst/>
          </a:prstGeom>
          <a:noFill/>
          <a:ln w="9525" cap="flat" cmpd="sng">
            <a:solidFill>
              <a:srgbClr val="FFFFFF"/>
            </a:solidFill>
            <a:prstDash val="solid"/>
            <a:round/>
            <a:headEnd type="none" w="sm" len="sm"/>
            <a:tailEnd type="none" w="sm" len="sm"/>
          </a:ln>
        </p:spPr>
      </p:cxnSp>
      <p:cxnSp>
        <p:nvCxnSpPr>
          <p:cNvPr id="802" name="Google Shape;802;g315349e3dfc_0_27"/>
          <p:cNvCxnSpPr/>
          <p:nvPr/>
        </p:nvCxnSpPr>
        <p:spPr>
          <a:xfrm rot="22947">
            <a:off x="2640666" y="7569003"/>
            <a:ext cx="719116" cy="0"/>
          </a:xfrm>
          <a:prstGeom prst="straightConnector1">
            <a:avLst/>
          </a:prstGeom>
          <a:noFill/>
          <a:ln w="9525" cap="flat" cmpd="sng">
            <a:solidFill>
              <a:srgbClr val="FFFFFF"/>
            </a:solidFill>
            <a:prstDash val="solid"/>
            <a:round/>
            <a:headEnd type="none" w="sm" len="sm"/>
            <a:tailEnd type="none" w="sm" len="sm"/>
          </a:ln>
        </p:spPr>
      </p:cxnSp>
      <p:sp>
        <p:nvSpPr>
          <p:cNvPr id="803" name="Google Shape;803;g315349e3dfc_0_2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807"/>
        <p:cNvGrpSpPr/>
        <p:nvPr/>
      </p:nvGrpSpPr>
      <p:grpSpPr>
        <a:xfrm>
          <a:off x="0" y="0"/>
          <a:ext cx="0" cy="0"/>
          <a:chOff x="0" y="0"/>
          <a:chExt cx="0" cy="0"/>
        </a:xfrm>
      </p:grpSpPr>
      <p:grpSp>
        <p:nvGrpSpPr>
          <p:cNvPr id="808" name="Google Shape;808;g315349e3dfc_0_243"/>
          <p:cNvGrpSpPr/>
          <p:nvPr/>
        </p:nvGrpSpPr>
        <p:grpSpPr>
          <a:xfrm>
            <a:off x="0" y="0"/>
            <a:ext cx="18288000" cy="10287000"/>
            <a:chOff x="0" y="0"/>
            <a:chExt cx="24384000" cy="13716000"/>
          </a:xfrm>
        </p:grpSpPr>
        <p:cxnSp>
          <p:nvCxnSpPr>
            <p:cNvPr id="809" name="Google Shape;809;g315349e3dfc_0_24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810" name="Google Shape;810;g315349e3dfc_0_24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11" name="Google Shape;811;g315349e3dfc_0_24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812" name="Google Shape;812;g315349e3dfc_0_243"/>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813" name="Google Shape;813;g315349e3dfc_0_243"/>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814" name="Google Shape;814;g315349e3dfc_0_243"/>
          <p:cNvSpPr txBox="1"/>
          <p:nvPr/>
        </p:nvSpPr>
        <p:spPr>
          <a:xfrm>
            <a:off x="1028700" y="1439250"/>
            <a:ext cx="8327400" cy="93173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en-US" sz="4963" dirty="0" err="1">
                <a:solidFill>
                  <a:schemeClr val="lt1"/>
                </a:solidFill>
                <a:latin typeface="DM Serif Display"/>
                <a:ea typeface="DM Serif Display"/>
                <a:cs typeface="DM Serif Display"/>
                <a:sym typeface="DM Serif Display"/>
              </a:rPr>
              <a:t>Narzędzia</a:t>
            </a:r>
            <a:r>
              <a:rPr lang="en-US" sz="4963" dirty="0">
                <a:solidFill>
                  <a:schemeClr val="lt1"/>
                </a:solidFill>
                <a:latin typeface="DM Serif Display"/>
                <a:ea typeface="DM Serif Display"/>
                <a:cs typeface="DM Serif Display"/>
                <a:sym typeface="DM Serif Display"/>
              </a:rPr>
              <a:t> </a:t>
            </a:r>
            <a:r>
              <a:rPr lang="pl-PL" sz="4963" dirty="0">
                <a:solidFill>
                  <a:schemeClr val="lt1"/>
                </a:solidFill>
                <a:latin typeface="DM Serif Display"/>
                <a:ea typeface="DM Serif Display"/>
                <a:cs typeface="DM Serif Display"/>
                <a:sym typeface="DM Serif Display"/>
              </a:rPr>
              <a:t>O</a:t>
            </a:r>
            <a:r>
              <a:rPr lang="en-US" sz="4963" dirty="0" err="1">
                <a:solidFill>
                  <a:schemeClr val="lt1"/>
                </a:solidFill>
                <a:latin typeface="DM Serif Display"/>
                <a:ea typeface="DM Serif Display"/>
                <a:cs typeface="DM Serif Display"/>
                <a:sym typeface="DM Serif Display"/>
              </a:rPr>
              <a:t>gólne</a:t>
            </a:r>
            <a:endParaRPr dirty="0"/>
          </a:p>
        </p:txBody>
      </p:sp>
      <p:sp>
        <p:nvSpPr>
          <p:cNvPr id="815" name="Google Shape;815;g315349e3dfc_0_243"/>
          <p:cNvSpPr txBox="1"/>
          <p:nvPr/>
        </p:nvSpPr>
        <p:spPr>
          <a:xfrm>
            <a:off x="650850" y="2403150"/>
            <a:ext cx="8705400" cy="599972"/>
          </a:xfrm>
          <a:prstGeom prst="rect">
            <a:avLst/>
          </a:prstGeom>
          <a:noFill/>
          <a:ln>
            <a:noFill/>
          </a:ln>
        </p:spPr>
        <p:txBody>
          <a:bodyPr spcFirstLastPara="1" wrap="square" lIns="0" tIns="0" rIns="0" bIns="0" anchor="t" anchorCtr="0">
            <a:spAutoFit/>
          </a:bodyPr>
          <a:lstStyle/>
          <a:p>
            <a:pPr lvl="0">
              <a:lnSpc>
                <a:spcPct val="150022"/>
              </a:lnSpc>
            </a:pPr>
            <a:r>
              <a:rPr lang="pl-PL" sz="2599" b="1" dirty="0">
                <a:solidFill>
                  <a:srgbClr val="1E2328"/>
                </a:solidFill>
                <a:latin typeface="Montserrat"/>
                <a:ea typeface="Montserrat"/>
                <a:cs typeface="Montserrat"/>
                <a:sym typeface="Montserrat"/>
              </a:rPr>
              <a:t>Mierzenie, oznaczanie, cięcie, przypinanie i szycie</a:t>
            </a:r>
            <a:endParaRPr sz="2599" b="1" dirty="0">
              <a:solidFill>
                <a:srgbClr val="1E2328"/>
              </a:solidFill>
              <a:latin typeface="Montserrat"/>
              <a:ea typeface="Montserrat"/>
              <a:cs typeface="Montserrat"/>
              <a:sym typeface="Montserrat"/>
            </a:endParaRPr>
          </a:p>
        </p:txBody>
      </p:sp>
      <p:sp>
        <p:nvSpPr>
          <p:cNvPr id="816" name="Google Shape;816;g315349e3dfc_0_243"/>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817" name="Google Shape;817;g315349e3dfc_0_243"/>
          <p:cNvSpPr txBox="1"/>
          <p:nvPr/>
        </p:nvSpPr>
        <p:spPr>
          <a:xfrm>
            <a:off x="1080350" y="3387400"/>
            <a:ext cx="14784900" cy="6348600"/>
          </a:xfrm>
          <a:prstGeom prst="rect">
            <a:avLst/>
          </a:prstGeom>
          <a:noFill/>
          <a:ln>
            <a:noFill/>
          </a:ln>
        </p:spPr>
        <p:txBody>
          <a:bodyPr spcFirstLastPara="1" wrap="square" lIns="91425" tIns="91425" rIns="91425" bIns="91425" anchor="t" anchorCtr="0">
            <a:noAutofit/>
          </a:bodyPr>
          <a:lstStyle/>
          <a:p>
            <a:pPr lvl="0"/>
            <a:r>
              <a:rPr lang="en-US" sz="2900" b="1" dirty="0" err="1">
                <a:solidFill>
                  <a:schemeClr val="dk1"/>
                </a:solidFill>
                <a:latin typeface="Montserrat"/>
                <a:ea typeface="Montserrat"/>
                <a:cs typeface="Montserrat"/>
                <a:sym typeface="Montserrat"/>
              </a:rPr>
              <a:t>Linijki</a:t>
            </a:r>
            <a:r>
              <a:rPr lang="en-US" sz="2900" dirty="0">
                <a:solidFill>
                  <a:schemeClr val="dk1"/>
                </a:solidFill>
                <a:latin typeface="Montserrat"/>
                <a:ea typeface="Montserrat"/>
                <a:cs typeface="Montserrat"/>
                <a:sym typeface="Montserrat"/>
              </a:rPr>
              <a:t>: </a:t>
            </a:r>
            <a:r>
              <a:rPr lang="en-US" sz="2900" dirty="0" err="1">
                <a:solidFill>
                  <a:schemeClr val="dk1"/>
                </a:solidFill>
                <a:latin typeface="Montserrat"/>
                <a:ea typeface="Montserrat"/>
                <a:cs typeface="Montserrat"/>
                <a:sym typeface="Montserrat"/>
              </a:rPr>
              <a:t>przezroczysta</a:t>
            </a:r>
            <a:r>
              <a:rPr lang="en-US" sz="2900" dirty="0">
                <a:solidFill>
                  <a:schemeClr val="dk1"/>
                </a:solidFill>
                <a:latin typeface="Montserrat"/>
                <a:ea typeface="Montserrat"/>
                <a:cs typeface="Montserrat"/>
                <a:sym typeface="Montserrat"/>
              </a:rPr>
              <a:t> </a:t>
            </a:r>
            <a:r>
              <a:rPr lang="en-US" sz="2900" dirty="0" err="1">
                <a:solidFill>
                  <a:schemeClr val="dk1"/>
                </a:solidFill>
                <a:latin typeface="Montserrat"/>
                <a:ea typeface="Montserrat"/>
                <a:cs typeface="Montserrat"/>
                <a:sym typeface="Montserrat"/>
              </a:rPr>
              <a:t>plastikowa</a:t>
            </a:r>
            <a:r>
              <a:rPr lang="en-US" sz="2900" dirty="0">
                <a:solidFill>
                  <a:schemeClr val="dk1"/>
                </a:solidFill>
                <a:latin typeface="Montserrat"/>
                <a:ea typeface="Montserrat"/>
                <a:cs typeface="Montserrat"/>
                <a:sym typeface="Montserrat"/>
              </a:rPr>
              <a:t> </a:t>
            </a:r>
            <a:r>
              <a:rPr lang="en-US" sz="2900" dirty="0" err="1">
                <a:solidFill>
                  <a:schemeClr val="dk1"/>
                </a:solidFill>
                <a:latin typeface="Montserrat"/>
                <a:ea typeface="Montserrat"/>
                <a:cs typeface="Montserrat"/>
                <a:sym typeface="Montserrat"/>
              </a:rPr>
              <a:t>linijka</a:t>
            </a:r>
            <a:r>
              <a:rPr lang="en-US" sz="2900" dirty="0">
                <a:solidFill>
                  <a:schemeClr val="dk1"/>
                </a:solidFill>
                <a:latin typeface="Montserrat"/>
                <a:ea typeface="Montserrat"/>
                <a:cs typeface="Montserrat"/>
                <a:sym typeface="Montserrat"/>
              </a:rPr>
              <a:t>; </a:t>
            </a:r>
            <a:r>
              <a:rPr lang="en-US" sz="2900" dirty="0" err="1">
                <a:solidFill>
                  <a:schemeClr val="dk1"/>
                </a:solidFill>
                <a:latin typeface="Montserrat"/>
                <a:ea typeface="Montserrat"/>
                <a:cs typeface="Montserrat"/>
                <a:sym typeface="Montserrat"/>
              </a:rPr>
              <a:t>mierka</a:t>
            </a:r>
            <a:r>
              <a:rPr lang="en-US" sz="2900" dirty="0">
                <a:solidFill>
                  <a:schemeClr val="dk1"/>
                </a:solidFill>
                <a:latin typeface="Montserrat"/>
                <a:ea typeface="Montserrat"/>
                <a:cs typeface="Montserrat"/>
                <a:sym typeface="Montserrat"/>
              </a:rPr>
              <a:t> </a:t>
            </a:r>
            <a:r>
              <a:rPr lang="en-US" sz="2900" dirty="0" err="1">
                <a:solidFill>
                  <a:schemeClr val="dk1"/>
                </a:solidFill>
                <a:latin typeface="Montserrat"/>
                <a:ea typeface="Montserrat"/>
                <a:cs typeface="Montserrat"/>
                <a:sym typeface="Montserrat"/>
              </a:rPr>
              <a:t>taśmy</a:t>
            </a:r>
            <a:r>
              <a:rPr lang="en-US" sz="2900" dirty="0">
                <a:solidFill>
                  <a:schemeClr val="dk1"/>
                </a:solidFill>
                <a:latin typeface="Montserrat"/>
                <a:ea typeface="Montserrat"/>
                <a:cs typeface="Montserrat"/>
                <a:sym typeface="Montserrat"/>
              </a:rPr>
              <a:t>, </a:t>
            </a:r>
            <a:r>
              <a:rPr lang="en-US" sz="2900" dirty="0" err="1">
                <a:solidFill>
                  <a:schemeClr val="dk1"/>
                </a:solidFill>
                <a:latin typeface="Montserrat"/>
                <a:ea typeface="Montserrat"/>
                <a:cs typeface="Montserrat"/>
                <a:sym typeface="Montserrat"/>
              </a:rPr>
              <a:t>miernik</a:t>
            </a:r>
            <a:r>
              <a:rPr lang="en-US" sz="2900" dirty="0">
                <a:solidFill>
                  <a:schemeClr val="dk1"/>
                </a:solidFill>
                <a:latin typeface="Montserrat"/>
                <a:ea typeface="Montserrat"/>
                <a:cs typeface="Montserrat"/>
                <a:sym typeface="Montserrat"/>
              </a:rPr>
              <a:t> </a:t>
            </a:r>
            <a:r>
              <a:rPr lang="en-US" sz="2900" dirty="0" err="1">
                <a:solidFill>
                  <a:schemeClr val="dk1"/>
                </a:solidFill>
                <a:latin typeface="Montserrat"/>
                <a:ea typeface="Montserrat"/>
                <a:cs typeface="Montserrat"/>
                <a:sym typeface="Montserrat"/>
              </a:rPr>
              <a:t>szwu</a:t>
            </a:r>
            <a:r>
              <a:rPr lang="en-US" sz="2900" dirty="0">
                <a:solidFill>
                  <a:schemeClr val="dk1"/>
                </a:solidFill>
                <a:latin typeface="Montserrat"/>
                <a:ea typeface="Montserrat"/>
                <a:cs typeface="Montserrat"/>
                <a:sym typeface="Montserrat"/>
              </a:rPr>
              <a:t>, </a:t>
            </a:r>
            <a:r>
              <a:rPr lang="en-US" sz="2900" dirty="0" err="1">
                <a:solidFill>
                  <a:schemeClr val="dk1"/>
                </a:solidFill>
                <a:latin typeface="Montserrat"/>
                <a:ea typeface="Montserrat"/>
                <a:cs typeface="Montserrat"/>
                <a:sym typeface="Montserrat"/>
              </a:rPr>
              <a:t>kwadrat</a:t>
            </a:r>
            <a:r>
              <a:rPr lang="en-US" sz="2900" dirty="0">
                <a:solidFill>
                  <a:schemeClr val="dk1"/>
                </a:solidFill>
                <a:latin typeface="Montserrat"/>
                <a:ea typeface="Montserrat"/>
                <a:cs typeface="Montserrat"/>
                <a:sym typeface="Montserrat"/>
              </a:rPr>
              <a:t> L, </a:t>
            </a:r>
            <a:r>
              <a:rPr lang="en-US" sz="2900" dirty="0" err="1">
                <a:solidFill>
                  <a:schemeClr val="dk1"/>
                </a:solidFill>
                <a:latin typeface="Montserrat"/>
                <a:ea typeface="Montserrat"/>
                <a:cs typeface="Montserrat"/>
                <a:sym typeface="Montserrat"/>
              </a:rPr>
              <a:t>krzywizna</a:t>
            </a:r>
            <a:r>
              <a:rPr lang="en-US" sz="2900" dirty="0">
                <a:solidFill>
                  <a:schemeClr val="dk1"/>
                </a:solidFill>
                <a:latin typeface="Montserrat"/>
                <a:ea typeface="Montserrat"/>
                <a:cs typeface="Montserrat"/>
                <a:sym typeface="Montserrat"/>
              </a:rPr>
              <a:t> </a:t>
            </a:r>
            <a:r>
              <a:rPr lang="en-US" sz="2900" dirty="0" err="1">
                <a:solidFill>
                  <a:schemeClr val="dk1"/>
                </a:solidFill>
                <a:latin typeface="Montserrat"/>
                <a:ea typeface="Montserrat"/>
                <a:cs typeface="Montserrat"/>
                <a:sym typeface="Montserrat"/>
              </a:rPr>
              <a:t>francuska</a:t>
            </a:r>
            <a:r>
              <a:rPr lang="en-US" sz="2900" dirty="0">
                <a:solidFill>
                  <a:schemeClr val="dk1"/>
                </a:solidFill>
                <a:latin typeface="Montserrat"/>
                <a:ea typeface="Montserrat"/>
                <a:cs typeface="Montserrat"/>
                <a:sym typeface="Montserrat"/>
              </a:rPr>
              <a:t>, </a:t>
            </a:r>
            <a:r>
              <a:rPr lang="en-US" sz="2900" dirty="0" err="1">
                <a:solidFill>
                  <a:schemeClr val="dk1"/>
                </a:solidFill>
                <a:latin typeface="Montserrat"/>
                <a:ea typeface="Montserrat"/>
                <a:cs typeface="Montserrat"/>
                <a:sym typeface="Montserrat"/>
              </a:rPr>
              <a:t>krzywa</a:t>
            </a:r>
            <a:r>
              <a:rPr lang="en-US" sz="2900" dirty="0">
                <a:solidFill>
                  <a:schemeClr val="dk1"/>
                </a:solidFill>
                <a:latin typeface="Montserrat"/>
                <a:ea typeface="Montserrat"/>
                <a:cs typeface="Montserrat"/>
                <a:sym typeface="Montserrat"/>
              </a:rPr>
              <a:t> </a:t>
            </a:r>
            <a:r>
              <a:rPr lang="en-US" sz="2900" dirty="0" err="1">
                <a:solidFill>
                  <a:schemeClr val="dk1"/>
                </a:solidFill>
                <a:latin typeface="Montserrat"/>
                <a:ea typeface="Montserrat"/>
                <a:cs typeface="Montserrat"/>
                <a:sym typeface="Montserrat"/>
              </a:rPr>
              <a:t>bioder</a:t>
            </a:r>
            <a:r>
              <a:rPr lang="en-US" sz="2900" dirty="0">
                <a:solidFill>
                  <a:schemeClr val="dk1"/>
                </a:solidFill>
                <a:latin typeface="Montserrat"/>
                <a:ea typeface="Montserrat"/>
                <a:cs typeface="Montserrat"/>
                <a:sym typeface="Montserrat"/>
              </a:rPr>
              <a:t>, </a:t>
            </a:r>
            <a:r>
              <a:rPr lang="en-US" sz="2900" dirty="0" err="1">
                <a:solidFill>
                  <a:schemeClr val="dk1"/>
                </a:solidFill>
                <a:latin typeface="Montserrat"/>
                <a:ea typeface="Montserrat"/>
                <a:cs typeface="Montserrat"/>
                <a:sym typeface="Montserrat"/>
              </a:rPr>
              <a:t>linijka</a:t>
            </a:r>
            <a:r>
              <a:rPr lang="en-US" sz="2900" dirty="0">
                <a:solidFill>
                  <a:schemeClr val="dk1"/>
                </a:solidFill>
                <a:latin typeface="Montserrat"/>
                <a:ea typeface="Montserrat"/>
                <a:cs typeface="Montserrat"/>
                <a:sym typeface="Montserrat"/>
              </a:rPr>
              <a:t> </a:t>
            </a:r>
            <a:r>
              <a:rPr lang="en-US" sz="2900" dirty="0" err="1">
                <a:solidFill>
                  <a:schemeClr val="dk1"/>
                </a:solidFill>
                <a:latin typeface="Montserrat"/>
                <a:ea typeface="Montserrat"/>
                <a:cs typeface="Montserrat"/>
                <a:sym typeface="Montserrat"/>
              </a:rPr>
              <a:t>metra</a:t>
            </a:r>
            <a:r>
              <a:rPr lang="en-US" sz="2900" dirty="0">
                <a:solidFill>
                  <a:schemeClr val="dk1"/>
                </a:solidFill>
                <a:latin typeface="Montserrat"/>
                <a:ea typeface="Montserrat"/>
                <a:cs typeface="Montserrat"/>
                <a:sym typeface="Montserrat"/>
              </a:rPr>
              <a:t>, </a:t>
            </a:r>
            <a:r>
              <a:rPr lang="en-US" sz="2900" dirty="0" err="1">
                <a:solidFill>
                  <a:schemeClr val="dk1"/>
                </a:solidFill>
                <a:latin typeface="Montserrat"/>
                <a:ea typeface="Montserrat"/>
                <a:cs typeface="Montserrat"/>
                <a:sym typeface="Montserrat"/>
              </a:rPr>
              <a:t>linijki</a:t>
            </a:r>
            <a:r>
              <a:rPr lang="en-US" sz="2900" dirty="0">
                <a:solidFill>
                  <a:schemeClr val="dk1"/>
                </a:solidFill>
                <a:latin typeface="Montserrat"/>
                <a:ea typeface="Montserrat"/>
                <a:cs typeface="Montserrat"/>
                <a:sym typeface="Montserrat"/>
              </a:rPr>
              <a:t> </a:t>
            </a:r>
            <a:r>
              <a:rPr lang="en-US" sz="2900" dirty="0" err="1">
                <a:solidFill>
                  <a:schemeClr val="dk1"/>
                </a:solidFill>
                <a:latin typeface="Montserrat"/>
                <a:ea typeface="Montserrat"/>
                <a:cs typeface="Montserrat"/>
                <a:sym typeface="Montserrat"/>
              </a:rPr>
              <a:t>modowe</a:t>
            </a:r>
            <a:endParaRPr sz="2900" dirty="0">
              <a:solidFill>
                <a:schemeClr val="dk1"/>
              </a:solidFill>
              <a:latin typeface="Montserrat"/>
              <a:ea typeface="Montserrat"/>
              <a:cs typeface="Montserrat"/>
              <a:sym typeface="Montserrat"/>
            </a:endParaRPr>
          </a:p>
          <a:p>
            <a:pPr lvl="0"/>
            <a:r>
              <a:rPr lang="pl-PL" sz="2900" b="1" dirty="0">
                <a:solidFill>
                  <a:schemeClr val="dk1"/>
                </a:solidFill>
                <a:latin typeface="Montserrat"/>
                <a:ea typeface="Montserrat"/>
                <a:cs typeface="Montserrat"/>
                <a:sym typeface="Montserrat"/>
              </a:rPr>
              <a:t>Markery</a:t>
            </a:r>
            <a:r>
              <a:rPr lang="pl-PL" sz="2900" dirty="0">
                <a:solidFill>
                  <a:schemeClr val="dk1"/>
                </a:solidFill>
                <a:latin typeface="Montserrat"/>
                <a:ea typeface="Montserrat"/>
                <a:cs typeface="Montserrat"/>
                <a:sym typeface="Montserrat"/>
              </a:rPr>
              <a:t>: kreda woskowa, kreda gliniana, tkaniny, ołówki, znaki bieżnika</a:t>
            </a:r>
            <a:endParaRPr sz="2900" dirty="0">
              <a:solidFill>
                <a:schemeClr val="dk1"/>
              </a:solidFill>
              <a:latin typeface="Montserrat"/>
              <a:ea typeface="Montserrat"/>
              <a:cs typeface="Montserrat"/>
              <a:sym typeface="Montserrat"/>
            </a:endParaRPr>
          </a:p>
          <a:p>
            <a:pPr lvl="0"/>
            <a:r>
              <a:rPr lang="pl-PL" sz="2900" b="1" dirty="0">
                <a:solidFill>
                  <a:schemeClr val="dk1"/>
                </a:solidFill>
                <a:latin typeface="Montserrat"/>
                <a:ea typeface="Montserrat"/>
                <a:cs typeface="Montserrat"/>
                <a:sym typeface="Montserrat"/>
              </a:rPr>
              <a:t>Nożyczki</a:t>
            </a:r>
            <a:r>
              <a:rPr lang="pl-PL" sz="2900" dirty="0">
                <a:solidFill>
                  <a:schemeClr val="dk1"/>
                </a:solidFill>
                <a:latin typeface="Montserrat"/>
                <a:ea typeface="Montserrat"/>
                <a:cs typeface="Montserrat"/>
                <a:sym typeface="Montserrat"/>
              </a:rPr>
              <a:t>: nożyczki do krawiectwa, nożyczki krawieckie i nożyce do nici</a:t>
            </a:r>
            <a:endParaRPr sz="2900" dirty="0">
              <a:solidFill>
                <a:schemeClr val="dk1"/>
              </a:solidFill>
              <a:latin typeface="Montserrat"/>
              <a:ea typeface="Montserrat"/>
              <a:cs typeface="Montserrat"/>
              <a:sym typeface="Montserrat"/>
            </a:endParaRPr>
          </a:p>
          <a:p>
            <a:pPr lvl="0"/>
            <a:r>
              <a:rPr lang="pl-PL" sz="2900" b="1" dirty="0">
                <a:solidFill>
                  <a:schemeClr val="dk1"/>
                </a:solidFill>
                <a:latin typeface="Montserrat"/>
                <a:ea typeface="Montserrat"/>
                <a:cs typeface="Montserrat"/>
                <a:sym typeface="Montserrat"/>
              </a:rPr>
              <a:t>Szpilki</a:t>
            </a:r>
            <a:r>
              <a:rPr lang="pl-PL" sz="2900" dirty="0">
                <a:solidFill>
                  <a:schemeClr val="dk1"/>
                </a:solidFill>
                <a:latin typeface="Montserrat"/>
                <a:ea typeface="Montserrat"/>
                <a:cs typeface="Montserrat"/>
                <a:sym typeface="Montserrat"/>
              </a:rPr>
              <a:t>: przypinki </a:t>
            </a:r>
            <a:r>
              <a:rPr lang="pl-PL" sz="2900" dirty="0" err="1">
                <a:solidFill>
                  <a:schemeClr val="dk1"/>
                </a:solidFill>
                <a:latin typeface="Montserrat"/>
                <a:ea typeface="Montserrat"/>
                <a:cs typeface="Montserrat"/>
                <a:sym typeface="Montserrat"/>
              </a:rPr>
              <a:t>dorca</a:t>
            </a:r>
            <a:r>
              <a:rPr lang="pl-PL" sz="2900" dirty="0">
                <a:solidFill>
                  <a:schemeClr val="dk1"/>
                </a:solidFill>
                <a:latin typeface="Montserrat"/>
                <a:ea typeface="Montserrat"/>
                <a:cs typeface="Montserrat"/>
                <a:sym typeface="Montserrat"/>
              </a:rPr>
              <a:t>, szpilki z głowicą kulkową, jedwabne szpilki, </a:t>
            </a:r>
            <a:r>
              <a:rPr lang="pl-PL" sz="2900" dirty="0" err="1">
                <a:solidFill>
                  <a:schemeClr val="dk1"/>
                </a:solidFill>
                <a:latin typeface="Montserrat"/>
                <a:ea typeface="Montserrat"/>
                <a:cs typeface="Montserrat"/>
                <a:sym typeface="Montserrat"/>
              </a:rPr>
              <a:t>płaskogłowe</a:t>
            </a:r>
            <a:r>
              <a:rPr lang="pl-PL" sz="2900" dirty="0">
                <a:solidFill>
                  <a:schemeClr val="dk1"/>
                </a:solidFill>
                <a:latin typeface="Montserrat"/>
                <a:ea typeface="Montserrat"/>
                <a:cs typeface="Montserrat"/>
                <a:sym typeface="Montserrat"/>
              </a:rPr>
              <a:t>, agrafki</a:t>
            </a:r>
            <a:endParaRPr sz="2900" dirty="0">
              <a:solidFill>
                <a:schemeClr val="dk1"/>
              </a:solidFill>
              <a:latin typeface="Montserrat"/>
              <a:ea typeface="Montserrat"/>
              <a:cs typeface="Montserrat"/>
              <a:sym typeface="Montserrat"/>
            </a:endParaRPr>
          </a:p>
          <a:p>
            <a:pPr lvl="0"/>
            <a:r>
              <a:rPr lang="pl-PL" sz="2900" b="1" dirty="0">
                <a:solidFill>
                  <a:schemeClr val="dk1"/>
                </a:solidFill>
                <a:latin typeface="Montserrat"/>
                <a:ea typeface="Montserrat"/>
                <a:cs typeface="Montserrat"/>
                <a:sym typeface="Montserrat"/>
              </a:rPr>
              <a:t>Druty</a:t>
            </a:r>
            <a:r>
              <a:rPr lang="pl-PL" sz="2900" dirty="0">
                <a:solidFill>
                  <a:schemeClr val="dk1"/>
                </a:solidFill>
                <a:latin typeface="Montserrat"/>
                <a:ea typeface="Montserrat"/>
                <a:cs typeface="Montserrat"/>
                <a:sym typeface="Montserrat"/>
              </a:rPr>
              <a:t>: ręczne igły do szycia, naparstki, nawlekacze do igieł, druty maszynowe</a:t>
            </a:r>
            <a:endParaRPr sz="2900" dirty="0">
              <a:solidFill>
                <a:schemeClr val="dk1"/>
              </a:solidFill>
              <a:latin typeface="Montserrat"/>
              <a:ea typeface="Montserrat"/>
              <a:cs typeface="Montserrat"/>
              <a:sym typeface="Montserrat"/>
            </a:endParaRPr>
          </a:p>
          <a:p>
            <a:pPr lvl="0"/>
            <a:r>
              <a:rPr lang="pl-PL" sz="2900" b="1" dirty="0">
                <a:solidFill>
                  <a:schemeClr val="dk1"/>
                </a:solidFill>
                <a:latin typeface="Montserrat"/>
                <a:ea typeface="Montserrat"/>
                <a:cs typeface="Montserrat"/>
                <a:sym typeface="Montserrat"/>
              </a:rPr>
              <a:t>Bieżnik</a:t>
            </a:r>
            <a:r>
              <a:rPr lang="pl-PL" sz="2900" dirty="0">
                <a:solidFill>
                  <a:schemeClr val="dk1"/>
                </a:solidFill>
                <a:latin typeface="Montserrat"/>
                <a:ea typeface="Montserrat"/>
                <a:cs typeface="Montserrat"/>
                <a:sym typeface="Montserrat"/>
              </a:rPr>
              <a:t>: nić do szycia ręcznego, nić do szycia maszynowego, nić do przypinania, odżywka do nici</a:t>
            </a:r>
            <a:endParaRPr sz="2900" dirty="0">
              <a:solidFill>
                <a:schemeClr val="dk1"/>
              </a:solidFill>
              <a:latin typeface="Montserrat"/>
              <a:ea typeface="Montserrat"/>
              <a:cs typeface="Montserrat"/>
              <a:sym typeface="Montserrat"/>
            </a:endParaRPr>
          </a:p>
        </p:txBody>
      </p:sp>
      <p:sp>
        <p:nvSpPr>
          <p:cNvPr id="818" name="Google Shape;818;g315349e3dfc_0_24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822"/>
        <p:cNvGrpSpPr/>
        <p:nvPr/>
      </p:nvGrpSpPr>
      <p:grpSpPr>
        <a:xfrm>
          <a:off x="0" y="0"/>
          <a:ext cx="0" cy="0"/>
          <a:chOff x="0" y="0"/>
          <a:chExt cx="0" cy="0"/>
        </a:xfrm>
      </p:grpSpPr>
      <p:grpSp>
        <p:nvGrpSpPr>
          <p:cNvPr id="823" name="Google Shape;823;g315349e3dfc_0_262"/>
          <p:cNvGrpSpPr/>
          <p:nvPr/>
        </p:nvGrpSpPr>
        <p:grpSpPr>
          <a:xfrm>
            <a:off x="14441550" y="6680505"/>
            <a:ext cx="1028753" cy="2807522"/>
            <a:chOff x="0" y="0"/>
            <a:chExt cx="816600" cy="2228546"/>
          </a:xfrm>
        </p:grpSpPr>
        <p:sp>
          <p:nvSpPr>
            <p:cNvPr id="824" name="Google Shape;824;g315349e3dfc_0_262"/>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825" name="Google Shape;825;g315349e3dfc_0_262"/>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6" name="Google Shape;826;g315349e3dfc_0_262"/>
          <p:cNvGrpSpPr/>
          <p:nvPr/>
        </p:nvGrpSpPr>
        <p:grpSpPr>
          <a:xfrm>
            <a:off x="0" y="0"/>
            <a:ext cx="18288000" cy="10287000"/>
            <a:chOff x="0" y="0"/>
            <a:chExt cx="24384000" cy="13716000"/>
          </a:xfrm>
        </p:grpSpPr>
        <p:cxnSp>
          <p:nvCxnSpPr>
            <p:cNvPr id="827" name="Google Shape;827;g315349e3dfc_0_26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828" name="Google Shape;828;g315349e3dfc_0_26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29" name="Google Shape;829;g315349e3dfc_0_26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830" name="Google Shape;830;g315349e3dfc_0_262"/>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831" name="Google Shape;831;g315349e3dfc_0_26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832" name="Google Shape;832;g315349e3dfc_0_262"/>
          <p:cNvSpPr txBox="1"/>
          <p:nvPr/>
        </p:nvSpPr>
        <p:spPr>
          <a:xfrm>
            <a:off x="1028700" y="1439250"/>
            <a:ext cx="8327400" cy="931730"/>
          </a:xfrm>
          <a:prstGeom prst="rect">
            <a:avLst/>
          </a:prstGeom>
          <a:noFill/>
          <a:ln>
            <a:noFill/>
          </a:ln>
        </p:spPr>
        <p:txBody>
          <a:bodyPr spcFirstLastPara="1" wrap="square" lIns="0" tIns="0" rIns="0" bIns="0" anchor="t" anchorCtr="0">
            <a:spAutoFit/>
          </a:bodyPr>
          <a:lstStyle/>
          <a:p>
            <a:pPr marL="0" lvl="0" indent="0" algn="l" rtl="0">
              <a:lnSpc>
                <a:spcPct val="122002"/>
              </a:lnSpc>
              <a:spcBef>
                <a:spcPts val="0"/>
              </a:spcBef>
              <a:spcAft>
                <a:spcPts val="0"/>
              </a:spcAft>
              <a:buClr>
                <a:schemeClr val="dk1"/>
              </a:buClr>
              <a:buFont typeface="Arial"/>
              <a:buNone/>
            </a:pPr>
            <a:r>
              <a:rPr lang="pl-PL" sz="4963" dirty="0">
                <a:solidFill>
                  <a:schemeClr val="lt1"/>
                </a:solidFill>
                <a:latin typeface="DM Serif Display"/>
                <a:ea typeface="DM Serif Display"/>
                <a:cs typeface="DM Serif Display"/>
                <a:sym typeface="DM Serif Display"/>
              </a:rPr>
              <a:t>Linijki</a:t>
            </a:r>
            <a:endParaRPr dirty="0"/>
          </a:p>
        </p:txBody>
      </p:sp>
      <p:sp>
        <p:nvSpPr>
          <p:cNvPr id="833" name="Google Shape;833;g315349e3dfc_0_262"/>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834" name="Google Shape;834;g315349e3dfc_0_262"/>
          <p:cNvSpPr txBox="1"/>
          <p:nvPr/>
        </p:nvSpPr>
        <p:spPr>
          <a:xfrm>
            <a:off x="1227600" y="2805650"/>
            <a:ext cx="4506600" cy="4929000"/>
          </a:xfrm>
          <a:prstGeom prst="rect">
            <a:avLst/>
          </a:prstGeom>
          <a:noFill/>
          <a:ln>
            <a:noFill/>
          </a:ln>
        </p:spPr>
        <p:txBody>
          <a:bodyPr spcFirstLastPara="1" wrap="square" lIns="91425" tIns="91425" rIns="91425" bIns="91425" anchor="t" anchorCtr="0">
            <a:noAutofit/>
          </a:bodyPr>
          <a:lstStyle/>
          <a:p>
            <a:pPr marL="457200" lvl="0" indent="-412750">
              <a:buClr>
                <a:schemeClr val="dk1"/>
              </a:buClr>
              <a:buSzPts val="2900"/>
              <a:buFont typeface="Montserrat"/>
              <a:buChar char="❏"/>
            </a:pPr>
            <a:r>
              <a:rPr lang="pl-PL" sz="2900" dirty="0">
                <a:solidFill>
                  <a:schemeClr val="dk1"/>
                </a:solidFill>
                <a:latin typeface="Montserrat"/>
                <a:ea typeface="Montserrat"/>
                <a:cs typeface="Montserrat"/>
                <a:sym typeface="Montserrat"/>
              </a:rPr>
              <a:t>Przezroczysta plastikowa linijka
Miarka
Miernik szwów
Kwadrat L
Krzywa francuska
Krzywizna biodrowa
Metrówka
Linijki modowe</a:t>
            </a:r>
            <a:endParaRPr sz="2900" dirty="0">
              <a:solidFill>
                <a:schemeClr val="dk1"/>
              </a:solidFill>
              <a:latin typeface="Montserrat"/>
              <a:ea typeface="Montserrat"/>
              <a:cs typeface="Montserrat"/>
              <a:sym typeface="Montserrat"/>
            </a:endParaRPr>
          </a:p>
        </p:txBody>
      </p:sp>
      <p:pic>
        <p:nvPicPr>
          <p:cNvPr id="835" name="Google Shape;835;g315349e3dfc_0_262"/>
          <p:cNvPicPr preferRelativeResize="0"/>
          <p:nvPr/>
        </p:nvPicPr>
        <p:blipFill rotWithShape="1">
          <a:blip r:embed="rId4">
            <a:alphaModFix/>
          </a:blip>
          <a:srcRect l="8594" t="6144" r="9866" b="13541"/>
          <a:stretch/>
        </p:blipFill>
        <p:spPr>
          <a:xfrm rot="2">
            <a:off x="6505602" y="2805647"/>
            <a:ext cx="8327400" cy="6046177"/>
          </a:xfrm>
          <a:prstGeom prst="rect">
            <a:avLst/>
          </a:prstGeom>
          <a:noFill/>
          <a:ln w="38100" cap="flat" cmpd="sng">
            <a:solidFill>
              <a:schemeClr val="dk2"/>
            </a:solidFill>
            <a:prstDash val="solid"/>
            <a:round/>
            <a:headEnd type="none" w="sm" len="sm"/>
            <a:tailEnd type="none" w="sm" len="sm"/>
          </a:ln>
        </p:spPr>
      </p:pic>
      <p:sp>
        <p:nvSpPr>
          <p:cNvPr id="836" name="Google Shape;836;g315349e3dfc_0_262"/>
          <p:cNvSpPr txBox="1"/>
          <p:nvPr/>
        </p:nvSpPr>
        <p:spPr>
          <a:xfrm>
            <a:off x="13627025" y="204850"/>
            <a:ext cx="4506600" cy="785441"/>
          </a:xfrm>
          <a:prstGeom prst="rect">
            <a:avLst/>
          </a:prstGeom>
          <a:noFill/>
          <a:ln>
            <a:noFill/>
          </a:ln>
        </p:spPr>
        <p:txBody>
          <a:bodyPr spcFirstLastPara="1" wrap="square" lIns="91425" tIns="91425" rIns="91425" bIns="91425" anchor="t" anchorCtr="0">
            <a:spAutoFit/>
          </a:bodyPr>
          <a:lstStyle/>
          <a:p>
            <a:pPr lvl="0">
              <a:lnSpc>
                <a:spcPct val="122002"/>
              </a:lnSpc>
            </a:pPr>
            <a:r>
              <a:rPr lang="en-US" sz="3200" dirty="0" err="1">
                <a:solidFill>
                  <a:schemeClr val="lt1"/>
                </a:solidFill>
                <a:latin typeface="DM Serif Display"/>
                <a:ea typeface="DM Serif Display"/>
                <a:cs typeface="DM Serif Display"/>
                <a:sym typeface="DM Serif Display"/>
              </a:rPr>
              <a:t>Narzędzia</a:t>
            </a:r>
            <a:r>
              <a:rPr lang="en-US" sz="3200" dirty="0">
                <a:solidFill>
                  <a:schemeClr val="lt1"/>
                </a:solidFill>
                <a:latin typeface="DM Serif Display"/>
                <a:ea typeface="DM Serif Display"/>
                <a:cs typeface="DM Serif Display"/>
                <a:sym typeface="DM Serif Display"/>
              </a:rPr>
              <a:t> </a:t>
            </a:r>
            <a:r>
              <a:rPr lang="pl-PL" sz="3200" dirty="0">
                <a:solidFill>
                  <a:schemeClr val="lt1"/>
                </a:solidFill>
                <a:latin typeface="DM Serif Display"/>
                <a:ea typeface="DM Serif Display"/>
                <a:cs typeface="DM Serif Display"/>
                <a:sym typeface="DM Serif Display"/>
              </a:rPr>
              <a:t>O</a:t>
            </a:r>
            <a:r>
              <a:rPr lang="en-US" sz="3200" dirty="0" err="1">
                <a:solidFill>
                  <a:schemeClr val="lt1"/>
                </a:solidFill>
                <a:latin typeface="DM Serif Display"/>
                <a:ea typeface="DM Serif Display"/>
                <a:cs typeface="DM Serif Display"/>
                <a:sym typeface="DM Serif Display"/>
              </a:rPr>
              <a:t>gólne</a:t>
            </a:r>
            <a:endParaRPr sz="3200" dirty="0"/>
          </a:p>
        </p:txBody>
      </p:sp>
      <p:sp>
        <p:nvSpPr>
          <p:cNvPr id="837" name="Google Shape;837;g315349e3dfc_0_26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841"/>
        <p:cNvGrpSpPr/>
        <p:nvPr/>
      </p:nvGrpSpPr>
      <p:grpSpPr>
        <a:xfrm>
          <a:off x="0" y="0"/>
          <a:ext cx="0" cy="0"/>
          <a:chOff x="0" y="0"/>
          <a:chExt cx="0" cy="0"/>
        </a:xfrm>
      </p:grpSpPr>
      <p:grpSp>
        <p:nvGrpSpPr>
          <p:cNvPr id="842" name="Google Shape;842;g315349e3dfc_0_276"/>
          <p:cNvGrpSpPr/>
          <p:nvPr/>
        </p:nvGrpSpPr>
        <p:grpSpPr>
          <a:xfrm>
            <a:off x="12440100" y="5518380"/>
            <a:ext cx="1028753" cy="2807522"/>
            <a:chOff x="0" y="0"/>
            <a:chExt cx="816600" cy="2228546"/>
          </a:xfrm>
        </p:grpSpPr>
        <p:sp>
          <p:nvSpPr>
            <p:cNvPr id="843" name="Google Shape;843;g315349e3dfc_0_276"/>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844" name="Google Shape;844;g315349e3dfc_0_276"/>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45" name="Google Shape;845;g315349e3dfc_0_276"/>
          <p:cNvGrpSpPr/>
          <p:nvPr/>
        </p:nvGrpSpPr>
        <p:grpSpPr>
          <a:xfrm>
            <a:off x="0" y="0"/>
            <a:ext cx="18288000" cy="10287000"/>
            <a:chOff x="0" y="0"/>
            <a:chExt cx="24384000" cy="13716000"/>
          </a:xfrm>
        </p:grpSpPr>
        <p:cxnSp>
          <p:nvCxnSpPr>
            <p:cNvPr id="846" name="Google Shape;846;g315349e3dfc_0_27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847" name="Google Shape;847;g315349e3dfc_0_27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48" name="Google Shape;848;g315349e3dfc_0_27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849" name="Google Shape;849;g315349e3dfc_0_276"/>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850" name="Google Shape;850;g315349e3dfc_0_27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851" name="Google Shape;851;g315349e3dfc_0_276"/>
          <p:cNvSpPr txBox="1"/>
          <p:nvPr/>
        </p:nvSpPr>
        <p:spPr>
          <a:xfrm>
            <a:off x="1028700" y="1439250"/>
            <a:ext cx="8327400" cy="93173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en-US" sz="4963" dirty="0" err="1">
                <a:solidFill>
                  <a:schemeClr val="lt1"/>
                </a:solidFill>
                <a:latin typeface="DM Serif Display"/>
                <a:ea typeface="DM Serif Display"/>
                <a:cs typeface="DM Serif Display"/>
                <a:sym typeface="DM Serif Display"/>
              </a:rPr>
              <a:t>Markery</a:t>
            </a:r>
            <a:endParaRPr dirty="0"/>
          </a:p>
        </p:txBody>
      </p:sp>
      <p:sp>
        <p:nvSpPr>
          <p:cNvPr id="852" name="Google Shape;852;g315349e3dfc_0_276"/>
          <p:cNvSpPr txBox="1"/>
          <p:nvPr/>
        </p:nvSpPr>
        <p:spPr>
          <a:xfrm>
            <a:off x="1028700" y="329556"/>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853" name="Google Shape;853;g315349e3dfc_0_276"/>
          <p:cNvSpPr txBox="1"/>
          <p:nvPr/>
        </p:nvSpPr>
        <p:spPr>
          <a:xfrm>
            <a:off x="1028700" y="3429000"/>
            <a:ext cx="4269600" cy="2862900"/>
          </a:xfrm>
          <a:prstGeom prst="rect">
            <a:avLst/>
          </a:prstGeom>
          <a:noFill/>
          <a:ln>
            <a:noFill/>
          </a:ln>
        </p:spPr>
        <p:txBody>
          <a:bodyPr spcFirstLastPara="1" wrap="square" lIns="91425" tIns="91425" rIns="91425" bIns="91425" anchor="t" anchorCtr="0">
            <a:noAutofit/>
          </a:bodyPr>
          <a:lstStyle/>
          <a:p>
            <a:pPr marL="457200" lvl="0" indent="-412750">
              <a:buClr>
                <a:schemeClr val="dk1"/>
              </a:buClr>
              <a:buSzPts val="2900"/>
              <a:buFont typeface="Montserrat"/>
              <a:buChar char="❏"/>
            </a:pPr>
            <a:r>
              <a:rPr lang="pl-PL" sz="2900" dirty="0">
                <a:solidFill>
                  <a:schemeClr val="dk1"/>
                </a:solidFill>
                <a:latin typeface="Montserrat"/>
                <a:ea typeface="Montserrat"/>
                <a:cs typeface="Montserrat"/>
                <a:sym typeface="Montserrat"/>
              </a:rPr>
              <a:t>Kreda woskowa
Kreda gliniana
Markery tkanin
ołówki
Oznaczenie bieżnika</a:t>
            </a:r>
            <a:endParaRPr sz="2900" dirty="0">
              <a:solidFill>
                <a:schemeClr val="dk1"/>
              </a:solidFill>
              <a:latin typeface="Montserrat"/>
              <a:ea typeface="Montserrat"/>
              <a:cs typeface="Montserrat"/>
              <a:sym typeface="Montserrat"/>
            </a:endParaRPr>
          </a:p>
          <a:p>
            <a:pPr marL="0" lvl="0" indent="0" algn="l" rtl="0">
              <a:spcBef>
                <a:spcPts val="0"/>
              </a:spcBef>
              <a:spcAft>
                <a:spcPts val="0"/>
              </a:spcAft>
              <a:buNone/>
            </a:pPr>
            <a:endParaRPr sz="2900" dirty="0">
              <a:solidFill>
                <a:schemeClr val="dk1"/>
              </a:solidFill>
              <a:latin typeface="Montserrat"/>
              <a:ea typeface="Montserrat"/>
              <a:cs typeface="Montserrat"/>
              <a:sym typeface="Montserrat"/>
            </a:endParaRPr>
          </a:p>
        </p:txBody>
      </p:sp>
      <p:pic>
        <p:nvPicPr>
          <p:cNvPr id="854" name="Google Shape;854;g315349e3dfc_0_276"/>
          <p:cNvPicPr preferRelativeResize="0"/>
          <p:nvPr/>
        </p:nvPicPr>
        <p:blipFill rotWithShape="1">
          <a:blip r:embed="rId4">
            <a:alphaModFix/>
          </a:blip>
          <a:srcRect l="29023" t="21413" r="19826" b="17699"/>
          <a:stretch/>
        </p:blipFill>
        <p:spPr>
          <a:xfrm>
            <a:off x="5814975" y="3279100"/>
            <a:ext cx="7015800" cy="6263276"/>
          </a:xfrm>
          <a:prstGeom prst="rect">
            <a:avLst/>
          </a:prstGeom>
          <a:noFill/>
          <a:ln w="38100" cap="flat" cmpd="sng">
            <a:solidFill>
              <a:schemeClr val="dk2"/>
            </a:solidFill>
            <a:prstDash val="solid"/>
            <a:round/>
            <a:headEnd type="none" w="sm" len="sm"/>
            <a:tailEnd type="none" w="sm" len="sm"/>
          </a:ln>
        </p:spPr>
      </p:pic>
      <p:sp>
        <p:nvSpPr>
          <p:cNvPr id="855" name="Google Shape;855;g315349e3dfc_0_276"/>
          <p:cNvSpPr txBox="1"/>
          <p:nvPr/>
        </p:nvSpPr>
        <p:spPr>
          <a:xfrm>
            <a:off x="13627025" y="204850"/>
            <a:ext cx="4506600" cy="677100"/>
          </a:xfrm>
          <a:prstGeom prst="rect">
            <a:avLst/>
          </a:prstGeom>
          <a:noFill/>
          <a:ln>
            <a:noFill/>
          </a:ln>
        </p:spPr>
        <p:txBody>
          <a:bodyPr spcFirstLastPara="1" wrap="square" lIns="91425" tIns="91425" rIns="91425" bIns="91425" anchor="t" anchorCtr="0">
            <a:spAutoFit/>
          </a:bodyPr>
          <a:lstStyle/>
          <a:p>
            <a:pPr marL="0" lvl="0" indent="0" algn="l" rtl="0">
              <a:lnSpc>
                <a:spcPct val="122002"/>
              </a:lnSpc>
              <a:spcBef>
                <a:spcPts val="0"/>
              </a:spcBef>
              <a:spcAft>
                <a:spcPts val="0"/>
              </a:spcAft>
              <a:buNone/>
            </a:pPr>
            <a:r>
              <a:rPr lang="en-US" sz="3200">
                <a:solidFill>
                  <a:schemeClr val="lt1"/>
                </a:solidFill>
                <a:latin typeface="DM Serif Display"/>
                <a:ea typeface="DM Serif Display"/>
                <a:cs typeface="DM Serif Display"/>
                <a:sym typeface="DM Serif Display"/>
              </a:rPr>
              <a:t>General Tools</a:t>
            </a:r>
            <a:endParaRPr sz="3200"/>
          </a:p>
        </p:txBody>
      </p:sp>
      <p:sp>
        <p:nvSpPr>
          <p:cNvPr id="856" name="Google Shape;856;g315349e3dfc_0_276"/>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860"/>
        <p:cNvGrpSpPr/>
        <p:nvPr/>
      </p:nvGrpSpPr>
      <p:grpSpPr>
        <a:xfrm>
          <a:off x="0" y="0"/>
          <a:ext cx="0" cy="0"/>
          <a:chOff x="0" y="0"/>
          <a:chExt cx="0" cy="0"/>
        </a:xfrm>
      </p:grpSpPr>
      <p:grpSp>
        <p:nvGrpSpPr>
          <p:cNvPr id="861" name="Google Shape;861;g315349e3dfc_0_290"/>
          <p:cNvGrpSpPr/>
          <p:nvPr/>
        </p:nvGrpSpPr>
        <p:grpSpPr>
          <a:xfrm>
            <a:off x="14054175" y="6293130"/>
            <a:ext cx="1028753" cy="2807522"/>
            <a:chOff x="0" y="0"/>
            <a:chExt cx="816600" cy="2228546"/>
          </a:xfrm>
        </p:grpSpPr>
        <p:sp>
          <p:nvSpPr>
            <p:cNvPr id="862" name="Google Shape;862;g315349e3dfc_0_290"/>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863" name="Google Shape;863;g315349e3dfc_0_290"/>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64" name="Google Shape;864;g315349e3dfc_0_290"/>
          <p:cNvGrpSpPr/>
          <p:nvPr/>
        </p:nvGrpSpPr>
        <p:grpSpPr>
          <a:xfrm>
            <a:off x="0" y="0"/>
            <a:ext cx="18288000" cy="10287000"/>
            <a:chOff x="0" y="0"/>
            <a:chExt cx="24384000" cy="13716000"/>
          </a:xfrm>
        </p:grpSpPr>
        <p:cxnSp>
          <p:nvCxnSpPr>
            <p:cNvPr id="865" name="Google Shape;865;g315349e3dfc_0_29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866" name="Google Shape;866;g315349e3dfc_0_29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67" name="Google Shape;867;g315349e3dfc_0_29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868" name="Google Shape;868;g315349e3dfc_0_29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869" name="Google Shape;869;g315349e3dfc_0_29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870" name="Google Shape;870;g315349e3dfc_0_290"/>
          <p:cNvSpPr txBox="1"/>
          <p:nvPr/>
        </p:nvSpPr>
        <p:spPr>
          <a:xfrm>
            <a:off x="1028700" y="1439250"/>
            <a:ext cx="8327400" cy="93173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en-US" sz="4963" dirty="0" err="1">
                <a:solidFill>
                  <a:schemeClr val="lt1"/>
                </a:solidFill>
                <a:latin typeface="DM Serif Display"/>
                <a:ea typeface="DM Serif Display"/>
                <a:cs typeface="DM Serif Display"/>
                <a:sym typeface="DM Serif Display"/>
              </a:rPr>
              <a:t>Nożyczki</a:t>
            </a:r>
            <a:endParaRPr dirty="0"/>
          </a:p>
        </p:txBody>
      </p:sp>
      <p:sp>
        <p:nvSpPr>
          <p:cNvPr id="871" name="Google Shape;871;g315349e3dfc_0_29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872" name="Google Shape;872;g315349e3dfc_0_290"/>
          <p:cNvSpPr txBox="1"/>
          <p:nvPr/>
        </p:nvSpPr>
        <p:spPr>
          <a:xfrm>
            <a:off x="1028700" y="3042350"/>
            <a:ext cx="5213700" cy="3422400"/>
          </a:xfrm>
          <a:prstGeom prst="rect">
            <a:avLst/>
          </a:prstGeom>
          <a:noFill/>
          <a:ln>
            <a:noFill/>
          </a:ln>
        </p:spPr>
        <p:txBody>
          <a:bodyPr spcFirstLastPara="1" wrap="square" lIns="91425" tIns="91425" rIns="91425" bIns="91425" anchor="t" anchorCtr="0">
            <a:noAutofit/>
          </a:bodyPr>
          <a:lstStyle/>
          <a:p>
            <a:pPr marL="457200" lvl="0" indent="-412750">
              <a:buClr>
                <a:schemeClr val="dk1"/>
              </a:buClr>
              <a:buSzPts val="2900"/>
              <a:buFont typeface="Montserrat"/>
              <a:buChar char="❏"/>
            </a:pPr>
            <a:r>
              <a:rPr lang="pl-PL" sz="2900" dirty="0">
                <a:solidFill>
                  <a:schemeClr val="dk1"/>
                </a:solidFill>
                <a:latin typeface="Montserrat"/>
                <a:ea typeface="Montserrat"/>
                <a:cs typeface="Montserrat"/>
                <a:sym typeface="Montserrat"/>
              </a:rPr>
              <a:t>Nożyczki do krawiectwa
Nożyce krawieckie 
Cążki nici</a:t>
            </a:r>
            <a:endParaRPr sz="2900" dirty="0">
              <a:solidFill>
                <a:schemeClr val="dk1"/>
              </a:solidFill>
              <a:latin typeface="Montserrat"/>
              <a:ea typeface="Montserrat"/>
              <a:cs typeface="Montserrat"/>
              <a:sym typeface="Montserrat"/>
            </a:endParaRPr>
          </a:p>
        </p:txBody>
      </p:sp>
      <p:pic>
        <p:nvPicPr>
          <p:cNvPr id="873" name="Google Shape;873;g315349e3dfc_0_290"/>
          <p:cNvPicPr preferRelativeResize="0"/>
          <p:nvPr/>
        </p:nvPicPr>
        <p:blipFill>
          <a:blip r:embed="rId4">
            <a:alphaModFix/>
          </a:blip>
          <a:stretch>
            <a:fillRect/>
          </a:stretch>
        </p:blipFill>
        <p:spPr>
          <a:xfrm rot="-5400000">
            <a:off x="7813775" y="1439250"/>
            <a:ext cx="5372100" cy="8058150"/>
          </a:xfrm>
          <a:prstGeom prst="rect">
            <a:avLst/>
          </a:prstGeom>
          <a:noFill/>
          <a:ln w="38100" cap="flat" cmpd="sng">
            <a:solidFill>
              <a:schemeClr val="dk2"/>
            </a:solidFill>
            <a:prstDash val="solid"/>
            <a:round/>
            <a:headEnd type="none" w="sm" len="sm"/>
            <a:tailEnd type="none" w="sm" len="sm"/>
          </a:ln>
        </p:spPr>
      </p:pic>
      <p:sp>
        <p:nvSpPr>
          <p:cNvPr id="874" name="Google Shape;874;g315349e3dfc_0_290"/>
          <p:cNvSpPr txBox="1"/>
          <p:nvPr/>
        </p:nvSpPr>
        <p:spPr>
          <a:xfrm>
            <a:off x="13627025" y="204850"/>
            <a:ext cx="4506600" cy="785441"/>
          </a:xfrm>
          <a:prstGeom prst="rect">
            <a:avLst/>
          </a:prstGeom>
          <a:noFill/>
          <a:ln>
            <a:noFill/>
          </a:ln>
        </p:spPr>
        <p:txBody>
          <a:bodyPr spcFirstLastPara="1" wrap="square" lIns="91425" tIns="91425" rIns="91425" bIns="91425" anchor="t" anchorCtr="0">
            <a:spAutoFit/>
          </a:bodyPr>
          <a:lstStyle/>
          <a:p>
            <a:pPr lvl="0">
              <a:lnSpc>
                <a:spcPct val="122002"/>
              </a:lnSpc>
            </a:pPr>
            <a:r>
              <a:rPr lang="en-US" sz="3200" dirty="0" err="1">
                <a:solidFill>
                  <a:schemeClr val="lt1"/>
                </a:solidFill>
                <a:latin typeface="DM Serif Display"/>
                <a:ea typeface="DM Serif Display"/>
                <a:cs typeface="DM Serif Display"/>
                <a:sym typeface="DM Serif Display"/>
              </a:rPr>
              <a:t>Narzędzia</a:t>
            </a:r>
            <a:r>
              <a:rPr lang="en-US" sz="3200" dirty="0">
                <a:solidFill>
                  <a:schemeClr val="lt1"/>
                </a:solidFill>
                <a:latin typeface="DM Serif Display"/>
                <a:ea typeface="DM Serif Display"/>
                <a:cs typeface="DM Serif Display"/>
                <a:sym typeface="DM Serif Display"/>
              </a:rPr>
              <a:t> </a:t>
            </a:r>
            <a:r>
              <a:rPr lang="pl-PL" sz="3200" dirty="0">
                <a:solidFill>
                  <a:schemeClr val="lt1"/>
                </a:solidFill>
                <a:latin typeface="DM Serif Display"/>
                <a:ea typeface="DM Serif Display"/>
                <a:cs typeface="DM Serif Display"/>
                <a:sym typeface="DM Serif Display"/>
              </a:rPr>
              <a:t>O</a:t>
            </a:r>
            <a:r>
              <a:rPr lang="en-US" sz="3200" dirty="0" err="1">
                <a:solidFill>
                  <a:schemeClr val="lt1"/>
                </a:solidFill>
                <a:latin typeface="DM Serif Display"/>
                <a:ea typeface="DM Serif Display"/>
                <a:cs typeface="DM Serif Display"/>
                <a:sym typeface="DM Serif Display"/>
              </a:rPr>
              <a:t>gólne</a:t>
            </a:r>
            <a:endParaRPr sz="3200" dirty="0"/>
          </a:p>
        </p:txBody>
      </p:sp>
      <p:sp>
        <p:nvSpPr>
          <p:cNvPr id="875" name="Google Shape;875;g315349e3dfc_0_29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879"/>
        <p:cNvGrpSpPr/>
        <p:nvPr/>
      </p:nvGrpSpPr>
      <p:grpSpPr>
        <a:xfrm>
          <a:off x="0" y="0"/>
          <a:ext cx="0" cy="0"/>
          <a:chOff x="0" y="0"/>
          <a:chExt cx="0" cy="0"/>
        </a:xfrm>
      </p:grpSpPr>
      <p:grpSp>
        <p:nvGrpSpPr>
          <p:cNvPr id="880" name="Google Shape;880;g315349e3dfc_0_318"/>
          <p:cNvGrpSpPr/>
          <p:nvPr/>
        </p:nvGrpSpPr>
        <p:grpSpPr>
          <a:xfrm>
            <a:off x="12354025" y="4592980"/>
            <a:ext cx="1028753" cy="2807522"/>
            <a:chOff x="0" y="0"/>
            <a:chExt cx="816600" cy="2228546"/>
          </a:xfrm>
        </p:grpSpPr>
        <p:sp>
          <p:nvSpPr>
            <p:cNvPr id="881" name="Google Shape;881;g315349e3dfc_0_318"/>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882" name="Google Shape;882;g315349e3dfc_0_318"/>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83" name="Google Shape;883;g315349e3dfc_0_318"/>
          <p:cNvGrpSpPr/>
          <p:nvPr/>
        </p:nvGrpSpPr>
        <p:grpSpPr>
          <a:xfrm>
            <a:off x="0" y="0"/>
            <a:ext cx="18288000" cy="10287000"/>
            <a:chOff x="0" y="0"/>
            <a:chExt cx="24384000" cy="13716000"/>
          </a:xfrm>
        </p:grpSpPr>
        <p:cxnSp>
          <p:nvCxnSpPr>
            <p:cNvPr id="884" name="Google Shape;884;g315349e3dfc_0_31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885" name="Google Shape;885;g315349e3dfc_0_31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86" name="Google Shape;886;g315349e3dfc_0_31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887" name="Google Shape;887;g315349e3dfc_0_318"/>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888" name="Google Shape;888;g315349e3dfc_0_31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889" name="Google Shape;889;g315349e3dfc_0_318"/>
          <p:cNvSpPr txBox="1"/>
          <p:nvPr/>
        </p:nvSpPr>
        <p:spPr>
          <a:xfrm>
            <a:off x="1028700" y="1439250"/>
            <a:ext cx="8327400" cy="931730"/>
          </a:xfrm>
          <a:prstGeom prst="rect">
            <a:avLst/>
          </a:prstGeom>
          <a:noFill/>
          <a:ln>
            <a:noFill/>
          </a:ln>
        </p:spPr>
        <p:txBody>
          <a:bodyPr spcFirstLastPara="1" wrap="square" lIns="0" tIns="0" rIns="0" bIns="0" anchor="t" anchorCtr="0">
            <a:spAutoFit/>
          </a:bodyPr>
          <a:lstStyle/>
          <a:p>
            <a:pPr marL="0" lvl="0" indent="0" algn="l" rtl="0">
              <a:lnSpc>
                <a:spcPct val="122002"/>
              </a:lnSpc>
              <a:spcBef>
                <a:spcPts val="0"/>
              </a:spcBef>
              <a:spcAft>
                <a:spcPts val="0"/>
              </a:spcAft>
              <a:buClr>
                <a:schemeClr val="dk1"/>
              </a:buClr>
              <a:buFont typeface="Arial"/>
              <a:buNone/>
            </a:pPr>
            <a:r>
              <a:rPr lang="pl-PL" sz="4963" dirty="0">
                <a:solidFill>
                  <a:schemeClr val="lt1"/>
                </a:solidFill>
                <a:latin typeface="DM Serif Display"/>
                <a:ea typeface="DM Serif Display"/>
                <a:cs typeface="DM Serif Display"/>
                <a:sym typeface="DM Serif Display"/>
              </a:rPr>
              <a:t>Igły</a:t>
            </a:r>
            <a:endParaRPr dirty="0"/>
          </a:p>
        </p:txBody>
      </p:sp>
      <p:sp>
        <p:nvSpPr>
          <p:cNvPr id="890" name="Google Shape;890;g315349e3dfc_0_318"/>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891" name="Google Shape;891;g315349e3dfc_0_318"/>
          <p:cNvSpPr txBox="1"/>
          <p:nvPr/>
        </p:nvSpPr>
        <p:spPr>
          <a:xfrm>
            <a:off x="1031575" y="3429000"/>
            <a:ext cx="5235300" cy="4648500"/>
          </a:xfrm>
          <a:prstGeom prst="rect">
            <a:avLst/>
          </a:prstGeom>
          <a:noFill/>
          <a:ln>
            <a:noFill/>
          </a:ln>
        </p:spPr>
        <p:txBody>
          <a:bodyPr spcFirstLastPara="1" wrap="square" lIns="91425" tIns="91425" rIns="91425" bIns="91425" anchor="t" anchorCtr="0">
            <a:noAutofit/>
          </a:bodyPr>
          <a:lstStyle/>
          <a:p>
            <a:pPr marL="457200" lvl="0" indent="-412750">
              <a:buClr>
                <a:schemeClr val="dk1"/>
              </a:buClr>
              <a:buSzPts val="2900"/>
              <a:buFont typeface="Montserrat"/>
              <a:buChar char="❏"/>
            </a:pPr>
            <a:r>
              <a:rPr lang="pl-PL" sz="2900" dirty="0">
                <a:solidFill>
                  <a:schemeClr val="dk1"/>
                </a:solidFill>
                <a:latin typeface="Montserrat"/>
                <a:ea typeface="Montserrat"/>
                <a:cs typeface="Montserrat"/>
                <a:sym typeface="Montserrat"/>
              </a:rPr>
              <a:t>Ręczne igły do szycia
naparstki
Nawlekacze igły
Igły maszynowe</a:t>
            </a:r>
            <a:endParaRPr sz="2900" dirty="0">
              <a:solidFill>
                <a:schemeClr val="dk1"/>
              </a:solidFill>
              <a:latin typeface="Montserrat"/>
              <a:ea typeface="Montserrat"/>
              <a:cs typeface="Montserrat"/>
              <a:sym typeface="Montserrat"/>
            </a:endParaRPr>
          </a:p>
        </p:txBody>
      </p:sp>
      <p:pic>
        <p:nvPicPr>
          <p:cNvPr id="892" name="Google Shape;892;g315349e3dfc_0_318"/>
          <p:cNvPicPr preferRelativeResize="0"/>
          <p:nvPr/>
        </p:nvPicPr>
        <p:blipFill rotWithShape="1">
          <a:blip r:embed="rId4">
            <a:alphaModFix/>
          </a:blip>
          <a:srcRect l="37181" t="21414" r="13393" b="12469"/>
          <a:stretch/>
        </p:blipFill>
        <p:spPr>
          <a:xfrm>
            <a:off x="5846500" y="2203050"/>
            <a:ext cx="6779100" cy="6801300"/>
          </a:xfrm>
          <a:prstGeom prst="rect">
            <a:avLst/>
          </a:prstGeom>
          <a:noFill/>
          <a:ln w="38100" cap="flat" cmpd="sng">
            <a:solidFill>
              <a:schemeClr val="dk2"/>
            </a:solidFill>
            <a:prstDash val="solid"/>
            <a:round/>
            <a:headEnd type="none" w="sm" len="sm"/>
            <a:tailEnd type="none" w="sm" len="sm"/>
          </a:ln>
        </p:spPr>
      </p:pic>
      <p:pic>
        <p:nvPicPr>
          <p:cNvPr id="893" name="Google Shape;893;g315349e3dfc_0_318"/>
          <p:cNvPicPr preferRelativeResize="0"/>
          <p:nvPr/>
        </p:nvPicPr>
        <p:blipFill>
          <a:blip r:embed="rId5">
            <a:alphaModFix/>
          </a:blip>
          <a:stretch>
            <a:fillRect/>
          </a:stretch>
        </p:blipFill>
        <p:spPr>
          <a:xfrm>
            <a:off x="11549570" y="1336795"/>
            <a:ext cx="4161451" cy="3686174"/>
          </a:xfrm>
          <a:prstGeom prst="rect">
            <a:avLst/>
          </a:prstGeom>
          <a:noFill/>
          <a:ln w="38100" cap="flat" cmpd="sng">
            <a:solidFill>
              <a:schemeClr val="dk2"/>
            </a:solidFill>
            <a:prstDash val="solid"/>
            <a:round/>
            <a:headEnd type="none" w="sm" len="sm"/>
            <a:tailEnd type="none" w="sm" len="sm"/>
          </a:ln>
        </p:spPr>
      </p:pic>
      <p:sp>
        <p:nvSpPr>
          <p:cNvPr id="894" name="Google Shape;894;g315349e3dfc_0_31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898"/>
        <p:cNvGrpSpPr/>
        <p:nvPr/>
      </p:nvGrpSpPr>
      <p:grpSpPr>
        <a:xfrm>
          <a:off x="0" y="0"/>
          <a:ext cx="0" cy="0"/>
          <a:chOff x="0" y="0"/>
          <a:chExt cx="0" cy="0"/>
        </a:xfrm>
      </p:grpSpPr>
      <p:grpSp>
        <p:nvGrpSpPr>
          <p:cNvPr id="899" name="Google Shape;899;g315349e3dfc_0_304"/>
          <p:cNvGrpSpPr/>
          <p:nvPr/>
        </p:nvGrpSpPr>
        <p:grpSpPr>
          <a:xfrm>
            <a:off x="13064225" y="6099455"/>
            <a:ext cx="1028753" cy="2807522"/>
            <a:chOff x="0" y="0"/>
            <a:chExt cx="816600" cy="2228546"/>
          </a:xfrm>
        </p:grpSpPr>
        <p:sp>
          <p:nvSpPr>
            <p:cNvPr id="900" name="Google Shape;900;g315349e3dfc_0_304"/>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901" name="Google Shape;901;g315349e3dfc_0_304"/>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02" name="Google Shape;902;g315349e3dfc_0_304"/>
          <p:cNvGrpSpPr/>
          <p:nvPr/>
        </p:nvGrpSpPr>
        <p:grpSpPr>
          <a:xfrm>
            <a:off x="0" y="0"/>
            <a:ext cx="18288000" cy="10287000"/>
            <a:chOff x="0" y="0"/>
            <a:chExt cx="24384000" cy="13716000"/>
          </a:xfrm>
        </p:grpSpPr>
        <p:cxnSp>
          <p:nvCxnSpPr>
            <p:cNvPr id="903" name="Google Shape;903;g315349e3dfc_0_30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04" name="Google Shape;904;g315349e3dfc_0_30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05" name="Google Shape;905;g315349e3dfc_0_30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906" name="Google Shape;906;g315349e3dfc_0_304"/>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907" name="Google Shape;907;g315349e3dfc_0_30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908" name="Google Shape;908;g315349e3dfc_0_304"/>
          <p:cNvSpPr txBox="1"/>
          <p:nvPr/>
        </p:nvSpPr>
        <p:spPr>
          <a:xfrm>
            <a:off x="1028700" y="1439250"/>
            <a:ext cx="8327400" cy="931730"/>
          </a:xfrm>
          <a:prstGeom prst="rect">
            <a:avLst/>
          </a:prstGeom>
          <a:noFill/>
          <a:ln>
            <a:noFill/>
          </a:ln>
        </p:spPr>
        <p:txBody>
          <a:bodyPr spcFirstLastPara="1" wrap="square" lIns="0" tIns="0" rIns="0" bIns="0" anchor="t" anchorCtr="0">
            <a:spAutoFit/>
          </a:bodyPr>
          <a:lstStyle/>
          <a:p>
            <a:pPr marL="0" lvl="0" indent="0" algn="l" rtl="0">
              <a:lnSpc>
                <a:spcPct val="122002"/>
              </a:lnSpc>
              <a:spcBef>
                <a:spcPts val="0"/>
              </a:spcBef>
              <a:spcAft>
                <a:spcPts val="0"/>
              </a:spcAft>
              <a:buClr>
                <a:schemeClr val="dk1"/>
              </a:buClr>
              <a:buFont typeface="Arial"/>
              <a:buNone/>
            </a:pPr>
            <a:r>
              <a:rPr lang="pl-PL" sz="4963" dirty="0">
                <a:solidFill>
                  <a:schemeClr val="lt1"/>
                </a:solidFill>
                <a:latin typeface="DM Serif Display"/>
                <a:ea typeface="DM Serif Display"/>
                <a:cs typeface="DM Serif Display"/>
                <a:sym typeface="DM Serif Display"/>
              </a:rPr>
              <a:t>Szpilki</a:t>
            </a:r>
            <a:endParaRPr dirty="0"/>
          </a:p>
        </p:txBody>
      </p:sp>
      <p:sp>
        <p:nvSpPr>
          <p:cNvPr id="909" name="Google Shape;909;g315349e3dfc_0_304"/>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910" name="Google Shape;910;g315349e3dfc_0_304"/>
          <p:cNvSpPr txBox="1"/>
          <p:nvPr/>
        </p:nvSpPr>
        <p:spPr>
          <a:xfrm>
            <a:off x="1028700" y="3021550"/>
            <a:ext cx="4094700" cy="4626900"/>
          </a:xfrm>
          <a:prstGeom prst="rect">
            <a:avLst/>
          </a:prstGeom>
          <a:noFill/>
          <a:ln>
            <a:noFill/>
          </a:ln>
        </p:spPr>
        <p:txBody>
          <a:bodyPr spcFirstLastPara="1" wrap="square" lIns="91425" tIns="91425" rIns="91425" bIns="91425" anchor="t" anchorCtr="0">
            <a:noAutofit/>
          </a:bodyPr>
          <a:lstStyle/>
          <a:p>
            <a:pPr marL="457200" lvl="0" indent="-412750">
              <a:buClr>
                <a:schemeClr val="dk1"/>
              </a:buClr>
              <a:buSzPts val="2900"/>
              <a:buFont typeface="Montserrat"/>
              <a:buChar char="❏"/>
            </a:pPr>
            <a:r>
              <a:rPr lang="pl-PL" sz="2900" dirty="0">
                <a:solidFill>
                  <a:schemeClr val="dk1"/>
                </a:solidFill>
                <a:latin typeface="Montserrat"/>
                <a:ea typeface="Montserrat"/>
                <a:cs typeface="Montserrat"/>
                <a:sym typeface="Montserrat"/>
              </a:rPr>
              <a:t>Szpilki </a:t>
            </a:r>
            <a:r>
              <a:rPr lang="pl-PL" sz="2900" dirty="0" err="1">
                <a:solidFill>
                  <a:schemeClr val="dk1"/>
                </a:solidFill>
                <a:latin typeface="Montserrat"/>
                <a:ea typeface="Montserrat"/>
                <a:cs typeface="Montserrat"/>
                <a:sym typeface="Montserrat"/>
              </a:rPr>
              <a:t>Dorca</a:t>
            </a:r>
            <a:r>
              <a:rPr lang="pl-PL" sz="2900" dirty="0">
                <a:solidFill>
                  <a:schemeClr val="dk1"/>
                </a:solidFill>
                <a:latin typeface="Montserrat"/>
                <a:ea typeface="Montserrat"/>
                <a:cs typeface="Montserrat"/>
                <a:sym typeface="Montserrat"/>
              </a:rPr>
              <a:t>
Szpilki z okrągłą główką
Jedwabne szpilki
Szpilki z płaską główką
Agrafki</a:t>
            </a:r>
            <a:endParaRPr sz="2900" dirty="0">
              <a:solidFill>
                <a:schemeClr val="dk1"/>
              </a:solidFill>
              <a:latin typeface="Montserrat"/>
              <a:ea typeface="Montserrat"/>
              <a:cs typeface="Montserrat"/>
              <a:sym typeface="Montserrat"/>
            </a:endParaRPr>
          </a:p>
          <a:p>
            <a:pPr marL="0" lvl="0" indent="0" algn="l" rtl="0">
              <a:spcBef>
                <a:spcPts val="0"/>
              </a:spcBef>
              <a:spcAft>
                <a:spcPts val="0"/>
              </a:spcAft>
              <a:buNone/>
            </a:pPr>
            <a:endParaRPr sz="2900" dirty="0">
              <a:solidFill>
                <a:schemeClr val="dk1"/>
              </a:solidFill>
              <a:latin typeface="Montserrat"/>
              <a:ea typeface="Montserrat"/>
              <a:cs typeface="Montserrat"/>
              <a:sym typeface="Montserrat"/>
            </a:endParaRPr>
          </a:p>
        </p:txBody>
      </p:sp>
      <p:sp>
        <p:nvSpPr>
          <p:cNvPr id="911" name="Google Shape;911;g315349e3dfc_0_304"/>
          <p:cNvSpPr txBox="1"/>
          <p:nvPr/>
        </p:nvSpPr>
        <p:spPr>
          <a:xfrm>
            <a:off x="13627025" y="204850"/>
            <a:ext cx="4506600" cy="677100"/>
          </a:xfrm>
          <a:prstGeom prst="rect">
            <a:avLst/>
          </a:prstGeom>
          <a:noFill/>
          <a:ln>
            <a:noFill/>
          </a:ln>
        </p:spPr>
        <p:txBody>
          <a:bodyPr spcFirstLastPara="1" wrap="square" lIns="91425" tIns="91425" rIns="91425" bIns="91425" anchor="t" anchorCtr="0">
            <a:spAutoFit/>
          </a:bodyPr>
          <a:lstStyle/>
          <a:p>
            <a:pPr marL="0" lvl="0" indent="0" algn="l" rtl="0">
              <a:lnSpc>
                <a:spcPct val="122002"/>
              </a:lnSpc>
              <a:spcBef>
                <a:spcPts val="0"/>
              </a:spcBef>
              <a:spcAft>
                <a:spcPts val="0"/>
              </a:spcAft>
              <a:buNone/>
            </a:pPr>
            <a:r>
              <a:rPr lang="en-US" sz="3200">
                <a:solidFill>
                  <a:schemeClr val="lt1"/>
                </a:solidFill>
                <a:latin typeface="DM Serif Display"/>
                <a:ea typeface="DM Serif Display"/>
                <a:cs typeface="DM Serif Display"/>
                <a:sym typeface="DM Serif Display"/>
              </a:rPr>
              <a:t>General Tools</a:t>
            </a:r>
            <a:endParaRPr sz="3200"/>
          </a:p>
        </p:txBody>
      </p:sp>
      <p:pic>
        <p:nvPicPr>
          <p:cNvPr id="912" name="Google Shape;912;g315349e3dfc_0_304"/>
          <p:cNvPicPr preferRelativeResize="0"/>
          <p:nvPr/>
        </p:nvPicPr>
        <p:blipFill rotWithShape="1">
          <a:blip r:embed="rId4">
            <a:alphaModFix/>
          </a:blip>
          <a:srcRect l="14382" t="9948" r="12533" b="16026"/>
          <a:stretch/>
        </p:blipFill>
        <p:spPr>
          <a:xfrm rot="-5400000">
            <a:off x="6847975" y="1021925"/>
            <a:ext cx="5638474" cy="7614575"/>
          </a:xfrm>
          <a:prstGeom prst="rect">
            <a:avLst/>
          </a:prstGeom>
          <a:noFill/>
          <a:ln w="38100" cap="flat" cmpd="sng">
            <a:solidFill>
              <a:schemeClr val="dk2"/>
            </a:solidFill>
            <a:prstDash val="solid"/>
            <a:round/>
            <a:headEnd type="none" w="sm" len="sm"/>
            <a:tailEnd type="none" w="sm" len="sm"/>
          </a:ln>
        </p:spPr>
      </p:pic>
      <p:sp>
        <p:nvSpPr>
          <p:cNvPr id="913" name="Google Shape;913;g315349e3dfc_0_30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grpSp>
        <p:nvGrpSpPr>
          <p:cNvPr id="139" name="Google Shape;139;p4"/>
          <p:cNvGrpSpPr/>
          <p:nvPr/>
        </p:nvGrpSpPr>
        <p:grpSpPr>
          <a:xfrm>
            <a:off x="0" y="6691312"/>
            <a:ext cx="9310979" cy="3595688"/>
            <a:chOff x="0" y="0"/>
            <a:chExt cx="12414639" cy="4794250"/>
          </a:xfrm>
        </p:grpSpPr>
        <p:grpSp>
          <p:nvGrpSpPr>
            <p:cNvPr id="140" name="Google Shape;140;p4"/>
            <p:cNvGrpSpPr/>
            <p:nvPr/>
          </p:nvGrpSpPr>
          <p:grpSpPr>
            <a:xfrm>
              <a:off x="0" y="1365250"/>
              <a:ext cx="12414639" cy="3429000"/>
              <a:chOff x="0" y="0"/>
              <a:chExt cx="7391041" cy="2041451"/>
            </a:xfrm>
          </p:grpSpPr>
          <p:sp>
            <p:nvSpPr>
              <p:cNvPr id="141" name="Google Shape;141;p4"/>
              <p:cNvSpPr/>
              <p:nvPr/>
            </p:nvSpPr>
            <p:spPr>
              <a:xfrm>
                <a:off x="0" y="0"/>
                <a:ext cx="7391041" cy="2041451"/>
              </a:xfrm>
              <a:custGeom>
                <a:avLst/>
                <a:gdLst/>
                <a:ahLst/>
                <a:cxnLst/>
                <a:rect l="l" t="t" r="r" b="b"/>
                <a:pathLst>
                  <a:path w="7391041" h="2041451" extrusionOk="0">
                    <a:moveTo>
                      <a:pt x="0" y="0"/>
                    </a:moveTo>
                    <a:lnTo>
                      <a:pt x="7391041" y="0"/>
                    </a:lnTo>
                    <a:lnTo>
                      <a:pt x="7391041" y="2041451"/>
                    </a:lnTo>
                    <a:lnTo>
                      <a:pt x="0" y="2041451"/>
                    </a:lnTo>
                    <a:close/>
                  </a:path>
                </a:pathLst>
              </a:custGeom>
              <a:solidFill>
                <a:srgbClr val="CFCF5A"/>
              </a:solidFill>
              <a:ln>
                <a:noFill/>
              </a:ln>
            </p:spPr>
            <p:txBody>
              <a:bodyPr/>
              <a:lstStyle/>
              <a:p>
                <a:endParaRPr lang="pl-PL"/>
              </a:p>
            </p:txBody>
          </p:sp>
          <p:sp>
            <p:nvSpPr>
              <p:cNvPr id="142" name="Google Shape;142;p4"/>
              <p:cNvSpPr txBox="1"/>
              <p:nvPr/>
            </p:nvSpPr>
            <p:spPr>
              <a:xfrm>
                <a:off x="0" y="0"/>
                <a:ext cx="7391041" cy="2041451"/>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3" name="Google Shape;143;p4"/>
            <p:cNvGrpSpPr/>
            <p:nvPr/>
          </p:nvGrpSpPr>
          <p:grpSpPr>
            <a:xfrm>
              <a:off x="0" y="0"/>
              <a:ext cx="1371600" cy="1365250"/>
              <a:chOff x="0" y="0"/>
              <a:chExt cx="816580" cy="812800"/>
            </a:xfrm>
          </p:grpSpPr>
          <p:sp>
            <p:nvSpPr>
              <p:cNvPr id="144" name="Google Shape;144;p4"/>
              <p:cNvSpPr/>
              <p:nvPr/>
            </p:nvSpPr>
            <p:spPr>
              <a:xfrm>
                <a:off x="0" y="0"/>
                <a:ext cx="816580" cy="812800"/>
              </a:xfrm>
              <a:custGeom>
                <a:avLst/>
                <a:gdLst/>
                <a:ahLst/>
                <a:cxnLst/>
                <a:rect l="l" t="t" r="r" b="b"/>
                <a:pathLst>
                  <a:path w="816580" h="812800" extrusionOk="0">
                    <a:moveTo>
                      <a:pt x="0" y="0"/>
                    </a:moveTo>
                    <a:lnTo>
                      <a:pt x="816580" y="0"/>
                    </a:lnTo>
                    <a:lnTo>
                      <a:pt x="816580" y="812800"/>
                    </a:lnTo>
                    <a:lnTo>
                      <a:pt x="0" y="812800"/>
                    </a:lnTo>
                    <a:close/>
                  </a:path>
                </a:pathLst>
              </a:custGeom>
              <a:solidFill>
                <a:srgbClr val="1E2328"/>
              </a:solidFill>
              <a:ln>
                <a:noFill/>
              </a:ln>
            </p:spPr>
            <p:txBody>
              <a:bodyPr/>
              <a:lstStyle/>
              <a:p>
                <a:endParaRPr lang="pl-PL"/>
              </a:p>
            </p:txBody>
          </p:sp>
          <p:sp>
            <p:nvSpPr>
              <p:cNvPr id="145" name="Google Shape;145;p4"/>
              <p:cNvSpPr txBox="1"/>
              <p:nvPr/>
            </p:nvSpPr>
            <p:spPr>
              <a:xfrm>
                <a:off x="0" y="0"/>
                <a:ext cx="81658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grpSp>
        <p:nvGrpSpPr>
          <p:cNvPr id="146" name="Google Shape;146;p4"/>
          <p:cNvGrpSpPr/>
          <p:nvPr/>
        </p:nvGrpSpPr>
        <p:grpSpPr>
          <a:xfrm>
            <a:off x="0" y="0"/>
            <a:ext cx="18288000" cy="10287000"/>
            <a:chOff x="0" y="0"/>
            <a:chExt cx="24384000" cy="13716000"/>
          </a:xfrm>
        </p:grpSpPr>
        <p:cxnSp>
          <p:nvCxnSpPr>
            <p:cNvPr id="147" name="Google Shape;147;p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48" name="Google Shape;148;p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9" name="Google Shape;149;p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50" name="Google Shape;150;p4"/>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dirty="0">
                  <a:solidFill>
                    <a:srgbClr val="1E2328"/>
                  </a:solidFill>
                  <a:latin typeface="Montserrat"/>
                  <a:ea typeface="Montserrat"/>
                  <a:cs typeface="Montserrat"/>
                  <a:sym typeface="Montserrat"/>
                </a:rPr>
                <a:t>Modu</a:t>
              </a:r>
              <a:r>
                <a:rPr lang="pl-PL" sz="2499" b="0" i="0" u="none" strike="noStrike" cap="none" dirty="0">
                  <a:solidFill>
                    <a:srgbClr val="1E2328"/>
                  </a:solidFill>
                  <a:latin typeface="Montserrat"/>
                  <a:ea typeface="Montserrat"/>
                  <a:cs typeface="Montserrat"/>
                  <a:sym typeface="Montserrat"/>
                </a:rPr>
                <a:t>ł</a:t>
              </a:r>
              <a:r>
                <a:rPr lang="en-US" sz="2499" b="0" i="0" u="none" strike="noStrike" cap="none" dirty="0">
                  <a:solidFill>
                    <a:srgbClr val="1E2328"/>
                  </a:solidFill>
                  <a:latin typeface="Montserrat"/>
                  <a:ea typeface="Montserrat"/>
                  <a:cs typeface="Montserrat"/>
                  <a:sym typeface="Montserrat"/>
                </a:rPr>
                <a:t> </a:t>
              </a:r>
              <a:r>
                <a:rPr lang="en-US" sz="2499" dirty="0">
                  <a:solidFill>
                    <a:srgbClr val="1E2328"/>
                  </a:solidFill>
                  <a:latin typeface="Montserrat"/>
                  <a:ea typeface="Montserrat"/>
                  <a:cs typeface="Montserrat"/>
                  <a:sym typeface="Montserrat"/>
                </a:rPr>
                <a:t>4</a:t>
              </a:r>
              <a:r>
                <a:rPr lang="en-US" sz="2499" b="0" i="0" u="none" strike="noStrike" cap="none" dirty="0">
                  <a:solidFill>
                    <a:srgbClr val="1E2328"/>
                  </a:solidFill>
                  <a:latin typeface="Montserrat"/>
                  <a:ea typeface="Montserrat"/>
                  <a:cs typeface="Montserrat"/>
                  <a:sym typeface="Montserrat"/>
                </a:rPr>
                <a:t>, Unit 1</a:t>
              </a:r>
              <a:endParaRPr dirty="0"/>
            </a:p>
          </p:txBody>
        </p:sp>
      </p:grpSp>
      <p:grpSp>
        <p:nvGrpSpPr>
          <p:cNvPr id="151" name="Google Shape;151;p4"/>
          <p:cNvGrpSpPr/>
          <p:nvPr/>
        </p:nvGrpSpPr>
        <p:grpSpPr>
          <a:xfrm>
            <a:off x="9811225" y="7672387"/>
            <a:ext cx="6089175" cy="1068662"/>
            <a:chOff x="0" y="-57150"/>
            <a:chExt cx="8118900" cy="1424882"/>
          </a:xfrm>
        </p:grpSpPr>
        <p:sp>
          <p:nvSpPr>
            <p:cNvPr id="152" name="Google Shape;152;p4"/>
            <p:cNvSpPr txBox="1"/>
            <p:nvPr/>
          </p:nvSpPr>
          <p:spPr>
            <a:xfrm>
              <a:off x="0" y="-57150"/>
              <a:ext cx="7208435" cy="71814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pl-PL" sz="2500" b="0" i="0" u="none" strike="noStrike" cap="none" dirty="0">
                  <a:solidFill>
                    <a:srgbClr val="1E2328"/>
                  </a:solidFill>
                  <a:latin typeface="DM Serif Display"/>
                  <a:ea typeface="DM Serif Display"/>
                  <a:cs typeface="DM Serif Display"/>
                  <a:sym typeface="DM Serif Display"/>
                </a:rPr>
                <a:t>Wymagana wiedza wstępna</a:t>
              </a:r>
              <a:endParaRPr dirty="0"/>
            </a:p>
          </p:txBody>
        </p:sp>
        <p:sp>
          <p:nvSpPr>
            <p:cNvPr id="153" name="Google Shape;153;p4"/>
            <p:cNvSpPr txBox="1"/>
            <p:nvPr/>
          </p:nvSpPr>
          <p:spPr>
            <a:xfrm>
              <a:off x="0" y="690880"/>
              <a:ext cx="8118900" cy="676852"/>
            </a:xfrm>
            <a:prstGeom prst="rect">
              <a:avLst/>
            </a:prstGeom>
            <a:noFill/>
            <a:ln>
              <a:noFill/>
            </a:ln>
          </p:spPr>
          <p:txBody>
            <a:bodyPr spcFirstLastPara="1" wrap="square" lIns="0" tIns="0" rIns="0" bIns="0" anchor="t" anchorCtr="0">
              <a:spAutoFit/>
            </a:bodyPr>
            <a:lstStyle/>
            <a:p>
              <a:pPr marL="0" lvl="0" indent="0" algn="l" rtl="0">
                <a:lnSpc>
                  <a:spcPct val="150022"/>
                </a:lnSpc>
                <a:spcBef>
                  <a:spcPts val="0"/>
                </a:spcBef>
                <a:spcAft>
                  <a:spcPts val="0"/>
                </a:spcAft>
                <a:buClr>
                  <a:schemeClr val="dk1"/>
                </a:buClr>
                <a:buFont typeface="Arial"/>
                <a:buNone/>
              </a:pPr>
              <a:r>
                <a:rPr lang="pl-PL" sz="2199" dirty="0">
                  <a:solidFill>
                    <a:srgbClr val="1E2328"/>
                  </a:solidFill>
                  <a:latin typeface="Montserrat"/>
                  <a:ea typeface="Montserrat"/>
                  <a:cs typeface="Montserrat"/>
                  <a:sym typeface="Montserrat"/>
                </a:rPr>
                <a:t>Wiedza wstępna nie jest wymagana</a:t>
              </a:r>
              <a:endParaRPr dirty="0"/>
            </a:p>
          </p:txBody>
        </p:sp>
      </p:grpSp>
      <p:cxnSp>
        <p:nvCxnSpPr>
          <p:cNvPr id="154" name="Google Shape;154;p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pic>
        <p:nvPicPr>
          <p:cNvPr id="155" name="Google Shape;155;p4"/>
          <p:cNvPicPr preferRelativeResize="0"/>
          <p:nvPr/>
        </p:nvPicPr>
        <p:blipFill rotWithShape="1">
          <a:blip r:embed="rId4">
            <a:alphaModFix/>
          </a:blip>
          <a:srcRect l="11840" t="24180" r="10975" b="10271"/>
          <a:stretch/>
        </p:blipFill>
        <p:spPr>
          <a:xfrm>
            <a:off x="1031575" y="2363727"/>
            <a:ext cx="4768551" cy="6942399"/>
          </a:xfrm>
          <a:prstGeom prst="rect">
            <a:avLst/>
          </a:prstGeom>
          <a:noFill/>
          <a:ln>
            <a:noFill/>
          </a:ln>
        </p:spPr>
      </p:pic>
      <p:grpSp>
        <p:nvGrpSpPr>
          <p:cNvPr id="156" name="Google Shape;156;p4"/>
          <p:cNvGrpSpPr/>
          <p:nvPr/>
        </p:nvGrpSpPr>
        <p:grpSpPr>
          <a:xfrm>
            <a:off x="6542975" y="2143125"/>
            <a:ext cx="9881775" cy="4381140"/>
            <a:chOff x="-258262" y="114300"/>
            <a:chExt cx="13175700" cy="5841519"/>
          </a:xfrm>
        </p:grpSpPr>
        <p:sp>
          <p:nvSpPr>
            <p:cNvPr id="157" name="Google Shape;157;p4"/>
            <p:cNvSpPr txBox="1"/>
            <p:nvPr/>
          </p:nvSpPr>
          <p:spPr>
            <a:xfrm>
              <a:off x="-258262" y="2570533"/>
              <a:ext cx="13175700" cy="3385286"/>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Pod koniec tego Unit będziesz mógł:</a:t>
              </a:r>
              <a:endParaRPr sz="2199" dirty="0">
                <a:solidFill>
                  <a:srgbClr val="1E2328"/>
                </a:solidFill>
                <a:latin typeface="Montserrat"/>
                <a:ea typeface="Montserrat"/>
                <a:cs typeface="Montserrat"/>
                <a:sym typeface="Montserrat"/>
              </a:endParaRPr>
            </a:p>
            <a:p>
              <a:pPr marL="914400" lvl="1" indent="-368236">
                <a:lnSpc>
                  <a:spcPct val="150000"/>
                </a:lnSpc>
                <a:buClr>
                  <a:srgbClr val="1E2328"/>
                </a:buClr>
                <a:buSzPts val="2199"/>
                <a:buFont typeface="Montserrat"/>
                <a:buAutoNum type="arabicPeriod"/>
              </a:pPr>
              <a:r>
                <a:rPr lang="pl-PL" sz="2200" dirty="0">
                  <a:solidFill>
                    <a:schemeClr val="dk1"/>
                  </a:solidFill>
                  <a:latin typeface="Montserrat"/>
                  <a:ea typeface="Montserrat"/>
                  <a:cs typeface="Montserrat"/>
                  <a:sym typeface="Montserrat"/>
                </a:rPr>
                <a:t>Oceniać potencjał ubrania do zmiany stylizacji
Stosować właściwe techniki krawiectwa w kontekście </a:t>
              </a:r>
              <a:r>
                <a:rPr lang="pl-PL" sz="2200" dirty="0" err="1">
                  <a:solidFill>
                    <a:schemeClr val="dk1"/>
                  </a:solidFill>
                  <a:latin typeface="Montserrat"/>
                  <a:ea typeface="Montserrat"/>
                  <a:cs typeface="Montserrat"/>
                  <a:sym typeface="Montserrat"/>
                </a:rPr>
                <a:t>upcyclingu</a:t>
              </a:r>
              <a:r>
                <a:rPr lang="pl-PL" sz="2200" dirty="0">
                  <a:solidFill>
                    <a:schemeClr val="dk1"/>
                  </a:solidFill>
                  <a:latin typeface="Montserrat"/>
                  <a:ea typeface="Montserrat"/>
                  <a:cs typeface="Montserrat"/>
                  <a:sym typeface="Montserrat"/>
                </a:rPr>
                <a:t>
Używać narzędzi i sprzętu krawieckich bezpiecznie i skutecznie.</a:t>
              </a:r>
              <a:endParaRPr dirty="0"/>
            </a:p>
          </p:txBody>
        </p:sp>
        <p:sp>
          <p:nvSpPr>
            <p:cNvPr id="158" name="Google Shape;158;p4"/>
            <p:cNvSpPr txBox="1"/>
            <p:nvPr/>
          </p:nvSpPr>
          <p:spPr>
            <a:xfrm>
              <a:off x="1" y="114300"/>
              <a:ext cx="8969491" cy="2462212"/>
            </a:xfrm>
            <a:prstGeom prst="rect">
              <a:avLst/>
            </a:prstGeom>
            <a:noFill/>
            <a:ln>
              <a:noFill/>
            </a:ln>
          </p:spPr>
          <p:txBody>
            <a:bodyPr spcFirstLastPara="1" wrap="square" lIns="0" tIns="0" rIns="0" bIns="0" anchor="t" anchorCtr="0">
              <a:spAutoFit/>
            </a:bodyPr>
            <a:lstStyle/>
            <a:p>
              <a:pPr lvl="0"/>
              <a:r>
                <a:rPr lang="en-US" sz="6000" dirty="0" err="1">
                  <a:solidFill>
                    <a:srgbClr val="1E2328"/>
                  </a:solidFill>
                  <a:latin typeface="DM Serif Display"/>
                  <a:ea typeface="DM Serif Display"/>
                  <a:cs typeface="DM Serif Display"/>
                  <a:sym typeface="DM Serif Display"/>
                </a:rPr>
                <a:t>Oczekiwane</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Wyniki</a:t>
              </a:r>
              <a:r>
                <a:rPr lang="en-US" sz="6000" dirty="0">
                  <a:solidFill>
                    <a:srgbClr val="1E2328"/>
                  </a:solidFill>
                  <a:latin typeface="DM Serif Display"/>
                  <a:ea typeface="DM Serif Display"/>
                  <a:cs typeface="DM Serif Display"/>
                  <a:sym typeface="DM Serif Display"/>
                </a:rPr>
                <a:t> </a:t>
              </a:r>
              <a:r>
                <a:rPr lang="en-US" sz="6000" dirty="0" err="1">
                  <a:solidFill>
                    <a:srgbClr val="1E2328"/>
                  </a:solidFill>
                  <a:latin typeface="DM Serif Display"/>
                  <a:ea typeface="DM Serif Display"/>
                  <a:cs typeface="DM Serif Display"/>
                  <a:sym typeface="DM Serif Display"/>
                </a:rPr>
                <a:t>nauki</a:t>
              </a:r>
              <a:endParaRPr dirty="0"/>
            </a:p>
          </p:txBody>
        </p:sp>
      </p:grpSp>
      <p:sp>
        <p:nvSpPr>
          <p:cNvPr id="159" name="Google Shape;159;p4"/>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160" name="Google Shape;160;p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grpSp>
        <p:nvGrpSpPr>
          <p:cNvPr id="2" name="Ομάδα 1">
            <a:extLst>
              <a:ext uri="{FF2B5EF4-FFF2-40B4-BE49-F238E27FC236}">
                <a16:creationId xmlns:a16="http://schemas.microsoft.com/office/drawing/2014/main" id="{8D92D994-2B88-4D57-B0E8-7B0D7BADAF28}"/>
              </a:ext>
            </a:extLst>
          </p:cNvPr>
          <p:cNvGrpSpPr/>
          <p:nvPr/>
        </p:nvGrpSpPr>
        <p:grpSpPr>
          <a:xfrm>
            <a:off x="1031566" y="9298410"/>
            <a:ext cx="6546439" cy="726114"/>
            <a:chOff x="1031566" y="9298410"/>
            <a:chExt cx="6546439" cy="726114"/>
          </a:xfrm>
        </p:grpSpPr>
        <p:sp>
          <p:nvSpPr>
            <p:cNvPr id="3" name="TextBox 10">
              <a:extLst>
                <a:ext uri="{FF2B5EF4-FFF2-40B4-BE49-F238E27FC236}">
                  <a16:creationId xmlns:a16="http://schemas.microsoft.com/office/drawing/2014/main" id="{7043862F-2574-6674-8E20-639EDE830BB1}"/>
                </a:ext>
              </a:extLst>
            </p:cNvPr>
            <p:cNvSpPr txBox="1"/>
            <p:nvPr/>
          </p:nvSpPr>
          <p:spPr>
            <a:xfrm>
              <a:off x="1031566" y="9298410"/>
              <a:ext cx="5406326" cy="430567"/>
            </a:xfrm>
            <a:prstGeom prst="rect">
              <a:avLst/>
            </a:prstGeom>
          </p:spPr>
          <p:txBody>
            <a:bodyPr lIns="0" tIns="0" rIns="0" bIns="0" rtlCol="0" anchor="t">
              <a:spAutoFit/>
            </a:bodyPr>
            <a:lstStyle/>
            <a:p>
              <a:pPr>
                <a:lnSpc>
                  <a:spcPts val="3500"/>
                </a:lnSpc>
                <a:buClrTx/>
                <a:buFontTx/>
                <a:buNone/>
              </a:pPr>
              <a:r>
                <a:rPr lang="en-US" sz="2499" kern="1200" dirty="0" err="1">
                  <a:solidFill>
                    <a:srgbClr val="1E2328"/>
                  </a:solidFill>
                  <a:latin typeface="DM Serif Display"/>
                  <a:ea typeface="DM Serif Display"/>
                  <a:cs typeface="DM Serif Display"/>
                  <a:sym typeface="DM Serif Display"/>
                </a:rPr>
                <a:t>Szacowany</a:t>
              </a:r>
              <a:r>
                <a:rPr lang="en-US" sz="2499" kern="1200" dirty="0">
                  <a:solidFill>
                    <a:srgbClr val="1E2328"/>
                  </a:solidFill>
                  <a:latin typeface="DM Serif Display"/>
                  <a:ea typeface="DM Serif Display"/>
                  <a:cs typeface="DM Serif Display"/>
                  <a:sym typeface="DM Serif Display"/>
                </a:rPr>
                <a:t> </a:t>
              </a:r>
              <a:r>
                <a:rPr lang="en-US" sz="2499" kern="1200" dirty="0" err="1">
                  <a:solidFill>
                    <a:srgbClr val="1E2328"/>
                  </a:solidFill>
                  <a:latin typeface="DM Serif Display"/>
                  <a:ea typeface="DM Serif Display"/>
                  <a:cs typeface="DM Serif Display"/>
                  <a:sym typeface="DM Serif Display"/>
                </a:rPr>
                <a:t>czas</a:t>
              </a:r>
              <a:r>
                <a:rPr lang="en-US" sz="2499" kern="1200" dirty="0">
                  <a:solidFill>
                    <a:srgbClr val="1E2328"/>
                  </a:solidFill>
                  <a:latin typeface="DM Serif Display"/>
                  <a:ea typeface="DM Serif Display"/>
                  <a:cs typeface="DM Serif Display"/>
                  <a:sym typeface="DM Serif Display"/>
                </a:rPr>
                <a:t> </a:t>
              </a:r>
              <a:r>
                <a:rPr lang="pl-PL" sz="2499" kern="1200" dirty="0">
                  <a:solidFill>
                    <a:srgbClr val="1E2328"/>
                  </a:solidFill>
                  <a:latin typeface="DM Serif Display"/>
                  <a:ea typeface="DM Serif Display"/>
                  <a:cs typeface="DM Serif Display"/>
                  <a:sym typeface="DM Serif Display"/>
                </a:rPr>
                <a:t>czytania</a:t>
              </a:r>
              <a:endParaRPr lang="en-US" sz="2499" kern="1200" dirty="0">
                <a:solidFill>
                  <a:srgbClr val="1E2328"/>
                </a:solidFill>
                <a:latin typeface="DM Serif Display"/>
                <a:ea typeface="DM Serif Display"/>
                <a:cs typeface="DM Serif Display"/>
                <a:sym typeface="DM Serif Display"/>
              </a:endParaRPr>
            </a:p>
          </p:txBody>
        </p:sp>
        <p:sp>
          <p:nvSpPr>
            <p:cNvPr id="4" name="TextBox 11">
              <a:extLst>
                <a:ext uri="{FF2B5EF4-FFF2-40B4-BE49-F238E27FC236}">
                  <a16:creationId xmlns:a16="http://schemas.microsoft.com/office/drawing/2014/main" id="{11C40D63-40C3-C669-0CAF-F631A9986A0B}"/>
                </a:ext>
              </a:extLst>
            </p:cNvPr>
            <p:cNvSpPr txBox="1"/>
            <p:nvPr/>
          </p:nvSpPr>
          <p:spPr>
            <a:xfrm>
              <a:off x="1031566" y="9637430"/>
              <a:ext cx="6546439" cy="387094"/>
            </a:xfrm>
            <a:prstGeom prst="rect">
              <a:avLst/>
            </a:prstGeom>
          </p:spPr>
          <p:txBody>
            <a:bodyPr wrap="square" lIns="0" tIns="0" rIns="0" bIns="0" rtlCol="0" anchor="t">
              <a:spAutoFit/>
            </a:bodyPr>
            <a:lstStyle/>
            <a:p>
              <a:pPr>
                <a:lnSpc>
                  <a:spcPts val="3299"/>
                </a:lnSpc>
                <a:buClrTx/>
                <a:buFontTx/>
                <a:buNone/>
              </a:pPr>
              <a:r>
                <a:rPr lang="en-US" sz="2199" kern="1200" dirty="0">
                  <a:solidFill>
                    <a:srgbClr val="1E2328"/>
                  </a:solidFill>
                  <a:latin typeface="Montserrat"/>
                  <a:ea typeface="Montserrat"/>
                  <a:cs typeface="Montserrat"/>
                  <a:sym typeface="Montserrat"/>
                </a:rPr>
                <a:t>15 </a:t>
              </a:r>
              <a:r>
                <a:rPr lang="en-US" sz="2199" kern="1200" dirty="0" err="1">
                  <a:solidFill>
                    <a:srgbClr val="1E2328"/>
                  </a:solidFill>
                  <a:latin typeface="Montserrat"/>
                  <a:ea typeface="Montserrat"/>
                  <a:cs typeface="Montserrat"/>
                  <a:sym typeface="Montserrat"/>
                </a:rPr>
                <a:t>minut</a:t>
              </a:r>
              <a:endParaRPr lang="en-US" sz="2199" kern="1200" dirty="0">
                <a:solidFill>
                  <a:srgbClr val="1E2328"/>
                </a:solidFill>
                <a:latin typeface="Montserrat"/>
                <a:ea typeface="Montserrat"/>
                <a:cs typeface="Montserrat"/>
                <a:sym typeface="Montserrat"/>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917"/>
        <p:cNvGrpSpPr/>
        <p:nvPr/>
      </p:nvGrpSpPr>
      <p:grpSpPr>
        <a:xfrm>
          <a:off x="0" y="0"/>
          <a:ext cx="0" cy="0"/>
          <a:chOff x="0" y="0"/>
          <a:chExt cx="0" cy="0"/>
        </a:xfrm>
      </p:grpSpPr>
      <p:grpSp>
        <p:nvGrpSpPr>
          <p:cNvPr id="918" name="Google Shape;918;g315349e3dfc_0_332"/>
          <p:cNvGrpSpPr/>
          <p:nvPr/>
        </p:nvGrpSpPr>
        <p:grpSpPr>
          <a:xfrm>
            <a:off x="0" y="0"/>
            <a:ext cx="18288000" cy="10287000"/>
            <a:chOff x="0" y="0"/>
            <a:chExt cx="24384000" cy="13716000"/>
          </a:xfrm>
        </p:grpSpPr>
        <p:cxnSp>
          <p:nvCxnSpPr>
            <p:cNvPr id="919" name="Google Shape;919;g315349e3dfc_0_33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20" name="Google Shape;920;g315349e3dfc_0_33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21" name="Google Shape;921;g315349e3dfc_0_33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922" name="Google Shape;922;g315349e3dfc_0_332"/>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923" name="Google Shape;923;g315349e3dfc_0_33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924" name="Google Shape;924;g315349e3dfc_0_332"/>
          <p:cNvSpPr txBox="1"/>
          <p:nvPr/>
        </p:nvSpPr>
        <p:spPr>
          <a:xfrm>
            <a:off x="1028700" y="1439250"/>
            <a:ext cx="8327400" cy="931730"/>
          </a:xfrm>
          <a:prstGeom prst="rect">
            <a:avLst/>
          </a:prstGeom>
          <a:noFill/>
          <a:ln>
            <a:noFill/>
          </a:ln>
        </p:spPr>
        <p:txBody>
          <a:bodyPr spcFirstLastPara="1" wrap="square" lIns="0" tIns="0" rIns="0" bIns="0" anchor="t" anchorCtr="0">
            <a:spAutoFit/>
          </a:bodyPr>
          <a:lstStyle/>
          <a:p>
            <a:pPr marL="0" lvl="0" indent="0" algn="l" rtl="0">
              <a:lnSpc>
                <a:spcPct val="122002"/>
              </a:lnSpc>
              <a:spcBef>
                <a:spcPts val="0"/>
              </a:spcBef>
              <a:spcAft>
                <a:spcPts val="0"/>
              </a:spcAft>
              <a:buClr>
                <a:schemeClr val="dk1"/>
              </a:buClr>
              <a:buFont typeface="Arial"/>
              <a:buNone/>
            </a:pPr>
            <a:r>
              <a:rPr lang="pl-PL" sz="4963" dirty="0">
                <a:solidFill>
                  <a:schemeClr val="lt1"/>
                </a:solidFill>
                <a:latin typeface="DM Serif Display"/>
                <a:ea typeface="DM Serif Display"/>
                <a:cs typeface="DM Serif Display"/>
                <a:sym typeface="DM Serif Display"/>
              </a:rPr>
              <a:t>Nić</a:t>
            </a:r>
            <a:endParaRPr sz="4963" dirty="0">
              <a:solidFill>
                <a:schemeClr val="lt1"/>
              </a:solidFill>
              <a:latin typeface="DM Serif Display"/>
              <a:ea typeface="DM Serif Display"/>
              <a:cs typeface="DM Serif Display"/>
              <a:sym typeface="DM Serif Display"/>
            </a:endParaRPr>
          </a:p>
        </p:txBody>
      </p:sp>
      <p:sp>
        <p:nvSpPr>
          <p:cNvPr id="925" name="Google Shape;925;g315349e3dfc_0_332"/>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926" name="Google Shape;926;g315349e3dfc_0_332"/>
          <p:cNvSpPr txBox="1"/>
          <p:nvPr/>
        </p:nvSpPr>
        <p:spPr>
          <a:xfrm>
            <a:off x="1031575" y="3085400"/>
            <a:ext cx="5087700" cy="5144100"/>
          </a:xfrm>
          <a:prstGeom prst="rect">
            <a:avLst/>
          </a:prstGeom>
          <a:noFill/>
          <a:ln>
            <a:noFill/>
          </a:ln>
        </p:spPr>
        <p:txBody>
          <a:bodyPr spcFirstLastPara="1" wrap="square" lIns="91425" tIns="91425" rIns="91425" bIns="91425" anchor="t" anchorCtr="0">
            <a:noAutofit/>
          </a:bodyPr>
          <a:lstStyle/>
          <a:p>
            <a:pPr marL="457200" lvl="0" indent="-412750">
              <a:buClr>
                <a:schemeClr val="dk1"/>
              </a:buClr>
              <a:buSzPts val="2900"/>
              <a:buFont typeface="Montserrat"/>
              <a:buChar char="❏"/>
            </a:pPr>
            <a:r>
              <a:rPr lang="pl-PL" sz="2900" dirty="0">
                <a:solidFill>
                  <a:schemeClr val="dk1"/>
                </a:solidFill>
                <a:latin typeface="Montserrat"/>
                <a:ea typeface="Montserrat"/>
                <a:cs typeface="Montserrat"/>
                <a:sym typeface="Montserrat"/>
              </a:rPr>
              <a:t>Nić do szycia ręcznego
Nici do szycia maszynowego
Nić przypięta
Wosk do nici</a:t>
            </a:r>
            <a:endParaRPr sz="2900" dirty="0">
              <a:solidFill>
                <a:schemeClr val="dk1"/>
              </a:solidFill>
              <a:latin typeface="Montserrat"/>
              <a:ea typeface="Montserrat"/>
              <a:cs typeface="Montserrat"/>
              <a:sym typeface="Montserrat"/>
            </a:endParaRPr>
          </a:p>
        </p:txBody>
      </p:sp>
      <p:sp>
        <p:nvSpPr>
          <p:cNvPr id="927" name="Google Shape;927;g315349e3dfc_0_332"/>
          <p:cNvSpPr txBox="1"/>
          <p:nvPr/>
        </p:nvSpPr>
        <p:spPr>
          <a:xfrm>
            <a:off x="13627025" y="204850"/>
            <a:ext cx="4506600" cy="785441"/>
          </a:xfrm>
          <a:prstGeom prst="rect">
            <a:avLst/>
          </a:prstGeom>
          <a:noFill/>
          <a:ln>
            <a:noFill/>
          </a:ln>
        </p:spPr>
        <p:txBody>
          <a:bodyPr spcFirstLastPara="1" wrap="square" lIns="91425" tIns="91425" rIns="91425" bIns="91425" anchor="t" anchorCtr="0">
            <a:spAutoFit/>
          </a:bodyPr>
          <a:lstStyle/>
          <a:p>
            <a:pPr lvl="0">
              <a:lnSpc>
                <a:spcPct val="122002"/>
              </a:lnSpc>
            </a:pPr>
            <a:r>
              <a:rPr lang="en-US" sz="3200" dirty="0" err="1">
                <a:solidFill>
                  <a:schemeClr val="lt1"/>
                </a:solidFill>
                <a:latin typeface="DM Serif Display"/>
                <a:ea typeface="DM Serif Display"/>
                <a:cs typeface="DM Serif Display"/>
                <a:sym typeface="DM Serif Display"/>
              </a:rPr>
              <a:t>Narzędzia</a:t>
            </a:r>
            <a:r>
              <a:rPr lang="en-US" sz="3200" dirty="0">
                <a:solidFill>
                  <a:schemeClr val="lt1"/>
                </a:solidFill>
                <a:latin typeface="DM Serif Display"/>
                <a:ea typeface="DM Serif Display"/>
                <a:cs typeface="DM Serif Display"/>
                <a:sym typeface="DM Serif Display"/>
              </a:rPr>
              <a:t> </a:t>
            </a:r>
            <a:r>
              <a:rPr lang="pl-PL" sz="3200" dirty="0">
                <a:solidFill>
                  <a:schemeClr val="lt1"/>
                </a:solidFill>
                <a:latin typeface="DM Serif Display"/>
                <a:ea typeface="DM Serif Display"/>
                <a:cs typeface="DM Serif Display"/>
                <a:sym typeface="DM Serif Display"/>
              </a:rPr>
              <a:t>o</a:t>
            </a:r>
            <a:r>
              <a:rPr lang="en-US" sz="3200" dirty="0" err="1">
                <a:solidFill>
                  <a:schemeClr val="lt1"/>
                </a:solidFill>
                <a:latin typeface="DM Serif Display"/>
                <a:ea typeface="DM Serif Display"/>
                <a:cs typeface="DM Serif Display"/>
                <a:sym typeface="DM Serif Display"/>
              </a:rPr>
              <a:t>gólne</a:t>
            </a:r>
            <a:endParaRPr sz="3200" dirty="0"/>
          </a:p>
        </p:txBody>
      </p:sp>
      <p:grpSp>
        <p:nvGrpSpPr>
          <p:cNvPr id="928" name="Google Shape;928;g315349e3dfc_0_332"/>
          <p:cNvGrpSpPr/>
          <p:nvPr/>
        </p:nvGrpSpPr>
        <p:grpSpPr>
          <a:xfrm>
            <a:off x="15237825" y="7003305"/>
            <a:ext cx="1028753" cy="2807522"/>
            <a:chOff x="0" y="0"/>
            <a:chExt cx="816600" cy="2228546"/>
          </a:xfrm>
        </p:grpSpPr>
        <p:sp>
          <p:nvSpPr>
            <p:cNvPr id="929" name="Google Shape;929;g315349e3dfc_0_332"/>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930" name="Google Shape;930;g315349e3dfc_0_332"/>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931" name="Google Shape;931;g315349e3dfc_0_332"/>
          <p:cNvPicPr preferRelativeResize="0"/>
          <p:nvPr/>
        </p:nvPicPr>
        <p:blipFill rotWithShape="1">
          <a:blip r:embed="rId4">
            <a:alphaModFix/>
          </a:blip>
          <a:srcRect l="10351" t="21417" r="15121" b="11210"/>
          <a:stretch/>
        </p:blipFill>
        <p:spPr>
          <a:xfrm>
            <a:off x="6253525" y="2618375"/>
            <a:ext cx="9444800" cy="6403200"/>
          </a:xfrm>
          <a:prstGeom prst="rect">
            <a:avLst/>
          </a:prstGeom>
          <a:noFill/>
          <a:ln>
            <a:noFill/>
          </a:ln>
          <a:effectLst>
            <a:outerShdw algn="bl" rotWithShape="0">
              <a:srgbClr val="000000">
                <a:alpha val="50000"/>
              </a:srgbClr>
            </a:outerShdw>
          </a:effectLst>
        </p:spPr>
      </p:pic>
      <p:sp>
        <p:nvSpPr>
          <p:cNvPr id="932" name="Google Shape;932;g315349e3dfc_0_33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936"/>
        <p:cNvGrpSpPr/>
        <p:nvPr/>
      </p:nvGrpSpPr>
      <p:grpSpPr>
        <a:xfrm>
          <a:off x="0" y="0"/>
          <a:ext cx="0" cy="0"/>
          <a:chOff x="0" y="0"/>
          <a:chExt cx="0" cy="0"/>
        </a:xfrm>
      </p:grpSpPr>
      <p:grpSp>
        <p:nvGrpSpPr>
          <p:cNvPr id="937" name="Google Shape;937;g315349e3dfc_0_380"/>
          <p:cNvGrpSpPr/>
          <p:nvPr/>
        </p:nvGrpSpPr>
        <p:grpSpPr>
          <a:xfrm>
            <a:off x="0" y="0"/>
            <a:ext cx="18288000" cy="10287000"/>
            <a:chOff x="0" y="0"/>
            <a:chExt cx="24384000" cy="13716000"/>
          </a:xfrm>
        </p:grpSpPr>
        <p:cxnSp>
          <p:nvCxnSpPr>
            <p:cNvPr id="938" name="Google Shape;938;g315349e3dfc_0_38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39" name="Google Shape;939;g315349e3dfc_0_38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40" name="Google Shape;940;g315349e3dfc_0_38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941" name="Google Shape;941;g315349e3dfc_0_38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942" name="Google Shape;942;g315349e3dfc_0_38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943" name="Google Shape;943;g315349e3dfc_0_380"/>
          <p:cNvSpPr txBox="1"/>
          <p:nvPr/>
        </p:nvSpPr>
        <p:spPr>
          <a:xfrm>
            <a:off x="1028700" y="1439250"/>
            <a:ext cx="13462030" cy="93173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pl-PL" sz="4963" dirty="0">
                <a:solidFill>
                  <a:schemeClr val="lt1"/>
                </a:solidFill>
                <a:latin typeface="DM Serif Display"/>
                <a:ea typeface="DM Serif Display"/>
                <a:cs typeface="DM Serif Display"/>
                <a:sym typeface="DM Serif Display"/>
              </a:rPr>
              <a:t>Narzędzia do demontowania i zmiany rozmiaru</a:t>
            </a:r>
            <a:endParaRPr dirty="0"/>
          </a:p>
        </p:txBody>
      </p:sp>
      <p:sp>
        <p:nvSpPr>
          <p:cNvPr id="944" name="Google Shape;944;g315349e3dfc_0_380"/>
          <p:cNvSpPr txBox="1"/>
          <p:nvPr/>
        </p:nvSpPr>
        <p:spPr>
          <a:xfrm>
            <a:off x="650850" y="2403150"/>
            <a:ext cx="8705400" cy="599972"/>
          </a:xfrm>
          <a:prstGeom prst="rect">
            <a:avLst/>
          </a:prstGeom>
          <a:noFill/>
          <a:ln>
            <a:noFill/>
          </a:ln>
        </p:spPr>
        <p:txBody>
          <a:bodyPr spcFirstLastPara="1" wrap="square" lIns="0" tIns="0" rIns="0" bIns="0" anchor="t" anchorCtr="0">
            <a:spAutoFit/>
          </a:bodyPr>
          <a:lstStyle/>
          <a:p>
            <a:pPr lvl="0">
              <a:lnSpc>
                <a:spcPct val="150022"/>
              </a:lnSpc>
            </a:pPr>
            <a:r>
              <a:rPr lang="pl-PL" sz="2599" b="1" dirty="0">
                <a:solidFill>
                  <a:srgbClr val="1E2328"/>
                </a:solidFill>
                <a:latin typeface="Montserrat"/>
                <a:ea typeface="Montserrat"/>
                <a:cs typeface="Montserrat"/>
                <a:sym typeface="Montserrat"/>
              </a:rPr>
              <a:t>Mierzenie, oznaczanie, cięcie, przypinanie i szycie</a:t>
            </a:r>
            <a:endParaRPr sz="2599" b="1" dirty="0">
              <a:solidFill>
                <a:srgbClr val="1E2328"/>
              </a:solidFill>
              <a:latin typeface="Montserrat"/>
              <a:ea typeface="Montserrat"/>
              <a:cs typeface="Montserrat"/>
              <a:sym typeface="Montserrat"/>
            </a:endParaRPr>
          </a:p>
        </p:txBody>
      </p:sp>
      <p:sp>
        <p:nvSpPr>
          <p:cNvPr id="945" name="Google Shape;945;g315349e3dfc_0_380"/>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946" name="Google Shape;946;g315349e3dfc_0_380"/>
          <p:cNvSpPr txBox="1"/>
          <p:nvPr/>
        </p:nvSpPr>
        <p:spPr>
          <a:xfrm>
            <a:off x="650850" y="3308025"/>
            <a:ext cx="6520800" cy="6348600"/>
          </a:xfrm>
          <a:prstGeom prst="rect">
            <a:avLst/>
          </a:prstGeom>
          <a:noFill/>
          <a:ln>
            <a:noFill/>
          </a:ln>
        </p:spPr>
        <p:txBody>
          <a:bodyPr spcFirstLastPara="1" wrap="square" lIns="91425" tIns="91425" rIns="91425" bIns="91425" anchor="t" anchorCtr="0">
            <a:noAutofit/>
          </a:bodyPr>
          <a:lstStyle/>
          <a:p>
            <a:pPr lvl="0"/>
            <a:r>
              <a:rPr lang="pl-PL" sz="2900" b="1" dirty="0">
                <a:solidFill>
                  <a:schemeClr val="dk1"/>
                </a:solidFill>
                <a:latin typeface="Montserrat"/>
                <a:ea typeface="Montserrat"/>
                <a:cs typeface="Montserrat"/>
                <a:sym typeface="Montserrat"/>
              </a:rPr>
              <a:t>Rozkładanie</a:t>
            </a:r>
            <a:r>
              <a:rPr lang="pl-PL" sz="2900" dirty="0">
                <a:solidFill>
                  <a:schemeClr val="dk1"/>
                </a:solidFill>
                <a:latin typeface="Montserrat"/>
                <a:ea typeface="Montserrat"/>
                <a:cs typeface="Montserrat"/>
                <a:sym typeface="Montserrat"/>
              </a:rPr>
              <a:t>: nożyczki do krawiecki, nożyce krawcowe, niciarki do nici i </a:t>
            </a:r>
            <a:r>
              <a:rPr lang="pl-PL" sz="2900" dirty="0" err="1">
                <a:solidFill>
                  <a:schemeClr val="dk1"/>
                </a:solidFill>
                <a:latin typeface="Montserrat"/>
                <a:ea typeface="Montserrat"/>
                <a:cs typeface="Montserrat"/>
                <a:sym typeface="Montserrat"/>
              </a:rPr>
              <a:t>rozdzieracz</a:t>
            </a:r>
            <a:r>
              <a:rPr lang="pl-PL" sz="2900" dirty="0">
                <a:solidFill>
                  <a:schemeClr val="dk1"/>
                </a:solidFill>
                <a:latin typeface="Montserrat"/>
                <a:ea typeface="Montserrat"/>
                <a:cs typeface="Montserrat"/>
                <a:sym typeface="Montserrat"/>
              </a:rPr>
              <a:t> do szwów</a:t>
            </a:r>
            <a:endParaRPr sz="2900" dirty="0">
              <a:solidFill>
                <a:schemeClr val="dk1"/>
              </a:solidFill>
              <a:latin typeface="Montserrat"/>
              <a:ea typeface="Montserrat"/>
              <a:cs typeface="Montserrat"/>
              <a:sym typeface="Montserrat"/>
            </a:endParaRPr>
          </a:p>
          <a:p>
            <a:pPr marL="0" lvl="0" indent="0" algn="l" rtl="0">
              <a:spcBef>
                <a:spcPts val="0"/>
              </a:spcBef>
              <a:spcAft>
                <a:spcPts val="0"/>
              </a:spcAft>
              <a:buNone/>
            </a:pPr>
            <a:endParaRPr sz="2900" dirty="0">
              <a:solidFill>
                <a:schemeClr val="dk1"/>
              </a:solidFill>
              <a:latin typeface="Montserrat"/>
              <a:ea typeface="Montserrat"/>
              <a:cs typeface="Montserrat"/>
              <a:sym typeface="Montserrat"/>
            </a:endParaRPr>
          </a:p>
          <a:p>
            <a:pPr lvl="0"/>
            <a:r>
              <a:rPr lang="pl-PL" sz="2900" b="1" dirty="0">
                <a:solidFill>
                  <a:schemeClr val="dk1"/>
                </a:solidFill>
                <a:latin typeface="Montserrat"/>
                <a:ea typeface="Montserrat"/>
                <a:cs typeface="Montserrat"/>
                <a:sym typeface="Montserrat"/>
              </a:rPr>
              <a:t>Zmiana rozmiarów</a:t>
            </a:r>
            <a:r>
              <a:rPr lang="pl-PL" sz="2900" dirty="0">
                <a:solidFill>
                  <a:schemeClr val="dk1"/>
                </a:solidFill>
                <a:latin typeface="Montserrat"/>
                <a:ea typeface="Montserrat"/>
                <a:cs typeface="Montserrat"/>
                <a:sym typeface="Montserrat"/>
              </a:rPr>
              <a:t>: nożyczki do krawiectwa, nożyce do nici, </a:t>
            </a:r>
            <a:r>
              <a:rPr lang="pl-PL" sz="2900" dirty="0" err="1">
                <a:solidFill>
                  <a:schemeClr val="dk1"/>
                </a:solidFill>
                <a:latin typeface="Montserrat"/>
                <a:ea typeface="Montserrat"/>
                <a:cs typeface="Montserrat"/>
                <a:sym typeface="Montserrat"/>
              </a:rPr>
              <a:t>rozdzieracz</a:t>
            </a:r>
            <a:r>
              <a:rPr lang="pl-PL" sz="2900" dirty="0">
                <a:solidFill>
                  <a:schemeClr val="dk1"/>
                </a:solidFill>
                <a:latin typeface="Montserrat"/>
                <a:ea typeface="Montserrat"/>
                <a:cs typeface="Montserrat"/>
                <a:sym typeface="Montserrat"/>
              </a:rPr>
              <a:t> do szwów, miernik szwu, dowolni producenci kred lub tkanin, szpilki </a:t>
            </a:r>
            <a:r>
              <a:rPr lang="pl-PL" sz="2900" dirty="0" err="1">
                <a:solidFill>
                  <a:schemeClr val="dk1"/>
                </a:solidFill>
                <a:latin typeface="Montserrat"/>
                <a:ea typeface="Montserrat"/>
                <a:cs typeface="Montserrat"/>
                <a:sym typeface="Montserrat"/>
              </a:rPr>
              <a:t>dorca</a:t>
            </a:r>
            <a:r>
              <a:rPr lang="pl-PL" sz="2900" dirty="0">
                <a:solidFill>
                  <a:schemeClr val="dk1"/>
                </a:solidFill>
                <a:latin typeface="Montserrat"/>
                <a:ea typeface="Montserrat"/>
                <a:cs typeface="Montserrat"/>
                <a:sym typeface="Montserrat"/>
              </a:rPr>
              <a:t>, agrafki, igły do szycia ręcznego i maszynowego, nici do szycia ręcznego, nici do szycia maszynowego i nić do przypijania</a:t>
            </a:r>
            <a:endParaRPr sz="2900" dirty="0">
              <a:solidFill>
                <a:schemeClr val="dk1"/>
              </a:solidFill>
              <a:latin typeface="Montserrat"/>
              <a:ea typeface="Montserrat"/>
              <a:cs typeface="Montserrat"/>
              <a:sym typeface="Montserrat"/>
            </a:endParaRPr>
          </a:p>
          <a:p>
            <a:pPr marL="0" lvl="0" indent="0" algn="l" rtl="0">
              <a:spcBef>
                <a:spcPts val="0"/>
              </a:spcBef>
              <a:spcAft>
                <a:spcPts val="0"/>
              </a:spcAft>
              <a:buNone/>
            </a:pPr>
            <a:endParaRPr sz="2900" dirty="0">
              <a:solidFill>
                <a:schemeClr val="dk1"/>
              </a:solidFill>
              <a:latin typeface="Montserrat"/>
              <a:ea typeface="Montserrat"/>
              <a:cs typeface="Montserrat"/>
              <a:sym typeface="Montserrat"/>
            </a:endParaRPr>
          </a:p>
        </p:txBody>
      </p:sp>
      <p:grpSp>
        <p:nvGrpSpPr>
          <p:cNvPr id="947" name="Google Shape;947;g315349e3dfc_0_380"/>
          <p:cNvGrpSpPr/>
          <p:nvPr/>
        </p:nvGrpSpPr>
        <p:grpSpPr>
          <a:xfrm>
            <a:off x="15237825" y="7003305"/>
            <a:ext cx="1028753" cy="2807522"/>
            <a:chOff x="0" y="0"/>
            <a:chExt cx="816600" cy="2228546"/>
          </a:xfrm>
        </p:grpSpPr>
        <p:sp>
          <p:nvSpPr>
            <p:cNvPr id="948" name="Google Shape;948;g315349e3dfc_0_380"/>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949" name="Google Shape;949;g315349e3dfc_0_380"/>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950" name="Google Shape;950;g315349e3dfc_0_380"/>
          <p:cNvPicPr preferRelativeResize="0"/>
          <p:nvPr/>
        </p:nvPicPr>
        <p:blipFill rotWithShape="1">
          <a:blip r:embed="rId4">
            <a:alphaModFix/>
          </a:blip>
          <a:srcRect l="960"/>
          <a:stretch/>
        </p:blipFill>
        <p:spPr>
          <a:xfrm>
            <a:off x="7368075" y="3762376"/>
            <a:ext cx="8250076" cy="4823400"/>
          </a:xfrm>
          <a:prstGeom prst="rect">
            <a:avLst/>
          </a:prstGeom>
          <a:noFill/>
          <a:ln>
            <a:noFill/>
          </a:ln>
        </p:spPr>
      </p:pic>
      <p:sp>
        <p:nvSpPr>
          <p:cNvPr id="951" name="Google Shape;951;g315349e3dfc_0_38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955"/>
        <p:cNvGrpSpPr/>
        <p:nvPr/>
      </p:nvGrpSpPr>
      <p:grpSpPr>
        <a:xfrm>
          <a:off x="0" y="0"/>
          <a:ext cx="0" cy="0"/>
          <a:chOff x="0" y="0"/>
          <a:chExt cx="0" cy="0"/>
        </a:xfrm>
      </p:grpSpPr>
      <p:grpSp>
        <p:nvGrpSpPr>
          <p:cNvPr id="956" name="Google Shape;956;g315349e3dfc_0_398"/>
          <p:cNvGrpSpPr/>
          <p:nvPr/>
        </p:nvGrpSpPr>
        <p:grpSpPr>
          <a:xfrm>
            <a:off x="0" y="0"/>
            <a:ext cx="18288000" cy="10287000"/>
            <a:chOff x="0" y="0"/>
            <a:chExt cx="24384000" cy="13716000"/>
          </a:xfrm>
        </p:grpSpPr>
        <p:cxnSp>
          <p:nvCxnSpPr>
            <p:cNvPr id="957" name="Google Shape;957;g315349e3dfc_0_39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58" name="Google Shape;958;g315349e3dfc_0_39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59" name="Google Shape;959;g315349e3dfc_0_39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960" name="Google Shape;960;g315349e3dfc_0_398"/>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961" name="Google Shape;961;g315349e3dfc_0_39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962" name="Google Shape;962;g315349e3dfc_0_398"/>
          <p:cNvSpPr txBox="1"/>
          <p:nvPr/>
        </p:nvSpPr>
        <p:spPr>
          <a:xfrm>
            <a:off x="0" y="1231588"/>
            <a:ext cx="11807250" cy="93173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en-US" sz="4963" dirty="0" err="1">
                <a:solidFill>
                  <a:schemeClr val="lt1"/>
                </a:solidFill>
                <a:latin typeface="DM Serif Display"/>
                <a:ea typeface="DM Serif Display"/>
                <a:cs typeface="DM Serif Display"/>
                <a:sym typeface="DM Serif Display"/>
              </a:rPr>
              <a:t>Narzędzia</a:t>
            </a:r>
            <a:r>
              <a:rPr lang="en-US" sz="4963" dirty="0">
                <a:solidFill>
                  <a:schemeClr val="lt1"/>
                </a:solidFill>
                <a:latin typeface="DM Serif Display"/>
                <a:ea typeface="DM Serif Display"/>
                <a:cs typeface="DM Serif Display"/>
                <a:sym typeface="DM Serif Display"/>
              </a:rPr>
              <a:t> do </a:t>
            </a:r>
            <a:r>
              <a:rPr lang="en-US" sz="4963" dirty="0" err="1">
                <a:solidFill>
                  <a:schemeClr val="lt1"/>
                </a:solidFill>
                <a:latin typeface="DM Serif Display"/>
                <a:ea typeface="DM Serif Display"/>
                <a:cs typeface="DM Serif Display"/>
                <a:sym typeface="DM Serif Display"/>
              </a:rPr>
              <a:t>ozdabiania</a:t>
            </a:r>
            <a:r>
              <a:rPr lang="pl-PL" sz="4963" dirty="0">
                <a:solidFill>
                  <a:schemeClr val="lt1"/>
                </a:solidFill>
                <a:latin typeface="DM Serif Display"/>
                <a:ea typeface="DM Serif Display"/>
                <a:cs typeface="DM Serif Display"/>
                <a:sym typeface="DM Serif Display"/>
              </a:rPr>
              <a:t> </a:t>
            </a:r>
            <a:endParaRPr sz="4963" dirty="0">
              <a:solidFill>
                <a:schemeClr val="lt1"/>
              </a:solidFill>
              <a:latin typeface="DM Serif Display"/>
              <a:ea typeface="DM Serif Display"/>
              <a:cs typeface="DM Serif Display"/>
              <a:sym typeface="DM Serif Display"/>
            </a:endParaRPr>
          </a:p>
        </p:txBody>
      </p:sp>
      <p:sp>
        <p:nvSpPr>
          <p:cNvPr id="963" name="Google Shape;963;g315349e3dfc_0_398"/>
          <p:cNvSpPr txBox="1"/>
          <p:nvPr/>
        </p:nvSpPr>
        <p:spPr>
          <a:xfrm>
            <a:off x="7789810" y="1435135"/>
            <a:ext cx="8705400" cy="599972"/>
          </a:xfrm>
          <a:prstGeom prst="rect">
            <a:avLst/>
          </a:prstGeom>
          <a:noFill/>
          <a:ln>
            <a:noFill/>
          </a:ln>
        </p:spPr>
        <p:txBody>
          <a:bodyPr spcFirstLastPara="1" wrap="square" lIns="0" tIns="0" rIns="0" bIns="0" anchor="t" anchorCtr="0">
            <a:spAutoFit/>
          </a:bodyPr>
          <a:lstStyle/>
          <a:p>
            <a:pPr lvl="0">
              <a:lnSpc>
                <a:spcPct val="150022"/>
              </a:lnSpc>
            </a:pPr>
            <a:r>
              <a:rPr lang="pl-PL" sz="2599" b="1" dirty="0">
                <a:solidFill>
                  <a:schemeClr val="lt1"/>
                </a:solidFill>
                <a:latin typeface="Montserrat"/>
                <a:ea typeface="Montserrat"/>
                <a:cs typeface="Montserrat"/>
                <a:sym typeface="Montserrat"/>
              </a:rPr>
              <a:t>Również do Haftu i Widocznej Poprawki </a:t>
            </a:r>
            <a:endParaRPr sz="2599" b="1" dirty="0">
              <a:solidFill>
                <a:schemeClr val="lt1"/>
              </a:solidFill>
              <a:latin typeface="Montserrat"/>
              <a:ea typeface="Montserrat"/>
              <a:cs typeface="Montserrat"/>
              <a:sym typeface="Montserrat"/>
            </a:endParaRPr>
          </a:p>
        </p:txBody>
      </p:sp>
      <p:sp>
        <p:nvSpPr>
          <p:cNvPr id="964" name="Google Shape;964;g315349e3dfc_0_398"/>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965" name="Google Shape;965;g315349e3dfc_0_398"/>
          <p:cNvSpPr txBox="1"/>
          <p:nvPr/>
        </p:nvSpPr>
        <p:spPr>
          <a:xfrm>
            <a:off x="758450" y="2944550"/>
            <a:ext cx="7036500" cy="5163000"/>
          </a:xfrm>
          <a:prstGeom prst="rect">
            <a:avLst/>
          </a:prstGeom>
          <a:noFill/>
          <a:ln>
            <a:noFill/>
          </a:ln>
        </p:spPr>
        <p:txBody>
          <a:bodyPr spcFirstLastPara="1" wrap="square" lIns="91425" tIns="91425" rIns="91425" bIns="91425" anchor="t" anchorCtr="0">
            <a:noAutofit/>
          </a:bodyPr>
          <a:lstStyle/>
          <a:p>
            <a:pPr marL="457200" lvl="0" indent="-381000">
              <a:buClr>
                <a:schemeClr val="dk1"/>
              </a:buClr>
              <a:buSzPts val="2400"/>
              <a:buFont typeface="Montserrat"/>
              <a:buChar char="❏"/>
            </a:pPr>
            <a:r>
              <a:rPr lang="pl-PL" sz="2400" dirty="0">
                <a:solidFill>
                  <a:schemeClr val="dk1"/>
                </a:solidFill>
                <a:latin typeface="Montserrat"/>
                <a:ea typeface="Montserrat"/>
                <a:cs typeface="Montserrat"/>
                <a:sym typeface="Montserrat"/>
              </a:rPr>
              <a:t>Nożyczki do haftu
Markery tkanin
naparstki
Nawlekacze igły
 igły do haftu (</a:t>
            </a:r>
            <a:r>
              <a:rPr lang="pl-PL" sz="2400" dirty="0" err="1">
                <a:solidFill>
                  <a:schemeClr val="dk1"/>
                </a:solidFill>
                <a:latin typeface="Montserrat"/>
                <a:ea typeface="Montserrat"/>
                <a:cs typeface="Montserrat"/>
                <a:sym typeface="Montserrat"/>
              </a:rPr>
              <a:t>cerning</a:t>
            </a:r>
            <a:r>
              <a:rPr lang="pl-PL" sz="2400" dirty="0">
                <a:solidFill>
                  <a:schemeClr val="dk1"/>
                </a:solidFill>
                <a:latin typeface="Montserrat"/>
                <a:ea typeface="Montserrat"/>
                <a:cs typeface="Montserrat"/>
                <a:sym typeface="Montserrat"/>
              </a:rPr>
              <a:t>* i </a:t>
            </a:r>
            <a:r>
              <a:rPr lang="pl-PL" sz="2400" dirty="0" err="1">
                <a:solidFill>
                  <a:schemeClr val="dk1"/>
                </a:solidFill>
                <a:latin typeface="Montserrat"/>
                <a:ea typeface="Montserrat"/>
                <a:cs typeface="Montserrat"/>
                <a:sym typeface="Montserrat"/>
              </a:rPr>
              <a:t>sashiko</a:t>
            </a:r>
            <a:r>
              <a:rPr lang="pl-PL" sz="2400" dirty="0">
                <a:solidFill>
                  <a:schemeClr val="dk1"/>
                </a:solidFill>
                <a:latin typeface="Montserrat"/>
                <a:ea typeface="Montserrat"/>
                <a:cs typeface="Montserrat"/>
                <a:sym typeface="Montserrat"/>
              </a:rPr>
              <a:t>)
Nić do szycia ręcznego
Nić haftowana (nić </a:t>
            </a:r>
            <a:r>
              <a:rPr lang="pl-PL" sz="2400" dirty="0" err="1">
                <a:solidFill>
                  <a:schemeClr val="dk1"/>
                </a:solidFill>
                <a:latin typeface="Montserrat"/>
                <a:ea typeface="Montserrat"/>
                <a:cs typeface="Montserrat"/>
                <a:sym typeface="Montserrat"/>
              </a:rPr>
              <a:t>Sashiko</a:t>
            </a:r>
            <a:r>
              <a:rPr lang="pl-PL" sz="2400" dirty="0">
                <a:solidFill>
                  <a:schemeClr val="dk1"/>
                </a:solidFill>
                <a:latin typeface="Montserrat"/>
                <a:ea typeface="Montserrat"/>
                <a:cs typeface="Montserrat"/>
                <a:sym typeface="Montserrat"/>
              </a:rPr>
              <a:t>)
Ramka do haftu 
Narzędzie cerowania (np. jajko)</a:t>
            </a:r>
            <a:endParaRPr sz="2400" dirty="0">
              <a:solidFill>
                <a:schemeClr val="dk1"/>
              </a:solidFill>
              <a:latin typeface="Montserrat"/>
              <a:ea typeface="Montserrat"/>
              <a:cs typeface="Montserrat"/>
              <a:sym typeface="Montserrat"/>
            </a:endParaRPr>
          </a:p>
        </p:txBody>
      </p:sp>
      <p:grpSp>
        <p:nvGrpSpPr>
          <p:cNvPr id="966" name="Google Shape;966;g315349e3dfc_0_398"/>
          <p:cNvGrpSpPr/>
          <p:nvPr/>
        </p:nvGrpSpPr>
        <p:grpSpPr>
          <a:xfrm>
            <a:off x="15237825" y="7003305"/>
            <a:ext cx="1028753" cy="2807522"/>
            <a:chOff x="0" y="0"/>
            <a:chExt cx="816600" cy="2228546"/>
          </a:xfrm>
        </p:grpSpPr>
        <p:sp>
          <p:nvSpPr>
            <p:cNvPr id="967" name="Google Shape;967;g315349e3dfc_0_398"/>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968" name="Google Shape;968;g315349e3dfc_0_398"/>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969" name="Google Shape;969;g315349e3dfc_0_398"/>
          <p:cNvPicPr preferRelativeResize="0"/>
          <p:nvPr/>
        </p:nvPicPr>
        <p:blipFill rotWithShape="1">
          <a:blip r:embed="rId4">
            <a:alphaModFix/>
          </a:blip>
          <a:srcRect t="1984" b="4426"/>
          <a:stretch/>
        </p:blipFill>
        <p:spPr>
          <a:xfrm>
            <a:off x="7248350" y="2393124"/>
            <a:ext cx="8588475" cy="6608976"/>
          </a:xfrm>
          <a:prstGeom prst="rect">
            <a:avLst/>
          </a:prstGeom>
          <a:noFill/>
          <a:ln w="38100" cap="flat" cmpd="sng">
            <a:solidFill>
              <a:schemeClr val="dk2"/>
            </a:solidFill>
            <a:prstDash val="solid"/>
            <a:round/>
            <a:headEnd type="none" w="sm" len="sm"/>
            <a:tailEnd type="none" w="sm" len="sm"/>
          </a:ln>
        </p:spPr>
      </p:pic>
      <p:sp>
        <p:nvSpPr>
          <p:cNvPr id="970" name="Google Shape;970;g315349e3dfc_0_39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971" name="Google Shape;971;g315349e3dfc_0_398"/>
          <p:cNvSpPr txBox="1"/>
          <p:nvPr/>
        </p:nvSpPr>
        <p:spPr>
          <a:xfrm>
            <a:off x="3947160" y="9238650"/>
            <a:ext cx="14087415" cy="599942"/>
          </a:xfrm>
          <a:prstGeom prst="rect">
            <a:avLst/>
          </a:prstGeom>
          <a:noFill/>
          <a:ln>
            <a:noFill/>
          </a:ln>
        </p:spPr>
        <p:txBody>
          <a:bodyPr spcFirstLastPara="1" wrap="square" lIns="91425" tIns="91425" rIns="91425" bIns="91425" anchor="t" anchorCtr="0">
            <a:spAutoFit/>
          </a:bodyPr>
          <a:lstStyle/>
          <a:p>
            <a:pPr marL="457200" lvl="0" indent="-342836">
              <a:lnSpc>
                <a:spcPct val="150000"/>
              </a:lnSpc>
              <a:buClr>
                <a:srgbClr val="1E2328"/>
              </a:buClr>
              <a:buSzPts val="1799"/>
              <a:buFont typeface="Montserrat"/>
              <a:buChar char="●"/>
            </a:pPr>
            <a:r>
              <a:rPr lang="pl-PL" sz="1799" dirty="0">
                <a:solidFill>
                  <a:srgbClr val="1E2328"/>
                </a:solidFill>
                <a:latin typeface="Montserrat"/>
                <a:ea typeface="Montserrat"/>
                <a:cs typeface="Montserrat"/>
                <a:sym typeface="Montserrat"/>
              </a:rPr>
              <a:t>Igły do cerowania mają tępą końcówkę i występują w różnych rozmiarach i długościach.</a:t>
            </a:r>
            <a:endParaRPr sz="3200" dirty="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975"/>
        <p:cNvGrpSpPr/>
        <p:nvPr/>
      </p:nvGrpSpPr>
      <p:grpSpPr>
        <a:xfrm>
          <a:off x="0" y="0"/>
          <a:ext cx="0" cy="0"/>
          <a:chOff x="0" y="0"/>
          <a:chExt cx="0" cy="0"/>
        </a:xfrm>
      </p:grpSpPr>
      <p:grpSp>
        <p:nvGrpSpPr>
          <p:cNvPr id="976" name="Google Shape;976;g315349e3dfc_0_416"/>
          <p:cNvGrpSpPr/>
          <p:nvPr/>
        </p:nvGrpSpPr>
        <p:grpSpPr>
          <a:xfrm>
            <a:off x="0" y="0"/>
            <a:ext cx="18288000" cy="10287000"/>
            <a:chOff x="0" y="0"/>
            <a:chExt cx="24384000" cy="13716000"/>
          </a:xfrm>
        </p:grpSpPr>
        <p:cxnSp>
          <p:nvCxnSpPr>
            <p:cNvPr id="977" name="Google Shape;977;g315349e3dfc_0_41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78" name="Google Shape;978;g315349e3dfc_0_41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79" name="Google Shape;979;g315349e3dfc_0_41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980" name="Google Shape;980;g315349e3dfc_0_416"/>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981" name="Google Shape;981;g315349e3dfc_0_41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982" name="Google Shape;982;g315349e3dfc_0_416"/>
          <p:cNvSpPr txBox="1"/>
          <p:nvPr/>
        </p:nvSpPr>
        <p:spPr>
          <a:xfrm>
            <a:off x="1028700" y="1439250"/>
            <a:ext cx="11156400" cy="93173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en-US" sz="4963" dirty="0" err="1">
                <a:solidFill>
                  <a:schemeClr val="lt1"/>
                </a:solidFill>
                <a:latin typeface="DM Serif Display"/>
                <a:ea typeface="DM Serif Display"/>
                <a:cs typeface="DM Serif Display"/>
                <a:sym typeface="DM Serif Display"/>
              </a:rPr>
              <a:t>Narzędzia</a:t>
            </a:r>
            <a:r>
              <a:rPr lang="en-US" sz="4963" dirty="0">
                <a:solidFill>
                  <a:schemeClr val="lt1"/>
                </a:solidFill>
                <a:latin typeface="DM Serif Display"/>
                <a:ea typeface="DM Serif Display"/>
                <a:cs typeface="DM Serif Display"/>
                <a:sym typeface="DM Serif Display"/>
              </a:rPr>
              <a:t> </a:t>
            </a:r>
            <a:r>
              <a:rPr lang="pl-PL" sz="4963" dirty="0">
                <a:solidFill>
                  <a:schemeClr val="lt1"/>
                </a:solidFill>
                <a:latin typeface="DM Serif Display"/>
                <a:ea typeface="DM Serif Display"/>
                <a:cs typeface="DM Serif Display"/>
                <a:sym typeface="DM Serif Display"/>
              </a:rPr>
              <a:t>P</a:t>
            </a:r>
            <a:r>
              <a:rPr lang="en-US" sz="4963" dirty="0" err="1">
                <a:solidFill>
                  <a:schemeClr val="lt1"/>
                </a:solidFill>
                <a:latin typeface="DM Serif Display"/>
                <a:ea typeface="DM Serif Display"/>
                <a:cs typeface="DM Serif Display"/>
                <a:sym typeface="DM Serif Display"/>
              </a:rPr>
              <a:t>atchwork</a:t>
            </a:r>
            <a:r>
              <a:rPr lang="en-US" sz="4963" dirty="0">
                <a:solidFill>
                  <a:schemeClr val="lt1"/>
                </a:solidFill>
                <a:latin typeface="DM Serif Display"/>
                <a:ea typeface="DM Serif Display"/>
                <a:cs typeface="DM Serif Display"/>
                <a:sym typeface="DM Serif Display"/>
              </a:rPr>
              <a:t> </a:t>
            </a:r>
            <a:r>
              <a:rPr lang="en-US" sz="4963" dirty="0" err="1">
                <a:solidFill>
                  <a:schemeClr val="lt1"/>
                </a:solidFill>
                <a:latin typeface="DM Serif Display"/>
                <a:ea typeface="DM Serif Display"/>
                <a:cs typeface="DM Serif Display"/>
                <a:sym typeface="DM Serif Display"/>
              </a:rPr>
              <a:t>i</a:t>
            </a:r>
            <a:r>
              <a:rPr lang="en-US" sz="4963" dirty="0">
                <a:solidFill>
                  <a:schemeClr val="lt1"/>
                </a:solidFill>
                <a:latin typeface="DM Serif Display"/>
                <a:ea typeface="DM Serif Display"/>
                <a:cs typeface="DM Serif Display"/>
                <a:sym typeface="DM Serif Display"/>
              </a:rPr>
              <a:t> </a:t>
            </a:r>
            <a:r>
              <a:rPr lang="pl-PL" sz="4963" dirty="0">
                <a:solidFill>
                  <a:schemeClr val="lt1"/>
                </a:solidFill>
                <a:latin typeface="DM Serif Display"/>
                <a:ea typeface="DM Serif Display"/>
                <a:cs typeface="DM Serif Display"/>
                <a:sym typeface="DM Serif Display"/>
              </a:rPr>
              <a:t>A</a:t>
            </a:r>
            <a:r>
              <a:rPr lang="en-US" sz="4963" dirty="0" err="1">
                <a:solidFill>
                  <a:schemeClr val="lt1"/>
                </a:solidFill>
                <a:latin typeface="DM Serif Display"/>
                <a:ea typeface="DM Serif Display"/>
                <a:cs typeface="DM Serif Display"/>
                <a:sym typeface="DM Serif Display"/>
              </a:rPr>
              <a:t>plikacj</a:t>
            </a:r>
            <a:r>
              <a:rPr lang="pl-PL" sz="4963" dirty="0">
                <a:solidFill>
                  <a:schemeClr val="lt1"/>
                </a:solidFill>
                <a:latin typeface="DM Serif Display"/>
                <a:ea typeface="DM Serif Display"/>
                <a:cs typeface="DM Serif Display"/>
                <a:sym typeface="DM Serif Display"/>
              </a:rPr>
              <a:t>i</a:t>
            </a:r>
            <a:endParaRPr sz="4963" dirty="0">
              <a:solidFill>
                <a:schemeClr val="lt1"/>
              </a:solidFill>
              <a:latin typeface="DM Serif Display"/>
              <a:ea typeface="DM Serif Display"/>
              <a:cs typeface="DM Serif Display"/>
              <a:sym typeface="DM Serif Display"/>
            </a:endParaRPr>
          </a:p>
        </p:txBody>
      </p:sp>
      <p:sp>
        <p:nvSpPr>
          <p:cNvPr id="983" name="Google Shape;983;g315349e3dfc_0_416"/>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984" name="Google Shape;984;g315349e3dfc_0_416"/>
          <p:cNvSpPr txBox="1"/>
          <p:nvPr/>
        </p:nvSpPr>
        <p:spPr>
          <a:xfrm>
            <a:off x="650850" y="2618375"/>
            <a:ext cx="6520800" cy="6348600"/>
          </a:xfrm>
          <a:prstGeom prst="rect">
            <a:avLst/>
          </a:prstGeom>
          <a:noFill/>
          <a:ln>
            <a:noFill/>
          </a:ln>
        </p:spPr>
        <p:txBody>
          <a:bodyPr spcFirstLastPara="1" wrap="square" lIns="91425" tIns="91425" rIns="91425" bIns="91425" anchor="t" anchorCtr="0">
            <a:noAutofit/>
          </a:bodyPr>
          <a:lstStyle/>
          <a:p>
            <a:pPr marL="457200" lvl="0" indent="-412750">
              <a:buClr>
                <a:schemeClr val="dk1"/>
              </a:buClr>
              <a:buSzPts val="2900"/>
              <a:buFont typeface="Montserrat"/>
              <a:buChar char="❏"/>
            </a:pPr>
            <a:r>
              <a:rPr lang="pl-PL" sz="2900" dirty="0">
                <a:solidFill>
                  <a:schemeClr val="dk1"/>
                </a:solidFill>
                <a:latin typeface="Montserrat"/>
                <a:ea typeface="Montserrat"/>
                <a:cs typeface="Montserrat"/>
                <a:sym typeface="Montserrat"/>
              </a:rPr>
              <a:t>Aplikacja i nożyczki do cięcia
Markery tkanin
Obrotowa </a:t>
            </a:r>
            <a:r>
              <a:rPr lang="pl-PL" sz="2900" dirty="0" err="1">
                <a:solidFill>
                  <a:schemeClr val="dk1"/>
                </a:solidFill>
                <a:latin typeface="Montserrat"/>
                <a:ea typeface="Montserrat"/>
                <a:cs typeface="Montserrat"/>
                <a:sym typeface="Montserrat"/>
              </a:rPr>
              <a:t>nożarka</a:t>
            </a:r>
            <a:r>
              <a:rPr lang="pl-PL" sz="2900" dirty="0">
                <a:solidFill>
                  <a:schemeClr val="dk1"/>
                </a:solidFill>
                <a:latin typeface="Montserrat"/>
                <a:ea typeface="Montserrat"/>
                <a:cs typeface="Montserrat"/>
                <a:sym typeface="Montserrat"/>
              </a:rPr>
              <a:t> i mata tnąca
Miernik szwów i miarka
Igły ręczne i maszynowe
Ręczne szycie i nici maszynowe
Szpilki z płaskim główką 
Przezroczysta plastikowa linijka</a:t>
            </a:r>
            <a:endParaRPr sz="2900" dirty="0">
              <a:solidFill>
                <a:schemeClr val="dk1"/>
              </a:solidFill>
              <a:latin typeface="Montserrat"/>
              <a:ea typeface="Montserrat"/>
              <a:cs typeface="Montserrat"/>
              <a:sym typeface="Montserrat"/>
            </a:endParaRPr>
          </a:p>
        </p:txBody>
      </p:sp>
      <p:grpSp>
        <p:nvGrpSpPr>
          <p:cNvPr id="985" name="Google Shape;985;g315349e3dfc_0_416"/>
          <p:cNvGrpSpPr/>
          <p:nvPr/>
        </p:nvGrpSpPr>
        <p:grpSpPr>
          <a:xfrm>
            <a:off x="15237825" y="7003305"/>
            <a:ext cx="1028753" cy="2807522"/>
            <a:chOff x="0" y="0"/>
            <a:chExt cx="816600" cy="2228546"/>
          </a:xfrm>
        </p:grpSpPr>
        <p:sp>
          <p:nvSpPr>
            <p:cNvPr id="986" name="Google Shape;986;g315349e3dfc_0_416"/>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987" name="Google Shape;987;g315349e3dfc_0_416"/>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988" name="Google Shape;988;g315349e3dfc_0_416"/>
          <p:cNvPicPr preferRelativeResize="0"/>
          <p:nvPr/>
        </p:nvPicPr>
        <p:blipFill rotWithShape="1">
          <a:blip r:embed="rId4">
            <a:alphaModFix/>
          </a:blip>
          <a:srcRect/>
          <a:stretch/>
        </p:blipFill>
        <p:spPr>
          <a:xfrm>
            <a:off x="7171650" y="2794844"/>
            <a:ext cx="9094926" cy="5070531"/>
          </a:xfrm>
          <a:prstGeom prst="rect">
            <a:avLst/>
          </a:prstGeom>
          <a:noFill/>
          <a:ln w="38100" cap="flat" cmpd="sng">
            <a:solidFill>
              <a:schemeClr val="dk2"/>
            </a:solidFill>
            <a:prstDash val="solid"/>
            <a:round/>
            <a:headEnd type="none" w="sm" len="sm"/>
            <a:tailEnd type="none" w="sm" len="sm"/>
          </a:ln>
        </p:spPr>
      </p:pic>
      <p:sp>
        <p:nvSpPr>
          <p:cNvPr id="989" name="Google Shape;989;g315349e3dfc_0_416"/>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grpSp>
        <p:nvGrpSpPr>
          <p:cNvPr id="994" name="Google Shape;994;g3152b07189b_0_168"/>
          <p:cNvGrpSpPr/>
          <p:nvPr/>
        </p:nvGrpSpPr>
        <p:grpSpPr>
          <a:xfrm>
            <a:off x="0" y="0"/>
            <a:ext cx="18288000" cy="10287000"/>
            <a:chOff x="0" y="0"/>
            <a:chExt cx="24384000" cy="13716000"/>
          </a:xfrm>
        </p:grpSpPr>
        <p:cxnSp>
          <p:nvCxnSpPr>
            <p:cNvPr id="995" name="Google Shape;995;g3152b07189b_0_16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96" name="Google Shape;996;g3152b07189b_0_16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97" name="Google Shape;997;g3152b07189b_0_16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998" name="Google Shape;998;g3152b07189b_0_168"/>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999" name="Google Shape;999;g3152b07189b_0_16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cxnSp>
        <p:nvCxnSpPr>
          <p:cNvPr id="1000" name="Google Shape;1000;g3152b07189b_0_168"/>
          <p:cNvCxnSpPr/>
          <p:nvPr/>
        </p:nvCxnSpPr>
        <p:spPr>
          <a:xfrm rot="22947">
            <a:off x="8784471" y="3324654"/>
            <a:ext cx="719116" cy="0"/>
          </a:xfrm>
          <a:prstGeom prst="straightConnector1">
            <a:avLst/>
          </a:prstGeom>
          <a:noFill/>
          <a:ln w="9525" cap="flat" cmpd="sng">
            <a:solidFill>
              <a:srgbClr val="CFCF5A"/>
            </a:solidFill>
            <a:prstDash val="solid"/>
            <a:round/>
            <a:headEnd type="none" w="sm" len="sm"/>
            <a:tailEnd type="none" w="sm" len="sm"/>
          </a:ln>
        </p:spPr>
      </p:cxnSp>
      <p:grpSp>
        <p:nvGrpSpPr>
          <p:cNvPr id="1001" name="Google Shape;1001;g3152b07189b_0_168"/>
          <p:cNvGrpSpPr/>
          <p:nvPr/>
        </p:nvGrpSpPr>
        <p:grpSpPr>
          <a:xfrm>
            <a:off x="6561865" y="4537092"/>
            <a:ext cx="3458758" cy="4147404"/>
            <a:chOff x="0" y="0"/>
            <a:chExt cx="3207900" cy="3846600"/>
          </a:xfrm>
        </p:grpSpPr>
        <p:sp>
          <p:nvSpPr>
            <p:cNvPr id="1002" name="Google Shape;1002;g3152b07189b_0_168"/>
            <p:cNvSpPr/>
            <p:nvPr/>
          </p:nvSpPr>
          <p:spPr>
            <a:xfrm>
              <a:off x="0" y="0"/>
              <a:ext cx="3207753" cy="384650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CFCF5A"/>
            </a:solidFill>
            <a:ln>
              <a:noFill/>
            </a:ln>
          </p:spPr>
          <p:txBody>
            <a:bodyPr/>
            <a:lstStyle/>
            <a:p>
              <a:endParaRPr lang="pl-PL"/>
            </a:p>
          </p:txBody>
        </p:sp>
        <p:sp>
          <p:nvSpPr>
            <p:cNvPr id="1003" name="Google Shape;1003;g3152b07189b_0_168"/>
            <p:cNvSpPr txBox="1"/>
            <p:nvPr/>
          </p:nvSpPr>
          <p:spPr>
            <a:xfrm>
              <a:off x="0" y="0"/>
              <a:ext cx="3207900" cy="38466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04" name="Google Shape;1004;g3152b07189b_0_168"/>
          <p:cNvGrpSpPr/>
          <p:nvPr/>
        </p:nvGrpSpPr>
        <p:grpSpPr>
          <a:xfrm>
            <a:off x="2138975" y="4537092"/>
            <a:ext cx="3458758" cy="4147404"/>
            <a:chOff x="0" y="0"/>
            <a:chExt cx="3207900" cy="3846600"/>
          </a:xfrm>
        </p:grpSpPr>
        <p:sp>
          <p:nvSpPr>
            <p:cNvPr id="1005" name="Google Shape;1005;g3152b07189b_0_168"/>
            <p:cNvSpPr/>
            <p:nvPr/>
          </p:nvSpPr>
          <p:spPr>
            <a:xfrm>
              <a:off x="0" y="0"/>
              <a:ext cx="3207753" cy="384650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006" name="Google Shape;1006;g3152b07189b_0_168"/>
            <p:cNvSpPr txBox="1"/>
            <p:nvPr/>
          </p:nvSpPr>
          <p:spPr>
            <a:xfrm>
              <a:off x="0" y="0"/>
              <a:ext cx="3207900" cy="38466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07" name="Google Shape;1007;g3152b07189b_0_168"/>
          <p:cNvGrpSpPr/>
          <p:nvPr/>
        </p:nvGrpSpPr>
        <p:grpSpPr>
          <a:xfrm>
            <a:off x="3430143" y="4098895"/>
            <a:ext cx="876361" cy="876361"/>
            <a:chOff x="0" y="0"/>
            <a:chExt cx="812800" cy="812800"/>
          </a:xfrm>
        </p:grpSpPr>
        <p:sp>
          <p:nvSpPr>
            <p:cNvPr id="1008" name="Google Shape;1008;g3152b07189b_0_16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009" name="Google Shape;1009;g3152b07189b_0_168"/>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10" name="Google Shape;1010;g3152b07189b_0_168"/>
          <p:cNvGrpSpPr/>
          <p:nvPr/>
        </p:nvGrpSpPr>
        <p:grpSpPr>
          <a:xfrm>
            <a:off x="7853033" y="4098895"/>
            <a:ext cx="876361" cy="876361"/>
            <a:chOff x="0" y="0"/>
            <a:chExt cx="812800" cy="812800"/>
          </a:xfrm>
        </p:grpSpPr>
        <p:sp>
          <p:nvSpPr>
            <p:cNvPr id="1011" name="Google Shape;1011;g3152b07189b_0_16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1E2328"/>
            </a:solidFill>
            <a:ln>
              <a:noFill/>
            </a:ln>
          </p:spPr>
          <p:txBody>
            <a:bodyPr/>
            <a:lstStyle/>
            <a:p>
              <a:endParaRPr lang="pl-PL"/>
            </a:p>
          </p:txBody>
        </p:sp>
        <p:sp>
          <p:nvSpPr>
            <p:cNvPr id="1012" name="Google Shape;1012;g3152b07189b_0_168"/>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13" name="Google Shape;1013;g3152b07189b_0_168"/>
          <p:cNvGrpSpPr/>
          <p:nvPr/>
        </p:nvGrpSpPr>
        <p:grpSpPr>
          <a:xfrm>
            <a:off x="10984767" y="4537092"/>
            <a:ext cx="3458758" cy="4147404"/>
            <a:chOff x="0" y="0"/>
            <a:chExt cx="3207900" cy="3846600"/>
          </a:xfrm>
        </p:grpSpPr>
        <p:sp>
          <p:nvSpPr>
            <p:cNvPr id="1014" name="Google Shape;1014;g3152b07189b_0_168"/>
            <p:cNvSpPr/>
            <p:nvPr/>
          </p:nvSpPr>
          <p:spPr>
            <a:xfrm>
              <a:off x="0" y="0"/>
              <a:ext cx="3207753" cy="384650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015" name="Google Shape;1015;g3152b07189b_0_168"/>
            <p:cNvSpPr txBox="1"/>
            <p:nvPr/>
          </p:nvSpPr>
          <p:spPr>
            <a:xfrm>
              <a:off x="0" y="0"/>
              <a:ext cx="3207900" cy="38466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16" name="Google Shape;1016;g3152b07189b_0_168"/>
          <p:cNvGrpSpPr/>
          <p:nvPr/>
        </p:nvGrpSpPr>
        <p:grpSpPr>
          <a:xfrm>
            <a:off x="12223873" y="4098895"/>
            <a:ext cx="876361" cy="876361"/>
            <a:chOff x="0" y="0"/>
            <a:chExt cx="812800" cy="812800"/>
          </a:xfrm>
        </p:grpSpPr>
        <p:sp>
          <p:nvSpPr>
            <p:cNvPr id="1017" name="Google Shape;1017;g3152b07189b_0_16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018" name="Google Shape;1018;g3152b07189b_0_168"/>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19" name="Google Shape;1019;g3152b07189b_0_168"/>
          <p:cNvSpPr txBox="1"/>
          <p:nvPr/>
        </p:nvSpPr>
        <p:spPr>
          <a:xfrm>
            <a:off x="3844528" y="2001789"/>
            <a:ext cx="10599000" cy="922240"/>
          </a:xfrm>
          <a:prstGeom prst="rect">
            <a:avLst/>
          </a:prstGeom>
          <a:noFill/>
          <a:ln>
            <a:noFill/>
          </a:ln>
        </p:spPr>
        <p:txBody>
          <a:bodyPr spcFirstLastPara="1" wrap="square" lIns="0" tIns="0" rIns="0" bIns="0" anchor="t" anchorCtr="0">
            <a:spAutoFit/>
          </a:bodyPr>
          <a:lstStyle/>
          <a:p>
            <a:pPr lvl="0" algn="ctr">
              <a:lnSpc>
                <a:spcPct val="111001"/>
              </a:lnSpc>
            </a:pPr>
            <a:r>
              <a:rPr lang="en-US" sz="5399" dirty="0" err="1">
                <a:solidFill>
                  <a:srgbClr val="1E2328"/>
                </a:solidFill>
                <a:latin typeface="DM Serif Display"/>
                <a:ea typeface="DM Serif Display"/>
                <a:cs typeface="DM Serif Display"/>
                <a:sym typeface="DM Serif Display"/>
              </a:rPr>
              <a:t>Sprzęt</a:t>
            </a:r>
            <a:r>
              <a:rPr lang="en-US" sz="5399" dirty="0">
                <a:solidFill>
                  <a:srgbClr val="1E2328"/>
                </a:solidFill>
                <a:latin typeface="DM Serif Display"/>
                <a:ea typeface="DM Serif Display"/>
                <a:cs typeface="DM Serif Display"/>
                <a:sym typeface="DM Serif Display"/>
              </a:rPr>
              <a:t> </a:t>
            </a:r>
            <a:r>
              <a:rPr lang="en-US" sz="5399" dirty="0" err="1">
                <a:solidFill>
                  <a:srgbClr val="1E2328"/>
                </a:solidFill>
                <a:latin typeface="DM Serif Display"/>
                <a:ea typeface="DM Serif Display"/>
                <a:cs typeface="DM Serif Display"/>
                <a:sym typeface="DM Serif Display"/>
              </a:rPr>
              <a:t>krawiecki</a:t>
            </a:r>
            <a:endParaRPr dirty="0"/>
          </a:p>
        </p:txBody>
      </p:sp>
      <p:sp>
        <p:nvSpPr>
          <p:cNvPr id="1020" name="Google Shape;1020;g3152b07189b_0_168"/>
          <p:cNvSpPr txBox="1"/>
          <p:nvPr/>
        </p:nvSpPr>
        <p:spPr>
          <a:xfrm>
            <a:off x="2243206" y="6387548"/>
            <a:ext cx="3250200" cy="624786"/>
          </a:xfrm>
          <a:prstGeom prst="rect">
            <a:avLst/>
          </a:prstGeom>
          <a:noFill/>
          <a:ln>
            <a:noFill/>
          </a:ln>
        </p:spPr>
        <p:txBody>
          <a:bodyPr spcFirstLastPara="1" wrap="square" lIns="0" tIns="0" rIns="0" bIns="0" anchor="t" anchorCtr="0">
            <a:spAutoFit/>
          </a:bodyPr>
          <a:lstStyle/>
          <a:p>
            <a:pPr lvl="0" algn="ctr">
              <a:lnSpc>
                <a:spcPct val="140000"/>
              </a:lnSpc>
            </a:pPr>
            <a:r>
              <a:rPr lang="en-US" sz="2900" dirty="0" err="1">
                <a:solidFill>
                  <a:srgbClr val="FFFFFF"/>
                </a:solidFill>
                <a:latin typeface="DM Serif Display"/>
                <a:ea typeface="DM Serif Display"/>
                <a:cs typeface="DM Serif Display"/>
                <a:sym typeface="DM Serif Display"/>
              </a:rPr>
              <a:t>Szycie</a:t>
            </a:r>
            <a:endParaRPr sz="1800" dirty="0"/>
          </a:p>
        </p:txBody>
      </p:sp>
      <p:sp>
        <p:nvSpPr>
          <p:cNvPr id="1021" name="Google Shape;1021;g3152b07189b_0_168"/>
          <p:cNvSpPr txBox="1"/>
          <p:nvPr/>
        </p:nvSpPr>
        <p:spPr>
          <a:xfrm>
            <a:off x="3430143" y="4292666"/>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01</a:t>
            </a:r>
            <a:endParaRPr/>
          </a:p>
        </p:txBody>
      </p:sp>
      <p:sp>
        <p:nvSpPr>
          <p:cNvPr id="1022" name="Google Shape;1022;g3152b07189b_0_168"/>
          <p:cNvSpPr txBox="1"/>
          <p:nvPr/>
        </p:nvSpPr>
        <p:spPr>
          <a:xfrm>
            <a:off x="7853033" y="4292666"/>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02</a:t>
            </a:r>
            <a:endParaRPr/>
          </a:p>
        </p:txBody>
      </p:sp>
      <p:sp>
        <p:nvSpPr>
          <p:cNvPr id="1023" name="Google Shape;1023;g3152b07189b_0_168"/>
          <p:cNvSpPr txBox="1"/>
          <p:nvPr/>
        </p:nvSpPr>
        <p:spPr>
          <a:xfrm>
            <a:off x="6666134" y="6387598"/>
            <a:ext cx="3250200" cy="624786"/>
          </a:xfrm>
          <a:prstGeom prst="rect">
            <a:avLst/>
          </a:prstGeom>
          <a:noFill/>
          <a:ln>
            <a:noFill/>
          </a:ln>
        </p:spPr>
        <p:txBody>
          <a:bodyPr spcFirstLastPara="1" wrap="square" lIns="0" tIns="0" rIns="0" bIns="0" anchor="t" anchorCtr="0">
            <a:spAutoFit/>
          </a:bodyPr>
          <a:lstStyle/>
          <a:p>
            <a:pPr lvl="0" algn="ctr">
              <a:lnSpc>
                <a:spcPct val="140000"/>
              </a:lnSpc>
            </a:pPr>
            <a:r>
              <a:rPr lang="en-US" sz="2900" dirty="0" err="1">
                <a:solidFill>
                  <a:srgbClr val="FFFFFF"/>
                </a:solidFill>
                <a:latin typeface="DM Serif Display"/>
                <a:ea typeface="DM Serif Display"/>
                <a:cs typeface="DM Serif Display"/>
                <a:sym typeface="DM Serif Display"/>
              </a:rPr>
              <a:t>Prasowanie</a:t>
            </a:r>
            <a:endParaRPr sz="1800" dirty="0"/>
          </a:p>
        </p:txBody>
      </p:sp>
      <p:sp>
        <p:nvSpPr>
          <p:cNvPr id="1024" name="Google Shape;1024;g3152b07189b_0_168"/>
          <p:cNvSpPr txBox="1"/>
          <p:nvPr/>
        </p:nvSpPr>
        <p:spPr>
          <a:xfrm>
            <a:off x="10984786" y="6387598"/>
            <a:ext cx="3250200" cy="1249573"/>
          </a:xfrm>
          <a:prstGeom prst="rect">
            <a:avLst/>
          </a:prstGeom>
          <a:noFill/>
          <a:ln>
            <a:noFill/>
          </a:ln>
        </p:spPr>
        <p:txBody>
          <a:bodyPr spcFirstLastPara="1" wrap="square" lIns="0" tIns="0" rIns="0" bIns="0" anchor="t" anchorCtr="0">
            <a:spAutoFit/>
          </a:bodyPr>
          <a:lstStyle/>
          <a:p>
            <a:pPr lvl="0" algn="ctr">
              <a:lnSpc>
                <a:spcPct val="140000"/>
              </a:lnSpc>
            </a:pPr>
            <a:r>
              <a:rPr lang="en-US" sz="2900" dirty="0" err="1">
                <a:solidFill>
                  <a:srgbClr val="FFFFFF"/>
                </a:solidFill>
                <a:latin typeface="DM Serif Display"/>
                <a:ea typeface="DM Serif Display"/>
                <a:cs typeface="DM Serif Display"/>
                <a:sym typeface="DM Serif Display"/>
              </a:rPr>
              <a:t>Galanteria</a:t>
            </a:r>
            <a:endParaRPr sz="2900" dirty="0">
              <a:solidFill>
                <a:srgbClr val="FFFFFF"/>
              </a:solidFill>
              <a:latin typeface="DM Serif Display"/>
              <a:ea typeface="DM Serif Display"/>
              <a:cs typeface="DM Serif Display"/>
              <a:sym typeface="DM Serif Display"/>
            </a:endParaRPr>
          </a:p>
          <a:p>
            <a:pPr marL="0" marR="0" lvl="0" indent="0" algn="ctr" rtl="0">
              <a:lnSpc>
                <a:spcPct val="140000"/>
              </a:lnSpc>
              <a:spcBef>
                <a:spcPts val="0"/>
              </a:spcBef>
              <a:spcAft>
                <a:spcPts val="0"/>
              </a:spcAft>
              <a:buNone/>
            </a:pPr>
            <a:endParaRPr sz="2900" dirty="0">
              <a:solidFill>
                <a:srgbClr val="FFFFFF"/>
              </a:solidFill>
              <a:latin typeface="DM Serif Display"/>
              <a:ea typeface="DM Serif Display"/>
              <a:cs typeface="DM Serif Display"/>
              <a:sym typeface="DM Serif Display"/>
            </a:endParaRPr>
          </a:p>
        </p:txBody>
      </p:sp>
      <p:sp>
        <p:nvSpPr>
          <p:cNvPr id="1025" name="Google Shape;1025;g3152b07189b_0_168"/>
          <p:cNvSpPr txBox="1"/>
          <p:nvPr/>
        </p:nvSpPr>
        <p:spPr>
          <a:xfrm>
            <a:off x="12223873" y="4292666"/>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03</a:t>
            </a:r>
            <a:endParaRPr/>
          </a:p>
        </p:txBody>
      </p:sp>
      <p:sp>
        <p:nvSpPr>
          <p:cNvPr id="1026" name="Google Shape;1026;g3152b07189b_0_168"/>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1027" name="Google Shape;1027;g3152b07189b_0_16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031"/>
        <p:cNvGrpSpPr/>
        <p:nvPr/>
      </p:nvGrpSpPr>
      <p:grpSpPr>
        <a:xfrm>
          <a:off x="0" y="0"/>
          <a:ext cx="0" cy="0"/>
          <a:chOff x="0" y="0"/>
          <a:chExt cx="0" cy="0"/>
        </a:xfrm>
      </p:grpSpPr>
      <p:grpSp>
        <p:nvGrpSpPr>
          <p:cNvPr id="1032" name="Google Shape;1032;g315349e3dfc_0_448"/>
          <p:cNvGrpSpPr/>
          <p:nvPr/>
        </p:nvGrpSpPr>
        <p:grpSpPr>
          <a:xfrm>
            <a:off x="9996550" y="3928830"/>
            <a:ext cx="1028753" cy="2807522"/>
            <a:chOff x="0" y="0"/>
            <a:chExt cx="816600" cy="2228546"/>
          </a:xfrm>
        </p:grpSpPr>
        <p:sp>
          <p:nvSpPr>
            <p:cNvPr id="1033" name="Google Shape;1033;g315349e3dfc_0_448"/>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1034" name="Google Shape;1034;g315349e3dfc_0_448"/>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35" name="Google Shape;1035;g315349e3dfc_0_448"/>
          <p:cNvGrpSpPr/>
          <p:nvPr/>
        </p:nvGrpSpPr>
        <p:grpSpPr>
          <a:xfrm>
            <a:off x="0" y="0"/>
            <a:ext cx="18288000" cy="10287000"/>
            <a:chOff x="0" y="0"/>
            <a:chExt cx="24384000" cy="13716000"/>
          </a:xfrm>
        </p:grpSpPr>
        <p:cxnSp>
          <p:nvCxnSpPr>
            <p:cNvPr id="1036" name="Google Shape;1036;g315349e3dfc_0_44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037" name="Google Shape;1037;g315349e3dfc_0_44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38" name="Google Shape;1038;g315349e3dfc_0_44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039" name="Google Shape;1039;g315349e3dfc_0_448"/>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1040" name="Google Shape;1040;g315349e3dfc_0_44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041" name="Google Shape;1041;g315349e3dfc_0_448"/>
          <p:cNvSpPr txBox="1"/>
          <p:nvPr/>
        </p:nvSpPr>
        <p:spPr>
          <a:xfrm>
            <a:off x="1028700" y="1439250"/>
            <a:ext cx="8327400" cy="93173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en-US" sz="4963" dirty="0" err="1">
                <a:solidFill>
                  <a:schemeClr val="lt1"/>
                </a:solidFill>
                <a:latin typeface="DM Serif Display"/>
                <a:ea typeface="DM Serif Display"/>
                <a:cs typeface="DM Serif Display"/>
                <a:sym typeface="DM Serif Display"/>
              </a:rPr>
              <a:t>Szycie</a:t>
            </a:r>
            <a:endParaRPr dirty="0"/>
          </a:p>
        </p:txBody>
      </p:sp>
      <p:sp>
        <p:nvSpPr>
          <p:cNvPr id="1042" name="Google Shape;1042;g315349e3dfc_0_448"/>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1043" name="Google Shape;1043;g315349e3dfc_0_448"/>
          <p:cNvSpPr txBox="1"/>
          <p:nvPr/>
        </p:nvSpPr>
        <p:spPr>
          <a:xfrm>
            <a:off x="666725" y="3720025"/>
            <a:ext cx="5609100" cy="4929000"/>
          </a:xfrm>
          <a:prstGeom prst="rect">
            <a:avLst/>
          </a:prstGeom>
          <a:noFill/>
          <a:ln>
            <a:noFill/>
          </a:ln>
        </p:spPr>
        <p:txBody>
          <a:bodyPr spcFirstLastPara="1" wrap="square" lIns="91425" tIns="91425" rIns="91425" bIns="91425" anchor="t" anchorCtr="0">
            <a:noAutofit/>
          </a:bodyPr>
          <a:lstStyle/>
          <a:p>
            <a:pPr marL="457200" lvl="0" indent="-412750">
              <a:buClr>
                <a:schemeClr val="dk1"/>
              </a:buClr>
              <a:buSzPts val="2900"/>
              <a:buFont typeface="Montserrat"/>
              <a:buChar char="❏"/>
            </a:pPr>
            <a:r>
              <a:rPr lang="pl-PL" sz="2900" dirty="0">
                <a:solidFill>
                  <a:schemeClr val="dk1"/>
                </a:solidFill>
                <a:latin typeface="Montserrat"/>
                <a:ea typeface="Montserrat"/>
                <a:cs typeface="Montserrat"/>
                <a:sym typeface="Montserrat"/>
              </a:rPr>
              <a:t>Maszyna domowa/domowa
Maszyna przemysłowa
Maszyna </a:t>
            </a:r>
            <a:r>
              <a:rPr lang="pl-PL" sz="2900" dirty="0" err="1">
                <a:solidFill>
                  <a:schemeClr val="dk1"/>
                </a:solidFill>
                <a:latin typeface="Montserrat"/>
                <a:ea typeface="Montserrat"/>
                <a:cs typeface="Montserrat"/>
                <a:sym typeface="Montserrat"/>
              </a:rPr>
              <a:t>overlockowa</a:t>
            </a:r>
            <a:r>
              <a:rPr lang="pl-PL" sz="2900" dirty="0">
                <a:solidFill>
                  <a:schemeClr val="dk1"/>
                </a:solidFill>
                <a:latin typeface="Montserrat"/>
                <a:ea typeface="Montserrat"/>
                <a:cs typeface="Montserrat"/>
                <a:sym typeface="Montserrat"/>
              </a:rPr>
              <a:t>/overlock
Maszyna do ściegu pokrywkowego</a:t>
            </a:r>
            <a:endParaRPr sz="2900" dirty="0">
              <a:solidFill>
                <a:schemeClr val="dk1"/>
              </a:solidFill>
              <a:latin typeface="Montserrat"/>
              <a:ea typeface="Montserrat"/>
              <a:cs typeface="Montserrat"/>
              <a:sym typeface="Montserrat"/>
            </a:endParaRPr>
          </a:p>
        </p:txBody>
      </p:sp>
      <p:sp>
        <p:nvSpPr>
          <p:cNvPr id="1044" name="Google Shape;1044;g315349e3dfc_0_448"/>
          <p:cNvSpPr txBox="1"/>
          <p:nvPr/>
        </p:nvSpPr>
        <p:spPr>
          <a:xfrm>
            <a:off x="12595150" y="160950"/>
            <a:ext cx="4506600" cy="785441"/>
          </a:xfrm>
          <a:prstGeom prst="rect">
            <a:avLst/>
          </a:prstGeom>
          <a:noFill/>
          <a:ln>
            <a:noFill/>
          </a:ln>
        </p:spPr>
        <p:txBody>
          <a:bodyPr spcFirstLastPara="1" wrap="square" lIns="91425" tIns="91425" rIns="91425" bIns="91425" anchor="t" anchorCtr="0">
            <a:spAutoFit/>
          </a:bodyPr>
          <a:lstStyle/>
          <a:p>
            <a:pPr lvl="0">
              <a:lnSpc>
                <a:spcPct val="122002"/>
              </a:lnSpc>
            </a:pPr>
            <a:r>
              <a:rPr lang="en-US" sz="3200" dirty="0" err="1">
                <a:solidFill>
                  <a:schemeClr val="lt1"/>
                </a:solidFill>
                <a:latin typeface="DM Serif Display"/>
                <a:ea typeface="DM Serif Display"/>
                <a:cs typeface="DM Serif Display"/>
                <a:sym typeface="DM Serif Display"/>
              </a:rPr>
              <a:t>Sprzęt</a:t>
            </a:r>
            <a:r>
              <a:rPr lang="en-US" sz="3200" dirty="0">
                <a:solidFill>
                  <a:schemeClr val="lt1"/>
                </a:solidFill>
                <a:latin typeface="DM Serif Display"/>
                <a:ea typeface="DM Serif Display"/>
                <a:cs typeface="DM Serif Display"/>
                <a:sym typeface="DM Serif Display"/>
              </a:rPr>
              <a:t> </a:t>
            </a:r>
            <a:r>
              <a:rPr lang="en-US" sz="3200" dirty="0" err="1">
                <a:solidFill>
                  <a:schemeClr val="lt1"/>
                </a:solidFill>
                <a:latin typeface="DM Serif Display"/>
                <a:ea typeface="DM Serif Display"/>
                <a:cs typeface="DM Serif Display"/>
                <a:sym typeface="DM Serif Display"/>
              </a:rPr>
              <a:t>krawiecki</a:t>
            </a:r>
            <a:endParaRPr sz="3200" dirty="0">
              <a:solidFill>
                <a:schemeClr val="lt1"/>
              </a:solidFill>
              <a:latin typeface="DM Serif Display"/>
              <a:ea typeface="DM Serif Display"/>
              <a:cs typeface="DM Serif Display"/>
              <a:sym typeface="DM Serif Display"/>
            </a:endParaRPr>
          </a:p>
        </p:txBody>
      </p:sp>
      <p:pic>
        <p:nvPicPr>
          <p:cNvPr id="1045" name="Google Shape;1045;g315349e3dfc_0_448"/>
          <p:cNvPicPr preferRelativeResize="0"/>
          <p:nvPr/>
        </p:nvPicPr>
        <p:blipFill>
          <a:blip r:embed="rId4">
            <a:alphaModFix/>
          </a:blip>
          <a:stretch>
            <a:fillRect/>
          </a:stretch>
        </p:blipFill>
        <p:spPr>
          <a:xfrm>
            <a:off x="10485445" y="6194205"/>
            <a:ext cx="4369838" cy="3495870"/>
          </a:xfrm>
          <a:prstGeom prst="rect">
            <a:avLst/>
          </a:prstGeom>
          <a:noFill/>
          <a:ln w="38100" cap="flat" cmpd="sng">
            <a:solidFill>
              <a:schemeClr val="dk2"/>
            </a:solidFill>
            <a:prstDash val="solid"/>
            <a:round/>
            <a:headEnd type="none" w="sm" len="sm"/>
            <a:tailEnd type="none" w="sm" len="sm"/>
          </a:ln>
        </p:spPr>
      </p:pic>
      <p:pic>
        <p:nvPicPr>
          <p:cNvPr id="1046" name="Google Shape;1046;g315349e3dfc_0_448"/>
          <p:cNvPicPr preferRelativeResize="0"/>
          <p:nvPr/>
        </p:nvPicPr>
        <p:blipFill rotWithShape="1">
          <a:blip r:embed="rId5">
            <a:alphaModFix/>
          </a:blip>
          <a:srcRect l="36852" t="13579" b="56791"/>
          <a:stretch/>
        </p:blipFill>
        <p:spPr>
          <a:xfrm>
            <a:off x="6593950" y="1476375"/>
            <a:ext cx="3891499" cy="2738880"/>
          </a:xfrm>
          <a:prstGeom prst="rect">
            <a:avLst/>
          </a:prstGeom>
          <a:noFill/>
          <a:ln w="38100" cap="flat" cmpd="sng">
            <a:solidFill>
              <a:schemeClr val="dk2"/>
            </a:solidFill>
            <a:prstDash val="solid"/>
            <a:round/>
            <a:headEnd type="none" w="sm" len="sm"/>
            <a:tailEnd type="none" w="sm" len="sm"/>
          </a:ln>
        </p:spPr>
      </p:pic>
      <p:pic>
        <p:nvPicPr>
          <p:cNvPr id="1047" name="Google Shape;1047;g315349e3dfc_0_448"/>
          <p:cNvPicPr preferRelativeResize="0"/>
          <p:nvPr/>
        </p:nvPicPr>
        <p:blipFill>
          <a:blip r:embed="rId6">
            <a:alphaModFix/>
          </a:blip>
          <a:stretch>
            <a:fillRect/>
          </a:stretch>
        </p:blipFill>
        <p:spPr>
          <a:xfrm>
            <a:off x="10803575" y="1439250"/>
            <a:ext cx="5324269" cy="4365900"/>
          </a:xfrm>
          <a:prstGeom prst="rect">
            <a:avLst/>
          </a:prstGeom>
          <a:noFill/>
          <a:ln w="38100" cap="flat" cmpd="sng">
            <a:solidFill>
              <a:schemeClr val="dk2"/>
            </a:solidFill>
            <a:prstDash val="solid"/>
            <a:round/>
            <a:headEnd type="none" w="sm" len="sm"/>
            <a:tailEnd type="none" w="sm" len="sm"/>
          </a:ln>
        </p:spPr>
      </p:pic>
      <p:pic>
        <p:nvPicPr>
          <p:cNvPr id="1048" name="Google Shape;1048;g315349e3dfc_0_448"/>
          <p:cNvPicPr preferRelativeResize="0"/>
          <p:nvPr/>
        </p:nvPicPr>
        <p:blipFill>
          <a:blip r:embed="rId7">
            <a:alphaModFix/>
          </a:blip>
          <a:stretch>
            <a:fillRect/>
          </a:stretch>
        </p:blipFill>
        <p:spPr>
          <a:xfrm>
            <a:off x="6434888" y="4561425"/>
            <a:ext cx="3891501" cy="5393100"/>
          </a:xfrm>
          <a:prstGeom prst="rect">
            <a:avLst/>
          </a:prstGeom>
          <a:noFill/>
          <a:ln w="38100" cap="flat" cmpd="sng">
            <a:solidFill>
              <a:schemeClr val="dk2"/>
            </a:solidFill>
            <a:prstDash val="solid"/>
            <a:round/>
            <a:headEnd type="none" w="sm" len="sm"/>
            <a:tailEnd type="none" w="sm" len="sm"/>
          </a:ln>
        </p:spPr>
      </p:pic>
      <p:sp>
        <p:nvSpPr>
          <p:cNvPr id="1049" name="Google Shape;1049;g315349e3dfc_0_44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8">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053"/>
        <p:cNvGrpSpPr/>
        <p:nvPr/>
      </p:nvGrpSpPr>
      <p:grpSpPr>
        <a:xfrm>
          <a:off x="0" y="0"/>
          <a:ext cx="0" cy="0"/>
          <a:chOff x="0" y="0"/>
          <a:chExt cx="0" cy="0"/>
        </a:xfrm>
      </p:grpSpPr>
      <p:grpSp>
        <p:nvGrpSpPr>
          <p:cNvPr id="1054" name="Google Shape;1054;g315349e3dfc_0_466"/>
          <p:cNvGrpSpPr/>
          <p:nvPr/>
        </p:nvGrpSpPr>
        <p:grpSpPr>
          <a:xfrm>
            <a:off x="14441550" y="6680505"/>
            <a:ext cx="1028753" cy="2807522"/>
            <a:chOff x="0" y="0"/>
            <a:chExt cx="816600" cy="2228546"/>
          </a:xfrm>
        </p:grpSpPr>
        <p:sp>
          <p:nvSpPr>
            <p:cNvPr id="1055" name="Google Shape;1055;g315349e3dfc_0_466"/>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1056" name="Google Shape;1056;g315349e3dfc_0_466"/>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57" name="Google Shape;1057;g315349e3dfc_0_466"/>
          <p:cNvGrpSpPr/>
          <p:nvPr/>
        </p:nvGrpSpPr>
        <p:grpSpPr>
          <a:xfrm>
            <a:off x="0" y="0"/>
            <a:ext cx="18288000" cy="10287000"/>
            <a:chOff x="0" y="0"/>
            <a:chExt cx="24384000" cy="13716000"/>
          </a:xfrm>
        </p:grpSpPr>
        <p:cxnSp>
          <p:nvCxnSpPr>
            <p:cNvPr id="1058" name="Google Shape;1058;g315349e3dfc_0_46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059" name="Google Shape;1059;g315349e3dfc_0_46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60" name="Google Shape;1060;g315349e3dfc_0_46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061" name="Google Shape;1061;g315349e3dfc_0_466"/>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1062" name="Google Shape;1062;g315349e3dfc_0_46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063" name="Google Shape;1063;g315349e3dfc_0_466"/>
          <p:cNvSpPr txBox="1"/>
          <p:nvPr/>
        </p:nvSpPr>
        <p:spPr>
          <a:xfrm>
            <a:off x="1028700" y="1439250"/>
            <a:ext cx="8327400" cy="93173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en-US" sz="4963" dirty="0" err="1">
                <a:solidFill>
                  <a:schemeClr val="lt1"/>
                </a:solidFill>
                <a:latin typeface="DM Serif Display"/>
                <a:ea typeface="DM Serif Display"/>
                <a:cs typeface="DM Serif Display"/>
                <a:sym typeface="DM Serif Display"/>
              </a:rPr>
              <a:t>Prasowanie</a:t>
            </a:r>
            <a:endParaRPr dirty="0"/>
          </a:p>
        </p:txBody>
      </p:sp>
      <p:sp>
        <p:nvSpPr>
          <p:cNvPr id="1064" name="Google Shape;1064;g315349e3dfc_0_466"/>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1065" name="Google Shape;1065;g315349e3dfc_0_466"/>
          <p:cNvSpPr txBox="1"/>
          <p:nvPr/>
        </p:nvSpPr>
        <p:spPr>
          <a:xfrm>
            <a:off x="1227600" y="3123150"/>
            <a:ext cx="4506600" cy="4929000"/>
          </a:xfrm>
          <a:prstGeom prst="rect">
            <a:avLst/>
          </a:prstGeom>
          <a:noFill/>
          <a:ln>
            <a:noFill/>
          </a:ln>
        </p:spPr>
        <p:txBody>
          <a:bodyPr spcFirstLastPara="1" wrap="square" lIns="91425" tIns="91425" rIns="91425" bIns="91425" anchor="t" anchorCtr="0">
            <a:noAutofit/>
          </a:bodyPr>
          <a:lstStyle/>
          <a:p>
            <a:pPr marL="457200" lvl="0" indent="-412750" algn="l" rtl="0">
              <a:spcBef>
                <a:spcPts val="0"/>
              </a:spcBef>
              <a:spcAft>
                <a:spcPts val="0"/>
              </a:spcAft>
              <a:buClr>
                <a:schemeClr val="dk1"/>
              </a:buClr>
              <a:buSzPts val="2900"/>
              <a:buFont typeface="Montserrat"/>
              <a:buChar char="❏"/>
            </a:pPr>
            <a:r>
              <a:rPr lang="pl-PL" sz="2900" dirty="0">
                <a:solidFill>
                  <a:schemeClr val="dk1"/>
                </a:solidFill>
                <a:latin typeface="Montserrat"/>
                <a:ea typeface="Montserrat"/>
                <a:cs typeface="Montserrat"/>
                <a:sym typeface="Montserrat"/>
              </a:rPr>
              <a:t>Poduszka</a:t>
            </a:r>
            <a:br>
              <a:rPr lang="en-US" sz="2900" dirty="0">
                <a:solidFill>
                  <a:schemeClr val="dk1"/>
                </a:solidFill>
                <a:latin typeface="Montserrat"/>
                <a:ea typeface="Montserrat"/>
                <a:cs typeface="Montserrat"/>
                <a:sym typeface="Montserrat"/>
              </a:rPr>
            </a:br>
            <a:endParaRPr sz="2900" dirty="0">
              <a:solidFill>
                <a:schemeClr val="dk1"/>
              </a:solidFill>
              <a:latin typeface="Montserrat"/>
              <a:ea typeface="Montserrat"/>
              <a:cs typeface="Montserrat"/>
              <a:sym typeface="Montserrat"/>
            </a:endParaRPr>
          </a:p>
          <a:p>
            <a:pPr marL="457200" lvl="0" indent="-412750" algn="l" rtl="0">
              <a:spcBef>
                <a:spcPts val="0"/>
              </a:spcBef>
              <a:spcAft>
                <a:spcPts val="0"/>
              </a:spcAft>
              <a:buClr>
                <a:schemeClr val="dk1"/>
              </a:buClr>
              <a:buSzPts val="2900"/>
              <a:buFont typeface="Montserrat"/>
              <a:buChar char="❏"/>
            </a:pPr>
            <a:r>
              <a:rPr lang="pl-PL" sz="2900" dirty="0">
                <a:solidFill>
                  <a:schemeClr val="dk1"/>
                </a:solidFill>
                <a:latin typeface="Montserrat"/>
                <a:ea typeface="Montserrat"/>
                <a:cs typeface="Montserrat"/>
                <a:sym typeface="Montserrat"/>
              </a:rPr>
              <a:t>Kiełbaska</a:t>
            </a:r>
            <a:br>
              <a:rPr lang="en-US" sz="2900" dirty="0">
                <a:solidFill>
                  <a:schemeClr val="dk1"/>
                </a:solidFill>
                <a:latin typeface="Montserrat"/>
                <a:ea typeface="Montserrat"/>
                <a:cs typeface="Montserrat"/>
                <a:sym typeface="Montserrat"/>
              </a:rPr>
            </a:br>
            <a:endParaRPr sz="2900" dirty="0">
              <a:solidFill>
                <a:schemeClr val="dk1"/>
              </a:solidFill>
              <a:latin typeface="Montserrat"/>
              <a:ea typeface="Montserrat"/>
              <a:cs typeface="Montserrat"/>
              <a:sym typeface="Montserrat"/>
            </a:endParaRPr>
          </a:p>
          <a:p>
            <a:pPr marL="457200" lvl="0" indent="-412750" algn="l" rtl="0">
              <a:spcBef>
                <a:spcPts val="0"/>
              </a:spcBef>
              <a:spcAft>
                <a:spcPts val="0"/>
              </a:spcAft>
              <a:buClr>
                <a:schemeClr val="dk1"/>
              </a:buClr>
              <a:buSzPts val="2900"/>
              <a:buFont typeface="Montserrat"/>
              <a:buChar char="❏"/>
            </a:pPr>
            <a:r>
              <a:rPr lang="pl-PL" sz="2900" dirty="0">
                <a:solidFill>
                  <a:schemeClr val="dk1"/>
                </a:solidFill>
                <a:latin typeface="Montserrat"/>
                <a:ea typeface="Montserrat"/>
                <a:cs typeface="Montserrat"/>
                <a:sym typeface="Montserrat"/>
              </a:rPr>
              <a:t>Żelazko parowe</a:t>
            </a:r>
            <a:br>
              <a:rPr lang="en-US" sz="2900" dirty="0">
                <a:solidFill>
                  <a:schemeClr val="dk1"/>
                </a:solidFill>
                <a:latin typeface="Montserrat"/>
                <a:ea typeface="Montserrat"/>
                <a:cs typeface="Montserrat"/>
                <a:sym typeface="Montserrat"/>
              </a:rPr>
            </a:br>
            <a:endParaRPr sz="2900" dirty="0">
              <a:solidFill>
                <a:schemeClr val="dk1"/>
              </a:solidFill>
              <a:latin typeface="Montserrat"/>
              <a:ea typeface="Montserrat"/>
              <a:cs typeface="Montserrat"/>
              <a:sym typeface="Montserrat"/>
            </a:endParaRPr>
          </a:p>
          <a:p>
            <a:pPr marL="457200" lvl="0" indent="-412750" algn="l" rtl="0">
              <a:spcBef>
                <a:spcPts val="0"/>
              </a:spcBef>
              <a:spcAft>
                <a:spcPts val="0"/>
              </a:spcAft>
              <a:buClr>
                <a:schemeClr val="dk1"/>
              </a:buClr>
              <a:buSzPts val="2900"/>
              <a:buFont typeface="Montserrat"/>
              <a:buChar char="❏"/>
            </a:pPr>
            <a:r>
              <a:rPr lang="pl-PL" sz="2900" dirty="0">
                <a:solidFill>
                  <a:schemeClr val="dk1"/>
                </a:solidFill>
                <a:latin typeface="Montserrat"/>
                <a:ea typeface="Montserrat"/>
                <a:cs typeface="Montserrat"/>
                <a:sym typeface="Montserrat"/>
              </a:rPr>
              <a:t>Klepka do prasowania</a:t>
            </a:r>
            <a:br>
              <a:rPr lang="en-US" sz="2900" dirty="0">
                <a:solidFill>
                  <a:schemeClr val="dk1"/>
                </a:solidFill>
                <a:latin typeface="Montserrat"/>
                <a:ea typeface="Montserrat"/>
                <a:cs typeface="Montserrat"/>
                <a:sym typeface="Montserrat"/>
              </a:rPr>
            </a:br>
            <a:endParaRPr sz="2900" dirty="0">
              <a:solidFill>
                <a:schemeClr val="dk1"/>
              </a:solidFill>
              <a:latin typeface="Montserrat"/>
              <a:ea typeface="Montserrat"/>
              <a:cs typeface="Montserrat"/>
              <a:sym typeface="Montserrat"/>
            </a:endParaRPr>
          </a:p>
          <a:p>
            <a:pPr marL="457200" lvl="0" indent="-412750" algn="l" rtl="0">
              <a:spcBef>
                <a:spcPts val="0"/>
              </a:spcBef>
              <a:spcAft>
                <a:spcPts val="0"/>
              </a:spcAft>
              <a:buClr>
                <a:schemeClr val="dk1"/>
              </a:buClr>
              <a:buSzPts val="2900"/>
              <a:buFont typeface="Montserrat"/>
              <a:buChar char="❏"/>
            </a:pPr>
            <a:r>
              <a:rPr lang="pl-PL" sz="2900" dirty="0">
                <a:solidFill>
                  <a:schemeClr val="dk1"/>
                </a:solidFill>
                <a:latin typeface="Montserrat"/>
                <a:ea typeface="Montserrat"/>
                <a:cs typeface="Montserrat"/>
                <a:sym typeface="Montserrat"/>
              </a:rPr>
              <a:t>Rękaw do prasowania</a:t>
            </a:r>
            <a:br>
              <a:rPr lang="en-US" sz="2900" dirty="0">
                <a:solidFill>
                  <a:schemeClr val="dk1"/>
                </a:solidFill>
                <a:latin typeface="Montserrat"/>
                <a:ea typeface="Montserrat"/>
                <a:cs typeface="Montserrat"/>
                <a:sym typeface="Montserrat"/>
              </a:rPr>
            </a:br>
            <a:endParaRPr sz="2900" dirty="0">
              <a:solidFill>
                <a:schemeClr val="dk1"/>
              </a:solidFill>
              <a:latin typeface="Montserrat"/>
              <a:ea typeface="Montserrat"/>
              <a:cs typeface="Montserrat"/>
              <a:sym typeface="Montserrat"/>
            </a:endParaRPr>
          </a:p>
          <a:p>
            <a:pPr marL="457200" lvl="0" indent="-412750" algn="l" rtl="0">
              <a:spcBef>
                <a:spcPts val="0"/>
              </a:spcBef>
              <a:spcAft>
                <a:spcPts val="0"/>
              </a:spcAft>
              <a:buClr>
                <a:schemeClr val="dk1"/>
              </a:buClr>
              <a:buSzPts val="2900"/>
              <a:buFont typeface="Montserrat"/>
              <a:buChar char="❏"/>
            </a:pPr>
            <a:r>
              <a:rPr lang="pl-PL" sz="2900" dirty="0">
                <a:solidFill>
                  <a:schemeClr val="dk1"/>
                </a:solidFill>
                <a:latin typeface="Montserrat"/>
                <a:ea typeface="Montserrat"/>
                <a:cs typeface="Montserrat"/>
                <a:sym typeface="Montserrat"/>
              </a:rPr>
              <a:t>Deska do prasowania</a:t>
            </a:r>
            <a:endParaRPr sz="2900" dirty="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2900" dirty="0">
              <a:solidFill>
                <a:schemeClr val="dk1"/>
              </a:solidFill>
              <a:latin typeface="Montserrat"/>
              <a:ea typeface="Montserrat"/>
              <a:cs typeface="Montserrat"/>
              <a:sym typeface="Montserrat"/>
            </a:endParaRPr>
          </a:p>
        </p:txBody>
      </p:sp>
      <p:pic>
        <p:nvPicPr>
          <p:cNvPr id="1066" name="Google Shape;1066;g315349e3dfc_0_466"/>
          <p:cNvPicPr preferRelativeResize="0"/>
          <p:nvPr/>
        </p:nvPicPr>
        <p:blipFill rotWithShape="1">
          <a:blip r:embed="rId4">
            <a:alphaModFix/>
          </a:blip>
          <a:srcRect t="19483" r="5970" b="12678"/>
          <a:stretch/>
        </p:blipFill>
        <p:spPr>
          <a:xfrm rot="2">
            <a:off x="5538175" y="2443578"/>
            <a:ext cx="10612775" cy="5742619"/>
          </a:xfrm>
          <a:prstGeom prst="rect">
            <a:avLst/>
          </a:prstGeom>
          <a:noFill/>
          <a:ln w="38100" cap="flat" cmpd="sng">
            <a:solidFill>
              <a:schemeClr val="dk2"/>
            </a:solidFill>
            <a:prstDash val="solid"/>
            <a:round/>
            <a:headEnd type="none" w="sm" len="sm"/>
            <a:tailEnd type="none" w="sm" len="sm"/>
          </a:ln>
        </p:spPr>
      </p:pic>
      <p:sp>
        <p:nvSpPr>
          <p:cNvPr id="1067" name="Google Shape;1067;g315349e3dfc_0_466"/>
          <p:cNvSpPr txBox="1"/>
          <p:nvPr/>
        </p:nvSpPr>
        <p:spPr>
          <a:xfrm>
            <a:off x="12595150" y="160950"/>
            <a:ext cx="4506600" cy="785441"/>
          </a:xfrm>
          <a:prstGeom prst="rect">
            <a:avLst/>
          </a:prstGeom>
          <a:noFill/>
          <a:ln>
            <a:noFill/>
          </a:ln>
        </p:spPr>
        <p:txBody>
          <a:bodyPr spcFirstLastPara="1" wrap="square" lIns="91425" tIns="91425" rIns="91425" bIns="91425" anchor="t" anchorCtr="0">
            <a:spAutoFit/>
          </a:bodyPr>
          <a:lstStyle/>
          <a:p>
            <a:pPr lvl="0">
              <a:lnSpc>
                <a:spcPct val="122002"/>
              </a:lnSpc>
            </a:pPr>
            <a:r>
              <a:rPr lang="en-US" sz="3200" dirty="0" err="1">
                <a:solidFill>
                  <a:schemeClr val="lt1"/>
                </a:solidFill>
                <a:latin typeface="DM Serif Display"/>
                <a:ea typeface="DM Serif Display"/>
                <a:cs typeface="DM Serif Display"/>
                <a:sym typeface="DM Serif Display"/>
              </a:rPr>
              <a:t>Sprzęt</a:t>
            </a:r>
            <a:r>
              <a:rPr lang="en-US" sz="3200" dirty="0">
                <a:solidFill>
                  <a:schemeClr val="lt1"/>
                </a:solidFill>
                <a:latin typeface="DM Serif Display"/>
                <a:ea typeface="DM Serif Display"/>
                <a:cs typeface="DM Serif Display"/>
                <a:sym typeface="DM Serif Display"/>
              </a:rPr>
              <a:t> </a:t>
            </a:r>
            <a:r>
              <a:rPr lang="en-US" sz="3200" dirty="0" err="1">
                <a:solidFill>
                  <a:schemeClr val="lt1"/>
                </a:solidFill>
                <a:latin typeface="DM Serif Display"/>
                <a:ea typeface="DM Serif Display"/>
                <a:cs typeface="DM Serif Display"/>
                <a:sym typeface="DM Serif Display"/>
              </a:rPr>
              <a:t>krawiecki</a:t>
            </a:r>
            <a:endParaRPr sz="3200" dirty="0">
              <a:solidFill>
                <a:schemeClr val="lt1"/>
              </a:solidFill>
              <a:latin typeface="DM Serif Display"/>
              <a:ea typeface="DM Serif Display"/>
              <a:cs typeface="DM Serif Display"/>
              <a:sym typeface="DM Serif Display"/>
            </a:endParaRPr>
          </a:p>
        </p:txBody>
      </p:sp>
      <p:sp>
        <p:nvSpPr>
          <p:cNvPr id="1068" name="Google Shape;1068;g315349e3dfc_0_466"/>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072"/>
        <p:cNvGrpSpPr/>
        <p:nvPr/>
      </p:nvGrpSpPr>
      <p:grpSpPr>
        <a:xfrm>
          <a:off x="0" y="0"/>
          <a:ext cx="0" cy="0"/>
          <a:chOff x="0" y="0"/>
          <a:chExt cx="0" cy="0"/>
        </a:xfrm>
      </p:grpSpPr>
      <p:grpSp>
        <p:nvGrpSpPr>
          <p:cNvPr id="1073" name="Google Shape;1073;g315349e3dfc_0_484"/>
          <p:cNvGrpSpPr/>
          <p:nvPr/>
        </p:nvGrpSpPr>
        <p:grpSpPr>
          <a:xfrm>
            <a:off x="14441550" y="6680505"/>
            <a:ext cx="1028753" cy="2807522"/>
            <a:chOff x="0" y="0"/>
            <a:chExt cx="816600" cy="2228546"/>
          </a:xfrm>
        </p:grpSpPr>
        <p:sp>
          <p:nvSpPr>
            <p:cNvPr id="1074" name="Google Shape;1074;g315349e3dfc_0_484"/>
            <p:cNvSpPr/>
            <p:nvPr/>
          </p:nvSpPr>
          <p:spPr>
            <a:xfrm>
              <a:off x="0" y="0"/>
              <a:ext cx="816580" cy="2228546"/>
            </a:xfrm>
            <a:custGeom>
              <a:avLst/>
              <a:gdLst/>
              <a:ahLst/>
              <a:cxnLst/>
              <a:rect l="l" t="t" r="r" b="b"/>
              <a:pathLst>
                <a:path w="816580" h="2228546" extrusionOk="0">
                  <a:moveTo>
                    <a:pt x="0" y="0"/>
                  </a:moveTo>
                  <a:lnTo>
                    <a:pt x="816580" y="0"/>
                  </a:lnTo>
                  <a:lnTo>
                    <a:pt x="816580" y="2228546"/>
                  </a:lnTo>
                  <a:lnTo>
                    <a:pt x="0" y="2228546"/>
                  </a:lnTo>
                  <a:close/>
                </a:path>
              </a:pathLst>
            </a:custGeom>
            <a:solidFill>
              <a:srgbClr val="1E2328"/>
            </a:solidFill>
            <a:ln>
              <a:noFill/>
            </a:ln>
          </p:spPr>
          <p:txBody>
            <a:bodyPr/>
            <a:lstStyle/>
            <a:p>
              <a:endParaRPr lang="pl-PL"/>
            </a:p>
          </p:txBody>
        </p:sp>
        <p:sp>
          <p:nvSpPr>
            <p:cNvPr id="1075" name="Google Shape;1075;g315349e3dfc_0_484"/>
            <p:cNvSpPr txBox="1"/>
            <p:nvPr/>
          </p:nvSpPr>
          <p:spPr>
            <a:xfrm>
              <a:off x="0" y="0"/>
              <a:ext cx="816600" cy="22284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76" name="Google Shape;1076;g315349e3dfc_0_484"/>
          <p:cNvGrpSpPr/>
          <p:nvPr/>
        </p:nvGrpSpPr>
        <p:grpSpPr>
          <a:xfrm>
            <a:off x="0" y="0"/>
            <a:ext cx="18288000" cy="10287000"/>
            <a:chOff x="0" y="0"/>
            <a:chExt cx="24384000" cy="13716000"/>
          </a:xfrm>
        </p:grpSpPr>
        <p:cxnSp>
          <p:nvCxnSpPr>
            <p:cNvPr id="1077" name="Google Shape;1077;g315349e3dfc_0_48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078" name="Google Shape;1078;g315349e3dfc_0_48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79" name="Google Shape;1079;g315349e3dfc_0_48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080" name="Google Shape;1080;g315349e3dfc_0_484"/>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 </a:t>
              </a:r>
              <a:r>
                <a:rPr lang="en-US" sz="2499" dirty="0">
                  <a:solidFill>
                    <a:srgbClr val="1E2328"/>
                  </a:solidFill>
                  <a:latin typeface="Montserrat"/>
                  <a:ea typeface="Montserrat"/>
                  <a:cs typeface="Montserrat"/>
                  <a:sym typeface="Montserrat"/>
                </a:rPr>
                <a:t>4, Unit 1</a:t>
              </a:r>
              <a:endParaRPr sz="2499" dirty="0">
                <a:solidFill>
                  <a:srgbClr val="1E2328"/>
                </a:solidFill>
                <a:latin typeface="Montserrat"/>
                <a:ea typeface="Montserrat"/>
                <a:cs typeface="Montserrat"/>
                <a:sym typeface="Montserrat"/>
              </a:endParaRPr>
            </a:p>
          </p:txBody>
        </p:sp>
      </p:grpSp>
      <p:cxnSp>
        <p:nvCxnSpPr>
          <p:cNvPr id="1081" name="Google Shape;1081;g315349e3dfc_0_48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082" name="Google Shape;1082;g315349e3dfc_0_484"/>
          <p:cNvSpPr txBox="1"/>
          <p:nvPr/>
        </p:nvSpPr>
        <p:spPr>
          <a:xfrm>
            <a:off x="1028700" y="1439250"/>
            <a:ext cx="8327400" cy="931730"/>
          </a:xfrm>
          <a:prstGeom prst="rect">
            <a:avLst/>
          </a:prstGeom>
          <a:noFill/>
          <a:ln>
            <a:noFill/>
          </a:ln>
        </p:spPr>
        <p:txBody>
          <a:bodyPr spcFirstLastPara="1" wrap="square" lIns="0" tIns="0" rIns="0" bIns="0" anchor="t" anchorCtr="0">
            <a:spAutoFit/>
          </a:bodyPr>
          <a:lstStyle/>
          <a:p>
            <a:pPr lvl="0">
              <a:lnSpc>
                <a:spcPct val="122002"/>
              </a:lnSpc>
              <a:buClr>
                <a:schemeClr val="dk1"/>
              </a:buClr>
            </a:pPr>
            <a:r>
              <a:rPr lang="en-US" sz="4963" dirty="0" err="1">
                <a:solidFill>
                  <a:schemeClr val="lt1"/>
                </a:solidFill>
                <a:latin typeface="DM Serif Display"/>
                <a:ea typeface="DM Serif Display"/>
                <a:cs typeface="DM Serif Display"/>
                <a:sym typeface="DM Serif Display"/>
              </a:rPr>
              <a:t>Galanteria</a:t>
            </a:r>
            <a:endParaRPr dirty="0"/>
          </a:p>
        </p:txBody>
      </p:sp>
      <p:sp>
        <p:nvSpPr>
          <p:cNvPr id="1083" name="Google Shape;1083;g315349e3dfc_0_484"/>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1084" name="Google Shape;1084;g315349e3dfc_0_484"/>
          <p:cNvSpPr txBox="1"/>
          <p:nvPr/>
        </p:nvSpPr>
        <p:spPr>
          <a:xfrm>
            <a:off x="1227600" y="3255450"/>
            <a:ext cx="4506600" cy="7153200"/>
          </a:xfrm>
          <a:prstGeom prst="rect">
            <a:avLst/>
          </a:prstGeom>
          <a:noFill/>
          <a:ln>
            <a:noFill/>
          </a:ln>
        </p:spPr>
        <p:txBody>
          <a:bodyPr spcFirstLastPara="1" wrap="square" lIns="91425" tIns="91425" rIns="91425" bIns="91425" anchor="t" anchorCtr="0">
            <a:noAutofit/>
          </a:bodyPr>
          <a:lstStyle/>
          <a:p>
            <a:pPr marL="457200" lvl="0" indent="-412750">
              <a:buClr>
                <a:schemeClr val="dk1"/>
              </a:buClr>
              <a:buSzPts val="2900"/>
              <a:buFont typeface="Montserrat"/>
              <a:buChar char="❏"/>
            </a:pPr>
            <a:r>
              <a:rPr lang="pl-PL" sz="2900" dirty="0">
                <a:solidFill>
                  <a:schemeClr val="dk1"/>
                </a:solidFill>
                <a:latin typeface="Montserrat"/>
                <a:ea typeface="Montserrat"/>
                <a:cs typeface="Montserrat"/>
                <a:sym typeface="Montserrat"/>
              </a:rPr>
              <a:t>Guziki i koraliki
Ozdoby i wstążki
Zamki błyskawiczne
Gumki
Lamówka
Interfejsy</a:t>
            </a:r>
            <a:endParaRPr sz="2900" dirty="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2900" dirty="0">
              <a:solidFill>
                <a:schemeClr val="dk1"/>
              </a:solidFill>
              <a:latin typeface="Montserrat"/>
              <a:ea typeface="Montserrat"/>
              <a:cs typeface="Montserrat"/>
              <a:sym typeface="Montserrat"/>
            </a:endParaRPr>
          </a:p>
        </p:txBody>
      </p:sp>
      <p:pic>
        <p:nvPicPr>
          <p:cNvPr id="1085" name="Google Shape;1085;g315349e3dfc_0_484"/>
          <p:cNvPicPr preferRelativeResize="0"/>
          <p:nvPr/>
        </p:nvPicPr>
        <p:blipFill rotWithShape="1">
          <a:blip r:embed="rId4">
            <a:alphaModFix/>
          </a:blip>
          <a:srcRect t="13646" b="13646"/>
          <a:stretch/>
        </p:blipFill>
        <p:spPr>
          <a:xfrm rot="2">
            <a:off x="5734200" y="2168736"/>
            <a:ext cx="9204626" cy="6683085"/>
          </a:xfrm>
          <a:prstGeom prst="rect">
            <a:avLst/>
          </a:prstGeom>
          <a:noFill/>
          <a:ln w="38100" cap="flat" cmpd="sng">
            <a:solidFill>
              <a:schemeClr val="dk2"/>
            </a:solidFill>
            <a:prstDash val="solid"/>
            <a:round/>
            <a:headEnd type="none" w="sm" len="sm"/>
            <a:tailEnd type="none" w="sm" len="sm"/>
          </a:ln>
        </p:spPr>
      </p:pic>
      <p:sp>
        <p:nvSpPr>
          <p:cNvPr id="1086" name="Google Shape;1086;g315349e3dfc_0_484"/>
          <p:cNvSpPr txBox="1"/>
          <p:nvPr/>
        </p:nvSpPr>
        <p:spPr>
          <a:xfrm>
            <a:off x="12595150" y="160950"/>
            <a:ext cx="4506600" cy="785441"/>
          </a:xfrm>
          <a:prstGeom prst="rect">
            <a:avLst/>
          </a:prstGeom>
          <a:noFill/>
          <a:ln>
            <a:noFill/>
          </a:ln>
        </p:spPr>
        <p:txBody>
          <a:bodyPr spcFirstLastPara="1" wrap="square" lIns="91425" tIns="91425" rIns="91425" bIns="91425" anchor="t" anchorCtr="0">
            <a:spAutoFit/>
          </a:bodyPr>
          <a:lstStyle/>
          <a:p>
            <a:pPr lvl="0">
              <a:lnSpc>
                <a:spcPct val="122002"/>
              </a:lnSpc>
            </a:pPr>
            <a:r>
              <a:rPr lang="en-US" sz="3200" dirty="0" err="1">
                <a:solidFill>
                  <a:schemeClr val="lt1"/>
                </a:solidFill>
                <a:latin typeface="DM Serif Display"/>
                <a:ea typeface="DM Serif Display"/>
                <a:cs typeface="DM Serif Display"/>
                <a:sym typeface="DM Serif Display"/>
              </a:rPr>
              <a:t>Sprzęt</a:t>
            </a:r>
            <a:r>
              <a:rPr lang="en-US" sz="3200" dirty="0">
                <a:solidFill>
                  <a:schemeClr val="lt1"/>
                </a:solidFill>
                <a:latin typeface="DM Serif Display"/>
                <a:ea typeface="DM Serif Display"/>
                <a:cs typeface="DM Serif Display"/>
                <a:sym typeface="DM Serif Display"/>
              </a:rPr>
              <a:t> </a:t>
            </a:r>
            <a:r>
              <a:rPr lang="en-US" sz="3200" dirty="0" err="1">
                <a:solidFill>
                  <a:schemeClr val="lt1"/>
                </a:solidFill>
                <a:latin typeface="DM Serif Display"/>
                <a:ea typeface="DM Serif Display"/>
                <a:cs typeface="DM Serif Display"/>
                <a:sym typeface="DM Serif Display"/>
              </a:rPr>
              <a:t>krawiecki</a:t>
            </a:r>
            <a:endParaRPr sz="3200" dirty="0">
              <a:solidFill>
                <a:schemeClr val="lt1"/>
              </a:solidFill>
              <a:latin typeface="DM Serif Display"/>
              <a:ea typeface="DM Serif Display"/>
              <a:cs typeface="DM Serif Display"/>
              <a:sym typeface="DM Serif Display"/>
            </a:endParaRPr>
          </a:p>
        </p:txBody>
      </p:sp>
      <p:sp>
        <p:nvSpPr>
          <p:cNvPr id="1087" name="Google Shape;1087;g315349e3dfc_0_48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grpSp>
        <p:nvGrpSpPr>
          <p:cNvPr id="1092" name="Google Shape;1092;p14"/>
          <p:cNvGrpSpPr/>
          <p:nvPr/>
        </p:nvGrpSpPr>
        <p:grpSpPr>
          <a:xfrm>
            <a:off x="0" y="0"/>
            <a:ext cx="18288000" cy="10287000"/>
            <a:chOff x="0" y="0"/>
            <a:chExt cx="24384000" cy="13716000"/>
          </a:xfrm>
        </p:grpSpPr>
        <p:cxnSp>
          <p:nvCxnSpPr>
            <p:cNvPr id="1093" name="Google Shape;1093;p1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094" name="Google Shape;1094;p1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95" name="Google Shape;1095;p1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096" name="Google Shape;1096;p14"/>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grpSp>
        <p:nvGrpSpPr>
          <p:cNvPr id="1097" name="Google Shape;1097;p14"/>
          <p:cNvGrpSpPr/>
          <p:nvPr/>
        </p:nvGrpSpPr>
        <p:grpSpPr>
          <a:xfrm>
            <a:off x="0" y="5674870"/>
            <a:ext cx="2839729" cy="4612130"/>
            <a:chOff x="0" y="0"/>
            <a:chExt cx="2254172" cy="3661101"/>
          </a:xfrm>
        </p:grpSpPr>
        <p:sp>
          <p:nvSpPr>
            <p:cNvPr id="1098" name="Google Shape;1098;p14"/>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000000"/>
            </a:solidFill>
            <a:ln>
              <a:noFill/>
            </a:ln>
          </p:spPr>
          <p:txBody>
            <a:bodyPr/>
            <a:lstStyle/>
            <a:p>
              <a:endParaRPr lang="pl-PL"/>
            </a:p>
          </p:txBody>
        </p:sp>
        <p:sp>
          <p:nvSpPr>
            <p:cNvPr id="1099" name="Google Shape;1099;p14"/>
            <p:cNvSpPr txBox="1"/>
            <p:nvPr/>
          </p:nvSpPr>
          <p:spPr>
            <a:xfrm>
              <a:off x="0" y="0"/>
              <a:ext cx="2254171" cy="3661101"/>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00" name="Google Shape;1100;p14"/>
          <p:cNvGrpSpPr/>
          <p:nvPr/>
        </p:nvGrpSpPr>
        <p:grpSpPr>
          <a:xfrm>
            <a:off x="0" y="1033462"/>
            <a:ext cx="16672328" cy="4745461"/>
            <a:chOff x="0" y="0"/>
            <a:chExt cx="3605891" cy="1026348"/>
          </a:xfrm>
        </p:grpSpPr>
        <p:sp>
          <p:nvSpPr>
            <p:cNvPr id="1101" name="Google Shape;1101;p14"/>
            <p:cNvSpPr/>
            <p:nvPr/>
          </p:nvSpPr>
          <p:spPr>
            <a:xfrm>
              <a:off x="0" y="0"/>
              <a:ext cx="3605891" cy="1026348"/>
            </a:xfrm>
            <a:custGeom>
              <a:avLst/>
              <a:gdLst/>
              <a:ahLst/>
              <a:cxnLst/>
              <a:rect l="l" t="t" r="r" b="b"/>
              <a:pathLst>
                <a:path w="3605891" h="1026348" extrusionOk="0">
                  <a:moveTo>
                    <a:pt x="0" y="0"/>
                  </a:moveTo>
                  <a:lnTo>
                    <a:pt x="3605891" y="0"/>
                  </a:lnTo>
                  <a:lnTo>
                    <a:pt x="3605891" y="1026348"/>
                  </a:lnTo>
                  <a:lnTo>
                    <a:pt x="0" y="1026348"/>
                  </a:lnTo>
                  <a:close/>
                </a:path>
              </a:pathLst>
            </a:custGeom>
            <a:solidFill>
              <a:srgbClr val="CFCF5A"/>
            </a:solidFill>
            <a:ln>
              <a:noFill/>
            </a:ln>
          </p:spPr>
          <p:txBody>
            <a:bodyPr/>
            <a:lstStyle/>
            <a:p>
              <a:endParaRPr lang="pl-PL"/>
            </a:p>
          </p:txBody>
        </p:sp>
        <p:sp>
          <p:nvSpPr>
            <p:cNvPr id="1102" name="Google Shape;1102;p14"/>
            <p:cNvSpPr txBox="1"/>
            <p:nvPr/>
          </p:nvSpPr>
          <p:spPr>
            <a:xfrm>
              <a:off x="0" y="0"/>
              <a:ext cx="3605891" cy="1026348"/>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1103" name="Google Shape;1103;p1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104" name="Google Shape;1104;p14"/>
          <p:cNvSpPr txBox="1"/>
          <p:nvPr/>
        </p:nvSpPr>
        <p:spPr>
          <a:xfrm>
            <a:off x="6228287" y="2683797"/>
            <a:ext cx="5831426"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pl-PL" sz="6000" b="0" i="0" u="none" strike="noStrike" cap="none" dirty="0">
                <a:solidFill>
                  <a:srgbClr val="000000"/>
                </a:solidFill>
                <a:latin typeface="DM Serif Display"/>
                <a:ea typeface="DM Serif Display"/>
                <a:cs typeface="DM Serif Display"/>
                <a:sym typeface="DM Serif Display"/>
              </a:rPr>
              <a:t>Podsumowanie Unitu</a:t>
            </a:r>
            <a:endParaRPr dirty="0"/>
          </a:p>
        </p:txBody>
      </p:sp>
      <p:cxnSp>
        <p:nvCxnSpPr>
          <p:cNvPr id="1105" name="Google Shape;1105;p14"/>
          <p:cNvCxnSpPr/>
          <p:nvPr/>
        </p:nvCxnSpPr>
        <p:spPr>
          <a:xfrm>
            <a:off x="6286779" y="4691633"/>
            <a:ext cx="719041" cy="4762"/>
          </a:xfrm>
          <a:prstGeom prst="straightConnector1">
            <a:avLst/>
          </a:prstGeom>
          <a:noFill/>
          <a:ln w="9525" cap="flat" cmpd="sng">
            <a:solidFill>
              <a:srgbClr val="000000"/>
            </a:solidFill>
            <a:prstDash val="solid"/>
            <a:round/>
            <a:headEnd type="none" w="sm" len="sm"/>
            <a:tailEnd type="none" w="sm" len="sm"/>
          </a:ln>
        </p:spPr>
      </p:cxnSp>
      <p:sp>
        <p:nvSpPr>
          <p:cNvPr id="1106" name="Google Shape;1106;p14"/>
          <p:cNvSpPr txBox="1"/>
          <p:nvPr/>
        </p:nvSpPr>
        <p:spPr>
          <a:xfrm>
            <a:off x="5855200" y="6288100"/>
            <a:ext cx="10633500" cy="3553858"/>
          </a:xfrm>
          <a:prstGeom prst="rect">
            <a:avLst/>
          </a:prstGeom>
          <a:noFill/>
          <a:ln>
            <a:noFill/>
          </a:ln>
        </p:spPr>
        <p:txBody>
          <a:bodyPr spcFirstLastPara="1" wrap="square" lIns="0" tIns="0" rIns="0" bIns="0" anchor="t" anchorCtr="0">
            <a:spAutoFit/>
          </a:bodyPr>
          <a:lstStyle/>
          <a:p>
            <a:pPr lvl="0">
              <a:lnSpc>
                <a:spcPct val="150022"/>
              </a:lnSpc>
              <a:buClr>
                <a:schemeClr val="dk1"/>
              </a:buClr>
              <a:buSzPts val="1100"/>
            </a:pPr>
            <a:r>
              <a:rPr lang="pl-PL" sz="2199" dirty="0">
                <a:solidFill>
                  <a:srgbClr val="1E2328"/>
                </a:solidFill>
                <a:latin typeface="Montserrat"/>
                <a:ea typeface="Montserrat"/>
                <a:cs typeface="Montserrat"/>
                <a:sym typeface="Montserrat"/>
              </a:rPr>
              <a:t>W tym jednostce omówiliśmy różne sposoby </a:t>
            </a:r>
            <a:r>
              <a:rPr lang="pl-PL" sz="2199" dirty="0" err="1">
                <a:solidFill>
                  <a:srgbClr val="1E2328"/>
                </a:solidFill>
                <a:latin typeface="Montserrat"/>
                <a:ea typeface="Montserrat"/>
                <a:cs typeface="Montserrat"/>
                <a:sym typeface="Montserrat"/>
              </a:rPr>
              <a:t>restylizacji</a:t>
            </a:r>
            <a:r>
              <a:rPr lang="pl-PL" sz="2199" dirty="0">
                <a:solidFill>
                  <a:srgbClr val="1E2328"/>
                </a:solidFill>
                <a:latin typeface="Montserrat"/>
                <a:ea typeface="Montserrat"/>
                <a:cs typeface="Montserrat"/>
                <a:sym typeface="Montserrat"/>
              </a:rPr>
              <a:t>, analizując konkretne przykłady naprawy, przeprojektowania i ponownego przeznaczenia poprzez studia przypadków. Nauczyłaś się też korzystać z potencjału ubrania do </a:t>
            </a:r>
            <a:r>
              <a:rPr lang="pl-PL" sz="2199" dirty="0" err="1">
                <a:solidFill>
                  <a:srgbClr val="1E2328"/>
                </a:solidFill>
                <a:latin typeface="Montserrat"/>
                <a:ea typeface="Montserrat"/>
                <a:cs typeface="Montserrat"/>
                <a:sym typeface="Montserrat"/>
              </a:rPr>
              <a:t>restylingu</a:t>
            </a:r>
            <a:r>
              <a:rPr lang="pl-PL" sz="2199" dirty="0">
                <a:solidFill>
                  <a:srgbClr val="1E2328"/>
                </a:solidFill>
                <a:latin typeface="Montserrat"/>
                <a:ea typeface="Montserrat"/>
                <a:cs typeface="Montserrat"/>
                <a:sym typeface="Montserrat"/>
              </a:rPr>
              <a:t>, jednocześnie poznając różne techniki, które możemy zastosować w procesie </a:t>
            </a:r>
            <a:r>
              <a:rPr lang="pl-PL" sz="2199" dirty="0" err="1">
                <a:solidFill>
                  <a:srgbClr val="1E2328"/>
                </a:solidFill>
                <a:latin typeface="Montserrat"/>
                <a:ea typeface="Montserrat"/>
                <a:cs typeface="Montserrat"/>
                <a:sym typeface="Montserrat"/>
              </a:rPr>
              <a:t>upcyclingu</a:t>
            </a:r>
            <a:r>
              <a:rPr lang="pl-PL" sz="2199" dirty="0">
                <a:solidFill>
                  <a:srgbClr val="1E2328"/>
                </a:solidFill>
                <a:latin typeface="Montserrat"/>
                <a:ea typeface="Montserrat"/>
                <a:cs typeface="Montserrat"/>
                <a:sym typeface="Montserrat"/>
              </a:rPr>
              <a:t>: Rozkładanie; Patchwork, Zmiany rozmiaru, Zdobienia, Haft, Aplikacje, widoczne i naprawiane, a także wszystkie narzędzia i sprzęt potrzebny do zastosowania tych technik.</a:t>
            </a:r>
            <a:endParaRPr sz="2199" dirty="0">
              <a:solidFill>
                <a:srgbClr val="1E2328"/>
              </a:solidFill>
              <a:latin typeface="Montserrat"/>
              <a:ea typeface="Montserrat"/>
              <a:cs typeface="Montserrat"/>
              <a:sym typeface="Montserrat"/>
            </a:endParaRPr>
          </a:p>
        </p:txBody>
      </p:sp>
      <p:grpSp>
        <p:nvGrpSpPr>
          <p:cNvPr id="1107" name="Google Shape;1107;p14"/>
          <p:cNvGrpSpPr/>
          <p:nvPr/>
        </p:nvGrpSpPr>
        <p:grpSpPr>
          <a:xfrm>
            <a:off x="872748" y="2091441"/>
            <a:ext cx="3622055" cy="7165103"/>
            <a:chOff x="0" y="0"/>
            <a:chExt cx="2620010" cy="5182870"/>
          </a:xfrm>
        </p:grpSpPr>
        <p:sp>
          <p:nvSpPr>
            <p:cNvPr id="1108" name="Google Shape;1108;p14"/>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4"/>
            <p:cNvSpPr/>
            <p:nvPr/>
          </p:nvSpPr>
          <p:spPr>
            <a:xfrm>
              <a:off x="185420" y="156210"/>
              <a:ext cx="2251710" cy="4876800"/>
            </a:xfrm>
            <a:custGeom>
              <a:avLst/>
              <a:gdLst/>
              <a:ahLst/>
              <a:cxnLst/>
              <a:rect l="l" t="t" r="r" b="b"/>
              <a:pathLst>
                <a:path w="2251710" h="4876800" extrusionOk="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rotWithShape="1">
              <a:blip r:embed="rId4">
                <a:alphaModFix/>
              </a:blip>
              <a:stretch>
                <a:fillRect l="-22187" r="-22185"/>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4"/>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4"/>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4"/>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4"/>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4"/>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7" name="Google Shape;1117;p14"/>
          <p:cNvSpPr/>
          <p:nvPr/>
        </p:nvSpPr>
        <p:spPr>
          <a:xfrm>
            <a:off x="5011788" y="6300121"/>
            <a:ext cx="699514" cy="699514"/>
          </a:xfrm>
          <a:custGeom>
            <a:avLst/>
            <a:gdLst/>
            <a:ahLst/>
            <a:cxnLst/>
            <a:rect l="l" t="t" r="r" b="b"/>
            <a:pathLst>
              <a:path w="699514" h="699514" extrusionOk="0">
                <a:moveTo>
                  <a:pt x="0" y="0"/>
                </a:moveTo>
                <a:lnTo>
                  <a:pt x="699515" y="0"/>
                </a:lnTo>
                <a:lnTo>
                  <a:pt x="699515" y="699515"/>
                </a:lnTo>
                <a:lnTo>
                  <a:pt x="0" y="699515"/>
                </a:lnTo>
                <a:lnTo>
                  <a:pt x="0" y="0"/>
                </a:lnTo>
                <a:close/>
              </a:path>
            </a:pathLst>
          </a:custGeom>
          <a:blipFill rotWithShape="1">
            <a:blip r:embed="rId5">
              <a:alphaModFix/>
            </a:blip>
            <a:stretch>
              <a:fillRect/>
            </a:stretch>
          </a:blipFill>
          <a:ln>
            <a:noFill/>
          </a:ln>
        </p:spPr>
        <p:txBody>
          <a:bodyPr/>
          <a:lstStyle/>
          <a:p>
            <a:endParaRPr lang="pl-PL"/>
          </a:p>
        </p:txBody>
      </p:sp>
      <p:sp>
        <p:nvSpPr>
          <p:cNvPr id="1118" name="Google Shape;1118;p14"/>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1119" name="Google Shape;1119;p1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grpSp>
        <p:nvGrpSpPr>
          <p:cNvPr id="1124" name="Google Shape;1124;p15"/>
          <p:cNvGrpSpPr/>
          <p:nvPr/>
        </p:nvGrpSpPr>
        <p:grpSpPr>
          <a:xfrm>
            <a:off x="0" y="1033462"/>
            <a:ext cx="1028700" cy="9253538"/>
            <a:chOff x="0" y="0"/>
            <a:chExt cx="222487" cy="2001355"/>
          </a:xfrm>
        </p:grpSpPr>
        <p:sp>
          <p:nvSpPr>
            <p:cNvPr id="1125" name="Google Shape;1125;p15"/>
            <p:cNvSpPr/>
            <p:nvPr/>
          </p:nvSpPr>
          <p:spPr>
            <a:xfrm>
              <a:off x="0" y="0"/>
              <a:ext cx="222487" cy="2001355"/>
            </a:xfrm>
            <a:custGeom>
              <a:avLst/>
              <a:gdLst/>
              <a:ahLst/>
              <a:cxnLst/>
              <a:rect l="l" t="t" r="r" b="b"/>
              <a:pathLst>
                <a:path w="222487" h="2001355" extrusionOk="0">
                  <a:moveTo>
                    <a:pt x="0" y="0"/>
                  </a:moveTo>
                  <a:lnTo>
                    <a:pt x="222487" y="0"/>
                  </a:lnTo>
                  <a:lnTo>
                    <a:pt x="222487" y="2001355"/>
                  </a:lnTo>
                  <a:lnTo>
                    <a:pt x="0" y="2001355"/>
                  </a:lnTo>
                  <a:close/>
                </a:path>
              </a:pathLst>
            </a:custGeom>
            <a:solidFill>
              <a:srgbClr val="CFCF5A"/>
            </a:solidFill>
            <a:ln>
              <a:noFill/>
            </a:ln>
          </p:spPr>
          <p:txBody>
            <a:bodyPr/>
            <a:lstStyle/>
            <a:p>
              <a:endParaRPr lang="pl-PL"/>
            </a:p>
          </p:txBody>
        </p:sp>
        <p:sp>
          <p:nvSpPr>
            <p:cNvPr id="1126" name="Google Shape;1126;p15"/>
            <p:cNvSpPr txBox="1"/>
            <p:nvPr/>
          </p:nvSpPr>
          <p:spPr>
            <a:xfrm>
              <a:off x="0" y="0"/>
              <a:ext cx="222487" cy="2001355"/>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27" name="Google Shape;1127;p15"/>
          <p:cNvGrpSpPr/>
          <p:nvPr/>
        </p:nvGrpSpPr>
        <p:grpSpPr>
          <a:xfrm>
            <a:off x="0" y="0"/>
            <a:ext cx="18288000" cy="10287000"/>
            <a:chOff x="0" y="0"/>
            <a:chExt cx="24384000" cy="13716000"/>
          </a:xfrm>
        </p:grpSpPr>
        <p:cxnSp>
          <p:nvCxnSpPr>
            <p:cNvPr id="1128" name="Google Shape;1128;p1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129" name="Google Shape;1129;p1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30" name="Google Shape;1130;p1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131" name="Google Shape;1131;p15"/>
            <p:cNvSpPr txBox="1"/>
            <p:nvPr/>
          </p:nvSpPr>
          <p:spPr>
            <a:xfrm>
              <a:off x="9588879" y="439208"/>
              <a:ext cx="3675000" cy="513000"/>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a:solidFill>
                    <a:srgbClr val="1E2328"/>
                  </a:solidFill>
                  <a:latin typeface="Montserrat"/>
                  <a:ea typeface="Montserrat"/>
                  <a:cs typeface="Montserrat"/>
                  <a:sym typeface="Montserrat"/>
                </a:rPr>
                <a:t>Module 4, Unit 1</a:t>
              </a:r>
              <a:endParaRPr sz="2499">
                <a:solidFill>
                  <a:srgbClr val="1E2328"/>
                </a:solidFill>
                <a:latin typeface="Montserrat"/>
                <a:ea typeface="Montserrat"/>
                <a:cs typeface="Montserrat"/>
                <a:sym typeface="Montserrat"/>
              </a:endParaRPr>
            </a:p>
          </p:txBody>
        </p:sp>
      </p:grpSp>
      <p:cxnSp>
        <p:nvCxnSpPr>
          <p:cNvPr id="1132" name="Google Shape;1132;p1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133" name="Google Shape;1133;p15"/>
          <p:cNvGrpSpPr/>
          <p:nvPr/>
        </p:nvGrpSpPr>
        <p:grpSpPr>
          <a:xfrm>
            <a:off x="0" y="4067054"/>
            <a:ext cx="3933182" cy="2152892"/>
            <a:chOff x="0" y="0"/>
            <a:chExt cx="5244242" cy="2870523"/>
          </a:xfrm>
        </p:grpSpPr>
        <p:grpSp>
          <p:nvGrpSpPr>
            <p:cNvPr id="1134" name="Google Shape;1134;p15"/>
            <p:cNvGrpSpPr/>
            <p:nvPr/>
          </p:nvGrpSpPr>
          <p:grpSpPr>
            <a:xfrm>
              <a:off x="0" y="0"/>
              <a:ext cx="5244242" cy="2870523"/>
              <a:chOff x="0" y="0"/>
              <a:chExt cx="1980673" cy="1084155"/>
            </a:xfrm>
          </p:grpSpPr>
          <p:sp>
            <p:nvSpPr>
              <p:cNvPr id="1135" name="Google Shape;1135;p15"/>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1136" name="Google Shape;1136;p15"/>
              <p:cNvSpPr txBox="1"/>
              <p:nvPr/>
            </p:nvSpPr>
            <p:spPr>
              <a:xfrm>
                <a:off x="0" y="0"/>
                <a:ext cx="1980673" cy="1084155"/>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37" name="Google Shape;1137;p15"/>
            <p:cNvSpPr txBox="1"/>
            <p:nvPr/>
          </p:nvSpPr>
          <p:spPr>
            <a:xfrm>
              <a:off x="594936" y="1078965"/>
              <a:ext cx="3453894" cy="867417"/>
            </a:xfrm>
            <a:prstGeom prst="rect">
              <a:avLst/>
            </a:prstGeom>
            <a:noFill/>
            <a:ln>
              <a:noFill/>
            </a:ln>
          </p:spPr>
          <p:txBody>
            <a:bodyPr spcFirstLastPara="1" wrap="square" lIns="0" tIns="0" rIns="0" bIns="0" anchor="t" anchorCtr="0">
              <a:spAutoFit/>
            </a:bodyPr>
            <a:lstStyle/>
            <a:p>
              <a:pPr marL="0" marR="0" lvl="0" indent="0" algn="l" rtl="0">
                <a:lnSpc>
                  <a:spcPct val="121991"/>
                </a:lnSpc>
                <a:spcBef>
                  <a:spcPts val="0"/>
                </a:spcBef>
                <a:spcAft>
                  <a:spcPts val="0"/>
                </a:spcAft>
                <a:buNone/>
              </a:pPr>
              <a:r>
                <a:rPr lang="pl-PL" sz="3465" b="0" i="0" u="none" strike="noStrike" cap="none">
                  <a:solidFill>
                    <a:srgbClr val="FFFFFF"/>
                  </a:solidFill>
                  <a:latin typeface="DM Serif Display"/>
                  <a:ea typeface="DM Serif Display"/>
                  <a:cs typeface="DM Serif Display"/>
                  <a:sym typeface="DM Serif Display"/>
                </a:rPr>
                <a:t>Źródła</a:t>
              </a:r>
              <a:endParaRPr dirty="0"/>
            </a:p>
          </p:txBody>
        </p:sp>
      </p:grpSp>
      <p:sp>
        <p:nvSpPr>
          <p:cNvPr id="1139" name="Google Shape;1139;p15"/>
          <p:cNvSpPr txBox="1"/>
          <p:nvPr/>
        </p:nvSpPr>
        <p:spPr>
          <a:xfrm>
            <a:off x="3909258" y="3390603"/>
            <a:ext cx="11951400" cy="3498650"/>
          </a:xfrm>
          <a:prstGeom prst="rect">
            <a:avLst/>
          </a:prstGeom>
          <a:noFill/>
          <a:ln>
            <a:noFill/>
          </a:ln>
        </p:spPr>
        <p:txBody>
          <a:bodyPr spcFirstLastPara="1" wrap="square" lIns="0" tIns="0" rIns="0" bIns="0" anchor="t" anchorCtr="0">
            <a:spAutoFit/>
          </a:bodyPr>
          <a:lstStyle/>
          <a:p>
            <a:pPr marL="914400" lvl="1" indent="-361950" rtl="0">
              <a:lnSpc>
                <a:spcPct val="115000"/>
              </a:lnSpc>
              <a:spcBef>
                <a:spcPts val="1200"/>
              </a:spcBef>
              <a:spcAft>
                <a:spcPts val="0"/>
              </a:spcAft>
              <a:buClr>
                <a:schemeClr val="dk1"/>
              </a:buClr>
              <a:buSzPts val="2100"/>
              <a:buFont typeface="Montserrat"/>
              <a:buChar char="•"/>
            </a:pPr>
            <a:r>
              <a:rPr lang="en-US" sz="2100" dirty="0">
                <a:solidFill>
                  <a:schemeClr val="dk1"/>
                </a:solidFill>
                <a:latin typeface="Montserrat"/>
                <a:ea typeface="Montserrat"/>
                <a:cs typeface="Montserrat"/>
                <a:sym typeface="Montserrat"/>
              </a:rPr>
              <a:t>Lewallen, C.B. (2024) </a:t>
            </a:r>
            <a:r>
              <a:rPr lang="en-US" sz="2100" i="1" dirty="0">
                <a:solidFill>
                  <a:schemeClr val="dk1"/>
                </a:solidFill>
                <a:latin typeface="Montserrat"/>
                <a:ea typeface="Montserrat"/>
                <a:cs typeface="Montserrat"/>
                <a:sym typeface="Montserrat"/>
              </a:rPr>
              <a:t>Clothing alterations and repairs: Maintaining a sustainable wardrobe</a:t>
            </a:r>
            <a:r>
              <a:rPr lang="en-US" sz="2100" dirty="0">
                <a:solidFill>
                  <a:schemeClr val="dk1"/>
                </a:solidFill>
                <a:latin typeface="Montserrat"/>
                <a:ea typeface="Montserrat"/>
                <a:cs typeface="Montserrat"/>
                <a:sym typeface="Montserrat"/>
              </a:rPr>
              <a:t>. London: Bloomsbury Visual Arts.</a:t>
            </a:r>
            <a:endParaRPr sz="2100" dirty="0">
              <a:solidFill>
                <a:schemeClr val="dk1"/>
              </a:solidFill>
              <a:latin typeface="Montserrat"/>
              <a:ea typeface="Montserrat"/>
              <a:cs typeface="Montserrat"/>
              <a:sym typeface="Montserrat"/>
            </a:endParaRPr>
          </a:p>
          <a:p>
            <a:pPr marL="914400" lvl="1" indent="-361950" rtl="0">
              <a:lnSpc>
                <a:spcPct val="115000"/>
              </a:lnSpc>
              <a:spcBef>
                <a:spcPts val="0"/>
              </a:spcBef>
              <a:spcAft>
                <a:spcPts val="0"/>
              </a:spcAft>
              <a:buClr>
                <a:schemeClr val="dk1"/>
              </a:buClr>
              <a:buSzPts val="2100"/>
              <a:buFont typeface="Montserrat"/>
              <a:buChar char="•"/>
            </a:pPr>
            <a:r>
              <a:rPr lang="en-US" sz="2100" dirty="0">
                <a:solidFill>
                  <a:schemeClr val="dk1"/>
                </a:solidFill>
                <a:latin typeface="Montserrat"/>
                <a:ea typeface="Montserrat"/>
                <a:cs typeface="Montserrat"/>
                <a:sym typeface="Montserrat"/>
              </a:rPr>
              <a:t>Maynard, L. (2010) </a:t>
            </a:r>
            <a:r>
              <a:rPr lang="en-US" sz="2100" i="1" dirty="0">
                <a:solidFill>
                  <a:schemeClr val="dk1"/>
                </a:solidFill>
                <a:latin typeface="Montserrat"/>
                <a:ea typeface="Montserrat"/>
                <a:cs typeface="Montserrat"/>
                <a:sym typeface="Montserrat"/>
              </a:rPr>
              <a:t>Couture sewing techniques: The Dressmaker’s Handbook of Couture Sewing Techniques</a:t>
            </a:r>
            <a:r>
              <a:rPr lang="en-US" sz="2100" dirty="0">
                <a:solidFill>
                  <a:schemeClr val="dk1"/>
                </a:solidFill>
                <a:latin typeface="Montserrat"/>
                <a:ea typeface="Montserrat"/>
                <a:cs typeface="Montserrat"/>
                <a:sym typeface="Montserrat"/>
              </a:rPr>
              <a:t>. Loveland, CO: Interweave Press.</a:t>
            </a:r>
            <a:endParaRPr sz="2100" dirty="0">
              <a:solidFill>
                <a:schemeClr val="dk1"/>
              </a:solidFill>
              <a:latin typeface="Montserrat"/>
              <a:ea typeface="Montserrat"/>
              <a:cs typeface="Montserrat"/>
              <a:sym typeface="Montserrat"/>
            </a:endParaRPr>
          </a:p>
          <a:p>
            <a:pPr marL="914400" lvl="1" indent="-361950" rtl="0">
              <a:lnSpc>
                <a:spcPct val="115000"/>
              </a:lnSpc>
              <a:spcBef>
                <a:spcPts val="0"/>
              </a:spcBef>
              <a:spcAft>
                <a:spcPts val="0"/>
              </a:spcAft>
              <a:buClr>
                <a:schemeClr val="dk1"/>
              </a:buClr>
              <a:buSzPts val="2100"/>
              <a:buFont typeface="Montserrat"/>
              <a:buChar char="•"/>
            </a:pPr>
            <a:r>
              <a:rPr lang="en-US" sz="2100" i="1" dirty="0">
                <a:solidFill>
                  <a:schemeClr val="dk1"/>
                </a:solidFill>
                <a:latin typeface="Montserrat"/>
                <a:ea typeface="Montserrat"/>
                <a:cs typeface="Montserrat"/>
                <a:sym typeface="Montserrat"/>
              </a:rPr>
              <a:t>Reader’s Digest Grande </a:t>
            </a:r>
            <a:r>
              <a:rPr lang="en-US" sz="2100" i="1" dirty="0" err="1">
                <a:solidFill>
                  <a:schemeClr val="dk1"/>
                </a:solidFill>
                <a:latin typeface="Montserrat"/>
                <a:ea typeface="Montserrat"/>
                <a:cs typeface="Montserrat"/>
                <a:sym typeface="Montserrat"/>
              </a:rPr>
              <a:t>Livro</a:t>
            </a:r>
            <a:r>
              <a:rPr lang="en-US" sz="2100" i="1" dirty="0">
                <a:solidFill>
                  <a:schemeClr val="dk1"/>
                </a:solidFill>
                <a:latin typeface="Montserrat"/>
                <a:ea typeface="Montserrat"/>
                <a:cs typeface="Montserrat"/>
                <a:sym typeface="Montserrat"/>
              </a:rPr>
              <a:t> dos </a:t>
            </a:r>
            <a:r>
              <a:rPr lang="en-US" sz="2100" i="1" dirty="0" err="1">
                <a:solidFill>
                  <a:schemeClr val="dk1"/>
                </a:solidFill>
                <a:latin typeface="Montserrat"/>
                <a:ea typeface="Montserrat"/>
                <a:cs typeface="Montserrat"/>
                <a:sym typeface="Montserrat"/>
              </a:rPr>
              <a:t>Lavores</a:t>
            </a:r>
            <a:r>
              <a:rPr lang="en-US" sz="2100" dirty="0">
                <a:solidFill>
                  <a:schemeClr val="dk1"/>
                </a:solidFill>
                <a:latin typeface="Montserrat"/>
                <a:ea typeface="Montserrat"/>
                <a:cs typeface="Montserrat"/>
                <a:sym typeface="Montserrat"/>
              </a:rPr>
              <a:t> (1985). Porto: Ambar </a:t>
            </a:r>
            <a:endParaRPr sz="2100" dirty="0">
              <a:solidFill>
                <a:schemeClr val="dk1"/>
              </a:solidFill>
              <a:latin typeface="Montserrat"/>
              <a:ea typeface="Montserrat"/>
              <a:cs typeface="Montserrat"/>
              <a:sym typeface="Montserrat"/>
            </a:endParaRPr>
          </a:p>
          <a:p>
            <a:pPr marL="914400" lvl="1" indent="-361950" rtl="0">
              <a:lnSpc>
                <a:spcPct val="115000"/>
              </a:lnSpc>
              <a:spcBef>
                <a:spcPts val="0"/>
              </a:spcBef>
              <a:spcAft>
                <a:spcPts val="0"/>
              </a:spcAft>
              <a:buClr>
                <a:schemeClr val="dk1"/>
              </a:buClr>
              <a:buSzPts val="2100"/>
              <a:buFont typeface="Montserrat"/>
              <a:buChar char="•"/>
            </a:pPr>
            <a:r>
              <a:rPr lang="en-US" sz="2100" dirty="0">
                <a:solidFill>
                  <a:schemeClr val="dk1"/>
                </a:solidFill>
                <a:latin typeface="Montserrat"/>
                <a:ea typeface="Montserrat"/>
                <a:cs typeface="Montserrat"/>
                <a:sym typeface="Montserrat"/>
              </a:rPr>
              <a:t>(2024). Disassembly . Top Atelier. </a:t>
            </a:r>
            <a:r>
              <a:rPr lang="en-US" sz="2100" dirty="0">
                <a:solidFill>
                  <a:schemeClr val="dk1"/>
                </a:solidFill>
                <a:latin typeface="Montserrat"/>
                <a:ea typeface="Montserrat"/>
                <a:cs typeface="Montserrat"/>
                <a:sym typeface="Montserrat"/>
                <a:hlinkClick r:id="rId4"/>
              </a:rPr>
              <a:t>https://topatelier.be/en/disassembly-en/</a:t>
            </a:r>
            <a:r>
              <a:rPr lang="en-US" sz="2100" dirty="0">
                <a:solidFill>
                  <a:schemeClr val="dk1"/>
                </a:solidFill>
                <a:latin typeface="Montserrat"/>
                <a:ea typeface="Montserrat"/>
                <a:cs typeface="Montserrat"/>
                <a:sym typeface="Montserrat"/>
              </a:rPr>
              <a:t> </a:t>
            </a:r>
            <a:endParaRPr sz="2100" dirty="0">
              <a:solidFill>
                <a:schemeClr val="dk1"/>
              </a:solidFill>
              <a:latin typeface="Montserrat"/>
              <a:ea typeface="Montserrat"/>
              <a:cs typeface="Montserrat"/>
              <a:sym typeface="Montserrat"/>
            </a:endParaRPr>
          </a:p>
          <a:p>
            <a:pPr marL="914400" lvl="1" indent="-361950" rtl="0">
              <a:lnSpc>
                <a:spcPct val="115000"/>
              </a:lnSpc>
              <a:spcBef>
                <a:spcPts val="0"/>
              </a:spcBef>
              <a:spcAft>
                <a:spcPts val="0"/>
              </a:spcAft>
              <a:buClr>
                <a:schemeClr val="dk1"/>
              </a:buClr>
              <a:buSzPts val="2100"/>
              <a:buFont typeface="Montserrat"/>
              <a:buChar char="•"/>
            </a:pPr>
            <a:r>
              <a:rPr lang="en-US" sz="2100" dirty="0">
                <a:solidFill>
                  <a:schemeClr val="dk1"/>
                </a:solidFill>
                <a:latin typeface="Montserrat"/>
                <a:ea typeface="Montserrat"/>
                <a:cs typeface="Montserrat"/>
                <a:sym typeface="Montserrat"/>
              </a:rPr>
              <a:t>(2025). Home. Zenstitching.ca. </a:t>
            </a:r>
            <a:r>
              <a:rPr lang="en-US" sz="2100" dirty="0">
                <a:solidFill>
                  <a:schemeClr val="dk1"/>
                </a:solidFill>
                <a:latin typeface="Montserrat"/>
                <a:ea typeface="Montserrat"/>
                <a:cs typeface="Montserrat"/>
                <a:sym typeface="Montserrat"/>
                <a:hlinkClick r:id="rId5"/>
              </a:rPr>
              <a:t>https://www.zenstitching.ca/</a:t>
            </a:r>
            <a:r>
              <a:rPr lang="en-US" sz="2100" dirty="0">
                <a:solidFill>
                  <a:schemeClr val="dk1"/>
                </a:solidFill>
                <a:latin typeface="Montserrat"/>
                <a:ea typeface="Montserrat"/>
                <a:cs typeface="Montserrat"/>
                <a:sym typeface="Montserrat"/>
              </a:rPr>
              <a:t> </a:t>
            </a:r>
            <a:endParaRPr sz="2100" dirty="0">
              <a:solidFill>
                <a:schemeClr val="dk1"/>
              </a:solidFill>
              <a:latin typeface="Montserrat"/>
              <a:ea typeface="Montserrat"/>
              <a:cs typeface="Montserrat"/>
              <a:sym typeface="Montserrat"/>
            </a:endParaRPr>
          </a:p>
          <a:p>
            <a:pPr marL="914400" lvl="1" indent="-361950" rtl="0">
              <a:lnSpc>
                <a:spcPct val="115000"/>
              </a:lnSpc>
              <a:spcBef>
                <a:spcPts val="0"/>
              </a:spcBef>
              <a:spcAft>
                <a:spcPts val="0"/>
              </a:spcAft>
              <a:buClr>
                <a:schemeClr val="dk1"/>
              </a:buClr>
              <a:buSzPts val="2100"/>
              <a:buFont typeface="Montserrat"/>
              <a:buChar char="•"/>
            </a:pPr>
            <a:r>
              <a:rPr lang="en-US" sz="2100" dirty="0">
                <a:solidFill>
                  <a:schemeClr val="dk1"/>
                </a:solidFill>
                <a:latin typeface="Montserrat"/>
                <a:ea typeface="Montserrat"/>
                <a:cs typeface="Montserrat"/>
                <a:sym typeface="Montserrat"/>
              </a:rPr>
              <a:t>(2025, January 21). Home - Patchwork Online. Patchwork Online. </a:t>
            </a:r>
            <a:r>
              <a:rPr lang="en-US" sz="2100" dirty="0">
                <a:solidFill>
                  <a:schemeClr val="dk1"/>
                </a:solidFill>
                <a:latin typeface="Montserrat"/>
                <a:ea typeface="Montserrat"/>
                <a:cs typeface="Montserrat"/>
                <a:sym typeface="Montserrat"/>
                <a:hlinkClick r:id="rId6"/>
              </a:rPr>
              <a:t>https://patchworkonline.com.au/</a:t>
            </a:r>
            <a:r>
              <a:rPr lang="en-US" sz="2100" dirty="0">
                <a:solidFill>
                  <a:schemeClr val="dk1"/>
                </a:solidFill>
                <a:latin typeface="Montserrat"/>
                <a:ea typeface="Montserrat"/>
                <a:cs typeface="Montserrat"/>
                <a:sym typeface="Montserrat"/>
              </a:rPr>
              <a:t> </a:t>
            </a:r>
            <a:endParaRPr sz="2100" dirty="0">
              <a:solidFill>
                <a:schemeClr val="dk1"/>
              </a:solidFill>
              <a:latin typeface="Montserrat"/>
              <a:ea typeface="Montserrat"/>
              <a:cs typeface="Montserrat"/>
              <a:sym typeface="Montserrat"/>
            </a:endParaRPr>
          </a:p>
        </p:txBody>
      </p:sp>
      <p:sp>
        <p:nvSpPr>
          <p:cNvPr id="1140" name="Google Shape;1140;p15"/>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en-US" sz="2499" b="0" i="0" u="none" strike="noStrike" cap="none">
                <a:solidFill>
                  <a:srgbClr val="1E2328"/>
                </a:solidFill>
                <a:latin typeface="DM Serif Display"/>
                <a:ea typeface="DM Serif Display"/>
                <a:cs typeface="DM Serif Display"/>
                <a:sym typeface="DM Serif Display"/>
              </a:rPr>
              <a:t>UpTraK Training Programme</a:t>
            </a:r>
            <a:endParaRPr/>
          </a:p>
        </p:txBody>
      </p:sp>
      <p:sp>
        <p:nvSpPr>
          <p:cNvPr id="1141" name="Google Shape;1141;p1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7">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grpSp>
        <p:nvGrpSpPr>
          <p:cNvPr id="165" name="Google Shape;165;p5"/>
          <p:cNvGrpSpPr/>
          <p:nvPr/>
        </p:nvGrpSpPr>
        <p:grpSpPr>
          <a:xfrm>
            <a:off x="0" y="0"/>
            <a:ext cx="18288000" cy="10287000"/>
            <a:chOff x="0" y="0"/>
            <a:chExt cx="24384000" cy="13716000"/>
          </a:xfrm>
        </p:grpSpPr>
        <p:cxnSp>
          <p:nvCxnSpPr>
            <p:cNvPr id="166" name="Google Shape;166;p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67" name="Google Shape;167;p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68" name="Google Shape;168;p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69" name="Google Shape;169;p5"/>
            <p:cNvSpPr txBox="1"/>
            <p:nvPr/>
          </p:nvSpPr>
          <p:spPr>
            <a:xfrm>
              <a:off x="9588879" y="439208"/>
              <a:ext cx="3675000" cy="513000"/>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a:solidFill>
                    <a:srgbClr val="1E2328"/>
                  </a:solidFill>
                  <a:latin typeface="Montserrat"/>
                  <a:ea typeface="Montserrat"/>
                  <a:cs typeface="Montserrat"/>
                  <a:sym typeface="Montserrat"/>
                </a:rPr>
                <a:t>Module 4, Unit 1</a:t>
              </a:r>
              <a:endParaRPr sz="2499">
                <a:solidFill>
                  <a:srgbClr val="1E2328"/>
                </a:solidFill>
                <a:latin typeface="Montserrat"/>
                <a:ea typeface="Montserrat"/>
                <a:cs typeface="Montserrat"/>
                <a:sym typeface="Montserrat"/>
              </a:endParaRPr>
            </a:p>
          </p:txBody>
        </p:sp>
      </p:grpSp>
      <p:cxnSp>
        <p:nvCxnSpPr>
          <p:cNvPr id="170" name="Google Shape;170;p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71" name="Google Shape;171;p5"/>
          <p:cNvGrpSpPr/>
          <p:nvPr/>
        </p:nvGrpSpPr>
        <p:grpSpPr>
          <a:xfrm>
            <a:off x="0" y="1033462"/>
            <a:ext cx="6051534" cy="9253538"/>
            <a:chOff x="0" y="0"/>
            <a:chExt cx="1308826" cy="2001355"/>
          </a:xfrm>
        </p:grpSpPr>
        <p:sp>
          <p:nvSpPr>
            <p:cNvPr id="172" name="Google Shape;172;p5"/>
            <p:cNvSpPr/>
            <p:nvPr/>
          </p:nvSpPr>
          <p:spPr>
            <a:xfrm>
              <a:off x="0" y="0"/>
              <a:ext cx="1308826" cy="2001355"/>
            </a:xfrm>
            <a:custGeom>
              <a:avLst/>
              <a:gdLst/>
              <a:ahLst/>
              <a:cxnLst/>
              <a:rect l="l" t="t" r="r" b="b"/>
              <a:pathLst>
                <a:path w="1308826" h="2001355" extrusionOk="0">
                  <a:moveTo>
                    <a:pt x="0" y="0"/>
                  </a:moveTo>
                  <a:lnTo>
                    <a:pt x="1308826" y="0"/>
                  </a:lnTo>
                  <a:lnTo>
                    <a:pt x="1308826" y="2001355"/>
                  </a:lnTo>
                  <a:lnTo>
                    <a:pt x="0" y="2001355"/>
                  </a:lnTo>
                  <a:close/>
                </a:path>
              </a:pathLst>
            </a:custGeom>
            <a:solidFill>
              <a:srgbClr val="CFCF5A"/>
            </a:solidFill>
            <a:ln>
              <a:noFill/>
            </a:ln>
          </p:spPr>
          <p:txBody>
            <a:bodyPr/>
            <a:lstStyle/>
            <a:p>
              <a:endParaRPr lang="pl-PL"/>
            </a:p>
          </p:txBody>
        </p:sp>
        <p:sp>
          <p:nvSpPr>
            <p:cNvPr id="173" name="Google Shape;173;p5"/>
            <p:cNvSpPr txBox="1"/>
            <p:nvPr/>
          </p:nvSpPr>
          <p:spPr>
            <a:xfrm>
              <a:off x="0" y="0"/>
              <a:ext cx="1308826" cy="2001355"/>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4" name="Google Shape;174;p5"/>
          <p:cNvSpPr txBox="1"/>
          <p:nvPr/>
        </p:nvSpPr>
        <p:spPr>
          <a:xfrm>
            <a:off x="1031566" y="3886490"/>
            <a:ext cx="4119719" cy="9233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pl-PL" sz="6000" b="0" i="0" u="none" strike="noStrike" cap="none" dirty="0">
                <a:solidFill>
                  <a:srgbClr val="FFFFFF"/>
                </a:solidFill>
                <a:latin typeface="DM Serif Display"/>
                <a:ea typeface="DM Serif Display"/>
                <a:cs typeface="DM Serif Display"/>
                <a:sym typeface="DM Serif Display"/>
              </a:rPr>
              <a:t>Cel nauki</a:t>
            </a:r>
            <a:endParaRPr dirty="0"/>
          </a:p>
        </p:txBody>
      </p:sp>
      <p:cxnSp>
        <p:nvCxnSpPr>
          <p:cNvPr id="175" name="Google Shape;175;p5"/>
          <p:cNvCxnSpPr/>
          <p:nvPr/>
        </p:nvCxnSpPr>
        <p:spPr>
          <a:xfrm>
            <a:off x="1087192" y="5869411"/>
            <a:ext cx="719041" cy="4762"/>
          </a:xfrm>
          <a:prstGeom prst="straightConnector1">
            <a:avLst/>
          </a:prstGeom>
          <a:noFill/>
          <a:ln w="9525" cap="flat" cmpd="sng">
            <a:solidFill>
              <a:srgbClr val="FFFFFF"/>
            </a:solidFill>
            <a:prstDash val="solid"/>
            <a:round/>
            <a:headEnd type="none" w="sm" len="sm"/>
            <a:tailEnd type="none" w="sm" len="sm"/>
          </a:ln>
        </p:spPr>
      </p:cxnSp>
      <p:sp>
        <p:nvSpPr>
          <p:cNvPr id="176" name="Google Shape;176;p5"/>
          <p:cNvSpPr txBox="1"/>
          <p:nvPr/>
        </p:nvSpPr>
        <p:spPr>
          <a:xfrm>
            <a:off x="671450" y="6401725"/>
            <a:ext cx="4670100" cy="3554819"/>
          </a:xfrm>
          <a:prstGeom prst="rect">
            <a:avLst/>
          </a:prstGeom>
          <a:noFill/>
          <a:ln>
            <a:noFill/>
          </a:ln>
        </p:spPr>
        <p:txBody>
          <a:bodyPr spcFirstLastPara="1" wrap="square" lIns="0" tIns="0" rIns="0" bIns="0" anchor="t" anchorCtr="0">
            <a:spAutoFit/>
          </a:bodyPr>
          <a:lstStyle/>
          <a:p>
            <a:pPr lvl="0">
              <a:lnSpc>
                <a:spcPct val="150022"/>
              </a:lnSpc>
            </a:pPr>
            <a:r>
              <a:rPr lang="pl-PL" sz="2200" dirty="0">
                <a:solidFill>
                  <a:srgbClr val="FFFFFF"/>
                </a:solidFill>
                <a:latin typeface="Montserrat"/>
                <a:ea typeface="Montserrat"/>
                <a:cs typeface="Montserrat"/>
                <a:sym typeface="Montserrat"/>
              </a:rPr>
              <a:t>Celem jest zrozumienie i przedstawienie przeglądu krawiectwa w </a:t>
            </a:r>
            <a:r>
              <a:rPr lang="pl-PL" sz="2200" dirty="0" err="1">
                <a:solidFill>
                  <a:srgbClr val="FFFFFF"/>
                </a:solidFill>
                <a:latin typeface="Montserrat"/>
                <a:ea typeface="Montserrat"/>
                <a:cs typeface="Montserrat"/>
                <a:sym typeface="Montserrat"/>
              </a:rPr>
              <a:t>upcyclingu</a:t>
            </a:r>
            <a:r>
              <a:rPr lang="pl-PL" sz="2200" dirty="0">
                <a:solidFill>
                  <a:srgbClr val="FFFFFF"/>
                </a:solidFill>
                <a:latin typeface="Montserrat"/>
                <a:ea typeface="Montserrat"/>
                <a:cs typeface="Montserrat"/>
                <a:sym typeface="Montserrat"/>
              </a:rPr>
              <a:t>, pomagając uczniom zrozumieć rolę krawiectwa w przekształcaniu starych ubrań w nowe, stylowe elementy.</a:t>
            </a:r>
            <a:endParaRPr dirty="0">
              <a:solidFill>
                <a:srgbClr val="FFFFFF"/>
              </a:solidFill>
            </a:endParaRPr>
          </a:p>
        </p:txBody>
      </p:sp>
      <p:sp>
        <p:nvSpPr>
          <p:cNvPr id="177" name="Google Shape;177;p5"/>
          <p:cNvSpPr/>
          <p:nvPr/>
        </p:nvSpPr>
        <p:spPr>
          <a:xfrm>
            <a:off x="5701777" y="5519654"/>
            <a:ext cx="699514" cy="699514"/>
          </a:xfrm>
          <a:custGeom>
            <a:avLst/>
            <a:gdLst/>
            <a:ahLst/>
            <a:cxnLst/>
            <a:rect l="l" t="t" r="r" b="b"/>
            <a:pathLst>
              <a:path w="699514" h="699514" extrusionOk="0">
                <a:moveTo>
                  <a:pt x="0" y="0"/>
                </a:moveTo>
                <a:lnTo>
                  <a:pt x="699515" y="0"/>
                </a:lnTo>
                <a:lnTo>
                  <a:pt x="699515" y="699515"/>
                </a:lnTo>
                <a:lnTo>
                  <a:pt x="0" y="699515"/>
                </a:lnTo>
                <a:lnTo>
                  <a:pt x="0" y="0"/>
                </a:lnTo>
                <a:close/>
              </a:path>
            </a:pathLst>
          </a:custGeom>
          <a:blipFill rotWithShape="1">
            <a:blip r:embed="rId4">
              <a:alphaModFix/>
            </a:blip>
            <a:stretch>
              <a:fillRect/>
            </a:stretch>
          </a:blipFill>
          <a:ln>
            <a:noFill/>
          </a:ln>
        </p:spPr>
        <p:txBody>
          <a:bodyPr/>
          <a:lstStyle/>
          <a:p>
            <a:endParaRPr lang="pl-PL"/>
          </a:p>
        </p:txBody>
      </p:sp>
      <p:grpSp>
        <p:nvGrpSpPr>
          <p:cNvPr id="178" name="Google Shape;178;p5"/>
          <p:cNvGrpSpPr/>
          <p:nvPr/>
        </p:nvGrpSpPr>
        <p:grpSpPr>
          <a:xfrm>
            <a:off x="6687357" y="1648546"/>
            <a:ext cx="9601203" cy="5126680"/>
            <a:chOff x="0" y="-990600"/>
            <a:chExt cx="12801604" cy="6835574"/>
          </a:xfrm>
        </p:grpSpPr>
        <p:sp>
          <p:nvSpPr>
            <p:cNvPr id="179" name="Google Shape;179;p5"/>
            <p:cNvSpPr txBox="1"/>
            <p:nvPr/>
          </p:nvSpPr>
          <p:spPr>
            <a:xfrm>
              <a:off x="4" y="430157"/>
              <a:ext cx="12801600" cy="5414817"/>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Jednostka ta jest skierowana do osób/uczniów/przedsiębiorców, młodych w wieku prawnym oraz dorosłych, w tym: NEET, osób o niskich kwalifikacjach poszukujących pracy, profesjonalistów już pracujących w dziedzinie krawiectwa rzemieślniczego, uczniów ukończonych szkół średnich z programami projektowania mody i/lub produkcji odzieży tekstylnej. Szczególną uwagę poświęci się kobietom z trudnościami ekonomicznymi lub z powodu ich sytuacji uchodźczej i migracyjnej.</a:t>
              </a:r>
              <a:endParaRPr sz="2199" dirty="0">
                <a:solidFill>
                  <a:srgbClr val="1E2328"/>
                </a:solidFill>
                <a:latin typeface="Montserrat"/>
                <a:ea typeface="Montserrat"/>
                <a:cs typeface="Montserrat"/>
                <a:sym typeface="Montserrat"/>
              </a:endParaRPr>
            </a:p>
          </p:txBody>
        </p:sp>
        <p:sp>
          <p:nvSpPr>
            <p:cNvPr id="180" name="Google Shape;180;p5"/>
            <p:cNvSpPr txBox="1"/>
            <p:nvPr/>
          </p:nvSpPr>
          <p:spPr>
            <a:xfrm>
              <a:off x="0" y="-990600"/>
              <a:ext cx="9110400" cy="1231500"/>
            </a:xfrm>
            <a:prstGeom prst="rect">
              <a:avLst/>
            </a:prstGeom>
            <a:noFill/>
            <a:ln>
              <a:noFill/>
            </a:ln>
          </p:spPr>
          <p:txBody>
            <a:bodyPr spcFirstLastPara="1" wrap="square" lIns="0" tIns="0" rIns="0" bIns="0" anchor="t" anchorCtr="0">
              <a:spAutoFit/>
            </a:bodyPr>
            <a:lstStyle/>
            <a:p>
              <a:pPr lvl="0"/>
              <a:r>
                <a:rPr lang="en-US" sz="6000" dirty="0">
                  <a:solidFill>
                    <a:srgbClr val="1E2328"/>
                  </a:solidFill>
                  <a:latin typeface="DM Serif Display"/>
                  <a:ea typeface="DM Serif Display"/>
                  <a:cs typeface="DM Serif Display"/>
                  <a:sym typeface="DM Serif Display"/>
                </a:rPr>
                <a:t>Grupa </a:t>
              </a:r>
              <a:r>
                <a:rPr lang="en-US" sz="6000" dirty="0" err="1">
                  <a:solidFill>
                    <a:srgbClr val="1E2328"/>
                  </a:solidFill>
                  <a:latin typeface="DM Serif Display"/>
                  <a:ea typeface="DM Serif Display"/>
                  <a:cs typeface="DM Serif Display"/>
                  <a:sym typeface="DM Serif Display"/>
                </a:rPr>
                <a:t>docelowa</a:t>
              </a:r>
              <a:endParaRPr dirty="0"/>
            </a:p>
          </p:txBody>
        </p:sp>
      </p:grpSp>
      <p:grpSp>
        <p:nvGrpSpPr>
          <p:cNvPr id="181" name="Google Shape;181;p5"/>
          <p:cNvGrpSpPr/>
          <p:nvPr/>
        </p:nvGrpSpPr>
        <p:grpSpPr>
          <a:xfrm>
            <a:off x="6736675" y="7399835"/>
            <a:ext cx="9709650" cy="1565698"/>
            <a:chOff x="-72296" y="665000"/>
            <a:chExt cx="12946200" cy="2087598"/>
          </a:xfrm>
        </p:grpSpPr>
        <p:sp>
          <p:nvSpPr>
            <p:cNvPr id="182" name="Google Shape;182;p5"/>
            <p:cNvSpPr txBox="1"/>
            <p:nvPr/>
          </p:nvSpPr>
          <p:spPr>
            <a:xfrm>
              <a:off x="-72296" y="2075490"/>
              <a:ext cx="12946200" cy="677108"/>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None/>
              </a:pPr>
              <a:r>
                <a:rPr lang="pl-PL" sz="2200" dirty="0">
                  <a:solidFill>
                    <a:schemeClr val="dk1"/>
                  </a:solidFill>
                  <a:latin typeface="Montserrat"/>
                  <a:ea typeface="Montserrat"/>
                  <a:cs typeface="Montserrat"/>
                  <a:sym typeface="Montserrat"/>
                </a:rPr>
                <a:t>Używanie potencjalnych technik krawiectwa, sprzętu i narzędzi</a:t>
              </a:r>
              <a:endParaRPr dirty="0"/>
            </a:p>
          </p:txBody>
        </p:sp>
        <p:sp>
          <p:nvSpPr>
            <p:cNvPr id="183" name="Google Shape;183;p5"/>
            <p:cNvSpPr txBox="1"/>
            <p:nvPr/>
          </p:nvSpPr>
          <p:spPr>
            <a:xfrm>
              <a:off x="-1" y="665000"/>
              <a:ext cx="11029009" cy="123110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000" b="0" i="0" u="none" strike="noStrike" cap="none" dirty="0">
                  <a:solidFill>
                    <a:srgbClr val="1E2328"/>
                  </a:solidFill>
                  <a:latin typeface="DM Serif Display"/>
                  <a:ea typeface="DM Serif Display"/>
                  <a:cs typeface="DM Serif Display"/>
                  <a:sym typeface="DM Serif Display"/>
                </a:rPr>
                <a:t>K</a:t>
              </a:r>
              <a:r>
                <a:rPr lang="pl-PL" sz="6000" b="0" i="0" u="none" strike="noStrike" cap="none" dirty="0" err="1">
                  <a:solidFill>
                    <a:srgbClr val="1E2328"/>
                  </a:solidFill>
                  <a:latin typeface="DM Serif Display"/>
                  <a:ea typeface="DM Serif Display"/>
                  <a:cs typeface="DM Serif Display"/>
                  <a:sym typeface="DM Serif Display"/>
                </a:rPr>
                <a:t>oncepcje</a:t>
              </a:r>
              <a:r>
                <a:rPr lang="pl-PL" sz="6000" b="0" i="0" u="none" strike="noStrike" cap="none" dirty="0">
                  <a:solidFill>
                    <a:srgbClr val="1E2328"/>
                  </a:solidFill>
                  <a:latin typeface="DM Serif Display"/>
                  <a:ea typeface="DM Serif Display"/>
                  <a:cs typeface="DM Serif Display"/>
                  <a:sym typeface="DM Serif Display"/>
                </a:rPr>
                <a:t> kluczowe</a:t>
              </a:r>
              <a:endParaRPr dirty="0"/>
            </a:p>
          </p:txBody>
        </p:sp>
      </p:grpSp>
      <p:sp>
        <p:nvSpPr>
          <p:cNvPr id="184" name="Google Shape;184;p5"/>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en-US" sz="2499" b="0" i="0" u="none" strike="noStrike" cap="none">
                <a:solidFill>
                  <a:srgbClr val="1E2328"/>
                </a:solidFill>
                <a:latin typeface="DM Serif Display"/>
                <a:ea typeface="DM Serif Display"/>
                <a:cs typeface="DM Serif Display"/>
                <a:sym typeface="DM Serif Display"/>
              </a:rPr>
              <a:t>UpTraK Training Programme</a:t>
            </a:r>
            <a:endParaRPr/>
          </a:p>
        </p:txBody>
      </p:sp>
      <p:sp>
        <p:nvSpPr>
          <p:cNvPr id="185" name="Google Shape;185;p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89"/>
        <p:cNvGrpSpPr/>
        <p:nvPr/>
      </p:nvGrpSpPr>
      <p:grpSpPr>
        <a:xfrm>
          <a:off x="0" y="0"/>
          <a:ext cx="0" cy="0"/>
          <a:chOff x="0" y="0"/>
          <a:chExt cx="0" cy="0"/>
        </a:xfrm>
      </p:grpSpPr>
      <p:grpSp>
        <p:nvGrpSpPr>
          <p:cNvPr id="190" name="Google Shape;190;p6"/>
          <p:cNvGrpSpPr/>
          <p:nvPr/>
        </p:nvGrpSpPr>
        <p:grpSpPr>
          <a:xfrm>
            <a:off x="0" y="0"/>
            <a:ext cx="18288000" cy="10287000"/>
            <a:chOff x="0" y="0"/>
            <a:chExt cx="24384000" cy="13716000"/>
          </a:xfrm>
        </p:grpSpPr>
        <p:cxnSp>
          <p:nvCxnSpPr>
            <p:cNvPr id="191" name="Google Shape;191;p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92" name="Google Shape;192;p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93" name="Google Shape;193;p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94" name="Google Shape;194;p6"/>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pic>
        <p:nvPicPr>
          <p:cNvPr id="195" name="Google Shape;195;p6"/>
          <p:cNvPicPr preferRelativeResize="0"/>
          <p:nvPr/>
        </p:nvPicPr>
        <p:blipFill rotWithShape="1">
          <a:blip r:embed="rId4">
            <a:alphaModFix/>
          </a:blip>
          <a:srcRect l="10473" r="10481"/>
          <a:stretch/>
        </p:blipFill>
        <p:spPr>
          <a:xfrm>
            <a:off x="8127431" y="1028700"/>
            <a:ext cx="8545347" cy="7210424"/>
          </a:xfrm>
          <a:prstGeom prst="rect">
            <a:avLst/>
          </a:prstGeom>
          <a:noFill/>
          <a:ln>
            <a:noFill/>
          </a:ln>
        </p:spPr>
      </p:pic>
      <p:cxnSp>
        <p:nvCxnSpPr>
          <p:cNvPr id="196" name="Google Shape;196;p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97" name="Google Shape;197;p6"/>
          <p:cNvGrpSpPr/>
          <p:nvPr/>
        </p:nvGrpSpPr>
        <p:grpSpPr>
          <a:xfrm>
            <a:off x="1028700" y="5653088"/>
            <a:ext cx="8282280" cy="4633913"/>
            <a:chOff x="0" y="0"/>
            <a:chExt cx="6574461" cy="3678393"/>
          </a:xfrm>
        </p:grpSpPr>
        <p:sp>
          <p:nvSpPr>
            <p:cNvPr id="198" name="Google Shape;198;p6"/>
            <p:cNvSpPr/>
            <p:nvPr/>
          </p:nvSpPr>
          <p:spPr>
            <a:xfrm>
              <a:off x="0" y="0"/>
              <a:ext cx="6574461" cy="3678393"/>
            </a:xfrm>
            <a:custGeom>
              <a:avLst/>
              <a:gdLst/>
              <a:ahLst/>
              <a:cxnLst/>
              <a:rect l="l" t="t" r="r" b="b"/>
              <a:pathLst>
                <a:path w="6574461" h="3678393" extrusionOk="0">
                  <a:moveTo>
                    <a:pt x="0" y="0"/>
                  </a:moveTo>
                  <a:lnTo>
                    <a:pt x="6574461" y="0"/>
                  </a:lnTo>
                  <a:lnTo>
                    <a:pt x="6574461" y="3678393"/>
                  </a:lnTo>
                  <a:lnTo>
                    <a:pt x="0" y="3678393"/>
                  </a:lnTo>
                  <a:close/>
                </a:path>
              </a:pathLst>
            </a:custGeom>
            <a:solidFill>
              <a:srgbClr val="1E2328"/>
            </a:solidFill>
            <a:ln>
              <a:noFill/>
            </a:ln>
          </p:spPr>
          <p:txBody>
            <a:bodyPr/>
            <a:lstStyle/>
            <a:p>
              <a:endParaRPr lang="pl-PL"/>
            </a:p>
          </p:txBody>
        </p:sp>
        <p:sp>
          <p:nvSpPr>
            <p:cNvPr id="199" name="Google Shape;199;p6"/>
            <p:cNvSpPr txBox="1"/>
            <p:nvPr/>
          </p:nvSpPr>
          <p:spPr>
            <a:xfrm>
              <a:off x="0" y="0"/>
              <a:ext cx="6574460" cy="3678393"/>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00" name="Google Shape;200;p6"/>
          <p:cNvSpPr txBox="1"/>
          <p:nvPr/>
        </p:nvSpPr>
        <p:spPr>
          <a:xfrm>
            <a:off x="2315212" y="6508174"/>
            <a:ext cx="5126588"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pl-PL" sz="6000" b="0" i="0" u="none" strike="noStrike" cap="none" dirty="0">
                <a:solidFill>
                  <a:srgbClr val="FFFFFF"/>
                </a:solidFill>
                <a:latin typeface="DM Serif Display"/>
                <a:ea typeface="DM Serif Display"/>
                <a:cs typeface="DM Serif Display"/>
                <a:sym typeface="DM Serif Display"/>
              </a:rPr>
              <a:t>Niezbędne wyposażenie</a:t>
            </a:r>
            <a:endParaRPr dirty="0"/>
          </a:p>
        </p:txBody>
      </p:sp>
      <p:cxnSp>
        <p:nvCxnSpPr>
          <p:cNvPr id="201" name="Google Shape;201;p6"/>
          <p:cNvCxnSpPr/>
          <p:nvPr/>
        </p:nvCxnSpPr>
        <p:spPr>
          <a:xfrm>
            <a:off x="2315244" y="8612231"/>
            <a:ext cx="719041" cy="4762"/>
          </a:xfrm>
          <a:prstGeom prst="straightConnector1">
            <a:avLst/>
          </a:prstGeom>
          <a:noFill/>
          <a:ln w="9525" cap="flat" cmpd="sng">
            <a:solidFill>
              <a:srgbClr val="FFFFFF"/>
            </a:solidFill>
            <a:prstDash val="solid"/>
            <a:round/>
            <a:headEnd type="none" w="sm" len="sm"/>
            <a:tailEnd type="none" w="sm" len="sm"/>
          </a:ln>
        </p:spPr>
      </p:cxnSp>
      <p:sp>
        <p:nvSpPr>
          <p:cNvPr id="202" name="Google Shape;202;p6"/>
          <p:cNvSpPr txBox="1"/>
          <p:nvPr/>
        </p:nvSpPr>
        <p:spPr>
          <a:xfrm>
            <a:off x="1028700" y="2593075"/>
            <a:ext cx="6413100" cy="1015278"/>
          </a:xfrm>
          <a:prstGeom prst="rect">
            <a:avLst/>
          </a:prstGeom>
          <a:noFill/>
          <a:ln>
            <a:noFill/>
          </a:ln>
        </p:spPr>
        <p:txBody>
          <a:bodyPr spcFirstLastPara="1" wrap="square" lIns="0" tIns="0" rIns="0" bIns="0" anchor="t" anchorCtr="0">
            <a:spAutoFit/>
          </a:bodyPr>
          <a:lstStyle/>
          <a:p>
            <a:pPr lvl="0">
              <a:lnSpc>
                <a:spcPct val="150022"/>
              </a:lnSpc>
            </a:pPr>
            <a:r>
              <a:rPr lang="pl-PL" sz="2199" dirty="0">
                <a:solidFill>
                  <a:srgbClr val="1E2328"/>
                </a:solidFill>
                <a:latin typeface="Montserrat"/>
                <a:ea typeface="Montserrat"/>
                <a:cs typeface="Montserrat"/>
                <a:sym typeface="Montserrat"/>
              </a:rPr>
              <a:t>Do tego Unitu będziesz potrzebować laptopa, notatnika i długopisu.</a:t>
            </a:r>
            <a:endParaRPr dirty="0"/>
          </a:p>
        </p:txBody>
      </p:sp>
      <p:sp>
        <p:nvSpPr>
          <p:cNvPr id="203" name="Google Shape;203;p6"/>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204" name="Google Shape;204;p6"/>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7"/>
          <p:cNvGrpSpPr/>
          <p:nvPr/>
        </p:nvGrpSpPr>
        <p:grpSpPr>
          <a:xfrm>
            <a:off x="0" y="0"/>
            <a:ext cx="18288000" cy="10287000"/>
            <a:chOff x="0" y="0"/>
            <a:chExt cx="24384000" cy="13716000"/>
          </a:xfrm>
        </p:grpSpPr>
        <p:cxnSp>
          <p:nvCxnSpPr>
            <p:cNvPr id="210" name="Google Shape;210;p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211" name="Google Shape;211;p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12" name="Google Shape;212;p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213" name="Google Shape;213;p7"/>
            <p:cNvSpPr txBox="1"/>
            <p:nvPr/>
          </p:nvSpPr>
          <p:spPr>
            <a:xfrm>
              <a:off x="9588879" y="439208"/>
              <a:ext cx="3675000" cy="513000"/>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a:solidFill>
                    <a:srgbClr val="1E2328"/>
                  </a:solidFill>
                  <a:latin typeface="Montserrat"/>
                  <a:ea typeface="Montserrat"/>
                  <a:cs typeface="Montserrat"/>
                  <a:sym typeface="Montserrat"/>
                </a:rPr>
                <a:t>Module 4, Unit 1</a:t>
              </a:r>
              <a:endParaRPr sz="2499">
                <a:solidFill>
                  <a:srgbClr val="1E2328"/>
                </a:solidFill>
                <a:latin typeface="Montserrat"/>
                <a:ea typeface="Montserrat"/>
                <a:cs typeface="Montserrat"/>
                <a:sym typeface="Montserrat"/>
              </a:endParaRPr>
            </a:p>
          </p:txBody>
        </p:sp>
      </p:grpSp>
      <p:cxnSp>
        <p:nvCxnSpPr>
          <p:cNvPr id="214" name="Google Shape;214;p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215" name="Google Shape;215;p7"/>
          <p:cNvGrpSpPr/>
          <p:nvPr/>
        </p:nvGrpSpPr>
        <p:grpSpPr>
          <a:xfrm>
            <a:off x="1747984" y="2458189"/>
            <a:ext cx="5601865" cy="4147460"/>
            <a:chOff x="0" y="0"/>
            <a:chExt cx="5195375" cy="3846507"/>
          </a:xfrm>
        </p:grpSpPr>
        <p:sp>
          <p:nvSpPr>
            <p:cNvPr id="216" name="Google Shape;216;p7"/>
            <p:cNvSpPr/>
            <p:nvPr/>
          </p:nvSpPr>
          <p:spPr>
            <a:xfrm>
              <a:off x="0" y="0"/>
              <a:ext cx="5195375" cy="3846507"/>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217" name="Google Shape;217;p7"/>
            <p:cNvSpPr txBox="1"/>
            <p:nvPr/>
          </p:nvSpPr>
          <p:spPr>
            <a:xfrm>
              <a:off x="0" y="0"/>
              <a:ext cx="5195375" cy="3846507"/>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8" name="Google Shape;218;p7"/>
          <p:cNvGrpSpPr/>
          <p:nvPr/>
        </p:nvGrpSpPr>
        <p:grpSpPr>
          <a:xfrm>
            <a:off x="3039151" y="2019992"/>
            <a:ext cx="876394" cy="876394"/>
            <a:chOff x="0" y="0"/>
            <a:chExt cx="812800" cy="812800"/>
          </a:xfrm>
        </p:grpSpPr>
        <p:sp>
          <p:nvSpPr>
            <p:cNvPr id="219" name="Google Shape;219;p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220" name="Google Shape;220;p7"/>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221" name="Google Shape;221;p7"/>
          <p:cNvCxnSpPr/>
          <p:nvPr/>
        </p:nvCxnSpPr>
        <p:spPr>
          <a:xfrm>
            <a:off x="4172910" y="4367884"/>
            <a:ext cx="719041" cy="4762"/>
          </a:xfrm>
          <a:prstGeom prst="straightConnector1">
            <a:avLst/>
          </a:prstGeom>
          <a:noFill/>
          <a:ln w="9525" cap="flat" cmpd="sng">
            <a:solidFill>
              <a:srgbClr val="FFFFFF"/>
            </a:solidFill>
            <a:prstDash val="solid"/>
            <a:round/>
            <a:headEnd type="none" w="sm" len="sm"/>
            <a:tailEnd type="none" w="sm" len="sm"/>
          </a:ln>
        </p:spPr>
      </p:cxnSp>
      <p:sp>
        <p:nvSpPr>
          <p:cNvPr id="222" name="Google Shape;222;p7"/>
          <p:cNvSpPr txBox="1"/>
          <p:nvPr/>
        </p:nvSpPr>
        <p:spPr>
          <a:xfrm>
            <a:off x="1852264" y="3404944"/>
            <a:ext cx="5360333" cy="538609"/>
          </a:xfrm>
          <a:prstGeom prst="rect">
            <a:avLst/>
          </a:prstGeom>
          <a:noFill/>
          <a:ln>
            <a:noFill/>
          </a:ln>
        </p:spPr>
        <p:txBody>
          <a:bodyPr spcFirstLastPara="1" wrap="square" lIns="0" tIns="0" rIns="0" bIns="0" anchor="t" anchorCtr="0">
            <a:spAutoFit/>
          </a:bodyPr>
          <a:lstStyle/>
          <a:p>
            <a:pPr lvl="0" algn="ctr">
              <a:lnSpc>
                <a:spcPct val="140000"/>
              </a:lnSpc>
            </a:pPr>
            <a:r>
              <a:rPr lang="en-US" sz="2500" dirty="0" err="1">
                <a:solidFill>
                  <a:srgbClr val="FFFFFF"/>
                </a:solidFill>
                <a:latin typeface="DM Serif Display"/>
                <a:ea typeface="DM Serif Display"/>
                <a:cs typeface="DM Serif Display"/>
                <a:sym typeface="DM Serif Display"/>
              </a:rPr>
              <a:t>Profil</a:t>
            </a:r>
            <a:r>
              <a:rPr lang="en-US" sz="2500" dirty="0">
                <a:solidFill>
                  <a:srgbClr val="FFFFFF"/>
                </a:solidFill>
                <a:latin typeface="DM Serif Display"/>
                <a:ea typeface="DM Serif Display"/>
                <a:cs typeface="DM Serif Display"/>
                <a:sym typeface="DM Serif Display"/>
              </a:rPr>
              <a:t> </a:t>
            </a:r>
            <a:r>
              <a:rPr lang="pl-PL" sz="2500" dirty="0">
                <a:solidFill>
                  <a:srgbClr val="FFFFFF"/>
                </a:solidFill>
                <a:latin typeface="DM Serif Display"/>
                <a:ea typeface="DM Serif Display"/>
                <a:cs typeface="DM Serif Display"/>
                <a:sym typeface="DM Serif Display"/>
              </a:rPr>
              <a:t>N</a:t>
            </a:r>
            <a:r>
              <a:rPr lang="en-US" sz="2500" dirty="0" err="1">
                <a:solidFill>
                  <a:srgbClr val="FFFFFF"/>
                </a:solidFill>
                <a:latin typeface="DM Serif Display"/>
                <a:ea typeface="DM Serif Display"/>
                <a:cs typeface="DM Serif Display"/>
                <a:sym typeface="DM Serif Display"/>
              </a:rPr>
              <a:t>auczyciela</a:t>
            </a:r>
            <a:endParaRPr dirty="0"/>
          </a:p>
        </p:txBody>
      </p:sp>
      <p:sp>
        <p:nvSpPr>
          <p:cNvPr id="223" name="Google Shape;223;p7"/>
          <p:cNvSpPr txBox="1"/>
          <p:nvPr/>
        </p:nvSpPr>
        <p:spPr>
          <a:xfrm>
            <a:off x="3039151" y="2213763"/>
            <a:ext cx="876394" cy="431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01</a:t>
            </a:r>
            <a:endParaRPr/>
          </a:p>
        </p:txBody>
      </p:sp>
      <p:sp>
        <p:nvSpPr>
          <p:cNvPr id="224" name="Google Shape;224;p7"/>
          <p:cNvSpPr txBox="1"/>
          <p:nvPr/>
        </p:nvSpPr>
        <p:spPr>
          <a:xfrm>
            <a:off x="2190239" y="4545341"/>
            <a:ext cx="4701000" cy="1522917"/>
          </a:xfrm>
          <a:prstGeom prst="rect">
            <a:avLst/>
          </a:prstGeom>
          <a:noFill/>
          <a:ln>
            <a:noFill/>
          </a:ln>
        </p:spPr>
        <p:txBody>
          <a:bodyPr spcFirstLastPara="1" wrap="square" lIns="0" tIns="0" rIns="0" bIns="0" anchor="t" anchorCtr="0">
            <a:spAutoFit/>
          </a:bodyPr>
          <a:lstStyle/>
          <a:p>
            <a:pPr lvl="0" algn="ctr">
              <a:lnSpc>
                <a:spcPct val="150022"/>
              </a:lnSpc>
            </a:pPr>
            <a:r>
              <a:rPr lang="pl-PL" sz="2199" dirty="0">
                <a:solidFill>
                  <a:srgbClr val="FFFFFF"/>
                </a:solidFill>
                <a:latin typeface="Montserrat"/>
                <a:ea typeface="Montserrat"/>
                <a:cs typeface="Montserrat"/>
                <a:sym typeface="Montserrat"/>
              </a:rPr>
              <a:t>Podstawy krawiectwa oraz wiedza o procesie </a:t>
            </a:r>
            <a:r>
              <a:rPr lang="pl-PL" sz="2199" dirty="0" err="1">
                <a:solidFill>
                  <a:srgbClr val="FFFFFF"/>
                </a:solidFill>
                <a:latin typeface="Montserrat"/>
                <a:ea typeface="Montserrat"/>
                <a:cs typeface="Montserrat"/>
                <a:sym typeface="Montserrat"/>
              </a:rPr>
              <a:t>upcyclingu</a:t>
            </a:r>
            <a:r>
              <a:rPr lang="pl-PL" sz="2199" dirty="0">
                <a:solidFill>
                  <a:srgbClr val="FFFFFF"/>
                </a:solidFill>
                <a:latin typeface="Montserrat"/>
                <a:ea typeface="Montserrat"/>
                <a:cs typeface="Montserrat"/>
                <a:sym typeface="Montserrat"/>
              </a:rPr>
              <a:t> i świadomej modzie.</a:t>
            </a:r>
            <a:endParaRPr sz="2199" dirty="0">
              <a:solidFill>
                <a:srgbClr val="FFFFFF"/>
              </a:solidFill>
              <a:latin typeface="Montserrat"/>
              <a:ea typeface="Montserrat"/>
              <a:cs typeface="Montserrat"/>
              <a:sym typeface="Montserrat"/>
            </a:endParaRPr>
          </a:p>
        </p:txBody>
      </p:sp>
      <p:grpSp>
        <p:nvGrpSpPr>
          <p:cNvPr id="225" name="Google Shape;225;p7"/>
          <p:cNvGrpSpPr/>
          <p:nvPr/>
        </p:nvGrpSpPr>
        <p:grpSpPr>
          <a:xfrm>
            <a:off x="9269471" y="4706272"/>
            <a:ext cx="5601865" cy="4147460"/>
            <a:chOff x="0" y="0"/>
            <a:chExt cx="5195375" cy="3846507"/>
          </a:xfrm>
        </p:grpSpPr>
        <p:sp>
          <p:nvSpPr>
            <p:cNvPr id="226" name="Google Shape;226;p7"/>
            <p:cNvSpPr/>
            <p:nvPr/>
          </p:nvSpPr>
          <p:spPr>
            <a:xfrm>
              <a:off x="0" y="0"/>
              <a:ext cx="5195375" cy="3846507"/>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CFCF5A"/>
            </a:solidFill>
            <a:ln>
              <a:noFill/>
            </a:ln>
          </p:spPr>
          <p:txBody>
            <a:bodyPr/>
            <a:lstStyle/>
            <a:p>
              <a:endParaRPr lang="pl-PL"/>
            </a:p>
          </p:txBody>
        </p:sp>
        <p:sp>
          <p:nvSpPr>
            <p:cNvPr id="227" name="Google Shape;227;p7"/>
            <p:cNvSpPr txBox="1"/>
            <p:nvPr/>
          </p:nvSpPr>
          <p:spPr>
            <a:xfrm>
              <a:off x="0" y="0"/>
              <a:ext cx="5195375" cy="3846507"/>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8" name="Google Shape;228;p7"/>
          <p:cNvGrpSpPr/>
          <p:nvPr/>
        </p:nvGrpSpPr>
        <p:grpSpPr>
          <a:xfrm>
            <a:off x="12885116" y="4377408"/>
            <a:ext cx="876394" cy="876394"/>
            <a:chOff x="0" y="0"/>
            <a:chExt cx="812800" cy="812800"/>
          </a:xfrm>
        </p:grpSpPr>
        <p:sp>
          <p:nvSpPr>
            <p:cNvPr id="229" name="Google Shape;229;p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000000"/>
            </a:solidFill>
            <a:ln>
              <a:noFill/>
            </a:ln>
          </p:spPr>
          <p:txBody>
            <a:bodyPr/>
            <a:lstStyle/>
            <a:p>
              <a:endParaRPr lang="pl-PL"/>
            </a:p>
          </p:txBody>
        </p:sp>
        <p:sp>
          <p:nvSpPr>
            <p:cNvPr id="230" name="Google Shape;230;p7"/>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31" name="Google Shape;231;p7"/>
          <p:cNvSpPr txBox="1"/>
          <p:nvPr/>
        </p:nvSpPr>
        <p:spPr>
          <a:xfrm>
            <a:off x="12885116" y="4571180"/>
            <a:ext cx="876394" cy="431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500" b="0" i="0" u="none" strike="noStrike" cap="none">
                <a:solidFill>
                  <a:srgbClr val="FFFFFF"/>
                </a:solidFill>
                <a:latin typeface="DM Serif Display"/>
                <a:ea typeface="DM Serif Display"/>
                <a:cs typeface="DM Serif Display"/>
                <a:sym typeface="DM Serif Display"/>
              </a:rPr>
              <a:t>01</a:t>
            </a:r>
            <a:endParaRPr/>
          </a:p>
        </p:txBody>
      </p:sp>
      <p:cxnSp>
        <p:nvCxnSpPr>
          <p:cNvPr id="232" name="Google Shape;232;p7"/>
          <p:cNvCxnSpPr/>
          <p:nvPr/>
        </p:nvCxnSpPr>
        <p:spPr>
          <a:xfrm>
            <a:off x="11719158" y="6155611"/>
            <a:ext cx="719100" cy="4800"/>
          </a:xfrm>
          <a:prstGeom prst="straightConnector1">
            <a:avLst/>
          </a:prstGeom>
          <a:noFill/>
          <a:ln w="9525" cap="flat" cmpd="sng">
            <a:solidFill>
              <a:srgbClr val="FFFFFF"/>
            </a:solidFill>
            <a:prstDash val="solid"/>
            <a:round/>
            <a:headEnd type="none" w="sm" len="sm"/>
            <a:tailEnd type="none" w="sm" len="sm"/>
          </a:ln>
        </p:spPr>
      </p:cxnSp>
      <p:sp>
        <p:nvSpPr>
          <p:cNvPr id="233" name="Google Shape;233;p7"/>
          <p:cNvSpPr txBox="1"/>
          <p:nvPr/>
        </p:nvSpPr>
        <p:spPr>
          <a:xfrm>
            <a:off x="9390137" y="5447221"/>
            <a:ext cx="5360400" cy="538609"/>
          </a:xfrm>
          <a:prstGeom prst="rect">
            <a:avLst/>
          </a:prstGeom>
          <a:noFill/>
          <a:ln>
            <a:noFill/>
          </a:ln>
        </p:spPr>
        <p:txBody>
          <a:bodyPr spcFirstLastPara="1" wrap="square" lIns="0" tIns="0" rIns="0" bIns="0" anchor="t" anchorCtr="0">
            <a:spAutoFit/>
          </a:bodyPr>
          <a:lstStyle/>
          <a:p>
            <a:pPr lvl="0" algn="ctr">
              <a:lnSpc>
                <a:spcPct val="140000"/>
              </a:lnSpc>
            </a:pPr>
            <a:r>
              <a:rPr lang="en-US" sz="2500" dirty="0" err="1">
                <a:solidFill>
                  <a:srgbClr val="FFFFFF"/>
                </a:solidFill>
                <a:latin typeface="DM Serif Display"/>
                <a:ea typeface="DM Serif Display"/>
                <a:cs typeface="DM Serif Display"/>
                <a:sym typeface="DM Serif Display"/>
              </a:rPr>
              <a:t>Metodologia</a:t>
            </a:r>
            <a:r>
              <a:rPr lang="en-US" sz="2500" b="0" i="0" u="none" strike="noStrike" cap="none" dirty="0">
                <a:solidFill>
                  <a:srgbClr val="FFFFFF"/>
                </a:solidFill>
                <a:latin typeface="DM Serif Display"/>
                <a:ea typeface="DM Serif Display"/>
                <a:cs typeface="DM Serif Display"/>
                <a:sym typeface="DM Serif Display"/>
              </a:rPr>
              <a:t> </a:t>
            </a:r>
            <a:endParaRPr dirty="0"/>
          </a:p>
        </p:txBody>
      </p:sp>
      <p:sp>
        <p:nvSpPr>
          <p:cNvPr id="234" name="Google Shape;234;p7"/>
          <p:cNvSpPr txBox="1"/>
          <p:nvPr/>
        </p:nvSpPr>
        <p:spPr>
          <a:xfrm>
            <a:off x="9728212" y="6375368"/>
            <a:ext cx="4701000" cy="2538195"/>
          </a:xfrm>
          <a:prstGeom prst="rect">
            <a:avLst/>
          </a:prstGeom>
          <a:noFill/>
          <a:ln>
            <a:noFill/>
          </a:ln>
        </p:spPr>
        <p:txBody>
          <a:bodyPr spcFirstLastPara="1" wrap="square" lIns="0" tIns="0" rIns="0" bIns="0" anchor="t" anchorCtr="0">
            <a:spAutoFit/>
          </a:bodyPr>
          <a:lstStyle/>
          <a:p>
            <a:pPr lvl="0" algn="ctr">
              <a:lnSpc>
                <a:spcPct val="150022"/>
              </a:lnSpc>
            </a:pPr>
            <a:r>
              <a:rPr lang="pl-PL" sz="2199" dirty="0">
                <a:solidFill>
                  <a:srgbClr val="FFFFFF"/>
                </a:solidFill>
                <a:latin typeface="Montserrat"/>
                <a:ea typeface="Montserrat"/>
                <a:cs typeface="Montserrat"/>
                <a:sym typeface="Montserrat"/>
              </a:rPr>
              <a:t>Wprowadzenie teoretyczne z demonstracjami przykładów </a:t>
            </a:r>
            <a:r>
              <a:rPr lang="pl-PL" sz="2199" dirty="0" err="1">
                <a:solidFill>
                  <a:srgbClr val="FFFFFF"/>
                </a:solidFill>
                <a:latin typeface="Montserrat"/>
                <a:ea typeface="Montserrat"/>
                <a:cs typeface="Montserrat"/>
                <a:sym typeface="Montserrat"/>
              </a:rPr>
              <a:t>restylizacji</a:t>
            </a:r>
            <a:r>
              <a:rPr lang="pl-PL" sz="2199" dirty="0">
                <a:solidFill>
                  <a:srgbClr val="FFFFFF"/>
                </a:solidFill>
                <a:latin typeface="Montserrat"/>
                <a:ea typeface="Montserrat"/>
                <a:cs typeface="Montserrat"/>
                <a:sym typeface="Montserrat"/>
              </a:rPr>
              <a:t>, technik krawieckich oraz właściwego wykorzystania materiałów i sprzętu.</a:t>
            </a:r>
            <a:endParaRPr dirty="0"/>
          </a:p>
        </p:txBody>
      </p:sp>
      <p:sp>
        <p:nvSpPr>
          <p:cNvPr id="235" name="Google Shape;235;p7"/>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en-US" sz="2499" b="0" i="0" u="none" strike="noStrike" cap="none">
                <a:solidFill>
                  <a:srgbClr val="1E2328"/>
                </a:solidFill>
                <a:latin typeface="DM Serif Display"/>
                <a:ea typeface="DM Serif Display"/>
                <a:cs typeface="DM Serif Display"/>
                <a:sym typeface="DM Serif Display"/>
              </a:rPr>
              <a:t>UpTraK Training Programme</a:t>
            </a:r>
            <a:endParaRPr/>
          </a:p>
        </p:txBody>
      </p:sp>
      <p:sp>
        <p:nvSpPr>
          <p:cNvPr id="236" name="Google Shape;236;p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grpSp>
        <p:nvGrpSpPr>
          <p:cNvPr id="241" name="Google Shape;241;p8"/>
          <p:cNvGrpSpPr/>
          <p:nvPr/>
        </p:nvGrpSpPr>
        <p:grpSpPr>
          <a:xfrm>
            <a:off x="0" y="0"/>
            <a:ext cx="18288000" cy="10287000"/>
            <a:chOff x="0" y="0"/>
            <a:chExt cx="24384000" cy="13716000"/>
          </a:xfrm>
        </p:grpSpPr>
        <p:cxnSp>
          <p:nvCxnSpPr>
            <p:cNvPr id="242" name="Google Shape;242;p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243" name="Google Shape;243;p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44" name="Google Shape;244;p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245" name="Google Shape;245;p8"/>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246" name="Google Shape;246;p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247" name="Google Shape;247;p8"/>
          <p:cNvGrpSpPr/>
          <p:nvPr/>
        </p:nvGrpSpPr>
        <p:grpSpPr>
          <a:xfrm>
            <a:off x="11814819" y="2052637"/>
            <a:ext cx="4415781" cy="7209712"/>
            <a:chOff x="0" y="0"/>
            <a:chExt cx="3505240" cy="5723059"/>
          </a:xfrm>
        </p:grpSpPr>
        <p:sp>
          <p:nvSpPr>
            <p:cNvPr id="248" name="Google Shape;248;p8"/>
            <p:cNvSpPr/>
            <p:nvPr/>
          </p:nvSpPr>
          <p:spPr>
            <a:xfrm>
              <a:off x="0" y="0"/>
              <a:ext cx="3505240" cy="5723058"/>
            </a:xfrm>
            <a:custGeom>
              <a:avLst/>
              <a:gdLst/>
              <a:ahLst/>
              <a:cxnLst/>
              <a:rect l="l" t="t" r="r" b="b"/>
              <a:pathLst>
                <a:path w="3505240" h="5723058" extrusionOk="0">
                  <a:moveTo>
                    <a:pt x="0" y="0"/>
                  </a:moveTo>
                  <a:lnTo>
                    <a:pt x="3505240" y="0"/>
                  </a:lnTo>
                  <a:lnTo>
                    <a:pt x="3505240" y="5723058"/>
                  </a:lnTo>
                  <a:lnTo>
                    <a:pt x="0" y="5723058"/>
                  </a:lnTo>
                  <a:close/>
                </a:path>
              </a:pathLst>
            </a:custGeom>
            <a:solidFill>
              <a:srgbClr val="CFCF5A"/>
            </a:solidFill>
            <a:ln>
              <a:noFill/>
            </a:ln>
          </p:spPr>
          <p:txBody>
            <a:bodyPr/>
            <a:lstStyle/>
            <a:p>
              <a:endParaRPr lang="pl-PL"/>
            </a:p>
          </p:txBody>
        </p:sp>
        <p:sp>
          <p:nvSpPr>
            <p:cNvPr id="249" name="Google Shape;249;p8"/>
            <p:cNvSpPr txBox="1"/>
            <p:nvPr/>
          </p:nvSpPr>
          <p:spPr>
            <a:xfrm>
              <a:off x="0" y="0"/>
              <a:ext cx="3505240" cy="5723059"/>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50" name="Google Shape;250;p8"/>
          <p:cNvPicPr preferRelativeResize="0"/>
          <p:nvPr/>
        </p:nvPicPr>
        <p:blipFill rotWithShape="1">
          <a:blip r:embed="rId4">
            <a:alphaModFix/>
          </a:blip>
          <a:srcRect t="14518" b="14518"/>
          <a:stretch/>
        </p:blipFill>
        <p:spPr>
          <a:xfrm>
            <a:off x="8427737" y="3076575"/>
            <a:ext cx="6774163" cy="7210423"/>
          </a:xfrm>
          <a:prstGeom prst="rect">
            <a:avLst/>
          </a:prstGeom>
          <a:noFill/>
          <a:ln>
            <a:noFill/>
          </a:ln>
        </p:spPr>
      </p:pic>
      <p:sp>
        <p:nvSpPr>
          <p:cNvPr id="251" name="Google Shape;251;p8"/>
          <p:cNvSpPr txBox="1"/>
          <p:nvPr/>
        </p:nvSpPr>
        <p:spPr>
          <a:xfrm>
            <a:off x="655429" y="1910600"/>
            <a:ext cx="15944100" cy="2630272"/>
          </a:xfrm>
          <a:prstGeom prst="rect">
            <a:avLst/>
          </a:prstGeom>
          <a:noFill/>
          <a:ln>
            <a:noFill/>
          </a:ln>
        </p:spPr>
        <p:txBody>
          <a:bodyPr spcFirstLastPara="1" wrap="square" lIns="0" tIns="0" rIns="0" bIns="0" anchor="t" anchorCtr="0">
            <a:spAutoFit/>
          </a:bodyPr>
          <a:lstStyle/>
          <a:p>
            <a:pPr marL="0" marR="0" lvl="0" indent="0" algn="l" rtl="0">
              <a:lnSpc>
                <a:spcPct val="111001"/>
              </a:lnSpc>
              <a:spcBef>
                <a:spcPts val="0"/>
              </a:spcBef>
              <a:spcAft>
                <a:spcPts val="0"/>
              </a:spcAft>
              <a:buNone/>
            </a:pPr>
            <a:r>
              <a:rPr lang="pl-PL" sz="5399" dirty="0">
                <a:solidFill>
                  <a:srgbClr val="1E2328"/>
                </a:solidFill>
                <a:latin typeface="DM Serif Display"/>
                <a:ea typeface="DM Serif Display"/>
                <a:cs typeface="DM Serif Display"/>
                <a:sym typeface="DM Serif Display"/>
              </a:rPr>
              <a:t>Przegląd</a:t>
            </a:r>
            <a:endParaRPr sz="5399" dirty="0">
              <a:solidFill>
                <a:srgbClr val="1E2328"/>
              </a:solidFill>
              <a:latin typeface="DM Serif Display"/>
              <a:ea typeface="DM Serif Display"/>
              <a:cs typeface="DM Serif Display"/>
              <a:sym typeface="DM Serif Display"/>
            </a:endParaRPr>
          </a:p>
          <a:p>
            <a:pPr marL="0" marR="0" lvl="0" indent="0" algn="l" rtl="0">
              <a:lnSpc>
                <a:spcPct val="111001"/>
              </a:lnSpc>
              <a:spcBef>
                <a:spcPts val="0"/>
              </a:spcBef>
              <a:spcAft>
                <a:spcPts val="0"/>
              </a:spcAft>
              <a:buNone/>
            </a:pPr>
            <a:endParaRPr sz="9999" dirty="0">
              <a:solidFill>
                <a:srgbClr val="1E2328"/>
              </a:solidFill>
              <a:latin typeface="DM Serif Display"/>
              <a:ea typeface="DM Serif Display"/>
              <a:cs typeface="DM Serif Display"/>
              <a:sym typeface="DM Serif Display"/>
            </a:endParaRPr>
          </a:p>
        </p:txBody>
      </p:sp>
      <p:cxnSp>
        <p:nvCxnSpPr>
          <p:cNvPr id="252" name="Google Shape;252;p8"/>
          <p:cNvCxnSpPr/>
          <p:nvPr/>
        </p:nvCxnSpPr>
        <p:spPr>
          <a:xfrm rot="22947">
            <a:off x="3930315" y="9264938"/>
            <a:ext cx="719116" cy="0"/>
          </a:xfrm>
          <a:prstGeom prst="straightConnector1">
            <a:avLst/>
          </a:prstGeom>
          <a:noFill/>
          <a:ln w="9525" cap="flat" cmpd="sng">
            <a:solidFill>
              <a:srgbClr val="CFCF5A"/>
            </a:solidFill>
            <a:prstDash val="solid"/>
            <a:round/>
            <a:headEnd type="none" w="sm" len="sm"/>
            <a:tailEnd type="none" w="sm" len="sm"/>
          </a:ln>
        </p:spPr>
      </p:cxnSp>
      <p:sp>
        <p:nvSpPr>
          <p:cNvPr id="253" name="Google Shape;253;p8"/>
          <p:cNvSpPr txBox="1"/>
          <p:nvPr/>
        </p:nvSpPr>
        <p:spPr>
          <a:xfrm>
            <a:off x="513600" y="4068250"/>
            <a:ext cx="7552500" cy="5008872"/>
          </a:xfrm>
          <a:prstGeom prst="rect">
            <a:avLst/>
          </a:prstGeom>
          <a:noFill/>
          <a:ln>
            <a:noFill/>
          </a:ln>
        </p:spPr>
        <p:txBody>
          <a:bodyPr spcFirstLastPara="1" wrap="square" lIns="0" tIns="0" rIns="0" bIns="0" anchor="t" anchorCtr="0">
            <a:spAutoFit/>
          </a:bodyPr>
          <a:lstStyle/>
          <a:p>
            <a:pPr lvl="0">
              <a:lnSpc>
                <a:spcPct val="150000"/>
              </a:lnSpc>
            </a:pPr>
            <a:r>
              <a:rPr lang="pl-PL" sz="2200" b="1" dirty="0">
                <a:solidFill>
                  <a:schemeClr val="dk1"/>
                </a:solidFill>
                <a:latin typeface="Montserrat"/>
                <a:ea typeface="Montserrat"/>
                <a:cs typeface="Montserrat"/>
                <a:sym typeface="Montserrat"/>
              </a:rPr>
              <a:t>Potencjał ubrania do przestylizowania
</a:t>
            </a:r>
            <a:r>
              <a:rPr lang="pl-PL" sz="2200" dirty="0">
                <a:solidFill>
                  <a:schemeClr val="dk1"/>
                </a:solidFill>
                <a:latin typeface="Montserrat"/>
                <a:ea typeface="Montserrat"/>
                <a:cs typeface="Montserrat"/>
                <a:sym typeface="Montserrat"/>
              </a:rPr>
              <a:t>Naprawa; Przeprojektowanie; Ponowne zastosowanie</a:t>
            </a:r>
            <a:r>
              <a:rPr lang="pl-PL" sz="2200" b="1" dirty="0">
                <a:solidFill>
                  <a:schemeClr val="dk1"/>
                </a:solidFill>
                <a:latin typeface="Montserrat"/>
                <a:ea typeface="Montserrat"/>
                <a:cs typeface="Montserrat"/>
                <a:sym typeface="Montserrat"/>
              </a:rPr>
              <a:t>
Techniki krawiectwa w kontekście </a:t>
            </a:r>
            <a:r>
              <a:rPr lang="pl-PL" sz="2200" b="1" dirty="0" err="1">
                <a:solidFill>
                  <a:schemeClr val="dk1"/>
                </a:solidFill>
                <a:latin typeface="Montserrat"/>
                <a:ea typeface="Montserrat"/>
                <a:cs typeface="Montserrat"/>
                <a:sym typeface="Montserrat"/>
              </a:rPr>
              <a:t>upcyklingu</a:t>
            </a:r>
            <a:r>
              <a:rPr lang="pl-PL" sz="2200" b="1" dirty="0">
                <a:solidFill>
                  <a:schemeClr val="dk1"/>
                </a:solidFill>
                <a:latin typeface="Montserrat"/>
                <a:ea typeface="Montserrat"/>
                <a:cs typeface="Montserrat"/>
                <a:sym typeface="Montserrat"/>
              </a:rPr>
              <a:t>
</a:t>
            </a:r>
            <a:r>
              <a:rPr lang="pl-PL" sz="2200" dirty="0">
                <a:solidFill>
                  <a:schemeClr val="dk1"/>
                </a:solidFill>
                <a:latin typeface="Montserrat"/>
                <a:ea typeface="Montserrat"/>
                <a:cs typeface="Montserrat"/>
                <a:sym typeface="Montserrat"/>
              </a:rPr>
              <a:t>Rozkładanie; Patchwork, zmiany rozmiaru, ozdoby, haft, aplikacje i widoczne naprawy.</a:t>
            </a:r>
            <a:r>
              <a:rPr lang="pl-PL" sz="2200" b="1" dirty="0">
                <a:solidFill>
                  <a:schemeClr val="dk1"/>
                </a:solidFill>
                <a:latin typeface="Montserrat"/>
                <a:ea typeface="Montserrat"/>
                <a:cs typeface="Montserrat"/>
                <a:sym typeface="Montserrat"/>
              </a:rPr>
              <a:t>
Narzędzia i wyposażenie krawieckie
</a:t>
            </a:r>
            <a:r>
              <a:rPr lang="pl-PL" sz="2200" dirty="0">
                <a:solidFill>
                  <a:schemeClr val="dk1"/>
                </a:solidFill>
                <a:latin typeface="Montserrat"/>
                <a:ea typeface="Montserrat"/>
                <a:cs typeface="Montserrat"/>
                <a:sym typeface="Montserrat"/>
              </a:rPr>
              <a:t>Narzędzia i sprzęt niezbędne do prezentowanych technik krawieckich</a:t>
            </a:r>
            <a:endParaRPr sz="2200" dirty="0">
              <a:solidFill>
                <a:schemeClr val="dk1"/>
              </a:solidFill>
              <a:latin typeface="Montserrat"/>
              <a:ea typeface="Montserrat"/>
              <a:cs typeface="Montserrat"/>
              <a:sym typeface="Montserrat"/>
            </a:endParaRPr>
          </a:p>
          <a:p>
            <a:pPr marL="0" lvl="0" indent="0" algn="l" rtl="0">
              <a:lnSpc>
                <a:spcPct val="150000"/>
              </a:lnSpc>
              <a:spcBef>
                <a:spcPts val="0"/>
              </a:spcBef>
              <a:spcAft>
                <a:spcPts val="0"/>
              </a:spcAft>
              <a:buNone/>
            </a:pPr>
            <a:endParaRPr sz="2200" dirty="0">
              <a:solidFill>
                <a:schemeClr val="dk1"/>
              </a:solidFill>
              <a:latin typeface="Montserrat"/>
              <a:ea typeface="Montserrat"/>
              <a:cs typeface="Montserrat"/>
              <a:sym typeface="Montserrat"/>
            </a:endParaRPr>
          </a:p>
          <a:p>
            <a:pPr marL="0" lvl="0" indent="0" algn="l" rtl="0">
              <a:lnSpc>
                <a:spcPct val="150022"/>
              </a:lnSpc>
              <a:spcBef>
                <a:spcPts val="0"/>
              </a:spcBef>
              <a:spcAft>
                <a:spcPts val="0"/>
              </a:spcAft>
              <a:buSzPts val="1100"/>
              <a:buNone/>
            </a:pPr>
            <a:endParaRPr sz="1899" dirty="0">
              <a:solidFill>
                <a:srgbClr val="1E2328"/>
              </a:solidFill>
              <a:latin typeface="Montserrat"/>
              <a:ea typeface="Montserrat"/>
              <a:cs typeface="Montserrat"/>
              <a:sym typeface="Montserrat"/>
            </a:endParaRPr>
          </a:p>
        </p:txBody>
      </p:sp>
      <p:sp>
        <p:nvSpPr>
          <p:cNvPr id="254" name="Google Shape;254;p8"/>
          <p:cNvSpPr txBox="1"/>
          <p:nvPr/>
        </p:nvSpPr>
        <p:spPr>
          <a:xfrm>
            <a:off x="1031566" y="351095"/>
            <a:ext cx="4506489"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255" name="Google Shape;255;p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grpSp>
        <p:nvGrpSpPr>
          <p:cNvPr id="260" name="Google Shape;260;g31487ae1e97_0_34"/>
          <p:cNvGrpSpPr/>
          <p:nvPr/>
        </p:nvGrpSpPr>
        <p:grpSpPr>
          <a:xfrm>
            <a:off x="0" y="0"/>
            <a:ext cx="18288000" cy="10287000"/>
            <a:chOff x="0" y="0"/>
            <a:chExt cx="24384000" cy="13716000"/>
          </a:xfrm>
        </p:grpSpPr>
        <p:cxnSp>
          <p:nvCxnSpPr>
            <p:cNvPr id="261" name="Google Shape;261;g31487ae1e97_0_3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262" name="Google Shape;262;g31487ae1e97_0_3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63" name="Google Shape;263;g31487ae1e97_0_3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264" name="Google Shape;264;g31487ae1e97_0_34"/>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lvl="0" indent="0" algn="ctr" rtl="0">
                <a:lnSpc>
                  <a:spcPct val="122008"/>
                </a:lnSpc>
                <a:spcBef>
                  <a:spcPts val="0"/>
                </a:spcBef>
                <a:spcAft>
                  <a:spcPts val="0"/>
                </a:spcAft>
                <a:buNone/>
              </a:pPr>
              <a:r>
                <a:rPr lang="en-US" sz="2499" dirty="0">
                  <a:solidFill>
                    <a:srgbClr val="1E2328"/>
                  </a:solidFill>
                  <a:latin typeface="Montserrat"/>
                  <a:ea typeface="Montserrat"/>
                  <a:cs typeface="Montserrat"/>
                  <a:sym typeface="Montserrat"/>
                </a:rPr>
                <a:t>Modu</a:t>
              </a:r>
              <a:r>
                <a:rPr lang="pl-PL" sz="2499" dirty="0">
                  <a:solidFill>
                    <a:srgbClr val="1E2328"/>
                  </a:solidFill>
                  <a:latin typeface="Montserrat"/>
                  <a:ea typeface="Montserrat"/>
                  <a:cs typeface="Montserrat"/>
                  <a:sym typeface="Montserrat"/>
                </a:rPr>
                <a:t>ł</a:t>
              </a:r>
              <a:r>
                <a:rPr lang="en-US" sz="2499" dirty="0">
                  <a:solidFill>
                    <a:srgbClr val="1E2328"/>
                  </a:solidFill>
                  <a:latin typeface="Montserrat"/>
                  <a:ea typeface="Montserrat"/>
                  <a:cs typeface="Montserrat"/>
                  <a:sym typeface="Montserrat"/>
                </a:rPr>
                <a:t> 4, Unit 1</a:t>
              </a:r>
              <a:endParaRPr sz="2499" dirty="0">
                <a:solidFill>
                  <a:srgbClr val="1E2328"/>
                </a:solidFill>
                <a:latin typeface="Montserrat"/>
                <a:ea typeface="Montserrat"/>
                <a:cs typeface="Montserrat"/>
                <a:sym typeface="Montserrat"/>
              </a:endParaRPr>
            </a:p>
          </p:txBody>
        </p:sp>
      </p:grpSp>
      <p:cxnSp>
        <p:nvCxnSpPr>
          <p:cNvPr id="265" name="Google Shape;265;g31487ae1e97_0_3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266" name="Google Shape;266;g31487ae1e97_0_34"/>
          <p:cNvGrpSpPr/>
          <p:nvPr/>
        </p:nvGrpSpPr>
        <p:grpSpPr>
          <a:xfrm>
            <a:off x="11814819" y="2052637"/>
            <a:ext cx="4415901" cy="7209961"/>
            <a:chOff x="0" y="0"/>
            <a:chExt cx="3505240" cy="5723100"/>
          </a:xfrm>
        </p:grpSpPr>
        <p:sp>
          <p:nvSpPr>
            <p:cNvPr id="267" name="Google Shape;267;g31487ae1e97_0_34"/>
            <p:cNvSpPr/>
            <p:nvPr/>
          </p:nvSpPr>
          <p:spPr>
            <a:xfrm>
              <a:off x="0" y="0"/>
              <a:ext cx="3505240" cy="5723058"/>
            </a:xfrm>
            <a:custGeom>
              <a:avLst/>
              <a:gdLst/>
              <a:ahLst/>
              <a:cxnLst/>
              <a:rect l="l" t="t" r="r" b="b"/>
              <a:pathLst>
                <a:path w="3505240" h="5723058" extrusionOk="0">
                  <a:moveTo>
                    <a:pt x="0" y="0"/>
                  </a:moveTo>
                  <a:lnTo>
                    <a:pt x="3505240" y="0"/>
                  </a:lnTo>
                  <a:lnTo>
                    <a:pt x="3505240" y="5723058"/>
                  </a:lnTo>
                  <a:lnTo>
                    <a:pt x="0" y="5723058"/>
                  </a:lnTo>
                  <a:close/>
                </a:path>
              </a:pathLst>
            </a:custGeom>
            <a:solidFill>
              <a:srgbClr val="CFCF5A"/>
            </a:solidFill>
            <a:ln>
              <a:noFill/>
            </a:ln>
          </p:spPr>
          <p:txBody>
            <a:bodyPr/>
            <a:lstStyle/>
            <a:p>
              <a:endParaRPr lang="pl-PL"/>
            </a:p>
          </p:txBody>
        </p:sp>
        <p:sp>
          <p:nvSpPr>
            <p:cNvPr id="268" name="Google Shape;268;g31487ae1e97_0_34"/>
            <p:cNvSpPr txBox="1"/>
            <p:nvPr/>
          </p:nvSpPr>
          <p:spPr>
            <a:xfrm>
              <a:off x="0" y="0"/>
              <a:ext cx="3505200" cy="57231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69" name="Google Shape;269;g31487ae1e97_0_34"/>
          <p:cNvPicPr preferRelativeResize="0"/>
          <p:nvPr/>
        </p:nvPicPr>
        <p:blipFill rotWithShape="1">
          <a:blip r:embed="rId4">
            <a:alphaModFix/>
          </a:blip>
          <a:srcRect/>
          <a:stretch/>
        </p:blipFill>
        <p:spPr>
          <a:xfrm>
            <a:off x="8299400" y="1427400"/>
            <a:ext cx="6301626" cy="8341450"/>
          </a:xfrm>
          <a:prstGeom prst="rect">
            <a:avLst/>
          </a:prstGeom>
          <a:noFill/>
          <a:ln>
            <a:noFill/>
          </a:ln>
        </p:spPr>
      </p:pic>
      <p:sp>
        <p:nvSpPr>
          <p:cNvPr id="270" name="Google Shape;270;g31487ae1e97_0_34"/>
          <p:cNvSpPr txBox="1"/>
          <p:nvPr/>
        </p:nvSpPr>
        <p:spPr>
          <a:xfrm>
            <a:off x="286629" y="1427400"/>
            <a:ext cx="15944100" cy="3552511"/>
          </a:xfrm>
          <a:prstGeom prst="rect">
            <a:avLst/>
          </a:prstGeom>
          <a:noFill/>
          <a:ln>
            <a:noFill/>
          </a:ln>
        </p:spPr>
        <p:txBody>
          <a:bodyPr spcFirstLastPara="1" wrap="square" lIns="0" tIns="0" rIns="0" bIns="0" anchor="t" anchorCtr="0">
            <a:spAutoFit/>
          </a:bodyPr>
          <a:lstStyle/>
          <a:p>
            <a:pPr marL="0" marR="0" lvl="0" indent="0" algn="l" rtl="0">
              <a:lnSpc>
                <a:spcPct val="111001"/>
              </a:lnSpc>
              <a:spcBef>
                <a:spcPts val="0"/>
              </a:spcBef>
              <a:spcAft>
                <a:spcPts val="0"/>
              </a:spcAft>
              <a:buNone/>
            </a:pPr>
            <a:r>
              <a:rPr lang="pl-PL" sz="5399" dirty="0">
                <a:solidFill>
                  <a:srgbClr val="1E2328"/>
                </a:solidFill>
                <a:latin typeface="DM Serif Display"/>
                <a:ea typeface="DM Serif Display"/>
                <a:cs typeface="DM Serif Display"/>
                <a:sym typeface="DM Serif Display"/>
              </a:rPr>
              <a:t>Potencjał ubrania pod </a:t>
            </a:r>
          </a:p>
          <a:p>
            <a:pPr marL="0" marR="0" lvl="0" indent="0" algn="l" rtl="0">
              <a:lnSpc>
                <a:spcPct val="111001"/>
              </a:lnSpc>
              <a:spcBef>
                <a:spcPts val="0"/>
              </a:spcBef>
              <a:spcAft>
                <a:spcPts val="0"/>
              </a:spcAft>
              <a:buNone/>
            </a:pPr>
            <a:r>
              <a:rPr lang="pl-PL" sz="5399" dirty="0">
                <a:solidFill>
                  <a:srgbClr val="1E2328"/>
                </a:solidFill>
                <a:latin typeface="DM Serif Display"/>
                <a:ea typeface="DM Serif Display"/>
                <a:cs typeface="DM Serif Display"/>
                <a:sym typeface="DM Serif Display"/>
              </a:rPr>
              <a:t>kątem jego odświeżenia</a:t>
            </a:r>
            <a:endParaRPr sz="5399" dirty="0">
              <a:solidFill>
                <a:srgbClr val="1E2328"/>
              </a:solidFill>
              <a:latin typeface="DM Serif Display"/>
              <a:ea typeface="DM Serif Display"/>
              <a:cs typeface="DM Serif Display"/>
              <a:sym typeface="DM Serif Display"/>
            </a:endParaRPr>
          </a:p>
          <a:p>
            <a:pPr marL="0" marR="0" lvl="0" indent="0" algn="l" rtl="0">
              <a:lnSpc>
                <a:spcPct val="111001"/>
              </a:lnSpc>
              <a:spcBef>
                <a:spcPts val="0"/>
              </a:spcBef>
              <a:spcAft>
                <a:spcPts val="0"/>
              </a:spcAft>
              <a:buNone/>
            </a:pPr>
            <a:endParaRPr sz="9999" dirty="0">
              <a:solidFill>
                <a:srgbClr val="1E2328"/>
              </a:solidFill>
              <a:latin typeface="DM Serif Display"/>
              <a:ea typeface="DM Serif Display"/>
              <a:cs typeface="DM Serif Display"/>
              <a:sym typeface="DM Serif Display"/>
            </a:endParaRPr>
          </a:p>
        </p:txBody>
      </p:sp>
      <p:cxnSp>
        <p:nvCxnSpPr>
          <p:cNvPr id="271" name="Google Shape;271;g31487ae1e97_0_34"/>
          <p:cNvCxnSpPr/>
          <p:nvPr/>
        </p:nvCxnSpPr>
        <p:spPr>
          <a:xfrm rot="22947">
            <a:off x="3930315" y="9264938"/>
            <a:ext cx="719116" cy="0"/>
          </a:xfrm>
          <a:prstGeom prst="straightConnector1">
            <a:avLst/>
          </a:prstGeom>
          <a:noFill/>
          <a:ln w="9525" cap="flat" cmpd="sng">
            <a:solidFill>
              <a:srgbClr val="CFCF5A"/>
            </a:solidFill>
            <a:prstDash val="solid"/>
            <a:round/>
            <a:headEnd type="none" w="sm" len="sm"/>
            <a:tailEnd type="none" w="sm" len="sm"/>
          </a:ln>
        </p:spPr>
      </p:cxnSp>
      <p:sp>
        <p:nvSpPr>
          <p:cNvPr id="272" name="Google Shape;272;g31487ae1e97_0_34"/>
          <p:cNvSpPr txBox="1"/>
          <p:nvPr/>
        </p:nvSpPr>
        <p:spPr>
          <a:xfrm>
            <a:off x="513600" y="4068250"/>
            <a:ext cx="7552500" cy="5076390"/>
          </a:xfrm>
          <a:prstGeom prst="rect">
            <a:avLst/>
          </a:prstGeom>
          <a:noFill/>
          <a:ln>
            <a:noFill/>
          </a:ln>
        </p:spPr>
        <p:txBody>
          <a:bodyPr spcFirstLastPara="1" wrap="square" lIns="0" tIns="0" rIns="0" bIns="0" anchor="t" anchorCtr="0">
            <a:spAutoFit/>
          </a:bodyPr>
          <a:lstStyle/>
          <a:p>
            <a:pPr lvl="0">
              <a:lnSpc>
                <a:spcPct val="150022"/>
              </a:lnSpc>
              <a:buSzPts val="1100"/>
            </a:pPr>
            <a:r>
              <a:rPr lang="pl-PL" sz="2199" dirty="0">
                <a:solidFill>
                  <a:srgbClr val="1E2328"/>
                </a:solidFill>
                <a:latin typeface="Montserrat"/>
                <a:ea typeface="Montserrat"/>
                <a:cs typeface="Montserrat"/>
                <a:sym typeface="Montserrat"/>
              </a:rPr>
              <a:t>Można powiedzieć, że </a:t>
            </a:r>
            <a:r>
              <a:rPr lang="pl-PL" sz="2199" dirty="0" err="1">
                <a:solidFill>
                  <a:srgbClr val="1E2328"/>
                </a:solidFill>
                <a:latin typeface="Montserrat"/>
                <a:ea typeface="Montserrat"/>
                <a:cs typeface="Montserrat"/>
                <a:sym typeface="Montserrat"/>
              </a:rPr>
              <a:t>restyling</a:t>
            </a:r>
            <a:r>
              <a:rPr lang="pl-PL" sz="2199" dirty="0">
                <a:solidFill>
                  <a:srgbClr val="1E2328"/>
                </a:solidFill>
                <a:latin typeface="Montserrat"/>
                <a:ea typeface="Montserrat"/>
                <a:cs typeface="Montserrat"/>
                <a:sym typeface="Montserrat"/>
              </a:rPr>
              <a:t> jest sercem </a:t>
            </a:r>
            <a:r>
              <a:rPr lang="pl-PL" sz="2199" dirty="0" err="1">
                <a:solidFill>
                  <a:srgbClr val="1E2328"/>
                </a:solidFill>
                <a:latin typeface="Montserrat"/>
                <a:ea typeface="Montserrat"/>
                <a:cs typeface="Montserrat"/>
                <a:sym typeface="Montserrat"/>
              </a:rPr>
              <a:t>upcyclingu</a:t>
            </a:r>
            <a:r>
              <a:rPr lang="pl-PL" sz="2199" dirty="0">
                <a:solidFill>
                  <a:srgbClr val="1E2328"/>
                </a:solidFill>
                <a:latin typeface="Montserrat"/>
                <a:ea typeface="Montserrat"/>
                <a:cs typeface="Montserrat"/>
                <a:sym typeface="Montserrat"/>
              </a:rPr>
              <a:t> i stanowi kluczowy etap w tym procesie. Każde używane ubranie ma unikalne cechy, wymagające indywidualnej uwagi, by maksymalnie wykorzystać jego potencjał. Innowacja odgrywa kluczową rolę w radzeniu sobie z nieprzewidywalną jakością i ilością materiałów wyrzucanych dostępnych do recyklingu. Aby móc zmierzyć potencjał ubrania do </a:t>
            </a:r>
            <a:r>
              <a:rPr lang="pl-PL" sz="2199" dirty="0" err="1">
                <a:solidFill>
                  <a:srgbClr val="1E2328"/>
                </a:solidFill>
                <a:latin typeface="Montserrat"/>
                <a:ea typeface="Montserrat"/>
                <a:cs typeface="Montserrat"/>
                <a:sym typeface="Montserrat"/>
              </a:rPr>
              <a:t>restylizacji</a:t>
            </a:r>
            <a:r>
              <a:rPr lang="pl-PL" sz="2199" dirty="0">
                <a:solidFill>
                  <a:srgbClr val="1E2328"/>
                </a:solidFill>
                <a:latin typeface="Montserrat"/>
                <a:ea typeface="Montserrat"/>
                <a:cs typeface="Montserrat"/>
                <a:sym typeface="Montserrat"/>
              </a:rPr>
              <a:t>, przyjrzyjmy się różnym sposobom </a:t>
            </a:r>
            <a:r>
              <a:rPr lang="pl-PL" sz="2199" dirty="0" err="1">
                <a:solidFill>
                  <a:srgbClr val="1E2328"/>
                </a:solidFill>
                <a:latin typeface="Montserrat"/>
                <a:ea typeface="Montserrat"/>
                <a:cs typeface="Montserrat"/>
                <a:sym typeface="Montserrat"/>
              </a:rPr>
              <a:t>restylizacji</a:t>
            </a:r>
            <a:r>
              <a:rPr lang="pl-PL" sz="2199" dirty="0">
                <a:solidFill>
                  <a:srgbClr val="1E2328"/>
                </a:solidFill>
                <a:latin typeface="Montserrat"/>
                <a:ea typeface="Montserrat"/>
                <a:cs typeface="Montserrat"/>
                <a:sym typeface="Montserrat"/>
              </a:rPr>
              <a:t>:</a:t>
            </a:r>
            <a:endParaRPr sz="1899" dirty="0">
              <a:solidFill>
                <a:srgbClr val="1E2328"/>
              </a:solidFill>
              <a:latin typeface="Montserrat"/>
              <a:ea typeface="Montserrat"/>
              <a:cs typeface="Montserrat"/>
              <a:sym typeface="Montserrat"/>
            </a:endParaRPr>
          </a:p>
        </p:txBody>
      </p:sp>
      <p:sp>
        <p:nvSpPr>
          <p:cNvPr id="273" name="Google Shape;273;g31487ae1e97_0_34"/>
          <p:cNvSpPr txBox="1"/>
          <p:nvPr/>
        </p:nvSpPr>
        <p:spPr>
          <a:xfrm>
            <a:off x="1031566" y="351095"/>
            <a:ext cx="4506600" cy="469231"/>
          </a:xfrm>
          <a:prstGeom prst="rect">
            <a:avLst/>
          </a:prstGeom>
          <a:noFill/>
          <a:ln>
            <a:noFill/>
          </a:ln>
        </p:spPr>
        <p:txBody>
          <a:bodyPr spcFirstLastPara="1" wrap="square" lIns="0" tIns="0" rIns="0" bIns="0" anchor="t" anchorCtr="0">
            <a:spAutoFit/>
          </a:bodyPr>
          <a:lstStyle/>
          <a:p>
            <a:pPr lvl="0">
              <a:lnSpc>
                <a:spcPct val="122008"/>
              </a:lnSpc>
            </a:pPr>
            <a:r>
              <a:rPr lang="en-US" sz="2499" b="0" i="0" u="none" strike="noStrike" cap="none" dirty="0" err="1">
                <a:solidFill>
                  <a:srgbClr val="1E2328"/>
                </a:solidFill>
                <a:latin typeface="DM Serif Display"/>
                <a:ea typeface="DM Serif Display"/>
                <a:cs typeface="DM Serif Display"/>
                <a:sym typeface="DM Serif Display"/>
              </a:rPr>
              <a:t>UpTraK</a:t>
            </a:r>
            <a:r>
              <a:rPr lang="en-US" sz="2499" b="0" i="0" u="none" strike="noStrike" cap="none" dirty="0">
                <a:solidFill>
                  <a:srgbClr val="1E2328"/>
                </a:solidFill>
                <a:latin typeface="DM Serif Display"/>
                <a:ea typeface="DM Serif Display"/>
                <a:cs typeface="DM Serif Display"/>
                <a:sym typeface="DM Serif Display"/>
              </a:rPr>
              <a:t> </a:t>
            </a:r>
            <a:r>
              <a:rPr lang="en-US" sz="2499" dirty="0">
                <a:solidFill>
                  <a:srgbClr val="1E2328"/>
                </a:solidFill>
                <a:latin typeface="DM Serif Display"/>
                <a:ea typeface="DM Serif Display"/>
                <a:cs typeface="DM Serif Display"/>
                <a:sym typeface="DM Serif Display"/>
              </a:rPr>
              <a:t>Program </a:t>
            </a:r>
            <a:r>
              <a:rPr lang="en-US" sz="2499" dirty="0" err="1">
                <a:solidFill>
                  <a:srgbClr val="1E2328"/>
                </a:solidFill>
                <a:latin typeface="DM Serif Display"/>
                <a:ea typeface="DM Serif Display"/>
                <a:cs typeface="DM Serif Display"/>
                <a:sym typeface="DM Serif Display"/>
              </a:rPr>
              <a:t>szkoleniowy</a:t>
            </a:r>
            <a:endParaRPr dirty="0"/>
          </a:p>
        </p:txBody>
      </p:sp>
      <p:sp>
        <p:nvSpPr>
          <p:cNvPr id="274" name="Google Shape;274;g31487ae1e97_0_3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en-US"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3574</Words>
  <Application>Microsoft Office PowerPoint</Application>
  <PresentationFormat>Niestandardowy</PresentationFormat>
  <Paragraphs>359</Paragraphs>
  <Slides>49</Slides>
  <Notes>49</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49</vt:i4>
      </vt:variant>
    </vt:vector>
  </HeadingPairs>
  <TitlesOfParts>
    <vt:vector size="55" baseType="lpstr">
      <vt:lpstr>Montserrat Light</vt:lpstr>
      <vt:lpstr>DM Serif Display</vt:lpstr>
      <vt:lpstr>Calibri</vt:lpstr>
      <vt:lpstr>Arial</vt:lpstr>
      <vt:lpstr>Montserrat</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Bartłomiej Nowak</cp:lastModifiedBy>
  <cp:revision>38</cp:revision>
  <dcterms:created xsi:type="dcterms:W3CDTF">2006-08-16T00:00:00Z</dcterms:created>
  <dcterms:modified xsi:type="dcterms:W3CDTF">2026-03-17T08:55:30Z</dcterms:modified>
</cp:coreProperties>
</file>