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M Serif Display" pitchFamily="2" charset="0"/>
      <p:regular r:id="rId15"/>
      <p:italic r:id="rId16"/>
    </p:embeddedFont>
    <p:embeddedFont>
      <p:font typeface="Montserrat" panose="00000500000000000000" pitchFamily="2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2t2jdmXHu7HvY/74V1J6Agowv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shionupproject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" name="Google Shape;85;p1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1182" b="1181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4865201"/>
            <a:ext cx="6774300" cy="33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l-PL" sz="4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Proces </a:t>
            </a:r>
            <a:r>
              <a:rPr lang="pl-PL" sz="480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upcyclingu</a:t>
            </a:r>
            <a:r>
              <a:rPr lang="pl-PL" sz="48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: techniki krawiectwa w celu zmiany stylizacji i renowacji</a:t>
            </a:r>
            <a:endParaRPr sz="48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028700" y="2659586"/>
            <a:ext cx="6682800" cy="20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4</a:t>
            </a:r>
            <a:endParaRPr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1031566" y="6391549"/>
            <a:ext cx="5694495" cy="5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7" name="Google Shape;97;p1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71" name="Google Shape;271;p1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1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3" name="Google Shape;273;p1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4" name="Google Shape;274;p1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10"/>
          <p:cNvCxnSpPr/>
          <p:nvPr/>
        </p:nvCxnSpPr>
        <p:spPr>
          <a:xfrm rot="22765">
            <a:off x="3293137" y="631359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10"/>
          <p:cNvCxnSpPr/>
          <p:nvPr/>
        </p:nvCxnSpPr>
        <p:spPr>
          <a:xfrm rot="22765">
            <a:off x="6954027" y="631359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7" name="Google Shape;277;p10"/>
          <p:cNvGrpSpPr/>
          <p:nvPr/>
        </p:nvGrpSpPr>
        <p:grpSpPr>
          <a:xfrm>
            <a:off x="11018818" y="3883545"/>
            <a:ext cx="4658815" cy="6081707"/>
            <a:chOff x="0" y="0"/>
            <a:chExt cx="3207753" cy="3846507"/>
          </a:xfrm>
        </p:grpSpPr>
        <p:sp>
          <p:nvSpPr>
            <p:cNvPr id="278" name="Google Shape;278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0" name="Google Shape;280;p10"/>
          <p:cNvCxnSpPr/>
          <p:nvPr/>
        </p:nvCxnSpPr>
        <p:spPr>
          <a:xfrm rot="22765">
            <a:off x="12956906" y="7669024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10"/>
          <p:cNvSpPr txBox="1"/>
          <p:nvPr/>
        </p:nvSpPr>
        <p:spPr>
          <a:xfrm>
            <a:off x="2490482" y="1567598"/>
            <a:ext cx="117859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 4 – Jednostki szkoleniowe</a:t>
            </a:r>
            <a:endParaRPr dirty="0"/>
          </a:p>
        </p:txBody>
      </p:sp>
      <p:sp>
        <p:nvSpPr>
          <p:cNvPr id="282" name="Google Shape;282;p10"/>
          <p:cNvSpPr txBox="1"/>
          <p:nvPr/>
        </p:nvSpPr>
        <p:spPr>
          <a:xfrm>
            <a:off x="1098978" y="41681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  <a:endParaRPr/>
          </a:p>
        </p:txBody>
      </p:sp>
      <p:sp>
        <p:nvSpPr>
          <p:cNvPr id="283" name="Google Shape;283;p10"/>
          <p:cNvSpPr txBox="1"/>
          <p:nvPr/>
        </p:nvSpPr>
        <p:spPr>
          <a:xfrm>
            <a:off x="6875358" y="4261666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5688471" y="5452848"/>
            <a:ext cx="32501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  <a:endParaRPr/>
          </a:p>
        </p:txBody>
      </p:sp>
      <p:sp>
        <p:nvSpPr>
          <p:cNvPr id="285" name="Google Shape;285;p10"/>
          <p:cNvSpPr txBox="1"/>
          <p:nvPr/>
        </p:nvSpPr>
        <p:spPr>
          <a:xfrm>
            <a:off x="11812493" y="4988943"/>
            <a:ext cx="3250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l-PL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Zaawansowane techniki krawieckie do przeróbek odzieży</a:t>
            </a:r>
            <a:endParaRPr sz="2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12061115" y="8039516"/>
            <a:ext cx="297094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28 godzin</a:t>
            </a:r>
            <a:endParaRPr dirty="0"/>
          </a:p>
        </p:txBody>
      </p:sp>
      <p:sp>
        <p:nvSpPr>
          <p:cNvPr id="287" name="Google Shape;287;p10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grpSp>
        <p:nvGrpSpPr>
          <p:cNvPr id="288" name="Google Shape;288;p10"/>
          <p:cNvGrpSpPr/>
          <p:nvPr/>
        </p:nvGrpSpPr>
        <p:grpSpPr>
          <a:xfrm>
            <a:off x="5766644" y="3875887"/>
            <a:ext cx="4658815" cy="6081707"/>
            <a:chOff x="0" y="0"/>
            <a:chExt cx="3207753" cy="3846507"/>
          </a:xfrm>
        </p:grpSpPr>
        <p:sp>
          <p:nvSpPr>
            <p:cNvPr id="289" name="Google Shape;289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0"/>
          <p:cNvSpPr txBox="1"/>
          <p:nvPr/>
        </p:nvSpPr>
        <p:spPr>
          <a:xfrm>
            <a:off x="6313670" y="4922542"/>
            <a:ext cx="32502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l-PL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Podstawowe techniki krawieckie służące do </a:t>
            </a:r>
            <a:r>
              <a:rPr lang="pl-PL" sz="2800" b="1" dirty="0" err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upcyclingu</a:t>
            </a:r>
            <a:endParaRPr sz="2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92" name="Google Shape;292;p10"/>
          <p:cNvCxnSpPr/>
          <p:nvPr/>
        </p:nvCxnSpPr>
        <p:spPr>
          <a:xfrm rot="22765">
            <a:off x="7590590" y="765130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10"/>
          <p:cNvSpPr txBox="1"/>
          <p:nvPr/>
        </p:nvSpPr>
        <p:spPr>
          <a:xfrm>
            <a:off x="6636342" y="8106847"/>
            <a:ext cx="29275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28 godzin</a:t>
            </a:r>
            <a:endParaRPr dirty="0"/>
          </a:p>
        </p:txBody>
      </p:sp>
      <p:grpSp>
        <p:nvGrpSpPr>
          <p:cNvPr id="294" name="Google Shape;294;p10"/>
          <p:cNvGrpSpPr/>
          <p:nvPr/>
        </p:nvGrpSpPr>
        <p:grpSpPr>
          <a:xfrm>
            <a:off x="475299" y="3801752"/>
            <a:ext cx="4658815" cy="6081707"/>
            <a:chOff x="0" y="0"/>
            <a:chExt cx="3207753" cy="3846507"/>
          </a:xfrm>
        </p:grpSpPr>
        <p:sp>
          <p:nvSpPr>
            <p:cNvPr id="295" name="Google Shape;295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10"/>
          <p:cNvSpPr txBox="1"/>
          <p:nvPr/>
        </p:nvSpPr>
        <p:spPr>
          <a:xfrm>
            <a:off x="1041579" y="4641763"/>
            <a:ext cx="325020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pl-PL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Wprowadzenie do koncepcji krawiectwa, materiałów i procesów w </a:t>
            </a:r>
            <a:r>
              <a:rPr lang="pl-PL" sz="28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upcyclingu</a:t>
            </a:r>
            <a:endParaRPr dirty="0"/>
          </a:p>
        </p:txBody>
      </p:sp>
      <p:cxnSp>
        <p:nvCxnSpPr>
          <p:cNvPr id="298" name="Google Shape;298;p10"/>
          <p:cNvCxnSpPr/>
          <p:nvPr/>
        </p:nvCxnSpPr>
        <p:spPr>
          <a:xfrm rot="22765">
            <a:off x="2078898" y="7747175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9" name="Google Shape;299;p10"/>
          <p:cNvSpPr txBox="1"/>
          <p:nvPr/>
        </p:nvSpPr>
        <p:spPr>
          <a:xfrm>
            <a:off x="1320488" y="8001786"/>
            <a:ext cx="25743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8 godzin</a:t>
            </a:r>
            <a:endParaRPr dirty="0"/>
          </a:p>
        </p:txBody>
      </p:sp>
      <p:grpSp>
        <p:nvGrpSpPr>
          <p:cNvPr id="300" name="Google Shape;300;p10"/>
          <p:cNvGrpSpPr/>
          <p:nvPr/>
        </p:nvGrpSpPr>
        <p:grpSpPr>
          <a:xfrm>
            <a:off x="3282760" y="3427772"/>
            <a:ext cx="1008985" cy="986193"/>
            <a:chOff x="0" y="0"/>
            <a:chExt cx="812800" cy="812800"/>
          </a:xfrm>
        </p:grpSpPr>
        <p:sp>
          <p:nvSpPr>
            <p:cNvPr id="301" name="Google Shape;301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0"/>
          <p:cNvSpPr txBox="1"/>
          <p:nvPr/>
        </p:nvSpPr>
        <p:spPr>
          <a:xfrm>
            <a:off x="3298740" y="3790058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/>
          </a:p>
        </p:txBody>
      </p:sp>
      <p:grpSp>
        <p:nvGrpSpPr>
          <p:cNvPr id="304" name="Google Shape;304;p10"/>
          <p:cNvGrpSpPr/>
          <p:nvPr/>
        </p:nvGrpSpPr>
        <p:grpSpPr>
          <a:xfrm>
            <a:off x="8530703" y="3382790"/>
            <a:ext cx="1008985" cy="986193"/>
            <a:chOff x="0" y="0"/>
            <a:chExt cx="812800" cy="812800"/>
          </a:xfrm>
        </p:grpSpPr>
        <p:sp>
          <p:nvSpPr>
            <p:cNvPr id="305" name="Google Shape;305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0"/>
          <p:cNvGrpSpPr/>
          <p:nvPr/>
        </p:nvGrpSpPr>
        <p:grpSpPr>
          <a:xfrm>
            <a:off x="13660240" y="3427772"/>
            <a:ext cx="1008985" cy="986193"/>
            <a:chOff x="0" y="0"/>
            <a:chExt cx="812800" cy="812800"/>
          </a:xfrm>
        </p:grpSpPr>
        <p:sp>
          <p:nvSpPr>
            <p:cNvPr id="308" name="Google Shape;308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10"/>
          <p:cNvSpPr txBox="1"/>
          <p:nvPr/>
        </p:nvSpPr>
        <p:spPr>
          <a:xfrm>
            <a:off x="8596998" y="3624668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/>
          </a:p>
        </p:txBody>
      </p:sp>
      <p:sp>
        <p:nvSpPr>
          <p:cNvPr id="311" name="Google Shape;311;p10"/>
          <p:cNvSpPr txBox="1"/>
          <p:nvPr/>
        </p:nvSpPr>
        <p:spPr>
          <a:xfrm>
            <a:off x="13680999" y="3774034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/>
          </a:p>
        </p:txBody>
      </p:sp>
      <p:sp>
        <p:nvSpPr>
          <p:cNvPr id="312" name="Google Shape;312;p10"/>
          <p:cNvSpPr txBox="1"/>
          <p:nvPr/>
        </p:nvSpPr>
        <p:spPr>
          <a:xfrm>
            <a:off x="4895359" y="2453685"/>
            <a:ext cx="9189349" cy="1013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7458"/>
              </a:lnSpc>
            </a:pPr>
            <a:r>
              <a:rPr lang="pl-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Poniższe jednostki szkoleniowe składają się na moduł 4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10"/>
          <p:cNvSpPr txBox="1"/>
          <p:nvPr/>
        </p:nvSpPr>
        <p:spPr>
          <a:xfrm>
            <a:off x="5306518" y="85420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10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1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11"/>
          <p:cNvCxnSpPr/>
          <p:nvPr/>
        </p:nvCxnSpPr>
        <p:spPr>
          <a:xfrm rot="22947">
            <a:off x="6047812" y="6253915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11"/>
          <p:cNvCxnSpPr/>
          <p:nvPr/>
        </p:nvCxnSpPr>
        <p:spPr>
          <a:xfrm rot="22947">
            <a:off x="9708702" y="6253915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1"/>
          <p:cNvCxnSpPr/>
          <p:nvPr/>
        </p:nvCxnSpPr>
        <p:spPr>
          <a:xfrm rot="22765">
            <a:off x="12956906" y="7669024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11"/>
          <p:cNvSpPr txBox="1"/>
          <p:nvPr/>
        </p:nvSpPr>
        <p:spPr>
          <a:xfrm>
            <a:off x="2490482" y="1567598"/>
            <a:ext cx="113139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 4 – Jednostki szkoleniowe</a:t>
            </a:r>
            <a:endParaRPr dirty="0"/>
          </a:p>
        </p:txBody>
      </p:sp>
      <p:sp>
        <p:nvSpPr>
          <p:cNvPr id="324" name="Google Shape;324;p11"/>
          <p:cNvSpPr txBox="1"/>
          <p:nvPr/>
        </p:nvSpPr>
        <p:spPr>
          <a:xfrm>
            <a:off x="3853653" y="4108463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  <a:endParaRPr/>
          </a:p>
        </p:txBody>
      </p:sp>
      <p:grpSp>
        <p:nvGrpSpPr>
          <p:cNvPr id="325" name="Google Shape;325;p1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26" name="Google Shape;326;p1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1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8" name="Google Shape;328;p1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1"/>
          <p:cNvSpPr txBox="1"/>
          <p:nvPr/>
        </p:nvSpPr>
        <p:spPr>
          <a:xfrm>
            <a:off x="9630033" y="4201966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/>
          </a:p>
        </p:txBody>
      </p:sp>
      <p:sp>
        <p:nvSpPr>
          <p:cNvPr id="330" name="Google Shape;330;p11"/>
          <p:cNvSpPr txBox="1"/>
          <p:nvPr/>
        </p:nvSpPr>
        <p:spPr>
          <a:xfrm>
            <a:off x="8443146" y="5393148"/>
            <a:ext cx="325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  <a:endParaRPr/>
          </a:p>
        </p:txBody>
      </p:sp>
      <p:sp>
        <p:nvSpPr>
          <p:cNvPr id="331" name="Google Shape;331;p11"/>
          <p:cNvSpPr txBox="1"/>
          <p:nvPr/>
        </p:nvSpPr>
        <p:spPr>
          <a:xfrm>
            <a:off x="11812493" y="4988943"/>
            <a:ext cx="3250169" cy="44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TITLE</a:t>
            </a:r>
            <a:endParaRPr/>
          </a:p>
        </p:txBody>
      </p:sp>
      <p:sp>
        <p:nvSpPr>
          <p:cNvPr id="332" name="Google Shape;332;p11"/>
          <p:cNvSpPr txBox="1"/>
          <p:nvPr/>
        </p:nvSpPr>
        <p:spPr>
          <a:xfrm>
            <a:off x="12061116" y="8039516"/>
            <a:ext cx="2574218" cy="31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Duration.</a:t>
            </a:r>
            <a:endParaRPr/>
          </a:p>
        </p:txBody>
      </p:sp>
      <p:sp>
        <p:nvSpPr>
          <p:cNvPr id="333" name="Google Shape;333;p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grpSp>
        <p:nvGrpSpPr>
          <p:cNvPr id="334" name="Google Shape;334;p11"/>
          <p:cNvGrpSpPr/>
          <p:nvPr/>
        </p:nvGrpSpPr>
        <p:grpSpPr>
          <a:xfrm>
            <a:off x="8521319" y="3816187"/>
            <a:ext cx="4658940" cy="6081712"/>
            <a:chOff x="0" y="0"/>
            <a:chExt cx="3207753" cy="3846507"/>
          </a:xfrm>
        </p:grpSpPr>
        <p:sp>
          <p:nvSpPr>
            <p:cNvPr id="335" name="Google Shape;335;p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1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11"/>
          <p:cNvSpPr txBox="1"/>
          <p:nvPr/>
        </p:nvSpPr>
        <p:spPr>
          <a:xfrm>
            <a:off x="9068345" y="4862842"/>
            <a:ext cx="37775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l-PL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Zmiana stylu odzieży strukturalnej: płaszcze, kurtki i marynarki</a:t>
            </a:r>
            <a:endParaRPr sz="2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38" name="Google Shape;338;p11"/>
          <p:cNvCxnSpPr/>
          <p:nvPr/>
        </p:nvCxnSpPr>
        <p:spPr>
          <a:xfrm rot="22947">
            <a:off x="10345265" y="7591625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9" name="Google Shape;339;p11"/>
          <p:cNvSpPr txBox="1"/>
          <p:nvPr/>
        </p:nvSpPr>
        <p:spPr>
          <a:xfrm>
            <a:off x="9391016" y="8047147"/>
            <a:ext cx="290337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32 godziny</a:t>
            </a:r>
            <a:endParaRPr lang="pl-PL" sz="1800" dirty="0"/>
          </a:p>
        </p:txBody>
      </p:sp>
      <p:grpSp>
        <p:nvGrpSpPr>
          <p:cNvPr id="340" name="Google Shape;340;p11"/>
          <p:cNvGrpSpPr/>
          <p:nvPr/>
        </p:nvGrpSpPr>
        <p:grpSpPr>
          <a:xfrm>
            <a:off x="3229974" y="3742052"/>
            <a:ext cx="4658940" cy="6081712"/>
            <a:chOff x="0" y="0"/>
            <a:chExt cx="3207753" cy="3846507"/>
          </a:xfrm>
        </p:grpSpPr>
        <p:sp>
          <p:nvSpPr>
            <p:cNvPr id="341" name="Google Shape;341;p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1"/>
          <p:cNvSpPr txBox="1"/>
          <p:nvPr/>
        </p:nvSpPr>
        <p:spPr>
          <a:xfrm>
            <a:off x="3796254" y="4582063"/>
            <a:ext cx="3250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Creative Tailoring Applications</a:t>
            </a:r>
            <a:endParaRPr sz="2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44" name="Google Shape;344;p11"/>
          <p:cNvCxnSpPr/>
          <p:nvPr/>
        </p:nvCxnSpPr>
        <p:spPr>
          <a:xfrm rot="22947">
            <a:off x="4833573" y="7687494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11"/>
          <p:cNvSpPr txBox="1"/>
          <p:nvPr/>
        </p:nvSpPr>
        <p:spPr>
          <a:xfrm>
            <a:off x="4075163" y="7942086"/>
            <a:ext cx="297128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32 godziny</a:t>
            </a:r>
            <a:endParaRPr dirty="0"/>
          </a:p>
        </p:txBody>
      </p:sp>
      <p:grpSp>
        <p:nvGrpSpPr>
          <p:cNvPr id="346" name="Google Shape;346;p11"/>
          <p:cNvGrpSpPr/>
          <p:nvPr/>
        </p:nvGrpSpPr>
        <p:grpSpPr>
          <a:xfrm>
            <a:off x="6037435" y="3368072"/>
            <a:ext cx="1009010" cy="986170"/>
            <a:chOff x="0" y="0"/>
            <a:chExt cx="812800" cy="812800"/>
          </a:xfrm>
        </p:grpSpPr>
        <p:sp>
          <p:nvSpPr>
            <p:cNvPr id="347" name="Google Shape;34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1"/>
          <p:cNvSpPr txBox="1"/>
          <p:nvPr/>
        </p:nvSpPr>
        <p:spPr>
          <a:xfrm>
            <a:off x="6053415" y="3730358"/>
            <a:ext cx="87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  <a:endParaRPr/>
          </a:p>
        </p:txBody>
      </p:sp>
      <p:grpSp>
        <p:nvGrpSpPr>
          <p:cNvPr id="350" name="Google Shape;350;p11"/>
          <p:cNvGrpSpPr/>
          <p:nvPr/>
        </p:nvGrpSpPr>
        <p:grpSpPr>
          <a:xfrm>
            <a:off x="11285378" y="3323090"/>
            <a:ext cx="1009010" cy="986170"/>
            <a:chOff x="0" y="0"/>
            <a:chExt cx="812800" cy="812800"/>
          </a:xfrm>
        </p:grpSpPr>
        <p:sp>
          <p:nvSpPr>
            <p:cNvPr id="351" name="Google Shape;351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1"/>
          <p:cNvSpPr txBox="1"/>
          <p:nvPr/>
        </p:nvSpPr>
        <p:spPr>
          <a:xfrm>
            <a:off x="11351673" y="3564968"/>
            <a:ext cx="87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05</a:t>
            </a:r>
            <a:endParaRPr/>
          </a:p>
        </p:txBody>
      </p:sp>
      <p:sp>
        <p:nvSpPr>
          <p:cNvPr id="354" name="Google Shape;354;p11"/>
          <p:cNvSpPr txBox="1"/>
          <p:nvPr/>
        </p:nvSpPr>
        <p:spPr>
          <a:xfrm>
            <a:off x="5339470" y="57654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61" name="Google Shape;361;p12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 extrusionOk="0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64" name="Google Shape;364;p1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5" name="Google Shape;365;p1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6" name="Google Shape;366;p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7" name="Google Shape;367;p1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8" name="Google Shape;368;p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369" name="Google Shape;369;p12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370" name="Google Shape;370;p12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 extrusionOk="0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2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372;p12"/>
            <p:cNvSpPr txBox="1"/>
            <p:nvPr/>
          </p:nvSpPr>
          <p:spPr>
            <a:xfrm>
              <a:off x="594936" y="1078965"/>
              <a:ext cx="3453894" cy="86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1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465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Referencje:</a:t>
              </a:r>
              <a:endParaRPr dirty="0"/>
            </a:p>
          </p:txBody>
        </p:sp>
      </p:grpSp>
      <p:cxnSp>
        <p:nvCxnSpPr>
          <p:cNvPr id="373" name="Google Shape;373;p12"/>
          <p:cNvCxnSpPr/>
          <p:nvPr/>
        </p:nvCxnSpPr>
        <p:spPr>
          <a:xfrm rot="22765">
            <a:off x="10111530" y="4988719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12"/>
          <p:cNvSpPr txBox="1"/>
          <p:nvPr/>
        </p:nvSpPr>
        <p:spPr>
          <a:xfrm>
            <a:off x="4372923" y="3489960"/>
            <a:ext cx="11951400" cy="6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u="sng">
              <a:solidFill>
                <a:schemeClr val="hlink"/>
              </a:solidFill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Aldrich, W. (2008) </a:t>
            </a: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Metric pattern cutting for women’s wear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Oxford: Blackwell Publishing.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Aldrich, W. (2011) </a:t>
            </a: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Metric pattern cutting for menswear: Including unisex clothes and Computer Aided Design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Hoboken, N.J, Chichester: Wiley ; John Wiley distributor.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Educator space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(no date) </a:t>
            </a: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Redress Design Award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Available at: https://www.redressdesignaward.com/academy/educator (Accessed: 11 October 2024).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Lewallen, C.B. (2024) </a:t>
            </a: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Clothing alterations and repairs: Maintaining a sustainable wardrobe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London: Bloomsbury Visual Arts.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Maynard, L. (2010) </a:t>
            </a: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Couture sewing techniques: The Dressmaker’s Handbook of Couture Sewing Techniques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Loveland, CO: Interweave Press.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Reader’s Digest Grande Livro da Costura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(1979). Porto: Ambar.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Reader’s Digest Grande Livro dos Lavores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(1985). Porto: Ambar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Thompson, H. and Whittington, N. (2012) </a:t>
            </a:r>
            <a:r>
              <a:rPr lang="en-US" sz="21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Remake it clothes: The Essential Guide to Resourceful Fashion: With over 500 tricks, tips and inspirational designs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London: Thames &amp; Hudson.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sp>
        <p:nvSpPr>
          <p:cNvPr id="376" name="Google Shape;376;p12"/>
          <p:cNvSpPr txBox="1"/>
          <p:nvPr/>
        </p:nvSpPr>
        <p:spPr>
          <a:xfrm>
            <a:off x="5333364" y="85474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4" name="Google Shape;104;p2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t="1182" b="1181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/>
          <p:nvPr/>
        </p:nvSpPr>
        <p:spPr>
          <a:xfrm>
            <a:off x="1031566" y="3023235"/>
            <a:ext cx="4695894" cy="558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buSzPts val="2200"/>
            </a:pPr>
            <a:r>
              <a:rPr lang="pl-PL" sz="2200" dirty="0">
                <a:latin typeface="Montserrat"/>
                <a:ea typeface="Montserrat"/>
                <a:cs typeface="Montserrat"/>
                <a:sym typeface="Montserrat"/>
              </a:rPr>
              <a:t>Sfinansowane przez Unię udziału. Wyrażone opinie i opinie są jednak oparte na opinii i są wyłącznymi autorami/podaniami, które zostały zweryfikowane przez Komisję Europejską lub Komisję Europejską. Edukacji i Kultury (EACEA). Ani Unia Europejska, ani EACEA nie ponoszą za nie odpowiedzialności.</a:t>
            </a:r>
            <a:endParaRPr lang="pl-PL" dirty="0"/>
          </a:p>
        </p:txBody>
      </p:sp>
      <p:sp>
        <p:nvSpPr>
          <p:cNvPr id="114" name="Google Shape;114;p2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fashionupproject.com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22" name="Google Shape;122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4" name="Google Shape;124;p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5" name="Google Shape;125;p3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" name="Google Shape;126;p3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 extrusionOk="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 t="25126" b="3955"/>
          <a:stretch/>
        </p:blipFill>
        <p:spPr>
          <a:xfrm>
            <a:off x="8427737" y="3076575"/>
            <a:ext cx="6774163" cy="72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874394" y="1565798"/>
            <a:ext cx="68829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4 – Cele nauczania</a:t>
            </a:r>
            <a:endParaRPr dirty="0"/>
          </a:p>
        </p:txBody>
      </p:sp>
      <p:cxnSp>
        <p:nvCxnSpPr>
          <p:cNvPr id="131" name="Google Shape;131;p3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3"/>
          <p:cNvSpPr txBox="1"/>
          <p:nvPr/>
        </p:nvSpPr>
        <p:spPr>
          <a:xfrm>
            <a:off x="1031572" y="3612035"/>
            <a:ext cx="6882900" cy="57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Naucz się, jak wykorzystywać techniki krawieckie jako narzędzie do </a:t>
            </a:r>
            <a:r>
              <a:rPr lang="pl-PL" sz="1900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odzieży: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koncepcje, materiały i techniki krawieckie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potencjał odzieży do przeróbek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bezpieczne i efektywne korzystanie z narzędzi i sprzętu krawieckiego</a:t>
            </a:r>
          </a:p>
          <a:p>
            <a:pPr lvl="0" algn="just">
              <a:lnSpc>
                <a:spcPct val="115000"/>
              </a:lnSpc>
            </a:pPr>
            <a:endParaRPr lang="pl-PL" sz="19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lnSpc>
                <a:spcPct val="115000"/>
              </a:lnSpc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Naucz się podstawowych i zaawansowanych umiejętności krawieckich, specyficznych dla </a:t>
            </a:r>
            <a:r>
              <a:rPr lang="pl-PL" sz="1900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przeróbki odzieży (obszycie, zmiana rozmiaru i naprawa)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techniki szycia ręcznego i podstawowe ściegi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różne techniki wykańczania szwów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krojenie wykroju, dopasowanie i przeróbki odzieży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techniki personalizacji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planowanie, projektowanie i realizacja </a:t>
            </a:r>
            <a:r>
              <a:rPr lang="pl-PL" sz="1900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odzieży strukturalnej</a:t>
            </a:r>
            <a:endParaRPr sz="1900" dirty="0"/>
          </a:p>
        </p:txBody>
      </p:sp>
      <p:sp>
        <p:nvSpPr>
          <p:cNvPr id="133" name="Google Shape;133;p3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5394393" y="83094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3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141" name="Google Shape;141;p4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42" name="Google Shape;142;p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4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" name="Google Shape;147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48" name="Google Shape;148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0" name="Google Shape;150;p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1" name="Google Shape;151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t="5217" b="5216"/>
          <a:stretch/>
        </p:blipFill>
        <p:spPr>
          <a:xfrm>
            <a:off x="1031566" y="2057400"/>
            <a:ext cx="5356508" cy="720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6736672" y="1838325"/>
            <a:ext cx="9452700" cy="8041035"/>
            <a:chOff x="0" y="-292100"/>
            <a:chExt cx="12603600" cy="10721381"/>
          </a:xfrm>
        </p:grpSpPr>
        <p:sp>
          <p:nvSpPr>
            <p:cNvPr id="154" name="Google Shape;154;p4"/>
            <p:cNvSpPr txBox="1"/>
            <p:nvPr/>
          </p:nvSpPr>
          <p:spPr>
            <a:xfrm>
              <a:off x="0" y="2427090"/>
              <a:ext cx="12603600" cy="8002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150022"/>
                </a:lnSpc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końca tego modułu uczestnicy rozwiną umiejętność identyfikacji i prawidłowego wykorzystania narzędzi i technik krawieckich w procesie </a:t>
              </a:r>
              <a:r>
                <a:rPr lang="pl-PL" sz="20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Będą potrafili rozpoznać potencjał odzieży i kreatywnie ją przerobić, kładąc nacisk na zrównoważony rozwój, kunszt i innowacyjność w </a:t>
              </a:r>
              <a:r>
                <a:rPr lang="pl-PL" sz="20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Będąc w stanie wykonywać różne przeróbki odzieży, nabędą umiejętność stosowania różnych technik szycia (ręcznego i maszynowego) w procesie personalizacji. Ponadto będą przygotowani do opracowania całego procesu konstruowania odzieży, od wykroju, przez przymiarki i poprawki, po planowanie, projektowanie i realizację </a:t>
              </a:r>
              <a:r>
                <a:rPr lang="pl-PL" sz="20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ustrukturyzowanej odzieży.</a:t>
              </a:r>
            </a:p>
            <a:p>
              <a:pPr lvl="0" algn="just">
                <a:lnSpc>
                  <a:spcPct val="150022"/>
                </a:lnSpc>
              </a:pPr>
              <a:r>
                <a:rPr lang="pl-PL" sz="20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 wiedza pozwoli im podchodzić do mody z ekologicznym nastawieniem, przekształcając wyrzucone lub przestarzałe rzeczy w wartościowe, spersonalizowane i przyjazne dla środowiska produkty.</a:t>
              </a: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0" y="-292100"/>
              <a:ext cx="8969400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 wyniki nauczania</a:t>
              </a:r>
              <a:endParaRPr dirty="0"/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394393" y="97584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4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>
            <a:off x="7061468" y="6604829"/>
            <a:ext cx="9310979" cy="3595688"/>
            <a:chOff x="0" y="0"/>
            <a:chExt cx="12414639" cy="4794250"/>
          </a:xfrm>
        </p:grpSpPr>
        <p:grpSp>
          <p:nvGrpSpPr>
            <p:cNvPr id="164" name="Google Shape;164;p5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5"/>
            <p:cNvGrpSpPr/>
            <p:nvPr/>
          </p:nvGrpSpPr>
          <p:grpSpPr>
            <a:xfrm>
              <a:off x="0" y="0"/>
              <a:ext cx="6111699" cy="1365250"/>
              <a:chOff x="0" y="0"/>
              <a:chExt cx="3638591" cy="812800"/>
            </a:xfrm>
          </p:grpSpPr>
          <p:sp>
            <p:nvSpPr>
              <p:cNvPr id="168" name="Google Shape;168;p5"/>
              <p:cNvSpPr/>
              <p:nvPr/>
            </p:nvSpPr>
            <p:spPr>
              <a:xfrm>
                <a:off x="2822011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5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70" name="Google Shape;170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p5"/>
          <p:cNvGrpSpPr/>
          <p:nvPr/>
        </p:nvGrpSpPr>
        <p:grpSpPr>
          <a:xfrm>
            <a:off x="482850" y="1475800"/>
            <a:ext cx="10131382" cy="6339016"/>
            <a:chOff x="0" y="114300"/>
            <a:chExt cx="12041100" cy="5158285"/>
          </a:xfrm>
        </p:grpSpPr>
        <p:sp>
          <p:nvSpPr>
            <p:cNvPr id="172" name="Google Shape;172;p5"/>
            <p:cNvSpPr txBox="1"/>
            <p:nvPr/>
          </p:nvSpPr>
          <p:spPr>
            <a:xfrm>
              <a:off x="0" y="1703689"/>
              <a:ext cx="12041100" cy="3568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/>
              <a:r>
                <a:rPr lang="pl-PL" sz="19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Metodologia będzie połączeniem zajęć teoretycznych, praktycznych i spojrzenia krytycznego.</a:t>
              </a:r>
            </a:p>
            <a:p>
              <a:pPr lvl="0" algn="just"/>
              <a:r>
                <a:rPr lang="pl-PL" sz="19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Podejście „myślenie projektowe” ma pomóc uczestnikom, jak przemyśleć i przeprojektować używaną odzież i zużyte materiały, nadając im dodatkową wartość i cel.</a:t>
              </a:r>
            </a:p>
            <a:p>
              <a:pPr lvl="0" algn="just"/>
              <a:r>
                <a:rPr lang="pl-PL" sz="19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Równolegle, wszystkie techniki krawiectwa, szycia, personalizacji i wykańczania, a także przymiarki i przeróbki odzieży będą zawsze demonstrowane przez nauczyciela jako przykład, aby zrealizować proces projektowania i być później powielane przez uczestników.</a:t>
              </a:r>
            </a:p>
            <a:p>
              <a:pPr lvl="0" algn="just"/>
              <a:r>
                <a:rPr lang="pl-PL" sz="19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Zostanie przedstawiony przewodnik krok po kroku dotyczący projektowania każdego wzoru odzieży i jego wykonania.</a:t>
              </a:r>
            </a:p>
            <a:p>
              <a:pPr lvl="0" algn="just"/>
              <a:r>
                <a:rPr lang="pl-PL" sz="19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Celem tej połączonej metodologii jest zapewnienie uczestnikom kompleksowego zrozumienia całego procesu projektowania, a jednocześnie wspieranie kreatywności, świadomości zrównoważonego rozwoju i generowania pomysłów w ramach działań związanych z </a:t>
              </a:r>
              <a:r>
                <a:rPr lang="pl-PL" sz="190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upcyclingiem</a:t>
              </a:r>
              <a:r>
                <a:rPr lang="pl-PL" sz="19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0" y="114300"/>
              <a:ext cx="8969400" cy="7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Metodologia</a:t>
              </a:r>
              <a:endParaRPr dirty="0"/>
            </a:p>
          </p:txBody>
        </p:sp>
      </p:grpSp>
      <p:sp>
        <p:nvSpPr>
          <p:cNvPr id="174" name="Google Shape;174;p5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pic>
        <p:nvPicPr>
          <p:cNvPr id="175" name="Google Shape;175;p5" descr="Immagine che contiene cucito, macchina da cucire, Ago di macchina da cucire, strumen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6983" y="2641370"/>
            <a:ext cx="5037463" cy="755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5250730" y="85474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78" name="Google Shape;178;p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0" name="Google Shape;180;p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5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87" name="Google Shape;187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9" name="Google Shape;189;p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0" name="Google Shape;190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1" name="Google Shape;191;p6"/>
          <p:cNvGrpSpPr/>
          <p:nvPr/>
        </p:nvGrpSpPr>
        <p:grpSpPr>
          <a:xfrm>
            <a:off x="62791" y="1242642"/>
            <a:ext cx="6051534" cy="9253538"/>
            <a:chOff x="0" y="0"/>
            <a:chExt cx="1308826" cy="2001355"/>
          </a:xfrm>
        </p:grpSpPr>
        <p:sp>
          <p:nvSpPr>
            <p:cNvPr id="192" name="Google Shape;192;p6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 txBox="1"/>
          <p:nvPr/>
        </p:nvSpPr>
        <p:spPr>
          <a:xfrm>
            <a:off x="1028700" y="3830974"/>
            <a:ext cx="463727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4 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Czas trwania</a:t>
            </a:r>
            <a:endParaRPr dirty="0"/>
          </a:p>
        </p:txBody>
      </p:sp>
      <p:cxnSp>
        <p:nvCxnSpPr>
          <p:cNvPr id="195" name="Google Shape;195;p6"/>
          <p:cNvCxnSpPr/>
          <p:nvPr/>
        </p:nvCxnSpPr>
        <p:spPr>
          <a:xfrm>
            <a:off x="1087192" y="5869411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6"/>
          <p:cNvSpPr txBox="1"/>
          <p:nvPr/>
        </p:nvSpPr>
        <p:spPr>
          <a:xfrm>
            <a:off x="1116504" y="6163521"/>
            <a:ext cx="3944100" cy="50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8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128 </a:t>
            </a:r>
            <a:r>
              <a:rPr lang="pl-PL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godzin</a:t>
            </a:r>
            <a:endParaRPr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188298" y="517619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6"/>
          <p:cNvGrpSpPr/>
          <p:nvPr/>
        </p:nvGrpSpPr>
        <p:grpSpPr>
          <a:xfrm>
            <a:off x="6370050" y="1407482"/>
            <a:ext cx="9634773" cy="6176034"/>
            <a:chOff x="-488829" y="-2801167"/>
            <a:chExt cx="12846363" cy="8234713"/>
          </a:xfrm>
        </p:grpSpPr>
        <p:sp>
          <p:nvSpPr>
            <p:cNvPr id="199" name="Google Shape;199;p6"/>
            <p:cNvSpPr txBox="1"/>
            <p:nvPr/>
          </p:nvSpPr>
          <p:spPr>
            <a:xfrm>
              <a:off x="-444066" y="-1768427"/>
              <a:ext cx="12801600" cy="7201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Laptop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Projektor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maszyna do szycia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Szpilki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kreda lub podobne narzędzie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nożyczki do tkanin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papier do robienia szablonów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miarka krawiecka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linijki francuskie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materiały z odzysku i odzież używana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bieżnik do szycia i haftu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igły maszynowe i ręczne</a:t>
              </a:r>
            </a:p>
            <a:p>
              <a:pPr marL="285750" lvl="0" indent="-285750">
                <a:lnSpc>
                  <a:spcPct val="150022"/>
                </a:lnSpc>
                <a:buFont typeface="Arial" panose="020B0604020202020204" pitchFamily="34" charset="0"/>
                <a:buChar char="•"/>
              </a:pPr>
              <a:r>
                <a:rPr lang="pl-PL" sz="1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różne lamówki, takie jak wstążki, guziki itp.</a:t>
              </a:r>
              <a:endParaRPr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-488829" y="-2801167"/>
              <a:ext cx="10118700" cy="1229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5600" dirty="0">
                  <a:solidFill>
                    <a:srgbClr val="CFCF5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Niezbędny sprzęt</a:t>
              </a:r>
              <a:endParaRPr dirty="0"/>
            </a:p>
          </p:txBody>
        </p:sp>
      </p:grpSp>
      <p:sp>
        <p:nvSpPr>
          <p:cNvPr id="201" name="Google Shape;201;p6"/>
          <p:cNvSpPr txBox="1"/>
          <p:nvPr/>
        </p:nvSpPr>
        <p:spPr>
          <a:xfrm>
            <a:off x="6296554" y="7583517"/>
            <a:ext cx="7312200" cy="9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600" dirty="0">
                <a:solidFill>
                  <a:srgbClr val="CFCF5A"/>
                </a:solidFill>
                <a:latin typeface="DM Serif Display"/>
                <a:sym typeface="DM Serif Display"/>
              </a:rPr>
              <a:t>Kryteria oceniania</a:t>
            </a:r>
            <a:endParaRPr dirty="0"/>
          </a:p>
        </p:txBody>
      </p:sp>
      <p:sp>
        <p:nvSpPr>
          <p:cNvPr id="202" name="Google Shape;202;p6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6296554" y="8445420"/>
            <a:ext cx="9434100" cy="1483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37458"/>
              </a:lnSpc>
            </a:pPr>
            <a:r>
              <a:rPr lang="pl-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Uczestnicy otrzymają </a:t>
            </a:r>
            <a:r>
              <a:rPr lang="pl-PL" sz="22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quiz składający się z 5 pytań zamkniętych </a:t>
            </a:r>
            <a:r>
              <a:rPr lang="pl-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 3 możliwymi odpowiedziami, który pozwoli im sprawdzić, czy osiągnęli cele edukacyjne wyznaczone dla tego </a:t>
            </a:r>
            <a:r>
              <a:rPr lang="pl-PL" sz="22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Modułu</a:t>
            </a:r>
            <a:r>
              <a:rPr lang="pl-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 dirty="0"/>
          </a:p>
        </p:txBody>
      </p:sp>
      <p:sp>
        <p:nvSpPr>
          <p:cNvPr id="204" name="Google Shape;204;p6"/>
          <p:cNvSpPr txBox="1"/>
          <p:nvPr/>
        </p:nvSpPr>
        <p:spPr>
          <a:xfrm>
            <a:off x="5301304" y="-62999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6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7"/>
          <p:cNvGrpSpPr/>
          <p:nvPr/>
        </p:nvGrpSpPr>
        <p:grpSpPr>
          <a:xfrm>
            <a:off x="15755" y="6086940"/>
            <a:ext cx="9310979" cy="4344381"/>
            <a:chOff x="0" y="-998257"/>
            <a:chExt cx="12414639" cy="5792507"/>
          </a:xfrm>
        </p:grpSpPr>
        <p:grpSp>
          <p:nvGrpSpPr>
            <p:cNvPr id="211" name="Google Shape;211;p7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212" name="Google Shape;212;p7"/>
              <p:cNvSpPr/>
              <p:nvPr/>
            </p:nvSpPr>
            <p:spPr>
              <a:xfrm>
                <a:off x="0" y="922433"/>
                <a:ext cx="7391041" cy="1119018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0" y="-998257"/>
              <a:ext cx="4663318" cy="2363507"/>
              <a:chOff x="0" y="-594311"/>
              <a:chExt cx="2776300" cy="1407111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0" y="-594311"/>
                <a:ext cx="2776300" cy="841433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" name="Google Shape;217;p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18" name="Google Shape;218;p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0" name="Google Shape;220;p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1" name="Google Shape;221;p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2" name="Google Shape;222;p7"/>
          <p:cNvGrpSpPr/>
          <p:nvPr/>
        </p:nvGrpSpPr>
        <p:grpSpPr>
          <a:xfrm>
            <a:off x="213158" y="1666616"/>
            <a:ext cx="16102014" cy="7639149"/>
            <a:chOff x="-8698018" y="-445423"/>
            <a:chExt cx="21469351" cy="8973239"/>
          </a:xfrm>
        </p:grpSpPr>
        <p:sp>
          <p:nvSpPr>
            <p:cNvPr id="223" name="Google Shape;223;p7"/>
            <p:cNvSpPr txBox="1"/>
            <p:nvPr/>
          </p:nvSpPr>
          <p:spPr>
            <a:xfrm>
              <a:off x="1716334" y="-445423"/>
              <a:ext cx="11054999" cy="897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88888"/>
                </a:lnSpc>
                <a:buClr>
                  <a:srgbClr val="1E2328"/>
                </a:buClr>
                <a:buSzPts val="2800"/>
              </a:pP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Ten moduł zawiera materiały w formacie PPT lub </a:t>
              </a:r>
              <a:r>
                <a:rPr lang="pl-PL" sz="28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Canva</a:t>
              </a: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a ze względu na wysoką zawartość praktyczną, uzupełniony jest 3 samouczkami wideo.</a:t>
              </a:r>
            </a:p>
            <a:p>
              <a:pPr lvl="0" algn="just">
                <a:lnSpc>
                  <a:spcPct val="88888"/>
                </a:lnSpc>
                <a:buClr>
                  <a:srgbClr val="1E2328"/>
                </a:buClr>
                <a:buSzPts val="2800"/>
              </a:pPr>
              <a:endParaRPr lang="pl-PL" sz="2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just">
                <a:lnSpc>
                  <a:spcPct val="88888"/>
                </a:lnSpc>
                <a:buClr>
                  <a:srgbClr val="1E2328"/>
                </a:buClr>
                <a:buSzPts val="2800"/>
              </a:pP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Materiały teoretyczne są dostępne dla każdej jednostki szkoleniowej wchodzącej w skład modułu.</a:t>
              </a:r>
            </a:p>
            <a:p>
              <a:pPr lvl="0" algn="just">
                <a:lnSpc>
                  <a:spcPct val="88888"/>
                </a:lnSpc>
                <a:buClr>
                  <a:srgbClr val="1E2328"/>
                </a:buClr>
                <a:buSzPts val="2800"/>
              </a:pPr>
              <a:endParaRPr lang="pl-PL" sz="2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 algn="just">
                <a:lnSpc>
                  <a:spcPct val="88888"/>
                </a:lnSpc>
                <a:buClr>
                  <a:srgbClr val="1E2328"/>
                </a:buClr>
                <a:buSzPts val="2800"/>
              </a:pP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Dostępne samouczki wideo dotyczą:</a:t>
              </a:r>
            </a:p>
            <a:p>
              <a:pPr marL="514350" lvl="0" indent="-514350" algn="just">
                <a:lnSpc>
                  <a:spcPct val="88888"/>
                </a:lnSpc>
                <a:buClr>
                  <a:srgbClr val="1E2328"/>
                </a:buClr>
                <a:buSzPts val="2800"/>
                <a:buFont typeface="+mj-lt"/>
                <a:buAutoNum type="arabicPeriod"/>
              </a:pP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Różnych stylów widocznego reperowania</a:t>
              </a:r>
            </a:p>
            <a:p>
              <a:pPr marL="514350" lvl="0" indent="-514350" algn="just">
                <a:lnSpc>
                  <a:spcPct val="88888"/>
                </a:lnSpc>
                <a:buClr>
                  <a:srgbClr val="1E2328"/>
                </a:buClr>
                <a:buSzPts val="2800"/>
                <a:buFont typeface="+mj-lt"/>
                <a:buAutoNum type="arabicPeriod"/>
              </a:pPr>
              <a:r>
                <a:rPr lang="pl-PL" sz="28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istniejących ubrań </a:t>
              </a:r>
              <a:r>
                <a:rPr lang="pl-PL" sz="28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vintage</a:t>
              </a: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/używanych</a:t>
              </a:r>
            </a:p>
            <a:p>
              <a:pPr marL="514350" lvl="0" indent="-514350" algn="just">
                <a:lnSpc>
                  <a:spcPct val="88888"/>
                </a:lnSpc>
                <a:buClr>
                  <a:srgbClr val="1E2328"/>
                </a:buClr>
                <a:buSzPts val="2800"/>
                <a:buFont typeface="+mj-lt"/>
                <a:buAutoNum type="arabicPeriod"/>
              </a:pPr>
              <a:r>
                <a:rPr lang="pl-PL" sz="28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28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tkanin resztkowych/tkanin przeznaczonych na odpady/tkanin nieużywanych lub nienadających się do sprzedaży/tkanin wadliwych</a:t>
              </a:r>
              <a:endParaRPr sz="26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just" rtl="0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dirty="0"/>
            </a:p>
            <a:p>
              <a:pPr marL="0" marR="0" lvl="0" indent="0" algn="l" rtl="0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-8698018" y="6358659"/>
              <a:ext cx="10197232" cy="216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Materiały szkoleniowe oraz samouczki video</a:t>
              </a:r>
              <a:endParaRPr dirty="0"/>
            </a:p>
          </p:txBody>
        </p:sp>
      </p:grpSp>
      <p:sp>
        <p:nvSpPr>
          <p:cNvPr id="225" name="Google Shape;225;p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pic>
        <p:nvPicPr>
          <p:cNvPr id="226" name="Google Shape;226;p7" descr="Immagine che contiene interno, paviment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55" y="1023935"/>
            <a:ext cx="7647924" cy="51053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5250730" y="102845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7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34" name="Google Shape;234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6" name="Google Shape;236;p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8" name="Google Shape;238;p8"/>
          <p:cNvGrpSpPr/>
          <p:nvPr/>
        </p:nvGrpSpPr>
        <p:grpSpPr>
          <a:xfrm>
            <a:off x="0" y="8210323"/>
            <a:ext cx="10439401" cy="2076677"/>
            <a:chOff x="0" y="0"/>
            <a:chExt cx="6574461" cy="3678393"/>
          </a:xfrm>
        </p:grpSpPr>
        <p:sp>
          <p:nvSpPr>
            <p:cNvPr id="239" name="Google Shape;239;p8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 extrusionOk="0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8"/>
          <p:cNvSpPr txBox="1"/>
          <p:nvPr/>
        </p:nvSpPr>
        <p:spPr>
          <a:xfrm>
            <a:off x="812049" y="8462580"/>
            <a:ext cx="664173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kompetencji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trenera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ów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)</a:t>
            </a:r>
            <a:endParaRPr lang="en-US" sz="6000" dirty="0"/>
          </a:p>
        </p:txBody>
      </p:sp>
      <p:sp>
        <p:nvSpPr>
          <p:cNvPr id="242" name="Google Shape;242;p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pic>
        <p:nvPicPr>
          <p:cNvPr id="243" name="Google Shape;243;p8" descr="Immagine che contiene persona, interno, vestiti, forniture per uffici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17522"/>
            <a:ext cx="8839200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 txBox="1"/>
          <p:nvPr/>
        </p:nvSpPr>
        <p:spPr>
          <a:xfrm>
            <a:off x="9192405" y="1688078"/>
            <a:ext cx="6882900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Kompetencje pedagogiczne:</a:t>
            </a:r>
          </a:p>
          <a:p>
            <a:pPr marL="342900" lvl="0" indent="-34290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nauczaniu dorosłych i zrozumienie ich stylów uczenia się</a:t>
            </a:r>
          </a:p>
          <a:p>
            <a:pPr marL="342900" lvl="0" indent="-34290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Silne umiejętności komunikacyjne i prezentacyjne pozwalające angażować uczestników</a:t>
            </a:r>
          </a:p>
          <a:p>
            <a:pPr lvl="0" algn="just">
              <a:buClr>
                <a:schemeClr val="dk1"/>
              </a:buClr>
              <a:buSzPts val="1100"/>
            </a:pPr>
            <a:endParaRPr lang="pl-PL" sz="2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Kompetencje techniczne:</a:t>
            </a:r>
          </a:p>
          <a:p>
            <a:pPr marL="342900" lvl="0" indent="-34290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Podstawy krawiectwa + wiedza na temat procesu </a:t>
            </a:r>
            <a:r>
              <a:rPr lang="pl-PL" sz="2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 świadomej mody / poziom wstępny</a:t>
            </a:r>
          </a:p>
          <a:p>
            <a:pPr marL="342900" lvl="0" indent="-34290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Mistrzostwo w technikach szycia (zarówno maszynowego, jak i ręcznego) + wiedza z zakresu konstrukcji odzieży i modyfikacji wykrojów</a:t>
            </a:r>
          </a:p>
          <a:p>
            <a:pPr marL="342900" lvl="0" indent="-34290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zaawansowanych technikach krawieckich + specjalistyczne umiejętności pracy z różnymi rodzajami tkanin.</a:t>
            </a:r>
            <a:endParaRPr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5290982" y="73951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8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52" name="Google Shape;252;p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4" name="Google Shape;254;p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5" name="Google Shape;255;p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9"/>
          <p:cNvSpPr txBox="1"/>
          <p:nvPr/>
        </p:nvSpPr>
        <p:spPr>
          <a:xfrm>
            <a:off x="0" y="5485084"/>
            <a:ext cx="16221075" cy="474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9"/>
          <p:cNvCxnSpPr/>
          <p:nvPr/>
        </p:nvCxnSpPr>
        <p:spPr>
          <a:xfrm rot="22765">
            <a:off x="12984061" y="8238948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6562434" y="6986207"/>
            <a:ext cx="10112897" cy="1656672"/>
          </a:xfrm>
          <a:custGeom>
            <a:avLst/>
            <a:gdLst/>
            <a:ahLst/>
            <a:cxnLst/>
            <a:rect l="l" t="t" r="r" b="b"/>
            <a:pathLst>
              <a:path w="7391041" h="2041451" extrusionOk="0">
                <a:moveTo>
                  <a:pt x="0" y="0"/>
                </a:moveTo>
                <a:lnTo>
                  <a:pt x="7391041" y="0"/>
                </a:lnTo>
                <a:lnTo>
                  <a:pt x="7391041" y="2041451"/>
                </a:lnTo>
                <a:lnTo>
                  <a:pt x="0" y="2041451"/>
                </a:lnTo>
                <a:close/>
              </a:path>
            </a:pathLst>
          </a:custGeom>
          <a:solidFill>
            <a:srgbClr val="CFCF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9" descr="Immagine che contiene strumento, tavolo, articoli, intern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3034" y="2308221"/>
            <a:ext cx="7222298" cy="4818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/>
          <p:nvPr/>
        </p:nvSpPr>
        <p:spPr>
          <a:xfrm>
            <a:off x="4929645" y="8560352"/>
            <a:ext cx="11745686" cy="1672885"/>
          </a:xfrm>
          <a:custGeom>
            <a:avLst/>
            <a:gdLst/>
            <a:ahLst/>
            <a:cxnLst/>
            <a:rect l="l" t="t" r="r" b="b"/>
            <a:pathLst>
              <a:path w="6574461" h="3678393" extrusionOk="0">
                <a:moveTo>
                  <a:pt x="0" y="0"/>
                </a:moveTo>
                <a:lnTo>
                  <a:pt x="6574461" y="0"/>
                </a:lnTo>
                <a:lnTo>
                  <a:pt x="6574461" y="3678393"/>
                </a:lnTo>
                <a:lnTo>
                  <a:pt x="0" y="3678393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5160483" y="8908189"/>
            <a:ext cx="11892419" cy="92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Jednostki szkoleniowe</a:t>
            </a:r>
            <a:endParaRPr dirty="0"/>
          </a:p>
        </p:txBody>
      </p:sp>
      <p:sp>
        <p:nvSpPr>
          <p:cNvPr id="263" name="Google Shape;263;p9"/>
          <p:cNvSpPr txBox="1"/>
          <p:nvPr/>
        </p:nvSpPr>
        <p:spPr>
          <a:xfrm>
            <a:off x="1828800" y="3858379"/>
            <a:ext cx="6682800" cy="20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4</a:t>
            </a:r>
            <a:endParaRPr dirty="0"/>
          </a:p>
        </p:txBody>
      </p:sp>
      <p:sp>
        <p:nvSpPr>
          <p:cNvPr id="264" name="Google Shape;264;p9"/>
          <p:cNvSpPr txBox="1"/>
          <p:nvPr/>
        </p:nvSpPr>
        <p:spPr>
          <a:xfrm>
            <a:off x="5394393" y="111693"/>
            <a:ext cx="11424600" cy="93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4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. Proces </a:t>
            </a:r>
            <a:r>
              <a:rPr lang="pl-PL" sz="2499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techniki krawiectwa w celu zmiany stylizacji i renowacji</a:t>
            </a:r>
            <a:endParaRPr lang="pl-PL" sz="36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9"/>
          <p:cNvSpPr txBox="1"/>
          <p:nvPr/>
        </p:nvSpPr>
        <p:spPr>
          <a:xfrm rot="-5400000">
            <a:off x="15970939" y="7606200"/>
            <a:ext cx="3027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1147</Words>
  <Application>Microsoft Office PowerPoint</Application>
  <PresentationFormat>Niestandardowy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DM Serif Display</vt:lpstr>
      <vt:lpstr>Montserrat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Giulia</dc:creator>
  <cp:lastModifiedBy>Bartłomiej Nowak</cp:lastModifiedBy>
  <cp:revision>6</cp:revision>
  <dcterms:created xsi:type="dcterms:W3CDTF">2006-08-16T00:00:00Z</dcterms:created>
  <dcterms:modified xsi:type="dcterms:W3CDTF">2025-08-27T11:04:46Z</dcterms:modified>
</cp:coreProperties>
</file>