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18288000" cy="10287000"/>
  <p:notesSz cx="6858000" cy="9144000"/>
  <p:embeddedFontLst>
    <p:embeddedFont>
      <p:font typeface="DM Serif Display" pitchFamily="2" charset="0"/>
      <p:regular r:id="rId49"/>
      <p:italic r:id="rId50"/>
    </p:embeddedFont>
    <p:embeddedFont>
      <p:font typeface="Montserrat" panose="000005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YCFNNLE6YPclkkxNUoHu14cf/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1657B-72FB-7957-4286-97207A90DF30}" v="3" dt="2026-03-19T11:02:21.3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4" y="4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ucci Martina" userId="S::martina.antoniucci@osservatoriomestieridarte.it::32541252-b29c-4a7f-8763-04ccd7aaa38b" providerId="AD" clId="Web-{6881657B-72FB-7957-4286-97207A90DF30}"/>
    <pc:docChg chg="modSld">
      <pc:chgData name="Antoniucci Martina" userId="S::martina.antoniucci@osservatoriomestieridarte.it::32541252-b29c-4a7f-8763-04ccd7aaa38b" providerId="AD" clId="Web-{6881657B-72FB-7957-4286-97207A90DF30}" dt="2026-03-19T11:02:21.310" v="2" actId="14100"/>
      <pc:docMkLst>
        <pc:docMk/>
      </pc:docMkLst>
      <pc:sldChg chg="modSp">
        <pc:chgData name="Antoniucci Martina" userId="S::martina.antoniucci@osservatoriomestieridarte.it::32541252-b29c-4a7f-8763-04ccd7aaa38b" providerId="AD" clId="Web-{6881657B-72FB-7957-4286-97207A90DF30}" dt="2026-03-19T11:02:15.825" v="1" actId="14100"/>
        <pc:sldMkLst>
          <pc:docMk/>
          <pc:sldMk cId="0" sldId="256"/>
        </pc:sldMkLst>
        <pc:spChg chg="mod">
          <ac:chgData name="Antoniucci Martina" userId="S::martina.antoniucci@osservatoriomestieridarte.it::32541252-b29c-4a7f-8763-04ccd7aaa38b" providerId="AD" clId="Web-{6881657B-72FB-7957-4286-97207A90DF30}" dt="2026-03-19T11:02:15.825" v="1" actId="14100"/>
          <ac:spMkLst>
            <pc:docMk/>
            <pc:sldMk cId="0" sldId="256"/>
            <ac:spMk id="98" creationId="{00000000-0000-0000-0000-000000000000}"/>
          </ac:spMkLst>
        </pc:spChg>
      </pc:sldChg>
      <pc:sldChg chg="modSp">
        <pc:chgData name="Antoniucci Martina" userId="S::martina.antoniucci@osservatoriomestieridarte.it::32541252-b29c-4a7f-8763-04ccd7aaa38b" providerId="AD" clId="Web-{6881657B-72FB-7957-4286-97207A90DF30}" dt="2026-03-19T11:02:21.310" v="2" actId="14100"/>
        <pc:sldMkLst>
          <pc:docMk/>
          <pc:sldMk cId="0" sldId="257"/>
        </pc:sldMkLst>
        <pc:spChg chg="mod">
          <ac:chgData name="Antoniucci Martina" userId="S::martina.antoniucci@osservatoriomestieridarte.it::32541252-b29c-4a7f-8763-04ccd7aaa38b" providerId="AD" clId="Web-{6881657B-72FB-7957-4286-97207A90DF30}" dt="2026-03-19T11:02:21.310" v="2" actId="14100"/>
          <ac:spMkLst>
            <pc:docMk/>
            <pc:sldMk cId="0" sldId="257"/>
            <ac:spMk id="11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2f89609fcd_0_1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8" name="Google Shape;298;g32f89609fcd_0_139: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299" name="Google Shape;299;g32f89609fcd_0_139: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2f89609fcd_0_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g32f89609fcd_0_163: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323" name="Google Shape;323;g32f89609fcd_0_163: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cccd95a54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32cccd95a54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2f89609fc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g32f89609fc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2f89609fcd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6" name="Google Shape;406;g32f89609fc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2f89609fcd_0_2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9" name="Google Shape;429;g32f89609fcd_0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2f89609fcd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g32f89609fcd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2f89609fcd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5" name="Google Shape;475;g32f89609fcd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33b2be16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 name="Google Shape;497;g333b2be16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d8eb0e7355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5" name="Google Shape;535;g2d8eb0e7355_1_5: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536" name="Google Shape;536;g2d8eb0e7355_1_5: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1" name="Google Shape;10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32cccd95a54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8" name="Google Shape;558;g32cccd95a5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d8eb0e7355_1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4" name="Google Shape;584;g2d8eb0e7355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32cccd95a5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8" name="Google Shape;608;g32cccd95a5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d8eb0e7355_1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7" name="Google Shape;647;g2d8eb0e7355_1_74: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648" name="Google Shape;648;g2d8eb0e7355_1_74: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23</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d8eb0e7355_1_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0" name="Google Shape;670;g2d8eb0e7355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350f6412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1" name="Google Shape;691;g3350f6412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2cccd95a54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29" name="Google Shape;729;g32cccd95a54_0_461: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730" name="Google Shape;730;g32cccd95a54_0_461: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26</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d8eb0e7355_1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0" name="Google Shape;750;g2d8eb0e7355_1_27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751" name="Google Shape;751;g2d8eb0e7355_1_27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d8eb0e7355_1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8" name="Google Shape;778;g2d8eb0e7355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d8eb0e7355_1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4" name="Google Shape;804;g2d8eb0e7355_1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32cccd95a54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2" name="Google Shape;832;g32cccd95a54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2d8eb0e7355_1_3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1" name="Google Shape;871;g2d8eb0e7355_1_309: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872" name="Google Shape;872;g2d8eb0e7355_1_309: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31</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2d8eb0e7355_1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9" name="Google Shape;899;g2d8eb0e7355_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d8eb0e7355_1_1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24" name="Google Shape;924;g2d8eb0e7355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333b2be16c3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8" name="Google Shape;948;g333b2be16c3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333b2be16c3_0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72" name="Google Shape;972;g333b2be16c3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333b2be16c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6" name="Google Shape;996;g333b2be16c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2d8eb0e7355_1_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5" name="Google Shape;1035;g2d8eb0e7355_1_336: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1036" name="Google Shape;1036;g2d8eb0e7355_1_336: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37</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2d8eb0e7355_1_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63" name="Google Shape;1063;g2d8eb0e7355_1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333b2be16c3_0_1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84" name="Google Shape;1084;g333b2be16c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g333b2be16c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5" name="Google Shape;1105;g333b2be16c3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44" name="Google Shape;114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32ba74b395b_0_168: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8" name="Google Shape;1168;g32ba74b395b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32ba74b395b_0_209: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0" name="Google Shape;1210;g32ba74b395b_0_2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2ba74b395b_0_228:notes"/>
          <p:cNvSpPr txBox="1">
            <a:spLocks noGrp="1"/>
          </p:cNvSpPr>
          <p:nvPr>
            <p:ph type="body" idx="1"/>
          </p:nvPr>
        </p:nvSpPr>
        <p:spPr>
          <a:xfrm>
            <a:off x="685800" y="4400640"/>
            <a:ext cx="54864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0" name="Google Shape;1230;g32ba74b395b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50" name="Google Shape;12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86" name="Google Shape;128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3" name="Google Shape;25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cccd95a5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32cccd95a54_0_0:notes"/>
          <p:cNvSpPr txBox="1">
            <a:spLocks noGrp="1"/>
          </p:cNvSpPr>
          <p:nvPr>
            <p:ph type="body" idx="1"/>
          </p:nvPr>
        </p:nvSpPr>
        <p:spPr>
          <a:xfrm>
            <a:off x="685800" y="4400640"/>
            <a:ext cx="5486400" cy="36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pl" sz="1200" b="0" strike="noStrike">
                <a:solidFill>
                  <a:srgbClr val="FFFFFF"/>
                </a:solidFill>
                <a:latin typeface="Montserrat"/>
                <a:ea typeface="Montserrat"/>
                <a:cs typeface="Montserrat"/>
                <a:sym typeface="Montserrat"/>
              </a:rPr>
              <a:t>Unikalna propozycja sprzedaży</a:t>
            </a:r>
            <a:endParaRPr sz="1200" b="0" strike="noStrike">
              <a:latin typeface="Arial"/>
              <a:ea typeface="Arial"/>
              <a:cs typeface="Arial"/>
              <a:sym typeface="Arial"/>
            </a:endParaRPr>
          </a:p>
        </p:txBody>
      </p:sp>
      <p:sp>
        <p:nvSpPr>
          <p:cNvPr id="277" name="Google Shape;277;g32cccd95a54_0_0:notes"/>
          <p:cNvSpPr txBox="1"/>
          <p:nvPr/>
        </p:nvSpPr>
        <p:spPr>
          <a:xfrm>
            <a:off x="3884760" y="8685360"/>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rgbClr val="000000"/>
                </a:solidFill>
                <a:latin typeface="Calibri"/>
                <a:ea typeface="Calibri"/>
                <a:cs typeface="Calibri"/>
                <a:sym typeface="Calibri"/>
              </a:rPr>
              <a:t>9</a:t>
            </a:fld>
            <a:endParaRPr sz="1200" b="0" i="0" u="none" strike="noStrike" cap="none">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1" name="Google Shape;7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6" name="Google Shape;36;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7" name="Google Shape;37;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7" name="Google Shape;57;p2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8" name="Google Shape;5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a:spLocks noGrp="1"/>
          </p:cNvSpPr>
          <p:nvPr>
            <p:ph type="pic" idx="2"/>
          </p:nvPr>
        </p:nvSpPr>
        <p:spPr>
          <a:xfrm>
            <a:off x="1792288" y="612775"/>
            <a:ext cx="5486400" cy="4114800"/>
          </a:xfrm>
          <a:prstGeom prst="rect">
            <a:avLst/>
          </a:prstGeom>
          <a:noFill/>
          <a:ln>
            <a:noFill/>
          </a:ln>
        </p:spPr>
      </p:sp>
      <p:sp>
        <p:nvSpPr>
          <p:cNvPr id="64" name="Google Shape;64;p2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5" name="Google Shape;65;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hyperlink" Target="http://www.fashionupproject.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hyperlink" Target="http://www.fashionupproject.com"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https://www.youtube.com/watch?v=puGEV33rw2c"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hyperlink" Target="http://www.fashionupproject.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hyperlink" Target="http://www.fashionupproject.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www.fashionupproject.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hyperlink" Target="http://www.fashionupproject.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hyperlink" Target="http://www.fashionupprojec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youtube.com/watch?v=M9j0OAR-VOw"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hyperlink" Target="http://www.fashionupproject.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www.fashionupproject.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fashionupproject.co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hyperlink" Target="https://www.youtube.com/watch?v=UGdH7TUOj8g"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youtube.com/watch?v=QY8why6ggOc"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hyperlink" Target="http://www.fashionupproject.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hyperlink" Target="http://www.fashionupprojec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ww.youtube.com/watch?v=EwVW-fGc83Q"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hyperlink" Target="http://www.fashionupproject.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1.png"/><Relationship Id="rId7" Type="http://schemas.openxmlformats.org/officeDocument/2006/relationships/image" Target="../media/image4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hyperlink" Target="http://www.fashionupproject.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1.png"/><Relationship Id="rId7"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hyperlink" Target="http://www.fashionupproject.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www.youtube.com/watch?v=4FLo7wQqtRQ" TargetMode="External"/><Relationship Id="rId5" Type="http://schemas.openxmlformats.org/officeDocument/2006/relationships/image" Target="../media/image47.png"/><Relationship Id="rId4" Type="http://schemas.openxmlformats.org/officeDocument/2006/relationships/hyperlink" Target="http://www.fashionupproject.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hyperlink" Target="http://www.fashionupprojec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youtube.com/watch?v=AROx-MBgN3c"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www.fashionupproject.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hyperlink" Target="http://www.fashionupproject.co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hyperlink" Target="http://www.fashionupproject.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hyperlink" Target="http://www.fashionupproject.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hyperlink" Target="http://www.fashionupproject.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https://www.youtube.com/watch?v=1VxpfPzcoHA"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www.fashionupproject.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hyperlink" Target="http://www.fashionup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hyperlink" Target="http://www.fashionupproject.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hyperlink" Target="http://www.fashionupproject.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s://www.youtube.com/watch?v=5hWJMZ8NbMo" TargetMode="Externa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hyperlink" Target="http://www.fashionupproject.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hyperlink" Target="http://www.fashionupproject.com" TargetMode="External"/><Relationship Id="rId3" Type="http://schemas.openxmlformats.org/officeDocument/2006/relationships/image" Target="../media/image1.png"/><Relationship Id="rId7" Type="http://schemas.openxmlformats.org/officeDocument/2006/relationships/hyperlink" Target="https://rsnstitchbank.org/stitch/couching-stitch"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https://www.creativefabrica.com/the-artistry/embroidery/nine-ways-to-add-beads-and-sequins-to-your-embroidery" TargetMode="External"/><Relationship Id="rId5" Type="http://schemas.openxmlformats.org/officeDocument/2006/relationships/hyperlink" Target="https://www.quiltingdaily.com/10-quilting-tips-for-making-a-good-quilt-great/" TargetMode="External"/><Relationship Id="rId4" Type="http://schemas.openxmlformats.org/officeDocument/2006/relationships/hyperlink" Target="https://www.longancraft.com/blogs/sewing-tips/how-to-sew-different-fabrics-together-8-simple-and-practical-tip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www.fashionupproject.com" TargetMode="Externa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hyperlink" Target="http://www.fashionupproject.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www.fashionupproject.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www.fashionupprojec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hyperlink" Target="http://www.fashionupprojec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cxnSp>
        <p:nvCxnSpPr>
          <p:cNvPr id="84" name="Google Shape;84;p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85" name="Google Shape;85;p1"/>
          <p:cNvGrpSpPr/>
          <p:nvPr/>
        </p:nvGrpSpPr>
        <p:grpSpPr>
          <a:xfrm>
            <a:off x="0" y="9169713"/>
            <a:ext cx="12735418" cy="1023965"/>
            <a:chOff x="0" y="0"/>
            <a:chExt cx="10109079" cy="812800"/>
          </a:xfrm>
        </p:grpSpPr>
        <p:sp>
          <p:nvSpPr>
            <p:cNvPr id="86" name="Google Shape;86;p1"/>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87" name="Google Shape;87;p1"/>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88" name="Google Shape;88;p1"/>
          <p:cNvGrpSpPr/>
          <p:nvPr/>
        </p:nvGrpSpPr>
        <p:grpSpPr>
          <a:xfrm>
            <a:off x="7751895" y="5657850"/>
            <a:ext cx="5296402" cy="5008320"/>
            <a:chOff x="0" y="0"/>
            <a:chExt cx="4204276" cy="3975597"/>
          </a:xfrm>
        </p:grpSpPr>
        <p:sp>
          <p:nvSpPr>
            <p:cNvPr id="89" name="Google Shape;89;p1"/>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90" name="Google Shape;90;p1"/>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91" name="Google Shape;91;p1"/>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92" name="Google Shape;92;p1"/>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
        <p:nvSpPr>
          <p:cNvPr id="93" name="Google Shape;93;p1"/>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028700" y="4865198"/>
            <a:ext cx="6774300" cy="1639808"/>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9600"/>
              <a:buFont typeface="Arial"/>
              <a:buNone/>
            </a:pPr>
            <a:r>
              <a:rPr lang="pl" sz="9600" b="0" i="0" u="none" strike="noStrike" cap="none" dirty="0">
                <a:solidFill>
                  <a:srgbClr val="1E2328"/>
                </a:solidFill>
                <a:latin typeface="DM Serif Display"/>
                <a:ea typeface="DM Serif Display"/>
                <a:cs typeface="DM Serif Display"/>
                <a:sym typeface="DM Serif Display"/>
              </a:rPr>
              <a:t>Unit 4</a:t>
            </a:r>
            <a:endParaRPr sz="1400" b="0" i="0" u="none" strike="noStrike" cap="none" dirty="0">
              <a:solidFill>
                <a:srgbClr val="000000"/>
              </a:solidFill>
              <a:latin typeface="Arial"/>
              <a:ea typeface="Arial"/>
              <a:cs typeface="Arial"/>
              <a:sym typeface="Arial"/>
            </a:endParaRPr>
          </a:p>
        </p:txBody>
      </p:sp>
      <p:sp>
        <p:nvSpPr>
          <p:cNvPr id="95" name="Google Shape;95;p1"/>
          <p:cNvSpPr txBox="1"/>
          <p:nvPr/>
        </p:nvSpPr>
        <p:spPr>
          <a:xfrm>
            <a:off x="1028700" y="2659586"/>
            <a:ext cx="6682800" cy="1847100"/>
          </a:xfrm>
          <a:prstGeom prst="rect">
            <a:avLst/>
          </a:prstGeom>
          <a:noFill/>
          <a:ln>
            <a:noFill/>
          </a:ln>
        </p:spPr>
        <p:txBody>
          <a:bodyPr spcFirstLastPara="1" wrap="square" lIns="0" tIns="0" rIns="0" bIns="0" anchor="t" anchorCtr="0">
            <a:spAutoFit/>
          </a:bodyPr>
          <a:lstStyle/>
          <a:p>
            <a:pPr marL="0" marR="0" lvl="0" indent="0" algn="l" rtl="0">
              <a:lnSpc>
                <a:spcPct val="111000"/>
              </a:lnSpc>
              <a:spcBef>
                <a:spcPts val="0"/>
              </a:spcBef>
              <a:spcAft>
                <a:spcPts val="0"/>
              </a:spcAft>
              <a:buClr>
                <a:srgbClr val="000000"/>
              </a:buClr>
              <a:buSzPts val="12000"/>
              <a:buFont typeface="Arial"/>
              <a:buNone/>
            </a:pPr>
            <a:r>
              <a:rPr lang="pl" sz="12000" b="0" i="0" u="none" strike="noStrike" cap="none" dirty="0">
                <a:solidFill>
                  <a:srgbClr val="CFCF5A"/>
                </a:solidFill>
                <a:latin typeface="DM Serif Display"/>
                <a:ea typeface="DM Serif Display"/>
                <a:cs typeface="DM Serif Display"/>
                <a:sym typeface="DM Serif Display"/>
              </a:rPr>
              <a:t>Moduł </a:t>
            </a:r>
            <a:r>
              <a:rPr lang="pl" sz="12000" dirty="0">
                <a:solidFill>
                  <a:srgbClr val="CFCF5A"/>
                </a:solidFill>
                <a:latin typeface="DM Serif Display"/>
                <a:ea typeface="DM Serif Display"/>
                <a:cs typeface="DM Serif Display"/>
                <a:sym typeface="DM Serif Display"/>
              </a:rPr>
              <a:t>4</a:t>
            </a:r>
            <a:endParaRPr sz="1400" b="0" i="0" u="none" strike="noStrike" cap="none" dirty="0">
              <a:solidFill>
                <a:srgbClr val="000000"/>
              </a:solidFill>
              <a:latin typeface="Arial"/>
              <a:ea typeface="Arial"/>
              <a:cs typeface="Arial"/>
              <a:sym typeface="Arial"/>
            </a:endParaRPr>
          </a:p>
        </p:txBody>
      </p:sp>
      <p:sp>
        <p:nvSpPr>
          <p:cNvPr id="96" name="Google Shape;96;p1"/>
          <p:cNvSpPr txBox="1"/>
          <p:nvPr/>
        </p:nvSpPr>
        <p:spPr>
          <a:xfrm>
            <a:off x="1031566" y="6391549"/>
            <a:ext cx="5694600" cy="2954655"/>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3200"/>
              <a:buFont typeface="Arial"/>
              <a:buNone/>
            </a:pPr>
            <a:r>
              <a:rPr lang="pl" sz="3200" dirty="0">
                <a:solidFill>
                  <a:srgbClr val="1E2328"/>
                </a:solidFill>
                <a:latin typeface="Montserrat"/>
                <a:ea typeface="Montserrat"/>
                <a:cs typeface="Montserrat"/>
                <a:sym typeface="Montserrat"/>
              </a:rPr>
              <a:t>KREATYWNE APLIKACJE KROJENIA</a:t>
            </a:r>
          </a:p>
          <a:p>
            <a:pPr marL="0" marR="0" lvl="0" indent="0" algn="l" rtl="0">
              <a:lnSpc>
                <a:spcPct val="150000"/>
              </a:lnSpc>
              <a:spcBef>
                <a:spcPts val="0"/>
              </a:spcBef>
              <a:spcAft>
                <a:spcPts val="0"/>
              </a:spcAft>
              <a:buClr>
                <a:srgbClr val="000000"/>
              </a:buClr>
              <a:buSzPts val="3200"/>
              <a:buFont typeface="Arial"/>
              <a:buNone/>
            </a:pPr>
            <a:endParaRPr lang="en-US" sz="3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3200"/>
              <a:buFont typeface="Arial"/>
              <a:buNone/>
            </a:pPr>
            <a:endParaRPr lang="en-US" sz="3200" b="0" i="0" u="none" strike="noStrike" cap="none" dirty="0">
              <a:solidFill>
                <a:srgbClr val="1E2328"/>
              </a:solidFill>
              <a:latin typeface="Montserrat"/>
              <a:ea typeface="Montserrat"/>
              <a:cs typeface="Montserrat"/>
              <a:sym typeface="Montserrat"/>
            </a:endParaRPr>
          </a:p>
        </p:txBody>
      </p:sp>
      <p:cxnSp>
        <p:nvCxnSpPr>
          <p:cNvPr id="97" name="Google Shape;97;p1"/>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98" name="Google Shape;98;p1"/>
          <p:cNvSpPr txBox="1"/>
          <p:nvPr/>
        </p:nvSpPr>
        <p:spPr>
          <a:xfrm rot="16200000">
            <a:off x="15852317" y="7560392"/>
            <a:ext cx="3212360"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2" name="TextBox 11">
            <a:extLst>
              <a:ext uri="{FF2B5EF4-FFF2-40B4-BE49-F238E27FC236}">
                <a16:creationId xmlns:a16="http://schemas.microsoft.com/office/drawing/2014/main" id="{8F7AE4B0-61B5-682A-4166-10C074B91F89}"/>
              </a:ext>
            </a:extLst>
          </p:cNvPr>
          <p:cNvSpPr txBox="1"/>
          <p:nvPr/>
        </p:nvSpPr>
        <p:spPr>
          <a:xfrm>
            <a:off x="1048846" y="9581484"/>
            <a:ext cx="6546439" cy="387094"/>
          </a:xfrm>
          <a:prstGeom prst="rect">
            <a:avLst/>
          </a:prstGeom>
        </p:spPr>
        <p:txBody>
          <a:bodyPr wrap="square" lIns="0" tIns="0" rIns="0" bIns="0" rtlCol="0" anchor="t">
            <a:spAutoFit/>
          </a:bodyPr>
          <a:lstStyle/>
          <a:p>
            <a:pPr>
              <a:lnSpc>
                <a:spcPts val="3299"/>
              </a:lnSpc>
            </a:pPr>
            <a:r>
              <a:rPr lang="pl" sz="2150">
                <a:solidFill>
                  <a:schemeClr val="bg1"/>
                </a:solidFill>
                <a:latin typeface="Montserrat"/>
                <a:ea typeface="Montserrat"/>
                <a:cs typeface="Montserrat"/>
                <a:sym typeface="Montserrat"/>
              </a:rPr>
              <a:t>Czas trwania: 20 godzin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0"/>
        <p:cNvGrpSpPr/>
        <p:nvPr/>
      </p:nvGrpSpPr>
      <p:grpSpPr>
        <a:xfrm>
          <a:off x="0" y="0"/>
          <a:ext cx="0" cy="0"/>
          <a:chOff x="0" y="0"/>
          <a:chExt cx="0" cy="0"/>
        </a:xfrm>
      </p:grpSpPr>
      <p:sp>
        <p:nvSpPr>
          <p:cNvPr id="301" name="Google Shape;301;g32f89609fcd_0_139"/>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02" name="Google Shape;302;g32f89609fcd_0_139"/>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g32f89609fcd_0_139"/>
          <p:cNvGrpSpPr/>
          <p:nvPr/>
        </p:nvGrpSpPr>
        <p:grpSpPr>
          <a:xfrm>
            <a:off x="424794" y="1385936"/>
            <a:ext cx="11126464" cy="1678610"/>
            <a:chOff x="1644840" y="1659960"/>
            <a:chExt cx="3308100" cy="1806900"/>
          </a:xfrm>
        </p:grpSpPr>
        <p:sp>
          <p:nvSpPr>
            <p:cNvPr id="304" name="Google Shape;304;g32f89609fcd_0_139"/>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305" name="Google Shape;305;g32f89609fcd_0_139"/>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g32f89609fcd_0_139"/>
          <p:cNvSpPr txBox="1"/>
          <p:nvPr/>
        </p:nvSpPr>
        <p:spPr>
          <a:xfrm>
            <a:off x="570075" y="1756800"/>
            <a:ext cx="109812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Łączenie różnych tkanin i faktur</a:t>
            </a:r>
            <a:endParaRPr sz="30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307" name="Google Shape;307;g32f89609fcd_0_139"/>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08" name="Google Shape;308;g32f89609fcd_0_139"/>
          <p:cNvGrpSpPr/>
          <p:nvPr/>
        </p:nvGrpSpPr>
        <p:grpSpPr>
          <a:xfrm>
            <a:off x="0" y="0"/>
            <a:ext cx="18288000" cy="10287000"/>
            <a:chOff x="0" y="0"/>
            <a:chExt cx="24384000" cy="13716000"/>
          </a:xfrm>
        </p:grpSpPr>
        <p:cxnSp>
          <p:nvCxnSpPr>
            <p:cNvPr id="309" name="Google Shape;309;g32f89609fcd_0_13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10" name="Google Shape;310;g32f89609fcd_0_13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11" name="Google Shape;311;g32f89609fcd_0_13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12" name="Google Shape;312;g32f89609fcd_0_13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13" name="Google Shape;313;g32f89609fcd_0_139"/>
          <p:cNvSpPr txBox="1"/>
          <p:nvPr/>
        </p:nvSpPr>
        <p:spPr>
          <a:xfrm>
            <a:off x="1155125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14" name="Google Shape;314;g32f89609fcd_0_13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315" name="Google Shape;315;g32f89609fcd_0_139"/>
          <p:cNvSpPr txBox="1"/>
          <p:nvPr/>
        </p:nvSpPr>
        <p:spPr>
          <a:xfrm>
            <a:off x="581221" y="3609253"/>
            <a:ext cx="11126400" cy="5551500"/>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1400"/>
              </a:spcBef>
              <a:spcAft>
                <a:spcPts val="0"/>
              </a:spcAft>
              <a:buClr>
                <a:schemeClr val="dk1"/>
              </a:buClr>
              <a:buSzPts val="1800"/>
              <a:buFont typeface="Montserrat"/>
              <a:buChar char="●"/>
            </a:pPr>
            <a:r>
              <a:rPr lang="pl" sz="1800" b="1" dirty="0">
                <a:solidFill>
                  <a:schemeClr val="dk1"/>
                </a:solidFill>
                <a:latin typeface="Montserrat"/>
                <a:ea typeface="Montserrat"/>
                <a:cs typeface="Montserrat"/>
                <a:sym typeface="Montserrat"/>
              </a:rPr>
              <a:t>Łączenie lekkich i ciężkich tkanin</a:t>
            </a:r>
            <a:endParaRPr sz="1800" b="1" dirty="0">
              <a:solidFill>
                <a:schemeClr val="dk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1800" dirty="0">
                <a:solidFill>
                  <a:schemeClr val="dk1"/>
                </a:solidFill>
                <a:latin typeface="Montserrat"/>
                <a:ea typeface="Montserrat"/>
                <a:cs typeface="Montserrat"/>
                <a:sym typeface="Montserrat"/>
              </a:rPr>
              <a:t>ścieg prosty; stopka krocząca, przetestuj na próbkach i w razie potrzeby dostosuj długość ściegu i nacisk stopki</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1400"/>
              </a:spcBef>
              <a:spcAft>
                <a:spcPts val="0"/>
              </a:spcAft>
              <a:buClr>
                <a:schemeClr val="dk1"/>
              </a:buClr>
              <a:buSzPts val="1800"/>
              <a:buFont typeface="Montserrat"/>
              <a:buChar char="●"/>
            </a:pPr>
            <a:r>
              <a:rPr lang="pl" sz="1800" b="1" dirty="0">
                <a:solidFill>
                  <a:schemeClr val="dk1"/>
                </a:solidFill>
                <a:latin typeface="Montserrat"/>
                <a:ea typeface="Montserrat"/>
                <a:cs typeface="Montserrat"/>
                <a:sym typeface="Montserrat"/>
              </a:rPr>
              <a:t>Łączenie śliskich i wytrzymałych tkanin</a:t>
            </a:r>
            <a:endParaRPr sz="1800" b="1" dirty="0">
              <a:solidFill>
                <a:schemeClr val="dk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1800" dirty="0">
                <a:solidFill>
                  <a:schemeClr val="dk1"/>
                </a:solidFill>
                <a:latin typeface="Montserrat"/>
                <a:ea typeface="Montserrat"/>
                <a:cs typeface="Montserrat"/>
                <a:sym typeface="Montserrat"/>
              </a:rPr>
              <a:t>stopka krocząca; śliskie tkaniny na wierzchu, fastrygowanie ręczne lub użycie klipsów do tkanin; krótsza długość ściegu</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1400"/>
              </a:spcBef>
              <a:spcAft>
                <a:spcPts val="0"/>
              </a:spcAft>
              <a:buClr>
                <a:schemeClr val="dk1"/>
              </a:buClr>
              <a:buSzPts val="1800"/>
              <a:buFont typeface="Montserrat"/>
              <a:buChar char="●"/>
            </a:pPr>
            <a:r>
              <a:rPr lang="pl" sz="1800" b="1" dirty="0">
                <a:solidFill>
                  <a:schemeClr val="dk1"/>
                </a:solidFill>
                <a:latin typeface="Montserrat"/>
                <a:ea typeface="Montserrat"/>
                <a:cs typeface="Montserrat"/>
                <a:sym typeface="Montserrat"/>
              </a:rPr>
              <a:t>Łączenie tkanin dekoracyjnych i gładkich</a:t>
            </a:r>
            <a:endParaRPr sz="1800" b="1" dirty="0">
              <a:solidFill>
                <a:schemeClr val="dk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1800" dirty="0">
                <a:solidFill>
                  <a:schemeClr val="dk1"/>
                </a:solidFill>
                <a:latin typeface="Montserrat"/>
                <a:ea typeface="Montserrat"/>
                <a:cs typeface="Montserrat"/>
                <a:sym typeface="Montserrat"/>
              </a:rPr>
              <a:t>Usuń elementy dekoracyjne z zapasów na szwy, użyj szpilek prostopadłych, użyj stopki do zamków błyskawicznych, wykończ zapasy na szwy w kierunku gładkiej tkaniny.</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1400"/>
              </a:spcBef>
              <a:spcAft>
                <a:spcPts val="0"/>
              </a:spcAft>
              <a:buClr>
                <a:schemeClr val="dk1"/>
              </a:buClr>
              <a:buSzPts val="1800"/>
              <a:buFont typeface="Montserrat"/>
              <a:buChar char="●"/>
            </a:pPr>
            <a:r>
              <a:rPr lang="pl" sz="1800" b="1" dirty="0">
                <a:solidFill>
                  <a:schemeClr val="dk1"/>
                </a:solidFill>
                <a:latin typeface="Montserrat"/>
                <a:ea typeface="Montserrat"/>
                <a:cs typeface="Montserrat"/>
                <a:sym typeface="Montserrat"/>
              </a:rPr>
              <a:t>Łączenie tkanin o długim włosiu i gładkich</a:t>
            </a:r>
            <a:endParaRPr sz="1800" b="1" dirty="0">
              <a:solidFill>
                <a:schemeClr val="dk1"/>
              </a:solidFill>
              <a:latin typeface="Montserrat"/>
              <a:ea typeface="Montserrat"/>
              <a:cs typeface="Montserrat"/>
              <a:sym typeface="Montserrat"/>
            </a:endParaRPr>
          </a:p>
          <a:p>
            <a:pPr marL="0" lvl="0" indent="0" algn="l" rtl="0">
              <a:lnSpc>
                <a:spcPct val="100000"/>
              </a:lnSpc>
              <a:spcBef>
                <a:spcPts val="1200"/>
              </a:spcBef>
              <a:spcAft>
                <a:spcPts val="0"/>
              </a:spcAft>
              <a:buNone/>
            </a:pPr>
            <a:r>
              <a:rPr lang="pl" sz="1800" dirty="0">
                <a:solidFill>
                  <a:schemeClr val="dk1"/>
                </a:solidFill>
                <a:latin typeface="Montserrat"/>
                <a:ea typeface="Montserrat"/>
                <a:cs typeface="Montserrat"/>
                <a:sym typeface="Montserrat"/>
              </a:rPr>
              <a:t>Użyj taśmy maskującej, aby kontrolować włosie; użyj szpilek prostopadłych; zastosuj ręczne fastrygowanie; pozostaw gładką tkaninę na górze; na koniec przytnij nadmiar włókien na włosiu</a:t>
            </a:r>
            <a:endParaRPr sz="1800" dirty="0">
              <a:solidFill>
                <a:schemeClr val="dk1"/>
              </a:solidFill>
              <a:latin typeface="Montserrat"/>
              <a:ea typeface="Montserrat"/>
              <a:cs typeface="Montserrat"/>
              <a:sym typeface="Montserrat"/>
            </a:endParaRPr>
          </a:p>
          <a:p>
            <a:pPr marL="457200" lvl="0" indent="-342900" algn="l" rtl="0">
              <a:lnSpc>
                <a:spcPct val="100000"/>
              </a:lnSpc>
              <a:spcBef>
                <a:spcPts val="1400"/>
              </a:spcBef>
              <a:spcAft>
                <a:spcPts val="0"/>
              </a:spcAft>
              <a:buClr>
                <a:schemeClr val="dk1"/>
              </a:buClr>
              <a:buSzPts val="1800"/>
              <a:buFont typeface="Montserrat"/>
              <a:buChar char="●"/>
            </a:pPr>
            <a:r>
              <a:rPr lang="pl" sz="1800" b="1" dirty="0">
                <a:solidFill>
                  <a:schemeClr val="dk1"/>
                </a:solidFill>
                <a:latin typeface="Montserrat"/>
                <a:ea typeface="Montserrat"/>
                <a:cs typeface="Montserrat"/>
                <a:sym typeface="Montserrat"/>
              </a:rPr>
              <a:t>Łączenie tkanin luźno tkanych i gładkich</a:t>
            </a:r>
            <a:endParaRPr sz="1800" b="1" dirty="0">
              <a:solidFill>
                <a:schemeClr val="dk1"/>
              </a:solidFill>
              <a:latin typeface="Montserrat"/>
              <a:ea typeface="Montserrat"/>
              <a:cs typeface="Montserrat"/>
              <a:sym typeface="Montserrat"/>
            </a:endParaRPr>
          </a:p>
          <a:p>
            <a:pPr marL="0" lvl="0" indent="0" algn="l" rtl="0">
              <a:lnSpc>
                <a:spcPct val="100000"/>
              </a:lnSpc>
              <a:spcBef>
                <a:spcPts val="1200"/>
              </a:spcBef>
              <a:spcAft>
                <a:spcPts val="1200"/>
              </a:spcAft>
              <a:buNone/>
            </a:pPr>
            <a:r>
              <a:rPr lang="pl" sz="1800" dirty="0">
                <a:solidFill>
                  <a:schemeClr val="dk1"/>
                </a:solidFill>
                <a:latin typeface="Montserrat"/>
                <a:ea typeface="Montserrat"/>
                <a:cs typeface="Montserrat"/>
                <a:sym typeface="Montserrat"/>
              </a:rPr>
              <a:t>Stosuj ścieg zabezpieczający w przypadku luźno tkanych elementów; stosuj ręczne fastrygowanie; do łączenia stosuj ścieg zygzakowaty; unikaj przycinania zapasów na szwy</a:t>
            </a:r>
            <a:endParaRPr sz="2100" dirty="0">
              <a:solidFill>
                <a:srgbClr val="1E2328"/>
              </a:solidFill>
              <a:latin typeface="Montserrat"/>
              <a:ea typeface="Montserrat"/>
              <a:cs typeface="Montserrat"/>
              <a:sym typeface="Montserrat"/>
            </a:endParaRPr>
          </a:p>
        </p:txBody>
      </p:sp>
      <p:sp>
        <p:nvSpPr>
          <p:cNvPr id="316" name="Google Shape;316;g32f89609fcd_0_139"/>
          <p:cNvSpPr txBox="1"/>
          <p:nvPr/>
        </p:nvSpPr>
        <p:spPr>
          <a:xfrm>
            <a:off x="884750" y="3232975"/>
            <a:ext cx="12192000" cy="6771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chemeClr val="dk1"/>
                </a:solidFill>
                <a:latin typeface="Montserrat"/>
                <a:ea typeface="Montserrat"/>
                <a:cs typeface="Montserrat"/>
                <a:sym typeface="Montserrat"/>
              </a:rPr>
              <a:t>KILKA SZCZEGÓŁOWYCH WSKAZÓWEK:</a:t>
            </a:r>
            <a:endParaRPr sz="3200" b="1">
              <a:solidFill>
                <a:schemeClr val="dk1"/>
              </a:solidFill>
              <a:latin typeface="Montserrat"/>
              <a:ea typeface="Montserrat"/>
              <a:cs typeface="Montserrat"/>
              <a:sym typeface="Montserrat"/>
            </a:endParaRPr>
          </a:p>
        </p:txBody>
      </p:sp>
      <p:pic>
        <p:nvPicPr>
          <p:cNvPr id="317" name="Google Shape;317;g32f89609fcd_0_139"/>
          <p:cNvPicPr preferRelativeResize="0"/>
          <p:nvPr/>
        </p:nvPicPr>
        <p:blipFill rotWithShape="1">
          <a:blip r:embed="rId5">
            <a:alphaModFix/>
          </a:blip>
          <a:srcRect l="34378" t="23165" r="40117" b="51331"/>
          <a:stretch/>
        </p:blipFill>
        <p:spPr>
          <a:xfrm>
            <a:off x="12259700" y="4107350"/>
            <a:ext cx="2634200" cy="3945750"/>
          </a:xfrm>
          <a:prstGeom prst="rect">
            <a:avLst/>
          </a:prstGeom>
          <a:noFill/>
          <a:ln>
            <a:noFill/>
          </a:ln>
        </p:spPr>
      </p:pic>
      <p:pic>
        <p:nvPicPr>
          <p:cNvPr id="318" name="Google Shape;318;g32f89609fcd_0_139"/>
          <p:cNvPicPr preferRelativeResize="0"/>
          <p:nvPr/>
        </p:nvPicPr>
        <p:blipFill rotWithShape="1">
          <a:blip r:embed="rId6">
            <a:alphaModFix/>
          </a:blip>
          <a:srcRect l="31660" t="14102" r="45185" b="64801"/>
          <a:stretch/>
        </p:blipFill>
        <p:spPr>
          <a:xfrm>
            <a:off x="13628829" y="2640075"/>
            <a:ext cx="2335096" cy="3191325"/>
          </a:xfrm>
          <a:prstGeom prst="rect">
            <a:avLst/>
          </a:prstGeom>
          <a:noFill/>
          <a:ln>
            <a:noFill/>
          </a:ln>
        </p:spPr>
      </p:pic>
      <p:pic>
        <p:nvPicPr>
          <p:cNvPr id="3" name="Obraz 2">
            <a:extLst>
              <a:ext uri="{FF2B5EF4-FFF2-40B4-BE49-F238E27FC236}">
                <a16:creationId xmlns:a16="http://schemas.microsoft.com/office/drawing/2014/main" id="{2692ECB0-7112-5AE9-5296-09F3D3970608}"/>
              </a:ext>
            </a:extLst>
          </p:cNvPr>
          <p:cNvPicPr>
            <a:picLocks noChangeAspect="1"/>
          </p:cNvPicPr>
          <p:nvPr/>
        </p:nvPicPr>
        <p:blipFill>
          <a:blip r:embed="rId7"/>
          <a:stretch>
            <a:fillRect/>
          </a:stretch>
        </p:blipFill>
        <p:spPr>
          <a:xfrm>
            <a:off x="14116392" y="6028675"/>
            <a:ext cx="2200275" cy="33051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4"/>
        <p:cNvGrpSpPr/>
        <p:nvPr/>
      </p:nvGrpSpPr>
      <p:grpSpPr>
        <a:xfrm>
          <a:off x="0" y="0"/>
          <a:ext cx="0" cy="0"/>
          <a:chOff x="0" y="0"/>
          <a:chExt cx="0" cy="0"/>
        </a:xfrm>
      </p:grpSpPr>
      <p:sp>
        <p:nvSpPr>
          <p:cNvPr id="325" name="Google Shape;325;g32f89609fcd_0_163"/>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326" name="Google Shape;326;g32f89609fcd_0_163"/>
          <p:cNvSpPr txBox="1"/>
          <p:nvPr/>
        </p:nvSpPr>
        <p:spPr>
          <a:xfrm>
            <a:off x="422763" y="2287725"/>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7" name="Google Shape;327;g32f89609fcd_0_163"/>
          <p:cNvGrpSpPr/>
          <p:nvPr/>
        </p:nvGrpSpPr>
        <p:grpSpPr>
          <a:xfrm>
            <a:off x="422769" y="1385936"/>
            <a:ext cx="11126464" cy="1678610"/>
            <a:chOff x="1644840" y="1659960"/>
            <a:chExt cx="3308100" cy="1806900"/>
          </a:xfrm>
        </p:grpSpPr>
        <p:sp>
          <p:nvSpPr>
            <p:cNvPr id="328" name="Google Shape;328;g32f89609fcd_0_163"/>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329" name="Google Shape;329;g32f89609fcd_0_163"/>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g32f89609fcd_0_163"/>
          <p:cNvSpPr txBox="1"/>
          <p:nvPr/>
        </p:nvSpPr>
        <p:spPr>
          <a:xfrm>
            <a:off x="568050" y="1756800"/>
            <a:ext cx="109812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Łączenie różnych tkanin i faktur</a:t>
            </a:r>
            <a:endParaRPr sz="30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331" name="Google Shape;331;g32f89609fcd_0_163"/>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332" name="Google Shape;332;g32f89609fcd_0_163"/>
          <p:cNvGrpSpPr/>
          <p:nvPr/>
        </p:nvGrpSpPr>
        <p:grpSpPr>
          <a:xfrm>
            <a:off x="0" y="0"/>
            <a:ext cx="18288000" cy="10287000"/>
            <a:chOff x="0" y="0"/>
            <a:chExt cx="24384000" cy="13716000"/>
          </a:xfrm>
        </p:grpSpPr>
        <p:cxnSp>
          <p:nvCxnSpPr>
            <p:cNvPr id="333" name="Google Shape;333;g32f89609fcd_0_16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34" name="Google Shape;334;g32f89609fcd_0_16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35" name="Google Shape;335;g32f89609fcd_0_16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36" name="Google Shape;336;g32f89609fcd_0_16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337" name="Google Shape;337;g32f89609fcd_0_163"/>
          <p:cNvSpPr txBox="1"/>
          <p:nvPr/>
        </p:nvSpPr>
        <p:spPr>
          <a:xfrm>
            <a:off x="11549250" y="1672125"/>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338" name="Google Shape;338;g32f89609fcd_0_16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339" name="Google Shape;339;g32f89609fcd_0_163"/>
          <p:cNvSpPr txBox="1"/>
          <p:nvPr/>
        </p:nvSpPr>
        <p:spPr>
          <a:xfrm>
            <a:off x="884750" y="4290150"/>
            <a:ext cx="10613100" cy="446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0"/>
              </a:spcAft>
              <a:buNone/>
            </a:pPr>
            <a:r>
              <a:rPr lang="pl" sz="1900" b="1">
                <a:solidFill>
                  <a:schemeClr val="dk1"/>
                </a:solidFill>
                <a:latin typeface="Montserrat"/>
                <a:ea typeface="Montserrat"/>
                <a:cs typeface="Montserrat"/>
                <a:sym typeface="Montserrat"/>
              </a:rPr>
              <a:t>Marszczenie i przeskakiwanie ściegów</a:t>
            </a:r>
            <a:endParaRPr sz="1900" b="1">
              <a:solidFill>
                <a:schemeClr val="dk1"/>
              </a:solidFill>
              <a:latin typeface="Montserrat"/>
              <a:ea typeface="Montserrat"/>
              <a:cs typeface="Montserrat"/>
              <a:sym typeface="Montserrat"/>
            </a:endParaRPr>
          </a:p>
          <a:p>
            <a:pPr marL="457200" lvl="0" indent="-349250" algn="l" rtl="0">
              <a:lnSpc>
                <a:spcPct val="115000"/>
              </a:lnSpc>
              <a:spcBef>
                <a:spcPts val="1200"/>
              </a:spcBef>
              <a:spcAft>
                <a:spcPts val="0"/>
              </a:spcAft>
              <a:buClr>
                <a:schemeClr val="dk1"/>
              </a:buClr>
              <a:buSzPts val="1900"/>
              <a:buFont typeface="Montserrat"/>
              <a:buChar char="★"/>
            </a:pPr>
            <a:r>
              <a:rPr lang="pl" sz="1900">
                <a:solidFill>
                  <a:schemeClr val="dk1"/>
                </a:solidFill>
                <a:latin typeface="Montserrat"/>
                <a:ea typeface="Montserrat"/>
                <a:cs typeface="Montserrat"/>
                <a:sym typeface="Montserrat"/>
              </a:rPr>
              <a:t>W przypadku tkanin o różnej gramaturze należy dostosować naprężenie maszyny do lżejszej tkaniny znajdującej się na wierzchu.</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Char char="★"/>
            </a:pPr>
            <a:r>
              <a:rPr lang="pl" sz="1900">
                <a:solidFill>
                  <a:schemeClr val="dk1"/>
                </a:solidFill>
                <a:latin typeface="Montserrat"/>
                <a:ea typeface="Montserrat"/>
                <a:cs typeface="Montserrat"/>
                <a:sym typeface="Montserrat"/>
              </a:rPr>
              <a:t>Wyrównaj śliskie materiały, używając ręcznego fastrygowania i upewnij się, że używasz właściwego rodzaju igieł.</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Char char="★"/>
            </a:pPr>
            <a:r>
              <a:rPr lang="pl" sz="1900">
                <a:solidFill>
                  <a:schemeClr val="dk1"/>
                </a:solidFill>
                <a:latin typeface="Montserrat"/>
                <a:ea typeface="Montserrat"/>
                <a:cs typeface="Montserrat"/>
                <a:sym typeface="Montserrat"/>
              </a:rPr>
              <a:t>Stopka krocząca może również pomóc w zapobieganiu marszczeniu się pokarmu, zapewniając równomierne karmienie.</a:t>
            </a:r>
            <a:endParaRPr sz="1900">
              <a:solidFill>
                <a:schemeClr val="dk1"/>
              </a:solidFill>
              <a:latin typeface="Montserrat"/>
              <a:ea typeface="Montserrat"/>
              <a:cs typeface="Montserrat"/>
              <a:sym typeface="Montserrat"/>
            </a:endParaRPr>
          </a:p>
          <a:p>
            <a:pPr marL="0" lvl="0" indent="0" algn="l" rtl="0">
              <a:lnSpc>
                <a:spcPct val="115000"/>
              </a:lnSpc>
              <a:spcBef>
                <a:spcPts val="1400"/>
              </a:spcBef>
              <a:spcAft>
                <a:spcPts val="0"/>
              </a:spcAft>
              <a:buNone/>
            </a:pPr>
            <a:r>
              <a:rPr lang="pl" sz="1900" b="1">
                <a:solidFill>
                  <a:schemeClr val="dk1"/>
                </a:solidFill>
                <a:latin typeface="Montserrat"/>
                <a:ea typeface="Montserrat"/>
                <a:cs typeface="Montserrat"/>
                <a:sym typeface="Montserrat"/>
              </a:rPr>
              <a:t>Nierówne szwy</a:t>
            </a:r>
            <a:endParaRPr sz="1900" b="1">
              <a:solidFill>
                <a:schemeClr val="dk1"/>
              </a:solidFill>
              <a:latin typeface="Montserrat"/>
              <a:ea typeface="Montserrat"/>
              <a:cs typeface="Montserrat"/>
              <a:sym typeface="Montserrat"/>
            </a:endParaRPr>
          </a:p>
          <a:p>
            <a:pPr marL="457200" lvl="0" indent="-349250" algn="l" rtl="0">
              <a:lnSpc>
                <a:spcPct val="115000"/>
              </a:lnSpc>
              <a:spcBef>
                <a:spcPts val="1200"/>
              </a:spcBef>
              <a:spcAft>
                <a:spcPts val="0"/>
              </a:spcAft>
              <a:buClr>
                <a:schemeClr val="dk1"/>
              </a:buClr>
              <a:buSzPts val="1900"/>
              <a:buFont typeface="Montserrat"/>
              <a:buChar char="★"/>
            </a:pPr>
            <a:r>
              <a:rPr lang="pl" sz="1900">
                <a:solidFill>
                  <a:schemeClr val="dk1"/>
                </a:solidFill>
                <a:latin typeface="Montserrat"/>
                <a:ea typeface="Montserrat"/>
                <a:cs typeface="Montserrat"/>
                <a:sym typeface="Montserrat"/>
              </a:rPr>
              <a:t>Zdarza się to częściej, gdy jeden z materiałów jest dzianinowy lub elastyczny. Aby temu zaradzić, użyj stopki kroczącej, aby zapewnić równomierne podawanie materiału i przeszyj warstwy, aby zachować ich wyrównanie.</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Char char="★"/>
            </a:pPr>
            <a:r>
              <a:rPr lang="pl" sz="1900">
                <a:solidFill>
                  <a:schemeClr val="dk1"/>
                </a:solidFill>
                <a:latin typeface="Montserrat"/>
                <a:ea typeface="Montserrat"/>
                <a:cs typeface="Montserrat"/>
                <a:sym typeface="Montserrat"/>
              </a:rPr>
              <a:t>Wyreguluj naprężenie maszyny i regularnie prasuj szwy, aby uzyskać gładkie wykończenie.</a:t>
            </a:r>
            <a:endParaRPr sz="1900">
              <a:solidFill>
                <a:schemeClr val="dk1"/>
              </a:solidFill>
              <a:latin typeface="Montserrat"/>
              <a:ea typeface="Montserrat"/>
              <a:cs typeface="Montserrat"/>
              <a:sym typeface="Montserrat"/>
            </a:endParaRPr>
          </a:p>
          <a:p>
            <a:pPr marL="0" lvl="0" indent="0" algn="l" rtl="0">
              <a:lnSpc>
                <a:spcPct val="100000"/>
              </a:lnSpc>
              <a:spcBef>
                <a:spcPts val="1200"/>
              </a:spcBef>
              <a:spcAft>
                <a:spcPts val="1200"/>
              </a:spcAft>
              <a:buNone/>
            </a:pPr>
            <a:endParaRPr sz="1800" b="1">
              <a:solidFill>
                <a:schemeClr val="dk1"/>
              </a:solidFill>
              <a:latin typeface="Montserrat"/>
              <a:ea typeface="Montserrat"/>
              <a:cs typeface="Montserrat"/>
              <a:sym typeface="Montserrat"/>
            </a:endParaRPr>
          </a:p>
        </p:txBody>
      </p:sp>
      <p:sp>
        <p:nvSpPr>
          <p:cNvPr id="340" name="Google Shape;340;g32f89609fcd_0_163"/>
          <p:cNvSpPr txBox="1"/>
          <p:nvPr/>
        </p:nvSpPr>
        <p:spPr>
          <a:xfrm>
            <a:off x="884750" y="3232975"/>
            <a:ext cx="12192000" cy="677100"/>
          </a:xfrm>
          <a:prstGeom prst="rect">
            <a:avLst/>
          </a:prstGeom>
          <a:solidFill>
            <a:srgbClr val="CFCF5A"/>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3200" b="1">
                <a:solidFill>
                  <a:schemeClr val="dk1"/>
                </a:solidFill>
                <a:latin typeface="Montserrat"/>
                <a:ea typeface="Montserrat"/>
                <a:cs typeface="Montserrat"/>
                <a:sym typeface="Montserrat"/>
              </a:rPr>
              <a:t>Rozwiązywanie typowych problemów:</a:t>
            </a:r>
            <a:endParaRPr sz="3200" b="1">
              <a:solidFill>
                <a:schemeClr val="dk1"/>
              </a:solidFill>
              <a:latin typeface="Montserrat"/>
              <a:ea typeface="Montserrat"/>
              <a:cs typeface="Montserrat"/>
              <a:sym typeface="Montserrat"/>
            </a:endParaRPr>
          </a:p>
        </p:txBody>
      </p:sp>
      <p:sp>
        <p:nvSpPr>
          <p:cNvPr id="342" name="Google Shape;342;g32f89609fcd_0_163"/>
          <p:cNvSpPr txBox="1"/>
          <p:nvPr/>
        </p:nvSpPr>
        <p:spPr>
          <a:xfrm>
            <a:off x="11645888" y="8224925"/>
            <a:ext cx="42141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b="1" dirty="0">
                <a:latin typeface="Montserrat"/>
                <a:ea typeface="Montserrat"/>
                <a:cs typeface="Montserrat"/>
                <a:sym typeface="Montserrat"/>
              </a:rPr>
              <a:t>Ruchoma stopka</a:t>
            </a:r>
            <a:endParaRPr sz="1500" dirty="0">
              <a:latin typeface="Montserrat"/>
              <a:ea typeface="Montserrat"/>
              <a:cs typeface="Montserrat"/>
              <a:sym typeface="Montserrat"/>
            </a:endParaRPr>
          </a:p>
        </p:txBody>
      </p:sp>
      <p:pic>
        <p:nvPicPr>
          <p:cNvPr id="3" name="Obraz 2">
            <a:extLst>
              <a:ext uri="{FF2B5EF4-FFF2-40B4-BE49-F238E27FC236}">
                <a16:creationId xmlns:a16="http://schemas.microsoft.com/office/drawing/2014/main" id="{AAAA2B5E-45C7-DF81-E204-D83E11366916}"/>
              </a:ext>
            </a:extLst>
          </p:cNvPr>
          <p:cNvPicPr>
            <a:picLocks noChangeAspect="1"/>
          </p:cNvPicPr>
          <p:nvPr/>
        </p:nvPicPr>
        <p:blipFill>
          <a:blip r:embed="rId5"/>
          <a:stretch>
            <a:fillRect/>
          </a:stretch>
        </p:blipFill>
        <p:spPr>
          <a:xfrm>
            <a:off x="11649938" y="5113094"/>
            <a:ext cx="4210050" cy="20193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grpSp>
        <p:nvGrpSpPr>
          <p:cNvPr id="347" name="Google Shape;347;g32cccd95a54_0_303"/>
          <p:cNvGrpSpPr/>
          <p:nvPr/>
        </p:nvGrpSpPr>
        <p:grpSpPr>
          <a:xfrm>
            <a:off x="12759477" y="5674870"/>
            <a:ext cx="2839841" cy="4612380"/>
            <a:chOff x="0" y="0"/>
            <a:chExt cx="2254200" cy="3661200"/>
          </a:xfrm>
        </p:grpSpPr>
        <p:sp>
          <p:nvSpPr>
            <p:cNvPr id="348" name="Google Shape;348;g32cccd95a54_0_303"/>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349" name="Google Shape;349;g32cccd95a54_0_303"/>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50" name="Google Shape;350;g32cccd95a54_0_303"/>
          <p:cNvGrpSpPr/>
          <p:nvPr/>
        </p:nvGrpSpPr>
        <p:grpSpPr>
          <a:xfrm>
            <a:off x="0" y="0"/>
            <a:ext cx="18288000" cy="10287000"/>
            <a:chOff x="0" y="0"/>
            <a:chExt cx="24384000" cy="13716000"/>
          </a:xfrm>
        </p:grpSpPr>
        <p:cxnSp>
          <p:nvCxnSpPr>
            <p:cNvPr id="351" name="Google Shape;351;g32cccd95a54_0_30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52" name="Google Shape;352;g32cccd95a54_0_30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53" name="Google Shape;353;g32cccd95a54_0_30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54" name="Google Shape;354;g32cccd95a54_0_30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55" name="Google Shape;355;g32cccd95a54_0_303"/>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356" name="Google Shape;356;g32cccd95a54_0_303"/>
          <p:cNvSpPr txBox="1"/>
          <p:nvPr/>
        </p:nvSpPr>
        <p:spPr>
          <a:xfrm>
            <a:off x="1031575" y="2336163"/>
            <a:ext cx="9355500" cy="1462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a:t>
            </a:r>
            <a:r>
              <a:rPr lang="pl" sz="4800">
                <a:solidFill>
                  <a:schemeClr val="dk1"/>
                </a:solidFill>
                <a:latin typeface="DM Serif Display"/>
                <a:ea typeface="DM Serif Display"/>
                <a:cs typeface="DM Serif Display"/>
                <a:sym typeface="DM Serif Display"/>
              </a:rPr>
              <a:t> </a:t>
            </a:r>
            <a:endParaRPr sz="4800">
              <a:solidFill>
                <a:srgbClr val="1E2328"/>
              </a:solidFill>
              <a:latin typeface="DM Serif Display"/>
              <a:ea typeface="DM Serif Display"/>
              <a:cs typeface="DM Serif Display"/>
              <a:sym typeface="DM Serif Display"/>
            </a:endParaRPr>
          </a:p>
        </p:txBody>
      </p:sp>
      <p:grpSp>
        <p:nvGrpSpPr>
          <p:cNvPr id="357" name="Google Shape;357;g32cccd95a54_0_303"/>
          <p:cNvGrpSpPr/>
          <p:nvPr/>
        </p:nvGrpSpPr>
        <p:grpSpPr>
          <a:xfrm>
            <a:off x="2359674" y="8227523"/>
            <a:ext cx="1677150" cy="563152"/>
            <a:chOff x="0" y="0"/>
            <a:chExt cx="2236199" cy="750870"/>
          </a:xfrm>
        </p:grpSpPr>
        <p:grpSp>
          <p:nvGrpSpPr>
            <p:cNvPr id="358" name="Google Shape;358;g32cccd95a54_0_303"/>
            <p:cNvGrpSpPr/>
            <p:nvPr/>
          </p:nvGrpSpPr>
          <p:grpSpPr>
            <a:xfrm>
              <a:off x="0" y="0"/>
              <a:ext cx="2236199" cy="750870"/>
              <a:chOff x="0" y="0"/>
              <a:chExt cx="742800" cy="249417"/>
            </a:xfrm>
          </p:grpSpPr>
          <p:sp>
            <p:nvSpPr>
              <p:cNvPr id="359" name="Google Shape;359;g32cccd95a54_0_303"/>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360" name="Google Shape;360;g32cccd95a54_0_303"/>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61" name="Google Shape;361;g32cccd95a54_0_303"/>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362" name="Google Shape;362;g32cccd95a54_0_303"/>
          <p:cNvSpPr txBox="1"/>
          <p:nvPr/>
        </p:nvSpPr>
        <p:spPr>
          <a:xfrm>
            <a:off x="1031579" y="425596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jak łączyć tkaniny tkane i dzianiny na szwie, aby uzyskać gładki wygląd i idealne połączenie.</a:t>
            </a:r>
            <a:endParaRPr sz="2199">
              <a:solidFill>
                <a:srgbClr val="1E2328"/>
              </a:solidFill>
              <a:latin typeface="Montserrat"/>
              <a:ea typeface="Montserrat"/>
              <a:cs typeface="Montserrat"/>
              <a:sym typeface="Montserrat"/>
            </a:endParaRPr>
          </a:p>
        </p:txBody>
      </p:sp>
      <p:sp>
        <p:nvSpPr>
          <p:cNvPr id="363" name="Google Shape;363;g32cccd95a54_0_30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364" name="Google Shape;364;g32cccd95a54_0_303"/>
          <p:cNvGrpSpPr/>
          <p:nvPr/>
        </p:nvGrpSpPr>
        <p:grpSpPr>
          <a:xfrm>
            <a:off x="0" y="0"/>
            <a:ext cx="18288000" cy="10287000"/>
            <a:chOff x="0" y="0"/>
            <a:chExt cx="24384000" cy="13716000"/>
          </a:xfrm>
        </p:grpSpPr>
        <p:cxnSp>
          <p:nvCxnSpPr>
            <p:cNvPr id="365" name="Google Shape;365;g32cccd95a54_0_30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66" name="Google Shape;366;g32cccd95a54_0_30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67" name="Google Shape;367;g32cccd95a54_0_30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68" name="Google Shape;368;g32cccd95a54_0_30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369" name="Google Shape;369;g32cccd95a54_0_30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370" name="Google Shape;370;g32cccd95a54_0_303"/>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https://www.youtube.com/watch?v=puGEV33rw2c</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371" name="Google Shape;371;g32cccd95a54_0_303"/>
          <p:cNvGrpSpPr/>
          <p:nvPr/>
        </p:nvGrpSpPr>
        <p:grpSpPr>
          <a:xfrm>
            <a:off x="10773074" y="2092991"/>
            <a:ext cx="3622164" cy="7165318"/>
            <a:chOff x="10948449" y="2091441"/>
            <a:chExt cx="3622164" cy="7165318"/>
          </a:xfrm>
        </p:grpSpPr>
        <p:sp>
          <p:nvSpPr>
            <p:cNvPr id="372" name="Google Shape;372;g32cccd95a54_0_303"/>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g32cccd95a54_0_303"/>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g32cccd95a54_0_303"/>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g32cccd95a54_0_303"/>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32cccd95a54_0_303"/>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g32cccd95a54_0_303"/>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g32cccd95a54_0_303"/>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g32cccd95a54_0_303"/>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E8D32B4D-6256-8D85-2BEF-9E738335327E}"/>
              </a:ext>
            </a:extLst>
          </p:cNvPr>
          <p:cNvPicPr>
            <a:picLocks noChangeAspect="1"/>
          </p:cNvPicPr>
          <p:nvPr/>
        </p:nvPicPr>
        <p:blipFill>
          <a:blip r:embed="rId7"/>
          <a:stretch>
            <a:fillRect/>
          </a:stretch>
        </p:blipFill>
        <p:spPr>
          <a:xfrm>
            <a:off x="10989985" y="2276599"/>
            <a:ext cx="3229426" cy="67577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384"/>
        <p:cNvGrpSpPr/>
        <p:nvPr/>
      </p:nvGrpSpPr>
      <p:grpSpPr>
        <a:xfrm>
          <a:off x="0" y="0"/>
          <a:ext cx="0" cy="0"/>
          <a:chOff x="0" y="0"/>
          <a:chExt cx="0" cy="0"/>
        </a:xfrm>
      </p:grpSpPr>
      <p:grpSp>
        <p:nvGrpSpPr>
          <p:cNvPr id="385" name="Google Shape;385;g32f89609fcd_0_0"/>
          <p:cNvGrpSpPr/>
          <p:nvPr/>
        </p:nvGrpSpPr>
        <p:grpSpPr>
          <a:xfrm>
            <a:off x="0" y="0"/>
            <a:ext cx="18288000" cy="10287000"/>
            <a:chOff x="0" y="0"/>
            <a:chExt cx="24384000" cy="13716000"/>
          </a:xfrm>
        </p:grpSpPr>
        <p:cxnSp>
          <p:nvCxnSpPr>
            <p:cNvPr id="386" name="Google Shape;386;g32f89609fcd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387" name="Google Shape;387;g32f89609fcd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88" name="Google Shape;388;g32f89609fcd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389" name="Google Shape;389;g32f89609fcd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390" name="Google Shape;390;g32f89609fcd_0_0"/>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Patchwork</a:t>
            </a:r>
            <a:endParaRPr sz="3600">
              <a:solidFill>
                <a:schemeClr val="lt1"/>
              </a:solidFill>
              <a:latin typeface="DM Serif Display"/>
              <a:ea typeface="DM Serif Display"/>
              <a:cs typeface="DM Serif Display"/>
              <a:sym typeface="DM Serif Display"/>
            </a:endParaRPr>
          </a:p>
        </p:txBody>
      </p:sp>
      <p:sp>
        <p:nvSpPr>
          <p:cNvPr id="391" name="Google Shape;391;g32f89609fcd_0_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392" name="Google Shape;392;g32f89609fcd_0_0"/>
          <p:cNvGrpSpPr/>
          <p:nvPr/>
        </p:nvGrpSpPr>
        <p:grpSpPr>
          <a:xfrm>
            <a:off x="0" y="0"/>
            <a:ext cx="18288000" cy="10287000"/>
            <a:chOff x="0" y="0"/>
            <a:chExt cx="24384000" cy="13716000"/>
          </a:xfrm>
        </p:grpSpPr>
        <p:cxnSp>
          <p:nvCxnSpPr>
            <p:cNvPr id="393" name="Google Shape;393;g32f89609fcd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394" name="Google Shape;394;g32f89609fcd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395" name="Google Shape;395;g32f89609fcd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396" name="Google Shape;396;g32f89609fcd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397" name="Google Shape;397;g32f89609fcd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398" name="Google Shape;398;g32f89609fcd_0_0"/>
          <p:cNvSpPr txBox="1"/>
          <p:nvPr/>
        </p:nvSpPr>
        <p:spPr>
          <a:xfrm>
            <a:off x="340050" y="8724575"/>
            <a:ext cx="30000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b="1">
                <a:latin typeface="Montserrat"/>
                <a:ea typeface="Montserrat"/>
                <a:cs typeface="Montserrat"/>
                <a:sym typeface="Montserrat"/>
              </a:rPr>
              <a:t>Schmidt Takahashi</a:t>
            </a:r>
            <a:endParaRPr sz="1500" b="1">
              <a:latin typeface="Montserrat"/>
              <a:ea typeface="Montserrat"/>
              <a:cs typeface="Montserrat"/>
              <a:sym typeface="Montserrat"/>
            </a:endParaRPr>
          </a:p>
          <a:p>
            <a:pPr marL="0" lvl="0" indent="0" algn="l" rtl="0">
              <a:spcBef>
                <a:spcPts val="0"/>
              </a:spcBef>
              <a:spcAft>
                <a:spcPts val="0"/>
              </a:spcAft>
              <a:buNone/>
            </a:pPr>
            <a:r>
              <a:rPr lang="pl" sz="1500">
                <a:latin typeface="Montserrat"/>
                <a:ea typeface="Montserrat"/>
                <a:cs typeface="Montserrat"/>
                <a:sym typeface="Montserrat"/>
              </a:rPr>
              <a:t>Przód wykonany z kwadratowej tkaniny z używanych jeansów. Tył wykonany ze 100% bawełnianego twillu.</a:t>
            </a:r>
            <a:endParaRPr sz="1500">
              <a:latin typeface="Montserrat"/>
              <a:ea typeface="Montserrat"/>
              <a:cs typeface="Montserrat"/>
              <a:sym typeface="Montserrat"/>
            </a:endParaRPr>
          </a:p>
        </p:txBody>
      </p:sp>
      <p:pic>
        <p:nvPicPr>
          <p:cNvPr id="399" name="Google Shape;399;g32f89609fcd_0_0"/>
          <p:cNvPicPr preferRelativeResize="0"/>
          <p:nvPr/>
        </p:nvPicPr>
        <p:blipFill rotWithShape="1">
          <a:blip r:embed="rId5">
            <a:alphaModFix/>
          </a:blip>
          <a:srcRect l="33545" t="35650" r="28068" b="38882"/>
          <a:stretch/>
        </p:blipFill>
        <p:spPr>
          <a:xfrm>
            <a:off x="3232425" y="4940750"/>
            <a:ext cx="4713000" cy="4691700"/>
          </a:xfrm>
          <a:prstGeom prst="ellipse">
            <a:avLst/>
          </a:prstGeom>
          <a:noFill/>
          <a:ln>
            <a:noFill/>
          </a:ln>
        </p:spPr>
      </p:pic>
      <p:sp>
        <p:nvSpPr>
          <p:cNvPr id="401" name="Google Shape;401;g32f89609fcd_0_0"/>
          <p:cNvSpPr txBox="1"/>
          <p:nvPr/>
        </p:nvSpPr>
        <p:spPr>
          <a:xfrm>
            <a:off x="4872575" y="2336000"/>
            <a:ext cx="11556900" cy="13539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1899" b="1">
                <a:solidFill>
                  <a:srgbClr val="1E2328"/>
                </a:solidFill>
                <a:latin typeface="Montserrat"/>
                <a:ea typeface="Montserrat"/>
                <a:cs typeface="Montserrat"/>
                <a:sym typeface="Montserrat"/>
              </a:rPr>
              <a:t>Tradycyjny patchwork: </a:t>
            </a:r>
            <a:r>
              <a:rPr lang="pl" sz="1899">
                <a:solidFill>
                  <a:srgbClr val="1E2328"/>
                </a:solidFill>
                <a:latin typeface="Montserrat"/>
                <a:ea typeface="Montserrat"/>
                <a:cs typeface="Montserrat"/>
                <a:sym typeface="Montserrat"/>
              </a:rPr>
              <a:t>Technika ta polega na zszywaniu ze sobą kawałków materiału w geometryczne kształty, takie jak kwadraty, prostokąty, trójkąty i romby. Tradycyjny patchwork często nawiązuje do utartych wzorów, takich jak Log Cabin, Nine Patch czy Irish Chain.</a:t>
            </a:r>
            <a:endParaRPr sz="1100"/>
          </a:p>
        </p:txBody>
      </p:sp>
      <p:sp>
        <p:nvSpPr>
          <p:cNvPr id="402" name="Google Shape;402;g32f89609fcd_0_0"/>
          <p:cNvSpPr txBox="1"/>
          <p:nvPr/>
        </p:nvSpPr>
        <p:spPr>
          <a:xfrm>
            <a:off x="8386250" y="4693700"/>
            <a:ext cx="7895100" cy="51858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1200"/>
              </a:spcBef>
              <a:spcAft>
                <a:spcPts val="0"/>
              </a:spcAft>
              <a:buClr>
                <a:schemeClr val="dk1"/>
              </a:buClr>
              <a:buSzPts val="1900"/>
              <a:buFont typeface="Montserrat"/>
              <a:buAutoNum type="arabicPeriod"/>
            </a:pPr>
            <a:r>
              <a:rPr lang="pl" sz="1900">
                <a:solidFill>
                  <a:schemeClr val="dk1"/>
                </a:solidFill>
                <a:latin typeface="Montserrat"/>
                <a:ea typeface="Montserrat"/>
                <a:cs typeface="Montserrat"/>
                <a:sym typeface="Montserrat"/>
              </a:rPr>
              <a:t>Wykorzystaj w pełni dostępny materiał. Wytnij większe kształty, zanim zajmiesz się mniejszymi.</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AutoNum type="arabicPeriod"/>
            </a:pPr>
            <a:r>
              <a:rPr lang="pl" sz="1900">
                <a:solidFill>
                  <a:schemeClr val="dk1"/>
                </a:solidFill>
                <a:latin typeface="Montserrat"/>
                <a:ea typeface="Montserrat"/>
                <a:cs typeface="Montserrat"/>
                <a:sym typeface="Montserrat"/>
              </a:rPr>
              <a:t>Używaj narzędzi z rozwagą. Podczas cięcia obrotowego zacznij od ostrza około 1,25 cm nad linijką, następnie tnij do tyłu, aż do końca, a następnie do przodu.</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AutoNum type="arabicPeriod"/>
            </a:pPr>
            <a:r>
              <a:rPr lang="pl" sz="1900">
                <a:solidFill>
                  <a:schemeClr val="dk1"/>
                </a:solidFill>
                <a:latin typeface="Montserrat"/>
                <a:ea typeface="Montserrat"/>
                <a:cs typeface="Montserrat"/>
                <a:sym typeface="Montserrat"/>
              </a:rPr>
              <a:t>Bądź precyzyjny. Aby zapewnić idealne dopasowanie punktów i szwów, musisz prawidłowo ciąć, szyć precyzyjnie i precyzyjnie prasować. Upewnij się, że wyprasowałeś każdy szew przed przejściem do następnego kroku.</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AutoNum type="arabicPeriod"/>
            </a:pPr>
            <a:r>
              <a:rPr lang="pl" sz="1900">
                <a:solidFill>
                  <a:schemeClr val="dk1"/>
                </a:solidFill>
                <a:latin typeface="Montserrat"/>
                <a:ea typeface="Montserrat"/>
                <a:cs typeface="Montserrat"/>
                <a:sym typeface="Montserrat"/>
              </a:rPr>
              <a:t>Prasuj prawidłowo. Prasowanie odbywa się poprzez przesuwanie żelazka w górę i w dół po materiale, aby zapobiec jego rozciąganiu.</a:t>
            </a:r>
            <a:endParaRPr sz="1900">
              <a:solidFill>
                <a:schemeClr val="dk1"/>
              </a:solidFill>
              <a:latin typeface="Montserrat"/>
              <a:ea typeface="Montserrat"/>
              <a:cs typeface="Montserrat"/>
              <a:sym typeface="Montserrat"/>
            </a:endParaRPr>
          </a:p>
          <a:p>
            <a:pPr marL="457200" lvl="0" indent="-349250" algn="l" rtl="0">
              <a:lnSpc>
                <a:spcPct val="115000"/>
              </a:lnSpc>
              <a:spcBef>
                <a:spcPts val="0"/>
              </a:spcBef>
              <a:spcAft>
                <a:spcPts val="0"/>
              </a:spcAft>
              <a:buClr>
                <a:schemeClr val="dk1"/>
              </a:buClr>
              <a:buSzPts val="1900"/>
              <a:buFont typeface="Montserrat"/>
              <a:buAutoNum type="arabicPeriod"/>
            </a:pPr>
            <a:r>
              <a:rPr lang="pl" sz="1900">
                <a:solidFill>
                  <a:schemeClr val="dk1"/>
                </a:solidFill>
                <a:latin typeface="Montserrat"/>
                <a:ea typeface="Montserrat"/>
                <a:cs typeface="Montserrat"/>
                <a:sym typeface="Montserrat"/>
              </a:rPr>
              <a:t>Unikaj cieni. Aby uniknąć cieniowania podczas pracy z tkaninami o wysokim kontraście, takimi jak czerwony i biały, rozprasuj szew tkaniny.</a:t>
            </a:r>
            <a:endParaRPr sz="3200">
              <a:solidFill>
                <a:schemeClr val="dk1"/>
              </a:solidFill>
              <a:latin typeface="Calibri"/>
              <a:ea typeface="Calibri"/>
              <a:cs typeface="Calibri"/>
              <a:sym typeface="Calibri"/>
            </a:endParaRPr>
          </a:p>
        </p:txBody>
      </p:sp>
      <p:sp>
        <p:nvSpPr>
          <p:cNvPr id="403" name="Google Shape;403;g32f89609fcd_0_0"/>
          <p:cNvSpPr txBox="1"/>
          <p:nvPr/>
        </p:nvSpPr>
        <p:spPr>
          <a:xfrm>
            <a:off x="8815400" y="4057650"/>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a:solidFill>
                  <a:schemeClr val="dk1"/>
                </a:solidFill>
                <a:latin typeface="Montserrat"/>
                <a:ea typeface="Montserrat"/>
                <a:cs typeface="Montserrat"/>
                <a:sym typeface="Montserrat"/>
              </a:rPr>
              <a:t>KILKA WSKAZÓWEK:</a:t>
            </a:r>
            <a:endParaRPr sz="2000" b="1">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8D94D758-6C22-EB26-E2F6-497C4A1FC241}"/>
              </a:ext>
            </a:extLst>
          </p:cNvPr>
          <p:cNvPicPr>
            <a:picLocks noChangeAspect="1"/>
          </p:cNvPicPr>
          <p:nvPr/>
        </p:nvPicPr>
        <p:blipFill>
          <a:blip r:embed="rId6"/>
          <a:stretch>
            <a:fillRect/>
          </a:stretch>
        </p:blipFill>
        <p:spPr>
          <a:xfrm>
            <a:off x="427435" y="2207787"/>
            <a:ext cx="4248150" cy="6381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07"/>
        <p:cNvGrpSpPr/>
        <p:nvPr/>
      </p:nvGrpSpPr>
      <p:grpSpPr>
        <a:xfrm>
          <a:off x="0" y="0"/>
          <a:ext cx="0" cy="0"/>
          <a:chOff x="0" y="0"/>
          <a:chExt cx="0" cy="0"/>
        </a:xfrm>
      </p:grpSpPr>
      <p:grpSp>
        <p:nvGrpSpPr>
          <p:cNvPr id="408" name="Google Shape;408;g32f89609fcd_0_104"/>
          <p:cNvGrpSpPr/>
          <p:nvPr/>
        </p:nvGrpSpPr>
        <p:grpSpPr>
          <a:xfrm>
            <a:off x="0" y="0"/>
            <a:ext cx="18288000" cy="10287000"/>
            <a:chOff x="0" y="0"/>
            <a:chExt cx="24384000" cy="13716000"/>
          </a:xfrm>
        </p:grpSpPr>
        <p:cxnSp>
          <p:nvCxnSpPr>
            <p:cNvPr id="409" name="Google Shape;409;g32f89609fcd_0_10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10" name="Google Shape;410;g32f89609fcd_0_10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11" name="Google Shape;411;g32f89609fcd_0_10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12" name="Google Shape;412;g32f89609fcd_0_10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13" name="Google Shape;413;g32f89609fcd_0_10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414" name="Google Shape;414;g32f89609fcd_0_104"/>
          <p:cNvGrpSpPr/>
          <p:nvPr/>
        </p:nvGrpSpPr>
        <p:grpSpPr>
          <a:xfrm>
            <a:off x="0" y="0"/>
            <a:ext cx="18288000" cy="10287000"/>
            <a:chOff x="0" y="0"/>
            <a:chExt cx="24384000" cy="13716000"/>
          </a:xfrm>
        </p:grpSpPr>
        <p:cxnSp>
          <p:nvCxnSpPr>
            <p:cNvPr id="415" name="Google Shape;415;g32f89609fcd_0_10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16" name="Google Shape;416;g32f89609fcd_0_10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17" name="Google Shape;417;g32f89609fcd_0_10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18" name="Google Shape;418;g32f89609fcd_0_10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419" name="Google Shape;419;g32f89609fcd_0_10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420" name="Google Shape;420;g32f89609fcd_0_104"/>
          <p:cNvSpPr txBox="1"/>
          <p:nvPr/>
        </p:nvSpPr>
        <p:spPr>
          <a:xfrm>
            <a:off x="3826450" y="9057450"/>
            <a:ext cx="3146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b="1">
                <a:latin typeface="Montserrat"/>
                <a:ea typeface="Montserrat"/>
                <a:cs typeface="Montserrat"/>
                <a:sym typeface="Montserrat"/>
              </a:rPr>
              <a:t>Dior, Jesień/Zima 2018</a:t>
            </a:r>
            <a:endParaRPr sz="1500" b="1">
              <a:latin typeface="Montserrat"/>
              <a:ea typeface="Montserrat"/>
              <a:cs typeface="Montserrat"/>
              <a:sym typeface="Montserrat"/>
            </a:endParaRPr>
          </a:p>
          <a:p>
            <a:pPr marL="0" lvl="0" indent="0" algn="l" rtl="0">
              <a:spcBef>
                <a:spcPts val="0"/>
              </a:spcBef>
              <a:spcAft>
                <a:spcPts val="0"/>
              </a:spcAft>
              <a:buNone/>
            </a:pPr>
            <a:r>
              <a:rPr lang="pl" sz="1500">
                <a:latin typeface="Montserrat"/>
                <a:ea typeface="Montserrat"/>
                <a:cs typeface="Montserrat"/>
                <a:sym typeface="Montserrat"/>
              </a:rPr>
              <a:t>wykonane z różnych skrawków tkanin i wykończone haftem ręcznym</a:t>
            </a:r>
            <a:endParaRPr sz="1500">
              <a:latin typeface="Montserrat"/>
              <a:ea typeface="Montserrat"/>
              <a:cs typeface="Montserrat"/>
              <a:sym typeface="Montserrat"/>
            </a:endParaRPr>
          </a:p>
        </p:txBody>
      </p:sp>
      <p:sp>
        <p:nvSpPr>
          <p:cNvPr id="421" name="Google Shape;421;g32f89609fcd_0_104"/>
          <p:cNvSpPr txBox="1"/>
          <p:nvPr/>
        </p:nvSpPr>
        <p:spPr>
          <a:xfrm>
            <a:off x="3727425" y="2314300"/>
            <a:ext cx="12030000" cy="18618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Crazy Patchwork: </a:t>
            </a:r>
            <a:r>
              <a:rPr lang="pl" sz="2199">
                <a:solidFill>
                  <a:srgbClr val="1E2328"/>
                </a:solidFill>
                <a:latin typeface="Montserrat"/>
                <a:ea typeface="Montserrat"/>
                <a:cs typeface="Montserrat"/>
                <a:sym typeface="Montserrat"/>
              </a:rPr>
              <a:t>to technika patchworku o dowolnej formie, w której kawałki materiału o różnych kształtach i rozmiarach są zszywane w sposób losowy i asymetryczny. Często dodaje się ozdoby, takie jak haft, koraliki i koronki, aby wzmocnić efekt dekoracyjny.</a:t>
            </a:r>
            <a:endParaRPr sz="2199">
              <a:solidFill>
                <a:srgbClr val="1E2328"/>
              </a:solidFill>
              <a:latin typeface="Montserrat"/>
              <a:ea typeface="Montserrat"/>
              <a:cs typeface="Montserrat"/>
              <a:sym typeface="Montserrat"/>
            </a:endParaRPr>
          </a:p>
        </p:txBody>
      </p:sp>
      <p:pic>
        <p:nvPicPr>
          <p:cNvPr id="423" name="Google Shape;423;g32f89609fcd_0_104"/>
          <p:cNvPicPr preferRelativeResize="0"/>
          <p:nvPr/>
        </p:nvPicPr>
        <p:blipFill rotWithShape="1">
          <a:blip r:embed="rId5">
            <a:alphaModFix/>
          </a:blip>
          <a:srcRect l="39214" t="43924" r="39212" b="41022"/>
          <a:stretch/>
        </p:blipFill>
        <p:spPr>
          <a:xfrm>
            <a:off x="3256500" y="5333593"/>
            <a:ext cx="3710100" cy="3624000"/>
          </a:xfrm>
          <a:prstGeom prst="ellipse">
            <a:avLst/>
          </a:prstGeom>
          <a:noFill/>
          <a:ln>
            <a:noFill/>
          </a:ln>
        </p:spPr>
      </p:pic>
      <p:sp>
        <p:nvSpPr>
          <p:cNvPr id="424" name="Google Shape;424;g32f89609fcd_0_104"/>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Patchwork</a:t>
            </a:r>
            <a:endParaRPr sz="3600">
              <a:solidFill>
                <a:schemeClr val="lt1"/>
              </a:solidFill>
              <a:latin typeface="DM Serif Display"/>
              <a:ea typeface="DM Serif Display"/>
              <a:cs typeface="DM Serif Display"/>
              <a:sym typeface="DM Serif Display"/>
            </a:endParaRPr>
          </a:p>
        </p:txBody>
      </p:sp>
      <p:sp>
        <p:nvSpPr>
          <p:cNvPr id="425" name="Google Shape;425;g32f89609fcd_0_104"/>
          <p:cNvSpPr txBox="1"/>
          <p:nvPr/>
        </p:nvSpPr>
        <p:spPr>
          <a:xfrm>
            <a:off x="7353225" y="4417650"/>
            <a:ext cx="8928000" cy="5185800"/>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120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Użyj materiału bazowego, który zawsze będzie służył jako trzecia warstwa podczas zszywania ze sobą kawałków materiału.</a:t>
            </a:r>
            <a:endParaRPr sz="1900" dirty="0">
              <a:solidFill>
                <a:srgbClr val="555555"/>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Zawsze, gdy natrafisz na zakrzywione lub kątowe krawędzie, przed fastrygowaniem złóż zapasy szwów elementu, który chcesz zastosować w tym miejscu, prawą stroną do góry.</a:t>
            </a:r>
            <a:endParaRPr sz="1900" dirty="0">
              <a:solidFill>
                <a:srgbClr val="555555"/>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Po prostu szyj bezpośrednio na maszynie po lewej stronie, prawymi stronami do siebie, jeśli szew jest prosty i nie koliduje z innymi, już zszytymi elementami. W przeciwnym razie zawsze fastryguj po prawej stronie, zanim zdecydujesz, jak będzie wyglądał szew finalny.</a:t>
            </a:r>
            <a:endParaRPr sz="1900" dirty="0">
              <a:solidFill>
                <a:srgbClr val="555555"/>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Po nałożeniu jednego elementu przytnij zapas na szew i wszelkie wystające krawędzie, zanim przejdziesz do następnego elementu.</a:t>
            </a:r>
            <a:endParaRPr sz="1900" dirty="0">
              <a:solidFill>
                <a:srgbClr val="555555"/>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Zawsze prasuj każdą aplikację.</a:t>
            </a:r>
            <a:endParaRPr sz="1900" dirty="0">
              <a:solidFill>
                <a:srgbClr val="555555"/>
              </a:solidFill>
              <a:latin typeface="Montserrat"/>
              <a:ea typeface="Montserrat"/>
              <a:cs typeface="Montserrat"/>
              <a:sym typeface="Montserrat"/>
            </a:endParaRPr>
          </a:p>
          <a:p>
            <a:pPr marL="457200" lvl="0" indent="-349250" algn="l" rtl="0">
              <a:lnSpc>
                <a:spcPct val="115000"/>
              </a:lnSpc>
              <a:spcBef>
                <a:spcPts val="0"/>
              </a:spcBef>
              <a:spcAft>
                <a:spcPts val="0"/>
              </a:spcAft>
              <a:buClr>
                <a:srgbClr val="555555"/>
              </a:buClr>
              <a:buSzPts val="1900"/>
              <a:buFont typeface="Montserrat"/>
              <a:buAutoNum type="arabicPeriod"/>
            </a:pPr>
            <a:r>
              <a:rPr lang="pl" sz="1900" dirty="0">
                <a:solidFill>
                  <a:srgbClr val="555555"/>
                </a:solidFill>
                <a:latin typeface="Montserrat"/>
                <a:ea typeface="Montserrat"/>
                <a:cs typeface="Montserrat"/>
                <a:sym typeface="Montserrat"/>
              </a:rPr>
              <a:t>Zakończ pracę, nakładając ostatni ścieg, który zabezpieczy Twój patchwork. Możesz to zrobić maszynowo lub ręcznie, w zależności od oczekiwanego efektu końcowego (patrz rozdział 2).</a:t>
            </a:r>
            <a:endParaRPr sz="1900" dirty="0">
              <a:solidFill>
                <a:srgbClr val="555555"/>
              </a:solidFill>
              <a:latin typeface="Montserrat"/>
              <a:ea typeface="Montserrat"/>
              <a:cs typeface="Montserrat"/>
              <a:sym typeface="Montserrat"/>
            </a:endParaRPr>
          </a:p>
        </p:txBody>
      </p:sp>
      <p:sp>
        <p:nvSpPr>
          <p:cNvPr id="426" name="Google Shape;426;g32f89609fcd_0_104"/>
          <p:cNvSpPr txBox="1"/>
          <p:nvPr/>
        </p:nvSpPr>
        <p:spPr>
          <a:xfrm>
            <a:off x="7825650" y="3882552"/>
            <a:ext cx="9520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2000" b="1" dirty="0">
                <a:solidFill>
                  <a:schemeClr val="dk1"/>
                </a:solidFill>
                <a:latin typeface="Montserrat"/>
                <a:ea typeface="Montserrat"/>
                <a:cs typeface="Montserrat"/>
                <a:sym typeface="Montserrat"/>
              </a:rPr>
              <a:t>Nieregularny patchwork – KILKA WSKAZÓWEK:</a:t>
            </a:r>
            <a:endParaRPr sz="2000" b="1" dirty="0">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C23DF700-2327-20B3-29AA-3ACC5553425C}"/>
              </a:ext>
            </a:extLst>
          </p:cNvPr>
          <p:cNvPicPr>
            <a:picLocks noChangeAspect="1"/>
          </p:cNvPicPr>
          <p:nvPr/>
        </p:nvPicPr>
        <p:blipFill>
          <a:blip r:embed="rId6"/>
          <a:stretch>
            <a:fillRect/>
          </a:stretch>
        </p:blipFill>
        <p:spPr>
          <a:xfrm>
            <a:off x="180545" y="2220655"/>
            <a:ext cx="3152775" cy="77152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30"/>
        <p:cNvGrpSpPr/>
        <p:nvPr/>
      </p:nvGrpSpPr>
      <p:grpSpPr>
        <a:xfrm>
          <a:off x="0" y="0"/>
          <a:ext cx="0" cy="0"/>
          <a:chOff x="0" y="0"/>
          <a:chExt cx="0" cy="0"/>
        </a:xfrm>
      </p:grpSpPr>
      <p:grpSp>
        <p:nvGrpSpPr>
          <p:cNvPr id="431" name="Google Shape;431;g32f89609fcd_0_245"/>
          <p:cNvGrpSpPr/>
          <p:nvPr/>
        </p:nvGrpSpPr>
        <p:grpSpPr>
          <a:xfrm>
            <a:off x="0" y="0"/>
            <a:ext cx="18288000" cy="10287000"/>
            <a:chOff x="0" y="0"/>
            <a:chExt cx="24384000" cy="13716000"/>
          </a:xfrm>
        </p:grpSpPr>
        <p:cxnSp>
          <p:nvCxnSpPr>
            <p:cNvPr id="432" name="Google Shape;432;g32f89609fcd_0_24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33" name="Google Shape;433;g32f89609fcd_0_24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34" name="Google Shape;434;g32f89609fcd_0_24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35" name="Google Shape;435;g32f89609fcd_0_24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36" name="Google Shape;436;g32f89609fcd_0_24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437" name="Google Shape;437;g32f89609fcd_0_245"/>
          <p:cNvGrpSpPr/>
          <p:nvPr/>
        </p:nvGrpSpPr>
        <p:grpSpPr>
          <a:xfrm>
            <a:off x="0" y="0"/>
            <a:ext cx="18288000" cy="10287000"/>
            <a:chOff x="0" y="0"/>
            <a:chExt cx="24384000" cy="13716000"/>
          </a:xfrm>
        </p:grpSpPr>
        <p:cxnSp>
          <p:nvCxnSpPr>
            <p:cNvPr id="438" name="Google Shape;438;g32f89609fcd_0_24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39" name="Google Shape;439;g32f89609fcd_0_24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40" name="Google Shape;440;g32f89609fcd_0_24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41" name="Google Shape;441;g32f89609fcd_0_24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442" name="Google Shape;442;g32f89609fcd_0_24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445" name="Google Shape;445;g32f89609fcd_0_245"/>
          <p:cNvSpPr txBox="1"/>
          <p:nvPr/>
        </p:nvSpPr>
        <p:spPr>
          <a:xfrm>
            <a:off x="296875" y="7322525"/>
            <a:ext cx="3000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500" b="1" dirty="0">
                <a:latin typeface="Montserrat"/>
                <a:ea typeface="Montserrat"/>
                <a:cs typeface="Montserrat"/>
                <a:sym typeface="Montserrat"/>
              </a:rPr>
              <a:t>Schmidt Takahashi</a:t>
            </a:r>
            <a:endParaRPr sz="1500" b="1" dirty="0">
              <a:latin typeface="Montserrat"/>
              <a:ea typeface="Montserrat"/>
              <a:cs typeface="Montserrat"/>
              <a:sym typeface="Montserrat"/>
            </a:endParaRPr>
          </a:p>
          <a:p>
            <a:pPr marL="0" lvl="0" indent="0" algn="l" rtl="0">
              <a:spcBef>
                <a:spcPts val="0"/>
              </a:spcBef>
              <a:spcAft>
                <a:spcPts val="0"/>
              </a:spcAft>
              <a:buNone/>
            </a:pPr>
            <a:r>
              <a:rPr lang="pl" sz="1500" dirty="0">
                <a:latin typeface="Montserrat"/>
                <a:ea typeface="Montserrat"/>
                <a:cs typeface="Montserrat"/>
                <a:sym typeface="Montserrat"/>
              </a:rPr>
              <a:t>Sweter o różnych fakturach z wstawkami z koronki kwiatowej po obu stronach. Bardzo cienka wełna. Bawełna organiczna. Bawełna, jedwab i inne włókna.</a:t>
            </a:r>
            <a:endParaRPr sz="1500" dirty="0">
              <a:latin typeface="Montserrat"/>
              <a:ea typeface="Montserrat"/>
              <a:cs typeface="Montserrat"/>
              <a:sym typeface="Montserrat"/>
            </a:endParaRPr>
          </a:p>
        </p:txBody>
      </p:sp>
      <p:sp>
        <p:nvSpPr>
          <p:cNvPr id="446" name="Google Shape;446;g32f89609fcd_0_245"/>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Patchwork</a:t>
            </a:r>
            <a:endParaRPr sz="3600">
              <a:solidFill>
                <a:schemeClr val="lt1"/>
              </a:solidFill>
              <a:latin typeface="DM Serif Display"/>
              <a:ea typeface="DM Serif Display"/>
              <a:cs typeface="DM Serif Display"/>
              <a:sym typeface="DM Serif Display"/>
            </a:endParaRPr>
          </a:p>
        </p:txBody>
      </p:sp>
      <p:sp>
        <p:nvSpPr>
          <p:cNvPr id="447" name="Google Shape;447;g32f89609fcd_0_245"/>
          <p:cNvSpPr txBox="1"/>
          <p:nvPr/>
        </p:nvSpPr>
        <p:spPr>
          <a:xfrm>
            <a:off x="8507850" y="4698550"/>
            <a:ext cx="7773600" cy="50925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AutoNum type="arabicPeriod"/>
            </a:pPr>
            <a:r>
              <a:rPr lang="pl" sz="2199">
                <a:solidFill>
                  <a:srgbClr val="1E2328"/>
                </a:solidFill>
                <a:latin typeface="Montserrat"/>
                <a:ea typeface="Montserrat"/>
                <a:cs typeface="Montserrat"/>
                <a:sym typeface="Montserrat"/>
              </a:rPr>
              <a:t>Materiał na górze powinien być jaśniejszy i jednocześnie najbardziej przezroczysty</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AutoNum type="arabicPeriod"/>
            </a:pPr>
            <a:r>
              <a:rPr lang="pl" sz="2199">
                <a:solidFill>
                  <a:srgbClr val="1E2328"/>
                </a:solidFill>
                <a:latin typeface="Montserrat"/>
                <a:ea typeface="Montserrat"/>
                <a:cs typeface="Montserrat"/>
                <a:sym typeface="Montserrat"/>
              </a:rPr>
              <a:t>Możesz swobodnie bawić się różnymi fakturami i wzorami</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AutoNum type="arabicPeriod"/>
            </a:pPr>
            <a:r>
              <a:rPr lang="pl" sz="2199">
                <a:solidFill>
                  <a:srgbClr val="1E2328"/>
                </a:solidFill>
                <a:latin typeface="Montserrat"/>
                <a:ea typeface="Montserrat"/>
                <a:cs typeface="Montserrat"/>
                <a:sym typeface="Montserrat"/>
              </a:rPr>
              <a:t>Aby utrzymać tkaniny razem podczas szycia, </a:t>
            </a:r>
            <a:br>
              <a:rPr lang="en-US" sz="2199">
                <a:solidFill>
                  <a:srgbClr val="1E2328"/>
                </a:solidFill>
                <a:latin typeface="Montserrat"/>
                <a:ea typeface="Montserrat"/>
                <a:cs typeface="Montserrat"/>
                <a:sym typeface="Montserrat"/>
              </a:rPr>
            </a:br>
            <a:r>
              <a:rPr lang="pl" sz="2199">
                <a:solidFill>
                  <a:srgbClr val="1E2328"/>
                </a:solidFill>
                <a:latin typeface="Montserrat"/>
                <a:ea typeface="Montserrat"/>
                <a:cs typeface="Montserrat"/>
                <a:sym typeface="Montserrat"/>
              </a:rPr>
              <a:t>można je połączyć za pomocą rozpuszczalnej w wodzie podszewki</a:t>
            </a:r>
            <a:endParaRPr sz="2199">
              <a:solidFill>
                <a:srgbClr val="1E2328"/>
              </a:solidFill>
              <a:latin typeface="Montserrat"/>
              <a:ea typeface="Montserrat"/>
              <a:cs typeface="Montserrat"/>
              <a:sym typeface="Montserrat"/>
            </a:endParaRPr>
          </a:p>
          <a:p>
            <a:pPr marL="457200" lvl="0" indent="-368236" algn="l" rtl="0">
              <a:lnSpc>
                <a:spcPct val="150000"/>
              </a:lnSpc>
              <a:spcBef>
                <a:spcPts val="0"/>
              </a:spcBef>
              <a:spcAft>
                <a:spcPts val="0"/>
              </a:spcAft>
              <a:buClr>
                <a:srgbClr val="1E2328"/>
              </a:buClr>
              <a:buSzPts val="2199"/>
              <a:buFont typeface="Montserrat"/>
              <a:buAutoNum type="arabicPeriod"/>
            </a:pPr>
            <a:r>
              <a:rPr lang="pl" sz="2199">
                <a:solidFill>
                  <a:srgbClr val="1E2328"/>
                </a:solidFill>
                <a:latin typeface="Montserrat"/>
                <a:ea typeface="Montserrat"/>
                <a:cs typeface="Montserrat"/>
                <a:sym typeface="Montserrat"/>
              </a:rPr>
              <a:t>Jeśli chcesz, aby tkaniny były trwale ze sobą połączone, użyj taśmy łączącej</a:t>
            </a:r>
            <a:endParaRPr sz="2199">
              <a:solidFill>
                <a:srgbClr val="1E2328"/>
              </a:solidFill>
              <a:latin typeface="Montserrat"/>
              <a:ea typeface="Montserrat"/>
              <a:cs typeface="Montserrat"/>
              <a:sym typeface="Montserrat"/>
            </a:endParaRPr>
          </a:p>
        </p:txBody>
      </p:sp>
      <p:sp>
        <p:nvSpPr>
          <p:cNvPr id="448" name="Google Shape;448;g32f89609fcd_0_245"/>
          <p:cNvSpPr txBox="1"/>
          <p:nvPr/>
        </p:nvSpPr>
        <p:spPr>
          <a:xfrm>
            <a:off x="4207350" y="2144650"/>
            <a:ext cx="12074100" cy="255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b="1" dirty="0">
                <a:solidFill>
                  <a:srgbClr val="1E2328"/>
                </a:solidFill>
                <a:latin typeface="Montserrat"/>
                <a:ea typeface="Montserrat"/>
                <a:cs typeface="Montserrat"/>
                <a:sym typeface="Montserrat"/>
              </a:rPr>
              <a:t>Stosowanie warstw materiału:</a:t>
            </a:r>
            <a:endParaRPr sz="2199" b="1"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99" dirty="0">
                <a:solidFill>
                  <a:srgbClr val="1E2328"/>
                </a:solidFill>
                <a:latin typeface="Montserrat"/>
                <a:ea typeface="Montserrat"/>
                <a:cs typeface="Montserrat"/>
                <a:sym typeface="Montserrat"/>
              </a:rPr>
              <a:t>Oprócz łączenia materiałów poprzez ich zszywanie, stosując różne techniki patchworkowe, możemy również łączyć je poprzez nakładanie warstw.</a:t>
            </a:r>
            <a:endParaRPr sz="2199"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endParaRPr sz="2199"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99" dirty="0">
                <a:solidFill>
                  <a:srgbClr val="1E2328"/>
                </a:solidFill>
                <a:latin typeface="Montserrat"/>
                <a:ea typeface="Montserrat"/>
                <a:cs typeface="Montserrat"/>
                <a:sym typeface="Montserrat"/>
              </a:rPr>
              <a:t>Oto kilka </a:t>
            </a:r>
            <a:r>
              <a:rPr lang="pl" sz="2199" b="1" dirty="0">
                <a:solidFill>
                  <a:srgbClr val="1E2328"/>
                </a:solidFill>
                <a:latin typeface="Montserrat"/>
                <a:ea typeface="Montserrat"/>
                <a:cs typeface="Montserrat"/>
                <a:sym typeface="Montserrat"/>
              </a:rPr>
              <a:t>WSKAZÓWEK:</a:t>
            </a:r>
            <a:endParaRPr b="1" dirty="0"/>
          </a:p>
        </p:txBody>
      </p:sp>
      <p:pic>
        <p:nvPicPr>
          <p:cNvPr id="3" name="Obraz 2">
            <a:extLst>
              <a:ext uri="{FF2B5EF4-FFF2-40B4-BE49-F238E27FC236}">
                <a16:creationId xmlns:a16="http://schemas.microsoft.com/office/drawing/2014/main" id="{683273A0-E21F-169C-B161-9E1A140CEF13}"/>
              </a:ext>
            </a:extLst>
          </p:cNvPr>
          <p:cNvPicPr>
            <a:picLocks noChangeAspect="1"/>
          </p:cNvPicPr>
          <p:nvPr/>
        </p:nvPicPr>
        <p:blipFill>
          <a:blip r:embed="rId5"/>
          <a:stretch>
            <a:fillRect/>
          </a:stretch>
        </p:blipFill>
        <p:spPr>
          <a:xfrm>
            <a:off x="348950" y="2091906"/>
            <a:ext cx="3416300" cy="5105400"/>
          </a:xfrm>
          <a:prstGeom prst="rect">
            <a:avLst/>
          </a:prstGeom>
        </p:spPr>
      </p:pic>
      <p:pic>
        <p:nvPicPr>
          <p:cNvPr id="5" name="Obraz 4">
            <a:extLst>
              <a:ext uri="{FF2B5EF4-FFF2-40B4-BE49-F238E27FC236}">
                <a16:creationId xmlns:a16="http://schemas.microsoft.com/office/drawing/2014/main" id="{551F5CE1-EBE1-B824-F2C1-8692A1712D00}"/>
              </a:ext>
            </a:extLst>
          </p:cNvPr>
          <p:cNvPicPr>
            <a:picLocks noChangeAspect="1"/>
          </p:cNvPicPr>
          <p:nvPr/>
        </p:nvPicPr>
        <p:blipFill>
          <a:blip r:embed="rId6"/>
          <a:stretch>
            <a:fillRect/>
          </a:stretch>
        </p:blipFill>
        <p:spPr>
          <a:xfrm>
            <a:off x="3765250" y="4770450"/>
            <a:ext cx="4737100" cy="52451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52"/>
        <p:cNvGrpSpPr/>
        <p:nvPr/>
      </p:nvGrpSpPr>
      <p:grpSpPr>
        <a:xfrm>
          <a:off x="0" y="0"/>
          <a:ext cx="0" cy="0"/>
          <a:chOff x="0" y="0"/>
          <a:chExt cx="0" cy="0"/>
        </a:xfrm>
      </p:grpSpPr>
      <p:grpSp>
        <p:nvGrpSpPr>
          <p:cNvPr id="453" name="Google Shape;453;g32f89609fcd_0_23"/>
          <p:cNvGrpSpPr/>
          <p:nvPr/>
        </p:nvGrpSpPr>
        <p:grpSpPr>
          <a:xfrm>
            <a:off x="0" y="0"/>
            <a:ext cx="18288000" cy="10287000"/>
            <a:chOff x="0" y="0"/>
            <a:chExt cx="24384000" cy="13716000"/>
          </a:xfrm>
        </p:grpSpPr>
        <p:cxnSp>
          <p:nvCxnSpPr>
            <p:cNvPr id="454" name="Google Shape;454;g32f89609fcd_0_2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55" name="Google Shape;455;g32f89609fcd_0_2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56" name="Google Shape;456;g32f89609fcd_0_2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57" name="Google Shape;457;g32f89609fcd_0_2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58" name="Google Shape;458;g32f89609fcd_0_2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459" name="Google Shape;459;g32f89609fcd_0_23"/>
          <p:cNvGrpSpPr/>
          <p:nvPr/>
        </p:nvGrpSpPr>
        <p:grpSpPr>
          <a:xfrm>
            <a:off x="0" y="0"/>
            <a:ext cx="18288000" cy="10287000"/>
            <a:chOff x="0" y="0"/>
            <a:chExt cx="24384000" cy="13716000"/>
          </a:xfrm>
        </p:grpSpPr>
        <p:cxnSp>
          <p:nvCxnSpPr>
            <p:cNvPr id="460" name="Google Shape;460;g32f89609fcd_0_2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61" name="Google Shape;461;g32f89609fcd_0_2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62" name="Google Shape;462;g32f89609fcd_0_2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63" name="Google Shape;463;g32f89609fcd_0_2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464" name="Google Shape;464;g32f89609fcd_0_2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467" name="Google Shape;467;g32f89609fcd_0_23"/>
          <p:cNvSpPr txBox="1"/>
          <p:nvPr/>
        </p:nvSpPr>
        <p:spPr>
          <a:xfrm>
            <a:off x="296875" y="7301350"/>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600" b="1">
                <a:latin typeface="Montserrat"/>
                <a:ea typeface="Montserrat"/>
                <a:cs typeface="Montserrat"/>
                <a:sym typeface="Montserrat"/>
              </a:rPr>
              <a:t>Paulina Plizga</a:t>
            </a:r>
            <a:endParaRPr sz="1600" b="1">
              <a:latin typeface="Montserrat"/>
              <a:ea typeface="Montserrat"/>
              <a:cs typeface="Montserrat"/>
              <a:sym typeface="Montserrat"/>
            </a:endParaRPr>
          </a:p>
          <a:p>
            <a:pPr marL="0" lvl="0" indent="0" algn="l" rtl="0">
              <a:spcBef>
                <a:spcPts val="0"/>
              </a:spcBef>
              <a:spcAft>
                <a:spcPts val="0"/>
              </a:spcAft>
              <a:buNone/>
            </a:pPr>
            <a:r>
              <a:rPr lang="pl" sz="1600">
                <a:latin typeface="Montserrat"/>
                <a:ea typeface="Montserrat"/>
                <a:cs typeface="Montserrat"/>
                <a:sym typeface="Montserrat"/>
              </a:rPr>
              <a:t>Wykonane ze skrawków materiału</a:t>
            </a:r>
            <a:endParaRPr sz="1600">
              <a:latin typeface="Montserrat"/>
              <a:ea typeface="Montserrat"/>
              <a:cs typeface="Montserrat"/>
              <a:sym typeface="Montserrat"/>
            </a:endParaRPr>
          </a:p>
        </p:txBody>
      </p:sp>
      <p:sp>
        <p:nvSpPr>
          <p:cNvPr id="468" name="Google Shape;468;g32f89609fcd_0_23"/>
          <p:cNvSpPr txBox="1"/>
          <p:nvPr/>
        </p:nvSpPr>
        <p:spPr>
          <a:xfrm>
            <a:off x="4208150" y="1894638"/>
            <a:ext cx="12073200" cy="15387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dirty="0">
                <a:solidFill>
                  <a:srgbClr val="1E2328"/>
                </a:solidFill>
                <a:latin typeface="Montserrat"/>
                <a:ea typeface="Montserrat"/>
                <a:cs typeface="Montserrat"/>
                <a:sym typeface="Montserrat"/>
              </a:rPr>
              <a:t>Łączenie pasków: </a:t>
            </a:r>
            <a:r>
              <a:rPr lang="pl" sz="2199" dirty="0">
                <a:solidFill>
                  <a:srgbClr val="1E2328"/>
                </a:solidFill>
                <a:latin typeface="Montserrat"/>
                <a:ea typeface="Montserrat"/>
                <a:cs typeface="Montserrat"/>
                <a:sym typeface="Montserrat"/>
              </a:rPr>
              <a:t>Łączenie pasków polega na zszywaniu pasków tkaniny, tworząc większe panele lub bloki. Panele te można następnie pociąć na mniejsze kawałki i ułożyć w różne wzory.</a:t>
            </a:r>
            <a:endParaRPr dirty="0"/>
          </a:p>
        </p:txBody>
      </p:sp>
      <p:sp>
        <p:nvSpPr>
          <p:cNvPr id="469" name="Google Shape;469;g32f89609fcd_0_23"/>
          <p:cNvSpPr txBox="1"/>
          <p:nvPr/>
        </p:nvSpPr>
        <p:spPr>
          <a:xfrm>
            <a:off x="8236200" y="2943450"/>
            <a:ext cx="7953000" cy="276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pl" sz="2099" b="1" dirty="0">
                <a:solidFill>
                  <a:srgbClr val="1E2328"/>
                </a:solidFill>
                <a:latin typeface="Montserrat"/>
                <a:ea typeface="Montserrat"/>
                <a:cs typeface="Montserrat"/>
                <a:sym typeface="Montserrat"/>
              </a:rPr>
              <a:t>Wykończenie krawędziami surowymi na zewnątrz:</a:t>
            </a:r>
            <a:endParaRPr sz="2099" b="1" dirty="0">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99" dirty="0">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099" dirty="0">
                <a:solidFill>
                  <a:srgbClr val="1E2328"/>
                </a:solidFill>
                <a:latin typeface="Montserrat"/>
                <a:ea typeface="Montserrat"/>
                <a:cs typeface="Montserrat"/>
                <a:sym typeface="Montserrat"/>
              </a:rPr>
              <a:t>Kluczem do zszywania rozwarstwionych lub surowych szwów jest nałożenie ich na siebie, a nie zszywanie prawymi stronami do siebie, a następnie przeszycie ich wybranym ściegiem. Będzie on delikatnie strzępił się wzdłuż surowego brzegu, ale nadal będzie zabezpieczony przez przeszycie. W większości przypadków konieczne będzie wcześniejsze przycięcie zapasu na szew.</a:t>
            </a:r>
            <a:endParaRPr sz="2099" dirty="0">
              <a:solidFill>
                <a:srgbClr val="1E2328"/>
              </a:solidFill>
              <a:latin typeface="Montserrat"/>
              <a:ea typeface="Montserrat"/>
              <a:cs typeface="Montserrat"/>
              <a:sym typeface="Montserrat"/>
            </a:endParaRPr>
          </a:p>
        </p:txBody>
      </p:sp>
      <p:sp>
        <p:nvSpPr>
          <p:cNvPr id="470" name="Google Shape;470;g32f89609fcd_0_23"/>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Patchwork</a:t>
            </a:r>
            <a:endParaRPr sz="3600">
              <a:solidFill>
                <a:schemeClr val="lt1"/>
              </a:solidFill>
              <a:latin typeface="DM Serif Display"/>
              <a:ea typeface="DM Serif Display"/>
              <a:cs typeface="DM Serif Display"/>
              <a:sym typeface="DM Serif Display"/>
            </a:endParaRPr>
          </a:p>
        </p:txBody>
      </p:sp>
      <p:sp>
        <p:nvSpPr>
          <p:cNvPr id="471" name="Google Shape;471;g32f89609fcd_0_23"/>
          <p:cNvSpPr txBox="1"/>
          <p:nvPr/>
        </p:nvSpPr>
        <p:spPr>
          <a:xfrm>
            <a:off x="8236200" y="5958900"/>
            <a:ext cx="5006400" cy="4169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pl" sz="2099" b="1">
                <a:solidFill>
                  <a:srgbClr val="1E2328"/>
                </a:solidFill>
                <a:latin typeface="Montserrat"/>
                <a:ea typeface="Montserrat"/>
                <a:cs typeface="Montserrat"/>
                <a:sym typeface="Montserrat"/>
              </a:rPr>
              <a:t>Technika Chenille </a:t>
            </a:r>
            <a:r>
              <a:rPr lang="pl">
                <a:solidFill>
                  <a:srgbClr val="1E2328"/>
                </a:solidFill>
                <a:latin typeface="Montserrat"/>
                <a:ea typeface="Montserrat"/>
                <a:cs typeface="Montserrat"/>
                <a:sym typeface="Montserrat"/>
              </a:rPr>
              <a:t>łączy w sobie podwijanie, łączenie pasków i aplikację odwrotną - (sprawdź jednostkę 3 dotyczącą podwijania)</a:t>
            </a: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099">
                <a:solidFill>
                  <a:srgbClr val="1E2328"/>
                </a:solidFill>
                <a:latin typeface="Montserrat"/>
                <a:ea typeface="Montserrat"/>
                <a:cs typeface="Montserrat"/>
                <a:sym typeface="Montserrat"/>
              </a:rPr>
              <a:t>Użycie tkanin w różnych odcieniach tego samego koloru stworzy jednolity wygląd z drobinkami. Można wybrać kratę pomiędzy jednolitymi kolorami. Tkaniny wielokolorowe tworzą wielobarwną tkaninę szenilową, ale ułożenie warstw powoduje, że dominują różne nici.</a:t>
            </a:r>
            <a:endParaRPr sz="2099">
              <a:solidFill>
                <a:srgbClr val="1E2328"/>
              </a:solidFill>
              <a:latin typeface="Montserrat"/>
              <a:ea typeface="Montserrat"/>
              <a:cs typeface="Montserrat"/>
              <a:sym typeface="Montserrat"/>
            </a:endParaRPr>
          </a:p>
        </p:txBody>
      </p:sp>
      <p:pic>
        <p:nvPicPr>
          <p:cNvPr id="472" name="Google Shape;472;g32f89609fcd_0_23"/>
          <p:cNvPicPr preferRelativeResize="0"/>
          <p:nvPr/>
        </p:nvPicPr>
        <p:blipFill>
          <a:blip r:embed="rId5">
            <a:alphaModFix/>
          </a:blip>
          <a:stretch>
            <a:fillRect/>
          </a:stretch>
        </p:blipFill>
        <p:spPr>
          <a:xfrm>
            <a:off x="13242600" y="6139900"/>
            <a:ext cx="3279900" cy="3279900"/>
          </a:xfrm>
          <a:prstGeom prst="ellipse">
            <a:avLst/>
          </a:prstGeom>
          <a:noFill/>
          <a:ln>
            <a:noFill/>
          </a:ln>
        </p:spPr>
      </p:pic>
      <p:pic>
        <p:nvPicPr>
          <p:cNvPr id="3" name="Obraz 2">
            <a:extLst>
              <a:ext uri="{FF2B5EF4-FFF2-40B4-BE49-F238E27FC236}">
                <a16:creationId xmlns:a16="http://schemas.microsoft.com/office/drawing/2014/main" id="{027F4DF0-0EB6-789B-EB13-8753EAD72D9A}"/>
              </a:ext>
            </a:extLst>
          </p:cNvPr>
          <p:cNvPicPr>
            <a:picLocks noChangeAspect="1"/>
          </p:cNvPicPr>
          <p:nvPr/>
        </p:nvPicPr>
        <p:blipFill>
          <a:blip r:embed="rId6"/>
          <a:stretch>
            <a:fillRect/>
          </a:stretch>
        </p:blipFill>
        <p:spPr>
          <a:xfrm>
            <a:off x="33275" y="2133993"/>
            <a:ext cx="3410426" cy="5106113"/>
          </a:xfrm>
          <a:prstGeom prst="rect">
            <a:avLst/>
          </a:prstGeom>
        </p:spPr>
      </p:pic>
      <p:pic>
        <p:nvPicPr>
          <p:cNvPr id="5" name="Obraz 4">
            <a:extLst>
              <a:ext uri="{FF2B5EF4-FFF2-40B4-BE49-F238E27FC236}">
                <a16:creationId xmlns:a16="http://schemas.microsoft.com/office/drawing/2014/main" id="{50974152-9140-3633-3722-0051B94F5F90}"/>
              </a:ext>
            </a:extLst>
          </p:cNvPr>
          <p:cNvPicPr>
            <a:picLocks noChangeAspect="1"/>
          </p:cNvPicPr>
          <p:nvPr/>
        </p:nvPicPr>
        <p:blipFill>
          <a:blip r:embed="rId7"/>
          <a:stretch>
            <a:fillRect/>
          </a:stretch>
        </p:blipFill>
        <p:spPr>
          <a:xfrm>
            <a:off x="3409464" y="4229159"/>
            <a:ext cx="4734586" cy="524900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476"/>
        <p:cNvGrpSpPr/>
        <p:nvPr/>
      </p:nvGrpSpPr>
      <p:grpSpPr>
        <a:xfrm>
          <a:off x="0" y="0"/>
          <a:ext cx="0" cy="0"/>
          <a:chOff x="0" y="0"/>
          <a:chExt cx="0" cy="0"/>
        </a:xfrm>
      </p:grpSpPr>
      <p:grpSp>
        <p:nvGrpSpPr>
          <p:cNvPr id="477" name="Google Shape;477;g32f89609fcd_0_41"/>
          <p:cNvGrpSpPr/>
          <p:nvPr/>
        </p:nvGrpSpPr>
        <p:grpSpPr>
          <a:xfrm>
            <a:off x="0" y="0"/>
            <a:ext cx="18288000" cy="10287000"/>
            <a:chOff x="0" y="0"/>
            <a:chExt cx="24384000" cy="13716000"/>
          </a:xfrm>
        </p:grpSpPr>
        <p:cxnSp>
          <p:nvCxnSpPr>
            <p:cNvPr id="478" name="Google Shape;478;g32f89609fcd_0_4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479" name="Google Shape;479;g32f89609fcd_0_4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0" name="Google Shape;480;g32f89609fcd_0_4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481" name="Google Shape;481;g32f89609fcd_0_4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482" name="Google Shape;482;g32f89609fcd_0_4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483" name="Google Shape;483;g32f89609fcd_0_41"/>
          <p:cNvGrpSpPr/>
          <p:nvPr/>
        </p:nvGrpSpPr>
        <p:grpSpPr>
          <a:xfrm>
            <a:off x="0" y="0"/>
            <a:ext cx="18288000" cy="10287000"/>
            <a:chOff x="0" y="0"/>
            <a:chExt cx="24384000" cy="13716000"/>
          </a:xfrm>
        </p:grpSpPr>
        <p:cxnSp>
          <p:nvCxnSpPr>
            <p:cNvPr id="484" name="Google Shape;484;g32f89609fcd_0_4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485" name="Google Shape;485;g32f89609fcd_0_4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486" name="Google Shape;486;g32f89609fcd_0_4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487" name="Google Shape;487;g32f89609fcd_0_4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488" name="Google Shape;488;g32f89609fcd_0_4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pic>
        <p:nvPicPr>
          <p:cNvPr id="490" name="Google Shape;490;g32f89609fcd_0_41"/>
          <p:cNvPicPr preferRelativeResize="0"/>
          <p:nvPr/>
        </p:nvPicPr>
        <p:blipFill rotWithShape="1">
          <a:blip r:embed="rId5">
            <a:alphaModFix/>
          </a:blip>
          <a:srcRect l="45680" t="26032" r="30030" b="56008"/>
          <a:stretch/>
        </p:blipFill>
        <p:spPr>
          <a:xfrm>
            <a:off x="3497510" y="4402450"/>
            <a:ext cx="4734600" cy="5251200"/>
          </a:xfrm>
          <a:prstGeom prst="ellipse">
            <a:avLst/>
          </a:prstGeom>
          <a:noFill/>
          <a:ln>
            <a:noFill/>
          </a:ln>
        </p:spPr>
      </p:pic>
      <p:sp>
        <p:nvSpPr>
          <p:cNvPr id="491" name="Google Shape;491;g32f89609fcd_0_41"/>
          <p:cNvSpPr txBox="1"/>
          <p:nvPr/>
        </p:nvSpPr>
        <p:spPr>
          <a:xfrm>
            <a:off x="672892" y="9307300"/>
            <a:ext cx="3611608"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600" b="1" dirty="0">
                <a:latin typeface="Montserrat"/>
                <a:ea typeface="Montserrat"/>
                <a:cs typeface="Montserrat"/>
                <a:sym typeface="Montserrat"/>
              </a:rPr>
              <a:t>Steinwidder -</a:t>
            </a:r>
            <a:r>
              <a:rPr lang="pl" sz="1700" b="1" dirty="0">
                <a:latin typeface="Montserrat"/>
                <a:ea typeface="Montserrat"/>
                <a:cs typeface="Montserrat"/>
                <a:sym typeface="Montserrat"/>
              </a:rPr>
              <a:t> </a:t>
            </a:r>
            <a:r>
              <a:rPr lang="pl" sz="1600" b="1" dirty="0">
                <a:solidFill>
                  <a:schemeClr val="dk1"/>
                </a:solidFill>
                <a:latin typeface="Montserrat"/>
                <a:ea typeface="Montserrat"/>
                <a:cs typeface="Montserrat"/>
                <a:sym typeface="Montserrat"/>
              </a:rPr>
              <a:t>Wykroczenie</a:t>
            </a:r>
            <a:endParaRPr sz="1600" b="1" dirty="0">
              <a:latin typeface="Montserrat"/>
              <a:ea typeface="Montserrat"/>
              <a:cs typeface="Montserrat"/>
              <a:sym typeface="Montserrat"/>
            </a:endParaRPr>
          </a:p>
          <a:p>
            <a:pPr marL="0" lvl="0" indent="0" algn="l" rtl="0">
              <a:spcBef>
                <a:spcPts val="0"/>
              </a:spcBef>
              <a:spcAft>
                <a:spcPts val="0"/>
              </a:spcAft>
              <a:buNone/>
            </a:pPr>
            <a:r>
              <a:rPr lang="pl" sz="1600" dirty="0">
                <a:latin typeface="Montserrat"/>
                <a:ea typeface="Montserrat"/>
                <a:cs typeface="Montserrat"/>
                <a:sym typeface="Montserrat"/>
              </a:rPr>
              <a:t>Wykonane z używanych koszulek</a:t>
            </a:r>
            <a:endParaRPr sz="1600" dirty="0">
              <a:latin typeface="Montserrat"/>
              <a:ea typeface="Montserrat"/>
              <a:cs typeface="Montserrat"/>
              <a:sym typeface="Montserrat"/>
            </a:endParaRPr>
          </a:p>
        </p:txBody>
      </p:sp>
      <p:sp>
        <p:nvSpPr>
          <p:cNvPr id="492" name="Google Shape;492;g32f89609fcd_0_41"/>
          <p:cNvSpPr txBox="1"/>
          <p:nvPr/>
        </p:nvSpPr>
        <p:spPr>
          <a:xfrm>
            <a:off x="5022750" y="2120363"/>
            <a:ext cx="11165400" cy="15387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Łączenie łukowe: </a:t>
            </a:r>
            <a:r>
              <a:rPr lang="pl" sz="2199">
                <a:solidFill>
                  <a:srgbClr val="1E2328"/>
                </a:solidFill>
                <a:latin typeface="Montserrat"/>
                <a:ea typeface="Montserrat"/>
                <a:cs typeface="Montserrat"/>
                <a:sym typeface="Montserrat"/>
              </a:rPr>
              <a:t>Łączenie łukowe polega na zszywaniu zakrzywionych tkanin w taki sposób, aby powstała płaska powierzchnia. Wymaga to specjalnej techniki cięcia, polegającej na wykonywaniu cięć lustrzanych i zaznaczaniu nacięć dla zapewnienia precyzji.</a:t>
            </a:r>
            <a:endParaRPr/>
          </a:p>
        </p:txBody>
      </p:sp>
      <p:sp>
        <p:nvSpPr>
          <p:cNvPr id="493" name="Google Shape;493;g32f89609fcd_0_41"/>
          <p:cNvSpPr txBox="1"/>
          <p:nvPr/>
        </p:nvSpPr>
        <p:spPr>
          <a:xfrm>
            <a:off x="8414550" y="4755500"/>
            <a:ext cx="7773600" cy="35694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pl" sz="2199" b="1" dirty="0">
                <a:solidFill>
                  <a:srgbClr val="1E2328"/>
                </a:solidFill>
                <a:latin typeface="Montserrat"/>
                <a:ea typeface="Montserrat"/>
                <a:cs typeface="Montserrat"/>
                <a:sym typeface="Montserrat"/>
              </a:rPr>
              <a:t>Ścieg płaski jako wykończenie szwu:</a:t>
            </a:r>
            <a:endParaRPr sz="2199" b="1"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endParaRPr sz="2199" b="1" dirty="0">
              <a:solidFill>
                <a:srgbClr val="1E2328"/>
              </a:solidFill>
              <a:latin typeface="Montserrat"/>
              <a:ea typeface="Montserrat"/>
              <a:cs typeface="Montserrat"/>
              <a:sym typeface="Montserrat"/>
            </a:endParaRPr>
          </a:p>
          <a:p>
            <a:pPr marL="0" lvl="0" indent="0" algn="l" rtl="0">
              <a:lnSpc>
                <a:spcPct val="150000"/>
              </a:lnSpc>
              <a:spcBef>
                <a:spcPts val="0"/>
              </a:spcBef>
              <a:spcAft>
                <a:spcPts val="0"/>
              </a:spcAft>
              <a:buNone/>
            </a:pPr>
            <a:r>
              <a:rPr lang="pl" sz="2199" dirty="0">
                <a:solidFill>
                  <a:srgbClr val="1E2328"/>
                </a:solidFill>
                <a:latin typeface="Montserrat"/>
                <a:ea typeface="Montserrat"/>
                <a:cs typeface="Montserrat"/>
                <a:sym typeface="Montserrat"/>
              </a:rPr>
              <a:t>Ścieg płaski można stosować w wielu sytuacjach. Jego główną zaletą jest niewielka grubość, ponieważ surowe krawędzie materiału są całkowicie pokryte nićmi ściegu i pętelki. Świetnie nadaje się również do szycia bardzo dopasowanych ubrań, takich jak odzież sportowa.</a:t>
            </a:r>
            <a:endParaRPr sz="2199" dirty="0">
              <a:solidFill>
                <a:srgbClr val="1E2328"/>
              </a:solidFill>
              <a:latin typeface="Montserrat"/>
              <a:ea typeface="Montserrat"/>
              <a:cs typeface="Montserrat"/>
              <a:sym typeface="Montserrat"/>
            </a:endParaRPr>
          </a:p>
        </p:txBody>
      </p:sp>
      <p:sp>
        <p:nvSpPr>
          <p:cNvPr id="494" name="Google Shape;494;g32f89609fcd_0_41"/>
          <p:cNvSpPr txBox="1"/>
          <p:nvPr/>
        </p:nvSpPr>
        <p:spPr>
          <a:xfrm>
            <a:off x="493550" y="120270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Patchwork</a:t>
            </a:r>
            <a:endParaRPr sz="3600">
              <a:solidFill>
                <a:schemeClr val="lt1"/>
              </a:solidFill>
              <a:latin typeface="DM Serif Display"/>
              <a:ea typeface="DM Serif Display"/>
              <a:cs typeface="DM Serif Display"/>
              <a:sym typeface="DM Serif Display"/>
            </a:endParaRPr>
          </a:p>
        </p:txBody>
      </p:sp>
      <p:pic>
        <p:nvPicPr>
          <p:cNvPr id="3" name="Obraz 2">
            <a:extLst>
              <a:ext uri="{FF2B5EF4-FFF2-40B4-BE49-F238E27FC236}">
                <a16:creationId xmlns:a16="http://schemas.microsoft.com/office/drawing/2014/main" id="{F6088A8F-37EB-B99B-36FE-65DBF12FA3C2}"/>
              </a:ext>
            </a:extLst>
          </p:cNvPr>
          <p:cNvPicPr>
            <a:picLocks noChangeAspect="1"/>
          </p:cNvPicPr>
          <p:nvPr/>
        </p:nvPicPr>
        <p:blipFill>
          <a:blip r:embed="rId6"/>
          <a:stretch>
            <a:fillRect/>
          </a:stretch>
        </p:blipFill>
        <p:spPr>
          <a:xfrm>
            <a:off x="128670" y="1797163"/>
            <a:ext cx="3790950" cy="76009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grpSp>
        <p:nvGrpSpPr>
          <p:cNvPr id="499" name="Google Shape;499;g333b2be16c3_0_0"/>
          <p:cNvGrpSpPr/>
          <p:nvPr/>
        </p:nvGrpSpPr>
        <p:grpSpPr>
          <a:xfrm>
            <a:off x="12759477" y="5674870"/>
            <a:ext cx="2839841" cy="4612380"/>
            <a:chOff x="0" y="0"/>
            <a:chExt cx="2254200" cy="3661200"/>
          </a:xfrm>
        </p:grpSpPr>
        <p:sp>
          <p:nvSpPr>
            <p:cNvPr id="500" name="Google Shape;500;g333b2be16c3_0_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501" name="Google Shape;501;g333b2be16c3_0_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502" name="Google Shape;502;g333b2be16c3_0_0"/>
          <p:cNvGrpSpPr/>
          <p:nvPr/>
        </p:nvGrpSpPr>
        <p:grpSpPr>
          <a:xfrm>
            <a:off x="0" y="0"/>
            <a:ext cx="18288000" cy="10287000"/>
            <a:chOff x="0" y="0"/>
            <a:chExt cx="24384000" cy="13716000"/>
          </a:xfrm>
        </p:grpSpPr>
        <p:cxnSp>
          <p:nvCxnSpPr>
            <p:cNvPr id="503" name="Google Shape;503;g333b2be16c3_0_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04" name="Google Shape;504;g333b2be16c3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05" name="Google Shape;505;g333b2be16c3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06" name="Google Shape;506;g333b2be16c3_0_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07" name="Google Shape;507;g333b2be16c3_0_0"/>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508" name="Google Shape;508;g333b2be16c3_0_0"/>
          <p:cNvSpPr txBox="1"/>
          <p:nvPr/>
        </p:nvSpPr>
        <p:spPr>
          <a:xfrm>
            <a:off x="722025" y="1753888"/>
            <a:ext cx="93555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6000"/>
              <a:buFont typeface="Arial"/>
              <a:buNone/>
            </a:pPr>
            <a:r>
              <a:rPr lang="pl" sz="4800">
                <a:solidFill>
                  <a:schemeClr val="dk1"/>
                </a:solidFill>
                <a:latin typeface="DM Serif Display"/>
                <a:ea typeface="DM Serif Display"/>
                <a:cs typeface="DM Serif Display"/>
                <a:sym typeface="DM Serif Display"/>
              </a:rPr>
              <a:t>Coś pozszywanego z kawałków</a:t>
            </a:r>
            <a:endParaRPr sz="4800">
              <a:solidFill>
                <a:srgbClr val="1E2328"/>
              </a:solidFill>
              <a:latin typeface="DM Serif Display"/>
              <a:ea typeface="DM Serif Display"/>
              <a:cs typeface="DM Serif Display"/>
              <a:sym typeface="DM Serif Display"/>
            </a:endParaRPr>
          </a:p>
        </p:txBody>
      </p:sp>
      <p:grpSp>
        <p:nvGrpSpPr>
          <p:cNvPr id="509" name="Google Shape;509;g333b2be16c3_0_0"/>
          <p:cNvGrpSpPr/>
          <p:nvPr/>
        </p:nvGrpSpPr>
        <p:grpSpPr>
          <a:xfrm>
            <a:off x="2359674" y="8227523"/>
            <a:ext cx="1677150" cy="563152"/>
            <a:chOff x="0" y="0"/>
            <a:chExt cx="2236199" cy="750870"/>
          </a:xfrm>
        </p:grpSpPr>
        <p:grpSp>
          <p:nvGrpSpPr>
            <p:cNvPr id="510" name="Google Shape;510;g333b2be16c3_0_0"/>
            <p:cNvGrpSpPr/>
            <p:nvPr/>
          </p:nvGrpSpPr>
          <p:grpSpPr>
            <a:xfrm>
              <a:off x="0" y="0"/>
              <a:ext cx="2236199" cy="750870"/>
              <a:chOff x="0" y="0"/>
              <a:chExt cx="742800" cy="249417"/>
            </a:xfrm>
          </p:grpSpPr>
          <p:sp>
            <p:nvSpPr>
              <p:cNvPr id="511" name="Google Shape;511;g333b2be16c3_0_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512" name="Google Shape;512;g333b2be16c3_0_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13" name="Google Shape;513;g333b2be16c3_0_0"/>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514" name="Google Shape;514;g333b2be16c3_0_0"/>
          <p:cNvSpPr txBox="1"/>
          <p:nvPr/>
        </p:nvSpPr>
        <p:spPr>
          <a:xfrm>
            <a:off x="1031579" y="4255965"/>
            <a:ext cx="9231300" cy="2369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jak wykonać patchwork, wykorzystując resztki materiałów.</a:t>
            </a:r>
            <a:endParaRPr sz="2199">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filmie artystka wykorzystuje resztki materiału z poprzednich projektów krawieckich i zamierza stworzyć z niego patchworkowy materiał, z którego następnie uszyje bluzkę.</a:t>
            </a:r>
            <a:endParaRPr sz="2199">
              <a:solidFill>
                <a:srgbClr val="1E2328"/>
              </a:solidFill>
              <a:latin typeface="Montserrat"/>
              <a:ea typeface="Montserrat"/>
              <a:cs typeface="Montserrat"/>
              <a:sym typeface="Montserrat"/>
            </a:endParaRPr>
          </a:p>
        </p:txBody>
      </p:sp>
      <p:sp>
        <p:nvSpPr>
          <p:cNvPr id="515" name="Google Shape;515;g333b2be16c3_0_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516" name="Google Shape;516;g333b2be16c3_0_0"/>
          <p:cNvGrpSpPr/>
          <p:nvPr/>
        </p:nvGrpSpPr>
        <p:grpSpPr>
          <a:xfrm>
            <a:off x="0" y="0"/>
            <a:ext cx="18288000" cy="10287000"/>
            <a:chOff x="0" y="0"/>
            <a:chExt cx="24384000" cy="13716000"/>
          </a:xfrm>
        </p:grpSpPr>
        <p:cxnSp>
          <p:nvCxnSpPr>
            <p:cNvPr id="517" name="Google Shape;517;g333b2be16c3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18" name="Google Shape;518;g333b2be16c3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19" name="Google Shape;519;g333b2be16c3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20" name="Google Shape;520;g333b2be16c3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521" name="Google Shape;521;g333b2be16c3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522" name="Google Shape;522;g333b2be16c3_0_0"/>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https://www.youtube.com/watch?v=M9j0OAR-VOw</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523" name="Google Shape;523;g333b2be16c3_0_0"/>
          <p:cNvGrpSpPr/>
          <p:nvPr/>
        </p:nvGrpSpPr>
        <p:grpSpPr>
          <a:xfrm>
            <a:off x="10773074" y="2092991"/>
            <a:ext cx="3622164" cy="7165318"/>
            <a:chOff x="10948449" y="2091441"/>
            <a:chExt cx="3622164" cy="7165318"/>
          </a:xfrm>
        </p:grpSpPr>
        <p:sp>
          <p:nvSpPr>
            <p:cNvPr id="524" name="Google Shape;524;g333b2be16c3_0_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333b2be16c3_0_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333b2be16c3_0_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333b2be16c3_0_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333b2be16c3_0_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333b2be16c3_0_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333b2be16c3_0_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333b2be16c3_0_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84D02B1E-E3DE-1ACA-72FB-D281DF536CEB}"/>
              </a:ext>
            </a:extLst>
          </p:cNvPr>
          <p:cNvPicPr>
            <a:picLocks noChangeAspect="1"/>
          </p:cNvPicPr>
          <p:nvPr/>
        </p:nvPicPr>
        <p:blipFill>
          <a:blip r:embed="rId7"/>
          <a:stretch>
            <a:fillRect/>
          </a:stretch>
        </p:blipFill>
        <p:spPr>
          <a:xfrm>
            <a:off x="10987080" y="2245266"/>
            <a:ext cx="3229426" cy="685895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37"/>
        <p:cNvGrpSpPr/>
        <p:nvPr/>
      </p:nvGrpSpPr>
      <p:grpSpPr>
        <a:xfrm>
          <a:off x="0" y="0"/>
          <a:ext cx="0" cy="0"/>
          <a:chOff x="0" y="0"/>
          <a:chExt cx="0" cy="0"/>
        </a:xfrm>
      </p:grpSpPr>
      <p:sp>
        <p:nvSpPr>
          <p:cNvPr id="538" name="Google Shape;538;g2d8eb0e7355_1_5"/>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539" name="Google Shape;539;g2d8eb0e7355_1_5"/>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g2d8eb0e7355_1_5"/>
          <p:cNvGrpSpPr/>
          <p:nvPr/>
        </p:nvGrpSpPr>
        <p:grpSpPr>
          <a:xfrm>
            <a:off x="424794" y="1385936"/>
            <a:ext cx="11126464" cy="1678610"/>
            <a:chOff x="1644840" y="1659960"/>
            <a:chExt cx="3308100" cy="1806900"/>
          </a:xfrm>
        </p:grpSpPr>
        <p:sp>
          <p:nvSpPr>
            <p:cNvPr id="541" name="Google Shape;541;g2d8eb0e7355_1_5"/>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542" name="Google Shape;542;g2d8eb0e7355_1_5"/>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g2d8eb0e7355_1_5"/>
          <p:cNvSpPr txBox="1"/>
          <p:nvPr/>
        </p:nvSpPr>
        <p:spPr>
          <a:xfrm>
            <a:off x="570075" y="1756800"/>
            <a:ext cx="1125485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000" dirty="0">
                <a:solidFill>
                  <a:schemeClr val="lt1"/>
                </a:solidFill>
                <a:latin typeface="DM Serif Display"/>
                <a:ea typeface="DM Serif Display"/>
                <a:cs typeface="DM Serif Display"/>
                <a:sym typeface="DM Serif Display"/>
              </a:rPr>
              <a:t>Łączenie różnych tkanin i faktur</a:t>
            </a:r>
            <a:endParaRPr sz="4000" dirty="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4000" dirty="0">
                <a:solidFill>
                  <a:schemeClr val="lt1"/>
                </a:solidFill>
                <a:latin typeface="DM Serif Display"/>
                <a:ea typeface="DM Serif Display"/>
                <a:cs typeface="DM Serif Display"/>
                <a:sym typeface="DM Serif Display"/>
              </a:rPr>
              <a:t>Aplikacja</a:t>
            </a:r>
            <a:endParaRPr sz="4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544" name="Google Shape;544;g2d8eb0e7355_1_5"/>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545" name="Google Shape;545;g2d8eb0e7355_1_5"/>
          <p:cNvGrpSpPr/>
          <p:nvPr/>
        </p:nvGrpSpPr>
        <p:grpSpPr>
          <a:xfrm>
            <a:off x="0" y="0"/>
            <a:ext cx="18288000" cy="10287000"/>
            <a:chOff x="0" y="0"/>
            <a:chExt cx="24384000" cy="13716000"/>
          </a:xfrm>
        </p:grpSpPr>
        <p:cxnSp>
          <p:nvCxnSpPr>
            <p:cNvPr id="546" name="Google Shape;546;g2d8eb0e7355_1_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47" name="Google Shape;547;g2d8eb0e7355_1_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48" name="Google Shape;548;g2d8eb0e7355_1_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49" name="Google Shape;549;g2d8eb0e7355_1_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550" name="Google Shape;550;g2d8eb0e7355_1_5"/>
          <p:cNvSpPr txBox="1"/>
          <p:nvPr/>
        </p:nvSpPr>
        <p:spPr>
          <a:xfrm>
            <a:off x="1155125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551" name="Google Shape;551;g2d8eb0e7355_1_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552" name="Google Shape;552;g2d8eb0e7355_1_5"/>
          <p:cNvSpPr txBox="1"/>
          <p:nvPr/>
        </p:nvSpPr>
        <p:spPr>
          <a:xfrm>
            <a:off x="678525" y="4914288"/>
            <a:ext cx="10984500" cy="452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99" b="1">
                <a:solidFill>
                  <a:srgbClr val="1E2328"/>
                </a:solidFill>
                <a:latin typeface="Montserrat"/>
                <a:ea typeface="Montserrat"/>
                <a:cs typeface="Montserrat"/>
                <a:sym typeface="Montserrat"/>
              </a:rPr>
              <a:t>PODSTAWOWE WSKAZÓWKI dotyczące pierwszych kroków:</a:t>
            </a:r>
            <a:endParaRPr sz="2199" b="1">
              <a:solidFill>
                <a:srgbClr val="1E2328"/>
              </a:solidFill>
              <a:latin typeface="Montserrat"/>
              <a:ea typeface="Montserrat"/>
              <a:cs typeface="Montserrat"/>
              <a:sym typeface="Montserrat"/>
            </a:endParaRPr>
          </a:p>
          <a:p>
            <a:pPr marL="457200" lvl="0" indent="-279400" algn="l" rtl="0">
              <a:lnSpc>
                <a:spcPct val="150000"/>
              </a:lnSpc>
              <a:spcBef>
                <a:spcPts val="1200"/>
              </a:spcBef>
              <a:spcAft>
                <a:spcPts val="0"/>
              </a:spcAft>
              <a:buClr>
                <a:schemeClr val="dk1"/>
              </a:buClr>
              <a:buSzPts val="800"/>
              <a:buChar char="●"/>
            </a:pPr>
            <a:r>
              <a:rPr lang="pl" sz="1899">
                <a:solidFill>
                  <a:srgbClr val="1E2328"/>
                </a:solidFill>
                <a:latin typeface="Montserrat"/>
                <a:ea typeface="Montserrat"/>
                <a:cs typeface="Montserrat"/>
                <a:sym typeface="Montserrat"/>
              </a:rPr>
              <a:t>Zrób szablon z mocnego papieru, na podstawie rysunku, który będzie pasował do miejsca, w którym chcesz umieścić aplikację, i wytnij go wzdłuż konturów. Jeśli Twoja aplikacja składa się z więcej niż jednego elementu, zrób kopię każdego z nich i upewnij się, że narysowane kontury pokrywają się z pozostałymi elementami, a nie do siebie pasują; zaznacz po prawej stronie, identyfikując każdy element.</a:t>
            </a:r>
            <a:endParaRPr sz="1899">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a:solidFill>
                  <a:srgbClr val="1E2328"/>
                </a:solidFill>
                <a:latin typeface="Montserrat"/>
                <a:ea typeface="Montserrat"/>
                <a:cs typeface="Montserrat"/>
                <a:sym typeface="Montserrat"/>
              </a:rPr>
              <a:t>Zbierz skrawki i resztki materiałów, aby wybrać te, których użyjesz w swojej aplikacji. Postaraj się, aby kolory, wzory i faktury różnych materiałów były ze sobą zharmonizowane.</a:t>
            </a:r>
            <a:endParaRPr sz="1899">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a:solidFill>
                  <a:srgbClr val="1E2328"/>
                </a:solidFill>
                <a:latin typeface="Montserrat"/>
                <a:ea typeface="Montserrat"/>
                <a:cs typeface="Montserrat"/>
                <a:sym typeface="Montserrat"/>
              </a:rPr>
              <a:t>Sprawdź zgodność zastosowanych tkanin i podłoża pod kątem prania i suszenia.</a:t>
            </a:r>
            <a:endParaRPr sz="1899">
              <a:solidFill>
                <a:srgbClr val="1E2328"/>
              </a:solidFill>
              <a:latin typeface="Montserrat"/>
              <a:ea typeface="Montserrat"/>
              <a:cs typeface="Montserrat"/>
              <a:sym typeface="Montserrat"/>
            </a:endParaRPr>
          </a:p>
        </p:txBody>
      </p:sp>
      <p:sp>
        <p:nvSpPr>
          <p:cNvPr id="553" name="Google Shape;553;g2d8eb0e7355_1_5"/>
          <p:cNvSpPr txBox="1"/>
          <p:nvPr/>
        </p:nvSpPr>
        <p:spPr>
          <a:xfrm>
            <a:off x="886125" y="3246775"/>
            <a:ext cx="10569300" cy="148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a:solidFill>
                  <a:srgbClr val="1E2328"/>
                </a:solidFill>
                <a:latin typeface="Montserrat"/>
                <a:ea typeface="Montserrat"/>
                <a:cs typeface="Montserrat"/>
                <a:sym typeface="Montserrat"/>
              </a:rPr>
              <a:t>Aplikacja to proces przyszywania mniejszych kawałków materiału do większego kawałka w celu stworzenia wzorów lub motywów. Te mniejsze elementy można przyszywać różnymi metodami, takimi jak aplikacja ręczna, aplikacja maszynowa lub aplikacja klejona. W tym artykule przyjrzymy się aplikacji maszynowej.</a:t>
            </a:r>
            <a:endParaRPr sz="800"/>
          </a:p>
        </p:txBody>
      </p:sp>
      <p:sp>
        <p:nvSpPr>
          <p:cNvPr id="555" name="Google Shape;555;g2d8eb0e7355_1_5"/>
          <p:cNvSpPr txBox="1"/>
          <p:nvPr/>
        </p:nvSpPr>
        <p:spPr>
          <a:xfrm>
            <a:off x="11824925" y="9040950"/>
            <a:ext cx="559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latin typeface="Montserrat"/>
                <a:ea typeface="Montserrat"/>
                <a:cs typeface="Montserrat"/>
                <a:sym typeface="Montserrat"/>
              </a:rPr>
              <a:t>R13 Wiosna 2025</a:t>
            </a:r>
            <a:endParaRPr sz="1800">
              <a:latin typeface="Montserrat"/>
              <a:ea typeface="Montserrat"/>
              <a:cs typeface="Montserrat"/>
              <a:sym typeface="Montserrat"/>
            </a:endParaRPr>
          </a:p>
          <a:p>
            <a:pPr marL="0" lvl="0" indent="0" algn="l" rtl="0">
              <a:spcBef>
                <a:spcPts val="0"/>
              </a:spcBef>
              <a:spcAft>
                <a:spcPts val="0"/>
              </a:spcAft>
              <a:buNone/>
            </a:pPr>
            <a:r>
              <a:rPr lang="pl" sz="1800">
                <a:latin typeface="Montserrat"/>
                <a:ea typeface="Montserrat"/>
                <a:cs typeface="Montserrat"/>
                <a:sym typeface="Montserrat"/>
              </a:rPr>
              <a:t>Kolekcja gotowa do noszenia</a:t>
            </a:r>
            <a:endParaRPr sz="1800">
              <a:solidFill>
                <a:srgbClr val="000000"/>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9BD17EED-2A34-308C-1655-BD441B06D61D}"/>
              </a:ext>
            </a:extLst>
          </p:cNvPr>
          <p:cNvPicPr>
            <a:picLocks noChangeAspect="1"/>
          </p:cNvPicPr>
          <p:nvPr/>
        </p:nvPicPr>
        <p:blipFill>
          <a:blip r:embed="rId5"/>
          <a:stretch>
            <a:fillRect/>
          </a:stretch>
        </p:blipFill>
        <p:spPr>
          <a:xfrm>
            <a:off x="11873875" y="2816611"/>
            <a:ext cx="4216400" cy="5791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cxnSp>
        <p:nvCxnSpPr>
          <p:cNvPr id="103" name="Google Shape;103;p2"/>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04" name="Google Shape;104;p2"/>
          <p:cNvGrpSpPr/>
          <p:nvPr/>
        </p:nvGrpSpPr>
        <p:grpSpPr>
          <a:xfrm>
            <a:off x="0" y="9263063"/>
            <a:ext cx="12735070" cy="1023937"/>
            <a:chOff x="0" y="0"/>
            <a:chExt cx="10109079" cy="812800"/>
          </a:xfrm>
        </p:grpSpPr>
        <p:sp>
          <p:nvSpPr>
            <p:cNvPr id="105" name="Google Shape;105;p2"/>
            <p:cNvSpPr/>
            <p:nvPr/>
          </p:nvSpPr>
          <p:spPr>
            <a:xfrm>
              <a:off x="0" y="0"/>
              <a:ext cx="10109079" cy="812800"/>
            </a:xfrm>
            <a:custGeom>
              <a:avLst/>
              <a:gdLst/>
              <a:ahLst/>
              <a:cxnLst/>
              <a:rect l="l" t="t" r="r" b="b"/>
              <a:pathLst>
                <a:path w="10109079" h="812800" extrusionOk="0">
                  <a:moveTo>
                    <a:pt x="0" y="0"/>
                  </a:moveTo>
                  <a:lnTo>
                    <a:pt x="10109079" y="0"/>
                  </a:lnTo>
                  <a:lnTo>
                    <a:pt x="10109079" y="812800"/>
                  </a:lnTo>
                  <a:lnTo>
                    <a:pt x="0" y="812800"/>
                  </a:lnTo>
                  <a:close/>
                </a:path>
              </a:pathLst>
            </a:custGeom>
            <a:solidFill>
              <a:srgbClr val="000000"/>
            </a:solidFill>
            <a:ln>
              <a:noFill/>
            </a:ln>
          </p:spPr>
          <p:txBody>
            <a:bodyPr/>
            <a:lstStyle/>
            <a:p>
              <a:endParaRPr lang="pl-PL"/>
            </a:p>
          </p:txBody>
        </p:sp>
        <p:sp>
          <p:nvSpPr>
            <p:cNvPr id="106" name="Google Shape;106;p2"/>
            <p:cNvSpPr txBox="1"/>
            <p:nvPr/>
          </p:nvSpPr>
          <p:spPr>
            <a:xfrm>
              <a:off x="0" y="0"/>
              <a:ext cx="10109079"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07" name="Google Shape;107;p2"/>
          <p:cNvGrpSpPr/>
          <p:nvPr/>
        </p:nvGrpSpPr>
        <p:grpSpPr>
          <a:xfrm>
            <a:off x="7751895" y="5657850"/>
            <a:ext cx="5296402" cy="5008320"/>
            <a:chOff x="0" y="0"/>
            <a:chExt cx="4204276" cy="3975597"/>
          </a:xfrm>
        </p:grpSpPr>
        <p:sp>
          <p:nvSpPr>
            <p:cNvPr id="108" name="Google Shape;108;p2"/>
            <p:cNvSpPr/>
            <p:nvPr/>
          </p:nvSpPr>
          <p:spPr>
            <a:xfrm>
              <a:off x="0" y="0"/>
              <a:ext cx="4204276" cy="3975597"/>
            </a:xfrm>
            <a:custGeom>
              <a:avLst/>
              <a:gdLst/>
              <a:ahLst/>
              <a:cxnLst/>
              <a:rect l="l" t="t" r="r" b="b"/>
              <a:pathLst>
                <a:path w="4204276" h="3975597" extrusionOk="0">
                  <a:moveTo>
                    <a:pt x="0" y="0"/>
                  </a:moveTo>
                  <a:lnTo>
                    <a:pt x="4204276" y="0"/>
                  </a:lnTo>
                  <a:lnTo>
                    <a:pt x="4204276" y="3975597"/>
                  </a:lnTo>
                  <a:lnTo>
                    <a:pt x="0" y="3975597"/>
                  </a:lnTo>
                  <a:close/>
                </a:path>
              </a:pathLst>
            </a:custGeom>
            <a:solidFill>
              <a:srgbClr val="CFCF5A"/>
            </a:solidFill>
            <a:ln>
              <a:noFill/>
            </a:ln>
          </p:spPr>
          <p:txBody>
            <a:bodyPr/>
            <a:lstStyle/>
            <a:p>
              <a:endParaRPr lang="pl-PL"/>
            </a:p>
          </p:txBody>
        </p:sp>
        <p:sp>
          <p:nvSpPr>
            <p:cNvPr id="109" name="Google Shape;109;p2"/>
            <p:cNvSpPr txBox="1"/>
            <p:nvPr/>
          </p:nvSpPr>
          <p:spPr>
            <a:xfrm>
              <a:off x="0" y="0"/>
              <a:ext cx="4204276" cy="3975597"/>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10" name="Google Shape;110;p2"/>
          <p:cNvPicPr preferRelativeResize="0"/>
          <p:nvPr/>
        </p:nvPicPr>
        <p:blipFill rotWithShape="1">
          <a:blip r:embed="rId3">
            <a:alphaModFix/>
          </a:blip>
          <a:srcRect t="1182" b="1180"/>
          <a:stretch/>
        </p:blipFill>
        <p:spPr>
          <a:xfrm>
            <a:off x="7751895" y="1028700"/>
            <a:ext cx="9482623" cy="9258300"/>
          </a:xfrm>
          <a:prstGeom prst="rect">
            <a:avLst/>
          </a:prstGeom>
          <a:noFill/>
          <a:ln>
            <a:noFill/>
          </a:ln>
        </p:spPr>
      </p:pic>
      <p:sp>
        <p:nvSpPr>
          <p:cNvPr id="111" name="Google Shape;111;p2"/>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a:off x="16675331" y="0"/>
            <a:ext cx="0" cy="10287000"/>
          </a:xfrm>
          <a:prstGeom prst="straightConnector1">
            <a:avLst/>
          </a:prstGeom>
          <a:noFill/>
          <a:ln w="9525" cap="flat" cmpd="sng">
            <a:solidFill>
              <a:srgbClr val="1E2328"/>
            </a:solidFill>
            <a:prstDash val="solid"/>
            <a:round/>
            <a:headEnd type="none" w="sm" len="sm"/>
            <a:tailEnd type="none" w="sm" len="sm"/>
          </a:ln>
        </p:spPr>
      </p:cxnSp>
      <p:sp>
        <p:nvSpPr>
          <p:cNvPr id="113" name="Google Shape;113;p2"/>
          <p:cNvSpPr txBox="1"/>
          <p:nvPr/>
        </p:nvSpPr>
        <p:spPr>
          <a:xfrm rot="16200000">
            <a:off x="15875485" y="7552669"/>
            <a:ext cx="3227806" cy="337913"/>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none" strike="noStrike" cap="none">
                <a:solidFill>
                  <a:srgbClr val="1E2328"/>
                </a:solidFill>
                <a:latin typeface="Montserrat"/>
                <a:ea typeface="Montserrat"/>
                <a:cs typeface="Montserrat"/>
                <a:sym typeface="Montserrat"/>
              </a:rPr>
              <a:t>www.fashionupproject.com</a:t>
            </a:r>
            <a:endParaRPr sz="1400" b="0" i="0" u="none" strike="noStrike" cap="none">
              <a:solidFill>
                <a:srgbClr val="000000"/>
              </a:solidFill>
              <a:latin typeface="Arial"/>
              <a:ea typeface="Arial"/>
              <a:cs typeface="Arial"/>
              <a:sym typeface="Arial"/>
            </a:endParaRPr>
          </a:p>
        </p:txBody>
      </p:sp>
      <p:sp>
        <p:nvSpPr>
          <p:cNvPr id="114" name="Google Shape;114;p2"/>
          <p:cNvSpPr txBox="1"/>
          <p:nvPr/>
        </p:nvSpPr>
        <p:spPr>
          <a:xfrm>
            <a:off x="1031566" y="3023235"/>
            <a:ext cx="4695894" cy="4173854"/>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Clr>
                <a:srgbClr val="000000"/>
              </a:buClr>
              <a:buSzPts val="2200"/>
              <a:buFont typeface="Arial"/>
              <a:buNone/>
            </a:pPr>
            <a:r>
              <a:rPr lang="pl" sz="2200" b="0" i="0" u="none" strike="noStrike" cap="none">
                <a:solidFill>
                  <a:srgbClr val="000000"/>
                </a:solidFill>
                <a:latin typeface="Montserrat"/>
                <a:ea typeface="Montserrat"/>
                <a:cs typeface="Montserrat"/>
                <a:sym typeface="Montserrat"/>
              </a:rPr>
              <a:t>Finansowane przez Unię Europejską. Wyrażone poglądy i opinie są jednak poglądami i opiniami wyłącznie autora/autorów i niekoniecznie odzwierciedlają poglądy Unii Europejskiej ani Europejskiej Agencji Wykonawczej ds. Edukacji i Kultury (EACEA). Ani Unia Europejska, ani EACEA nie ponoszą za nie odpowiedzialności.</a:t>
            </a:r>
            <a:endParaRPr sz="1400" b="0" i="0" u="none" strike="noStrike" cap="none">
              <a:solidFill>
                <a:srgbClr val="000000"/>
              </a:solidFill>
              <a:latin typeface="Arial"/>
              <a:ea typeface="Arial"/>
              <a:cs typeface="Arial"/>
              <a:sym typeface="Arial"/>
            </a:endParaRPr>
          </a:p>
        </p:txBody>
      </p:sp>
      <p:sp>
        <p:nvSpPr>
          <p:cNvPr id="115" name="Google Shape;115;p2"/>
          <p:cNvSpPr/>
          <p:nvPr/>
        </p:nvSpPr>
        <p:spPr>
          <a:xfrm>
            <a:off x="13662188" y="268369"/>
            <a:ext cx="2675477" cy="559152"/>
          </a:xfrm>
          <a:custGeom>
            <a:avLst/>
            <a:gdLst/>
            <a:ahLst/>
            <a:cxnLst/>
            <a:rect l="l" t="t" r="r" b="b"/>
            <a:pathLst>
              <a:path w="2675477" h="559152" extrusionOk="0">
                <a:moveTo>
                  <a:pt x="0" y="0"/>
                </a:moveTo>
                <a:lnTo>
                  <a:pt x="2675478" y="0"/>
                </a:lnTo>
                <a:lnTo>
                  <a:pt x="2675478" y="559152"/>
                </a:lnTo>
                <a:lnTo>
                  <a:pt x="0" y="559152"/>
                </a:lnTo>
                <a:lnTo>
                  <a:pt x="0" y="0"/>
                </a:lnTo>
                <a:close/>
              </a:path>
            </a:pathLst>
          </a:custGeom>
          <a:blipFill rotWithShape="1">
            <a:blip r:embed="rId4">
              <a:alphaModFix/>
            </a:blip>
            <a:stretch>
              <a:fillRect/>
            </a:stretch>
          </a:blipFill>
          <a:ln>
            <a:noFill/>
          </a:ln>
        </p:spPr>
        <p:txBody>
          <a:bodyPr/>
          <a:lstStyle/>
          <a:p>
            <a:endParaRPr lang="pl-PL"/>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59"/>
        <p:cNvGrpSpPr/>
        <p:nvPr/>
      </p:nvGrpSpPr>
      <p:grpSpPr>
        <a:xfrm>
          <a:off x="0" y="0"/>
          <a:ext cx="0" cy="0"/>
          <a:chOff x="0" y="0"/>
          <a:chExt cx="0" cy="0"/>
        </a:xfrm>
      </p:grpSpPr>
      <p:grpSp>
        <p:nvGrpSpPr>
          <p:cNvPr id="560" name="Google Shape;560;g32cccd95a54_0_20"/>
          <p:cNvGrpSpPr/>
          <p:nvPr/>
        </p:nvGrpSpPr>
        <p:grpSpPr>
          <a:xfrm>
            <a:off x="0" y="0"/>
            <a:ext cx="18288000" cy="10287000"/>
            <a:chOff x="0" y="0"/>
            <a:chExt cx="24384000" cy="13716000"/>
          </a:xfrm>
        </p:grpSpPr>
        <p:cxnSp>
          <p:nvCxnSpPr>
            <p:cNvPr id="561" name="Google Shape;561;g32cccd95a54_0_2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62" name="Google Shape;562;g32cccd95a54_0_2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63" name="Google Shape;563;g32cccd95a54_0_2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64" name="Google Shape;564;g32cccd95a54_0_2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65" name="Google Shape;565;g32cccd95a54_0_20"/>
          <p:cNvSpPr txBox="1"/>
          <p:nvPr/>
        </p:nvSpPr>
        <p:spPr>
          <a:xfrm>
            <a:off x="631325" y="1155550"/>
            <a:ext cx="138933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Aplikacje</a:t>
            </a:r>
            <a:endParaRPr sz="4800">
              <a:solidFill>
                <a:schemeClr val="lt1"/>
              </a:solidFill>
              <a:latin typeface="DM Serif Display"/>
              <a:ea typeface="DM Serif Display"/>
              <a:cs typeface="DM Serif Display"/>
              <a:sym typeface="DM Serif Display"/>
            </a:endParaRPr>
          </a:p>
        </p:txBody>
      </p:sp>
      <p:sp>
        <p:nvSpPr>
          <p:cNvPr id="566" name="Google Shape;566;g32cccd95a54_0_2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567" name="Google Shape;567;g32cccd95a54_0_20"/>
          <p:cNvGrpSpPr/>
          <p:nvPr/>
        </p:nvGrpSpPr>
        <p:grpSpPr>
          <a:xfrm>
            <a:off x="0" y="0"/>
            <a:ext cx="18288000" cy="10287000"/>
            <a:chOff x="0" y="0"/>
            <a:chExt cx="24384000" cy="13716000"/>
          </a:xfrm>
        </p:grpSpPr>
        <p:cxnSp>
          <p:nvCxnSpPr>
            <p:cNvPr id="568" name="Google Shape;568;g32cccd95a54_0_2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69" name="Google Shape;569;g32cccd95a54_0_2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70" name="Google Shape;570;g32cccd95a54_0_2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71" name="Google Shape;571;g32cccd95a54_0_2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572" name="Google Shape;572;g32cccd95a54_0_2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573" name="Google Shape;573;g32cccd95a54_0_20"/>
          <p:cNvSpPr txBox="1"/>
          <p:nvPr/>
        </p:nvSpPr>
        <p:spPr>
          <a:xfrm>
            <a:off x="338978" y="1824098"/>
            <a:ext cx="15261000" cy="4784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499" b="1" dirty="0">
                <a:solidFill>
                  <a:srgbClr val="1E2328"/>
                </a:solidFill>
                <a:latin typeface="Montserrat"/>
                <a:ea typeface="Montserrat"/>
                <a:cs typeface="Montserrat"/>
                <a:sym typeface="Montserrat"/>
              </a:rPr>
              <a:t>Krojenie i przygotowywanie</a:t>
            </a:r>
            <a:endParaRPr sz="2499" b="1" dirty="0">
              <a:solidFill>
                <a:srgbClr val="1E2328"/>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b="1"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Przypnij szablon do prawej strony materiału. Obrysuj go ołówkiem krawieckim. Usuń szablon. Zaznacz zapas na szew, rysując drugą linię w odległości 0,5 cm od pierwszej (nieco więcej w przypadku tkanin strzępiących się).</a:t>
            </a:r>
            <a:endParaRPr sz="1899" dirty="0">
              <a:solidFill>
                <a:srgbClr val="1E2328"/>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1899"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Wytnij materiał aplikacji z pewnym marginesem, dzięki czemu łatwiej będzie Ci wykonać ścieg zabezpieczający w następnej fazie.</a:t>
            </a:r>
            <a:endParaRPr sz="1899" dirty="0">
              <a:solidFill>
                <a:srgbClr val="1E2328"/>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1899"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Wykonaj ścieg zabezpieczający nieco poza pierwszą linią narysowaną wokół szablonu. Ten ścieg ma ułatwić podwijanie brzegów. Dostosuj ścieg maszyny do rodzaju materiału.</a:t>
            </a:r>
            <a:endParaRPr sz="1899" dirty="0">
              <a:solidFill>
                <a:srgbClr val="1E2328"/>
              </a:solidFill>
              <a:latin typeface="Montserrat"/>
              <a:ea typeface="Montserrat"/>
              <a:cs typeface="Montserrat"/>
              <a:sym typeface="Montserrat"/>
            </a:endParaRPr>
          </a:p>
          <a:p>
            <a:pPr marL="457200" marR="0" lvl="0" indent="0" algn="l" rtl="0">
              <a:lnSpc>
                <a:spcPct val="115000"/>
              </a:lnSpc>
              <a:spcBef>
                <a:spcPts val="0"/>
              </a:spcBef>
              <a:spcAft>
                <a:spcPts val="0"/>
              </a:spcAft>
              <a:buNone/>
            </a:pPr>
            <a:endParaRPr sz="1899"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Przytnij tkaninę wzdłuż drugiej linii narysowanej poza szablonem. Tnij tkaninę wzdłuż krzywizn i kątów, tak aby krawędzie leżały płasko po obróceniu:</a:t>
            </a:r>
            <a:endParaRPr sz="1899" dirty="0">
              <a:solidFill>
                <a:srgbClr val="1E2328"/>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199" dirty="0">
              <a:solidFill>
                <a:srgbClr val="1E2328"/>
              </a:solidFill>
              <a:latin typeface="Montserrat"/>
              <a:ea typeface="Montserrat"/>
              <a:cs typeface="Montserrat"/>
              <a:sym typeface="Montserrat"/>
            </a:endParaRPr>
          </a:p>
        </p:txBody>
      </p:sp>
      <p:sp>
        <p:nvSpPr>
          <p:cNvPr id="574" name="Google Shape;574;g32cccd95a54_0_20"/>
          <p:cNvSpPr txBox="1"/>
          <p:nvPr/>
        </p:nvSpPr>
        <p:spPr>
          <a:xfrm>
            <a:off x="11607250" y="9219950"/>
            <a:ext cx="3480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rgbClr val="1E2328"/>
                </a:solidFill>
                <a:latin typeface="Montserrat"/>
                <a:ea typeface="Montserrat"/>
                <a:cs typeface="Montserrat"/>
                <a:sym typeface="Montserrat"/>
              </a:rPr>
              <a:t>W wewnętrznych rogach wykonaj nacięcie blisko ściegu mocującego, tak aby krawędzie mogły się wywinąć do środka.</a:t>
            </a:r>
            <a:endParaRPr/>
          </a:p>
        </p:txBody>
      </p:sp>
      <p:pic>
        <p:nvPicPr>
          <p:cNvPr id="575" name="Google Shape;575;g32cccd95a54_0_20"/>
          <p:cNvPicPr preferRelativeResize="0"/>
          <p:nvPr/>
        </p:nvPicPr>
        <p:blipFill>
          <a:blip r:embed="rId5">
            <a:alphaModFix/>
          </a:blip>
          <a:stretch>
            <a:fillRect/>
          </a:stretch>
        </p:blipFill>
        <p:spPr>
          <a:xfrm>
            <a:off x="7948575" y="6834096"/>
            <a:ext cx="3293151" cy="2385854"/>
          </a:xfrm>
          <a:prstGeom prst="rect">
            <a:avLst/>
          </a:prstGeom>
          <a:noFill/>
          <a:ln>
            <a:noFill/>
          </a:ln>
        </p:spPr>
      </p:pic>
      <p:pic>
        <p:nvPicPr>
          <p:cNvPr id="576" name="Google Shape;576;g32cccd95a54_0_20"/>
          <p:cNvPicPr preferRelativeResize="0"/>
          <p:nvPr/>
        </p:nvPicPr>
        <p:blipFill rotWithShape="1">
          <a:blip r:embed="rId6">
            <a:alphaModFix/>
          </a:blip>
          <a:srcRect t="583" b="573"/>
          <a:stretch/>
        </p:blipFill>
        <p:spPr>
          <a:xfrm>
            <a:off x="11607200" y="6834100"/>
            <a:ext cx="3480637" cy="2385850"/>
          </a:xfrm>
          <a:prstGeom prst="rect">
            <a:avLst/>
          </a:prstGeom>
          <a:noFill/>
          <a:ln>
            <a:noFill/>
          </a:ln>
        </p:spPr>
      </p:pic>
      <p:pic>
        <p:nvPicPr>
          <p:cNvPr id="577" name="Google Shape;577;g32cccd95a54_0_20"/>
          <p:cNvPicPr preferRelativeResize="0"/>
          <p:nvPr/>
        </p:nvPicPr>
        <p:blipFill>
          <a:blip r:embed="rId7">
            <a:alphaModFix/>
          </a:blip>
          <a:stretch>
            <a:fillRect/>
          </a:stretch>
        </p:blipFill>
        <p:spPr>
          <a:xfrm>
            <a:off x="4289943" y="6816523"/>
            <a:ext cx="3293150" cy="2333170"/>
          </a:xfrm>
          <a:prstGeom prst="rect">
            <a:avLst/>
          </a:prstGeom>
          <a:noFill/>
          <a:ln>
            <a:noFill/>
          </a:ln>
        </p:spPr>
      </p:pic>
      <p:pic>
        <p:nvPicPr>
          <p:cNvPr id="578" name="Google Shape;578;g32cccd95a54_0_20"/>
          <p:cNvPicPr preferRelativeResize="0"/>
          <p:nvPr/>
        </p:nvPicPr>
        <p:blipFill rotWithShape="1">
          <a:blip r:embed="rId8">
            <a:alphaModFix/>
          </a:blip>
          <a:srcRect l="3227" r="3227"/>
          <a:stretch/>
        </p:blipFill>
        <p:spPr>
          <a:xfrm>
            <a:off x="631318" y="6834105"/>
            <a:ext cx="3293167" cy="2298000"/>
          </a:xfrm>
          <a:prstGeom prst="rect">
            <a:avLst/>
          </a:prstGeom>
          <a:noFill/>
          <a:ln>
            <a:noFill/>
          </a:ln>
        </p:spPr>
      </p:pic>
      <p:sp>
        <p:nvSpPr>
          <p:cNvPr id="579" name="Google Shape;579;g32cccd95a54_0_20"/>
          <p:cNvSpPr txBox="1"/>
          <p:nvPr/>
        </p:nvSpPr>
        <p:spPr>
          <a:xfrm>
            <a:off x="4289950" y="9149700"/>
            <a:ext cx="329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rgbClr val="1E2328"/>
                </a:solidFill>
                <a:latin typeface="Montserrat"/>
                <a:ea typeface="Montserrat"/>
                <a:cs typeface="Montserrat"/>
                <a:sym typeface="Montserrat"/>
              </a:rPr>
              <a:t>Na wewnętrznych łukach, uderzaj krawędziami prostopadle do szwu. Na ostrzejszych łukach, uderzaj mocniej.</a:t>
            </a:r>
            <a:endParaRPr/>
          </a:p>
        </p:txBody>
      </p:sp>
      <p:sp>
        <p:nvSpPr>
          <p:cNvPr id="580" name="Google Shape;580;g32cccd95a54_0_20"/>
          <p:cNvSpPr txBox="1"/>
          <p:nvPr/>
        </p:nvSpPr>
        <p:spPr>
          <a:xfrm>
            <a:off x="631325" y="9132100"/>
            <a:ext cx="32931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rgbClr val="1E2328"/>
                </a:solidFill>
                <a:latin typeface="Montserrat"/>
                <a:ea typeface="Montserrat"/>
                <a:cs typeface="Montserrat"/>
                <a:sym typeface="Montserrat"/>
              </a:rPr>
              <a:t>Na zewnętrznych łukach natnij krawędzie, aby zapobiec zwijaniu się materiału podczas zwijania go do środka.</a:t>
            </a:r>
            <a:endParaRPr/>
          </a:p>
        </p:txBody>
      </p:sp>
      <p:sp>
        <p:nvSpPr>
          <p:cNvPr id="581" name="Google Shape;581;g32cccd95a54_0_20"/>
          <p:cNvSpPr txBox="1"/>
          <p:nvPr/>
        </p:nvSpPr>
        <p:spPr>
          <a:xfrm>
            <a:off x="7948575" y="9219950"/>
            <a:ext cx="3293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rgbClr val="1E2328"/>
                </a:solidFill>
                <a:latin typeface="Montserrat"/>
                <a:ea typeface="Montserrat"/>
                <a:cs typeface="Montserrat"/>
                <a:sym typeface="Montserrat"/>
              </a:rPr>
              <a:t>Na zewnętrznych narożnikach odetnij końcówki krawędzi, aby zmniejszyć objętość w miejscu, gdzie są ścięte na skos.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585"/>
        <p:cNvGrpSpPr/>
        <p:nvPr/>
      </p:nvGrpSpPr>
      <p:grpSpPr>
        <a:xfrm>
          <a:off x="0" y="0"/>
          <a:ext cx="0" cy="0"/>
          <a:chOff x="0" y="0"/>
          <a:chExt cx="0" cy="0"/>
        </a:xfrm>
      </p:grpSpPr>
      <p:grpSp>
        <p:nvGrpSpPr>
          <p:cNvPr id="586" name="Google Shape;586;g2d8eb0e7355_1_121"/>
          <p:cNvGrpSpPr/>
          <p:nvPr/>
        </p:nvGrpSpPr>
        <p:grpSpPr>
          <a:xfrm>
            <a:off x="0" y="0"/>
            <a:ext cx="18288000" cy="10287000"/>
            <a:chOff x="0" y="0"/>
            <a:chExt cx="24384000" cy="13716000"/>
          </a:xfrm>
        </p:grpSpPr>
        <p:cxnSp>
          <p:nvCxnSpPr>
            <p:cNvPr id="587" name="Google Shape;587;g2d8eb0e7355_1_12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588" name="Google Shape;588;g2d8eb0e7355_1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89" name="Google Shape;589;g2d8eb0e7355_1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590" name="Google Shape;590;g2d8eb0e7355_1_12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591" name="Google Shape;591;g2d8eb0e7355_1_121"/>
          <p:cNvSpPr txBox="1"/>
          <p:nvPr/>
        </p:nvSpPr>
        <p:spPr>
          <a:xfrm>
            <a:off x="738125" y="1155550"/>
            <a:ext cx="13718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Łączenie różnych tkanin i faktur </a:t>
            </a:r>
            <a:r>
              <a:rPr lang="pl" sz="4800">
                <a:solidFill>
                  <a:schemeClr val="dk1"/>
                </a:solidFill>
                <a:latin typeface="DM Serif Display"/>
                <a:ea typeface="DM Serif Display"/>
                <a:cs typeface="DM Serif Display"/>
                <a:sym typeface="DM Serif Display"/>
              </a:rPr>
              <a:t>- </a:t>
            </a:r>
            <a:r>
              <a:rPr lang="pl" sz="4800">
                <a:solidFill>
                  <a:schemeClr val="lt1"/>
                </a:solidFill>
                <a:latin typeface="DM Serif Display"/>
                <a:ea typeface="DM Serif Display"/>
                <a:cs typeface="DM Serif Display"/>
                <a:sym typeface="DM Serif Display"/>
              </a:rPr>
              <a:t>Aplikacje</a:t>
            </a:r>
            <a:endParaRPr sz="4800">
              <a:solidFill>
                <a:schemeClr val="lt1"/>
              </a:solidFill>
              <a:latin typeface="DM Serif Display"/>
              <a:ea typeface="DM Serif Display"/>
              <a:cs typeface="DM Serif Display"/>
              <a:sym typeface="DM Serif Display"/>
            </a:endParaRPr>
          </a:p>
        </p:txBody>
      </p:sp>
      <p:sp>
        <p:nvSpPr>
          <p:cNvPr id="592" name="Google Shape;592;g2d8eb0e7355_1_12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593" name="Google Shape;593;g2d8eb0e7355_1_121"/>
          <p:cNvGrpSpPr/>
          <p:nvPr/>
        </p:nvGrpSpPr>
        <p:grpSpPr>
          <a:xfrm>
            <a:off x="0" y="0"/>
            <a:ext cx="18288000" cy="10287000"/>
            <a:chOff x="0" y="0"/>
            <a:chExt cx="24384000" cy="13716000"/>
          </a:xfrm>
        </p:grpSpPr>
        <p:cxnSp>
          <p:nvCxnSpPr>
            <p:cNvPr id="594" name="Google Shape;594;g2d8eb0e7355_1_12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595" name="Google Shape;595;g2d8eb0e7355_1_12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596" name="Google Shape;596;g2d8eb0e7355_1_12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597" name="Google Shape;597;g2d8eb0e7355_1_12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598" name="Google Shape;598;g2d8eb0e7355_1_12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599" name="Google Shape;599;g2d8eb0e7355_1_121"/>
          <p:cNvSpPr txBox="1"/>
          <p:nvPr/>
        </p:nvSpPr>
        <p:spPr>
          <a:xfrm>
            <a:off x="450411" y="1724613"/>
            <a:ext cx="15554400" cy="35586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499" b="1" dirty="0">
                <a:solidFill>
                  <a:srgbClr val="1E2328"/>
                </a:solidFill>
                <a:latin typeface="Montserrat"/>
                <a:ea typeface="Montserrat"/>
                <a:cs typeface="Montserrat"/>
                <a:sym typeface="Montserrat"/>
              </a:rPr>
              <a:t>Przyszywanie i szycie</a:t>
            </a:r>
            <a:endParaRPr sz="2199" b="1"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Aby dokładnie wyśrodkować motyw, narysuj linie środkowe, pionową i poziomą, składając tkaninę na pół i z powrotem na pół; zaprasuj. Rozłóż tkaninę i, jeśli to konieczne, użyj ściegu fastrygującego wzdłuż fałd.</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Rozmieszczenie pojedynczych aplikacji nie musi być koniecznie zaznaczone na tle, o ile linie centralne służą jako punkt odniesienia. Zaleca się jednak takie oznaczenie dla większej dokładności.</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a:p>
            <a:pPr marL="457200" marR="0" lvl="0" indent="-349186" algn="l" rtl="0">
              <a:lnSpc>
                <a:spcPct val="115000"/>
              </a:lnSpc>
              <a:spcBef>
                <a:spcPts val="0"/>
              </a:spcBef>
              <a:spcAft>
                <a:spcPts val="0"/>
              </a:spcAft>
              <a:buClr>
                <a:srgbClr val="1E2328"/>
              </a:buClr>
              <a:buSzPts val="1899"/>
              <a:buFont typeface="Montserrat"/>
              <a:buAutoNum type="arabicPeriod"/>
            </a:pPr>
            <a:r>
              <a:rPr lang="pl" sz="1899" dirty="0">
                <a:solidFill>
                  <a:srgbClr val="1E2328"/>
                </a:solidFill>
                <a:latin typeface="Montserrat"/>
                <a:ea typeface="Montserrat"/>
                <a:cs typeface="Montserrat"/>
                <a:sym typeface="Montserrat"/>
              </a:rPr>
              <a:t>Aby uzyskać większą dokładność, przenieś wzór, umieszczając szablon na tkaninie prawą stroną do góry, przypnij go szpilkami i obrysuj kontur szablonu ołówkiem lub markerem do tkanin.</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p:txBody>
      </p:sp>
      <p:pic>
        <p:nvPicPr>
          <p:cNvPr id="600" name="Google Shape;600;g2d8eb0e7355_1_121"/>
          <p:cNvPicPr preferRelativeResize="0"/>
          <p:nvPr/>
        </p:nvPicPr>
        <p:blipFill>
          <a:blip r:embed="rId5">
            <a:alphaModFix/>
          </a:blip>
          <a:stretch>
            <a:fillRect/>
          </a:stretch>
        </p:blipFill>
        <p:spPr>
          <a:xfrm>
            <a:off x="1031575" y="7558800"/>
            <a:ext cx="2657324" cy="2475577"/>
          </a:xfrm>
          <a:prstGeom prst="rect">
            <a:avLst/>
          </a:prstGeom>
          <a:noFill/>
          <a:ln>
            <a:noFill/>
          </a:ln>
        </p:spPr>
      </p:pic>
      <p:pic>
        <p:nvPicPr>
          <p:cNvPr id="601" name="Google Shape;601;g2d8eb0e7355_1_121"/>
          <p:cNvPicPr preferRelativeResize="0"/>
          <p:nvPr/>
        </p:nvPicPr>
        <p:blipFill>
          <a:blip r:embed="rId6">
            <a:alphaModFix/>
          </a:blip>
          <a:stretch>
            <a:fillRect/>
          </a:stretch>
        </p:blipFill>
        <p:spPr>
          <a:xfrm>
            <a:off x="8569525" y="7643248"/>
            <a:ext cx="2483075" cy="2306675"/>
          </a:xfrm>
          <a:prstGeom prst="rect">
            <a:avLst/>
          </a:prstGeom>
          <a:noFill/>
          <a:ln>
            <a:noFill/>
          </a:ln>
        </p:spPr>
      </p:pic>
      <p:pic>
        <p:nvPicPr>
          <p:cNvPr id="602" name="Google Shape;602;g2d8eb0e7355_1_121"/>
          <p:cNvPicPr preferRelativeResize="0"/>
          <p:nvPr/>
        </p:nvPicPr>
        <p:blipFill rotWithShape="1">
          <a:blip r:embed="rId7">
            <a:alphaModFix/>
          </a:blip>
          <a:srcRect t="12365" b="8470"/>
          <a:stretch/>
        </p:blipFill>
        <p:spPr>
          <a:xfrm>
            <a:off x="12774350" y="5113375"/>
            <a:ext cx="2657325" cy="1995125"/>
          </a:xfrm>
          <a:prstGeom prst="rect">
            <a:avLst/>
          </a:prstGeom>
          <a:noFill/>
          <a:ln>
            <a:noFill/>
          </a:ln>
        </p:spPr>
      </p:pic>
      <p:sp>
        <p:nvSpPr>
          <p:cNvPr id="603" name="Google Shape;603;g2d8eb0e7355_1_121"/>
          <p:cNvSpPr txBox="1"/>
          <p:nvPr/>
        </p:nvSpPr>
        <p:spPr>
          <a:xfrm>
            <a:off x="450411" y="5040107"/>
            <a:ext cx="12450900" cy="231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pl" sz="1899" b="1" dirty="0">
                <a:solidFill>
                  <a:srgbClr val="1E2328"/>
                </a:solidFill>
                <a:latin typeface="Montserrat"/>
                <a:ea typeface="Montserrat"/>
                <a:cs typeface="Montserrat"/>
                <a:sym typeface="Montserrat"/>
              </a:rPr>
              <a:t>4. </a:t>
            </a:r>
            <a:r>
              <a:rPr lang="pl" sz="1899" dirty="0">
                <a:solidFill>
                  <a:srgbClr val="1E2328"/>
                </a:solidFill>
                <a:latin typeface="Montserrat"/>
                <a:ea typeface="Montserrat"/>
                <a:cs typeface="Montserrat"/>
                <a:sym typeface="Montserrat"/>
              </a:rPr>
              <a:t>Złóż zapas szwu na lewą stronę wzdłuż ściegu zabezpieczającego; dociśnij dobrze palcami, fastrygując w trakcie. Ścieg zabezpieczający powinien znajdować się na zagiętej krawędzi, po lewej stronie.</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a:p>
            <a:pPr marL="0" lvl="0" indent="0" algn="l" rtl="0">
              <a:lnSpc>
                <a:spcPct val="115000"/>
              </a:lnSpc>
              <a:spcBef>
                <a:spcPts val="1200"/>
              </a:spcBef>
              <a:spcAft>
                <a:spcPts val="1200"/>
              </a:spcAft>
              <a:buNone/>
            </a:pPr>
            <a:r>
              <a:rPr lang="pl" sz="1899" b="1" dirty="0">
                <a:solidFill>
                  <a:srgbClr val="1E2328"/>
                </a:solidFill>
                <a:latin typeface="Montserrat"/>
                <a:ea typeface="Montserrat"/>
                <a:cs typeface="Montserrat"/>
                <a:sym typeface="Montserrat"/>
              </a:rPr>
              <a:t>5. </a:t>
            </a:r>
            <a:r>
              <a:rPr lang="pl" sz="1899" dirty="0">
                <a:solidFill>
                  <a:srgbClr val="1E2328"/>
                </a:solidFill>
                <a:latin typeface="Montserrat"/>
                <a:ea typeface="Montserrat"/>
                <a:cs typeface="Montserrat"/>
                <a:sym typeface="Montserrat"/>
              </a:rPr>
              <a:t>Przypnij aplikację do materiału tła i zabezpiecz ją ściegiem fastrygującym. Aby zapobiec strzępieniu się materiału na rogach i ostrych zakrętach, zszyj je ściegiem ślizgowym.</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p:txBody>
      </p:sp>
      <p:sp>
        <p:nvSpPr>
          <p:cNvPr id="604" name="Google Shape;604;g2d8eb0e7355_1_121"/>
          <p:cNvSpPr txBox="1"/>
          <p:nvPr/>
        </p:nvSpPr>
        <p:spPr>
          <a:xfrm>
            <a:off x="3830725" y="7717788"/>
            <a:ext cx="47388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99" b="1">
                <a:solidFill>
                  <a:srgbClr val="1E2328"/>
                </a:solidFill>
                <a:latin typeface="Montserrat"/>
                <a:ea typeface="Montserrat"/>
                <a:cs typeface="Montserrat"/>
                <a:sym typeface="Montserrat"/>
              </a:rPr>
              <a:t>6. </a:t>
            </a:r>
            <a:r>
              <a:rPr lang="pl" sz="1899">
                <a:solidFill>
                  <a:srgbClr val="1E2328"/>
                </a:solidFill>
                <a:latin typeface="Montserrat"/>
                <a:ea typeface="Montserrat"/>
                <a:cs typeface="Montserrat"/>
                <a:sym typeface="Montserrat"/>
              </a:rPr>
              <a:t>Szycie ściegiem prostym: Ustaw długość ściegu maszyny na średnią (każdy ścieg = 2-2,5 cm). Szyj wzdłuż krawędzi aplikacji. Przełóż końce nici na lewą stronę i zawiąż supełki.</a:t>
            </a:r>
            <a:endParaRPr sz="1899">
              <a:solidFill>
                <a:srgbClr val="1E2328"/>
              </a:solidFill>
              <a:latin typeface="Montserrat"/>
              <a:ea typeface="Montserrat"/>
              <a:cs typeface="Montserrat"/>
              <a:sym typeface="Montserrat"/>
            </a:endParaRPr>
          </a:p>
        </p:txBody>
      </p:sp>
      <p:sp>
        <p:nvSpPr>
          <p:cNvPr id="605" name="Google Shape;605;g2d8eb0e7355_1_121"/>
          <p:cNvSpPr txBox="1"/>
          <p:nvPr/>
        </p:nvSpPr>
        <p:spPr>
          <a:xfrm>
            <a:off x="11276950" y="7717788"/>
            <a:ext cx="51264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899" b="1">
                <a:solidFill>
                  <a:srgbClr val="1E2328"/>
                </a:solidFill>
                <a:latin typeface="Montserrat"/>
                <a:ea typeface="Montserrat"/>
                <a:cs typeface="Montserrat"/>
                <a:sym typeface="Montserrat"/>
              </a:rPr>
              <a:t>7. </a:t>
            </a:r>
            <a:r>
              <a:rPr lang="pl" sz="1899">
                <a:solidFill>
                  <a:srgbClr val="1E2328"/>
                </a:solidFill>
                <a:latin typeface="Montserrat"/>
                <a:ea typeface="Montserrat"/>
                <a:cs typeface="Montserrat"/>
                <a:sym typeface="Montserrat"/>
              </a:rPr>
              <a:t>Po przeszyciu możesz wybrać ścieg zygzakowy: przeszyj wąskim, ciasnym ściegiem zygzakowym krawędzie i ścieg wierzchni. W przypadku ostrych narożników, tuż przed końcem ściegu zacznij zmniejszać szerokość ściegu zygzakowego.</a:t>
            </a:r>
            <a:endParaRPr sz="1899">
              <a:solidFill>
                <a:srgbClr val="1E2328"/>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grpSp>
        <p:nvGrpSpPr>
          <p:cNvPr id="610" name="Google Shape;610;g32cccd95a54_0_424"/>
          <p:cNvGrpSpPr/>
          <p:nvPr/>
        </p:nvGrpSpPr>
        <p:grpSpPr>
          <a:xfrm>
            <a:off x="12759477" y="5674870"/>
            <a:ext cx="2839841" cy="4612380"/>
            <a:chOff x="0" y="0"/>
            <a:chExt cx="2254200" cy="3661200"/>
          </a:xfrm>
        </p:grpSpPr>
        <p:sp>
          <p:nvSpPr>
            <p:cNvPr id="611" name="Google Shape;611;g32cccd95a54_0_42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12" name="Google Shape;612;g32cccd95a54_0_424"/>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13" name="Google Shape;613;g32cccd95a54_0_424"/>
          <p:cNvGrpSpPr/>
          <p:nvPr/>
        </p:nvGrpSpPr>
        <p:grpSpPr>
          <a:xfrm>
            <a:off x="0" y="0"/>
            <a:ext cx="18288000" cy="10287000"/>
            <a:chOff x="0" y="0"/>
            <a:chExt cx="24384000" cy="13716000"/>
          </a:xfrm>
        </p:grpSpPr>
        <p:cxnSp>
          <p:nvCxnSpPr>
            <p:cNvPr id="614" name="Google Shape;614;g32cccd95a54_0_42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15" name="Google Shape;615;g32cccd95a54_0_4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16" name="Google Shape;616;g32cccd95a54_0_4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617" name="Google Shape;617;g32cccd95a54_0_42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18" name="Google Shape;618;g32cccd95a54_0_424"/>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619" name="Google Shape;619;g32cccd95a54_0_424"/>
          <p:cNvSpPr txBox="1"/>
          <p:nvPr/>
        </p:nvSpPr>
        <p:spPr>
          <a:xfrm>
            <a:off x="1031575" y="2814400"/>
            <a:ext cx="86646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6000"/>
              <a:buNone/>
            </a:pPr>
            <a:r>
              <a:rPr lang="pl" sz="4800">
                <a:solidFill>
                  <a:srgbClr val="1E2328"/>
                </a:solidFill>
                <a:latin typeface="DM Serif Display"/>
                <a:ea typeface="DM Serif Display"/>
                <a:cs typeface="DM Serif Display"/>
                <a:sym typeface="DM Serif Display"/>
              </a:rPr>
              <a:t>Aplikacja</a:t>
            </a:r>
            <a:endParaRPr sz="6000">
              <a:solidFill>
                <a:srgbClr val="1E2328"/>
              </a:solidFill>
              <a:latin typeface="DM Serif Display"/>
              <a:ea typeface="DM Serif Display"/>
              <a:cs typeface="DM Serif Display"/>
              <a:sym typeface="DM Serif Display"/>
            </a:endParaRPr>
          </a:p>
        </p:txBody>
      </p:sp>
      <p:grpSp>
        <p:nvGrpSpPr>
          <p:cNvPr id="620" name="Google Shape;620;g32cccd95a54_0_424"/>
          <p:cNvGrpSpPr/>
          <p:nvPr/>
        </p:nvGrpSpPr>
        <p:grpSpPr>
          <a:xfrm>
            <a:off x="2359674" y="8227523"/>
            <a:ext cx="1677150" cy="563152"/>
            <a:chOff x="0" y="0"/>
            <a:chExt cx="2236199" cy="750870"/>
          </a:xfrm>
        </p:grpSpPr>
        <p:grpSp>
          <p:nvGrpSpPr>
            <p:cNvPr id="621" name="Google Shape;621;g32cccd95a54_0_424"/>
            <p:cNvGrpSpPr/>
            <p:nvPr/>
          </p:nvGrpSpPr>
          <p:grpSpPr>
            <a:xfrm>
              <a:off x="0" y="0"/>
              <a:ext cx="2236199" cy="750870"/>
              <a:chOff x="0" y="0"/>
              <a:chExt cx="742800" cy="249417"/>
            </a:xfrm>
          </p:grpSpPr>
          <p:sp>
            <p:nvSpPr>
              <p:cNvPr id="622" name="Google Shape;622;g32cccd95a54_0_424"/>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623" name="Google Shape;623;g32cccd95a54_0_424"/>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624" name="Google Shape;624;g32cccd95a54_0_424"/>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625" name="Google Shape;625;g32cccd95a54_0_424"/>
          <p:cNvSpPr txBox="1"/>
          <p:nvPr/>
        </p:nvSpPr>
        <p:spPr>
          <a:xfrm>
            <a:off x="1031579" y="425596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Na tym filmie pokazujemy, jak wykonywać większość standardowych ściegów maszynowych, gdzie zacząć i zakończyć oraz jak obchodzić rogi w technice aplikacji.</a:t>
            </a:r>
            <a:endParaRPr sz="2199">
              <a:solidFill>
                <a:srgbClr val="1E2328"/>
              </a:solidFill>
              <a:latin typeface="Montserrat"/>
              <a:ea typeface="Montserrat"/>
              <a:cs typeface="Montserrat"/>
              <a:sym typeface="Montserrat"/>
            </a:endParaRPr>
          </a:p>
        </p:txBody>
      </p:sp>
      <p:sp>
        <p:nvSpPr>
          <p:cNvPr id="626" name="Google Shape;626;g32cccd95a54_0_424"/>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627" name="Google Shape;627;g32cccd95a54_0_424"/>
          <p:cNvGrpSpPr/>
          <p:nvPr/>
        </p:nvGrpSpPr>
        <p:grpSpPr>
          <a:xfrm>
            <a:off x="0" y="0"/>
            <a:ext cx="18288000" cy="10287000"/>
            <a:chOff x="0" y="0"/>
            <a:chExt cx="24384000" cy="13716000"/>
          </a:xfrm>
        </p:grpSpPr>
        <p:cxnSp>
          <p:nvCxnSpPr>
            <p:cNvPr id="628" name="Google Shape;628;g32cccd95a54_0_42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29" name="Google Shape;629;g32cccd95a54_0_42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30" name="Google Shape;630;g32cccd95a54_0_42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31" name="Google Shape;631;g32cccd95a54_0_42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632" name="Google Shape;632;g32cccd95a54_0_42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633" name="Google Shape;633;g32cccd95a54_0_424"/>
          <p:cNvSpPr txBox="1"/>
          <p:nvPr/>
        </p:nvSpPr>
        <p:spPr>
          <a:xfrm>
            <a:off x="5259072" y="7920841"/>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https://www.youtube.com/watch?v=QY8why6ggOc</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634" name="Google Shape;634;g32cccd95a54_0_424"/>
          <p:cNvGrpSpPr/>
          <p:nvPr/>
        </p:nvGrpSpPr>
        <p:grpSpPr>
          <a:xfrm>
            <a:off x="10773074" y="2092991"/>
            <a:ext cx="3622164" cy="7165318"/>
            <a:chOff x="10948449" y="2091441"/>
            <a:chExt cx="3622164" cy="7165318"/>
          </a:xfrm>
        </p:grpSpPr>
        <p:sp>
          <p:nvSpPr>
            <p:cNvPr id="635" name="Google Shape;635;g32cccd95a54_0_424"/>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g32cccd95a54_0_424"/>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32cccd95a54_0_424"/>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32cccd95a54_0_424"/>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g32cccd95a54_0_424"/>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g32cccd95a54_0_424"/>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g32cccd95a54_0_424"/>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g32cccd95a54_0_424"/>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g32cccd95a54_0_424"/>
          <p:cNvSpPr txBox="1"/>
          <p:nvPr/>
        </p:nvSpPr>
        <p:spPr>
          <a:xfrm>
            <a:off x="5259072" y="8536953"/>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7"/>
              </a:rPr>
              <a:t>https://www.youtube.com/watch?v=UGdH7TUOj8 </a:t>
            </a:r>
            <a:r>
              <a:rPr lang="pl" dirty="0">
                <a:hlinkClick r:id="rId7"/>
              </a:rPr>
              <a:t>g</a:t>
            </a:r>
            <a:r>
              <a:rPr lang="pl" dirty="0"/>
              <a:t> </a:t>
            </a:r>
            <a:endParaRPr dirty="0"/>
          </a:p>
        </p:txBody>
      </p:sp>
      <p:pic>
        <p:nvPicPr>
          <p:cNvPr id="3" name="Obraz 2">
            <a:extLst>
              <a:ext uri="{FF2B5EF4-FFF2-40B4-BE49-F238E27FC236}">
                <a16:creationId xmlns:a16="http://schemas.microsoft.com/office/drawing/2014/main" id="{2033B5D4-D030-E653-B5B9-5BC886816CA2}"/>
              </a:ext>
            </a:extLst>
          </p:cNvPr>
          <p:cNvPicPr>
            <a:picLocks noChangeAspect="1"/>
          </p:cNvPicPr>
          <p:nvPr/>
        </p:nvPicPr>
        <p:blipFill>
          <a:blip r:embed="rId8"/>
          <a:stretch>
            <a:fillRect/>
          </a:stretch>
        </p:blipFill>
        <p:spPr>
          <a:xfrm>
            <a:off x="11054766" y="2245266"/>
            <a:ext cx="3229426" cy="685895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49"/>
        <p:cNvGrpSpPr/>
        <p:nvPr/>
      </p:nvGrpSpPr>
      <p:grpSpPr>
        <a:xfrm>
          <a:off x="0" y="0"/>
          <a:ext cx="0" cy="0"/>
          <a:chOff x="0" y="0"/>
          <a:chExt cx="0" cy="0"/>
        </a:xfrm>
      </p:grpSpPr>
      <p:sp>
        <p:nvSpPr>
          <p:cNvPr id="650" name="Google Shape;650;g2d8eb0e7355_1_74"/>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651" name="Google Shape;651;g2d8eb0e7355_1_74"/>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2" name="Google Shape;652;g2d8eb0e7355_1_74"/>
          <p:cNvGrpSpPr/>
          <p:nvPr/>
        </p:nvGrpSpPr>
        <p:grpSpPr>
          <a:xfrm>
            <a:off x="424794" y="1385936"/>
            <a:ext cx="11126464" cy="1678610"/>
            <a:chOff x="1644840" y="1659960"/>
            <a:chExt cx="3308100" cy="1806900"/>
          </a:xfrm>
        </p:grpSpPr>
        <p:sp>
          <p:nvSpPr>
            <p:cNvPr id="653" name="Google Shape;653;g2d8eb0e7355_1_74"/>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654" name="Google Shape;654;g2d8eb0e7355_1_74"/>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g2d8eb0e7355_1_74"/>
          <p:cNvSpPr txBox="1"/>
          <p:nvPr/>
        </p:nvSpPr>
        <p:spPr>
          <a:xfrm>
            <a:off x="570075" y="1756800"/>
            <a:ext cx="109845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000">
                <a:solidFill>
                  <a:schemeClr val="lt1"/>
                </a:solidFill>
                <a:latin typeface="DM Serif Display"/>
                <a:ea typeface="DM Serif Display"/>
                <a:cs typeface="DM Serif Display"/>
                <a:sym typeface="DM Serif Display"/>
              </a:rPr>
              <a:t>Łączenie różnych tkanin i faktur</a:t>
            </a:r>
            <a:endParaRPr sz="4000">
              <a:solidFill>
                <a:schemeClr val="lt1"/>
              </a:solidFill>
              <a:latin typeface="DM Serif Display"/>
              <a:ea typeface="DM Serif Display"/>
              <a:cs typeface="DM Serif Display"/>
              <a:sym typeface="DM Serif Display"/>
            </a:endParaRPr>
          </a:p>
          <a:p>
            <a:pPr marL="0" marR="0" lvl="0" indent="0" algn="l" rtl="0">
              <a:lnSpc>
                <a:spcPct val="100000"/>
              </a:lnSpc>
              <a:spcBef>
                <a:spcPts val="0"/>
              </a:spcBef>
              <a:spcAft>
                <a:spcPts val="0"/>
              </a:spcAft>
              <a:buNone/>
            </a:pPr>
            <a:r>
              <a:rPr lang="pl" sz="4000">
                <a:solidFill>
                  <a:schemeClr val="lt1"/>
                </a:solidFill>
                <a:latin typeface="DM Serif Display"/>
                <a:ea typeface="DM Serif Display"/>
                <a:cs typeface="DM Serif Display"/>
                <a:sym typeface="DM Serif Display"/>
              </a:rPr>
              <a:t>Aplikacja odwrotna</a:t>
            </a:r>
            <a:endParaRPr sz="40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656" name="Google Shape;656;g2d8eb0e7355_1_74"/>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657" name="Google Shape;657;g2d8eb0e7355_1_74"/>
          <p:cNvGrpSpPr/>
          <p:nvPr/>
        </p:nvGrpSpPr>
        <p:grpSpPr>
          <a:xfrm>
            <a:off x="0" y="0"/>
            <a:ext cx="18288000" cy="10287000"/>
            <a:chOff x="0" y="0"/>
            <a:chExt cx="24384000" cy="13716000"/>
          </a:xfrm>
        </p:grpSpPr>
        <p:cxnSp>
          <p:nvCxnSpPr>
            <p:cNvPr id="658" name="Google Shape;658;g2d8eb0e7355_1_7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59" name="Google Shape;659;g2d8eb0e7355_1_7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60" name="Google Shape;660;g2d8eb0e7355_1_7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61" name="Google Shape;661;g2d8eb0e7355_1_7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662" name="Google Shape;662;g2d8eb0e7355_1_74"/>
          <p:cNvSpPr txBox="1"/>
          <p:nvPr/>
        </p:nvSpPr>
        <p:spPr>
          <a:xfrm>
            <a:off x="11551250" y="1756800"/>
            <a:ext cx="2756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663" name="Google Shape;663;g2d8eb0e7355_1_74"/>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664" name="Google Shape;664;g2d8eb0e7355_1_74"/>
          <p:cNvSpPr txBox="1"/>
          <p:nvPr/>
        </p:nvSpPr>
        <p:spPr>
          <a:xfrm>
            <a:off x="678525" y="4914288"/>
            <a:ext cx="10984500" cy="3651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99" b="1">
                <a:solidFill>
                  <a:srgbClr val="1E2328"/>
                </a:solidFill>
                <a:latin typeface="Montserrat"/>
                <a:ea typeface="Montserrat"/>
                <a:cs typeface="Montserrat"/>
                <a:sym typeface="Montserrat"/>
              </a:rPr>
              <a:t>PODSTAWOWE WSKAZÓWKI dotyczące pierwszych kroków:</a:t>
            </a:r>
            <a:endParaRPr sz="2199" b="1">
              <a:solidFill>
                <a:srgbClr val="1E2328"/>
              </a:solidFill>
              <a:latin typeface="Montserrat"/>
              <a:ea typeface="Montserrat"/>
              <a:cs typeface="Montserrat"/>
              <a:sym typeface="Montserrat"/>
            </a:endParaRPr>
          </a:p>
          <a:p>
            <a:pPr marL="457200" lvl="0" indent="-279400" algn="l" rtl="0">
              <a:lnSpc>
                <a:spcPct val="150000"/>
              </a:lnSpc>
              <a:spcBef>
                <a:spcPts val="1200"/>
              </a:spcBef>
              <a:spcAft>
                <a:spcPts val="0"/>
              </a:spcAft>
              <a:buClr>
                <a:schemeClr val="dk1"/>
              </a:buClr>
              <a:buSzPts val="800"/>
              <a:buChar char="●"/>
            </a:pPr>
            <a:r>
              <a:rPr lang="pl" sz="1899">
                <a:solidFill>
                  <a:srgbClr val="1E2328"/>
                </a:solidFill>
                <a:latin typeface="Montserrat"/>
                <a:ea typeface="Montserrat"/>
                <a:cs typeface="Montserrat"/>
                <a:sym typeface="Montserrat"/>
              </a:rPr>
              <a:t>Do tej techniki najlepiej nadają się tkaniny o gęstym splocie, lekkie, ale nieprzezroczyste.</a:t>
            </a:r>
            <a:endParaRPr sz="1899">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a:solidFill>
                  <a:srgbClr val="1E2328"/>
                </a:solidFill>
                <a:latin typeface="Montserrat"/>
                <a:ea typeface="Montserrat"/>
                <a:cs typeface="Montserrat"/>
                <a:sym typeface="Montserrat"/>
              </a:rPr>
              <a:t>Zacznij od zszycia ze sobą różnych warstw materiału (maksymalnie pięciu) i dopiero wtedy wytnij kształty.</a:t>
            </a:r>
            <a:endParaRPr sz="1899">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a:solidFill>
                  <a:srgbClr val="1E2328"/>
                </a:solidFill>
                <a:latin typeface="Montserrat"/>
                <a:ea typeface="Montserrat"/>
                <a:cs typeface="Montserrat"/>
                <a:sym typeface="Montserrat"/>
              </a:rPr>
              <a:t>Górna warstwa materiału musi być na tyle duża, aby pasowały do niej wszystkie mniejsze kształty.</a:t>
            </a:r>
            <a:endParaRPr sz="1899">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a:solidFill>
                  <a:srgbClr val="1E2328"/>
                </a:solidFill>
                <a:latin typeface="Montserrat"/>
                <a:ea typeface="Montserrat"/>
                <a:cs typeface="Montserrat"/>
                <a:sym typeface="Montserrat"/>
              </a:rPr>
              <a:t>Czasami warstwa materiału jest odsłaniana poprzez przecięcie bezpośrednio przez warstwy nad nią. Można również dodać małe fragmenty w innych kolorach pod warstwami.</a:t>
            </a:r>
            <a:endParaRPr sz="1899">
              <a:solidFill>
                <a:srgbClr val="1E2328"/>
              </a:solidFill>
              <a:latin typeface="Montserrat"/>
              <a:ea typeface="Montserrat"/>
              <a:cs typeface="Montserrat"/>
              <a:sym typeface="Montserrat"/>
            </a:endParaRPr>
          </a:p>
        </p:txBody>
      </p:sp>
      <p:sp>
        <p:nvSpPr>
          <p:cNvPr id="665" name="Google Shape;665;g2d8eb0e7355_1_74"/>
          <p:cNvSpPr txBox="1"/>
          <p:nvPr/>
        </p:nvSpPr>
        <p:spPr>
          <a:xfrm>
            <a:off x="886125" y="3246775"/>
            <a:ext cx="10569300" cy="148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a:solidFill>
                  <a:srgbClr val="1E2328"/>
                </a:solidFill>
                <a:latin typeface="Montserrat"/>
                <a:ea typeface="Montserrat"/>
                <a:cs typeface="Montserrat"/>
                <a:sym typeface="Montserrat"/>
              </a:rPr>
              <a:t>Aplikacja odwrotna składa się z kilku warstw materiału, które są wykonane inaczej niż klasyczne aplikacje powierzchniowe. W technice odwróconej warstwy materiału nakładają się na siebie, a następnie nacina się je, aby odsłonić warstwy znajdujące się pod spodem. Brzegi cięcia są przyszywane do dolnej warstwy.</a:t>
            </a:r>
            <a:endParaRPr sz="800"/>
          </a:p>
        </p:txBody>
      </p:sp>
      <p:sp>
        <p:nvSpPr>
          <p:cNvPr id="667" name="Google Shape;667;g2d8eb0e7355_1_74"/>
          <p:cNvSpPr txBox="1"/>
          <p:nvPr/>
        </p:nvSpPr>
        <p:spPr>
          <a:xfrm>
            <a:off x="11824925" y="9040950"/>
            <a:ext cx="55998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800">
                <a:latin typeface="Montserrat"/>
                <a:ea typeface="Montserrat"/>
                <a:cs typeface="Montserrat"/>
                <a:sym typeface="Montserrat"/>
              </a:rPr>
              <a:t>Nr 21 Gotowe do noszenia</a:t>
            </a:r>
            <a:endParaRPr sz="1800">
              <a:latin typeface="Montserrat"/>
              <a:ea typeface="Montserrat"/>
              <a:cs typeface="Montserrat"/>
              <a:sym typeface="Montserrat"/>
            </a:endParaRPr>
          </a:p>
          <a:p>
            <a:pPr marL="0" lvl="0" indent="0" algn="l" rtl="0">
              <a:spcBef>
                <a:spcPts val="0"/>
              </a:spcBef>
              <a:spcAft>
                <a:spcPts val="0"/>
              </a:spcAft>
              <a:buNone/>
            </a:pPr>
            <a:r>
              <a:rPr lang="pl" sz="1800">
                <a:latin typeface="Montserrat"/>
                <a:ea typeface="Montserrat"/>
                <a:cs typeface="Montserrat"/>
                <a:sym typeface="Montserrat"/>
              </a:rPr>
              <a:t>Wiosna Lato 2014</a:t>
            </a:r>
            <a:endParaRPr sz="1800">
              <a:solidFill>
                <a:srgbClr val="000000"/>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6475025B-2D6E-961B-B022-BCA097F1AED5}"/>
              </a:ext>
            </a:extLst>
          </p:cNvPr>
          <p:cNvPicPr>
            <a:picLocks noChangeAspect="1"/>
          </p:cNvPicPr>
          <p:nvPr/>
        </p:nvPicPr>
        <p:blipFill>
          <a:blip r:embed="rId5"/>
          <a:stretch>
            <a:fillRect/>
          </a:stretch>
        </p:blipFill>
        <p:spPr>
          <a:xfrm>
            <a:off x="11663025" y="3138482"/>
            <a:ext cx="4216400" cy="57912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671"/>
        <p:cNvGrpSpPr/>
        <p:nvPr/>
      </p:nvGrpSpPr>
      <p:grpSpPr>
        <a:xfrm>
          <a:off x="0" y="0"/>
          <a:ext cx="0" cy="0"/>
          <a:chOff x="0" y="0"/>
          <a:chExt cx="0" cy="0"/>
        </a:xfrm>
      </p:grpSpPr>
      <p:grpSp>
        <p:nvGrpSpPr>
          <p:cNvPr id="672" name="Google Shape;672;g2d8eb0e7355_1_30"/>
          <p:cNvGrpSpPr/>
          <p:nvPr/>
        </p:nvGrpSpPr>
        <p:grpSpPr>
          <a:xfrm>
            <a:off x="0" y="0"/>
            <a:ext cx="18288000" cy="10287000"/>
            <a:chOff x="0" y="0"/>
            <a:chExt cx="24384000" cy="13716000"/>
          </a:xfrm>
        </p:grpSpPr>
        <p:cxnSp>
          <p:nvCxnSpPr>
            <p:cNvPr id="673" name="Google Shape;673;g2d8eb0e7355_1_3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74" name="Google Shape;674;g2d8eb0e7355_1_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75" name="Google Shape;675;g2d8eb0e7355_1_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676" name="Google Shape;676;g2d8eb0e7355_1_3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677" name="Google Shape;677;g2d8eb0e7355_1_30"/>
          <p:cNvSpPr txBox="1"/>
          <p:nvPr/>
        </p:nvSpPr>
        <p:spPr>
          <a:xfrm>
            <a:off x="738124" y="1178650"/>
            <a:ext cx="16498995" cy="69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500" dirty="0">
                <a:solidFill>
                  <a:schemeClr val="dk1"/>
                </a:solidFill>
                <a:latin typeface="DM Serif Display"/>
                <a:ea typeface="DM Serif Display"/>
                <a:cs typeface="DM Serif Display"/>
                <a:sym typeface="DM Serif Display"/>
              </a:rPr>
              <a:t>Łączenie różnych tkanin i faktur – </a:t>
            </a:r>
            <a:r>
              <a:rPr lang="pl" sz="4500" dirty="0">
                <a:solidFill>
                  <a:schemeClr val="lt1"/>
                </a:solidFill>
                <a:latin typeface="DM Serif Display"/>
                <a:ea typeface="DM Serif Display"/>
                <a:cs typeface="DM Serif Display"/>
                <a:sym typeface="DM Serif Display"/>
              </a:rPr>
              <a:t>aplikacja odwrotna</a:t>
            </a:r>
            <a:endParaRPr sz="4500" dirty="0">
              <a:solidFill>
                <a:schemeClr val="lt1"/>
              </a:solidFill>
              <a:latin typeface="DM Serif Display"/>
              <a:ea typeface="DM Serif Display"/>
              <a:cs typeface="DM Serif Display"/>
              <a:sym typeface="DM Serif Display"/>
            </a:endParaRPr>
          </a:p>
        </p:txBody>
      </p:sp>
      <p:sp>
        <p:nvSpPr>
          <p:cNvPr id="678" name="Google Shape;678;g2d8eb0e7355_1_3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679" name="Google Shape;679;g2d8eb0e7355_1_30"/>
          <p:cNvGrpSpPr/>
          <p:nvPr/>
        </p:nvGrpSpPr>
        <p:grpSpPr>
          <a:xfrm>
            <a:off x="0" y="0"/>
            <a:ext cx="18288000" cy="10287000"/>
            <a:chOff x="0" y="0"/>
            <a:chExt cx="24384000" cy="13716000"/>
          </a:xfrm>
        </p:grpSpPr>
        <p:cxnSp>
          <p:nvCxnSpPr>
            <p:cNvPr id="680" name="Google Shape;680;g2d8eb0e7355_1_3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681" name="Google Shape;681;g2d8eb0e7355_1_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82" name="Google Shape;682;g2d8eb0e7355_1_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683" name="Google Shape;683;g2d8eb0e7355_1_3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684" name="Google Shape;684;g2d8eb0e7355_1_3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685" name="Google Shape;685;g2d8eb0e7355_1_30"/>
          <p:cNvSpPr txBox="1"/>
          <p:nvPr/>
        </p:nvSpPr>
        <p:spPr>
          <a:xfrm>
            <a:off x="541644" y="1835035"/>
            <a:ext cx="10588500" cy="78846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499" b="1" dirty="0">
                <a:solidFill>
                  <a:srgbClr val="1E2328"/>
                </a:solidFill>
                <a:latin typeface="Montserrat"/>
                <a:ea typeface="Montserrat"/>
                <a:cs typeface="Montserrat"/>
                <a:sym typeface="Montserrat"/>
              </a:rPr>
              <a:t>Podstawy szycia:</a:t>
            </a:r>
            <a:endParaRPr sz="2499" b="1" dirty="0">
              <a:solidFill>
                <a:srgbClr val="1E2328"/>
              </a:solidFill>
              <a:latin typeface="Montserrat"/>
              <a:ea typeface="Montserrat"/>
              <a:cs typeface="Montserrat"/>
              <a:sym typeface="Montserrat"/>
            </a:endParaRPr>
          </a:p>
          <a:p>
            <a:pPr marL="457200" marR="0" lvl="0" indent="-349186" algn="l" rtl="0">
              <a:lnSpc>
                <a:spcPct val="100000"/>
              </a:lnSpc>
              <a:spcBef>
                <a:spcPts val="0"/>
              </a:spcBef>
              <a:spcAft>
                <a:spcPts val="0"/>
              </a:spcAft>
              <a:buClr>
                <a:srgbClr val="1E2328"/>
              </a:buClr>
              <a:buSzPts val="1899"/>
              <a:buFont typeface="Montserrat"/>
              <a:buAutoNum type="alphaUcPeriod"/>
            </a:pPr>
            <a:r>
              <a:rPr lang="pl" sz="1899" dirty="0">
                <a:solidFill>
                  <a:srgbClr val="1E2328"/>
                </a:solidFill>
                <a:latin typeface="Montserrat"/>
                <a:ea typeface="Montserrat"/>
                <a:cs typeface="Montserrat"/>
                <a:sym typeface="Montserrat"/>
              </a:rPr>
              <a:t>Po zszyciu warstw materiału, narysuj główny kształt na wierzchniej warstwie i wytnij, w jednej warstwie, 1 cm od linii. Przeszyj górną część linii i przytnij materiał blisko ściegu. Zszyj ściegiem zygzakowatym wzdłuż nacięcia.</a:t>
            </a:r>
            <a:endParaRPr sz="1899" dirty="0">
              <a:solidFill>
                <a:srgbClr val="1E2328"/>
              </a:solidFill>
              <a:latin typeface="Montserrat"/>
              <a:ea typeface="Montserrat"/>
              <a:cs typeface="Montserrat"/>
              <a:sym typeface="Montserrat"/>
            </a:endParaRPr>
          </a:p>
          <a:p>
            <a:pPr marL="457200" marR="0" lvl="0" indent="-349186" algn="l" rtl="0">
              <a:lnSpc>
                <a:spcPct val="100000"/>
              </a:lnSpc>
              <a:spcBef>
                <a:spcPts val="0"/>
              </a:spcBef>
              <a:spcAft>
                <a:spcPts val="0"/>
              </a:spcAft>
              <a:buClr>
                <a:srgbClr val="1E2328"/>
              </a:buClr>
              <a:buSzPts val="1899"/>
              <a:buFont typeface="Montserrat"/>
              <a:buAutoNum type="alphaUcPeriod"/>
            </a:pPr>
            <a:r>
              <a:rPr lang="pl" sz="1899" dirty="0">
                <a:solidFill>
                  <a:srgbClr val="1E2328"/>
                </a:solidFill>
                <a:latin typeface="Montserrat"/>
                <a:ea typeface="Montserrat"/>
                <a:cs typeface="Montserrat"/>
                <a:sym typeface="Montserrat"/>
              </a:rPr>
              <a:t>Narysuj elementy motywu, które znajdą się wewnątrz głównego kształtu. Zdecyduj, w jakim kształcie lub kształtach będzie widoczna trzecia warstwa. Wytnij i zszyj w ten sam sposób.</a:t>
            </a:r>
            <a:endParaRPr sz="1899" dirty="0">
              <a:solidFill>
                <a:srgbClr val="1E2328"/>
              </a:solidFill>
              <a:latin typeface="Montserrat"/>
              <a:ea typeface="Montserrat"/>
              <a:cs typeface="Montserrat"/>
              <a:sym typeface="Montserrat"/>
            </a:endParaRPr>
          </a:p>
          <a:p>
            <a:pPr marL="457200" marR="0" lvl="0" indent="0" algn="l" rtl="0">
              <a:lnSpc>
                <a:spcPct val="100000"/>
              </a:lnSpc>
              <a:spcBef>
                <a:spcPts val="0"/>
              </a:spcBef>
              <a:spcAft>
                <a:spcPts val="0"/>
              </a:spcAft>
              <a:buNone/>
            </a:pP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AutoNum type="arabicPeriod"/>
            </a:pPr>
            <a:r>
              <a:rPr lang="pl" sz="1899" b="1" dirty="0">
                <a:solidFill>
                  <a:srgbClr val="1E2328"/>
                </a:solidFill>
                <a:latin typeface="Montserrat"/>
                <a:ea typeface="Montserrat"/>
                <a:cs typeface="Montserrat"/>
                <a:sym typeface="Montserrat"/>
              </a:rPr>
              <a:t>Aby pominąć warstwę materiału:</a:t>
            </a:r>
            <a:r>
              <a:rPr lang="pl" sz="1899" dirty="0">
                <a:solidFill>
                  <a:srgbClr val="1E2328"/>
                </a:solidFill>
                <a:latin typeface="Montserrat"/>
                <a:ea typeface="Montserrat"/>
                <a:cs typeface="Montserrat"/>
                <a:sym typeface="Montserrat"/>
              </a:rPr>
              <a:t> </a:t>
            </a: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Obrysuj kształt ściegiem wstecznym. Wytnij go z dwóch górnych warstw materiału, pozostawiając czwartą warstwę odsłoniętą.</a:t>
            </a: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Zszyj ściegiem zygzakowym kontur kształtu, zakrywając ścieg wierzchni oraz krawędzie pierwszej i drugiej warstwy materiału.</a:t>
            </a:r>
            <a:endParaRPr sz="1899" dirty="0">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AutoNum type="arabicPeriod"/>
            </a:pPr>
            <a:r>
              <a:rPr lang="pl" sz="1899" b="1" dirty="0">
                <a:solidFill>
                  <a:srgbClr val="1E2328"/>
                </a:solidFill>
                <a:latin typeface="Montserrat"/>
                <a:ea typeface="Montserrat"/>
                <a:cs typeface="Montserrat"/>
                <a:sym typeface="Montserrat"/>
              </a:rPr>
              <a:t>Aby pracować z kształtami o pasujących krawędziach:</a:t>
            </a:r>
            <a:r>
              <a:rPr lang="pl" sz="1899" dirty="0">
                <a:solidFill>
                  <a:srgbClr val="1E2328"/>
                </a:solidFill>
                <a:latin typeface="Montserrat"/>
                <a:ea typeface="Montserrat"/>
                <a:cs typeface="Montserrat"/>
                <a:sym typeface="Montserrat"/>
              </a:rPr>
              <a:t> </a:t>
            </a: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Przeszyj ściegiem ozdobnym kontur większego kształtu. Wytnij ten kształt dokładnie wewnątrz szwu. Odrysuj mniejszy kształt i przeszyj go ściegiem ozdobnym do odsłoniętej warstwy materiału.</a:t>
            </a: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Wytnij mały kształt wewnątrz szwu. Zszyj ściegiem zygzakowym wzdłuż krawędzi cięcia obu kształtów.</a:t>
            </a:r>
            <a:br>
              <a:rPr lang="en-US" sz="1899" dirty="0">
                <a:solidFill>
                  <a:srgbClr val="1E2328"/>
                </a:solidFill>
                <a:latin typeface="Montserrat"/>
                <a:ea typeface="Montserrat"/>
                <a:cs typeface="Montserrat"/>
                <a:sym typeface="Montserrat"/>
              </a:rPr>
            </a:b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AutoNum type="arabicPeriod"/>
            </a:pPr>
            <a:r>
              <a:rPr lang="pl" sz="1899" b="1" dirty="0">
                <a:solidFill>
                  <a:srgbClr val="1E2328"/>
                </a:solidFill>
                <a:latin typeface="Montserrat"/>
                <a:ea typeface="Montserrat"/>
                <a:cs typeface="Montserrat"/>
                <a:sym typeface="Montserrat"/>
              </a:rPr>
              <a:t>Aby dodać inny kolor:</a:t>
            </a:r>
            <a:endParaRPr sz="1899" dirty="0">
              <a:solidFill>
                <a:srgbClr val="1E2328"/>
              </a:solidFill>
              <a:latin typeface="Montserrat"/>
              <a:ea typeface="Montserrat"/>
              <a:cs typeface="Montserrat"/>
              <a:sym typeface="Montserrat"/>
            </a:endParaRPr>
          </a:p>
          <a:p>
            <a:pPr marL="45720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Narysuj kształt na wierzchniej warstwie materiału. Wytnij 0,5 cm od konturu. Wytnij kawałek w innym kolorze o tym samym kształcie, ale o 1 cm większy od wyciętej części.</a:t>
            </a:r>
            <a:endParaRPr sz="1899" dirty="0">
              <a:solidFill>
                <a:srgbClr val="1E2328"/>
              </a:solidFill>
              <a:latin typeface="Montserrat"/>
              <a:ea typeface="Montserrat"/>
              <a:cs typeface="Montserrat"/>
              <a:sym typeface="Montserrat"/>
            </a:endParaRPr>
          </a:p>
          <a:p>
            <a:pPr marL="457200" marR="0" lvl="0" indent="-349186" algn="l" rtl="0">
              <a:lnSpc>
                <a:spcPct val="100000"/>
              </a:lnSpc>
              <a:spcBef>
                <a:spcPts val="0"/>
              </a:spcBef>
              <a:spcAft>
                <a:spcPts val="0"/>
              </a:spcAft>
              <a:buClr>
                <a:srgbClr val="1E2328"/>
              </a:buClr>
              <a:buSzPts val="1899"/>
              <a:buFont typeface="Montserrat"/>
              <a:buChar char="★"/>
            </a:pPr>
            <a:r>
              <a:rPr lang="pl" sz="1899" dirty="0">
                <a:solidFill>
                  <a:srgbClr val="1E2328"/>
                </a:solidFill>
                <a:latin typeface="Montserrat"/>
                <a:ea typeface="Montserrat"/>
                <a:cs typeface="Montserrat"/>
                <a:sym typeface="Montserrat"/>
              </a:rPr>
              <a:t>Włóż nowy skrawek koloru pod krawędzie cięcia wierzchniej warstwy. Wykonaj ścieg wsteczny wzdłuż zaznaczonych konturów. Przytnij zapas szwu jak najbliżej ściegu maszynowego. Przykryj ściegiem zygzakowym.</a:t>
            </a:r>
            <a:endParaRPr sz="1899" dirty="0">
              <a:solidFill>
                <a:srgbClr val="1E2328"/>
              </a:solidFill>
              <a:latin typeface="Montserrat"/>
              <a:ea typeface="Montserrat"/>
              <a:cs typeface="Montserrat"/>
              <a:sym typeface="Montserrat"/>
            </a:endParaRPr>
          </a:p>
        </p:txBody>
      </p:sp>
      <p:pic>
        <p:nvPicPr>
          <p:cNvPr id="686" name="Google Shape;686;g2d8eb0e7355_1_30"/>
          <p:cNvPicPr preferRelativeResize="0"/>
          <p:nvPr/>
        </p:nvPicPr>
        <p:blipFill rotWithShape="1">
          <a:blip r:embed="rId5">
            <a:alphaModFix/>
          </a:blip>
          <a:srcRect l="50521" b="51413"/>
          <a:stretch/>
        </p:blipFill>
        <p:spPr>
          <a:xfrm>
            <a:off x="12965500" y="2026075"/>
            <a:ext cx="3220524" cy="3162401"/>
          </a:xfrm>
          <a:prstGeom prst="rect">
            <a:avLst/>
          </a:prstGeom>
          <a:noFill/>
          <a:ln>
            <a:noFill/>
          </a:ln>
        </p:spPr>
      </p:pic>
      <p:pic>
        <p:nvPicPr>
          <p:cNvPr id="687" name="Google Shape;687;g2d8eb0e7355_1_30"/>
          <p:cNvPicPr preferRelativeResize="0"/>
          <p:nvPr/>
        </p:nvPicPr>
        <p:blipFill rotWithShape="1">
          <a:blip r:embed="rId5">
            <a:alphaModFix/>
          </a:blip>
          <a:srcRect t="50313" r="50266"/>
          <a:stretch/>
        </p:blipFill>
        <p:spPr>
          <a:xfrm>
            <a:off x="11619450" y="4643225"/>
            <a:ext cx="3096426" cy="3093724"/>
          </a:xfrm>
          <a:prstGeom prst="rect">
            <a:avLst/>
          </a:prstGeom>
          <a:noFill/>
          <a:ln>
            <a:noFill/>
          </a:ln>
        </p:spPr>
      </p:pic>
      <p:pic>
        <p:nvPicPr>
          <p:cNvPr id="688" name="Google Shape;688;g2d8eb0e7355_1_30"/>
          <p:cNvPicPr preferRelativeResize="0"/>
          <p:nvPr/>
        </p:nvPicPr>
        <p:blipFill rotWithShape="1">
          <a:blip r:embed="rId5">
            <a:alphaModFix/>
          </a:blip>
          <a:srcRect l="50521" t="51413"/>
          <a:stretch/>
        </p:blipFill>
        <p:spPr>
          <a:xfrm>
            <a:off x="13452075" y="7030500"/>
            <a:ext cx="3118701" cy="306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grpSp>
        <p:nvGrpSpPr>
          <p:cNvPr id="693" name="Google Shape;693;g3350f641224_0_7"/>
          <p:cNvGrpSpPr/>
          <p:nvPr/>
        </p:nvGrpSpPr>
        <p:grpSpPr>
          <a:xfrm>
            <a:off x="12759477" y="5674870"/>
            <a:ext cx="2839841" cy="4612380"/>
            <a:chOff x="0" y="0"/>
            <a:chExt cx="2254200" cy="3661200"/>
          </a:xfrm>
        </p:grpSpPr>
        <p:sp>
          <p:nvSpPr>
            <p:cNvPr id="694" name="Google Shape;694;g3350f641224_0_7"/>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695" name="Google Shape;695;g3350f641224_0_7"/>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696" name="Google Shape;696;g3350f641224_0_7"/>
          <p:cNvGrpSpPr/>
          <p:nvPr/>
        </p:nvGrpSpPr>
        <p:grpSpPr>
          <a:xfrm>
            <a:off x="0" y="0"/>
            <a:ext cx="18288000" cy="10287000"/>
            <a:chOff x="0" y="0"/>
            <a:chExt cx="24384000" cy="13716000"/>
          </a:xfrm>
        </p:grpSpPr>
        <p:cxnSp>
          <p:nvCxnSpPr>
            <p:cNvPr id="697" name="Google Shape;697;g3350f641224_0_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698" name="Google Shape;698;g3350f641224_0_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699" name="Google Shape;699;g3350f641224_0_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00" name="Google Shape;700;g3350f641224_0_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01" name="Google Shape;701;g3350f641224_0_7"/>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sp>
        <p:nvSpPr>
          <p:cNvPr id="702" name="Google Shape;702;g3350f641224_0_7"/>
          <p:cNvSpPr txBox="1"/>
          <p:nvPr/>
        </p:nvSpPr>
        <p:spPr>
          <a:xfrm>
            <a:off x="1031575" y="2814400"/>
            <a:ext cx="8664600" cy="738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SzPts val="6000"/>
              <a:buNone/>
            </a:pPr>
            <a:r>
              <a:rPr lang="pl" sz="4800">
                <a:solidFill>
                  <a:srgbClr val="1E2328"/>
                </a:solidFill>
                <a:latin typeface="DM Serif Display"/>
                <a:ea typeface="DM Serif Display"/>
                <a:cs typeface="DM Serif Display"/>
                <a:sym typeface="DM Serif Display"/>
              </a:rPr>
              <a:t>Aplikacja odwrotna</a:t>
            </a:r>
            <a:endParaRPr sz="6000">
              <a:solidFill>
                <a:srgbClr val="1E2328"/>
              </a:solidFill>
              <a:latin typeface="DM Serif Display"/>
              <a:ea typeface="DM Serif Display"/>
              <a:cs typeface="DM Serif Display"/>
              <a:sym typeface="DM Serif Display"/>
            </a:endParaRPr>
          </a:p>
        </p:txBody>
      </p:sp>
      <p:grpSp>
        <p:nvGrpSpPr>
          <p:cNvPr id="703" name="Google Shape;703;g3350f641224_0_7"/>
          <p:cNvGrpSpPr/>
          <p:nvPr/>
        </p:nvGrpSpPr>
        <p:grpSpPr>
          <a:xfrm>
            <a:off x="2359674" y="8227523"/>
            <a:ext cx="1677150" cy="563152"/>
            <a:chOff x="0" y="0"/>
            <a:chExt cx="2236199" cy="750870"/>
          </a:xfrm>
        </p:grpSpPr>
        <p:grpSp>
          <p:nvGrpSpPr>
            <p:cNvPr id="704" name="Google Shape;704;g3350f641224_0_7"/>
            <p:cNvGrpSpPr/>
            <p:nvPr/>
          </p:nvGrpSpPr>
          <p:grpSpPr>
            <a:xfrm>
              <a:off x="0" y="0"/>
              <a:ext cx="2236199" cy="750870"/>
              <a:chOff x="0" y="0"/>
              <a:chExt cx="742800" cy="249417"/>
            </a:xfrm>
          </p:grpSpPr>
          <p:sp>
            <p:nvSpPr>
              <p:cNvPr id="705" name="Google Shape;705;g3350f641224_0_7"/>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706" name="Google Shape;706;g3350f641224_0_7"/>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707" name="Google Shape;707;g3350f641224_0_7"/>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708" name="Google Shape;708;g3350f641224_0_7"/>
          <p:cNvSpPr txBox="1"/>
          <p:nvPr/>
        </p:nvSpPr>
        <p:spPr>
          <a:xfrm>
            <a:off x="1031579" y="4255965"/>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W tym filmie pokażemy Ci, jak przyszyć aplikację odwrotną, a następnie przekształcić ją w ciekawą, dekoracyjną poszewkę na poduszkę.</a:t>
            </a:r>
            <a:endParaRPr sz="2199">
              <a:solidFill>
                <a:srgbClr val="1E2328"/>
              </a:solidFill>
              <a:latin typeface="Montserrat"/>
              <a:ea typeface="Montserrat"/>
              <a:cs typeface="Montserrat"/>
              <a:sym typeface="Montserrat"/>
            </a:endParaRPr>
          </a:p>
        </p:txBody>
      </p:sp>
      <p:sp>
        <p:nvSpPr>
          <p:cNvPr id="709" name="Google Shape;709;g3350f641224_0_7"/>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710" name="Google Shape;710;g3350f641224_0_7"/>
          <p:cNvGrpSpPr/>
          <p:nvPr/>
        </p:nvGrpSpPr>
        <p:grpSpPr>
          <a:xfrm>
            <a:off x="0" y="0"/>
            <a:ext cx="18288000" cy="10287000"/>
            <a:chOff x="0" y="0"/>
            <a:chExt cx="24384000" cy="13716000"/>
          </a:xfrm>
        </p:grpSpPr>
        <p:cxnSp>
          <p:nvCxnSpPr>
            <p:cNvPr id="711" name="Google Shape;711;g3350f641224_0_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12" name="Google Shape;712;g3350f641224_0_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13" name="Google Shape;713;g3350f641224_0_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14" name="Google Shape;714;g3350f641224_0_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715" name="Google Shape;715;g3350f641224_0_7"/>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716" name="Google Shape;716;g3350f641224_0_7"/>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https://www.youtube.com/watch?v=EwVW-fGc83Q</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717" name="Google Shape;717;g3350f641224_0_7"/>
          <p:cNvGrpSpPr/>
          <p:nvPr/>
        </p:nvGrpSpPr>
        <p:grpSpPr>
          <a:xfrm>
            <a:off x="10773074" y="2092991"/>
            <a:ext cx="3622164" cy="7165318"/>
            <a:chOff x="10948449" y="2091441"/>
            <a:chExt cx="3622164" cy="7165318"/>
          </a:xfrm>
        </p:grpSpPr>
        <p:sp>
          <p:nvSpPr>
            <p:cNvPr id="718" name="Google Shape;718;g3350f641224_0_7"/>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3350f641224_0_7"/>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3350f641224_0_7"/>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3350f641224_0_7"/>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g3350f641224_0_7"/>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3350f641224_0_7"/>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3350f641224_0_7"/>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3350f641224_0_7"/>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Obraz 2">
            <a:extLst>
              <a:ext uri="{FF2B5EF4-FFF2-40B4-BE49-F238E27FC236}">
                <a16:creationId xmlns:a16="http://schemas.microsoft.com/office/drawing/2014/main" id="{1FEFC83E-030A-2068-05F7-D5F17EEFA2BB}"/>
              </a:ext>
            </a:extLst>
          </p:cNvPr>
          <p:cNvPicPr>
            <a:picLocks noChangeAspect="1"/>
          </p:cNvPicPr>
          <p:nvPr/>
        </p:nvPicPr>
        <p:blipFill>
          <a:blip r:embed="rId7"/>
          <a:stretch>
            <a:fillRect/>
          </a:stretch>
        </p:blipFill>
        <p:spPr>
          <a:xfrm>
            <a:off x="11019574" y="2245266"/>
            <a:ext cx="3229426" cy="685895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1"/>
        <p:cNvGrpSpPr/>
        <p:nvPr/>
      </p:nvGrpSpPr>
      <p:grpSpPr>
        <a:xfrm>
          <a:off x="0" y="0"/>
          <a:ext cx="0" cy="0"/>
          <a:chOff x="0" y="0"/>
          <a:chExt cx="0" cy="0"/>
        </a:xfrm>
      </p:grpSpPr>
      <p:sp>
        <p:nvSpPr>
          <p:cNvPr id="732" name="Google Shape;732;g32cccd95a54_0_461"/>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733" name="Google Shape;733;g32cccd95a54_0_461"/>
          <p:cNvSpPr txBox="1"/>
          <p:nvPr/>
        </p:nvSpPr>
        <p:spPr>
          <a:xfrm>
            <a:off x="422763" y="237305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g32cccd95a54_0_461"/>
          <p:cNvGrpSpPr/>
          <p:nvPr/>
        </p:nvGrpSpPr>
        <p:grpSpPr>
          <a:xfrm>
            <a:off x="424806" y="1357086"/>
            <a:ext cx="7754517" cy="1678610"/>
            <a:chOff x="1644840" y="1659960"/>
            <a:chExt cx="3308100" cy="1806900"/>
          </a:xfrm>
        </p:grpSpPr>
        <p:sp>
          <p:nvSpPr>
            <p:cNvPr id="735" name="Google Shape;735;g32cccd95a54_0_461"/>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736" name="Google Shape;736;g32cccd95a54_0_461"/>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 name="Google Shape;737;g32cccd95a54_0_461"/>
          <p:cNvSpPr txBox="1"/>
          <p:nvPr/>
        </p:nvSpPr>
        <p:spPr>
          <a:xfrm>
            <a:off x="593760" y="1441591"/>
            <a:ext cx="7416600" cy="6156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Dodawanie elementów dekoracyjnych</a:t>
            </a:r>
            <a:endParaRPr sz="3000" dirty="0">
              <a:solidFill>
                <a:schemeClr val="dk1"/>
              </a:solidFill>
              <a:latin typeface="DM Serif Display"/>
              <a:ea typeface="DM Serif Display"/>
              <a:cs typeface="DM Serif Display"/>
              <a:sym typeface="DM Serif Display"/>
            </a:endParaRPr>
          </a:p>
        </p:txBody>
      </p:sp>
      <p:sp>
        <p:nvSpPr>
          <p:cNvPr id="738" name="Google Shape;738;g32cccd95a54_0_461"/>
          <p:cNvSpPr txBox="1"/>
          <p:nvPr/>
        </p:nvSpPr>
        <p:spPr>
          <a:xfrm>
            <a:off x="1031400" y="4486600"/>
            <a:ext cx="9450000" cy="3721500"/>
          </a:xfrm>
          <a:prstGeom prst="rect">
            <a:avLst/>
          </a:prstGeom>
          <a:noFill/>
          <a:ln>
            <a:noFill/>
          </a:ln>
        </p:spPr>
        <p:txBody>
          <a:bodyPr spcFirstLastPara="1" wrap="square" lIns="0" tIns="0" rIns="0" bIns="0" anchor="t" anchorCtr="0">
            <a:noAutofit/>
          </a:bodyPr>
          <a:lstStyle/>
          <a:p>
            <a:pPr marL="0" lvl="0" indent="0" algn="l" rtl="0">
              <a:lnSpc>
                <a:spcPct val="200000"/>
              </a:lnSpc>
              <a:spcBef>
                <a:spcPts val="0"/>
              </a:spcBef>
              <a:spcAft>
                <a:spcPts val="0"/>
              </a:spcAft>
              <a:buNone/>
            </a:pPr>
            <a:r>
              <a:rPr lang="pl" sz="2199" dirty="0">
                <a:solidFill>
                  <a:schemeClr val="dk1"/>
                </a:solidFill>
                <a:latin typeface="Montserrat"/>
                <a:ea typeface="Montserrat"/>
                <a:cs typeface="Montserrat"/>
                <a:sym typeface="Montserrat"/>
              </a:rPr>
              <a:t>Ostateczne wykończenie należy zawsze przemyśleć od samego początku. Możesz łączyć kawałki wstążek i tasiemek ze sznurami koralików, aby stworzyć własne, spersonalizowane wykończenia pasujące do konkretnego materiału, lub możesz łatwiej zacząć od wykończenia, a następnie wybrać materiał, który idealnie do niego pasuje lub z nim kontrastuje.</a:t>
            </a:r>
            <a:endParaRPr sz="2199" dirty="0">
              <a:solidFill>
                <a:schemeClr val="dk1"/>
              </a:solidFill>
              <a:latin typeface="Montserrat"/>
              <a:ea typeface="Montserrat"/>
              <a:cs typeface="Montserrat"/>
              <a:sym typeface="Montserrat"/>
            </a:endParaRPr>
          </a:p>
          <a:p>
            <a:pPr marL="0" lvl="0" indent="0" algn="l" rtl="0">
              <a:lnSpc>
                <a:spcPct val="150022"/>
              </a:lnSpc>
              <a:spcBef>
                <a:spcPts val="0"/>
              </a:spcBef>
              <a:spcAft>
                <a:spcPts val="0"/>
              </a:spcAft>
              <a:buNone/>
            </a:pPr>
            <a:endParaRPr sz="2199" dirty="0">
              <a:solidFill>
                <a:schemeClr val="lt1"/>
              </a:solidFill>
              <a:latin typeface="Montserrat"/>
              <a:ea typeface="Montserrat"/>
              <a:cs typeface="Montserrat"/>
              <a:sym typeface="Montserrat"/>
            </a:endParaRPr>
          </a:p>
          <a:p>
            <a:pPr marL="343080" marR="0" lvl="0" indent="-343080" algn="l" rtl="0">
              <a:lnSpc>
                <a:spcPct val="150000"/>
              </a:lnSpc>
              <a:spcBef>
                <a:spcPts val="0"/>
              </a:spcBef>
              <a:spcAft>
                <a:spcPts val="0"/>
              </a:spcAft>
              <a:buClr>
                <a:srgbClr val="FFFFFF"/>
              </a:buClr>
              <a:buSzPts val="2200"/>
              <a:buFont typeface="Montserrat"/>
              <a:buChar char="•"/>
            </a:pPr>
            <a:endParaRPr sz="2200" dirty="0">
              <a:solidFill>
                <a:srgbClr val="FFFFFF"/>
              </a:solidFill>
              <a:latin typeface="Montserrat"/>
              <a:ea typeface="Montserrat"/>
              <a:cs typeface="Montserrat"/>
              <a:sym typeface="Montserrat"/>
            </a:endParaRPr>
          </a:p>
        </p:txBody>
      </p:sp>
      <p:sp>
        <p:nvSpPr>
          <p:cNvPr id="739" name="Google Shape;739;g32cccd95a54_0_461"/>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740" name="Google Shape;740;g32cccd95a54_0_461"/>
          <p:cNvGrpSpPr/>
          <p:nvPr/>
        </p:nvGrpSpPr>
        <p:grpSpPr>
          <a:xfrm>
            <a:off x="0" y="0"/>
            <a:ext cx="18288000" cy="10287000"/>
            <a:chOff x="0" y="0"/>
            <a:chExt cx="24384000" cy="13716000"/>
          </a:xfrm>
        </p:grpSpPr>
        <p:cxnSp>
          <p:nvCxnSpPr>
            <p:cNvPr id="741" name="Google Shape;741;g32cccd95a54_0_46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42" name="Google Shape;742;g32cccd95a54_0_46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43" name="Google Shape;743;g32cccd95a54_0_46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44" name="Google Shape;744;g32cccd95a54_0_46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745" name="Google Shape;745;g32cccd95a54_0_461"/>
          <p:cNvSpPr txBox="1"/>
          <p:nvPr/>
        </p:nvSpPr>
        <p:spPr>
          <a:xfrm>
            <a:off x="8179324" y="1756800"/>
            <a:ext cx="5500815"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Podstawowe pojęcia</a:t>
            </a:r>
            <a:endParaRPr sz="2800" dirty="0"/>
          </a:p>
        </p:txBody>
      </p:sp>
      <p:sp>
        <p:nvSpPr>
          <p:cNvPr id="746" name="Google Shape;746;g32cccd95a54_0_46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0EF81AF7-C833-2F7F-89BA-3C6E5346ADE5}"/>
              </a:ext>
            </a:extLst>
          </p:cNvPr>
          <p:cNvPicPr>
            <a:picLocks noChangeAspect="1"/>
          </p:cNvPicPr>
          <p:nvPr/>
        </p:nvPicPr>
        <p:blipFill>
          <a:blip r:embed="rId5"/>
          <a:stretch>
            <a:fillRect/>
          </a:stretch>
        </p:blipFill>
        <p:spPr>
          <a:xfrm>
            <a:off x="11151919" y="2641370"/>
            <a:ext cx="4597400" cy="69088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52"/>
        <p:cNvGrpSpPr/>
        <p:nvPr/>
      </p:nvGrpSpPr>
      <p:grpSpPr>
        <a:xfrm>
          <a:off x="0" y="0"/>
          <a:ext cx="0" cy="0"/>
          <a:chOff x="0" y="0"/>
          <a:chExt cx="0" cy="0"/>
        </a:xfrm>
      </p:grpSpPr>
      <p:sp>
        <p:nvSpPr>
          <p:cNvPr id="753" name="Google Shape;753;g2d8eb0e7355_1_27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754" name="Google Shape;754;g2d8eb0e7355_1_270"/>
          <p:cNvSpPr txBox="1"/>
          <p:nvPr/>
        </p:nvSpPr>
        <p:spPr>
          <a:xfrm>
            <a:off x="422763" y="237305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g2d8eb0e7355_1_270"/>
          <p:cNvGrpSpPr/>
          <p:nvPr/>
        </p:nvGrpSpPr>
        <p:grpSpPr>
          <a:xfrm>
            <a:off x="419408" y="1737943"/>
            <a:ext cx="7754517" cy="1678610"/>
            <a:chOff x="1644840" y="1659960"/>
            <a:chExt cx="3308100" cy="1806900"/>
          </a:xfrm>
        </p:grpSpPr>
        <p:sp>
          <p:nvSpPr>
            <p:cNvPr id="756" name="Google Shape;756;g2d8eb0e7355_1_27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757" name="Google Shape;757;g2d8eb0e7355_1_27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8" name="Google Shape;758;g2d8eb0e7355_1_270"/>
          <p:cNvSpPr txBox="1"/>
          <p:nvPr/>
        </p:nvSpPr>
        <p:spPr>
          <a:xfrm>
            <a:off x="593763" y="1881863"/>
            <a:ext cx="7416600" cy="6867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Dodawanie elementów dekoracyjnych</a:t>
            </a:r>
            <a:endParaRPr sz="3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759" name="Google Shape;759;g2d8eb0e7355_1_270"/>
          <p:cNvSpPr txBox="1"/>
          <p:nvPr/>
        </p:nvSpPr>
        <p:spPr>
          <a:xfrm>
            <a:off x="692525" y="3415200"/>
            <a:ext cx="14962800" cy="1278900"/>
          </a:xfrm>
          <a:prstGeom prst="rect">
            <a:avLst/>
          </a:prstGeom>
          <a:noFill/>
          <a:ln>
            <a:noFill/>
          </a:ln>
        </p:spPr>
        <p:txBody>
          <a:bodyPr spcFirstLastPara="1" wrap="square" lIns="0" tIns="0" rIns="0" bIns="0" anchor="t" anchorCtr="0">
            <a:noAutofit/>
          </a:bodyPr>
          <a:lstStyle/>
          <a:p>
            <a:pPr marL="0" lvl="0" indent="0" algn="l" rtl="0">
              <a:lnSpc>
                <a:spcPct val="150022"/>
              </a:lnSpc>
              <a:spcBef>
                <a:spcPts val="0"/>
              </a:spcBef>
              <a:spcAft>
                <a:spcPts val="0"/>
              </a:spcAft>
              <a:buNone/>
            </a:pPr>
            <a:r>
              <a:rPr lang="pl" sz="1899">
                <a:solidFill>
                  <a:schemeClr val="dk1"/>
                </a:solidFill>
                <a:latin typeface="Montserrat"/>
                <a:ea typeface="Montserrat"/>
                <a:cs typeface="Montserrat"/>
                <a:sym typeface="Montserrat"/>
              </a:rPr>
              <a:t>Na świecie dostępnych jest wiele różnych rodzajów koralików – od kryształowych kropelek, przez drewniane, metalowe, po perły. Jednak tylko niektóre z nich nadają się do haftu ręcznego. Jeśli więc chcesz włączyć koraliki i cekiny do swoich wzorów hafciarskich, poszukaj tych opcji.</a:t>
            </a:r>
            <a:endParaRPr sz="1899">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pl" sz="2200">
                <a:solidFill>
                  <a:srgbClr val="FFFFFF"/>
                </a:solidFill>
                <a:latin typeface="Montserrat"/>
                <a:ea typeface="Montserrat"/>
                <a:cs typeface="Montserrat"/>
                <a:sym typeface="Montserrat"/>
              </a:rPr>
              <a:t>~2888</a:t>
            </a:r>
            <a:endParaRPr sz="2200">
              <a:solidFill>
                <a:srgbClr val="FFFFFF"/>
              </a:solidFill>
              <a:latin typeface="Montserrat"/>
              <a:ea typeface="Montserrat"/>
              <a:cs typeface="Montserrat"/>
              <a:sym typeface="Montserrat"/>
            </a:endParaRPr>
          </a:p>
        </p:txBody>
      </p:sp>
      <p:sp>
        <p:nvSpPr>
          <p:cNvPr id="760" name="Google Shape;760;g2d8eb0e7355_1_27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761" name="Google Shape;761;g2d8eb0e7355_1_270"/>
          <p:cNvGrpSpPr/>
          <p:nvPr/>
        </p:nvGrpSpPr>
        <p:grpSpPr>
          <a:xfrm>
            <a:off x="0" y="0"/>
            <a:ext cx="18288000" cy="10287000"/>
            <a:chOff x="0" y="0"/>
            <a:chExt cx="24384000" cy="13716000"/>
          </a:xfrm>
        </p:grpSpPr>
        <p:cxnSp>
          <p:nvCxnSpPr>
            <p:cNvPr id="762" name="Google Shape;762;g2d8eb0e7355_1_27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63" name="Google Shape;763;g2d8eb0e7355_1_27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64" name="Google Shape;764;g2d8eb0e7355_1_27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65" name="Google Shape;765;g2d8eb0e7355_1_27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766" name="Google Shape;766;g2d8eb0e7355_1_270"/>
          <p:cNvSpPr txBox="1"/>
          <p:nvPr/>
        </p:nvSpPr>
        <p:spPr>
          <a:xfrm>
            <a:off x="8179325" y="1756800"/>
            <a:ext cx="6191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Koraliki, guziki i cekiny</a:t>
            </a:r>
            <a:endParaRPr sz="2800"/>
          </a:p>
        </p:txBody>
      </p:sp>
      <p:sp>
        <p:nvSpPr>
          <p:cNvPr id="767" name="Google Shape;767;g2d8eb0e7355_1_27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768" name="Google Shape;768;g2d8eb0e7355_1_270"/>
          <p:cNvSpPr txBox="1"/>
          <p:nvPr/>
        </p:nvSpPr>
        <p:spPr>
          <a:xfrm>
            <a:off x="692525" y="7425168"/>
            <a:ext cx="33978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Koraliki trąbkowe </a:t>
            </a:r>
            <a:r>
              <a:rPr lang="pl" sz="1899" dirty="0">
                <a:solidFill>
                  <a:schemeClr val="dk1"/>
                </a:solidFill>
                <a:latin typeface="Montserrat"/>
                <a:ea typeface="Montserrat"/>
                <a:cs typeface="Montserrat"/>
                <a:sym typeface="Montserrat"/>
              </a:rPr>
              <a:t>to długie, rurkowate szklane koraliki o płaskich końcach. Doskonale prezentują się we wzorach haftu ręcznego oraz jako koraliki wypełniające.</a:t>
            </a:r>
            <a:endParaRPr dirty="0"/>
          </a:p>
        </p:txBody>
      </p:sp>
      <p:sp>
        <p:nvSpPr>
          <p:cNvPr id="769" name="Google Shape;769;g2d8eb0e7355_1_270"/>
          <p:cNvSpPr txBox="1"/>
          <p:nvPr/>
        </p:nvSpPr>
        <p:spPr>
          <a:xfrm>
            <a:off x="4090325" y="7349800"/>
            <a:ext cx="37848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Koraliki nasienne </a:t>
            </a:r>
            <a:r>
              <a:rPr lang="pl" sz="1899" dirty="0">
                <a:solidFill>
                  <a:schemeClr val="dk1"/>
                </a:solidFill>
                <a:latin typeface="Montserrat"/>
                <a:ea typeface="Montserrat"/>
                <a:cs typeface="Montserrat"/>
                <a:sym typeface="Montserrat"/>
              </a:rPr>
              <a:t>to drobne, okrągłe koraliki wykonane ze szkła. Świetnie nadają się do haftu ręcznego, ponieważ można je łatwo wkomponować w niemal każdy wzór.</a:t>
            </a:r>
            <a:endParaRPr dirty="0"/>
          </a:p>
        </p:txBody>
      </p:sp>
      <p:sp>
        <p:nvSpPr>
          <p:cNvPr id="770" name="Google Shape;770;g2d8eb0e7355_1_270"/>
          <p:cNvSpPr txBox="1"/>
          <p:nvPr/>
        </p:nvSpPr>
        <p:spPr>
          <a:xfrm>
            <a:off x="12305275" y="7424529"/>
            <a:ext cx="37848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Cekiny </a:t>
            </a:r>
            <a:r>
              <a:rPr lang="pl" sz="1899" dirty="0">
                <a:solidFill>
                  <a:schemeClr val="dk1"/>
                </a:solidFill>
                <a:latin typeface="Montserrat"/>
                <a:ea typeface="Montserrat"/>
                <a:cs typeface="Montserrat"/>
                <a:sym typeface="Montserrat"/>
              </a:rPr>
              <a:t>to okrągłe kawałki błyszczącego plastiku, które można przyszyć do materiału. Mają jeden otwór pośrodku i środek przypominający miseczkę (niektóre cekiny są płaskie).</a:t>
            </a:r>
            <a:endParaRPr dirty="0"/>
          </a:p>
        </p:txBody>
      </p:sp>
      <p:sp>
        <p:nvSpPr>
          <p:cNvPr id="771" name="Google Shape;771;g2d8eb0e7355_1_270"/>
          <p:cNvSpPr txBox="1"/>
          <p:nvPr/>
        </p:nvSpPr>
        <p:spPr>
          <a:xfrm>
            <a:off x="7896287" y="7425168"/>
            <a:ext cx="44307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Guziki </a:t>
            </a:r>
            <a:r>
              <a:rPr lang="pl" sz="1899" dirty="0">
                <a:solidFill>
                  <a:schemeClr val="dk1"/>
                </a:solidFill>
                <a:latin typeface="Montserrat"/>
                <a:ea typeface="Montserrat"/>
                <a:cs typeface="Montserrat"/>
                <a:sym typeface="Montserrat"/>
              </a:rPr>
              <a:t>mają funkcję zapięcia, niemniej jednak mogą być również używane jako ozdoba, zwłaszcza że stare, piękne guziki bardzo często można znaleźć w sklepach z używanymi rzeczami lub na pchlich targach.</a:t>
            </a:r>
            <a:endParaRPr dirty="0"/>
          </a:p>
        </p:txBody>
      </p:sp>
      <p:pic>
        <p:nvPicPr>
          <p:cNvPr id="772" name="Google Shape;772;g2d8eb0e7355_1_270"/>
          <p:cNvPicPr preferRelativeResize="0"/>
          <p:nvPr/>
        </p:nvPicPr>
        <p:blipFill rotWithShape="1">
          <a:blip r:embed="rId5">
            <a:alphaModFix/>
          </a:blip>
          <a:srcRect r="19813" b="30487"/>
          <a:stretch/>
        </p:blipFill>
        <p:spPr>
          <a:xfrm>
            <a:off x="692525" y="4797813"/>
            <a:ext cx="3034900" cy="2630799"/>
          </a:xfrm>
          <a:prstGeom prst="rect">
            <a:avLst/>
          </a:prstGeom>
          <a:noFill/>
          <a:ln>
            <a:noFill/>
          </a:ln>
        </p:spPr>
      </p:pic>
      <p:pic>
        <p:nvPicPr>
          <p:cNvPr id="773" name="Google Shape;773;g2d8eb0e7355_1_270"/>
          <p:cNvPicPr preferRelativeResize="0"/>
          <p:nvPr/>
        </p:nvPicPr>
        <p:blipFill rotWithShape="1">
          <a:blip r:embed="rId6">
            <a:alphaModFix/>
          </a:blip>
          <a:srcRect b="20678"/>
          <a:stretch/>
        </p:blipFill>
        <p:spPr>
          <a:xfrm>
            <a:off x="4200900" y="4797825"/>
            <a:ext cx="3251700" cy="2579337"/>
          </a:xfrm>
          <a:prstGeom prst="rect">
            <a:avLst/>
          </a:prstGeom>
          <a:noFill/>
          <a:ln>
            <a:noFill/>
          </a:ln>
        </p:spPr>
      </p:pic>
      <p:pic>
        <p:nvPicPr>
          <p:cNvPr id="774" name="Google Shape;774;g2d8eb0e7355_1_270"/>
          <p:cNvPicPr preferRelativeResize="0"/>
          <p:nvPr/>
        </p:nvPicPr>
        <p:blipFill rotWithShape="1">
          <a:blip r:embed="rId7">
            <a:alphaModFix/>
          </a:blip>
          <a:srcRect b="52072"/>
          <a:stretch/>
        </p:blipFill>
        <p:spPr>
          <a:xfrm>
            <a:off x="8010100" y="4797825"/>
            <a:ext cx="3907325" cy="2630775"/>
          </a:xfrm>
          <a:prstGeom prst="rect">
            <a:avLst/>
          </a:prstGeom>
          <a:noFill/>
          <a:ln>
            <a:noFill/>
          </a:ln>
        </p:spPr>
      </p:pic>
      <p:pic>
        <p:nvPicPr>
          <p:cNvPr id="775" name="Google Shape;775;g2d8eb0e7355_1_270"/>
          <p:cNvPicPr preferRelativeResize="0"/>
          <p:nvPr/>
        </p:nvPicPr>
        <p:blipFill rotWithShape="1">
          <a:blip r:embed="rId8">
            <a:alphaModFix/>
          </a:blip>
          <a:srcRect b="57266"/>
          <a:stretch/>
        </p:blipFill>
        <p:spPr>
          <a:xfrm>
            <a:off x="12348150" y="4694100"/>
            <a:ext cx="3603250" cy="27372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779"/>
        <p:cNvGrpSpPr/>
        <p:nvPr/>
      </p:nvGrpSpPr>
      <p:grpSpPr>
        <a:xfrm>
          <a:off x="0" y="0"/>
          <a:ext cx="0" cy="0"/>
          <a:chOff x="0" y="0"/>
          <a:chExt cx="0" cy="0"/>
        </a:xfrm>
      </p:grpSpPr>
      <p:grpSp>
        <p:nvGrpSpPr>
          <p:cNvPr id="780" name="Google Shape;780;g2d8eb0e7355_1_183"/>
          <p:cNvGrpSpPr/>
          <p:nvPr/>
        </p:nvGrpSpPr>
        <p:grpSpPr>
          <a:xfrm>
            <a:off x="0" y="0"/>
            <a:ext cx="18288000" cy="10287000"/>
            <a:chOff x="0" y="0"/>
            <a:chExt cx="24384000" cy="13716000"/>
          </a:xfrm>
        </p:grpSpPr>
        <p:cxnSp>
          <p:nvCxnSpPr>
            <p:cNvPr id="781" name="Google Shape;781;g2d8eb0e7355_1_18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782" name="Google Shape;782;g2d8eb0e7355_1_1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83" name="Google Shape;783;g2d8eb0e7355_1_1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784" name="Google Shape;784;g2d8eb0e7355_1_18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785" name="Google Shape;785;g2d8eb0e7355_1_18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786" name="Google Shape;786;g2d8eb0e7355_1_183"/>
          <p:cNvGrpSpPr/>
          <p:nvPr/>
        </p:nvGrpSpPr>
        <p:grpSpPr>
          <a:xfrm>
            <a:off x="0" y="0"/>
            <a:ext cx="18288000" cy="10287000"/>
            <a:chOff x="0" y="0"/>
            <a:chExt cx="24384000" cy="13716000"/>
          </a:xfrm>
        </p:grpSpPr>
        <p:cxnSp>
          <p:nvCxnSpPr>
            <p:cNvPr id="787" name="Google Shape;787;g2d8eb0e7355_1_18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788" name="Google Shape;788;g2d8eb0e7355_1_18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789" name="Google Shape;789;g2d8eb0e7355_1_18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790" name="Google Shape;790;g2d8eb0e7355_1_18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791" name="Google Shape;791;g2d8eb0e7355_1_18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792" name="Google Shape;792;g2d8eb0e7355_1_183"/>
          <p:cNvSpPr txBox="1"/>
          <p:nvPr/>
        </p:nvSpPr>
        <p:spPr>
          <a:xfrm>
            <a:off x="464450" y="2314300"/>
            <a:ext cx="152931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b="1">
                <a:solidFill>
                  <a:srgbClr val="1E2328"/>
                </a:solidFill>
                <a:latin typeface="Montserrat"/>
                <a:ea typeface="Montserrat"/>
                <a:cs typeface="Montserrat"/>
                <a:sym typeface="Montserrat"/>
              </a:rPr>
              <a:t>Haftowanie koralikami i cekinami: </a:t>
            </a:r>
            <a:r>
              <a:rPr lang="pl" sz="2199">
                <a:solidFill>
                  <a:srgbClr val="1E2328"/>
                </a:solidFill>
                <a:latin typeface="Montserrat"/>
                <a:ea typeface="Montserrat"/>
                <a:cs typeface="Montserrat"/>
                <a:sym typeface="Montserrat"/>
              </a:rPr>
              <a:t>możesz użyć różnych rodzajów ściegów hafciarskich (patrz rozdział 2) podczas dodawania koralików i cekinów, jako techniki aplikacji lub jako dekoracji uzupełniającej. Oto kilka najpopularniejszych:</a:t>
            </a:r>
            <a:endParaRPr sz="2199">
              <a:solidFill>
                <a:srgbClr val="1E2328"/>
              </a:solidFill>
              <a:latin typeface="Montserrat"/>
              <a:ea typeface="Montserrat"/>
              <a:cs typeface="Montserrat"/>
              <a:sym typeface="Montserrat"/>
            </a:endParaRPr>
          </a:p>
        </p:txBody>
      </p:sp>
      <p:sp>
        <p:nvSpPr>
          <p:cNvPr id="793" name="Google Shape;793;g2d8eb0e7355_1_183"/>
          <p:cNvSpPr txBox="1"/>
          <p:nvPr/>
        </p:nvSpPr>
        <p:spPr>
          <a:xfrm>
            <a:off x="11960340" y="6689500"/>
            <a:ext cx="4256100" cy="316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900" dirty="0">
                <a:solidFill>
                  <a:schemeClr val="dk1"/>
                </a:solidFill>
                <a:latin typeface="Montserrat"/>
                <a:ea typeface="Montserrat"/>
                <a:cs typeface="Montserrat"/>
                <a:sym typeface="Montserrat"/>
              </a:rPr>
              <a:t>Ścieg piórkowy nadaje koralikom i cekinom specyficzny wzór, ale możesz go dowolnie modyfikować. Dodaj odpowiednią liczbę koralików, aby wypełnić długość ściegu lub dopasować ją do długości cekinów. Możesz użyć koralików do tworzenia łuków między cekinami.</a:t>
            </a:r>
            <a:endParaRPr sz="1900" dirty="0">
              <a:solidFill>
                <a:schemeClr val="dk1"/>
              </a:solidFill>
              <a:latin typeface="Montserrat"/>
              <a:ea typeface="Montserrat"/>
              <a:cs typeface="Montserrat"/>
              <a:sym typeface="Montserrat"/>
            </a:endParaRPr>
          </a:p>
        </p:txBody>
      </p:sp>
      <p:sp>
        <p:nvSpPr>
          <p:cNvPr id="794" name="Google Shape;794;g2d8eb0e7355_1_183"/>
          <p:cNvSpPr txBox="1"/>
          <p:nvPr/>
        </p:nvSpPr>
        <p:spPr>
          <a:xfrm>
            <a:off x="464449" y="1333850"/>
            <a:ext cx="15540359"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Dodawanie elementów dekoracyjnych </a:t>
            </a:r>
            <a:r>
              <a:rPr lang="pl" sz="4800">
                <a:solidFill>
                  <a:schemeClr val="dk1"/>
                </a:solidFill>
                <a:latin typeface="DM Serif Display"/>
                <a:ea typeface="DM Serif Display"/>
                <a:cs typeface="DM Serif Display"/>
                <a:sym typeface="DM Serif Display"/>
              </a:rPr>
              <a:t>-</a:t>
            </a:r>
            <a:r>
              <a:rPr lang="pl" sz="4800">
                <a:solidFill>
                  <a:schemeClr val="lt1"/>
                </a:solidFill>
                <a:latin typeface="DM Serif Display"/>
                <a:ea typeface="DM Serif Display"/>
                <a:cs typeface="DM Serif Display"/>
                <a:sym typeface="DM Serif Display"/>
              </a:rPr>
              <a:t> </a:t>
            </a:r>
            <a:r>
              <a:rPr lang="pl" sz="4800" b="1">
                <a:solidFill>
                  <a:schemeClr val="lt1"/>
                </a:solidFill>
                <a:latin typeface="DM Serif Display"/>
                <a:ea typeface="DM Serif Display"/>
                <a:cs typeface="DM Serif Display"/>
                <a:sym typeface="DM Serif Display"/>
              </a:rPr>
              <a:t>Koraliki i cekiny</a:t>
            </a:r>
            <a:endParaRPr sz="4800">
              <a:solidFill>
                <a:schemeClr val="lt1"/>
              </a:solidFill>
              <a:latin typeface="DM Serif Display"/>
              <a:ea typeface="DM Serif Display"/>
              <a:cs typeface="DM Serif Display"/>
              <a:sym typeface="DM Serif Display"/>
            </a:endParaRPr>
          </a:p>
        </p:txBody>
      </p:sp>
      <p:sp>
        <p:nvSpPr>
          <p:cNvPr id="795" name="Google Shape;795;g2d8eb0e7355_1_183"/>
          <p:cNvSpPr txBox="1"/>
          <p:nvPr/>
        </p:nvSpPr>
        <p:spPr>
          <a:xfrm>
            <a:off x="464449" y="6618501"/>
            <a:ext cx="3034800" cy="28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900" dirty="0">
                <a:solidFill>
                  <a:schemeClr val="dk1"/>
                </a:solidFill>
                <a:latin typeface="Montserrat"/>
                <a:ea typeface="Montserrat"/>
                <a:cs typeface="Montserrat"/>
                <a:sym typeface="Montserrat"/>
              </a:rPr>
              <a:t>Używając podstawowego ściegu bieżącego, możesz wyhaftować proste lub zakrzywione linie, które chcesz ozdobić. Wystarczy dodać koralik lub cekin w każdym wykonanym ściegu bieżącym.</a:t>
            </a:r>
            <a:endParaRPr dirty="0">
              <a:solidFill>
                <a:schemeClr val="dk1"/>
              </a:solidFill>
            </a:endParaRPr>
          </a:p>
        </p:txBody>
      </p:sp>
      <p:sp>
        <p:nvSpPr>
          <p:cNvPr id="796" name="Google Shape;796;g2d8eb0e7355_1_183"/>
          <p:cNvSpPr txBox="1"/>
          <p:nvPr/>
        </p:nvSpPr>
        <p:spPr>
          <a:xfrm>
            <a:off x="3939950" y="6884975"/>
            <a:ext cx="3147300" cy="2495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900">
                <a:solidFill>
                  <a:schemeClr val="dk1"/>
                </a:solidFill>
                <a:latin typeface="Montserrat"/>
                <a:ea typeface="Montserrat"/>
                <a:cs typeface="Montserrat"/>
                <a:sym typeface="Montserrat"/>
              </a:rPr>
              <a:t>Ścieg ryżowy to jeden z podstawowych ściegów hafciarskich. Ta metoda mocowania koralików i cekinów polega na dodaniu koralika lub cekinu w każdym wykonanym ściegu.</a:t>
            </a:r>
            <a:endParaRPr>
              <a:solidFill>
                <a:schemeClr val="dk1"/>
              </a:solidFill>
            </a:endParaRPr>
          </a:p>
        </p:txBody>
      </p:sp>
      <p:pic>
        <p:nvPicPr>
          <p:cNvPr id="797" name="Google Shape;797;g2d8eb0e7355_1_183"/>
          <p:cNvPicPr preferRelativeResize="0"/>
          <p:nvPr/>
        </p:nvPicPr>
        <p:blipFill rotWithShape="1">
          <a:blip r:embed="rId5">
            <a:alphaModFix/>
          </a:blip>
          <a:srcRect l="2793" t="18005" r="18509" b="33788"/>
          <a:stretch/>
        </p:blipFill>
        <p:spPr>
          <a:xfrm>
            <a:off x="388200" y="4129488"/>
            <a:ext cx="3034900" cy="2630799"/>
          </a:xfrm>
          <a:prstGeom prst="rect">
            <a:avLst/>
          </a:prstGeom>
          <a:noFill/>
          <a:ln>
            <a:noFill/>
          </a:ln>
        </p:spPr>
      </p:pic>
      <p:pic>
        <p:nvPicPr>
          <p:cNvPr id="798" name="Google Shape;798;g2d8eb0e7355_1_183"/>
          <p:cNvPicPr preferRelativeResize="0"/>
          <p:nvPr/>
        </p:nvPicPr>
        <p:blipFill rotWithShape="1">
          <a:blip r:embed="rId6">
            <a:alphaModFix/>
          </a:blip>
          <a:srcRect l="16777" t="26673" b="26678"/>
          <a:stretch/>
        </p:blipFill>
        <p:spPr>
          <a:xfrm>
            <a:off x="3939950" y="4110163"/>
            <a:ext cx="3251701" cy="2579337"/>
          </a:xfrm>
          <a:prstGeom prst="rect">
            <a:avLst/>
          </a:prstGeom>
          <a:noFill/>
          <a:ln>
            <a:noFill/>
          </a:ln>
        </p:spPr>
      </p:pic>
      <p:pic>
        <p:nvPicPr>
          <p:cNvPr id="799" name="Google Shape;799;g2d8eb0e7355_1_183"/>
          <p:cNvPicPr preferRelativeResize="0"/>
          <p:nvPr/>
        </p:nvPicPr>
        <p:blipFill rotWithShape="1">
          <a:blip r:embed="rId7">
            <a:alphaModFix/>
          </a:blip>
          <a:srcRect l="47856" t="23671" b="23666"/>
          <a:stretch/>
        </p:blipFill>
        <p:spPr>
          <a:xfrm>
            <a:off x="7688388" y="4084450"/>
            <a:ext cx="3907324" cy="2630775"/>
          </a:xfrm>
          <a:prstGeom prst="rect">
            <a:avLst/>
          </a:prstGeom>
          <a:noFill/>
          <a:ln>
            <a:noFill/>
          </a:ln>
        </p:spPr>
      </p:pic>
      <p:pic>
        <p:nvPicPr>
          <p:cNvPr id="800" name="Google Shape;800;g2d8eb0e7355_1_183"/>
          <p:cNvPicPr preferRelativeResize="0"/>
          <p:nvPr/>
        </p:nvPicPr>
        <p:blipFill rotWithShape="1">
          <a:blip r:embed="rId8">
            <a:alphaModFix/>
          </a:blip>
          <a:srcRect l="35182" t="2341" b="48045"/>
          <a:stretch/>
        </p:blipFill>
        <p:spPr>
          <a:xfrm>
            <a:off x="12154300" y="4031188"/>
            <a:ext cx="3603250" cy="2737275"/>
          </a:xfrm>
          <a:prstGeom prst="rect">
            <a:avLst/>
          </a:prstGeom>
          <a:noFill/>
          <a:ln>
            <a:noFill/>
          </a:ln>
        </p:spPr>
      </p:pic>
      <p:sp>
        <p:nvSpPr>
          <p:cNvPr id="801" name="Google Shape;801;g2d8eb0e7355_1_183"/>
          <p:cNvSpPr txBox="1"/>
          <p:nvPr/>
        </p:nvSpPr>
        <p:spPr>
          <a:xfrm>
            <a:off x="7757769" y="6715225"/>
            <a:ext cx="3251700" cy="283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1200"/>
              </a:spcAft>
              <a:buNone/>
            </a:pPr>
            <a:r>
              <a:rPr lang="pl" sz="1900" dirty="0">
                <a:solidFill>
                  <a:schemeClr val="dk1"/>
                </a:solidFill>
                <a:latin typeface="Montserrat"/>
                <a:ea typeface="Montserrat"/>
                <a:cs typeface="Montserrat"/>
                <a:sym typeface="Montserrat"/>
              </a:rPr>
              <a:t>Ścieg ściegiem wstecznym to kolejny świetny sposób na dodanie koralików i cekinów do każdego wzoru obramowania, zarówno prostych, jak i zakrzywionych linii haftu. Dodaj koraliki lub cekiny w każdym ściegu.</a:t>
            </a:r>
            <a:endParaRPr b="1" dirty="0">
              <a:solidFill>
                <a:schemeClr val="dk1"/>
              </a:solidFill>
              <a:latin typeface="Montserrat"/>
              <a:ea typeface="Montserrat"/>
              <a:cs typeface="Montserrat"/>
              <a:sym typeface="Montserra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805"/>
        <p:cNvGrpSpPr/>
        <p:nvPr/>
      </p:nvGrpSpPr>
      <p:grpSpPr>
        <a:xfrm>
          <a:off x="0" y="0"/>
          <a:ext cx="0" cy="0"/>
          <a:chOff x="0" y="0"/>
          <a:chExt cx="0" cy="0"/>
        </a:xfrm>
      </p:grpSpPr>
      <p:grpSp>
        <p:nvGrpSpPr>
          <p:cNvPr id="806" name="Google Shape;806;g2d8eb0e7355_1_249"/>
          <p:cNvGrpSpPr/>
          <p:nvPr/>
        </p:nvGrpSpPr>
        <p:grpSpPr>
          <a:xfrm>
            <a:off x="0" y="0"/>
            <a:ext cx="18288000" cy="10287000"/>
            <a:chOff x="0" y="0"/>
            <a:chExt cx="24384000" cy="13716000"/>
          </a:xfrm>
        </p:grpSpPr>
        <p:cxnSp>
          <p:nvCxnSpPr>
            <p:cNvPr id="807" name="Google Shape;807;g2d8eb0e7355_1_24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08" name="Google Shape;808;g2d8eb0e7355_1_24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09" name="Google Shape;809;g2d8eb0e7355_1_24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10" name="Google Shape;810;g2d8eb0e7355_1_24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11" name="Google Shape;811;g2d8eb0e7355_1_24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812" name="Google Shape;812;g2d8eb0e7355_1_249"/>
          <p:cNvGrpSpPr/>
          <p:nvPr/>
        </p:nvGrpSpPr>
        <p:grpSpPr>
          <a:xfrm>
            <a:off x="0" y="0"/>
            <a:ext cx="18288000" cy="10287000"/>
            <a:chOff x="0" y="0"/>
            <a:chExt cx="24384000" cy="13716000"/>
          </a:xfrm>
        </p:grpSpPr>
        <p:cxnSp>
          <p:nvCxnSpPr>
            <p:cNvPr id="813" name="Google Shape;813;g2d8eb0e7355_1_24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14" name="Google Shape;814;g2d8eb0e7355_1_24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15" name="Google Shape;815;g2d8eb0e7355_1_24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16" name="Google Shape;816;g2d8eb0e7355_1_24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817" name="Google Shape;817;g2d8eb0e7355_1_24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818" name="Google Shape;818;g2d8eb0e7355_1_249"/>
          <p:cNvSpPr txBox="1"/>
          <p:nvPr/>
        </p:nvSpPr>
        <p:spPr>
          <a:xfrm>
            <a:off x="464449" y="1333850"/>
            <a:ext cx="14990703"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Dodawanie elementów dekoracyjnych </a:t>
            </a:r>
            <a:r>
              <a:rPr lang="pl" sz="4800" dirty="0">
                <a:solidFill>
                  <a:schemeClr val="dk1"/>
                </a:solidFill>
                <a:latin typeface="DM Serif Display"/>
                <a:ea typeface="DM Serif Display"/>
                <a:cs typeface="DM Serif Display"/>
                <a:sym typeface="DM Serif Display"/>
              </a:rPr>
              <a:t>- </a:t>
            </a:r>
            <a:r>
              <a:rPr lang="pl" sz="4800" b="1" dirty="0">
                <a:solidFill>
                  <a:schemeClr val="lt1"/>
                </a:solidFill>
                <a:latin typeface="DM Serif Display"/>
                <a:ea typeface="DM Serif Display"/>
                <a:cs typeface="DM Serif Display"/>
                <a:sym typeface="DM Serif Display"/>
              </a:rPr>
              <a:t>Guziki</a:t>
            </a:r>
            <a:endParaRPr sz="3600" dirty="0">
              <a:solidFill>
                <a:schemeClr val="dk1"/>
              </a:solidFill>
              <a:latin typeface="DM Serif Display"/>
              <a:ea typeface="DM Serif Display"/>
              <a:cs typeface="DM Serif Display"/>
              <a:sym typeface="DM Serif Display"/>
            </a:endParaRPr>
          </a:p>
        </p:txBody>
      </p:sp>
      <p:sp>
        <p:nvSpPr>
          <p:cNvPr id="820" name="Google Shape;820;g2d8eb0e7355_1_249"/>
          <p:cNvSpPr txBox="1"/>
          <p:nvPr/>
        </p:nvSpPr>
        <p:spPr>
          <a:xfrm>
            <a:off x="13078625" y="8832075"/>
            <a:ext cx="327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latin typeface="Montserrat"/>
                <a:ea typeface="Montserrat"/>
                <a:cs typeface="Montserrat"/>
                <a:sym typeface="Montserrat"/>
              </a:rPr>
              <a:t>Viktor i Rolf Jesień 2016</a:t>
            </a:r>
            <a:endParaRPr>
              <a:latin typeface="Montserrat"/>
              <a:ea typeface="Montserrat"/>
              <a:cs typeface="Montserrat"/>
              <a:sym typeface="Montserrat"/>
            </a:endParaRPr>
          </a:p>
          <a:p>
            <a:pPr marL="0" lvl="0" indent="0" algn="l" rtl="0">
              <a:spcBef>
                <a:spcPts val="0"/>
              </a:spcBef>
              <a:spcAft>
                <a:spcPts val="0"/>
              </a:spcAft>
              <a:buNone/>
            </a:pPr>
            <a:r>
              <a:rPr lang="pl">
                <a:latin typeface="Montserrat"/>
                <a:ea typeface="Montserrat"/>
                <a:cs typeface="Montserrat"/>
                <a:sym typeface="Montserrat"/>
              </a:rPr>
              <a:t>Couture París</a:t>
            </a:r>
            <a:endParaRPr>
              <a:latin typeface="Montserrat"/>
              <a:ea typeface="Montserrat"/>
              <a:cs typeface="Montserrat"/>
              <a:sym typeface="Montserrat"/>
            </a:endParaRPr>
          </a:p>
        </p:txBody>
      </p:sp>
      <p:pic>
        <p:nvPicPr>
          <p:cNvPr id="821" name="Google Shape;821;g2d8eb0e7355_1_249"/>
          <p:cNvPicPr preferRelativeResize="0"/>
          <p:nvPr/>
        </p:nvPicPr>
        <p:blipFill rotWithShape="1">
          <a:blip r:embed="rId5">
            <a:alphaModFix/>
          </a:blip>
          <a:srcRect l="47973" t="30776" r="15372" b="48571"/>
          <a:stretch/>
        </p:blipFill>
        <p:spPr>
          <a:xfrm>
            <a:off x="9495125" y="3711975"/>
            <a:ext cx="3959700" cy="4245300"/>
          </a:xfrm>
          <a:prstGeom prst="ellipse">
            <a:avLst/>
          </a:prstGeom>
          <a:noFill/>
          <a:ln>
            <a:noFill/>
          </a:ln>
        </p:spPr>
      </p:pic>
      <p:sp>
        <p:nvSpPr>
          <p:cNvPr id="822" name="Google Shape;822;g2d8eb0e7355_1_249"/>
          <p:cNvSpPr txBox="1"/>
          <p:nvPr/>
        </p:nvSpPr>
        <p:spPr>
          <a:xfrm>
            <a:off x="8786300" y="9368800"/>
            <a:ext cx="4043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dirty="0">
                <a:solidFill>
                  <a:schemeClr val="dk1"/>
                </a:solidFill>
                <a:latin typeface="Calibri"/>
                <a:ea typeface="Calibri"/>
                <a:cs typeface="Calibri"/>
                <a:sym typeface="Calibri"/>
                <a:hlinkClick r:id="rId6"/>
              </a:rPr>
              <a:t>https://www.youtube.com/watch?v=4FLo7wQqtRQ</a:t>
            </a:r>
            <a:r>
              <a:rPr lang="pl" dirty="0">
                <a:solidFill>
                  <a:schemeClr val="dk1"/>
                </a:solidFill>
                <a:latin typeface="Calibri"/>
                <a:ea typeface="Calibri"/>
                <a:cs typeface="Calibri"/>
                <a:sym typeface="Calibri"/>
              </a:rPr>
              <a:t> </a:t>
            </a:r>
            <a:endParaRPr dirty="0">
              <a:solidFill>
                <a:schemeClr val="dk1"/>
              </a:solidFill>
              <a:latin typeface="Calibri"/>
              <a:ea typeface="Calibri"/>
              <a:cs typeface="Calibri"/>
              <a:sym typeface="Calibri"/>
            </a:endParaRPr>
          </a:p>
        </p:txBody>
      </p:sp>
      <p:sp>
        <p:nvSpPr>
          <p:cNvPr id="823" name="Google Shape;823;g2d8eb0e7355_1_249"/>
          <p:cNvSpPr/>
          <p:nvPr/>
        </p:nvSpPr>
        <p:spPr>
          <a:xfrm>
            <a:off x="7744681" y="92191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7">
              <a:alphaModFix/>
            </a:blip>
            <a:stretch>
              <a:fillRect/>
            </a:stretch>
          </a:blipFill>
          <a:ln>
            <a:noFill/>
          </a:ln>
        </p:spPr>
        <p:txBody>
          <a:bodyPr/>
          <a:lstStyle/>
          <a:p>
            <a:endParaRPr lang="pl-PL"/>
          </a:p>
        </p:txBody>
      </p:sp>
      <p:grpSp>
        <p:nvGrpSpPr>
          <p:cNvPr id="824" name="Google Shape;824;g2d8eb0e7355_1_249"/>
          <p:cNvGrpSpPr/>
          <p:nvPr/>
        </p:nvGrpSpPr>
        <p:grpSpPr>
          <a:xfrm>
            <a:off x="4789524" y="8245123"/>
            <a:ext cx="2613050" cy="1605226"/>
            <a:chOff x="0" y="0"/>
            <a:chExt cx="3484066" cy="2140301"/>
          </a:xfrm>
        </p:grpSpPr>
        <p:grpSp>
          <p:nvGrpSpPr>
            <p:cNvPr id="825" name="Google Shape;825;g2d8eb0e7355_1_249"/>
            <p:cNvGrpSpPr/>
            <p:nvPr/>
          </p:nvGrpSpPr>
          <p:grpSpPr>
            <a:xfrm>
              <a:off x="0" y="0"/>
              <a:ext cx="3484066" cy="2140301"/>
              <a:chOff x="0" y="0"/>
              <a:chExt cx="1157305" cy="710945"/>
            </a:xfrm>
          </p:grpSpPr>
          <p:sp>
            <p:nvSpPr>
              <p:cNvPr id="826" name="Google Shape;826;g2d8eb0e7355_1_249"/>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827" name="Google Shape;827;g2d8eb0e7355_1_249"/>
              <p:cNvSpPr txBox="1"/>
              <p:nvPr/>
            </p:nvSpPr>
            <p:spPr>
              <a:xfrm>
                <a:off x="414505" y="461645"/>
                <a:ext cx="742800" cy="249300"/>
              </a:xfrm>
              <a:prstGeom prst="rect">
                <a:avLst/>
              </a:prstGeom>
              <a:noFill/>
              <a:ln w="9525" cap="flat" cmpd="sng">
                <a:solidFill>
                  <a:schemeClr val="lt1"/>
                </a:solidFill>
                <a:prstDash val="solid"/>
                <a:round/>
                <a:headEnd type="none" w="sm" len="sm"/>
                <a:tailEnd type="none" w="sm" len="sm"/>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28" name="Google Shape;828;g2d8eb0e7355_1_249"/>
            <p:cNvSpPr txBox="1"/>
            <p:nvPr/>
          </p:nvSpPr>
          <p:spPr>
            <a:xfrm>
              <a:off x="1247867" y="1589632"/>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829" name="Google Shape;829;g2d8eb0e7355_1_249"/>
          <p:cNvSpPr txBox="1"/>
          <p:nvPr/>
        </p:nvSpPr>
        <p:spPr>
          <a:xfrm>
            <a:off x="736600" y="2191888"/>
            <a:ext cx="8397600" cy="6908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pl" sz="2200">
                <a:solidFill>
                  <a:schemeClr val="dk1"/>
                </a:solidFill>
                <a:latin typeface="Montserrat"/>
                <a:ea typeface="Montserrat"/>
                <a:cs typeface="Montserrat"/>
                <a:sym typeface="Montserrat"/>
              </a:rPr>
              <a:t>Aby przyszyć guzik, postępuj w następujący sposób, używając maszyny do szycia:</a:t>
            </a:r>
            <a:endParaRPr sz="2200">
              <a:solidFill>
                <a:schemeClr val="dk1"/>
              </a:solidFill>
              <a:latin typeface="Montserrat"/>
              <a:ea typeface="Montserrat"/>
              <a:cs typeface="Montserrat"/>
              <a:sym typeface="Montserrat"/>
            </a:endParaRPr>
          </a:p>
          <a:p>
            <a:pPr marL="457200" lvl="0" indent="-368300" algn="l" rtl="0">
              <a:lnSpc>
                <a:spcPct val="115000"/>
              </a:lnSpc>
              <a:spcBef>
                <a:spcPts val="1200"/>
              </a:spcBef>
              <a:spcAft>
                <a:spcPts val="0"/>
              </a:spcAft>
              <a:buClr>
                <a:schemeClr val="dk1"/>
              </a:buClr>
              <a:buSzPts val="2200"/>
              <a:buAutoNum type="arabicPeriod"/>
            </a:pPr>
            <a:r>
              <a:rPr lang="pl" sz="2200">
                <a:solidFill>
                  <a:schemeClr val="dk1"/>
                </a:solidFill>
                <a:latin typeface="Montserrat"/>
                <a:ea typeface="Montserrat"/>
                <a:cs typeface="Montserrat"/>
                <a:sym typeface="Montserrat"/>
              </a:rPr>
              <a:t>Najpierw przygotuj: Jeśli Twoja maszyna do szycia ma pokrywę, załóż ją najpierw i podnieś igłę i stopkę. Teraz możesz umieścić ubranie i guzik pod spodem.</a:t>
            </a:r>
            <a:endParaRPr sz="2200">
              <a:solidFill>
                <a:schemeClr val="dk1"/>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200">
                <a:solidFill>
                  <a:schemeClr val="dk1"/>
                </a:solidFill>
                <a:latin typeface="Montserrat"/>
                <a:ea typeface="Montserrat"/>
                <a:cs typeface="Montserrat"/>
                <a:sym typeface="Montserrat"/>
              </a:rPr>
              <a:t>Teraz opuść głowicę maszyny i możesz przyszyć guzik. Wybierz ścieg zygzakowy.</a:t>
            </a:r>
            <a:endParaRPr sz="2200">
              <a:solidFill>
                <a:schemeClr val="dk1"/>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AutoNum type="arabicPeriod"/>
            </a:pPr>
            <a:r>
              <a:rPr lang="pl" sz="2200">
                <a:solidFill>
                  <a:schemeClr val="dk1"/>
                </a:solidFill>
                <a:latin typeface="Montserrat"/>
                <a:ea typeface="Montserrat"/>
                <a:cs typeface="Montserrat"/>
                <a:sym typeface="Montserrat"/>
              </a:rPr>
              <a:t>Umieść igłę maszyny pod dziurką. Jeśli trafi w obie dziurki, oznacza to, że wybrałeś optymalną szerokość.</a:t>
            </a:r>
            <a:endParaRPr sz="2200">
              <a:solidFill>
                <a:schemeClr val="dk1"/>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Font typeface="Montserrat"/>
              <a:buAutoNum type="arabicPeriod"/>
            </a:pPr>
            <a:r>
              <a:rPr lang="pl" sz="2200">
                <a:solidFill>
                  <a:schemeClr val="dk1"/>
                </a:solidFill>
                <a:latin typeface="Montserrat"/>
                <a:ea typeface="Montserrat"/>
                <a:cs typeface="Montserrat"/>
                <a:sym typeface="Montserrat"/>
              </a:rPr>
              <a:t>Czas na szycie! Wybierz jedną z dziurek i przeszyj ją maszyną. Upewnij się, że mocno trzymasz guzik i sprawdzaj w międzyczasie, czy jest wystarczająco mocno zapięty.</a:t>
            </a:r>
            <a:endParaRPr sz="2200">
              <a:solidFill>
                <a:schemeClr val="dk1"/>
              </a:solidFill>
              <a:latin typeface="Montserrat"/>
              <a:ea typeface="Montserrat"/>
              <a:cs typeface="Montserrat"/>
              <a:sym typeface="Montserrat"/>
            </a:endParaRPr>
          </a:p>
          <a:p>
            <a:pPr marL="457200" lvl="0" indent="-368300" algn="l" rtl="0">
              <a:lnSpc>
                <a:spcPct val="115000"/>
              </a:lnSpc>
              <a:spcBef>
                <a:spcPts val="0"/>
              </a:spcBef>
              <a:spcAft>
                <a:spcPts val="0"/>
              </a:spcAft>
              <a:buClr>
                <a:schemeClr val="dk1"/>
              </a:buClr>
              <a:buSzPts val="2200"/>
              <a:buFont typeface="Montserrat"/>
              <a:buAutoNum type="arabicPeriod"/>
            </a:pPr>
            <a:r>
              <a:rPr lang="pl" sz="2200">
                <a:solidFill>
                  <a:schemeClr val="dk1"/>
                </a:solidFill>
                <a:latin typeface="Montserrat"/>
                <a:ea typeface="Montserrat"/>
                <a:cs typeface="Montserrat"/>
                <a:sym typeface="Montserrat"/>
              </a:rPr>
              <a:t>Teraz wyjmij ubranie z maszyny i zawiąż nić. Właśnie przyszyłeś guzik na maszynie </a:t>
            </a:r>
            <a:r>
              <a:rPr lang="pl" sz="1100">
                <a:solidFill>
                  <a:schemeClr val="dk1"/>
                </a:solidFill>
              </a:rPr>
              <a:t>.</a:t>
            </a:r>
            <a:endParaRPr sz="3200">
              <a:solidFill>
                <a:schemeClr val="dk1"/>
              </a:solidFill>
              <a:latin typeface="Calibri"/>
              <a:ea typeface="Calibri"/>
              <a:cs typeface="Calibri"/>
              <a:sym typeface="Calibri"/>
            </a:endParaRPr>
          </a:p>
        </p:txBody>
      </p:sp>
      <p:pic>
        <p:nvPicPr>
          <p:cNvPr id="3" name="Obraz 2">
            <a:extLst>
              <a:ext uri="{FF2B5EF4-FFF2-40B4-BE49-F238E27FC236}">
                <a16:creationId xmlns:a16="http://schemas.microsoft.com/office/drawing/2014/main" id="{0AFAE948-7EB9-6953-A448-2F3C08A27BD5}"/>
              </a:ext>
            </a:extLst>
          </p:cNvPr>
          <p:cNvPicPr>
            <a:picLocks noChangeAspect="1"/>
          </p:cNvPicPr>
          <p:nvPr/>
        </p:nvPicPr>
        <p:blipFill>
          <a:blip r:embed="rId8"/>
          <a:stretch>
            <a:fillRect/>
          </a:stretch>
        </p:blipFill>
        <p:spPr>
          <a:xfrm>
            <a:off x="13189611" y="1898738"/>
            <a:ext cx="3277057" cy="622069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19"/>
        <p:cNvGrpSpPr/>
        <p:nvPr/>
      </p:nvGrpSpPr>
      <p:grpSpPr>
        <a:xfrm>
          <a:off x="0" y="0"/>
          <a:ext cx="0" cy="0"/>
          <a:chOff x="0" y="0"/>
          <a:chExt cx="0" cy="0"/>
        </a:xfrm>
      </p:grpSpPr>
      <p:grpSp>
        <p:nvGrpSpPr>
          <p:cNvPr id="120" name="Google Shape;120;p3"/>
          <p:cNvGrpSpPr/>
          <p:nvPr/>
        </p:nvGrpSpPr>
        <p:grpSpPr>
          <a:xfrm>
            <a:off x="0" y="0"/>
            <a:ext cx="18288000" cy="10287000"/>
            <a:chOff x="0" y="0"/>
            <a:chExt cx="24384000" cy="13716000"/>
          </a:xfrm>
        </p:grpSpPr>
        <p:cxnSp>
          <p:nvCxnSpPr>
            <p:cNvPr id="121" name="Google Shape;121;p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2" name="Google Shape;122;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3" name="Google Shape;123;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25" name="Google Shape;125;p3"/>
          <p:cNvGrpSpPr/>
          <p:nvPr/>
        </p:nvGrpSpPr>
        <p:grpSpPr>
          <a:xfrm>
            <a:off x="9223506" y="2013183"/>
            <a:ext cx="6349651" cy="4290873"/>
            <a:chOff x="-609149" y="-222535"/>
            <a:chExt cx="8466202" cy="5721164"/>
          </a:xfrm>
        </p:grpSpPr>
        <p:sp>
          <p:nvSpPr>
            <p:cNvPr id="126" name="Google Shape;126;p3"/>
            <p:cNvSpPr/>
            <p:nvPr/>
          </p:nvSpPr>
          <p:spPr>
            <a:xfrm>
              <a:off x="-609149" y="-222535"/>
              <a:ext cx="8466202" cy="5721164"/>
            </a:xfrm>
            <a:custGeom>
              <a:avLst/>
              <a:gdLst/>
              <a:ahLst/>
              <a:cxnLst/>
              <a:rect l="l" t="t" r="r" b="b"/>
              <a:pathLst>
                <a:path w="5039406" h="3405455" extrusionOk="0">
                  <a:moveTo>
                    <a:pt x="0" y="0"/>
                  </a:moveTo>
                  <a:lnTo>
                    <a:pt x="5039406" y="0"/>
                  </a:lnTo>
                  <a:lnTo>
                    <a:pt x="5039406" y="3405455"/>
                  </a:lnTo>
                  <a:lnTo>
                    <a:pt x="0" y="3405455"/>
                  </a:lnTo>
                  <a:close/>
                </a:path>
              </a:pathLst>
            </a:custGeom>
            <a:solidFill>
              <a:srgbClr val="1E2328"/>
            </a:solidFill>
            <a:ln>
              <a:noFill/>
            </a:ln>
          </p:spPr>
          <p:txBody>
            <a:bodyPr/>
            <a:lstStyle/>
            <a:p>
              <a:endParaRPr lang="pl-PL"/>
            </a:p>
          </p:txBody>
        </p:sp>
        <p:sp>
          <p:nvSpPr>
            <p:cNvPr id="127" name="Google Shape;127;p3"/>
            <p:cNvSpPr txBox="1"/>
            <p:nvPr/>
          </p:nvSpPr>
          <p:spPr>
            <a:xfrm>
              <a:off x="1295762" y="1081202"/>
              <a:ext cx="4654800" cy="246221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Przegląd Unitu</a:t>
              </a:r>
              <a:endParaRPr sz="1400" b="0" i="0" u="none" strike="noStrike" cap="none" dirty="0">
                <a:solidFill>
                  <a:srgbClr val="000000"/>
                </a:solidFill>
                <a:latin typeface="Arial"/>
                <a:ea typeface="Arial"/>
                <a:cs typeface="Arial"/>
                <a:sym typeface="Arial"/>
              </a:endParaRPr>
            </a:p>
          </p:txBody>
        </p:sp>
        <p:cxnSp>
          <p:nvCxnSpPr>
            <p:cNvPr id="128" name="Google Shape;128;p3"/>
            <p:cNvCxnSpPr/>
            <p:nvPr/>
          </p:nvCxnSpPr>
          <p:spPr>
            <a:xfrm>
              <a:off x="1295804" y="4525589"/>
              <a:ext cx="958722" cy="6349"/>
            </a:xfrm>
            <a:prstGeom prst="straightConnector1">
              <a:avLst/>
            </a:prstGeom>
            <a:noFill/>
            <a:ln w="12700" cap="flat" cmpd="sng">
              <a:solidFill>
                <a:srgbClr val="FFFFFF"/>
              </a:solidFill>
              <a:prstDash val="solid"/>
              <a:round/>
              <a:headEnd type="none" w="sm" len="sm"/>
              <a:tailEnd type="none" w="sm" len="sm"/>
            </a:ln>
          </p:spPr>
        </p:cxnSp>
      </p:grpSp>
      <p:sp>
        <p:nvSpPr>
          <p:cNvPr id="129" name="Google Shape;129;p3"/>
          <p:cNvSpPr txBox="1"/>
          <p:nvPr/>
        </p:nvSpPr>
        <p:spPr>
          <a:xfrm>
            <a:off x="1187950" y="6871675"/>
            <a:ext cx="14383800" cy="28785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2200"/>
              <a:buFont typeface="Arial"/>
              <a:buNone/>
            </a:pPr>
            <a:r>
              <a:rPr lang="pl" sz="2200" b="0" i="0" u="none" strike="noStrike" cap="none">
                <a:solidFill>
                  <a:schemeClr val="dk1"/>
                </a:solidFill>
                <a:latin typeface="Montserrat"/>
                <a:ea typeface="Montserrat"/>
                <a:cs typeface="Montserrat"/>
                <a:sym typeface="Montserrat"/>
              </a:rPr>
              <a:t>Ta jednostka </a:t>
            </a:r>
            <a:r>
              <a:rPr lang="pl" sz="2200">
                <a:solidFill>
                  <a:schemeClr val="dk1"/>
                </a:solidFill>
                <a:latin typeface="Montserrat"/>
                <a:ea typeface="Montserrat"/>
                <a:cs typeface="Montserrat"/>
                <a:sym typeface="Montserrat"/>
              </a:rPr>
              <a:t>zaprasza</a:t>
            </a:r>
            <a:r>
              <a:rPr lang="pl" sz="2200" b="0" i="0" u="none" strike="noStrike" cap="none">
                <a:solidFill>
                  <a:schemeClr val="dk1"/>
                </a:solidFill>
                <a:latin typeface="Montserrat"/>
                <a:ea typeface="Montserrat"/>
                <a:cs typeface="Montserrat"/>
                <a:sym typeface="Montserrat"/>
              </a:rPr>
              <a:t> </a:t>
            </a:r>
            <a:r>
              <a:rPr lang="pl" sz="2200">
                <a:solidFill>
                  <a:schemeClr val="dk1"/>
                </a:solidFill>
                <a:latin typeface="Montserrat"/>
                <a:ea typeface="Montserrat"/>
                <a:cs typeface="Montserrat"/>
                <a:sym typeface="Montserrat"/>
              </a:rPr>
              <a:t>Zgłębisz szereg kreatywnych zastosowań krawiectwa, takich jak dodawanie ozdób i elementów dekoracyjnych do ubrań z recyklingu, co pozwala przekształcić proste ubrania w wyjątkowe kreacje. Moduł obejmuje również techniki łączenia różnych tkanin i faktur, pozwalające na </a:t>
            </a:r>
            <a:r>
              <a:rPr lang="pl" sz="2200" b="0" i="0" u="none" strike="noStrike" cap="none">
                <a:solidFill>
                  <a:schemeClr val="dk1"/>
                </a:solidFill>
                <a:latin typeface="Montserrat"/>
                <a:ea typeface="Montserrat"/>
                <a:cs typeface="Montserrat"/>
                <a:sym typeface="Montserrat"/>
              </a:rPr>
              <a:t>tworzenie </a:t>
            </a:r>
            <a:r>
              <a:rPr lang="pl" sz="2200">
                <a:solidFill>
                  <a:schemeClr val="dk1"/>
                </a:solidFill>
                <a:latin typeface="Montserrat"/>
                <a:ea typeface="Montserrat"/>
                <a:cs typeface="Montserrat"/>
                <a:sym typeface="Montserrat"/>
              </a:rPr>
              <a:t>innowacyjnych i spersonalizowanych projektów. Opanowując te umiejętności, będziesz w stanie zademonstrować siłę kreatywnego krawiectwa w procesie upcyklingu.</a:t>
            </a:r>
            <a:endParaRPr sz="2200">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200"/>
              <a:buFont typeface="Arial"/>
              <a:buNone/>
            </a:pPr>
            <a:endParaRPr sz="2200">
              <a:solidFill>
                <a:schemeClr val="dk1"/>
              </a:solidFill>
              <a:latin typeface="Montserrat"/>
              <a:ea typeface="Montserrat"/>
              <a:cs typeface="Montserrat"/>
              <a:sym typeface="Montserrat"/>
            </a:endParaRPr>
          </a:p>
        </p:txBody>
      </p:sp>
      <p:sp>
        <p:nvSpPr>
          <p:cNvPr id="130" name="Google Shape;130;p3"/>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1" name="Google Shape;131;p3"/>
          <p:cNvGrpSpPr/>
          <p:nvPr/>
        </p:nvGrpSpPr>
        <p:grpSpPr>
          <a:xfrm>
            <a:off x="0" y="0"/>
            <a:ext cx="18288000" cy="10287000"/>
            <a:chOff x="0" y="0"/>
            <a:chExt cx="24384000" cy="13716000"/>
          </a:xfrm>
        </p:grpSpPr>
        <p:cxnSp>
          <p:nvCxnSpPr>
            <p:cNvPr id="132" name="Google Shape;132;p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3" name="Google Shape;133;p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4" name="Google Shape;134;p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5" name="Google Shape;135;p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136" name="Google Shape;136;p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5DC60AD0-8EDC-5138-1B8F-C16B64B6B993}"/>
              </a:ext>
            </a:extLst>
          </p:cNvPr>
          <p:cNvPicPr>
            <a:picLocks noChangeAspect="1"/>
          </p:cNvPicPr>
          <p:nvPr/>
        </p:nvPicPr>
        <p:blipFill>
          <a:blip r:embed="rId5"/>
          <a:stretch>
            <a:fillRect/>
          </a:stretch>
        </p:blipFill>
        <p:spPr>
          <a:xfrm>
            <a:off x="505616" y="1698165"/>
            <a:ext cx="8166100" cy="4432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grpSp>
        <p:nvGrpSpPr>
          <p:cNvPr id="834" name="Google Shape;834;g32cccd95a54_0_630"/>
          <p:cNvGrpSpPr/>
          <p:nvPr/>
        </p:nvGrpSpPr>
        <p:grpSpPr>
          <a:xfrm>
            <a:off x="12759477" y="5674870"/>
            <a:ext cx="2839841" cy="4612380"/>
            <a:chOff x="0" y="0"/>
            <a:chExt cx="2254200" cy="3661200"/>
          </a:xfrm>
        </p:grpSpPr>
        <p:sp>
          <p:nvSpPr>
            <p:cNvPr id="835" name="Google Shape;835;g32cccd95a54_0_63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836" name="Google Shape;836;g32cccd95a54_0_63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837" name="Google Shape;837;g32cccd95a54_0_630"/>
          <p:cNvGrpSpPr/>
          <p:nvPr/>
        </p:nvGrpSpPr>
        <p:grpSpPr>
          <a:xfrm>
            <a:off x="0" y="0"/>
            <a:ext cx="18288000" cy="10287000"/>
            <a:chOff x="0" y="0"/>
            <a:chExt cx="24384000" cy="13716000"/>
          </a:xfrm>
        </p:grpSpPr>
        <p:cxnSp>
          <p:nvCxnSpPr>
            <p:cNvPr id="838" name="Google Shape;838;g32cccd95a54_0_63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839" name="Google Shape;839;g32cccd95a54_0_6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40" name="Google Shape;840;g32cccd95a54_0_6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841" name="Google Shape;841;g32cccd95a54_0_63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842" name="Google Shape;842;g32cccd95a54_0_630"/>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grpSp>
        <p:nvGrpSpPr>
          <p:cNvPr id="843" name="Google Shape;843;g32cccd95a54_0_630"/>
          <p:cNvGrpSpPr/>
          <p:nvPr/>
        </p:nvGrpSpPr>
        <p:grpSpPr>
          <a:xfrm>
            <a:off x="2359674" y="8227523"/>
            <a:ext cx="1677150" cy="563152"/>
            <a:chOff x="0" y="0"/>
            <a:chExt cx="2236199" cy="750870"/>
          </a:xfrm>
        </p:grpSpPr>
        <p:grpSp>
          <p:nvGrpSpPr>
            <p:cNvPr id="844" name="Google Shape;844;g32cccd95a54_0_630"/>
            <p:cNvGrpSpPr/>
            <p:nvPr/>
          </p:nvGrpSpPr>
          <p:grpSpPr>
            <a:xfrm>
              <a:off x="0" y="0"/>
              <a:ext cx="2236199" cy="750870"/>
              <a:chOff x="0" y="0"/>
              <a:chExt cx="742800" cy="249417"/>
            </a:xfrm>
          </p:grpSpPr>
          <p:sp>
            <p:nvSpPr>
              <p:cNvPr id="845" name="Google Shape;845;g32cccd95a54_0_63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846" name="Google Shape;846;g32cccd95a54_0_63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47" name="Google Shape;847;g32cccd95a54_0_630"/>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848" name="Google Shape;848;g32cccd95a54_0_630"/>
          <p:cNvSpPr txBox="1"/>
          <p:nvPr/>
        </p:nvSpPr>
        <p:spPr>
          <a:xfrm>
            <a:off x="1031579" y="4547540"/>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dirty="0">
                <a:solidFill>
                  <a:srgbClr val="1E2328"/>
                </a:solidFill>
                <a:latin typeface="Montserrat"/>
                <a:ea typeface="Montserrat"/>
                <a:cs typeface="Montserrat"/>
                <a:sym typeface="Montserrat"/>
              </a:rPr>
              <a:t>W tym filmie nauczymy się, jak wykonać podstawowe ściegi hafciarskie, wykorzystując koraliki i cekiny jako dodatkową ozdobę.</a:t>
            </a:r>
            <a:endParaRPr sz="2199" dirty="0">
              <a:solidFill>
                <a:srgbClr val="1E2328"/>
              </a:solidFill>
              <a:latin typeface="Montserrat"/>
              <a:ea typeface="Montserrat"/>
              <a:cs typeface="Montserrat"/>
              <a:sym typeface="Montserrat"/>
            </a:endParaRPr>
          </a:p>
        </p:txBody>
      </p:sp>
      <p:sp>
        <p:nvSpPr>
          <p:cNvPr id="849" name="Google Shape;849;g32cccd95a54_0_63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850" name="Google Shape;850;g32cccd95a54_0_630"/>
          <p:cNvGrpSpPr/>
          <p:nvPr/>
        </p:nvGrpSpPr>
        <p:grpSpPr>
          <a:xfrm>
            <a:off x="0" y="0"/>
            <a:ext cx="18288000" cy="10287000"/>
            <a:chOff x="0" y="0"/>
            <a:chExt cx="24384000" cy="13716000"/>
          </a:xfrm>
        </p:grpSpPr>
        <p:cxnSp>
          <p:nvCxnSpPr>
            <p:cNvPr id="851" name="Google Shape;851;g32cccd95a54_0_63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52" name="Google Shape;852;g32cccd95a54_0_63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53" name="Google Shape;853;g32cccd95a54_0_63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54" name="Google Shape;854;g32cccd95a54_0_63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855" name="Google Shape;855;g32cccd95a54_0_63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856" name="Google Shape;856;g32cccd95a54_0_630"/>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https://www.youtube.com/watch?v=AROx-MBgN3c</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857" name="Google Shape;857;g32cccd95a54_0_630"/>
          <p:cNvGrpSpPr/>
          <p:nvPr/>
        </p:nvGrpSpPr>
        <p:grpSpPr>
          <a:xfrm>
            <a:off x="10773074" y="2092991"/>
            <a:ext cx="3622164" cy="7165318"/>
            <a:chOff x="10948449" y="2091441"/>
            <a:chExt cx="3622164" cy="7165318"/>
          </a:xfrm>
        </p:grpSpPr>
        <p:sp>
          <p:nvSpPr>
            <p:cNvPr id="858" name="Google Shape;858;g32cccd95a54_0_63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32cccd95a54_0_63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32cccd95a54_0_63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32cccd95a54_0_63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32cccd95a54_0_63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g32cccd95a54_0_63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g32cccd95a54_0_63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g32cccd95a54_0_63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g32cccd95a54_0_630"/>
          <p:cNvSpPr txBox="1"/>
          <p:nvPr/>
        </p:nvSpPr>
        <p:spPr>
          <a:xfrm>
            <a:off x="0" y="2690100"/>
            <a:ext cx="11277599"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elementów dekoracyjnych</a:t>
            </a:r>
            <a:endParaRPr sz="4800" dirty="0">
              <a:solidFill>
                <a:srgbClr val="1E2328"/>
              </a:solidFill>
              <a:latin typeface="DM Serif Display"/>
              <a:ea typeface="DM Serif Display"/>
              <a:cs typeface="DM Serif Display"/>
              <a:sym typeface="DM Serif Display"/>
            </a:endParaRPr>
          </a:p>
        </p:txBody>
      </p:sp>
      <p:sp>
        <p:nvSpPr>
          <p:cNvPr id="868" name="Google Shape;868;g32cccd95a54_0_630"/>
          <p:cNvSpPr txBox="1"/>
          <p:nvPr/>
        </p:nvSpPr>
        <p:spPr>
          <a:xfrm>
            <a:off x="1031575" y="3429000"/>
            <a:ext cx="6191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Koraliki i cekiny</a:t>
            </a:r>
            <a:endParaRPr sz="2800"/>
          </a:p>
        </p:txBody>
      </p:sp>
      <p:pic>
        <p:nvPicPr>
          <p:cNvPr id="3" name="Obraz 2">
            <a:extLst>
              <a:ext uri="{FF2B5EF4-FFF2-40B4-BE49-F238E27FC236}">
                <a16:creationId xmlns:a16="http://schemas.microsoft.com/office/drawing/2014/main" id="{E0605132-9ACA-08C5-3F7C-197F268169FB}"/>
              </a:ext>
            </a:extLst>
          </p:cNvPr>
          <p:cNvPicPr>
            <a:picLocks noChangeAspect="1"/>
          </p:cNvPicPr>
          <p:nvPr/>
        </p:nvPicPr>
        <p:blipFill>
          <a:blip r:embed="rId7"/>
          <a:stretch>
            <a:fillRect/>
          </a:stretch>
        </p:blipFill>
        <p:spPr>
          <a:xfrm>
            <a:off x="11020174" y="2169289"/>
            <a:ext cx="3229426" cy="685895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73"/>
        <p:cNvGrpSpPr/>
        <p:nvPr/>
      </p:nvGrpSpPr>
      <p:grpSpPr>
        <a:xfrm>
          <a:off x="0" y="0"/>
          <a:ext cx="0" cy="0"/>
          <a:chOff x="0" y="0"/>
          <a:chExt cx="0" cy="0"/>
        </a:xfrm>
      </p:grpSpPr>
      <p:sp>
        <p:nvSpPr>
          <p:cNvPr id="874" name="Google Shape;874;g2d8eb0e7355_1_309"/>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875" name="Google Shape;875;g2d8eb0e7355_1_309"/>
          <p:cNvSpPr txBox="1"/>
          <p:nvPr/>
        </p:nvSpPr>
        <p:spPr>
          <a:xfrm>
            <a:off x="422763" y="2373050"/>
            <a:ext cx="15927900" cy="7722618"/>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g2d8eb0e7355_1_309"/>
          <p:cNvGrpSpPr/>
          <p:nvPr/>
        </p:nvGrpSpPr>
        <p:grpSpPr>
          <a:xfrm>
            <a:off x="424806" y="1385911"/>
            <a:ext cx="7754517" cy="1678610"/>
            <a:chOff x="1644840" y="1659960"/>
            <a:chExt cx="3308100" cy="1806900"/>
          </a:xfrm>
        </p:grpSpPr>
        <p:sp>
          <p:nvSpPr>
            <p:cNvPr id="877" name="Google Shape;877;g2d8eb0e7355_1_309"/>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878" name="Google Shape;878;g2d8eb0e7355_1_309"/>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9" name="Google Shape;879;g2d8eb0e7355_1_309"/>
          <p:cNvSpPr txBox="1"/>
          <p:nvPr/>
        </p:nvSpPr>
        <p:spPr>
          <a:xfrm>
            <a:off x="497450" y="1483048"/>
            <a:ext cx="7609200" cy="7785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Dodawanie elementów dekoracyjnych</a:t>
            </a:r>
            <a:endParaRPr sz="3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880" name="Google Shape;880;g2d8eb0e7355_1_309"/>
          <p:cNvSpPr txBox="1"/>
          <p:nvPr/>
        </p:nvSpPr>
        <p:spPr>
          <a:xfrm>
            <a:off x="838125" y="3196850"/>
            <a:ext cx="15097200" cy="1278900"/>
          </a:xfrm>
          <a:prstGeom prst="rect">
            <a:avLst/>
          </a:prstGeom>
          <a:noFill/>
          <a:ln>
            <a:noFill/>
          </a:ln>
        </p:spPr>
        <p:txBody>
          <a:bodyPr spcFirstLastPara="1" wrap="square" lIns="0" tIns="0" rIns="0" bIns="0" anchor="t" anchorCtr="0">
            <a:noAutofit/>
          </a:bodyPr>
          <a:lstStyle/>
          <a:p>
            <a:pPr marL="0" lvl="0" indent="0" algn="l" rtl="0">
              <a:lnSpc>
                <a:spcPct val="150022"/>
              </a:lnSpc>
              <a:spcBef>
                <a:spcPts val="0"/>
              </a:spcBef>
              <a:spcAft>
                <a:spcPts val="0"/>
              </a:spcAft>
              <a:buNone/>
            </a:pPr>
            <a:r>
              <a:rPr lang="pl" sz="1899">
                <a:solidFill>
                  <a:schemeClr val="dk1"/>
                </a:solidFill>
                <a:latin typeface="Montserrat"/>
                <a:ea typeface="Montserrat"/>
                <a:cs typeface="Montserrat"/>
                <a:sym typeface="Montserrat"/>
              </a:rPr>
              <a:t>Dekoracyjne lamówki i ozdoby, takie jak wstążki, sznurki i włóczka, mogą być dodawane do ubrania na jednym z ostatnich etapów, ale niektóre detale są dodawane przed połączeniem i podszyciem poszczególnych elementów ubrania, aby ukryć szwy. Przyjrzyjmy się najpopularniejszym rodzajom lamówek.</a:t>
            </a:r>
            <a:endParaRPr sz="2200">
              <a:solidFill>
                <a:srgbClr val="FFFFFF"/>
              </a:solidFill>
              <a:latin typeface="Montserrat"/>
              <a:ea typeface="Montserrat"/>
              <a:cs typeface="Montserrat"/>
              <a:sym typeface="Montserrat"/>
            </a:endParaRPr>
          </a:p>
        </p:txBody>
      </p:sp>
      <p:sp>
        <p:nvSpPr>
          <p:cNvPr id="881" name="Google Shape;881;g2d8eb0e7355_1_309"/>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882" name="Google Shape;882;g2d8eb0e7355_1_309"/>
          <p:cNvGrpSpPr/>
          <p:nvPr/>
        </p:nvGrpSpPr>
        <p:grpSpPr>
          <a:xfrm>
            <a:off x="0" y="0"/>
            <a:ext cx="18288000" cy="10287000"/>
            <a:chOff x="0" y="0"/>
            <a:chExt cx="24384000" cy="13716000"/>
          </a:xfrm>
        </p:grpSpPr>
        <p:cxnSp>
          <p:nvCxnSpPr>
            <p:cNvPr id="883" name="Google Shape;883;g2d8eb0e7355_1_30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884" name="Google Shape;884;g2d8eb0e7355_1_30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885" name="Google Shape;885;g2d8eb0e7355_1_30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886" name="Google Shape;886;g2d8eb0e7355_1_30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887" name="Google Shape;887;g2d8eb0e7355_1_309"/>
          <p:cNvSpPr txBox="1"/>
          <p:nvPr/>
        </p:nvSpPr>
        <p:spPr>
          <a:xfrm>
            <a:off x="9117387" y="1847739"/>
            <a:ext cx="6727260"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dirty="0">
                <a:solidFill>
                  <a:srgbClr val="1E2328"/>
                </a:solidFill>
                <a:latin typeface="Montserrat"/>
                <a:ea typeface="Montserrat"/>
                <a:cs typeface="Montserrat"/>
                <a:sym typeface="Montserrat"/>
              </a:rPr>
              <a:t>Wstążki, sznurki i włóczka</a:t>
            </a:r>
            <a:endParaRPr sz="2800" dirty="0"/>
          </a:p>
        </p:txBody>
      </p:sp>
      <p:sp>
        <p:nvSpPr>
          <p:cNvPr id="888" name="Google Shape;888;g2d8eb0e7355_1_30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889" name="Google Shape;889;g2d8eb0e7355_1_309"/>
          <p:cNvSpPr txBox="1"/>
          <p:nvPr/>
        </p:nvSpPr>
        <p:spPr>
          <a:xfrm>
            <a:off x="687675" y="7342575"/>
            <a:ext cx="3603300" cy="253745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Wstążki wiskozowe i satynowe </a:t>
            </a:r>
            <a:r>
              <a:rPr lang="pl" sz="1899" dirty="0">
                <a:solidFill>
                  <a:schemeClr val="dk1"/>
                </a:solidFill>
                <a:latin typeface="Montserrat"/>
                <a:ea typeface="Montserrat"/>
                <a:cs typeface="Montserrat"/>
                <a:sym typeface="Montserrat"/>
              </a:rPr>
              <a:t>to trwałe wstążki o miękkiej fakturze. Wiskoza jest bardziej miękka niż satyna, więc ze względu na swój splot nie ma tak pięknego połysku, ponieważ odbija światło.</a:t>
            </a:r>
            <a:endParaRPr sz="1899" dirty="0">
              <a:solidFill>
                <a:schemeClr val="dk1"/>
              </a:solidFill>
              <a:latin typeface="Montserrat"/>
              <a:ea typeface="Montserrat"/>
              <a:cs typeface="Montserrat"/>
              <a:sym typeface="Montserrat"/>
            </a:endParaRPr>
          </a:p>
        </p:txBody>
      </p:sp>
      <p:sp>
        <p:nvSpPr>
          <p:cNvPr id="890" name="Google Shape;890;g2d8eb0e7355_1_309"/>
          <p:cNvSpPr txBox="1"/>
          <p:nvPr/>
        </p:nvSpPr>
        <p:spPr>
          <a:xfrm>
            <a:off x="4146424" y="7303381"/>
            <a:ext cx="36033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Petersham </a:t>
            </a:r>
            <a:r>
              <a:rPr lang="pl" sz="1899" dirty="0">
                <a:solidFill>
                  <a:schemeClr val="dk1"/>
                </a:solidFill>
                <a:latin typeface="Montserrat"/>
                <a:ea typeface="Montserrat"/>
                <a:cs typeface="Montserrat"/>
                <a:sym typeface="Montserrat"/>
              </a:rPr>
              <a:t>to sztywna, gęsto tkana taśma o wyraźnym brzegu. Dostępna jest w szerokościach od 12 mm do 10 cm i może być prosta lub zakrzywiona.</a:t>
            </a:r>
            <a:endParaRPr dirty="0"/>
          </a:p>
        </p:txBody>
      </p:sp>
      <p:sp>
        <p:nvSpPr>
          <p:cNvPr id="891" name="Google Shape;891;g2d8eb0e7355_1_309"/>
          <p:cNvSpPr txBox="1"/>
          <p:nvPr/>
        </p:nvSpPr>
        <p:spPr>
          <a:xfrm>
            <a:off x="12300963" y="7250391"/>
            <a:ext cx="3784800" cy="249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Taśma skośna </a:t>
            </a:r>
            <a:r>
              <a:rPr lang="pl" sz="1899" dirty="0">
                <a:solidFill>
                  <a:schemeClr val="dk1"/>
                </a:solidFill>
                <a:latin typeface="Montserrat"/>
                <a:ea typeface="Montserrat"/>
                <a:cs typeface="Montserrat"/>
                <a:sym typeface="Montserrat"/>
              </a:rPr>
              <a:t>to wąski pasek materiału, zazwyczaj o splocie płóciennym, cięty po skosie. Ponieważ splot materiału jest pod kątem 45°, powstały pasek materiału jest bardziej elastyczny niż pasek cięty po skosie.</a:t>
            </a:r>
            <a:endParaRPr sz="1899" dirty="0">
              <a:solidFill>
                <a:schemeClr val="dk1"/>
              </a:solidFill>
              <a:latin typeface="Montserrat"/>
              <a:ea typeface="Montserrat"/>
              <a:cs typeface="Montserrat"/>
              <a:sym typeface="Montserrat"/>
            </a:endParaRPr>
          </a:p>
        </p:txBody>
      </p:sp>
      <p:sp>
        <p:nvSpPr>
          <p:cNvPr id="892" name="Google Shape;892;g2d8eb0e7355_1_309"/>
          <p:cNvSpPr txBox="1"/>
          <p:nvPr/>
        </p:nvSpPr>
        <p:spPr>
          <a:xfrm>
            <a:off x="7605173" y="6868436"/>
            <a:ext cx="4650672" cy="345745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Wstążka grosgrainowa </a:t>
            </a:r>
            <a:r>
              <a:rPr lang="pl" sz="1899" dirty="0">
                <a:solidFill>
                  <a:schemeClr val="dk1"/>
                </a:solidFill>
                <a:latin typeface="Montserrat"/>
                <a:ea typeface="Montserrat"/>
                <a:cs typeface="Montserrat"/>
                <a:sym typeface="Montserrat"/>
              </a:rPr>
              <a:t>to sztywna, prążkowana wstążka. Dostępna jest w różnych szerokościach i ma charakterystyczne pionowe prążkowanie, które nadaje jej sztywność. Dostępna jest w szerokościach od 6 mm do 38 mm, dzięki czemu nadaje się do różnorodnych zastosowań.</a:t>
            </a:r>
            <a:endParaRPr sz="1899"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dirty="0"/>
          </a:p>
        </p:txBody>
      </p:sp>
      <p:pic>
        <p:nvPicPr>
          <p:cNvPr id="3" name="Obraz 2">
            <a:extLst>
              <a:ext uri="{FF2B5EF4-FFF2-40B4-BE49-F238E27FC236}">
                <a16:creationId xmlns:a16="http://schemas.microsoft.com/office/drawing/2014/main" id="{C0259588-5E63-5F31-DF25-E68DEFF3CFE6}"/>
              </a:ext>
            </a:extLst>
          </p:cNvPr>
          <p:cNvPicPr>
            <a:picLocks noChangeAspect="1"/>
          </p:cNvPicPr>
          <p:nvPr/>
        </p:nvPicPr>
        <p:blipFill>
          <a:blip r:embed="rId5"/>
          <a:stretch>
            <a:fillRect/>
          </a:stretch>
        </p:blipFill>
        <p:spPr>
          <a:xfrm>
            <a:off x="838125" y="4545152"/>
            <a:ext cx="3038899" cy="2629267"/>
          </a:xfrm>
          <a:prstGeom prst="rect">
            <a:avLst/>
          </a:prstGeom>
        </p:spPr>
      </p:pic>
      <p:pic>
        <p:nvPicPr>
          <p:cNvPr id="5" name="Obraz 4">
            <a:extLst>
              <a:ext uri="{FF2B5EF4-FFF2-40B4-BE49-F238E27FC236}">
                <a16:creationId xmlns:a16="http://schemas.microsoft.com/office/drawing/2014/main" id="{9756CF6E-655A-C903-25E8-7A976CB3EF10}"/>
              </a:ext>
            </a:extLst>
          </p:cNvPr>
          <p:cNvPicPr>
            <a:picLocks noChangeAspect="1"/>
          </p:cNvPicPr>
          <p:nvPr/>
        </p:nvPicPr>
        <p:blipFill>
          <a:blip r:embed="rId6"/>
          <a:stretch>
            <a:fillRect/>
          </a:stretch>
        </p:blipFill>
        <p:spPr>
          <a:xfrm>
            <a:off x="4302050" y="4545152"/>
            <a:ext cx="3258005" cy="2629267"/>
          </a:xfrm>
          <a:prstGeom prst="rect">
            <a:avLst/>
          </a:prstGeom>
        </p:spPr>
      </p:pic>
      <p:pic>
        <p:nvPicPr>
          <p:cNvPr id="7" name="Obraz 6">
            <a:extLst>
              <a:ext uri="{FF2B5EF4-FFF2-40B4-BE49-F238E27FC236}">
                <a16:creationId xmlns:a16="http://schemas.microsoft.com/office/drawing/2014/main" id="{505E4C67-71E0-96EA-CA6A-674B52E996D4}"/>
              </a:ext>
            </a:extLst>
          </p:cNvPr>
          <p:cNvPicPr>
            <a:picLocks noChangeAspect="1"/>
          </p:cNvPicPr>
          <p:nvPr/>
        </p:nvPicPr>
        <p:blipFill>
          <a:blip r:embed="rId7"/>
          <a:stretch>
            <a:fillRect/>
          </a:stretch>
        </p:blipFill>
        <p:spPr>
          <a:xfrm>
            <a:off x="7884722" y="4412562"/>
            <a:ext cx="3905795" cy="2629267"/>
          </a:xfrm>
          <a:prstGeom prst="rect">
            <a:avLst/>
          </a:prstGeom>
        </p:spPr>
      </p:pic>
      <p:pic>
        <p:nvPicPr>
          <p:cNvPr id="9" name="Obraz 8">
            <a:extLst>
              <a:ext uri="{FF2B5EF4-FFF2-40B4-BE49-F238E27FC236}">
                <a16:creationId xmlns:a16="http://schemas.microsoft.com/office/drawing/2014/main" id="{0B5D8391-DD90-D5BF-7086-A16848F96737}"/>
              </a:ext>
            </a:extLst>
          </p:cNvPr>
          <p:cNvPicPr>
            <a:picLocks noChangeAspect="1"/>
          </p:cNvPicPr>
          <p:nvPr/>
        </p:nvPicPr>
        <p:blipFill>
          <a:blip r:embed="rId8"/>
          <a:stretch>
            <a:fillRect/>
          </a:stretch>
        </p:blipFill>
        <p:spPr>
          <a:xfrm>
            <a:off x="12114144" y="4440744"/>
            <a:ext cx="3600450" cy="27336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00"/>
        <p:cNvGrpSpPr/>
        <p:nvPr/>
      </p:nvGrpSpPr>
      <p:grpSpPr>
        <a:xfrm>
          <a:off x="0" y="0"/>
          <a:ext cx="0" cy="0"/>
          <a:chOff x="0" y="0"/>
          <a:chExt cx="0" cy="0"/>
        </a:xfrm>
      </p:grpSpPr>
      <p:grpSp>
        <p:nvGrpSpPr>
          <p:cNvPr id="901" name="Google Shape;901;g2d8eb0e7355_1_226"/>
          <p:cNvGrpSpPr/>
          <p:nvPr/>
        </p:nvGrpSpPr>
        <p:grpSpPr>
          <a:xfrm>
            <a:off x="0" y="0"/>
            <a:ext cx="18288000" cy="10287000"/>
            <a:chOff x="0" y="0"/>
            <a:chExt cx="24384000" cy="13716000"/>
          </a:xfrm>
        </p:grpSpPr>
        <p:cxnSp>
          <p:nvCxnSpPr>
            <p:cNvPr id="902" name="Google Shape;902;g2d8eb0e7355_1_22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03" name="Google Shape;903;g2d8eb0e7355_1_22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04" name="Google Shape;904;g2d8eb0e7355_1_22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05" name="Google Shape;905;g2d8eb0e7355_1_22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06" name="Google Shape;906;g2d8eb0e7355_1_226"/>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907" name="Google Shape;907;g2d8eb0e7355_1_226"/>
          <p:cNvGrpSpPr/>
          <p:nvPr/>
        </p:nvGrpSpPr>
        <p:grpSpPr>
          <a:xfrm>
            <a:off x="0" y="0"/>
            <a:ext cx="18288000" cy="10287000"/>
            <a:chOff x="0" y="0"/>
            <a:chExt cx="24384000" cy="13716000"/>
          </a:xfrm>
        </p:grpSpPr>
        <p:cxnSp>
          <p:nvCxnSpPr>
            <p:cNvPr id="908" name="Google Shape;908;g2d8eb0e7355_1_22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09" name="Google Shape;909;g2d8eb0e7355_1_22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10" name="Google Shape;910;g2d8eb0e7355_1_22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11" name="Google Shape;911;g2d8eb0e7355_1_22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12" name="Google Shape;912;g2d8eb0e7355_1_22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913" name="Google Shape;913;g2d8eb0e7355_1_226"/>
          <p:cNvSpPr txBox="1"/>
          <p:nvPr/>
        </p:nvSpPr>
        <p:spPr>
          <a:xfrm>
            <a:off x="464450" y="1333850"/>
            <a:ext cx="158169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Dodawanie elementów dekoracyjnych </a:t>
            </a:r>
            <a:r>
              <a:rPr lang="pl" sz="4800">
                <a:solidFill>
                  <a:schemeClr val="dk1"/>
                </a:solidFill>
                <a:latin typeface="DM Serif Display"/>
                <a:ea typeface="DM Serif Display"/>
                <a:cs typeface="DM Serif Display"/>
                <a:sym typeface="DM Serif Display"/>
              </a:rPr>
              <a:t>- </a:t>
            </a:r>
            <a:r>
              <a:rPr lang="pl" sz="4800" b="1">
                <a:solidFill>
                  <a:schemeClr val="lt1"/>
                </a:solidFill>
                <a:latin typeface="DM Serif Display"/>
                <a:ea typeface="DM Serif Display"/>
                <a:cs typeface="DM Serif Display"/>
                <a:sym typeface="DM Serif Display"/>
              </a:rPr>
              <a:t>Wstążki - Wiskoza i satyna</a:t>
            </a:r>
            <a:endParaRPr sz="3600">
              <a:solidFill>
                <a:schemeClr val="dk1"/>
              </a:solidFill>
              <a:latin typeface="DM Serif Display"/>
              <a:ea typeface="DM Serif Display"/>
              <a:cs typeface="DM Serif Display"/>
              <a:sym typeface="DM Serif Display"/>
            </a:endParaRPr>
          </a:p>
        </p:txBody>
      </p:sp>
      <p:sp>
        <p:nvSpPr>
          <p:cNvPr id="914" name="Google Shape;914;g2d8eb0e7355_1_226"/>
          <p:cNvSpPr txBox="1"/>
          <p:nvPr/>
        </p:nvSpPr>
        <p:spPr>
          <a:xfrm>
            <a:off x="661400" y="2476725"/>
            <a:ext cx="15816900" cy="199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400"/>
              </a:spcAft>
              <a:buNone/>
            </a:pPr>
            <a:r>
              <a:rPr lang="pl" sz="2100">
                <a:solidFill>
                  <a:srgbClr val="1E2328"/>
                </a:solidFill>
                <a:latin typeface="Montserrat"/>
                <a:ea typeface="Montserrat"/>
                <a:cs typeface="Montserrat"/>
                <a:sym typeface="Montserrat"/>
              </a:rPr>
              <a:t>Użyj </a:t>
            </a:r>
            <a:r>
              <a:rPr lang="pl" sz="2100" b="1">
                <a:solidFill>
                  <a:srgbClr val="1E2328"/>
                </a:solidFill>
                <a:latin typeface="Montserrat"/>
                <a:ea typeface="Montserrat"/>
                <a:cs typeface="Montserrat"/>
                <a:sym typeface="Montserrat"/>
              </a:rPr>
              <a:t>wstążki wiskozowej i satynowej </a:t>
            </a:r>
            <a:r>
              <a:rPr lang="pl" sz="2100">
                <a:solidFill>
                  <a:srgbClr val="1E2328"/>
                </a:solidFill>
                <a:latin typeface="Montserrat"/>
                <a:ea typeface="Montserrat"/>
                <a:cs typeface="Montserrat"/>
                <a:sym typeface="Montserrat"/>
              </a:rPr>
              <a:t>jako wykończenia brzegu spódnicy lub sukienki, a także do zdobienia rękawów, mankietów i kołnierzyków. W celach praktycznych, użyj jej jako zapięcia w formie wiązania lub do wykończenia surowych krawędzi i zamków błyskawicznych po wewnętrznej stronie ubrań. Można jej również użyć jako szlufek do zawieszania ubrań na wieszaku lub jako ochraniaczy na bieliznę, aby kontrolować ramiączka biustonosza po wewnętrznej stronie ramienia sukienki bez rękawów. Można jej również używać do tworzenia różnych wzorów poprzez marszczenie lub składanie.</a:t>
            </a:r>
            <a:endParaRPr sz="1899">
              <a:solidFill>
                <a:srgbClr val="1E2328"/>
              </a:solidFill>
              <a:latin typeface="Montserrat"/>
              <a:ea typeface="Montserrat"/>
              <a:cs typeface="Montserrat"/>
              <a:sym typeface="Montserrat"/>
            </a:endParaRPr>
          </a:p>
        </p:txBody>
      </p:sp>
      <p:pic>
        <p:nvPicPr>
          <p:cNvPr id="915" name="Google Shape;915;g2d8eb0e7355_1_226"/>
          <p:cNvPicPr preferRelativeResize="0"/>
          <p:nvPr/>
        </p:nvPicPr>
        <p:blipFill rotWithShape="1">
          <a:blip r:embed="rId5">
            <a:alphaModFix/>
          </a:blip>
          <a:srcRect l="13300" r="13300"/>
          <a:stretch/>
        </p:blipFill>
        <p:spPr>
          <a:xfrm>
            <a:off x="9629649" y="4107875"/>
            <a:ext cx="4879800" cy="4986300"/>
          </a:xfrm>
          <a:prstGeom prst="ellipse">
            <a:avLst/>
          </a:prstGeom>
          <a:noFill/>
          <a:ln>
            <a:noFill/>
          </a:ln>
        </p:spPr>
      </p:pic>
      <p:pic>
        <p:nvPicPr>
          <p:cNvPr id="916" name="Google Shape;916;g2d8eb0e7355_1_226"/>
          <p:cNvPicPr preferRelativeResize="0"/>
          <p:nvPr/>
        </p:nvPicPr>
        <p:blipFill rotWithShape="1">
          <a:blip r:embed="rId6">
            <a:alphaModFix/>
          </a:blip>
          <a:srcRect l="17805" r="17798"/>
          <a:stretch/>
        </p:blipFill>
        <p:spPr>
          <a:xfrm>
            <a:off x="464450" y="5660747"/>
            <a:ext cx="3134700" cy="3244500"/>
          </a:xfrm>
          <a:prstGeom prst="ellipse">
            <a:avLst/>
          </a:prstGeom>
          <a:noFill/>
          <a:ln>
            <a:noFill/>
          </a:ln>
        </p:spPr>
      </p:pic>
      <p:sp>
        <p:nvSpPr>
          <p:cNvPr id="917" name="Google Shape;917;g2d8eb0e7355_1_226"/>
          <p:cNvSpPr txBox="1"/>
          <p:nvPr/>
        </p:nvSpPr>
        <p:spPr>
          <a:xfrm>
            <a:off x="464450" y="9239375"/>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Ściegi bieżące w kształcie zygzaka</a:t>
            </a:r>
            <a:endParaRPr>
              <a:solidFill>
                <a:schemeClr val="dk1"/>
              </a:solidFill>
              <a:latin typeface="Montserrat"/>
              <a:ea typeface="Montserrat"/>
              <a:cs typeface="Montserrat"/>
              <a:sym typeface="Montserrat"/>
            </a:endParaRPr>
          </a:p>
        </p:txBody>
      </p:sp>
      <p:sp>
        <p:nvSpPr>
          <p:cNvPr id="918" name="Google Shape;918;g2d8eb0e7355_1_226"/>
          <p:cNvSpPr txBox="1"/>
          <p:nvPr/>
        </p:nvSpPr>
        <p:spPr>
          <a:xfrm>
            <a:off x="10063749" y="9258300"/>
            <a:ext cx="4011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Gotowy wzór wstążki marszczonej lub marszczonej, nakładanej na ubranie</a:t>
            </a:r>
            <a:r>
              <a:rPr lang="p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pic>
        <p:nvPicPr>
          <p:cNvPr id="919" name="Google Shape;919;g2d8eb0e7355_1_226"/>
          <p:cNvPicPr preferRelativeResize="0"/>
          <p:nvPr/>
        </p:nvPicPr>
        <p:blipFill rotWithShape="1">
          <a:blip r:embed="rId7">
            <a:alphaModFix/>
          </a:blip>
          <a:srcRect l="27838" r="27838"/>
          <a:stretch/>
        </p:blipFill>
        <p:spPr>
          <a:xfrm rot="-5400000">
            <a:off x="4914323" y="4954150"/>
            <a:ext cx="3245100" cy="4879800"/>
          </a:xfrm>
          <a:prstGeom prst="ellipse">
            <a:avLst/>
          </a:prstGeom>
          <a:noFill/>
          <a:ln>
            <a:noFill/>
          </a:ln>
        </p:spPr>
      </p:pic>
      <p:sp>
        <p:nvSpPr>
          <p:cNvPr id="920" name="Google Shape;920;g2d8eb0e7355_1_226"/>
          <p:cNvSpPr txBox="1"/>
          <p:nvPr/>
        </p:nvSpPr>
        <p:spPr>
          <a:xfrm>
            <a:off x="5047050" y="9258300"/>
            <a:ext cx="3894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Delikatnie pociągnij za nić, aby marszczyć lub zbierać wstążkę</a:t>
            </a:r>
            <a:endParaRPr>
              <a:solidFill>
                <a:schemeClr val="dk1"/>
              </a:solidFill>
              <a:latin typeface="Montserrat"/>
              <a:ea typeface="Montserrat"/>
              <a:cs typeface="Montserrat"/>
              <a:sym typeface="Montserrat"/>
            </a:endParaRPr>
          </a:p>
        </p:txBody>
      </p:sp>
      <p:sp>
        <p:nvSpPr>
          <p:cNvPr id="921" name="Google Shape;921;g2d8eb0e7355_1_226"/>
          <p:cNvSpPr txBox="1"/>
          <p:nvPr/>
        </p:nvSpPr>
        <p:spPr>
          <a:xfrm>
            <a:off x="800875" y="4692525"/>
            <a:ext cx="94083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400"/>
              </a:spcBef>
              <a:spcAft>
                <a:spcPts val="400"/>
              </a:spcAft>
              <a:buNone/>
            </a:pPr>
            <a:r>
              <a:rPr lang="pl" sz="3000" b="1">
                <a:solidFill>
                  <a:schemeClr val="lt1"/>
                </a:solidFill>
                <a:latin typeface="DM Serif Display"/>
                <a:ea typeface="DM Serif Display"/>
                <a:cs typeface="DM Serif Display"/>
                <a:sym typeface="DM Serif Display"/>
              </a:rPr>
              <a:t>„Purledowana” lub marszczona wstążka</a:t>
            </a:r>
            <a:endParaRPr>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25"/>
        <p:cNvGrpSpPr/>
        <p:nvPr/>
      </p:nvGrpSpPr>
      <p:grpSpPr>
        <a:xfrm>
          <a:off x="0" y="0"/>
          <a:ext cx="0" cy="0"/>
          <a:chOff x="0" y="0"/>
          <a:chExt cx="0" cy="0"/>
        </a:xfrm>
      </p:grpSpPr>
      <p:grpSp>
        <p:nvGrpSpPr>
          <p:cNvPr id="926" name="Google Shape;926;g2d8eb0e7355_1_161"/>
          <p:cNvGrpSpPr/>
          <p:nvPr/>
        </p:nvGrpSpPr>
        <p:grpSpPr>
          <a:xfrm>
            <a:off x="0" y="0"/>
            <a:ext cx="18288000" cy="10287000"/>
            <a:chOff x="0" y="0"/>
            <a:chExt cx="24384000" cy="13716000"/>
          </a:xfrm>
        </p:grpSpPr>
        <p:cxnSp>
          <p:nvCxnSpPr>
            <p:cNvPr id="927" name="Google Shape;927;g2d8eb0e7355_1_16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28" name="Google Shape;928;g2d8eb0e7355_1_16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29" name="Google Shape;929;g2d8eb0e7355_1_16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30" name="Google Shape;930;g2d8eb0e7355_1_16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31" name="Google Shape;931;g2d8eb0e7355_1_161"/>
          <p:cNvSpPr txBox="1"/>
          <p:nvPr/>
        </p:nvSpPr>
        <p:spPr>
          <a:xfrm>
            <a:off x="-1" y="1310500"/>
            <a:ext cx="16409323"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Dodawanie elementów dekoracyjnych </a:t>
            </a:r>
            <a:r>
              <a:rPr lang="pl" sz="4800" dirty="0">
                <a:solidFill>
                  <a:schemeClr val="dk1"/>
                </a:solidFill>
                <a:latin typeface="DM Serif Display"/>
                <a:ea typeface="DM Serif Display"/>
                <a:cs typeface="DM Serif Display"/>
                <a:sym typeface="DM Serif Display"/>
              </a:rPr>
              <a:t>- </a:t>
            </a:r>
            <a:r>
              <a:rPr lang="pl" sz="4800" b="1" dirty="0">
                <a:solidFill>
                  <a:schemeClr val="lt1"/>
                </a:solidFill>
                <a:latin typeface="DM Serif Display"/>
                <a:ea typeface="DM Serif Display"/>
                <a:cs typeface="DM Serif Display"/>
                <a:sym typeface="DM Serif Display"/>
              </a:rPr>
              <a:t>Wstążki - Petersham</a:t>
            </a:r>
            <a:endParaRPr sz="3600" dirty="0">
              <a:solidFill>
                <a:schemeClr val="dk1"/>
              </a:solidFill>
              <a:latin typeface="DM Serif Display"/>
              <a:ea typeface="DM Serif Display"/>
              <a:cs typeface="DM Serif Display"/>
              <a:sym typeface="DM Serif Display"/>
            </a:endParaRPr>
          </a:p>
        </p:txBody>
      </p:sp>
      <p:sp>
        <p:nvSpPr>
          <p:cNvPr id="932" name="Google Shape;932;g2d8eb0e7355_1_16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933" name="Google Shape;933;g2d8eb0e7355_1_161"/>
          <p:cNvGrpSpPr/>
          <p:nvPr/>
        </p:nvGrpSpPr>
        <p:grpSpPr>
          <a:xfrm>
            <a:off x="0" y="0"/>
            <a:ext cx="18288000" cy="10287000"/>
            <a:chOff x="0" y="0"/>
            <a:chExt cx="24384000" cy="13716000"/>
          </a:xfrm>
        </p:grpSpPr>
        <p:cxnSp>
          <p:nvCxnSpPr>
            <p:cNvPr id="934" name="Google Shape;934;g2d8eb0e7355_1_16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35" name="Google Shape;935;g2d8eb0e7355_1_16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36" name="Google Shape;936;g2d8eb0e7355_1_16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37" name="Google Shape;937;g2d8eb0e7355_1_16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38" name="Google Shape;938;g2d8eb0e7355_1_16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939" name="Google Shape;939;g2d8eb0e7355_1_161"/>
          <p:cNvSpPr txBox="1"/>
          <p:nvPr/>
        </p:nvSpPr>
        <p:spPr>
          <a:xfrm>
            <a:off x="592425" y="2670900"/>
            <a:ext cx="15816900" cy="211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00" b="1" dirty="0">
                <a:solidFill>
                  <a:srgbClr val="1E2328"/>
                </a:solidFill>
                <a:latin typeface="Montserrat"/>
                <a:ea typeface="Montserrat"/>
                <a:cs typeface="Montserrat"/>
                <a:sym typeface="Montserrat"/>
              </a:rPr>
              <a:t>Pasek Petersham </a:t>
            </a:r>
            <a:r>
              <a:rPr lang="pl" sz="2100" dirty="0">
                <a:solidFill>
                  <a:srgbClr val="1E2328"/>
                </a:solidFill>
                <a:latin typeface="Montserrat"/>
                <a:ea typeface="Montserrat"/>
                <a:cs typeface="Montserrat"/>
                <a:sym typeface="Montserrat"/>
              </a:rPr>
              <a:t>jest często używany do podtrzymywania pasa w spódnicy lub sukience. Powinien on ściśle przylegać do talii i umożliwiać zakotwiczenie ubrania. Zakrzywiony pas Petersham pozwala na przechylenie pasa w kierunku górnej części ciała, zapewniając lepsze dopasowanie. Pas Petersham zapewnia również ładny detal, gdy jest włożony w płaski szew, a jego krawędź wystaje poza obszyty szew. Można go również wykorzystać do tworzenia różnych wzorów poprzez plisowanie lub składanie.</a:t>
            </a:r>
            <a:endParaRPr sz="2100" dirty="0">
              <a:solidFill>
                <a:srgbClr val="1E2328"/>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899" dirty="0">
              <a:solidFill>
                <a:srgbClr val="1E2328"/>
              </a:solidFill>
              <a:latin typeface="Montserrat"/>
              <a:ea typeface="Montserrat"/>
              <a:cs typeface="Montserrat"/>
              <a:sym typeface="Montserrat"/>
            </a:endParaRPr>
          </a:p>
        </p:txBody>
      </p:sp>
      <p:pic>
        <p:nvPicPr>
          <p:cNvPr id="940" name="Google Shape;940;g2d8eb0e7355_1_161"/>
          <p:cNvPicPr preferRelativeResize="0"/>
          <p:nvPr/>
        </p:nvPicPr>
        <p:blipFill rotWithShape="1">
          <a:blip r:embed="rId5">
            <a:alphaModFix/>
          </a:blip>
          <a:srcRect r="2931"/>
          <a:stretch/>
        </p:blipFill>
        <p:spPr>
          <a:xfrm>
            <a:off x="12117810" y="4503700"/>
            <a:ext cx="4360500" cy="4455600"/>
          </a:xfrm>
          <a:prstGeom prst="ellipse">
            <a:avLst/>
          </a:prstGeom>
          <a:noFill/>
          <a:ln>
            <a:noFill/>
          </a:ln>
        </p:spPr>
      </p:pic>
      <p:pic>
        <p:nvPicPr>
          <p:cNvPr id="941" name="Google Shape;941;g2d8eb0e7355_1_161"/>
          <p:cNvPicPr preferRelativeResize="0"/>
          <p:nvPr/>
        </p:nvPicPr>
        <p:blipFill rotWithShape="1">
          <a:blip r:embed="rId6">
            <a:alphaModFix/>
          </a:blip>
          <a:srcRect r="36439" b="36439"/>
          <a:stretch/>
        </p:blipFill>
        <p:spPr>
          <a:xfrm>
            <a:off x="592425" y="4949338"/>
            <a:ext cx="4076700" cy="4219500"/>
          </a:xfrm>
          <a:prstGeom prst="ellipse">
            <a:avLst/>
          </a:prstGeom>
          <a:noFill/>
          <a:ln>
            <a:noFill/>
          </a:ln>
        </p:spPr>
      </p:pic>
      <p:sp>
        <p:nvSpPr>
          <p:cNvPr id="942" name="Google Shape;942;g2d8eb0e7355_1_161"/>
          <p:cNvSpPr txBox="1"/>
          <p:nvPr/>
        </p:nvSpPr>
        <p:spPr>
          <a:xfrm>
            <a:off x="381800" y="9396175"/>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Szew szczytowy Petersham</a:t>
            </a:r>
            <a:endParaRPr>
              <a:solidFill>
                <a:schemeClr val="dk1"/>
              </a:solidFill>
              <a:latin typeface="Montserrat"/>
              <a:ea typeface="Montserrat"/>
              <a:cs typeface="Montserrat"/>
              <a:sym typeface="Montserrat"/>
            </a:endParaRPr>
          </a:p>
        </p:txBody>
      </p:sp>
      <p:sp>
        <p:nvSpPr>
          <p:cNvPr id="943" name="Google Shape;943;g2d8eb0e7355_1_161"/>
          <p:cNvSpPr txBox="1"/>
          <p:nvPr/>
        </p:nvSpPr>
        <p:spPr>
          <a:xfrm>
            <a:off x="13071488" y="8959300"/>
            <a:ext cx="2756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Muszla łodzika Petersham</a:t>
            </a:r>
            <a:r>
              <a:rPr lang="pl" sz="3200">
                <a:solidFill>
                  <a:schemeClr val="dk1"/>
                </a:solidFill>
                <a:latin typeface="Calibri"/>
                <a:ea typeface="Calibri"/>
                <a:cs typeface="Calibri"/>
                <a:sym typeface="Calibri"/>
              </a:rPr>
              <a:t>  </a:t>
            </a:r>
            <a:endParaRPr sz="3200">
              <a:solidFill>
                <a:schemeClr val="dk1"/>
              </a:solidFill>
              <a:latin typeface="Calibri"/>
              <a:ea typeface="Calibri"/>
              <a:cs typeface="Calibri"/>
              <a:sym typeface="Calibri"/>
            </a:endParaRPr>
          </a:p>
        </p:txBody>
      </p:sp>
      <p:pic>
        <p:nvPicPr>
          <p:cNvPr id="944" name="Google Shape;944;g2d8eb0e7355_1_161"/>
          <p:cNvPicPr preferRelativeResize="0"/>
          <p:nvPr/>
        </p:nvPicPr>
        <p:blipFill>
          <a:blip r:embed="rId7">
            <a:alphaModFix/>
          </a:blip>
          <a:stretch>
            <a:fillRect/>
          </a:stretch>
        </p:blipFill>
        <p:spPr>
          <a:xfrm rot="-5400000">
            <a:off x="6795813" y="4201600"/>
            <a:ext cx="3800400" cy="5715000"/>
          </a:xfrm>
          <a:prstGeom prst="ellipse">
            <a:avLst/>
          </a:prstGeom>
          <a:noFill/>
          <a:ln>
            <a:noFill/>
          </a:ln>
        </p:spPr>
      </p:pic>
      <p:sp>
        <p:nvSpPr>
          <p:cNvPr id="945" name="Google Shape;945;g2d8eb0e7355_1_161"/>
          <p:cNvSpPr txBox="1"/>
          <p:nvPr/>
        </p:nvSpPr>
        <p:spPr>
          <a:xfrm>
            <a:off x="6882875" y="925830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Petersham Folds</a:t>
            </a:r>
            <a:endParaRPr>
              <a:solidFill>
                <a:schemeClr val="dk1"/>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49"/>
        <p:cNvGrpSpPr/>
        <p:nvPr/>
      </p:nvGrpSpPr>
      <p:grpSpPr>
        <a:xfrm>
          <a:off x="0" y="0"/>
          <a:ext cx="0" cy="0"/>
          <a:chOff x="0" y="0"/>
          <a:chExt cx="0" cy="0"/>
        </a:xfrm>
      </p:grpSpPr>
      <p:grpSp>
        <p:nvGrpSpPr>
          <p:cNvPr id="950" name="Google Shape;950;g333b2be16c3_0_139"/>
          <p:cNvGrpSpPr/>
          <p:nvPr/>
        </p:nvGrpSpPr>
        <p:grpSpPr>
          <a:xfrm>
            <a:off x="0" y="0"/>
            <a:ext cx="18288000" cy="10287000"/>
            <a:chOff x="0" y="0"/>
            <a:chExt cx="24384000" cy="13716000"/>
          </a:xfrm>
        </p:grpSpPr>
        <p:cxnSp>
          <p:nvCxnSpPr>
            <p:cNvPr id="951" name="Google Shape;951;g333b2be16c3_0_13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52" name="Google Shape;952;g333b2be16c3_0_13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53" name="Google Shape;953;g333b2be16c3_0_13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54" name="Google Shape;954;g333b2be16c3_0_13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55" name="Google Shape;955;g333b2be16c3_0_13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956" name="Google Shape;956;g333b2be16c3_0_139"/>
          <p:cNvGrpSpPr/>
          <p:nvPr/>
        </p:nvGrpSpPr>
        <p:grpSpPr>
          <a:xfrm>
            <a:off x="0" y="0"/>
            <a:ext cx="18288000" cy="10287000"/>
            <a:chOff x="0" y="0"/>
            <a:chExt cx="24384000" cy="13716000"/>
          </a:xfrm>
        </p:grpSpPr>
        <p:cxnSp>
          <p:nvCxnSpPr>
            <p:cNvPr id="957" name="Google Shape;957;g333b2be16c3_0_13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58" name="Google Shape;958;g333b2be16c3_0_13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59" name="Google Shape;959;g333b2be16c3_0_13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60" name="Google Shape;960;g333b2be16c3_0_13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61" name="Google Shape;961;g333b2be16c3_0_13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962" name="Google Shape;962;g333b2be16c3_0_139"/>
          <p:cNvSpPr txBox="1"/>
          <p:nvPr/>
        </p:nvSpPr>
        <p:spPr>
          <a:xfrm>
            <a:off x="464449" y="1333850"/>
            <a:ext cx="16013851"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Dodawanie elementów dekoracyjnych </a:t>
            </a:r>
            <a:r>
              <a:rPr lang="pl" sz="4800" dirty="0">
                <a:solidFill>
                  <a:schemeClr val="dk1"/>
                </a:solidFill>
                <a:latin typeface="DM Serif Display"/>
                <a:ea typeface="DM Serif Display"/>
                <a:cs typeface="DM Serif Display"/>
                <a:sym typeface="DM Serif Display"/>
              </a:rPr>
              <a:t>- </a:t>
            </a:r>
            <a:r>
              <a:rPr lang="pl" sz="4800" b="1" dirty="0">
                <a:solidFill>
                  <a:schemeClr val="lt1"/>
                </a:solidFill>
                <a:latin typeface="DM Serif Display"/>
                <a:ea typeface="DM Serif Display"/>
                <a:cs typeface="DM Serif Display"/>
                <a:sym typeface="DM Serif Display"/>
              </a:rPr>
              <a:t>Wstążki - Grosgrain</a:t>
            </a:r>
            <a:endParaRPr sz="3600" dirty="0">
              <a:solidFill>
                <a:schemeClr val="dk1"/>
              </a:solidFill>
              <a:latin typeface="DM Serif Display"/>
              <a:ea typeface="DM Serif Display"/>
              <a:cs typeface="DM Serif Display"/>
              <a:sym typeface="DM Serif Display"/>
            </a:endParaRPr>
          </a:p>
        </p:txBody>
      </p:sp>
      <p:sp>
        <p:nvSpPr>
          <p:cNvPr id="963" name="Google Shape;963;g333b2be16c3_0_139"/>
          <p:cNvSpPr txBox="1"/>
          <p:nvPr/>
        </p:nvSpPr>
        <p:spPr>
          <a:xfrm>
            <a:off x="661400" y="2371125"/>
            <a:ext cx="15816900" cy="2861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00" dirty="0">
                <a:solidFill>
                  <a:srgbClr val="1E2328"/>
                </a:solidFill>
                <a:latin typeface="Montserrat"/>
                <a:ea typeface="Montserrat"/>
                <a:cs typeface="Montserrat"/>
                <a:sym typeface="Montserrat"/>
              </a:rPr>
              <a:t>Użyj wstążki </a:t>
            </a:r>
            <a:r>
              <a:rPr lang="pl" sz="2100" b="1" dirty="0">
                <a:solidFill>
                  <a:srgbClr val="1E2328"/>
                </a:solidFill>
                <a:latin typeface="Montserrat"/>
                <a:ea typeface="Montserrat"/>
                <a:cs typeface="Montserrat"/>
                <a:sym typeface="Montserrat"/>
              </a:rPr>
              <a:t>grosgrainowej </a:t>
            </a:r>
            <a:r>
              <a:rPr lang="pl" sz="2100" dirty="0">
                <a:solidFill>
                  <a:srgbClr val="1E2328"/>
                </a:solidFill>
                <a:latin typeface="Montserrat"/>
                <a:ea typeface="Montserrat"/>
                <a:cs typeface="Montserrat"/>
                <a:sym typeface="Montserrat"/>
              </a:rPr>
              <a:t>jako taśmy wzmacniającej talię wewnątrz sukienki, aby ją usztywnić, lub jako podszewki paska, aby usztywnić tkaninę lub lamówkę sukienki. Aby uzyskać proste wykończenie talii, owiń wstążkę grosgrainową na surowy brzeg spódnicy i zszyj krawędzie. Złóż wstążkę na lewą stronę, a następnie ponownie zszyj krawędzie, aby ją przytrzymać. Możesz również użyć jej jako ozdobnej lamówki zamiast satynowej wstążki – jest trwalsza i uważana za mniej jaskrawą. Użyj jej po wewnętrznej stronie mankietów spodni, aby zabezpieczyć brzeg przed przetarciem. Można jej również użyć do tworzenia greckich lub innych geometrycznych motywów na ubraniach z krawędziami, wplatając je w sploty i składając w pojedyncze kształty.</a:t>
            </a:r>
            <a:endParaRPr sz="2100" dirty="0">
              <a:solidFill>
                <a:srgbClr val="1E2328"/>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899" dirty="0">
              <a:solidFill>
                <a:srgbClr val="1E2328"/>
              </a:solidFill>
              <a:latin typeface="Montserrat"/>
              <a:ea typeface="Montserrat"/>
              <a:cs typeface="Montserrat"/>
              <a:sym typeface="Montserrat"/>
            </a:endParaRPr>
          </a:p>
        </p:txBody>
      </p:sp>
      <p:pic>
        <p:nvPicPr>
          <p:cNvPr id="964" name="Google Shape;964;g333b2be16c3_0_139"/>
          <p:cNvPicPr preferRelativeResize="0"/>
          <p:nvPr/>
        </p:nvPicPr>
        <p:blipFill rotWithShape="1">
          <a:blip r:embed="rId5">
            <a:alphaModFix/>
          </a:blip>
          <a:srcRect t="9089" b="9097"/>
          <a:stretch/>
        </p:blipFill>
        <p:spPr>
          <a:xfrm>
            <a:off x="12117810" y="4503700"/>
            <a:ext cx="4360500" cy="4455600"/>
          </a:xfrm>
          <a:prstGeom prst="ellipse">
            <a:avLst/>
          </a:prstGeom>
          <a:noFill/>
          <a:ln>
            <a:noFill/>
          </a:ln>
        </p:spPr>
      </p:pic>
      <p:pic>
        <p:nvPicPr>
          <p:cNvPr id="965" name="Google Shape;965;g333b2be16c3_0_139"/>
          <p:cNvPicPr preferRelativeResize="0"/>
          <p:nvPr/>
        </p:nvPicPr>
        <p:blipFill rotWithShape="1">
          <a:blip r:embed="rId6">
            <a:alphaModFix/>
          </a:blip>
          <a:srcRect t="19201" b="19195"/>
          <a:stretch/>
        </p:blipFill>
        <p:spPr>
          <a:xfrm>
            <a:off x="592425" y="4949338"/>
            <a:ext cx="4076700" cy="4219500"/>
          </a:xfrm>
          <a:prstGeom prst="ellipse">
            <a:avLst/>
          </a:prstGeom>
          <a:noFill/>
          <a:ln>
            <a:noFill/>
          </a:ln>
        </p:spPr>
      </p:pic>
      <p:sp>
        <p:nvSpPr>
          <p:cNvPr id="966" name="Google Shape;966;g333b2be16c3_0_139"/>
          <p:cNvSpPr txBox="1"/>
          <p:nvPr/>
        </p:nvSpPr>
        <p:spPr>
          <a:xfrm>
            <a:off x="592425" y="935950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Przeplatanie z grosgrainem</a:t>
            </a:r>
            <a:endParaRPr>
              <a:solidFill>
                <a:schemeClr val="dk1"/>
              </a:solidFill>
              <a:latin typeface="Montserrat"/>
              <a:ea typeface="Montserrat"/>
              <a:cs typeface="Montserrat"/>
              <a:sym typeface="Montserrat"/>
            </a:endParaRPr>
          </a:p>
        </p:txBody>
      </p:sp>
      <p:sp>
        <p:nvSpPr>
          <p:cNvPr id="967" name="Google Shape;967;g333b2be16c3_0_139"/>
          <p:cNvSpPr txBox="1"/>
          <p:nvPr/>
        </p:nvSpPr>
        <p:spPr>
          <a:xfrm>
            <a:off x="13071488" y="8959300"/>
            <a:ext cx="275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Kokarda grosgrainowa</a:t>
            </a:r>
            <a:r>
              <a:rPr lang="pl">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p:txBody>
      </p:sp>
      <p:pic>
        <p:nvPicPr>
          <p:cNvPr id="968" name="Google Shape;968;g333b2be16c3_0_139"/>
          <p:cNvPicPr preferRelativeResize="0"/>
          <p:nvPr/>
        </p:nvPicPr>
        <p:blipFill rotWithShape="1">
          <a:blip r:embed="rId7">
            <a:alphaModFix/>
          </a:blip>
          <a:srcRect l="18322" t="-23907" r="18322" b="-31637"/>
          <a:stretch/>
        </p:blipFill>
        <p:spPr>
          <a:xfrm rot="-5400000">
            <a:off x="6795813" y="4201600"/>
            <a:ext cx="3800400" cy="5715000"/>
          </a:xfrm>
          <a:prstGeom prst="ellipse">
            <a:avLst/>
          </a:prstGeom>
          <a:noFill/>
          <a:ln>
            <a:noFill/>
          </a:ln>
        </p:spPr>
      </p:pic>
      <p:sp>
        <p:nvSpPr>
          <p:cNvPr id="969" name="Google Shape;969;g333b2be16c3_0_139"/>
          <p:cNvSpPr txBox="1"/>
          <p:nvPr/>
        </p:nvSpPr>
        <p:spPr>
          <a:xfrm>
            <a:off x="6882875" y="925830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Motyw grecki z aplikacją grosgrainową</a:t>
            </a:r>
            <a:endParaRPr>
              <a:solidFill>
                <a:schemeClr val="dk1"/>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973"/>
        <p:cNvGrpSpPr/>
        <p:nvPr/>
      </p:nvGrpSpPr>
      <p:grpSpPr>
        <a:xfrm>
          <a:off x="0" y="0"/>
          <a:ext cx="0" cy="0"/>
          <a:chOff x="0" y="0"/>
          <a:chExt cx="0" cy="0"/>
        </a:xfrm>
      </p:grpSpPr>
      <p:grpSp>
        <p:nvGrpSpPr>
          <p:cNvPr id="974" name="Google Shape;974;g333b2be16c3_0_163"/>
          <p:cNvGrpSpPr/>
          <p:nvPr/>
        </p:nvGrpSpPr>
        <p:grpSpPr>
          <a:xfrm>
            <a:off x="0" y="0"/>
            <a:ext cx="18288000" cy="10287000"/>
            <a:chOff x="0" y="0"/>
            <a:chExt cx="24384000" cy="13716000"/>
          </a:xfrm>
        </p:grpSpPr>
        <p:cxnSp>
          <p:nvCxnSpPr>
            <p:cNvPr id="975" name="Google Shape;975;g333b2be16c3_0_16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976" name="Google Shape;976;g333b2be16c3_0_16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77" name="Google Shape;977;g333b2be16c3_0_16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978" name="Google Shape;978;g333b2be16c3_0_16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979" name="Google Shape;979;g333b2be16c3_0_163"/>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980" name="Google Shape;980;g333b2be16c3_0_163"/>
          <p:cNvGrpSpPr/>
          <p:nvPr/>
        </p:nvGrpSpPr>
        <p:grpSpPr>
          <a:xfrm>
            <a:off x="0" y="0"/>
            <a:ext cx="18288000" cy="10287000"/>
            <a:chOff x="0" y="0"/>
            <a:chExt cx="24384000" cy="13716000"/>
          </a:xfrm>
        </p:grpSpPr>
        <p:cxnSp>
          <p:nvCxnSpPr>
            <p:cNvPr id="981" name="Google Shape;981;g333b2be16c3_0_16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982" name="Google Shape;982;g333b2be16c3_0_16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983" name="Google Shape;983;g333b2be16c3_0_16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984" name="Google Shape;984;g333b2be16c3_0_16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985" name="Google Shape;985;g333b2be16c3_0_163"/>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986" name="Google Shape;986;g333b2be16c3_0_163"/>
          <p:cNvSpPr txBox="1"/>
          <p:nvPr/>
        </p:nvSpPr>
        <p:spPr>
          <a:xfrm>
            <a:off x="-1" y="1333850"/>
            <a:ext cx="16478413"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Dodawanie elementów dekoracyjnych </a:t>
            </a:r>
            <a:r>
              <a:rPr lang="pl" sz="4800" dirty="0">
                <a:solidFill>
                  <a:schemeClr val="dk1"/>
                </a:solidFill>
                <a:latin typeface="DM Serif Display"/>
                <a:ea typeface="DM Serif Display"/>
                <a:cs typeface="DM Serif Display"/>
                <a:sym typeface="DM Serif Display"/>
              </a:rPr>
              <a:t>- </a:t>
            </a:r>
            <a:r>
              <a:rPr lang="pl" sz="4800" b="1" dirty="0">
                <a:solidFill>
                  <a:schemeClr val="lt1"/>
                </a:solidFill>
                <a:latin typeface="DM Serif Display"/>
                <a:ea typeface="DM Serif Display"/>
                <a:cs typeface="DM Serif Display"/>
                <a:sym typeface="DM Serif Display"/>
              </a:rPr>
              <a:t>Wstążki - Taśma skośna</a:t>
            </a:r>
            <a:endParaRPr sz="3600" dirty="0">
              <a:solidFill>
                <a:schemeClr val="dk1"/>
              </a:solidFill>
              <a:latin typeface="DM Serif Display"/>
              <a:ea typeface="DM Serif Display"/>
              <a:cs typeface="DM Serif Display"/>
              <a:sym typeface="DM Serif Display"/>
            </a:endParaRPr>
          </a:p>
        </p:txBody>
      </p:sp>
      <p:sp>
        <p:nvSpPr>
          <p:cNvPr id="987" name="Google Shape;987;g333b2be16c3_0_163"/>
          <p:cNvSpPr txBox="1"/>
          <p:nvPr/>
        </p:nvSpPr>
        <p:spPr>
          <a:xfrm>
            <a:off x="592425" y="2670900"/>
            <a:ext cx="7078200" cy="6437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00" b="1" dirty="0">
                <a:solidFill>
                  <a:srgbClr val="1E2328"/>
                </a:solidFill>
                <a:latin typeface="Montserrat"/>
                <a:ea typeface="Montserrat"/>
                <a:cs typeface="Montserrat"/>
                <a:sym typeface="Montserrat"/>
              </a:rPr>
              <a:t>Taśma skośna </a:t>
            </a:r>
            <a:r>
              <a:rPr lang="pl" sz="2100" dirty="0">
                <a:solidFill>
                  <a:srgbClr val="1E2328"/>
                </a:solidFill>
                <a:latin typeface="Montserrat"/>
                <a:ea typeface="Montserrat"/>
                <a:cs typeface="Montserrat"/>
                <a:sym typeface="Montserrat"/>
              </a:rPr>
              <a:t>jest używana do wykańczania lamówek, łączenia szwów, wykańczania surowych krawędzi, a także do celów dekoracyjnych. Często stosuje się ją na krawędziach kołder, podkładek i śliniaków, wokół pach i dekoltów zamiast obszycia, a także jako prosty pasek lub wiązanie do torebek i ubrań.</a:t>
            </a:r>
            <a:endParaRPr sz="2100" dirty="0">
              <a:solidFill>
                <a:srgbClr val="1E2328"/>
              </a:solidFill>
              <a:latin typeface="Montserrat"/>
              <a:ea typeface="Montserrat"/>
              <a:cs typeface="Montserrat"/>
              <a:sym typeface="Montserrat"/>
            </a:endParaRPr>
          </a:p>
          <a:p>
            <a:pPr marL="0" lvl="0" indent="0" algn="l" rtl="0">
              <a:lnSpc>
                <a:spcPct val="115000"/>
              </a:lnSpc>
              <a:spcBef>
                <a:spcPts val="1800"/>
              </a:spcBef>
              <a:spcAft>
                <a:spcPts val="0"/>
              </a:spcAft>
              <a:buNone/>
            </a:pPr>
            <a:r>
              <a:rPr lang="pl" sz="2100" dirty="0">
                <a:solidFill>
                  <a:srgbClr val="1E2328"/>
                </a:solidFill>
                <a:latin typeface="Montserrat"/>
                <a:ea typeface="Montserrat"/>
                <a:cs typeface="Montserrat"/>
                <a:sym typeface="Montserrat"/>
              </a:rPr>
              <a:t>Dostępne w sprzedaży paski skośne są przydatne i dostępne w szerokiej gamie kolorów. Aby wykonać pasek skośny, należy określić pełne ukosowanie materiału, składając go po przekątnej tak, aby prawa krawędź włókien poprzecznych była równoległa do włókien wzdłużnych. Złóż materiał wzdłuż zagięcia po przekątnej, a następnie rozłóż go i użyj zagięcia jako prowadnicy, aby zaznaczyć równoległe linie w odstępach równych pożądanej szerokości, plus 1 cm na zapasy na szwy.</a:t>
            </a:r>
            <a:endParaRPr sz="2100" dirty="0">
              <a:solidFill>
                <a:srgbClr val="1E2328"/>
              </a:solidFill>
              <a:latin typeface="Montserrat"/>
              <a:ea typeface="Montserrat"/>
              <a:cs typeface="Montserrat"/>
              <a:sym typeface="Montserrat"/>
            </a:endParaRPr>
          </a:p>
          <a:p>
            <a:pPr marL="0" lvl="0" indent="0" algn="l" rtl="0">
              <a:lnSpc>
                <a:spcPct val="150000"/>
              </a:lnSpc>
              <a:spcBef>
                <a:spcPts val="1200"/>
              </a:spcBef>
              <a:spcAft>
                <a:spcPts val="1200"/>
              </a:spcAft>
              <a:buNone/>
            </a:pPr>
            <a:endParaRPr sz="1899" dirty="0">
              <a:solidFill>
                <a:srgbClr val="1E2328"/>
              </a:solidFill>
              <a:latin typeface="Montserrat"/>
              <a:ea typeface="Montserrat"/>
              <a:cs typeface="Montserrat"/>
              <a:sym typeface="Montserrat"/>
            </a:endParaRPr>
          </a:p>
        </p:txBody>
      </p:sp>
      <p:pic>
        <p:nvPicPr>
          <p:cNvPr id="988" name="Google Shape;988;g333b2be16c3_0_163"/>
          <p:cNvPicPr preferRelativeResize="0"/>
          <p:nvPr/>
        </p:nvPicPr>
        <p:blipFill rotWithShape="1">
          <a:blip r:embed="rId5">
            <a:alphaModFix/>
          </a:blip>
          <a:srcRect l="11942" r="11942"/>
          <a:stretch/>
        </p:blipFill>
        <p:spPr>
          <a:xfrm>
            <a:off x="13212878" y="1829250"/>
            <a:ext cx="3131400" cy="3199500"/>
          </a:xfrm>
          <a:prstGeom prst="ellipse">
            <a:avLst/>
          </a:prstGeom>
          <a:noFill/>
          <a:ln>
            <a:noFill/>
          </a:ln>
        </p:spPr>
      </p:pic>
      <p:pic>
        <p:nvPicPr>
          <p:cNvPr id="989" name="Google Shape;989;g333b2be16c3_0_163"/>
          <p:cNvPicPr preferRelativeResize="0"/>
          <p:nvPr/>
        </p:nvPicPr>
        <p:blipFill rotWithShape="1">
          <a:blip r:embed="rId6">
            <a:alphaModFix/>
          </a:blip>
          <a:srcRect l="270" r="-269"/>
          <a:stretch/>
        </p:blipFill>
        <p:spPr>
          <a:xfrm>
            <a:off x="10248975" y="5435100"/>
            <a:ext cx="6328500" cy="4219500"/>
          </a:xfrm>
          <a:prstGeom prst="ellipse">
            <a:avLst/>
          </a:prstGeom>
          <a:noFill/>
          <a:ln>
            <a:noFill/>
          </a:ln>
        </p:spPr>
      </p:pic>
      <p:sp>
        <p:nvSpPr>
          <p:cNvPr id="990" name="Google Shape;990;g333b2be16c3_0_163"/>
          <p:cNvSpPr txBox="1"/>
          <p:nvPr/>
        </p:nvSpPr>
        <p:spPr>
          <a:xfrm>
            <a:off x="11232675" y="966075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Rysunek z oprawą skośną</a:t>
            </a:r>
            <a:endParaRPr>
              <a:solidFill>
                <a:schemeClr val="dk1"/>
              </a:solidFill>
              <a:latin typeface="Montserrat"/>
              <a:ea typeface="Montserrat"/>
              <a:cs typeface="Montserrat"/>
              <a:sym typeface="Montserrat"/>
            </a:endParaRPr>
          </a:p>
        </p:txBody>
      </p:sp>
      <p:sp>
        <p:nvSpPr>
          <p:cNvPr id="991" name="Google Shape;991;g333b2be16c3_0_163"/>
          <p:cNvSpPr txBox="1"/>
          <p:nvPr/>
        </p:nvSpPr>
        <p:spPr>
          <a:xfrm>
            <a:off x="13722013" y="5028750"/>
            <a:ext cx="275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Narzędzie do składania taśmy skośnej</a:t>
            </a:r>
            <a:endParaRPr sz="3200">
              <a:solidFill>
                <a:schemeClr val="dk1"/>
              </a:solidFill>
              <a:latin typeface="Calibri"/>
              <a:ea typeface="Calibri"/>
              <a:cs typeface="Calibri"/>
              <a:sym typeface="Calibri"/>
            </a:endParaRPr>
          </a:p>
        </p:txBody>
      </p:sp>
      <p:pic>
        <p:nvPicPr>
          <p:cNvPr id="992" name="Google Shape;992;g333b2be16c3_0_163"/>
          <p:cNvPicPr preferRelativeResize="0"/>
          <p:nvPr/>
        </p:nvPicPr>
        <p:blipFill rotWithShape="1">
          <a:blip r:embed="rId7">
            <a:alphaModFix/>
          </a:blip>
          <a:srcRect l="59652" t="41161" r="-693" b="28245"/>
          <a:stretch/>
        </p:blipFill>
        <p:spPr>
          <a:xfrm rot="-5400000">
            <a:off x="8099471" y="2192025"/>
            <a:ext cx="3800400" cy="3775800"/>
          </a:xfrm>
          <a:prstGeom prst="ellipse">
            <a:avLst/>
          </a:prstGeom>
          <a:noFill/>
          <a:ln>
            <a:noFill/>
          </a:ln>
        </p:spPr>
      </p:pic>
      <p:sp>
        <p:nvSpPr>
          <p:cNvPr id="993" name="Google Shape;993;g333b2be16c3_0_163"/>
          <p:cNvSpPr txBox="1"/>
          <p:nvPr/>
        </p:nvSpPr>
        <p:spPr>
          <a:xfrm>
            <a:off x="8052375" y="6087100"/>
            <a:ext cx="389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a:solidFill>
                  <a:schemeClr val="dk1"/>
                </a:solidFill>
                <a:latin typeface="Montserrat"/>
                <a:ea typeface="Montserrat"/>
                <a:cs typeface="Montserrat"/>
                <a:sym typeface="Montserrat"/>
              </a:rPr>
              <a:t>Wykończenie lamówką skośną</a:t>
            </a:r>
            <a:endParaRPr>
              <a:solidFill>
                <a:schemeClr val="dk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grpSp>
        <p:nvGrpSpPr>
          <p:cNvPr id="998" name="Google Shape;998;g333b2be16c3_0_41"/>
          <p:cNvGrpSpPr/>
          <p:nvPr/>
        </p:nvGrpSpPr>
        <p:grpSpPr>
          <a:xfrm>
            <a:off x="12759477" y="5674870"/>
            <a:ext cx="2839841" cy="4612380"/>
            <a:chOff x="0" y="0"/>
            <a:chExt cx="2254200" cy="3661200"/>
          </a:xfrm>
        </p:grpSpPr>
        <p:sp>
          <p:nvSpPr>
            <p:cNvPr id="999" name="Google Shape;999;g333b2be16c3_0_41"/>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000" name="Google Shape;1000;g333b2be16c3_0_41"/>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01" name="Google Shape;1001;g333b2be16c3_0_41"/>
          <p:cNvGrpSpPr/>
          <p:nvPr/>
        </p:nvGrpSpPr>
        <p:grpSpPr>
          <a:xfrm>
            <a:off x="0" y="0"/>
            <a:ext cx="18288000" cy="10287000"/>
            <a:chOff x="0" y="0"/>
            <a:chExt cx="24384000" cy="13716000"/>
          </a:xfrm>
        </p:grpSpPr>
        <p:cxnSp>
          <p:nvCxnSpPr>
            <p:cNvPr id="1002" name="Google Shape;1002;g333b2be16c3_0_41"/>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03" name="Google Shape;1003;g333b2be16c3_0_4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04" name="Google Shape;1004;g333b2be16c3_0_4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05" name="Google Shape;1005;g333b2be16c3_0_41"/>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06" name="Google Shape;1006;g333b2be16c3_0_41"/>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grpSp>
        <p:nvGrpSpPr>
          <p:cNvPr id="1007" name="Google Shape;1007;g333b2be16c3_0_41"/>
          <p:cNvGrpSpPr/>
          <p:nvPr/>
        </p:nvGrpSpPr>
        <p:grpSpPr>
          <a:xfrm>
            <a:off x="2359674" y="8227523"/>
            <a:ext cx="1677150" cy="563152"/>
            <a:chOff x="0" y="0"/>
            <a:chExt cx="2236199" cy="750870"/>
          </a:xfrm>
        </p:grpSpPr>
        <p:grpSp>
          <p:nvGrpSpPr>
            <p:cNvPr id="1008" name="Google Shape;1008;g333b2be16c3_0_41"/>
            <p:cNvGrpSpPr/>
            <p:nvPr/>
          </p:nvGrpSpPr>
          <p:grpSpPr>
            <a:xfrm>
              <a:off x="0" y="0"/>
              <a:ext cx="2236199" cy="750870"/>
              <a:chOff x="0" y="0"/>
              <a:chExt cx="742800" cy="249417"/>
            </a:xfrm>
          </p:grpSpPr>
          <p:sp>
            <p:nvSpPr>
              <p:cNvPr id="1009" name="Google Shape;1009;g333b2be16c3_0_41"/>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010" name="Google Shape;1010;g333b2be16c3_0_41"/>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11" name="Google Shape;1011;g333b2be16c3_0_41"/>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1012" name="Google Shape;1012;g333b2be16c3_0_41"/>
          <p:cNvSpPr txBox="1"/>
          <p:nvPr/>
        </p:nvSpPr>
        <p:spPr>
          <a:xfrm>
            <a:off x="1031579" y="4255965"/>
            <a:ext cx="9231300" cy="846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Film prezentuje krok po kroku proces tworzenia wzoru klucza greckiego.</a:t>
            </a:r>
            <a:endParaRPr sz="2199">
              <a:solidFill>
                <a:srgbClr val="1E2328"/>
              </a:solidFill>
              <a:latin typeface="Montserrat"/>
              <a:ea typeface="Montserrat"/>
              <a:cs typeface="Montserrat"/>
              <a:sym typeface="Montserrat"/>
            </a:endParaRPr>
          </a:p>
        </p:txBody>
      </p:sp>
      <p:sp>
        <p:nvSpPr>
          <p:cNvPr id="1013" name="Google Shape;1013;g333b2be16c3_0_41"/>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1014" name="Google Shape;1014;g333b2be16c3_0_41"/>
          <p:cNvGrpSpPr/>
          <p:nvPr/>
        </p:nvGrpSpPr>
        <p:grpSpPr>
          <a:xfrm>
            <a:off x="0" y="0"/>
            <a:ext cx="18288000" cy="10287000"/>
            <a:chOff x="0" y="0"/>
            <a:chExt cx="24384000" cy="13716000"/>
          </a:xfrm>
        </p:grpSpPr>
        <p:cxnSp>
          <p:nvCxnSpPr>
            <p:cNvPr id="1015" name="Google Shape;1015;g333b2be16c3_0_41"/>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16" name="Google Shape;1016;g333b2be16c3_0_41"/>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17" name="Google Shape;1017;g333b2be16c3_0_41"/>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18" name="Google Shape;1018;g333b2be16c3_0_41"/>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019" name="Google Shape;1019;g333b2be16c3_0_41"/>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1020" name="Google Shape;1020;g333b2be16c3_0_41"/>
          <p:cNvSpPr txBox="1"/>
          <p:nvPr/>
        </p:nvSpPr>
        <p:spPr>
          <a:xfrm>
            <a:off x="5290575" y="8270600"/>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https://www.youtube.com/watch?v=1VxpfPzcoHA</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021" name="Google Shape;1021;g333b2be16c3_0_41"/>
          <p:cNvGrpSpPr/>
          <p:nvPr/>
        </p:nvGrpSpPr>
        <p:grpSpPr>
          <a:xfrm>
            <a:off x="10773074" y="2092991"/>
            <a:ext cx="3622164" cy="7165318"/>
            <a:chOff x="10948449" y="2091441"/>
            <a:chExt cx="3622164" cy="7165318"/>
          </a:xfrm>
        </p:grpSpPr>
        <p:sp>
          <p:nvSpPr>
            <p:cNvPr id="1022" name="Google Shape;1022;g333b2be16c3_0_41"/>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g333b2be16c3_0_41"/>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g333b2be16c3_0_41"/>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g333b2be16c3_0_41"/>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g333b2be16c3_0_41"/>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g333b2be16c3_0_41"/>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g333b2be16c3_0_41"/>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g333b2be16c3_0_41"/>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g333b2be16c3_0_41"/>
          <p:cNvSpPr txBox="1"/>
          <p:nvPr/>
        </p:nvSpPr>
        <p:spPr>
          <a:xfrm>
            <a:off x="287328" y="1792201"/>
            <a:ext cx="10021466"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elementów dekoracyjnych</a:t>
            </a:r>
            <a:endParaRPr sz="4800" dirty="0">
              <a:solidFill>
                <a:srgbClr val="1E2328"/>
              </a:solidFill>
              <a:latin typeface="DM Serif Display"/>
              <a:ea typeface="DM Serif Display"/>
              <a:cs typeface="DM Serif Display"/>
              <a:sym typeface="DM Serif Display"/>
            </a:endParaRPr>
          </a:p>
        </p:txBody>
      </p:sp>
      <p:sp>
        <p:nvSpPr>
          <p:cNvPr id="1032" name="Google Shape;1032;g333b2be16c3_0_41"/>
          <p:cNvSpPr txBox="1"/>
          <p:nvPr/>
        </p:nvSpPr>
        <p:spPr>
          <a:xfrm>
            <a:off x="1031575" y="3429000"/>
            <a:ext cx="6191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Wstążki - motyw grecki</a:t>
            </a:r>
            <a:endParaRPr sz="2800"/>
          </a:p>
        </p:txBody>
      </p:sp>
      <p:pic>
        <p:nvPicPr>
          <p:cNvPr id="3" name="Obraz 2">
            <a:extLst>
              <a:ext uri="{FF2B5EF4-FFF2-40B4-BE49-F238E27FC236}">
                <a16:creationId xmlns:a16="http://schemas.microsoft.com/office/drawing/2014/main" id="{03ADC64B-E32B-0CB7-CE15-8405705F3E03}"/>
              </a:ext>
            </a:extLst>
          </p:cNvPr>
          <p:cNvPicPr>
            <a:picLocks noChangeAspect="1"/>
          </p:cNvPicPr>
          <p:nvPr/>
        </p:nvPicPr>
        <p:blipFill>
          <a:blip r:embed="rId7"/>
          <a:stretch>
            <a:fillRect/>
          </a:stretch>
        </p:blipFill>
        <p:spPr>
          <a:xfrm>
            <a:off x="10974173" y="2229369"/>
            <a:ext cx="3229426" cy="685895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7"/>
        <p:cNvGrpSpPr/>
        <p:nvPr/>
      </p:nvGrpSpPr>
      <p:grpSpPr>
        <a:xfrm>
          <a:off x="0" y="0"/>
          <a:ext cx="0" cy="0"/>
          <a:chOff x="0" y="0"/>
          <a:chExt cx="0" cy="0"/>
        </a:xfrm>
      </p:grpSpPr>
      <p:sp>
        <p:nvSpPr>
          <p:cNvPr id="1038" name="Google Shape;1038;g2d8eb0e7355_1_336"/>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1039" name="Google Shape;1039;g2d8eb0e7355_1_336"/>
          <p:cNvSpPr txBox="1"/>
          <p:nvPr/>
        </p:nvSpPr>
        <p:spPr>
          <a:xfrm>
            <a:off x="422763" y="237305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0" name="Google Shape;1040;g2d8eb0e7355_1_336"/>
          <p:cNvGrpSpPr/>
          <p:nvPr/>
        </p:nvGrpSpPr>
        <p:grpSpPr>
          <a:xfrm>
            <a:off x="422781" y="1385911"/>
            <a:ext cx="7754517" cy="1678610"/>
            <a:chOff x="1644840" y="1659960"/>
            <a:chExt cx="3308100" cy="1806900"/>
          </a:xfrm>
        </p:grpSpPr>
        <p:sp>
          <p:nvSpPr>
            <p:cNvPr id="1041" name="Google Shape;1041;g2d8eb0e7355_1_336"/>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1042" name="Google Shape;1042;g2d8eb0e7355_1_336"/>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3" name="Google Shape;1043;g2d8eb0e7355_1_336"/>
          <p:cNvSpPr txBox="1"/>
          <p:nvPr/>
        </p:nvSpPr>
        <p:spPr>
          <a:xfrm>
            <a:off x="557535" y="1508912"/>
            <a:ext cx="7485000" cy="6156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dirty="0">
                <a:solidFill>
                  <a:schemeClr val="lt1"/>
                </a:solidFill>
                <a:latin typeface="DM Serif Display"/>
                <a:ea typeface="DM Serif Display"/>
                <a:cs typeface="DM Serif Display"/>
                <a:sym typeface="DM Serif Display"/>
              </a:rPr>
              <a:t>Dodawanie elementów dekoracyjnych</a:t>
            </a:r>
            <a:endParaRPr sz="3000" dirty="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dirty="0">
              <a:solidFill>
                <a:schemeClr val="dk1"/>
              </a:solidFill>
              <a:latin typeface="DM Serif Display"/>
              <a:ea typeface="DM Serif Display"/>
              <a:cs typeface="DM Serif Display"/>
              <a:sym typeface="DM Serif Display"/>
            </a:endParaRPr>
          </a:p>
        </p:txBody>
      </p:sp>
      <p:sp>
        <p:nvSpPr>
          <p:cNvPr id="1044" name="Google Shape;1044;g2d8eb0e7355_1_336"/>
          <p:cNvSpPr txBox="1"/>
          <p:nvPr/>
        </p:nvSpPr>
        <p:spPr>
          <a:xfrm>
            <a:off x="695889" y="3082061"/>
            <a:ext cx="14962800" cy="1278900"/>
          </a:xfrm>
          <a:prstGeom prst="rect">
            <a:avLst/>
          </a:prstGeom>
          <a:noFill/>
          <a:ln>
            <a:noFill/>
          </a:ln>
        </p:spPr>
        <p:txBody>
          <a:bodyPr spcFirstLastPara="1" wrap="square" lIns="0" tIns="0" rIns="0" bIns="0" anchor="t" anchorCtr="0">
            <a:noAutofit/>
          </a:bodyPr>
          <a:lstStyle/>
          <a:p>
            <a:pPr marL="0" lvl="0" indent="0" algn="l" rtl="0">
              <a:lnSpc>
                <a:spcPct val="150022"/>
              </a:lnSpc>
              <a:spcBef>
                <a:spcPts val="0"/>
              </a:spcBef>
              <a:spcAft>
                <a:spcPts val="0"/>
              </a:spcAft>
              <a:buNone/>
            </a:pPr>
            <a:r>
              <a:rPr lang="pl" sz="1899" dirty="0">
                <a:solidFill>
                  <a:schemeClr val="dk1"/>
                </a:solidFill>
                <a:latin typeface="Montserrat"/>
                <a:ea typeface="Montserrat"/>
                <a:cs typeface="Montserrat"/>
                <a:sym typeface="Montserrat"/>
              </a:rPr>
              <a:t>Dekoracyjne lamówki i ozdoby, takie jak wstążki, sznurki i włóczka, mogą być dodawane do ubrania na jednym z ostatnich etapów, ale niektóre detale są dodawane przed połączeniem i podszyciem poszczególnych elementów ubrania, aby ukryć szwy. Przyjrzyjmy się najpopularniejszym rodzajom lamówek.</a:t>
            </a:r>
            <a:endParaRPr sz="2200" dirty="0">
              <a:solidFill>
                <a:srgbClr val="FFFFFF"/>
              </a:solidFill>
              <a:latin typeface="Montserrat"/>
              <a:ea typeface="Montserrat"/>
              <a:cs typeface="Montserrat"/>
              <a:sym typeface="Montserrat"/>
            </a:endParaRPr>
          </a:p>
        </p:txBody>
      </p:sp>
      <p:sp>
        <p:nvSpPr>
          <p:cNvPr id="1045" name="Google Shape;1045;g2d8eb0e7355_1_336"/>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1046" name="Google Shape;1046;g2d8eb0e7355_1_336"/>
          <p:cNvGrpSpPr/>
          <p:nvPr/>
        </p:nvGrpSpPr>
        <p:grpSpPr>
          <a:xfrm>
            <a:off x="0" y="0"/>
            <a:ext cx="18288000" cy="10287000"/>
            <a:chOff x="0" y="0"/>
            <a:chExt cx="24384000" cy="13716000"/>
          </a:xfrm>
        </p:grpSpPr>
        <p:cxnSp>
          <p:nvCxnSpPr>
            <p:cNvPr id="1047" name="Google Shape;1047;g2d8eb0e7355_1_33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48" name="Google Shape;1048;g2d8eb0e7355_1_33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49" name="Google Shape;1049;g2d8eb0e7355_1_33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50" name="Google Shape;1050;g2d8eb0e7355_1_33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051" name="Google Shape;1051;g2d8eb0e7355_1_336"/>
          <p:cNvSpPr txBox="1"/>
          <p:nvPr/>
        </p:nvSpPr>
        <p:spPr>
          <a:xfrm>
            <a:off x="8177300" y="1757450"/>
            <a:ext cx="61914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Wstążki, sznurki i włóczka</a:t>
            </a:r>
            <a:endParaRPr sz="2800"/>
          </a:p>
        </p:txBody>
      </p:sp>
      <p:sp>
        <p:nvSpPr>
          <p:cNvPr id="1052" name="Google Shape;1052;g2d8eb0e7355_1_336"/>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1053" name="Google Shape;1053;g2d8eb0e7355_1_336"/>
          <p:cNvSpPr txBox="1"/>
          <p:nvPr/>
        </p:nvSpPr>
        <p:spPr>
          <a:xfrm>
            <a:off x="505680" y="7140482"/>
            <a:ext cx="3942864" cy="320969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Mysi ogonek/Rattail </a:t>
            </a:r>
            <a:r>
              <a:rPr lang="pl" sz="1899" dirty="0">
                <a:solidFill>
                  <a:schemeClr val="dk1"/>
                </a:solidFill>
                <a:latin typeface="Montserrat"/>
                <a:ea typeface="Montserrat"/>
                <a:cs typeface="Montserrat"/>
                <a:sym typeface="Montserrat"/>
              </a:rPr>
              <a:t>to rurkowaty sznurek o gładkim, satynowym wykończeniu. Dostępny w wielu kolorach. Użyj go do stworzenia kanału lub użyj niewidocznych nici, aby uzyskać dekoracyjną ozdobę.</a:t>
            </a:r>
            <a:endParaRPr sz="1899"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899" dirty="0">
              <a:solidFill>
                <a:schemeClr val="dk1"/>
              </a:solidFill>
              <a:latin typeface="Montserrat"/>
              <a:ea typeface="Montserrat"/>
              <a:cs typeface="Montserrat"/>
              <a:sym typeface="Montserrat"/>
            </a:endParaRPr>
          </a:p>
        </p:txBody>
      </p:sp>
      <p:sp>
        <p:nvSpPr>
          <p:cNvPr id="1054" name="Google Shape;1054;g2d8eb0e7355_1_336"/>
          <p:cNvSpPr txBox="1"/>
          <p:nvPr/>
        </p:nvSpPr>
        <p:spPr>
          <a:xfrm>
            <a:off x="9068992" y="7127694"/>
            <a:ext cx="3526200" cy="2829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Dekoracyjne wykończenia </a:t>
            </a:r>
            <a:r>
              <a:rPr lang="pl" sz="1899" dirty="0">
                <a:solidFill>
                  <a:schemeClr val="dk1"/>
                </a:solidFill>
                <a:latin typeface="Montserrat"/>
                <a:ea typeface="Montserrat"/>
                <a:cs typeface="Montserrat"/>
                <a:sym typeface="Montserrat"/>
              </a:rPr>
              <a:t>mogą mieć formę warkoczy, sznurków z kołnierzem, warkoczy teksturowanych, a także róż i kokard, które można naszyć na ubrania jako ozdoby.</a:t>
            </a:r>
            <a:endParaRPr sz="1899"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endParaRPr sz="1899" dirty="0">
              <a:solidFill>
                <a:schemeClr val="dk1"/>
              </a:solidFill>
              <a:latin typeface="Montserrat"/>
              <a:ea typeface="Montserrat"/>
              <a:cs typeface="Montserrat"/>
              <a:sym typeface="Montserrat"/>
            </a:endParaRPr>
          </a:p>
        </p:txBody>
      </p:sp>
      <p:sp>
        <p:nvSpPr>
          <p:cNvPr id="1055" name="Google Shape;1055;g2d8eb0e7355_1_336"/>
          <p:cNvSpPr txBox="1"/>
          <p:nvPr/>
        </p:nvSpPr>
        <p:spPr>
          <a:xfrm>
            <a:off x="4775250" y="7138350"/>
            <a:ext cx="4059900" cy="2157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dirty="0">
                <a:solidFill>
                  <a:schemeClr val="dk1"/>
                </a:solidFill>
                <a:latin typeface="Montserrat"/>
                <a:ea typeface="Montserrat"/>
                <a:cs typeface="Montserrat"/>
                <a:sym typeface="Montserrat"/>
              </a:rPr>
              <a:t>Przędza</a:t>
            </a:r>
            <a:r>
              <a:rPr lang="pl" sz="1899" dirty="0">
                <a:solidFill>
                  <a:schemeClr val="dk1"/>
                </a:solidFill>
                <a:latin typeface="Montserrat"/>
                <a:ea typeface="Montserrat"/>
                <a:cs typeface="Montserrat"/>
                <a:sym typeface="Montserrat"/>
              </a:rPr>
              <a:t> </a:t>
            </a:r>
            <a:endParaRPr sz="1899"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899" dirty="0">
                <a:solidFill>
                  <a:schemeClr val="dk1"/>
                </a:solidFill>
                <a:latin typeface="Montserrat"/>
                <a:ea typeface="Montserrat"/>
                <a:cs typeface="Montserrat"/>
                <a:sym typeface="Montserrat"/>
              </a:rPr>
              <a:t>Dostępne do robienia na drutach i szydełkowania, mogą być również używane jako wykończenia odzieży. Można je stosować pojedynczo lub w połączeniu.</a:t>
            </a:r>
            <a:endParaRPr dirty="0"/>
          </a:p>
        </p:txBody>
      </p:sp>
      <p:sp>
        <p:nvSpPr>
          <p:cNvPr id="1060" name="Google Shape;1060;g2d8eb0e7355_1_336"/>
          <p:cNvSpPr txBox="1"/>
          <p:nvPr/>
        </p:nvSpPr>
        <p:spPr>
          <a:xfrm>
            <a:off x="13010500" y="7099950"/>
            <a:ext cx="3145200" cy="249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pl" sz="1899" b="1">
                <a:solidFill>
                  <a:schemeClr val="dk1"/>
                </a:solidFill>
                <a:latin typeface="Montserrat"/>
                <a:ea typeface="Montserrat"/>
                <a:cs typeface="Montserrat"/>
                <a:sym typeface="Montserrat"/>
              </a:rPr>
              <a:t>Wstążka dekoracyjna</a:t>
            </a:r>
            <a:endParaRPr sz="1899">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None/>
            </a:pPr>
            <a:r>
              <a:rPr lang="pl" sz="1899">
                <a:solidFill>
                  <a:schemeClr val="dk1"/>
                </a:solidFill>
                <a:latin typeface="Montserrat"/>
                <a:ea typeface="Montserrat"/>
                <a:cs typeface="Montserrat"/>
                <a:sym typeface="Montserrat"/>
              </a:rPr>
              <a:t>Dostępny jest szeroki wybór ozdobnych wstążek do szycia. Wstążki w kratę, morę, paski, metaliczne, szyfonowe, aksamitne i ozdobne.</a:t>
            </a:r>
            <a:endParaRPr sz="1899">
              <a:solidFill>
                <a:schemeClr val="dk1"/>
              </a:solidFill>
              <a:latin typeface="Montserrat"/>
              <a:ea typeface="Montserrat"/>
              <a:cs typeface="Montserrat"/>
              <a:sym typeface="Montserrat"/>
            </a:endParaRPr>
          </a:p>
        </p:txBody>
      </p:sp>
      <p:pic>
        <p:nvPicPr>
          <p:cNvPr id="3" name="Obraz 2">
            <a:extLst>
              <a:ext uri="{FF2B5EF4-FFF2-40B4-BE49-F238E27FC236}">
                <a16:creationId xmlns:a16="http://schemas.microsoft.com/office/drawing/2014/main" id="{1DEECB15-4C7F-2B7C-C658-7A536FE1E22D}"/>
              </a:ext>
            </a:extLst>
          </p:cNvPr>
          <p:cNvPicPr>
            <a:picLocks noChangeAspect="1"/>
          </p:cNvPicPr>
          <p:nvPr/>
        </p:nvPicPr>
        <p:blipFill>
          <a:blip r:embed="rId5"/>
          <a:stretch>
            <a:fillRect/>
          </a:stretch>
        </p:blipFill>
        <p:spPr>
          <a:xfrm>
            <a:off x="599900" y="4488423"/>
            <a:ext cx="3381847" cy="2734057"/>
          </a:xfrm>
          <a:prstGeom prst="rect">
            <a:avLst/>
          </a:prstGeom>
        </p:spPr>
      </p:pic>
      <p:pic>
        <p:nvPicPr>
          <p:cNvPr id="5" name="Obraz 4">
            <a:extLst>
              <a:ext uri="{FF2B5EF4-FFF2-40B4-BE49-F238E27FC236}">
                <a16:creationId xmlns:a16="http://schemas.microsoft.com/office/drawing/2014/main" id="{8C3E7B32-CE8B-B5D5-DCAA-EA2633C83A66}"/>
              </a:ext>
            </a:extLst>
          </p:cNvPr>
          <p:cNvPicPr>
            <a:picLocks noChangeAspect="1"/>
          </p:cNvPicPr>
          <p:nvPr/>
        </p:nvPicPr>
        <p:blipFill>
          <a:blip r:embed="rId6"/>
          <a:stretch>
            <a:fillRect/>
          </a:stretch>
        </p:blipFill>
        <p:spPr>
          <a:xfrm>
            <a:off x="4623644" y="4454342"/>
            <a:ext cx="4058216" cy="2734057"/>
          </a:xfrm>
          <a:prstGeom prst="rect">
            <a:avLst/>
          </a:prstGeom>
        </p:spPr>
      </p:pic>
      <p:pic>
        <p:nvPicPr>
          <p:cNvPr id="7" name="Obraz 6">
            <a:extLst>
              <a:ext uri="{FF2B5EF4-FFF2-40B4-BE49-F238E27FC236}">
                <a16:creationId xmlns:a16="http://schemas.microsoft.com/office/drawing/2014/main" id="{68F8FAFA-27BD-4D3A-8BAD-3736A424A35B}"/>
              </a:ext>
            </a:extLst>
          </p:cNvPr>
          <p:cNvPicPr>
            <a:picLocks noChangeAspect="1"/>
          </p:cNvPicPr>
          <p:nvPr/>
        </p:nvPicPr>
        <p:blipFill>
          <a:blip r:embed="rId7"/>
          <a:stretch>
            <a:fillRect/>
          </a:stretch>
        </p:blipFill>
        <p:spPr>
          <a:xfrm>
            <a:off x="9039621" y="4463701"/>
            <a:ext cx="3524742" cy="2676899"/>
          </a:xfrm>
          <a:prstGeom prst="rect">
            <a:avLst/>
          </a:prstGeom>
        </p:spPr>
      </p:pic>
      <p:pic>
        <p:nvPicPr>
          <p:cNvPr id="9" name="Obraz 8">
            <a:extLst>
              <a:ext uri="{FF2B5EF4-FFF2-40B4-BE49-F238E27FC236}">
                <a16:creationId xmlns:a16="http://schemas.microsoft.com/office/drawing/2014/main" id="{A6458CDB-8ACE-A112-A110-BB97CC72F59D}"/>
              </a:ext>
            </a:extLst>
          </p:cNvPr>
          <p:cNvPicPr>
            <a:picLocks noChangeAspect="1"/>
          </p:cNvPicPr>
          <p:nvPr/>
        </p:nvPicPr>
        <p:blipFill>
          <a:blip r:embed="rId8"/>
          <a:stretch>
            <a:fillRect/>
          </a:stretch>
        </p:blipFill>
        <p:spPr>
          <a:xfrm>
            <a:off x="12901430" y="4383704"/>
            <a:ext cx="3143689" cy="254353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64"/>
        <p:cNvGrpSpPr/>
        <p:nvPr/>
      </p:nvGrpSpPr>
      <p:grpSpPr>
        <a:xfrm>
          <a:off x="0" y="0"/>
          <a:ext cx="0" cy="0"/>
          <a:chOff x="0" y="0"/>
          <a:chExt cx="0" cy="0"/>
        </a:xfrm>
      </p:grpSpPr>
      <p:grpSp>
        <p:nvGrpSpPr>
          <p:cNvPr id="1065" name="Google Shape;1065;g2d8eb0e7355_1_205"/>
          <p:cNvGrpSpPr/>
          <p:nvPr/>
        </p:nvGrpSpPr>
        <p:grpSpPr>
          <a:xfrm>
            <a:off x="0" y="0"/>
            <a:ext cx="18288000" cy="10287000"/>
            <a:chOff x="0" y="0"/>
            <a:chExt cx="24384000" cy="13716000"/>
          </a:xfrm>
        </p:grpSpPr>
        <p:cxnSp>
          <p:nvCxnSpPr>
            <p:cNvPr id="1066" name="Google Shape;1066;g2d8eb0e7355_1_20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67" name="Google Shape;1067;g2d8eb0e7355_1_20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68" name="Google Shape;1068;g2d8eb0e7355_1_20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69" name="Google Shape;1069;g2d8eb0e7355_1_20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70" name="Google Shape;1070;g2d8eb0e7355_1_205"/>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071" name="Google Shape;1071;g2d8eb0e7355_1_205"/>
          <p:cNvGrpSpPr/>
          <p:nvPr/>
        </p:nvGrpSpPr>
        <p:grpSpPr>
          <a:xfrm>
            <a:off x="0" y="0"/>
            <a:ext cx="18288000" cy="10287000"/>
            <a:chOff x="0" y="0"/>
            <a:chExt cx="24384000" cy="13716000"/>
          </a:xfrm>
        </p:grpSpPr>
        <p:cxnSp>
          <p:nvCxnSpPr>
            <p:cNvPr id="1072" name="Google Shape;1072;g2d8eb0e7355_1_20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73" name="Google Shape;1073;g2d8eb0e7355_1_20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74" name="Google Shape;1074;g2d8eb0e7355_1_20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75" name="Google Shape;1075;g2d8eb0e7355_1_20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076" name="Google Shape;1076;g2d8eb0e7355_1_205"/>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1077" name="Google Shape;1077;g2d8eb0e7355_1_205"/>
          <p:cNvSpPr txBox="1"/>
          <p:nvPr/>
        </p:nvSpPr>
        <p:spPr>
          <a:xfrm>
            <a:off x="464549" y="1214850"/>
            <a:ext cx="16058047"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dirty="0">
                <a:solidFill>
                  <a:schemeClr val="dk1"/>
                </a:solidFill>
                <a:latin typeface="DM Serif Display"/>
                <a:ea typeface="DM Serif Display"/>
                <a:cs typeface="DM Serif Display"/>
                <a:sym typeface="DM Serif Display"/>
              </a:rPr>
              <a:t>Dodawanie elementów dekoracyjnych </a:t>
            </a:r>
            <a:r>
              <a:rPr lang="pl" sz="4800" dirty="0">
                <a:solidFill>
                  <a:schemeClr val="dk1"/>
                </a:solidFill>
                <a:latin typeface="DM Serif Display"/>
                <a:ea typeface="DM Serif Display"/>
                <a:cs typeface="DM Serif Display"/>
                <a:sym typeface="DM Serif Display"/>
              </a:rPr>
              <a:t>- </a:t>
            </a:r>
            <a:r>
              <a:rPr lang="pl" sz="4800" b="1" dirty="0">
                <a:solidFill>
                  <a:schemeClr val="lt1"/>
                </a:solidFill>
                <a:latin typeface="DM Serif Display"/>
                <a:ea typeface="DM Serif Display"/>
                <a:cs typeface="DM Serif Display"/>
                <a:sym typeface="DM Serif Display"/>
              </a:rPr>
              <a:t>sznurek i włóczka</a:t>
            </a:r>
            <a:endParaRPr sz="3600" dirty="0">
              <a:solidFill>
                <a:schemeClr val="dk1"/>
              </a:solidFill>
              <a:latin typeface="DM Serif Display"/>
              <a:ea typeface="DM Serif Display"/>
              <a:cs typeface="DM Serif Display"/>
              <a:sym typeface="DM Serif Display"/>
            </a:endParaRPr>
          </a:p>
        </p:txBody>
      </p:sp>
      <p:pic>
        <p:nvPicPr>
          <p:cNvPr id="1078" name="Google Shape;1078;g2d8eb0e7355_1_205"/>
          <p:cNvPicPr preferRelativeResize="0"/>
          <p:nvPr/>
        </p:nvPicPr>
        <p:blipFill rotWithShape="1">
          <a:blip r:embed="rId5">
            <a:alphaModFix/>
          </a:blip>
          <a:srcRect l="8992" t="50636" r="16569" b="-1531"/>
          <a:stretch/>
        </p:blipFill>
        <p:spPr>
          <a:xfrm>
            <a:off x="111900" y="2432900"/>
            <a:ext cx="4506600" cy="4311900"/>
          </a:xfrm>
          <a:prstGeom prst="ellipse">
            <a:avLst/>
          </a:prstGeom>
          <a:noFill/>
          <a:ln>
            <a:noFill/>
          </a:ln>
        </p:spPr>
      </p:pic>
      <p:sp>
        <p:nvSpPr>
          <p:cNvPr id="1079" name="Google Shape;1079;g2d8eb0e7355_1_205"/>
          <p:cNvSpPr txBox="1"/>
          <p:nvPr/>
        </p:nvSpPr>
        <p:spPr>
          <a:xfrm>
            <a:off x="4878950" y="2432900"/>
            <a:ext cx="7736700" cy="276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pl" sz="2099" b="1">
                <a:solidFill>
                  <a:srgbClr val="1E2328"/>
                </a:solidFill>
                <a:latin typeface="Montserrat"/>
                <a:ea typeface="Montserrat"/>
                <a:cs typeface="Montserrat"/>
                <a:sym typeface="Montserrat"/>
              </a:rPr>
              <a:t>Zastosowanie włóczki wewnątrz – sznurowanie</a:t>
            </a:r>
            <a:endParaRPr sz="2099" b="1">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99">
              <a:solidFill>
                <a:srgbClr val="1E2328"/>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pl" sz="2099">
                <a:solidFill>
                  <a:srgbClr val="1E2328"/>
                </a:solidFill>
                <a:latin typeface="Montserrat"/>
                <a:ea typeface="Montserrat"/>
                <a:cs typeface="Montserrat"/>
                <a:sym typeface="Montserrat"/>
              </a:rPr>
              <a:t>Podczas cięcia elementów, które mają zostać połączone sznurkiem, należy po prostu wycinać prostokąty, tak aby słoje wzdłużne były odpowiednio zorientowane względem rozmieszczenia elementów wzoru; po zakończeniu szycia z każdego elementu wzoru zostanie wycięty dokładny kształt.</a:t>
            </a: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99">
              <a:solidFill>
                <a:srgbClr val="1E2328"/>
              </a:solidFill>
              <a:latin typeface="Montserrat"/>
              <a:ea typeface="Montserrat"/>
              <a:cs typeface="Montserrat"/>
              <a:sym typeface="Montserrat"/>
            </a:endParaRPr>
          </a:p>
        </p:txBody>
      </p:sp>
      <p:sp>
        <p:nvSpPr>
          <p:cNvPr id="1080" name="Google Shape;1080;g2d8eb0e7355_1_205"/>
          <p:cNvSpPr txBox="1"/>
          <p:nvPr/>
        </p:nvSpPr>
        <p:spPr>
          <a:xfrm>
            <a:off x="4692200" y="5998650"/>
            <a:ext cx="7609500" cy="309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pl" sz="2099" b="1">
                <a:solidFill>
                  <a:srgbClr val="1E2328"/>
                </a:solidFill>
                <a:latin typeface="Montserrat"/>
                <a:ea typeface="Montserrat"/>
                <a:cs typeface="Montserrat"/>
                <a:sym typeface="Montserrat"/>
              </a:rPr>
              <a:t>Używanie włóczki na zewnątrz</a:t>
            </a:r>
            <a:endParaRPr sz="2099" b="1">
              <a:solidFill>
                <a:srgbClr val="1E2328"/>
              </a:solidFill>
              <a:latin typeface="Montserrat"/>
              <a:ea typeface="Montserrat"/>
              <a:cs typeface="Montserrat"/>
              <a:sym typeface="Montserrat"/>
            </a:endParaRPr>
          </a:p>
          <a:p>
            <a:pPr marL="0" marR="0" lvl="0" indent="0" algn="l" rtl="0">
              <a:lnSpc>
                <a:spcPct val="100000"/>
              </a:lnSpc>
              <a:spcBef>
                <a:spcPts val="0"/>
              </a:spcBef>
              <a:spcAft>
                <a:spcPts val="0"/>
              </a:spcAft>
              <a:buNone/>
            </a:pP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099">
                <a:solidFill>
                  <a:srgbClr val="1E2328"/>
                </a:solidFill>
                <a:latin typeface="Montserrat"/>
                <a:ea typeface="Montserrat"/>
                <a:cs typeface="Montserrat"/>
                <a:sym typeface="Montserrat"/>
              </a:rPr>
              <a:t>Haftowanie to metoda stosowana do mocowania nici lub grupy nici do tkaniny, gdy są one zbyt grube, o zbyt intensywnej teksturze lub zbyt delikatne, aby można je było przeszyć. Druga nić, zazwyczaj cieńsza, jest używana do przeszycia nici, mocując ją w ten sposób do tkaniny. Haft można wykonać ręcznie lub za pomocą ściegów ozdobnych na maszynie do szycia. (patrz rozdział 2)</a:t>
            </a:r>
            <a:endParaRPr sz="2099">
              <a:solidFill>
                <a:srgbClr val="1E2328"/>
              </a:solidFill>
              <a:latin typeface="Montserrat"/>
              <a:ea typeface="Montserrat"/>
              <a:cs typeface="Montserrat"/>
              <a:sym typeface="Montserrat"/>
            </a:endParaRPr>
          </a:p>
        </p:txBody>
      </p:sp>
      <p:pic>
        <p:nvPicPr>
          <p:cNvPr id="1081" name="Google Shape;1081;g2d8eb0e7355_1_205"/>
          <p:cNvPicPr preferRelativeResize="0"/>
          <p:nvPr/>
        </p:nvPicPr>
        <p:blipFill rotWithShape="1">
          <a:blip r:embed="rId6">
            <a:alphaModFix/>
          </a:blip>
          <a:srcRect l="16032" r="16032"/>
          <a:stretch/>
        </p:blipFill>
        <p:spPr>
          <a:xfrm>
            <a:off x="12375400" y="4915250"/>
            <a:ext cx="4147200" cy="4147200"/>
          </a:xfrm>
          <a:prstGeom prst="ellipse">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085"/>
        <p:cNvGrpSpPr/>
        <p:nvPr/>
      </p:nvGrpSpPr>
      <p:grpSpPr>
        <a:xfrm>
          <a:off x="0" y="0"/>
          <a:ext cx="0" cy="0"/>
          <a:chOff x="0" y="0"/>
          <a:chExt cx="0" cy="0"/>
        </a:xfrm>
      </p:grpSpPr>
      <p:grpSp>
        <p:nvGrpSpPr>
          <p:cNvPr id="1086" name="Google Shape;1086;g333b2be16c3_0_119"/>
          <p:cNvGrpSpPr/>
          <p:nvPr/>
        </p:nvGrpSpPr>
        <p:grpSpPr>
          <a:xfrm>
            <a:off x="0" y="0"/>
            <a:ext cx="18288000" cy="10287000"/>
            <a:chOff x="0" y="0"/>
            <a:chExt cx="24384000" cy="13716000"/>
          </a:xfrm>
        </p:grpSpPr>
        <p:cxnSp>
          <p:nvCxnSpPr>
            <p:cNvPr id="1087" name="Google Shape;1087;g333b2be16c3_0_119"/>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088" name="Google Shape;1088;g333b2be16c3_0_1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89" name="Google Shape;1089;g333b2be16c3_0_1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090" name="Google Shape;1090;g333b2be16c3_0_119"/>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091" name="Google Shape;1091;g333b2be16c3_0_119"/>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092" name="Google Shape;1092;g333b2be16c3_0_119"/>
          <p:cNvGrpSpPr/>
          <p:nvPr/>
        </p:nvGrpSpPr>
        <p:grpSpPr>
          <a:xfrm>
            <a:off x="0" y="0"/>
            <a:ext cx="18288000" cy="10287000"/>
            <a:chOff x="0" y="0"/>
            <a:chExt cx="24384000" cy="13716000"/>
          </a:xfrm>
        </p:grpSpPr>
        <p:cxnSp>
          <p:nvCxnSpPr>
            <p:cNvPr id="1093" name="Google Shape;1093;g333b2be16c3_0_11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094" name="Google Shape;1094;g333b2be16c3_0_11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095" name="Google Shape;1095;g333b2be16c3_0_11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096" name="Google Shape;1096;g333b2be16c3_0_11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097" name="Google Shape;1097;g333b2be16c3_0_11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1098" name="Google Shape;1098;g333b2be16c3_0_119"/>
          <p:cNvSpPr txBox="1"/>
          <p:nvPr/>
        </p:nvSpPr>
        <p:spPr>
          <a:xfrm>
            <a:off x="464550" y="1214850"/>
            <a:ext cx="160581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700">
                <a:solidFill>
                  <a:schemeClr val="dk1"/>
                </a:solidFill>
                <a:latin typeface="DM Serif Display"/>
                <a:ea typeface="DM Serif Display"/>
                <a:cs typeface="DM Serif Display"/>
                <a:sym typeface="DM Serif Display"/>
              </a:rPr>
              <a:t>Dodawanie elementów dekoracyjnych </a:t>
            </a:r>
            <a:r>
              <a:rPr lang="pl" sz="4800">
                <a:solidFill>
                  <a:schemeClr val="dk1"/>
                </a:solidFill>
                <a:latin typeface="DM Serif Display"/>
                <a:ea typeface="DM Serif Display"/>
                <a:cs typeface="DM Serif Display"/>
                <a:sym typeface="DM Serif Display"/>
              </a:rPr>
              <a:t>- </a:t>
            </a:r>
            <a:r>
              <a:rPr lang="pl" sz="4400" b="1">
                <a:solidFill>
                  <a:schemeClr val="lt1"/>
                </a:solidFill>
                <a:latin typeface="DM Serif Display"/>
                <a:ea typeface="DM Serif Display"/>
                <a:cs typeface="DM Serif Display"/>
                <a:sym typeface="DM Serif Display"/>
              </a:rPr>
              <a:t>lamówki i wstążki dekoracyjne</a:t>
            </a:r>
            <a:endParaRPr sz="4400">
              <a:solidFill>
                <a:schemeClr val="dk1"/>
              </a:solidFill>
              <a:latin typeface="DM Serif Display"/>
              <a:ea typeface="DM Serif Display"/>
              <a:cs typeface="DM Serif Display"/>
              <a:sym typeface="DM Serif Display"/>
            </a:endParaRPr>
          </a:p>
        </p:txBody>
      </p:sp>
      <p:pic>
        <p:nvPicPr>
          <p:cNvPr id="1099" name="Google Shape;1099;g333b2be16c3_0_119"/>
          <p:cNvPicPr preferRelativeResize="0"/>
          <p:nvPr/>
        </p:nvPicPr>
        <p:blipFill rotWithShape="1">
          <a:blip r:embed="rId5">
            <a:alphaModFix/>
          </a:blip>
          <a:srcRect l="42765" t="4732" r="3608" b="53046"/>
          <a:stretch/>
        </p:blipFill>
        <p:spPr>
          <a:xfrm>
            <a:off x="573475" y="2144675"/>
            <a:ext cx="4044900" cy="3870300"/>
          </a:xfrm>
          <a:prstGeom prst="ellipse">
            <a:avLst/>
          </a:prstGeom>
          <a:noFill/>
          <a:ln>
            <a:noFill/>
          </a:ln>
        </p:spPr>
      </p:pic>
      <p:sp>
        <p:nvSpPr>
          <p:cNvPr id="1100" name="Google Shape;1100;g333b2be16c3_0_119"/>
          <p:cNvSpPr txBox="1"/>
          <p:nvPr/>
        </p:nvSpPr>
        <p:spPr>
          <a:xfrm>
            <a:off x="4878950" y="2432900"/>
            <a:ext cx="11396700" cy="3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pl" sz="2099">
                <a:solidFill>
                  <a:srgbClr val="1E2328"/>
                </a:solidFill>
                <a:latin typeface="Montserrat"/>
                <a:ea typeface="Montserrat"/>
                <a:cs typeface="Montserrat"/>
                <a:sym typeface="Montserrat"/>
              </a:rPr>
              <a:t>Użyj </a:t>
            </a:r>
            <a:r>
              <a:rPr lang="pl" sz="2099" b="1">
                <a:solidFill>
                  <a:srgbClr val="1E2328"/>
                </a:solidFill>
                <a:latin typeface="Montserrat"/>
                <a:ea typeface="Montserrat"/>
                <a:cs typeface="Montserrat"/>
                <a:sym typeface="Montserrat"/>
              </a:rPr>
              <a:t>ozdobnych lamówek </a:t>
            </a:r>
            <a:r>
              <a:rPr lang="pl" sz="2099">
                <a:solidFill>
                  <a:srgbClr val="1E2328"/>
                </a:solidFill>
                <a:latin typeface="Montserrat"/>
                <a:ea typeface="Montserrat"/>
                <a:cs typeface="Montserrat"/>
                <a:sym typeface="Montserrat"/>
              </a:rPr>
              <a:t>, aby ozdobić ubrania, niezależnie od tego, czy są to ubrania dopasowane, odzież wierzchnia, czy bielizna. Wybierz szycie ręczne, używając krótkiej, cienkiej igły i jedwabnej nici do mocowania ozdobnych lamówek, a jeśli używasz maszyny do szycia, wybierz odpowiednią stopkę. Stopka do zamków błyskawicznych pozwoli Ci wykonać ściegi na krawędzi lamówki, z wypustką lub fakturą pośrodku. Wybierz dobrej jakości nić w kolorze zbliżonym do wstążki lub użyj niewidocznej nici nylonowej.</a:t>
            </a:r>
            <a:endParaRPr sz="2099">
              <a:solidFill>
                <a:srgbClr val="1E2328"/>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2099">
              <a:solidFill>
                <a:srgbClr val="1E2328"/>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pl" sz="2099" b="1">
                <a:solidFill>
                  <a:srgbClr val="1E2328"/>
                </a:solidFill>
                <a:latin typeface="Montserrat"/>
                <a:ea typeface="Montserrat"/>
                <a:cs typeface="Montserrat"/>
                <a:sym typeface="Montserrat"/>
              </a:rPr>
              <a:t>Wskazówka: </a:t>
            </a:r>
            <a:r>
              <a:rPr lang="pl" sz="2099">
                <a:solidFill>
                  <a:srgbClr val="1E2328"/>
                </a:solidFill>
                <a:latin typeface="Montserrat"/>
                <a:ea typeface="Montserrat"/>
                <a:cs typeface="Montserrat"/>
                <a:sym typeface="Montserrat"/>
              </a:rPr>
              <a:t>Dobieraj elementy ozdobne odpowiednio do materiału, do którego mają być przyszyte, uwzględniając zawartość włókien, a także oddawaj je do czyszczenia chemicznego zamiast prania, aby przedłużyć ich żywotność.</a:t>
            </a: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99">
              <a:solidFill>
                <a:srgbClr val="1E2328"/>
              </a:solidFill>
              <a:latin typeface="Montserrat"/>
              <a:ea typeface="Montserrat"/>
              <a:cs typeface="Montserrat"/>
              <a:sym typeface="Montserrat"/>
            </a:endParaRPr>
          </a:p>
        </p:txBody>
      </p:sp>
      <p:sp>
        <p:nvSpPr>
          <p:cNvPr id="1101" name="Google Shape;1101;g333b2be16c3_0_119"/>
          <p:cNvSpPr txBox="1"/>
          <p:nvPr/>
        </p:nvSpPr>
        <p:spPr>
          <a:xfrm>
            <a:off x="464550" y="6684375"/>
            <a:ext cx="11833800" cy="3092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pl" sz="2099">
                <a:solidFill>
                  <a:srgbClr val="1E2328"/>
                </a:solidFill>
                <a:latin typeface="Montserrat"/>
                <a:ea typeface="Montserrat"/>
                <a:cs typeface="Montserrat"/>
                <a:sym typeface="Montserrat"/>
              </a:rPr>
              <a:t>Użyj </a:t>
            </a:r>
            <a:r>
              <a:rPr lang="pl" sz="2099" b="1">
                <a:solidFill>
                  <a:srgbClr val="1E2328"/>
                </a:solidFill>
                <a:latin typeface="Montserrat"/>
                <a:ea typeface="Montserrat"/>
                <a:cs typeface="Montserrat"/>
                <a:sym typeface="Montserrat"/>
              </a:rPr>
              <a:t>ozdobnych wstążek </a:t>
            </a:r>
            <a:r>
              <a:rPr lang="pl" sz="2099">
                <a:solidFill>
                  <a:srgbClr val="1E2328"/>
                </a:solidFill>
                <a:latin typeface="Montserrat"/>
                <a:ea typeface="Montserrat"/>
                <a:cs typeface="Montserrat"/>
                <a:sym typeface="Montserrat"/>
              </a:rPr>
              <a:t>na brzegach kołnierzyków lub do wykończenia mankietów lub kieszeni. Można je stosować na prostych i prostych tkaninach. Przyszyj ozdobne wstążki na maszynie do szycia, stosując ścieg prosty wzdłuż każdej krawędzi, lub przyszyj je ręcznie, stosując drobne ściegi chwytne. Użyj nowej, cienkiej igły maszynowej (9/70), biorąc pod uwagę rodzaj wszywanej wstążki; w przypadku niektórych rodzajów może być konieczna igła metalowa. Do szycia ręcznego wybierz krótką, cienką igłę i jedwabną nić.</a:t>
            </a: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endParaRPr sz="2099">
              <a:solidFill>
                <a:srgbClr val="1E2328"/>
              </a:solidFill>
              <a:latin typeface="Montserrat"/>
              <a:ea typeface="Montserrat"/>
              <a:cs typeface="Montserrat"/>
              <a:sym typeface="Montserrat"/>
            </a:endParaRPr>
          </a:p>
          <a:p>
            <a:pPr marL="0" lvl="0" indent="0" algn="l" rtl="0">
              <a:lnSpc>
                <a:spcPct val="100000"/>
              </a:lnSpc>
              <a:spcBef>
                <a:spcPts val="0"/>
              </a:spcBef>
              <a:spcAft>
                <a:spcPts val="0"/>
              </a:spcAft>
              <a:buNone/>
            </a:pPr>
            <a:r>
              <a:rPr lang="pl" sz="2099" b="1">
                <a:solidFill>
                  <a:srgbClr val="1E2328"/>
                </a:solidFill>
                <a:latin typeface="Montserrat"/>
                <a:ea typeface="Montserrat"/>
                <a:cs typeface="Montserrat"/>
                <a:sym typeface="Montserrat"/>
              </a:rPr>
              <a:t>Wskazówki: </a:t>
            </a:r>
            <a:r>
              <a:rPr lang="pl" sz="2099">
                <a:solidFill>
                  <a:srgbClr val="1E2328"/>
                </a:solidFill>
                <a:latin typeface="Montserrat"/>
                <a:ea typeface="Montserrat"/>
                <a:cs typeface="Montserrat"/>
                <a:sym typeface="Montserrat"/>
              </a:rPr>
              <a:t>Podczas układania wstążki przed szyciem należy używać bardzo ostrych szpilek i umieszczać je na krawędziach, na których będą wykonane ściegi.</a:t>
            </a:r>
            <a:endParaRPr sz="2099">
              <a:solidFill>
                <a:srgbClr val="1E2328"/>
              </a:solidFill>
              <a:latin typeface="Montserrat"/>
              <a:ea typeface="Montserrat"/>
              <a:cs typeface="Montserrat"/>
              <a:sym typeface="Montserrat"/>
            </a:endParaRPr>
          </a:p>
        </p:txBody>
      </p:sp>
      <p:pic>
        <p:nvPicPr>
          <p:cNvPr id="1102" name="Google Shape;1102;g333b2be16c3_0_119"/>
          <p:cNvPicPr preferRelativeResize="0"/>
          <p:nvPr/>
        </p:nvPicPr>
        <p:blipFill rotWithShape="1">
          <a:blip r:embed="rId6">
            <a:alphaModFix/>
          </a:blip>
          <a:srcRect l="34851" t="19509" r="2069" b="29711"/>
          <a:stretch/>
        </p:blipFill>
        <p:spPr>
          <a:xfrm>
            <a:off x="12375400" y="5681350"/>
            <a:ext cx="4147200" cy="4147200"/>
          </a:xfrm>
          <a:prstGeom prst="ellipse">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grpSp>
        <p:nvGrpSpPr>
          <p:cNvPr id="141" name="Google Shape;141;p4"/>
          <p:cNvGrpSpPr/>
          <p:nvPr/>
        </p:nvGrpSpPr>
        <p:grpSpPr>
          <a:xfrm>
            <a:off x="0" y="6691312"/>
            <a:ext cx="9310979" cy="3595688"/>
            <a:chOff x="0" y="0"/>
            <a:chExt cx="12414639" cy="4794250"/>
          </a:xfrm>
        </p:grpSpPr>
        <p:grpSp>
          <p:nvGrpSpPr>
            <p:cNvPr id="142" name="Google Shape;142;p4"/>
            <p:cNvGrpSpPr/>
            <p:nvPr/>
          </p:nvGrpSpPr>
          <p:grpSpPr>
            <a:xfrm>
              <a:off x="0" y="1365250"/>
              <a:ext cx="12414639" cy="3429000"/>
              <a:chOff x="0" y="0"/>
              <a:chExt cx="7391041" cy="2041451"/>
            </a:xfrm>
          </p:grpSpPr>
          <p:sp>
            <p:nvSpPr>
              <p:cNvPr id="143" name="Google Shape;143;p4"/>
              <p:cNvSpPr/>
              <p:nvPr/>
            </p:nvSpPr>
            <p:spPr>
              <a:xfrm>
                <a:off x="0" y="0"/>
                <a:ext cx="7391041" cy="2041451"/>
              </a:xfrm>
              <a:custGeom>
                <a:avLst/>
                <a:gdLst/>
                <a:ahLst/>
                <a:cxnLst/>
                <a:rect l="l" t="t" r="r" b="b"/>
                <a:pathLst>
                  <a:path w="7391041" h="2041451" extrusionOk="0">
                    <a:moveTo>
                      <a:pt x="0" y="0"/>
                    </a:moveTo>
                    <a:lnTo>
                      <a:pt x="7391041" y="0"/>
                    </a:lnTo>
                    <a:lnTo>
                      <a:pt x="7391041" y="2041451"/>
                    </a:lnTo>
                    <a:lnTo>
                      <a:pt x="0" y="2041451"/>
                    </a:lnTo>
                    <a:close/>
                  </a:path>
                </a:pathLst>
              </a:custGeom>
              <a:solidFill>
                <a:srgbClr val="CFCF5A"/>
              </a:solidFill>
              <a:ln>
                <a:noFill/>
              </a:ln>
            </p:spPr>
            <p:txBody>
              <a:bodyPr/>
              <a:lstStyle/>
              <a:p>
                <a:endParaRPr lang="pl-PL"/>
              </a:p>
            </p:txBody>
          </p:sp>
          <p:sp>
            <p:nvSpPr>
              <p:cNvPr id="144" name="Google Shape;144;p4"/>
              <p:cNvSpPr txBox="1"/>
              <p:nvPr/>
            </p:nvSpPr>
            <p:spPr>
              <a:xfrm>
                <a:off x="0" y="0"/>
                <a:ext cx="7391041" cy="204145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45" name="Google Shape;145;p4"/>
            <p:cNvGrpSpPr/>
            <p:nvPr/>
          </p:nvGrpSpPr>
          <p:grpSpPr>
            <a:xfrm>
              <a:off x="0" y="0"/>
              <a:ext cx="1371600" cy="1365250"/>
              <a:chOff x="0" y="0"/>
              <a:chExt cx="816580" cy="812800"/>
            </a:xfrm>
          </p:grpSpPr>
          <p:sp>
            <p:nvSpPr>
              <p:cNvPr id="146" name="Google Shape;146;p4"/>
              <p:cNvSpPr/>
              <p:nvPr/>
            </p:nvSpPr>
            <p:spPr>
              <a:xfrm>
                <a:off x="0" y="0"/>
                <a:ext cx="816580" cy="812800"/>
              </a:xfrm>
              <a:custGeom>
                <a:avLst/>
                <a:gdLst/>
                <a:ahLst/>
                <a:cxnLst/>
                <a:rect l="l" t="t" r="r" b="b"/>
                <a:pathLst>
                  <a:path w="816580" h="812800" extrusionOk="0">
                    <a:moveTo>
                      <a:pt x="0" y="0"/>
                    </a:moveTo>
                    <a:lnTo>
                      <a:pt x="816580" y="0"/>
                    </a:lnTo>
                    <a:lnTo>
                      <a:pt x="816580" y="812800"/>
                    </a:lnTo>
                    <a:lnTo>
                      <a:pt x="0" y="812800"/>
                    </a:lnTo>
                    <a:close/>
                  </a:path>
                </a:pathLst>
              </a:custGeom>
              <a:solidFill>
                <a:srgbClr val="1E2328"/>
              </a:solidFill>
              <a:ln>
                <a:noFill/>
              </a:ln>
            </p:spPr>
            <p:txBody>
              <a:bodyPr/>
              <a:lstStyle/>
              <a:p>
                <a:endParaRPr lang="pl-PL"/>
              </a:p>
            </p:txBody>
          </p:sp>
          <p:sp>
            <p:nvSpPr>
              <p:cNvPr id="147" name="Google Shape;147;p4"/>
              <p:cNvSpPr txBox="1"/>
              <p:nvPr/>
            </p:nvSpPr>
            <p:spPr>
              <a:xfrm>
                <a:off x="0" y="0"/>
                <a:ext cx="81658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148" name="Google Shape;148;p4"/>
          <p:cNvGrpSpPr/>
          <p:nvPr/>
        </p:nvGrpSpPr>
        <p:grpSpPr>
          <a:xfrm>
            <a:off x="0" y="0"/>
            <a:ext cx="18288000" cy="10287000"/>
            <a:chOff x="0" y="0"/>
            <a:chExt cx="24384000" cy="13716000"/>
          </a:xfrm>
        </p:grpSpPr>
        <p:cxnSp>
          <p:nvCxnSpPr>
            <p:cNvPr id="149" name="Google Shape;149;p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50" name="Google Shape;150;p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51" name="Google Shape;151;p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52" name="Google Shape;152;p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grpSp>
        <p:nvGrpSpPr>
          <p:cNvPr id="153" name="Google Shape;153;p4"/>
          <p:cNvGrpSpPr/>
          <p:nvPr/>
        </p:nvGrpSpPr>
        <p:grpSpPr>
          <a:xfrm>
            <a:off x="9811225" y="8167250"/>
            <a:ext cx="6089175" cy="1472460"/>
            <a:chOff x="0" y="602667"/>
            <a:chExt cx="8118900" cy="1963280"/>
          </a:xfrm>
        </p:grpSpPr>
        <p:sp>
          <p:nvSpPr>
            <p:cNvPr id="154" name="Google Shape;154;p4"/>
            <p:cNvSpPr txBox="1"/>
            <p:nvPr/>
          </p:nvSpPr>
          <p:spPr>
            <a:xfrm>
              <a:off x="0" y="602667"/>
              <a:ext cx="7208400" cy="513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2500"/>
                <a:buFont typeface="Arial"/>
                <a:buNone/>
              </a:pPr>
              <a:r>
                <a:rPr lang="pl" sz="2500" b="0" i="0" u="none" strike="noStrike" cap="none">
                  <a:solidFill>
                    <a:srgbClr val="1E2328"/>
                  </a:solidFill>
                  <a:latin typeface="DM Serif Display"/>
                  <a:ea typeface="DM Serif Display"/>
                  <a:cs typeface="DM Serif Display"/>
                  <a:sym typeface="DM Serif Display"/>
                </a:rPr>
                <a:t>Wymagana wiedza wstępna</a:t>
              </a:r>
              <a:endParaRPr sz="1400" b="0" i="0" u="none" strike="noStrike" cap="none">
                <a:solidFill>
                  <a:srgbClr val="000000"/>
                </a:solidFill>
                <a:latin typeface="Arial"/>
                <a:ea typeface="Arial"/>
                <a:cs typeface="Arial"/>
                <a:sym typeface="Arial"/>
              </a:endParaRPr>
            </a:p>
          </p:txBody>
        </p:sp>
        <p:sp>
          <p:nvSpPr>
            <p:cNvPr id="155" name="Google Shape;155;p4"/>
            <p:cNvSpPr txBox="1"/>
            <p:nvPr/>
          </p:nvSpPr>
          <p:spPr>
            <a:xfrm>
              <a:off x="0" y="1437647"/>
              <a:ext cx="8118900" cy="1128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Zalecane jest wcześniejsze doświadczenie w pracy z maszyną do szycia.</a:t>
              </a:r>
              <a:endParaRPr sz="1400" b="0" i="0" u="none" strike="noStrike" cap="none">
                <a:solidFill>
                  <a:srgbClr val="000000"/>
                </a:solidFill>
                <a:latin typeface="Arial"/>
                <a:ea typeface="Arial"/>
                <a:cs typeface="Arial"/>
                <a:sym typeface="Arial"/>
              </a:endParaRPr>
            </a:p>
          </p:txBody>
        </p:sp>
      </p:grpSp>
      <p:cxnSp>
        <p:nvCxnSpPr>
          <p:cNvPr id="156" name="Google Shape;156;p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58" name="Google Shape;158;p4"/>
          <p:cNvGrpSpPr/>
          <p:nvPr/>
        </p:nvGrpSpPr>
        <p:grpSpPr>
          <a:xfrm>
            <a:off x="6736672" y="1838325"/>
            <a:ext cx="9452700" cy="5272815"/>
            <a:chOff x="0" y="-292100"/>
            <a:chExt cx="12603600" cy="7030421"/>
          </a:xfrm>
        </p:grpSpPr>
        <p:sp>
          <p:nvSpPr>
            <p:cNvPr id="159" name="Google Shape;159;p4"/>
            <p:cNvSpPr txBox="1"/>
            <p:nvPr/>
          </p:nvSpPr>
          <p:spPr>
            <a:xfrm>
              <a:off x="0" y="2901621"/>
              <a:ext cx="12603600" cy="38367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Pod koniec tej jednostki będziesz potrafił/a:</a:t>
              </a:r>
              <a:endParaRPr sz="1400" b="0" i="0" u="none" strike="noStrike" cap="none">
                <a:solidFill>
                  <a:srgbClr val="000000"/>
                </a:solidFill>
                <a:latin typeface="Arial"/>
                <a:ea typeface="Arial"/>
                <a:cs typeface="Arial"/>
                <a:sym typeface="Arial"/>
              </a:endParaRPr>
            </a:p>
            <a:p>
              <a:pPr marL="0" marR="0" lvl="0" indent="0" algn="l" rtl="0">
                <a:lnSpc>
                  <a:spcPct val="150022"/>
                </a:lnSpc>
                <a:spcBef>
                  <a:spcPts val="0"/>
                </a:spcBef>
                <a:spcAft>
                  <a:spcPts val="0"/>
                </a:spcAft>
                <a:buNone/>
              </a:pPr>
              <a:r>
                <a:rPr lang="pl" sz="2199">
                  <a:solidFill>
                    <a:srgbClr val="1E2328"/>
                  </a:solidFill>
                  <a:latin typeface="Montserrat"/>
                  <a:ea typeface="Montserrat"/>
                  <a:cs typeface="Montserrat"/>
                  <a:sym typeface="Montserrat"/>
                </a:rPr>
                <a:t>Zastosuj kreatywne techniki krawieckie:</a:t>
              </a:r>
              <a:endParaRPr sz="2199">
                <a:solidFill>
                  <a:srgbClr val="1E2328"/>
                </a:solidFill>
                <a:latin typeface="Montserrat"/>
                <a:ea typeface="Montserrat"/>
                <a:cs typeface="Montserrat"/>
                <a:sym typeface="Montserrat"/>
              </a:endParaRPr>
            </a:p>
            <a:p>
              <a:pPr marL="457200" lvl="0" indent="-368236" algn="l" rtl="0">
                <a:lnSpc>
                  <a:spcPct val="150022"/>
                </a:lnSpc>
                <a:spcBef>
                  <a:spcPts val="0"/>
                </a:spcBef>
                <a:spcAft>
                  <a:spcPts val="0"/>
                </a:spcAft>
                <a:buClr>
                  <a:srgbClr val="1E2328"/>
                </a:buClr>
                <a:buSzPts val="2199"/>
                <a:buFont typeface="Montserrat"/>
                <a:buChar char="-"/>
              </a:pPr>
              <a:r>
                <a:rPr lang="pl" sz="2199">
                  <a:solidFill>
                    <a:srgbClr val="1E2328"/>
                  </a:solidFill>
                  <a:latin typeface="Montserrat"/>
                  <a:ea typeface="Montserrat"/>
                  <a:cs typeface="Montserrat"/>
                  <a:sym typeface="Montserrat"/>
                </a:rPr>
                <a:t>Techniki łączenia różnych tkanin i faktur</a:t>
              </a:r>
              <a:endParaRPr sz="2199">
                <a:solidFill>
                  <a:srgbClr val="1E2328"/>
                </a:solidFill>
                <a:latin typeface="Montserrat"/>
                <a:ea typeface="Montserrat"/>
                <a:cs typeface="Montserrat"/>
                <a:sym typeface="Montserrat"/>
              </a:endParaRPr>
            </a:p>
            <a:p>
              <a:pPr marL="457200" marR="0" lvl="0" indent="-317500" algn="l" rtl="0">
                <a:lnSpc>
                  <a:spcPct val="150022"/>
                </a:lnSpc>
                <a:spcBef>
                  <a:spcPts val="0"/>
                </a:spcBef>
                <a:spcAft>
                  <a:spcPts val="0"/>
                </a:spcAft>
                <a:buClr>
                  <a:srgbClr val="000000"/>
                </a:buClr>
                <a:buSzPts val="1400"/>
                <a:buFont typeface="Arial"/>
                <a:buChar char="-"/>
              </a:pPr>
              <a:r>
                <a:rPr lang="pl" sz="2199">
                  <a:solidFill>
                    <a:srgbClr val="1E2328"/>
                  </a:solidFill>
                  <a:latin typeface="Montserrat"/>
                  <a:ea typeface="Montserrat"/>
                  <a:cs typeface="Montserrat"/>
                  <a:sym typeface="Montserrat"/>
                </a:rPr>
                <a:t>Dodawanie ozdób i elementów dekoracyjnych do ubrań poddanych recyklingowi</a:t>
              </a:r>
              <a:endParaRPr sz="2199">
                <a:solidFill>
                  <a:srgbClr val="1E2328"/>
                </a:solidFill>
                <a:latin typeface="Montserrat"/>
                <a:ea typeface="Montserrat"/>
                <a:cs typeface="Montserrat"/>
                <a:sym typeface="Montserrat"/>
              </a:endParaRPr>
            </a:p>
            <a:p>
              <a:pPr marL="457200" marR="0" lvl="0" indent="0" algn="l" rtl="0">
                <a:lnSpc>
                  <a:spcPct val="150022"/>
                </a:lnSpc>
                <a:spcBef>
                  <a:spcPts val="0"/>
                </a:spcBef>
                <a:spcAft>
                  <a:spcPts val="0"/>
                </a:spcAft>
                <a:buNone/>
              </a:pPr>
              <a:endParaRPr sz="2199">
                <a:solidFill>
                  <a:srgbClr val="1E2328"/>
                </a:solidFill>
                <a:latin typeface="Montserrat"/>
                <a:ea typeface="Montserrat"/>
                <a:cs typeface="Montserrat"/>
                <a:sym typeface="Montserrat"/>
              </a:endParaRPr>
            </a:p>
          </p:txBody>
        </p:sp>
        <p:sp>
          <p:nvSpPr>
            <p:cNvPr id="160" name="Google Shape;160;p4"/>
            <p:cNvSpPr txBox="1"/>
            <p:nvPr/>
          </p:nvSpPr>
          <p:spPr>
            <a:xfrm>
              <a:off x="0" y="-292100"/>
              <a:ext cx="89694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Oczekiwane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Rezultaty uczenia </a:t>
              </a:r>
              <a:endParaRPr sz="1400" b="0" i="0" u="none" strike="noStrike" cap="none" dirty="0">
                <a:solidFill>
                  <a:srgbClr val="000000"/>
                </a:solidFill>
                <a:latin typeface="Arial"/>
                <a:ea typeface="Arial"/>
                <a:cs typeface="Arial"/>
                <a:sym typeface="Arial"/>
              </a:endParaRPr>
            </a:p>
          </p:txBody>
        </p:sp>
      </p:grpSp>
      <p:sp>
        <p:nvSpPr>
          <p:cNvPr id="161" name="Google Shape;161;p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sp>
        <p:nvSpPr>
          <p:cNvPr id="162" name="Google Shape;162;p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grpSp>
        <p:nvGrpSpPr>
          <p:cNvPr id="2" name="Ομάδα 1">
            <a:extLst>
              <a:ext uri="{FF2B5EF4-FFF2-40B4-BE49-F238E27FC236}">
                <a16:creationId xmlns:a16="http://schemas.microsoft.com/office/drawing/2014/main" id="{9159B9B4-8E43-E989-0A23-B407483F4947}"/>
              </a:ext>
            </a:extLst>
          </p:cNvPr>
          <p:cNvGrpSpPr/>
          <p:nvPr/>
        </p:nvGrpSpPr>
        <p:grpSpPr>
          <a:xfrm>
            <a:off x="1031566" y="9298410"/>
            <a:ext cx="6546439" cy="726114"/>
            <a:chOff x="1031566" y="9298410"/>
            <a:chExt cx="6546439" cy="726114"/>
          </a:xfrm>
        </p:grpSpPr>
        <p:sp>
          <p:nvSpPr>
            <p:cNvPr id="3" name="TextBox 10">
              <a:extLst>
                <a:ext uri="{FF2B5EF4-FFF2-40B4-BE49-F238E27FC236}">
                  <a16:creationId xmlns:a16="http://schemas.microsoft.com/office/drawing/2014/main" id="{BA55FFFB-5762-6FEC-AF7F-A02926145880}"/>
                </a:ext>
              </a:extLst>
            </p:cNvPr>
            <p:cNvSpPr txBox="1"/>
            <p:nvPr/>
          </p:nvSpPr>
          <p:spPr>
            <a:xfrm>
              <a:off x="1031566" y="9298410"/>
              <a:ext cx="5406326" cy="430567"/>
            </a:xfrm>
            <a:prstGeom prst="rect">
              <a:avLst/>
            </a:prstGeom>
          </p:spPr>
          <p:txBody>
            <a:bodyPr lIns="0" tIns="0" rIns="0" bIns="0" rtlCol="0" anchor="t">
              <a:spAutoFit/>
            </a:bodyPr>
            <a:lstStyle/>
            <a:p>
              <a:pPr algn="l">
                <a:lnSpc>
                  <a:spcPts val="3500"/>
                </a:lnSpc>
              </a:pPr>
              <a:r>
                <a:rPr lang="pl" sz="2499" dirty="0">
                  <a:solidFill>
                    <a:srgbClr val="1E2328"/>
                  </a:solidFill>
                  <a:latin typeface="DM Serif Display"/>
                  <a:ea typeface="DM Serif Display"/>
                  <a:cs typeface="DM Serif Display"/>
                  <a:sym typeface="DM Serif Display"/>
                </a:rPr>
                <a:t>Szacowany czas czytania</a:t>
              </a:r>
            </a:p>
          </p:txBody>
        </p:sp>
        <p:sp>
          <p:nvSpPr>
            <p:cNvPr id="4" name="TextBox 11">
              <a:extLst>
                <a:ext uri="{FF2B5EF4-FFF2-40B4-BE49-F238E27FC236}">
                  <a16:creationId xmlns:a16="http://schemas.microsoft.com/office/drawing/2014/main" id="{64137BA5-07B6-418F-63E0-6259D59E5659}"/>
                </a:ext>
              </a:extLst>
            </p:cNvPr>
            <p:cNvSpPr txBox="1"/>
            <p:nvPr/>
          </p:nvSpPr>
          <p:spPr>
            <a:xfrm>
              <a:off x="1031566" y="9637430"/>
              <a:ext cx="6546439" cy="387094"/>
            </a:xfrm>
            <a:prstGeom prst="rect">
              <a:avLst/>
            </a:prstGeom>
          </p:spPr>
          <p:txBody>
            <a:bodyPr wrap="square" lIns="0" tIns="0" rIns="0" bIns="0" rtlCol="0" anchor="t">
              <a:spAutoFit/>
            </a:bodyPr>
            <a:lstStyle/>
            <a:p>
              <a:pPr>
                <a:lnSpc>
                  <a:spcPts val="3299"/>
                </a:lnSpc>
              </a:pPr>
              <a:r>
                <a:rPr lang="pl" sz="2199" dirty="0">
                  <a:solidFill>
                    <a:srgbClr val="1E2328"/>
                  </a:solidFill>
                  <a:latin typeface="Montserrat"/>
                  <a:ea typeface="Montserrat"/>
                  <a:cs typeface="Montserrat"/>
                  <a:sym typeface="Montserrat"/>
                </a:rPr>
                <a:t>20 minut</a:t>
              </a:r>
            </a:p>
          </p:txBody>
        </p:sp>
      </p:grpSp>
      <p:pic>
        <p:nvPicPr>
          <p:cNvPr id="6" name="Obraz 5">
            <a:extLst>
              <a:ext uri="{FF2B5EF4-FFF2-40B4-BE49-F238E27FC236}">
                <a16:creationId xmlns:a16="http://schemas.microsoft.com/office/drawing/2014/main" id="{B45DCDBF-CD94-5BBC-8815-063D1D45938D}"/>
              </a:ext>
            </a:extLst>
          </p:cNvPr>
          <p:cNvPicPr>
            <a:picLocks noChangeAspect="1"/>
          </p:cNvPicPr>
          <p:nvPr/>
        </p:nvPicPr>
        <p:blipFill>
          <a:blip r:embed="rId5"/>
          <a:stretch>
            <a:fillRect/>
          </a:stretch>
        </p:blipFill>
        <p:spPr>
          <a:xfrm>
            <a:off x="989807" y="1158725"/>
            <a:ext cx="5359400" cy="72009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grpSp>
        <p:nvGrpSpPr>
          <p:cNvPr id="1107" name="Google Shape;1107;g333b2be16c3_0_80"/>
          <p:cNvGrpSpPr/>
          <p:nvPr/>
        </p:nvGrpSpPr>
        <p:grpSpPr>
          <a:xfrm>
            <a:off x="12759477" y="5674870"/>
            <a:ext cx="2839841" cy="4612380"/>
            <a:chOff x="0" y="0"/>
            <a:chExt cx="2254200" cy="3661200"/>
          </a:xfrm>
        </p:grpSpPr>
        <p:sp>
          <p:nvSpPr>
            <p:cNvPr id="1108" name="Google Shape;1108;g333b2be16c3_0_80"/>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CFCF5A"/>
            </a:solidFill>
            <a:ln>
              <a:noFill/>
            </a:ln>
          </p:spPr>
          <p:txBody>
            <a:bodyPr/>
            <a:lstStyle/>
            <a:p>
              <a:endParaRPr lang="pl-PL"/>
            </a:p>
          </p:txBody>
        </p:sp>
        <p:sp>
          <p:nvSpPr>
            <p:cNvPr id="1109" name="Google Shape;1109;g333b2be16c3_0_80"/>
            <p:cNvSpPr txBox="1"/>
            <p:nvPr/>
          </p:nvSpPr>
          <p:spPr>
            <a:xfrm>
              <a:off x="0" y="0"/>
              <a:ext cx="2254200" cy="36612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10" name="Google Shape;1110;g333b2be16c3_0_80"/>
          <p:cNvGrpSpPr/>
          <p:nvPr/>
        </p:nvGrpSpPr>
        <p:grpSpPr>
          <a:xfrm>
            <a:off x="0" y="0"/>
            <a:ext cx="18288000" cy="10287000"/>
            <a:chOff x="0" y="0"/>
            <a:chExt cx="24384000" cy="13716000"/>
          </a:xfrm>
        </p:grpSpPr>
        <p:cxnSp>
          <p:nvCxnSpPr>
            <p:cNvPr id="1111" name="Google Shape;1111;g333b2be16c3_0_80"/>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12" name="Google Shape;1112;g333b2be16c3_0_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13" name="Google Shape;1113;g333b2be16c3_0_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14" name="Google Shape;1114;g333b2be16c3_0_80"/>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115" name="Google Shape;1115;g333b2be16c3_0_80"/>
          <p:cNvSpPr/>
          <p:nvPr/>
        </p:nvSpPr>
        <p:spPr>
          <a:xfrm>
            <a:off x="4377056" y="8159341"/>
            <a:ext cx="699514" cy="699514"/>
          </a:xfrm>
          <a:custGeom>
            <a:avLst/>
            <a:gdLst/>
            <a:ahLst/>
            <a:cxnLst/>
            <a:rect l="l" t="t" r="r" b="b"/>
            <a:pathLst>
              <a:path w="699514" h="699514" extrusionOk="0">
                <a:moveTo>
                  <a:pt x="0" y="0"/>
                </a:moveTo>
                <a:lnTo>
                  <a:pt x="699514" y="0"/>
                </a:lnTo>
                <a:lnTo>
                  <a:pt x="699514" y="699514"/>
                </a:lnTo>
                <a:lnTo>
                  <a:pt x="0" y="699514"/>
                </a:lnTo>
                <a:lnTo>
                  <a:pt x="0" y="0"/>
                </a:lnTo>
                <a:close/>
              </a:path>
            </a:pathLst>
          </a:custGeom>
          <a:blipFill rotWithShape="1">
            <a:blip r:embed="rId4">
              <a:alphaModFix/>
            </a:blip>
            <a:stretch>
              <a:fillRect/>
            </a:stretch>
          </a:blipFill>
          <a:ln>
            <a:noFill/>
          </a:ln>
        </p:spPr>
        <p:txBody>
          <a:bodyPr/>
          <a:lstStyle/>
          <a:p>
            <a:endParaRPr lang="pl-PL"/>
          </a:p>
        </p:txBody>
      </p:sp>
      <p:grpSp>
        <p:nvGrpSpPr>
          <p:cNvPr id="1116" name="Google Shape;1116;g333b2be16c3_0_80"/>
          <p:cNvGrpSpPr/>
          <p:nvPr/>
        </p:nvGrpSpPr>
        <p:grpSpPr>
          <a:xfrm>
            <a:off x="2359674" y="8227523"/>
            <a:ext cx="1677150" cy="563152"/>
            <a:chOff x="0" y="0"/>
            <a:chExt cx="2236199" cy="750870"/>
          </a:xfrm>
        </p:grpSpPr>
        <p:grpSp>
          <p:nvGrpSpPr>
            <p:cNvPr id="1117" name="Google Shape;1117;g333b2be16c3_0_80"/>
            <p:cNvGrpSpPr/>
            <p:nvPr/>
          </p:nvGrpSpPr>
          <p:grpSpPr>
            <a:xfrm>
              <a:off x="0" y="0"/>
              <a:ext cx="2236199" cy="750870"/>
              <a:chOff x="0" y="0"/>
              <a:chExt cx="742800" cy="249417"/>
            </a:xfrm>
          </p:grpSpPr>
          <p:sp>
            <p:nvSpPr>
              <p:cNvPr id="1118" name="Google Shape;1118;g333b2be16c3_0_80"/>
              <p:cNvSpPr/>
              <p:nvPr/>
            </p:nvSpPr>
            <p:spPr>
              <a:xfrm>
                <a:off x="0" y="0"/>
                <a:ext cx="742713" cy="249417"/>
              </a:xfrm>
              <a:custGeom>
                <a:avLst/>
                <a:gdLst/>
                <a:ahLst/>
                <a:cxnLst/>
                <a:rect l="l" t="t" r="r" b="b"/>
                <a:pathLst>
                  <a:path w="742713" h="249417" extrusionOk="0">
                    <a:moveTo>
                      <a:pt x="0" y="0"/>
                    </a:moveTo>
                    <a:lnTo>
                      <a:pt x="742713" y="0"/>
                    </a:lnTo>
                    <a:lnTo>
                      <a:pt x="742713" y="249417"/>
                    </a:lnTo>
                    <a:lnTo>
                      <a:pt x="0" y="249417"/>
                    </a:lnTo>
                    <a:close/>
                  </a:path>
                </a:pathLst>
              </a:custGeom>
              <a:solidFill>
                <a:srgbClr val="000000">
                  <a:alpha val="0"/>
                </a:srgbClr>
              </a:solidFill>
              <a:ln w="19050" cap="sq" cmpd="sng">
                <a:solidFill>
                  <a:srgbClr val="CFCF5A"/>
                </a:solidFill>
                <a:prstDash val="solid"/>
                <a:miter lim="8000"/>
                <a:headEnd type="none" w="sm" len="sm"/>
                <a:tailEnd type="none" w="sm" len="sm"/>
              </a:ln>
            </p:spPr>
            <p:txBody>
              <a:bodyPr/>
              <a:lstStyle/>
              <a:p>
                <a:endParaRPr lang="pl-PL"/>
              </a:p>
            </p:txBody>
          </p:sp>
          <p:sp>
            <p:nvSpPr>
              <p:cNvPr id="1119" name="Google Shape;1119;g333b2be16c3_0_80"/>
              <p:cNvSpPr txBox="1"/>
              <p:nvPr/>
            </p:nvSpPr>
            <p:spPr>
              <a:xfrm>
                <a:off x="0" y="0"/>
                <a:ext cx="742800" cy="249300"/>
              </a:xfrm>
              <a:prstGeom prst="rect">
                <a:avLst/>
              </a:prstGeom>
              <a:noFill/>
              <a:ln>
                <a:noFill/>
              </a:ln>
            </p:spPr>
            <p:txBody>
              <a:bodyPr spcFirstLastPara="1" wrap="square" lIns="50800" tIns="50800" rIns="50800" bIns="50800" anchor="ctr" anchorCtr="0">
                <a:noAutofit/>
              </a:bodyPr>
              <a:lstStyle/>
              <a:p>
                <a:pPr marL="0" marR="0" lvl="0" indent="0" algn="ctr" rtl="0">
                  <a:lnSpc>
                    <a:spcPct val="12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20" name="Google Shape;1120;g333b2be16c3_0_80"/>
            <p:cNvSpPr txBox="1"/>
            <p:nvPr/>
          </p:nvSpPr>
          <p:spPr>
            <a:xfrm>
              <a:off x="0" y="199849"/>
              <a:ext cx="2235900" cy="3693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pl" sz="1800">
                  <a:latin typeface="Montserrat"/>
                  <a:ea typeface="Montserrat"/>
                  <a:cs typeface="Montserrat"/>
                  <a:sym typeface="Montserrat"/>
                </a:rPr>
                <a:t>Obejrzyj tutaj</a:t>
              </a:r>
              <a:endParaRPr/>
            </a:p>
          </p:txBody>
        </p:sp>
      </p:grpSp>
      <p:sp>
        <p:nvSpPr>
          <p:cNvPr id="1121" name="Google Shape;1121;g333b2be16c3_0_80"/>
          <p:cNvSpPr txBox="1"/>
          <p:nvPr/>
        </p:nvSpPr>
        <p:spPr>
          <a:xfrm>
            <a:off x="1031579" y="4255965"/>
            <a:ext cx="9231300" cy="1354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99" dirty="0">
                <a:solidFill>
                  <a:srgbClr val="1E2328"/>
                </a:solidFill>
                <a:latin typeface="Montserrat"/>
                <a:ea typeface="Montserrat"/>
                <a:cs typeface="Montserrat"/>
                <a:sym typeface="Montserrat"/>
              </a:rPr>
              <a:t>Szycie za pomocą stopki do szycia pozwala na szycie po sznurkach i włóczkach, tak jak podczas szycia swobodnego w kołdrach lub innych projektach ozdobnych. Zobaczmy, jak to zrobić w tym filmie:</a:t>
            </a:r>
            <a:endParaRPr sz="2199" dirty="0">
              <a:solidFill>
                <a:srgbClr val="1E2328"/>
              </a:solidFill>
              <a:latin typeface="Montserrat"/>
              <a:ea typeface="Montserrat"/>
              <a:cs typeface="Montserrat"/>
              <a:sym typeface="Montserrat"/>
            </a:endParaRPr>
          </a:p>
        </p:txBody>
      </p:sp>
      <p:sp>
        <p:nvSpPr>
          <p:cNvPr id="1122" name="Google Shape;1122;g333b2be16c3_0_80"/>
          <p:cNvSpPr txBox="1"/>
          <p:nvPr/>
        </p:nvSpPr>
        <p:spPr>
          <a:xfrm>
            <a:off x="1031566" y="351095"/>
            <a:ext cx="4506600" cy="384600"/>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a:p>
        </p:txBody>
      </p:sp>
      <p:grpSp>
        <p:nvGrpSpPr>
          <p:cNvPr id="1123" name="Google Shape;1123;g333b2be16c3_0_80"/>
          <p:cNvGrpSpPr/>
          <p:nvPr/>
        </p:nvGrpSpPr>
        <p:grpSpPr>
          <a:xfrm>
            <a:off x="0" y="0"/>
            <a:ext cx="18288000" cy="10287000"/>
            <a:chOff x="0" y="0"/>
            <a:chExt cx="24384000" cy="13716000"/>
          </a:xfrm>
        </p:grpSpPr>
        <p:cxnSp>
          <p:nvCxnSpPr>
            <p:cNvPr id="1124" name="Google Shape;1124;g333b2be16c3_0_8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25" name="Google Shape;1125;g333b2be16c3_0_8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26" name="Google Shape;1126;g333b2be16c3_0_8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27" name="Google Shape;1127;g333b2be16c3_0_8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a:p>
        </p:txBody>
      </p:sp>
      <p:sp>
        <p:nvSpPr>
          <p:cNvPr id="1128" name="Google Shape;1128;g333b2be16c3_0_8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1129" name="Google Shape;1129;g333b2be16c3_0_80"/>
          <p:cNvSpPr txBox="1"/>
          <p:nvPr/>
        </p:nvSpPr>
        <p:spPr>
          <a:xfrm>
            <a:off x="5290574" y="8225208"/>
            <a:ext cx="54825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pl" sz="1900" dirty="0">
                <a:solidFill>
                  <a:schemeClr val="dk1"/>
                </a:solidFill>
                <a:latin typeface="Calibri"/>
                <a:ea typeface="Calibri"/>
                <a:cs typeface="Calibri"/>
                <a:sym typeface="Calibri"/>
                <a:hlinkClick r:id="rId6"/>
              </a:rPr>
              <a:t>https://www.youtube.com/watch?v=5hWJMZ8NbMo</a:t>
            </a:r>
            <a:r>
              <a:rPr lang="pl" sz="1900" dirty="0">
                <a:solidFill>
                  <a:schemeClr val="dk1"/>
                </a:solidFill>
                <a:latin typeface="Calibri"/>
                <a:ea typeface="Calibri"/>
                <a:cs typeface="Calibri"/>
                <a:sym typeface="Calibri"/>
              </a:rPr>
              <a:t> </a:t>
            </a:r>
            <a:endParaRPr sz="1900" dirty="0">
              <a:solidFill>
                <a:schemeClr val="dk1"/>
              </a:solidFill>
              <a:latin typeface="Calibri"/>
              <a:ea typeface="Calibri"/>
              <a:cs typeface="Calibri"/>
              <a:sym typeface="Calibri"/>
            </a:endParaRPr>
          </a:p>
        </p:txBody>
      </p:sp>
      <p:grpSp>
        <p:nvGrpSpPr>
          <p:cNvPr id="1130" name="Google Shape;1130;g333b2be16c3_0_80"/>
          <p:cNvGrpSpPr/>
          <p:nvPr/>
        </p:nvGrpSpPr>
        <p:grpSpPr>
          <a:xfrm>
            <a:off x="10773074" y="2092991"/>
            <a:ext cx="3622164" cy="7165318"/>
            <a:chOff x="10948449" y="2091441"/>
            <a:chExt cx="3622164" cy="7165318"/>
          </a:xfrm>
        </p:grpSpPr>
        <p:sp>
          <p:nvSpPr>
            <p:cNvPr id="1131" name="Google Shape;1131;g333b2be16c3_0_80"/>
            <p:cNvSpPr/>
            <p:nvPr/>
          </p:nvSpPr>
          <p:spPr>
            <a:xfrm>
              <a:off x="11022192" y="2126557"/>
              <a:ext cx="3474679" cy="7095087"/>
            </a:xfrm>
            <a:custGeom>
              <a:avLst/>
              <a:gdLst/>
              <a:ahLst/>
              <a:cxnLst/>
              <a:rect l="l" t="t" r="r" b="b"/>
              <a:pathLst>
                <a:path w="2513330" h="5132070" extrusionOk="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g333b2be16c3_0_80"/>
            <p:cNvSpPr/>
            <p:nvPr/>
          </p:nvSpPr>
          <p:spPr>
            <a:xfrm>
              <a:off x="12498798" y="2365342"/>
              <a:ext cx="481082" cy="59696"/>
            </a:xfrm>
            <a:custGeom>
              <a:avLst/>
              <a:gdLst/>
              <a:ahLst/>
              <a:cxnLst/>
              <a:rect l="l" t="t" r="r" b="b"/>
              <a:pathLst>
                <a:path w="347980" h="43180" extrusionOk="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g333b2be16c3_0_80"/>
            <p:cNvSpPr/>
            <p:nvPr/>
          </p:nvSpPr>
          <p:spPr>
            <a:xfrm>
              <a:off x="13130465" y="2351225"/>
              <a:ext cx="92124" cy="87930"/>
            </a:xfrm>
            <a:custGeom>
              <a:avLst/>
              <a:gdLst/>
              <a:ahLst/>
              <a:cxnLst/>
              <a:rect l="l" t="t" r="r" b="b"/>
              <a:pathLst>
                <a:path w="66636" h="63602" extrusionOk="0">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g333b2be16c3_0_80"/>
            <p:cNvSpPr/>
            <p:nvPr/>
          </p:nvSpPr>
          <p:spPr>
            <a:xfrm>
              <a:off x="10948449" y="3039560"/>
              <a:ext cx="38627" cy="294970"/>
            </a:xfrm>
            <a:custGeom>
              <a:avLst/>
              <a:gdLst/>
              <a:ahLst/>
              <a:cxnLst/>
              <a:rect l="l" t="t" r="r" b="b"/>
              <a:pathLst>
                <a:path w="27940" h="213360" extrusionOk="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g333b2be16c3_0_80"/>
            <p:cNvSpPr/>
            <p:nvPr/>
          </p:nvSpPr>
          <p:spPr>
            <a:xfrm>
              <a:off x="10948449" y="3554002"/>
              <a:ext cx="38627" cy="532000"/>
            </a:xfrm>
            <a:custGeom>
              <a:avLst/>
              <a:gdLst/>
              <a:ahLst/>
              <a:cxnLst/>
              <a:rect l="l" t="t" r="r" b="b"/>
              <a:pathLst>
                <a:path w="27940" h="384810" extrusionOk="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g333b2be16c3_0_80"/>
            <p:cNvSpPr/>
            <p:nvPr/>
          </p:nvSpPr>
          <p:spPr>
            <a:xfrm>
              <a:off x="10948449" y="4201883"/>
              <a:ext cx="38627" cy="533756"/>
            </a:xfrm>
            <a:custGeom>
              <a:avLst/>
              <a:gdLst/>
              <a:ahLst/>
              <a:cxnLst/>
              <a:rect l="l" t="t" r="r" b="b"/>
              <a:pathLst>
                <a:path w="27940" h="386080" extrusionOk="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g333b2be16c3_0_80"/>
            <p:cNvSpPr/>
            <p:nvPr/>
          </p:nvSpPr>
          <p:spPr>
            <a:xfrm>
              <a:off x="14531986" y="3729579"/>
              <a:ext cx="38627" cy="855062"/>
            </a:xfrm>
            <a:custGeom>
              <a:avLst/>
              <a:gdLst/>
              <a:ahLst/>
              <a:cxnLst/>
              <a:rect l="l" t="t" r="r" b="b"/>
              <a:pathLst>
                <a:path w="27940" h="618490" extrusionOk="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g333b2be16c3_0_80"/>
            <p:cNvSpPr/>
            <p:nvPr/>
          </p:nvSpPr>
          <p:spPr>
            <a:xfrm>
              <a:off x="10987076" y="2091441"/>
              <a:ext cx="3544910" cy="7165318"/>
            </a:xfrm>
            <a:custGeom>
              <a:avLst/>
              <a:gdLst/>
              <a:ahLst/>
              <a:cxnLst/>
              <a:rect l="l" t="t" r="r" b="b"/>
              <a:pathLst>
                <a:path w="2564130" h="5182870" extrusionOk="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0" name="Google Shape;1140;g333b2be16c3_0_80"/>
          <p:cNvSpPr txBox="1"/>
          <p:nvPr/>
        </p:nvSpPr>
        <p:spPr>
          <a:xfrm>
            <a:off x="451132" y="1668660"/>
            <a:ext cx="9566400"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4800" dirty="0">
                <a:solidFill>
                  <a:srgbClr val="1E2328"/>
                </a:solidFill>
                <a:latin typeface="DM Serif Display"/>
                <a:ea typeface="DM Serif Display"/>
                <a:cs typeface="DM Serif Display"/>
                <a:sym typeface="DM Serif Display"/>
              </a:rPr>
              <a:t>Dodawanie elementów dekoracyjnych</a:t>
            </a:r>
            <a:endParaRPr sz="4800" dirty="0">
              <a:solidFill>
                <a:srgbClr val="1E2328"/>
              </a:solidFill>
              <a:latin typeface="DM Serif Display"/>
              <a:ea typeface="DM Serif Display"/>
              <a:cs typeface="DM Serif Display"/>
              <a:sym typeface="DM Serif Display"/>
            </a:endParaRPr>
          </a:p>
        </p:txBody>
      </p:sp>
      <p:sp>
        <p:nvSpPr>
          <p:cNvPr id="1141" name="Google Shape;1141;g333b2be16c3_0_80"/>
          <p:cNvSpPr txBox="1"/>
          <p:nvPr/>
        </p:nvSpPr>
        <p:spPr>
          <a:xfrm>
            <a:off x="482758" y="3534688"/>
            <a:ext cx="9658424" cy="830966"/>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Sznurek i włóczka - Couching</a:t>
            </a:r>
            <a:endParaRPr sz="2800"/>
          </a:p>
        </p:txBody>
      </p:sp>
      <p:pic>
        <p:nvPicPr>
          <p:cNvPr id="3" name="Obraz 2">
            <a:extLst>
              <a:ext uri="{FF2B5EF4-FFF2-40B4-BE49-F238E27FC236}">
                <a16:creationId xmlns:a16="http://schemas.microsoft.com/office/drawing/2014/main" id="{65C2BE3C-1939-9786-E431-396CDF19B208}"/>
              </a:ext>
            </a:extLst>
          </p:cNvPr>
          <p:cNvPicPr>
            <a:picLocks noChangeAspect="1"/>
          </p:cNvPicPr>
          <p:nvPr/>
        </p:nvPicPr>
        <p:blipFill>
          <a:blip r:embed="rId7"/>
          <a:stretch>
            <a:fillRect/>
          </a:stretch>
        </p:blipFill>
        <p:spPr>
          <a:xfrm>
            <a:off x="10986800" y="2245266"/>
            <a:ext cx="3229426" cy="685895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grpSp>
        <p:nvGrpSpPr>
          <p:cNvPr id="1146" name="Google Shape;1146;p13"/>
          <p:cNvGrpSpPr/>
          <p:nvPr/>
        </p:nvGrpSpPr>
        <p:grpSpPr>
          <a:xfrm>
            <a:off x="0" y="0"/>
            <a:ext cx="18288000" cy="10287000"/>
            <a:chOff x="0" y="0"/>
            <a:chExt cx="24384000" cy="13716000"/>
          </a:xfrm>
        </p:grpSpPr>
        <p:cxnSp>
          <p:nvCxnSpPr>
            <p:cNvPr id="1147" name="Google Shape;1147;p13"/>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148" name="Google Shape;1148;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49" name="Google Shape;1149;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150" name="Google Shape;1150;p13"/>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151" name="Google Shape;1151;p13"/>
          <p:cNvGrpSpPr/>
          <p:nvPr/>
        </p:nvGrpSpPr>
        <p:grpSpPr>
          <a:xfrm>
            <a:off x="0" y="5541539"/>
            <a:ext cx="16221075" cy="4745461"/>
            <a:chOff x="0" y="0"/>
            <a:chExt cx="3508294" cy="1026348"/>
          </a:xfrm>
        </p:grpSpPr>
        <p:sp>
          <p:nvSpPr>
            <p:cNvPr id="1152" name="Google Shape;1152;p13"/>
            <p:cNvSpPr/>
            <p:nvPr/>
          </p:nvSpPr>
          <p:spPr>
            <a:xfrm>
              <a:off x="0" y="0"/>
              <a:ext cx="3508294" cy="1026348"/>
            </a:xfrm>
            <a:custGeom>
              <a:avLst/>
              <a:gdLst/>
              <a:ahLst/>
              <a:cxnLst/>
              <a:rect l="l" t="t" r="r" b="b"/>
              <a:pathLst>
                <a:path w="3508294" h="1026348" extrusionOk="0">
                  <a:moveTo>
                    <a:pt x="0" y="0"/>
                  </a:moveTo>
                  <a:lnTo>
                    <a:pt x="3508294" y="0"/>
                  </a:lnTo>
                  <a:lnTo>
                    <a:pt x="3508294" y="1026348"/>
                  </a:lnTo>
                  <a:lnTo>
                    <a:pt x="0" y="1026348"/>
                  </a:lnTo>
                  <a:close/>
                </a:path>
              </a:pathLst>
            </a:custGeom>
            <a:solidFill>
              <a:srgbClr val="CFCF5A"/>
            </a:solidFill>
            <a:ln>
              <a:noFill/>
            </a:ln>
          </p:spPr>
          <p:txBody>
            <a:bodyPr/>
            <a:lstStyle/>
            <a:p>
              <a:endParaRPr lang="pl-PL"/>
            </a:p>
          </p:txBody>
        </p:sp>
        <p:sp>
          <p:nvSpPr>
            <p:cNvPr id="1153" name="Google Shape;1153;p13"/>
            <p:cNvSpPr txBox="1"/>
            <p:nvPr/>
          </p:nvSpPr>
          <p:spPr>
            <a:xfrm>
              <a:off x="0" y="0"/>
              <a:ext cx="3508294"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156" name="Google Shape;1156;p13"/>
          <p:cNvSpPr txBox="1"/>
          <p:nvPr/>
        </p:nvSpPr>
        <p:spPr>
          <a:xfrm>
            <a:off x="1474835" y="5541538"/>
            <a:ext cx="5831400" cy="1847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Praktyczne zastosowanie</a:t>
            </a:r>
            <a:endParaRPr sz="1400" b="0" i="0" u="none" strike="noStrike" cap="none" dirty="0">
              <a:solidFill>
                <a:srgbClr val="000000"/>
              </a:solidFill>
              <a:latin typeface="Arial"/>
              <a:ea typeface="Arial"/>
              <a:cs typeface="Arial"/>
              <a:sym typeface="Arial"/>
            </a:endParaRPr>
          </a:p>
        </p:txBody>
      </p:sp>
      <p:cxnSp>
        <p:nvCxnSpPr>
          <p:cNvPr id="1157" name="Google Shape;1157;p13"/>
          <p:cNvCxnSpPr/>
          <p:nvPr/>
        </p:nvCxnSpPr>
        <p:spPr>
          <a:xfrm rot="22765">
            <a:off x="1713823" y="7579342"/>
            <a:ext cx="719057" cy="0"/>
          </a:xfrm>
          <a:prstGeom prst="straightConnector1">
            <a:avLst/>
          </a:prstGeom>
          <a:noFill/>
          <a:ln w="9525" cap="flat" cmpd="sng">
            <a:solidFill>
              <a:srgbClr val="FFFFFF"/>
            </a:solidFill>
            <a:prstDash val="solid"/>
            <a:round/>
            <a:headEnd type="none" w="sm" len="sm"/>
            <a:tailEnd type="none" w="sm" len="sm"/>
          </a:ln>
        </p:spPr>
      </p:cxnSp>
      <p:sp>
        <p:nvSpPr>
          <p:cNvPr id="1158" name="Google Shape;1158;p13"/>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159" name="Google Shape;1159;p13"/>
          <p:cNvGrpSpPr/>
          <p:nvPr/>
        </p:nvGrpSpPr>
        <p:grpSpPr>
          <a:xfrm>
            <a:off x="0" y="0"/>
            <a:ext cx="18288000" cy="10287000"/>
            <a:chOff x="0" y="0"/>
            <a:chExt cx="24384000" cy="13716000"/>
          </a:xfrm>
        </p:grpSpPr>
        <p:cxnSp>
          <p:nvCxnSpPr>
            <p:cNvPr id="1160" name="Google Shape;1160;p13"/>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61" name="Google Shape;1161;p13"/>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62" name="Google Shape;1162;p13"/>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163" name="Google Shape;1163;p13"/>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1164" name="Google Shape;1164;p13"/>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1165" name="Google Shape;1165;p13"/>
          <p:cNvSpPr txBox="1"/>
          <p:nvPr/>
        </p:nvSpPr>
        <p:spPr>
          <a:xfrm>
            <a:off x="566750" y="8035700"/>
            <a:ext cx="7543800" cy="17781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None/>
            </a:pPr>
            <a:r>
              <a:rPr lang="pl" sz="2100">
                <a:solidFill>
                  <a:schemeClr val="lt1"/>
                </a:solidFill>
                <a:latin typeface="Montserrat"/>
                <a:ea typeface="Montserrat"/>
                <a:cs typeface="Montserrat"/>
                <a:sym typeface="Montserrat"/>
              </a:rPr>
              <a:t>W tym zadaniu uczestnicy samodzielnie tworzą nową tkaninę z ubrań z drugiej ręki i skrawków tkanin. Aby wzbogacić tę nową tkaninę, uczestnicy muszą wybrać kilka z poznanych technik zdobienia.</a:t>
            </a:r>
            <a:endParaRPr sz="2100">
              <a:solidFill>
                <a:schemeClr val="lt1"/>
              </a:solidFill>
            </a:endParaRPr>
          </a:p>
        </p:txBody>
      </p:sp>
      <p:pic>
        <p:nvPicPr>
          <p:cNvPr id="3" name="Obraz 2">
            <a:extLst>
              <a:ext uri="{FF2B5EF4-FFF2-40B4-BE49-F238E27FC236}">
                <a16:creationId xmlns:a16="http://schemas.microsoft.com/office/drawing/2014/main" id="{1D4A0063-7778-74C7-E919-F4B3F58DDF3A}"/>
              </a:ext>
            </a:extLst>
          </p:cNvPr>
          <p:cNvPicPr>
            <a:picLocks noChangeAspect="1"/>
          </p:cNvPicPr>
          <p:nvPr/>
        </p:nvPicPr>
        <p:blipFill>
          <a:blip r:embed="rId5"/>
          <a:stretch>
            <a:fillRect/>
          </a:stretch>
        </p:blipFill>
        <p:spPr>
          <a:xfrm>
            <a:off x="105059" y="1757195"/>
            <a:ext cx="7086600" cy="3495675"/>
          </a:xfrm>
          <a:prstGeom prst="rect">
            <a:avLst/>
          </a:prstGeom>
        </p:spPr>
      </p:pic>
      <p:pic>
        <p:nvPicPr>
          <p:cNvPr id="5" name="Obraz 4">
            <a:extLst>
              <a:ext uri="{FF2B5EF4-FFF2-40B4-BE49-F238E27FC236}">
                <a16:creationId xmlns:a16="http://schemas.microsoft.com/office/drawing/2014/main" id="{6C1D34F1-AC5E-A2AB-C8B5-A1F1A3CE80D0}"/>
              </a:ext>
            </a:extLst>
          </p:cNvPr>
          <p:cNvPicPr>
            <a:picLocks noChangeAspect="1"/>
          </p:cNvPicPr>
          <p:nvPr/>
        </p:nvPicPr>
        <p:blipFill>
          <a:blip r:embed="rId6"/>
          <a:stretch>
            <a:fillRect/>
          </a:stretch>
        </p:blipFill>
        <p:spPr>
          <a:xfrm>
            <a:off x="8781069" y="1771821"/>
            <a:ext cx="6762750" cy="72104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9"/>
        <p:cNvGrpSpPr/>
        <p:nvPr/>
      </p:nvGrpSpPr>
      <p:grpSpPr>
        <a:xfrm>
          <a:off x="0" y="0"/>
          <a:ext cx="0" cy="0"/>
          <a:chOff x="0" y="0"/>
          <a:chExt cx="0" cy="0"/>
        </a:xfrm>
      </p:grpSpPr>
      <p:grpSp>
        <p:nvGrpSpPr>
          <p:cNvPr id="1170" name="Google Shape;1170;g32ba74b395b_0_168"/>
          <p:cNvGrpSpPr/>
          <p:nvPr/>
        </p:nvGrpSpPr>
        <p:grpSpPr>
          <a:xfrm>
            <a:off x="1179360" y="3915360"/>
            <a:ext cx="3459000" cy="5369700"/>
            <a:chOff x="1179360" y="3915360"/>
            <a:chExt cx="3459000" cy="5369700"/>
          </a:xfrm>
        </p:grpSpPr>
        <p:sp>
          <p:nvSpPr>
            <p:cNvPr id="1171" name="Google Shape;1171;g32ba74b395b_0_168"/>
            <p:cNvSpPr/>
            <p:nvPr/>
          </p:nvSpPr>
          <p:spPr>
            <a:xfrm>
              <a:off x="1179360" y="391536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172" name="Google Shape;1172;g32ba74b395b_0_168"/>
            <p:cNvSpPr txBox="1"/>
            <p:nvPr/>
          </p:nvSpPr>
          <p:spPr>
            <a:xfrm>
              <a:off x="1179360" y="391536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g32ba74b395b_0_168"/>
          <p:cNvGrpSpPr/>
          <p:nvPr/>
        </p:nvGrpSpPr>
        <p:grpSpPr>
          <a:xfrm>
            <a:off x="4840560" y="3915360"/>
            <a:ext cx="8195809" cy="5369700"/>
            <a:chOff x="4840560" y="3915360"/>
            <a:chExt cx="8195809" cy="5369700"/>
          </a:xfrm>
        </p:grpSpPr>
        <p:sp>
          <p:nvSpPr>
            <p:cNvPr id="1174" name="Google Shape;1174;g32ba74b395b_0_168"/>
            <p:cNvSpPr/>
            <p:nvPr/>
          </p:nvSpPr>
          <p:spPr>
            <a:xfrm>
              <a:off x="4840560" y="3915360"/>
              <a:ext cx="8195809"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CFCF5A"/>
            </a:solidFill>
            <a:ln>
              <a:noFill/>
            </a:ln>
          </p:spPr>
          <p:txBody>
            <a:bodyPr/>
            <a:lstStyle/>
            <a:p>
              <a:endParaRPr lang="pl-PL"/>
            </a:p>
          </p:txBody>
        </p:sp>
        <p:sp>
          <p:nvSpPr>
            <p:cNvPr id="1175" name="Google Shape;1175;g32ba74b395b_0_168"/>
            <p:cNvSpPr txBox="1"/>
            <p:nvPr/>
          </p:nvSpPr>
          <p:spPr>
            <a:xfrm>
              <a:off x="4840560" y="3915360"/>
              <a:ext cx="81948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6" name="Google Shape;1176;g32ba74b395b_0_168"/>
          <p:cNvGrpSpPr/>
          <p:nvPr/>
        </p:nvGrpSpPr>
        <p:grpSpPr>
          <a:xfrm>
            <a:off x="2470680" y="3477240"/>
            <a:ext cx="876300" cy="876300"/>
            <a:chOff x="2470680" y="3477240"/>
            <a:chExt cx="876300" cy="876300"/>
          </a:xfrm>
        </p:grpSpPr>
        <p:sp>
          <p:nvSpPr>
            <p:cNvPr id="1177" name="Google Shape;1177;g32ba74b395b_0_168"/>
            <p:cNvSpPr/>
            <p:nvPr/>
          </p:nvSpPr>
          <p:spPr>
            <a:xfrm>
              <a:off x="247068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178" name="Google Shape;1178;g32ba74b395b_0_168"/>
            <p:cNvSpPr txBox="1"/>
            <p:nvPr/>
          </p:nvSpPr>
          <p:spPr>
            <a:xfrm>
              <a:off x="247068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9" name="Google Shape;1179;g32ba74b395b_0_168"/>
          <p:cNvGrpSpPr/>
          <p:nvPr/>
        </p:nvGrpSpPr>
        <p:grpSpPr>
          <a:xfrm>
            <a:off x="6131520" y="3477240"/>
            <a:ext cx="876300" cy="876300"/>
            <a:chOff x="6131520" y="3477240"/>
            <a:chExt cx="876300" cy="876300"/>
          </a:xfrm>
        </p:grpSpPr>
        <p:sp>
          <p:nvSpPr>
            <p:cNvPr id="1180" name="Google Shape;1180;g32ba74b395b_0_168"/>
            <p:cNvSpPr/>
            <p:nvPr/>
          </p:nvSpPr>
          <p:spPr>
            <a:xfrm>
              <a:off x="6131520" y="347724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1E2328"/>
            </a:solidFill>
            <a:ln>
              <a:noFill/>
            </a:ln>
          </p:spPr>
          <p:txBody>
            <a:bodyPr/>
            <a:lstStyle/>
            <a:p>
              <a:endParaRPr lang="pl-PL"/>
            </a:p>
          </p:txBody>
        </p:sp>
        <p:sp>
          <p:nvSpPr>
            <p:cNvPr id="1181" name="Google Shape;1181;g32ba74b395b_0_168"/>
            <p:cNvSpPr txBox="1"/>
            <p:nvPr/>
          </p:nvSpPr>
          <p:spPr>
            <a:xfrm>
              <a:off x="6131520" y="347724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2" name="Google Shape;1182;g32ba74b395b_0_168"/>
          <p:cNvSpPr txBox="1"/>
          <p:nvPr/>
        </p:nvSpPr>
        <p:spPr>
          <a:xfrm>
            <a:off x="1331351" y="4346252"/>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dirty="0">
                <a:solidFill>
                  <a:srgbClr val="FFFFFF"/>
                </a:solidFill>
                <a:latin typeface="DM Serif Display"/>
                <a:ea typeface="DM Serif Display"/>
                <a:cs typeface="DM Serif Display"/>
                <a:sym typeface="DM Serif Display"/>
              </a:rPr>
              <a:t>Potrzebne materiały</a:t>
            </a:r>
            <a:endParaRPr sz="2500" b="0" i="0" u="none" strike="noStrike" cap="none" dirty="0">
              <a:latin typeface="Arial"/>
              <a:ea typeface="Arial"/>
              <a:cs typeface="Arial"/>
              <a:sym typeface="Arial"/>
            </a:endParaRPr>
          </a:p>
        </p:txBody>
      </p:sp>
      <p:sp>
        <p:nvSpPr>
          <p:cNvPr id="1183" name="Google Shape;1183;g32ba74b395b_0_168"/>
          <p:cNvSpPr txBox="1"/>
          <p:nvPr/>
        </p:nvSpPr>
        <p:spPr>
          <a:xfrm>
            <a:off x="247068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01</a:t>
            </a:r>
            <a:endParaRPr sz="2500" b="0" i="0" u="none" strike="noStrike" cap="none">
              <a:latin typeface="Arial"/>
              <a:ea typeface="Arial"/>
              <a:cs typeface="Arial"/>
              <a:sym typeface="Arial"/>
            </a:endParaRPr>
          </a:p>
        </p:txBody>
      </p:sp>
      <p:sp>
        <p:nvSpPr>
          <p:cNvPr id="1184" name="Google Shape;1184;g32ba74b395b_0_168"/>
          <p:cNvSpPr txBox="1"/>
          <p:nvPr/>
        </p:nvSpPr>
        <p:spPr>
          <a:xfrm>
            <a:off x="6131520" y="367092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02</a:t>
            </a:r>
            <a:endParaRPr sz="2500" b="0" i="0" u="none" strike="noStrike" cap="none">
              <a:latin typeface="Arial"/>
              <a:ea typeface="Arial"/>
              <a:cs typeface="Arial"/>
              <a:sym typeface="Arial"/>
            </a:endParaRPr>
          </a:p>
        </p:txBody>
      </p:sp>
      <p:sp>
        <p:nvSpPr>
          <p:cNvPr id="1185" name="Google Shape;1185;g32ba74b395b_0_168"/>
          <p:cNvSpPr txBox="1"/>
          <p:nvPr/>
        </p:nvSpPr>
        <p:spPr>
          <a:xfrm>
            <a:off x="4950360" y="459792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Cele</a:t>
            </a:r>
            <a:endParaRPr sz="2500" b="0" i="0" u="none" strike="noStrike" cap="none">
              <a:latin typeface="Arial"/>
              <a:ea typeface="Arial"/>
              <a:cs typeface="Arial"/>
              <a:sym typeface="Arial"/>
            </a:endParaRPr>
          </a:p>
        </p:txBody>
      </p:sp>
      <p:sp>
        <p:nvSpPr>
          <p:cNvPr id="1186" name="Google Shape;1186;g32ba74b395b_0_16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187" name="Google Shape;1187;g32ba74b395b_0_168"/>
          <p:cNvSpPr txBox="1"/>
          <p:nvPr/>
        </p:nvSpPr>
        <p:spPr>
          <a:xfrm>
            <a:off x="0" y="751500"/>
            <a:ext cx="16327431"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tworzenia zdobionej tkaniny</a:t>
            </a:r>
            <a:endParaRPr sz="6000" dirty="0">
              <a:solidFill>
                <a:srgbClr val="1E2328"/>
              </a:solidFill>
              <a:latin typeface="DM Serif Display"/>
              <a:ea typeface="DM Serif Display"/>
              <a:cs typeface="DM Serif Display"/>
              <a:sym typeface="DM Serif Display"/>
            </a:endParaRPr>
          </a:p>
        </p:txBody>
      </p:sp>
      <p:sp>
        <p:nvSpPr>
          <p:cNvPr id="1188" name="Google Shape;1188;g32ba74b395b_0_168"/>
          <p:cNvSpPr txBox="1"/>
          <p:nvPr/>
        </p:nvSpPr>
        <p:spPr>
          <a:xfrm>
            <a:off x="1071360" y="2278800"/>
            <a:ext cx="15258600" cy="838500"/>
          </a:xfrm>
          <a:prstGeom prst="rect">
            <a:avLst/>
          </a:prstGeom>
          <a:noFill/>
          <a:ln>
            <a:noFill/>
          </a:ln>
        </p:spPr>
        <p:txBody>
          <a:bodyPr spcFirstLastPara="1" wrap="square" lIns="0" tIns="0" rIns="0" bIns="0" anchor="t" anchorCtr="0">
            <a:noAutofit/>
          </a:bodyPr>
          <a:lstStyle/>
          <a:p>
            <a:pPr marL="0" marR="0" lvl="0" indent="0" algn="l" rtl="0">
              <a:lnSpc>
                <a:spcPct val="150000"/>
              </a:lnSpc>
              <a:spcBef>
                <a:spcPts val="0"/>
              </a:spcBef>
              <a:spcAft>
                <a:spcPts val="0"/>
              </a:spcAft>
              <a:buNone/>
            </a:pPr>
            <a:r>
              <a:rPr lang="pl" sz="2200" dirty="0">
                <a:solidFill>
                  <a:srgbClr val="1E2328"/>
                </a:solidFill>
                <a:latin typeface="Montserrat"/>
                <a:ea typeface="Montserrat"/>
                <a:cs typeface="Montserrat"/>
                <a:sym typeface="Montserrat"/>
              </a:rPr>
              <a:t>Wykorzystując ubrania z drugiej ręki i skrawki materiałów, uczestnicy będą musieli stworzyć nowy materiał, stosując poznane techniki: łączenie różnych materiałów, patchwork, aplikacje i dodawanie elementów dekoracyjnych.</a:t>
            </a:r>
            <a:endParaRPr sz="2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dirty="0">
              <a:solidFill>
                <a:srgbClr val="1E2328"/>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dirty="0">
              <a:solidFill>
                <a:srgbClr val="1E2328"/>
              </a:solidFill>
              <a:latin typeface="Montserrat"/>
              <a:ea typeface="Montserrat"/>
              <a:cs typeface="Montserrat"/>
              <a:sym typeface="Montserrat"/>
            </a:endParaRPr>
          </a:p>
        </p:txBody>
      </p:sp>
      <p:grpSp>
        <p:nvGrpSpPr>
          <p:cNvPr id="1189" name="Google Shape;1189;g32ba74b395b_0_168"/>
          <p:cNvGrpSpPr/>
          <p:nvPr/>
        </p:nvGrpSpPr>
        <p:grpSpPr>
          <a:xfrm>
            <a:off x="0" y="0"/>
            <a:ext cx="18288000" cy="10287000"/>
            <a:chOff x="0" y="0"/>
            <a:chExt cx="24384000" cy="13716000"/>
          </a:xfrm>
        </p:grpSpPr>
        <p:cxnSp>
          <p:nvCxnSpPr>
            <p:cNvPr id="1190" name="Google Shape;1190;g32ba74b395b_0_16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191" name="Google Shape;1191;g32ba74b395b_0_16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192" name="Google Shape;1192;g32ba74b395b_0_16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193" name="Google Shape;1193;g32ba74b395b_0_16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194" name="Google Shape;1194;g32ba74b395b_0_16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grpSp>
        <p:nvGrpSpPr>
          <p:cNvPr id="1195" name="Google Shape;1195;g32ba74b395b_0_168"/>
          <p:cNvGrpSpPr/>
          <p:nvPr/>
        </p:nvGrpSpPr>
        <p:grpSpPr>
          <a:xfrm>
            <a:off x="12871080" y="3962880"/>
            <a:ext cx="3459000" cy="5369700"/>
            <a:chOff x="12871080" y="3962880"/>
            <a:chExt cx="3459000" cy="5369700"/>
          </a:xfrm>
        </p:grpSpPr>
        <p:sp>
          <p:nvSpPr>
            <p:cNvPr id="1196" name="Google Shape;1196;g32ba74b395b_0_168"/>
            <p:cNvSpPr/>
            <p:nvPr/>
          </p:nvSpPr>
          <p:spPr>
            <a:xfrm>
              <a:off x="12871080" y="3962880"/>
              <a:ext cx="3456354"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197" name="Google Shape;1197;g32ba74b395b_0_168"/>
            <p:cNvSpPr txBox="1"/>
            <p:nvPr/>
          </p:nvSpPr>
          <p:spPr>
            <a:xfrm>
              <a:off x="12871080" y="3962880"/>
              <a:ext cx="3459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8" name="Google Shape;1198;g32ba74b395b_0_168"/>
          <p:cNvGrpSpPr/>
          <p:nvPr/>
        </p:nvGrpSpPr>
        <p:grpSpPr>
          <a:xfrm>
            <a:off x="14162400" y="3524760"/>
            <a:ext cx="876300" cy="876300"/>
            <a:chOff x="14162400" y="3524760"/>
            <a:chExt cx="876300" cy="876300"/>
          </a:xfrm>
        </p:grpSpPr>
        <p:sp>
          <p:nvSpPr>
            <p:cNvPr id="1199" name="Google Shape;1199;g32ba74b395b_0_168"/>
            <p:cNvSpPr/>
            <p:nvPr/>
          </p:nvSpPr>
          <p:spPr>
            <a:xfrm>
              <a:off x="14162400" y="35247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00" name="Google Shape;1200;g32ba74b395b_0_168"/>
            <p:cNvSpPr txBox="1"/>
            <p:nvPr/>
          </p:nvSpPr>
          <p:spPr>
            <a:xfrm>
              <a:off x="14162400" y="35247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1" name="Google Shape;1201;g32ba74b395b_0_168"/>
          <p:cNvSpPr txBox="1"/>
          <p:nvPr/>
        </p:nvSpPr>
        <p:spPr>
          <a:xfrm>
            <a:off x="12981960" y="4608720"/>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Czas trwania</a:t>
            </a:r>
            <a:endParaRPr sz="2500" b="0" i="0" u="none" strike="noStrike" cap="none">
              <a:latin typeface="Arial"/>
              <a:ea typeface="Arial"/>
              <a:cs typeface="Arial"/>
              <a:sym typeface="Arial"/>
            </a:endParaRPr>
          </a:p>
        </p:txBody>
      </p:sp>
      <p:sp>
        <p:nvSpPr>
          <p:cNvPr id="1202" name="Google Shape;1202;g32ba74b395b_0_168"/>
          <p:cNvSpPr txBox="1"/>
          <p:nvPr/>
        </p:nvSpPr>
        <p:spPr>
          <a:xfrm>
            <a:off x="14162400" y="37184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0 </a:t>
            </a:r>
            <a:r>
              <a:rPr lang="pl" sz="2500">
                <a:solidFill>
                  <a:srgbClr val="FFFFFF"/>
                </a:solidFill>
                <a:latin typeface="DM Serif Display"/>
                <a:ea typeface="DM Serif Display"/>
                <a:cs typeface="DM Serif Display"/>
                <a:sym typeface="DM Serif Display"/>
              </a:rPr>
              <a:t>3</a:t>
            </a:r>
            <a:endParaRPr sz="2500" b="0" i="0" u="none" strike="noStrike" cap="none">
              <a:latin typeface="Arial"/>
              <a:ea typeface="Arial"/>
              <a:cs typeface="Arial"/>
              <a:sym typeface="Arial"/>
            </a:endParaRPr>
          </a:p>
        </p:txBody>
      </p:sp>
      <p:sp>
        <p:nvSpPr>
          <p:cNvPr id="1203" name="Google Shape;1203;g32ba74b395b_0_168"/>
          <p:cNvSpPr txBox="1"/>
          <p:nvPr/>
        </p:nvSpPr>
        <p:spPr>
          <a:xfrm>
            <a:off x="12855449" y="5766095"/>
            <a:ext cx="32502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dirty="0">
                <a:solidFill>
                  <a:srgbClr val="FFFFFF"/>
                </a:solidFill>
                <a:latin typeface="DM Serif Display"/>
                <a:ea typeface="DM Serif Display"/>
                <a:cs typeface="DM Serif Display"/>
                <a:sym typeface="DM Serif Display"/>
              </a:rPr>
              <a:t>Ustawienie</a:t>
            </a:r>
            <a:endParaRPr sz="2500" b="0" i="0" u="none" strike="noStrike" cap="none" dirty="0">
              <a:latin typeface="Arial"/>
              <a:ea typeface="Arial"/>
              <a:cs typeface="Arial"/>
              <a:sym typeface="Arial"/>
            </a:endParaRPr>
          </a:p>
        </p:txBody>
      </p:sp>
      <p:sp>
        <p:nvSpPr>
          <p:cNvPr id="1204" name="Google Shape;1204;g32ba74b395b_0_168"/>
          <p:cNvSpPr txBox="1"/>
          <p:nvPr/>
        </p:nvSpPr>
        <p:spPr>
          <a:xfrm>
            <a:off x="5041717" y="4791152"/>
            <a:ext cx="7835400" cy="292560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None/>
            </a:pPr>
            <a:endParaRPr sz="1800" dirty="0">
              <a:solidFill>
                <a:srgbClr val="000000"/>
              </a:solidFill>
              <a:latin typeface="Montserrat"/>
              <a:ea typeface="Montserrat"/>
              <a:cs typeface="Montserrat"/>
              <a:sym typeface="Montserrat"/>
            </a:endParaRPr>
          </a:p>
          <a:p>
            <a:pPr marL="457200" lvl="0" indent="-342900" algn="l" rtl="0">
              <a:lnSpc>
                <a:spcPct val="150000"/>
              </a:lnSpc>
              <a:spcBef>
                <a:spcPts val="1001"/>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Aby zrozumieć, jak łączyć różne tkaniny</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tworzenia nowych tkanin poprzez patchwork</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chemeClr val="lt1"/>
                </a:solidFill>
                <a:latin typeface="Montserrat"/>
                <a:ea typeface="Montserrat"/>
                <a:cs typeface="Montserrat"/>
                <a:sym typeface="Montserrat"/>
              </a:rPr>
              <a:t>Umieć stosować aplikację jako technikę dekoracyjną</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Zrozumieć, jak stosować elementy dekoracyjne w celu upiększenia tkaniny</a:t>
            </a:r>
            <a:endParaRPr sz="1800" dirty="0">
              <a:solidFill>
                <a:srgbClr val="FFFFFF"/>
              </a:solidFill>
              <a:latin typeface="Montserrat"/>
              <a:ea typeface="Montserrat"/>
              <a:cs typeface="Montserrat"/>
              <a:sym typeface="Montserrat"/>
            </a:endParaRPr>
          </a:p>
          <a:p>
            <a:pPr marL="457200" lvl="0" indent="-342900" algn="l" rtl="0">
              <a:lnSpc>
                <a:spcPct val="1500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Możliwość harmonijnego wykorzystania różnych elementów dekoracyjnych</a:t>
            </a:r>
            <a:endParaRPr sz="1800" dirty="0">
              <a:latin typeface="Montserrat"/>
              <a:ea typeface="Montserrat"/>
              <a:cs typeface="Montserrat"/>
              <a:sym typeface="Montserrat"/>
            </a:endParaRPr>
          </a:p>
        </p:txBody>
      </p:sp>
      <p:sp>
        <p:nvSpPr>
          <p:cNvPr id="1205" name="Google Shape;1205;g32ba74b395b_0_168"/>
          <p:cNvSpPr txBox="1"/>
          <p:nvPr/>
        </p:nvSpPr>
        <p:spPr>
          <a:xfrm>
            <a:off x="13095450" y="5105525"/>
            <a:ext cx="3010200" cy="444900"/>
          </a:xfrm>
          <a:prstGeom prst="rect">
            <a:avLst/>
          </a:prstGeom>
          <a:noFill/>
          <a:ln>
            <a:noFill/>
          </a:ln>
        </p:spPr>
        <p:txBody>
          <a:bodyPr spcFirstLastPara="1" wrap="square" lIns="0" tIns="0" rIns="0" bIns="0" anchor="t" anchorCtr="1">
            <a:noAutofit/>
          </a:bodyPr>
          <a:lstStyle/>
          <a:p>
            <a:pPr marL="0" marR="0" lvl="0" indent="0" algn="ctr" rtl="0">
              <a:lnSpc>
                <a:spcPct val="194500"/>
              </a:lnSpc>
              <a:spcBef>
                <a:spcPts val="0"/>
              </a:spcBef>
              <a:spcAft>
                <a:spcPts val="0"/>
              </a:spcAft>
              <a:buNone/>
            </a:pPr>
            <a:r>
              <a:rPr lang="pl" sz="1800">
                <a:solidFill>
                  <a:srgbClr val="FFFFFF"/>
                </a:solidFill>
                <a:latin typeface="Montserrat"/>
                <a:ea typeface="Montserrat"/>
                <a:cs typeface="Montserrat"/>
                <a:sym typeface="Montserrat"/>
              </a:rPr>
              <a:t>4 </a:t>
            </a:r>
            <a:r>
              <a:rPr lang="pl" sz="1800" b="0" i="0" u="none" strike="noStrike" cap="none">
                <a:solidFill>
                  <a:srgbClr val="FFFFFF"/>
                </a:solidFill>
                <a:latin typeface="Montserrat"/>
                <a:ea typeface="Montserrat"/>
                <a:cs typeface="Montserrat"/>
                <a:sym typeface="Montserrat"/>
              </a:rPr>
              <a:t>godziny</a:t>
            </a:r>
            <a:endParaRPr sz="1800" b="0" i="0" u="none" strike="noStrike" cap="none">
              <a:latin typeface="Arial"/>
              <a:ea typeface="Arial"/>
              <a:cs typeface="Arial"/>
              <a:sym typeface="Arial"/>
            </a:endParaRPr>
          </a:p>
        </p:txBody>
      </p:sp>
      <p:sp>
        <p:nvSpPr>
          <p:cNvPr id="1206" name="Google Shape;1206;g32ba74b395b_0_168"/>
          <p:cNvSpPr txBox="1"/>
          <p:nvPr/>
        </p:nvSpPr>
        <p:spPr>
          <a:xfrm>
            <a:off x="13065909" y="6332974"/>
            <a:ext cx="3010200" cy="1740300"/>
          </a:xfrm>
          <a:prstGeom prst="rect">
            <a:avLst/>
          </a:prstGeom>
          <a:noFill/>
          <a:ln>
            <a:noFill/>
          </a:ln>
        </p:spPr>
        <p:txBody>
          <a:bodyPr spcFirstLastPara="1" wrap="square" lIns="0" tIns="0" rIns="0" bIns="0" anchor="t" anchorCtr="1">
            <a:noAutofit/>
          </a:bodyPr>
          <a:lstStyle/>
          <a:p>
            <a:pPr marL="0" lvl="0" indent="0" algn="ctr" rtl="0">
              <a:lnSpc>
                <a:spcPct val="194500"/>
              </a:lnSpc>
              <a:spcBef>
                <a:spcPts val="0"/>
              </a:spcBef>
              <a:spcAft>
                <a:spcPts val="0"/>
              </a:spcAft>
              <a:buNone/>
            </a:pPr>
            <a:r>
              <a:rPr lang="pl" sz="1800" dirty="0">
                <a:solidFill>
                  <a:srgbClr val="FFFFFF"/>
                </a:solidFill>
                <a:latin typeface="Montserrat"/>
                <a:ea typeface="Montserrat"/>
                <a:cs typeface="Montserrat"/>
                <a:sym typeface="Montserrat"/>
              </a:rPr>
              <a:t>pokój, w którym można umieścić uczestników przy oddzielnych stołach, każdy z maszyną do szycia</a:t>
            </a:r>
            <a:endParaRPr sz="1800" dirty="0">
              <a:solidFill>
                <a:srgbClr val="FFFFFF"/>
              </a:solidFill>
              <a:latin typeface="Montserrat"/>
              <a:ea typeface="Montserrat"/>
              <a:cs typeface="Montserrat"/>
              <a:sym typeface="Montserrat"/>
            </a:endParaRPr>
          </a:p>
        </p:txBody>
      </p:sp>
      <p:sp>
        <p:nvSpPr>
          <p:cNvPr id="1207" name="Google Shape;1207;g32ba74b395b_0_168"/>
          <p:cNvSpPr txBox="1"/>
          <p:nvPr/>
        </p:nvSpPr>
        <p:spPr>
          <a:xfrm>
            <a:off x="1177219" y="4831170"/>
            <a:ext cx="3459000" cy="3086700"/>
          </a:xfrm>
          <a:prstGeom prst="rect">
            <a:avLst/>
          </a:prstGeom>
          <a:noFill/>
          <a:ln>
            <a:noFill/>
          </a:ln>
        </p:spPr>
        <p:txBody>
          <a:bodyPr spcFirstLastPara="1" wrap="square" lIns="0" tIns="0" rIns="0" bIns="0" anchor="t" anchorCtr="0">
            <a:noAutofit/>
          </a:bodyPr>
          <a:lstStyle/>
          <a:p>
            <a:pPr marL="343080" marR="0" lvl="0" indent="-343080" algn="l" rtl="0">
              <a:lnSpc>
                <a:spcPct val="1945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Maszyna do szycia</a:t>
            </a:r>
            <a:endParaRPr sz="1800" i="0" u="none" strike="noStrike" cap="none" dirty="0">
              <a:solidFill>
                <a:srgbClr val="FFFFFF"/>
              </a:solidFill>
              <a:latin typeface="Montserrat"/>
              <a:ea typeface="Montserrat"/>
              <a:cs typeface="Montserrat"/>
              <a:sym typeface="Montserrat"/>
            </a:endParaRPr>
          </a:p>
          <a:p>
            <a:pPr marL="457200" lvl="0" indent="-342900" algn="l" rtl="0">
              <a:lnSpc>
                <a:spcPct val="194500"/>
              </a:lnSpc>
              <a:spcBef>
                <a:spcPts val="0"/>
              </a:spcBef>
              <a:spcAft>
                <a:spcPts val="0"/>
              </a:spcAft>
              <a:buClr>
                <a:srgbClr val="FFFFFF"/>
              </a:buClr>
              <a:buSzPts val="1800"/>
              <a:buFont typeface="Montserrat"/>
              <a:buChar char="•"/>
            </a:pPr>
            <a:r>
              <a:rPr lang="pl" sz="1800" dirty="0">
                <a:solidFill>
                  <a:schemeClr val="lt1"/>
                </a:solidFill>
                <a:latin typeface="Montserrat"/>
                <a:ea typeface="Montserrat"/>
                <a:cs typeface="Montserrat"/>
                <a:sym typeface="Montserrat"/>
              </a:rPr>
              <a:t>Materiał do haftu</a:t>
            </a:r>
            <a:endParaRPr sz="1800" dirty="0">
              <a:solidFill>
                <a:schemeClr val="lt1"/>
              </a:solidFill>
              <a:latin typeface="Montserrat"/>
              <a:ea typeface="Montserrat"/>
              <a:cs typeface="Montserrat"/>
              <a:sym typeface="Montserrat"/>
            </a:endParaRPr>
          </a:p>
          <a:p>
            <a:pPr marL="457200" lvl="0" indent="-342900" algn="l" rtl="0">
              <a:lnSpc>
                <a:spcPct val="194500"/>
              </a:lnSpc>
              <a:spcBef>
                <a:spcPts val="0"/>
              </a:spcBef>
              <a:spcAft>
                <a:spcPts val="0"/>
              </a:spcAft>
              <a:buClr>
                <a:schemeClr val="lt1"/>
              </a:buClr>
              <a:buSzPts val="1800"/>
              <a:buFont typeface="Montserrat"/>
              <a:buChar char="•"/>
            </a:pPr>
            <a:r>
              <a:rPr lang="pl" sz="1800" dirty="0">
                <a:solidFill>
                  <a:schemeClr val="lt1"/>
                </a:solidFill>
                <a:latin typeface="Montserrat"/>
                <a:ea typeface="Montserrat"/>
                <a:cs typeface="Montserrat"/>
                <a:sym typeface="Montserrat"/>
              </a:rPr>
              <a:t>Elementy dekoracyjne: koraliki, guziki, wstążki, włóczka.</a:t>
            </a:r>
            <a:endParaRPr sz="1800" dirty="0">
              <a:solidFill>
                <a:schemeClr val="lt1"/>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Zestaw do szycia</a:t>
            </a:r>
            <a:endParaRPr sz="1800" dirty="0">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Ubrania do recyklingu</a:t>
            </a:r>
            <a:endParaRPr sz="1800" i="0" u="none" strike="noStrike" cap="none" dirty="0">
              <a:solidFill>
                <a:srgbClr val="FFFFFF"/>
              </a:solidFill>
              <a:latin typeface="Montserrat"/>
              <a:ea typeface="Montserrat"/>
              <a:cs typeface="Montserrat"/>
              <a:sym typeface="Montserrat"/>
            </a:endParaRPr>
          </a:p>
          <a:p>
            <a:pPr marL="343080" marR="0" lvl="0" indent="-343080" algn="l" rtl="0">
              <a:lnSpc>
                <a:spcPct val="194500"/>
              </a:lnSpc>
              <a:spcBef>
                <a:spcPts val="0"/>
              </a:spcBef>
              <a:spcAft>
                <a:spcPts val="0"/>
              </a:spcAft>
              <a:buClr>
                <a:srgbClr val="FFFFFF"/>
              </a:buClr>
              <a:buSzPts val="1800"/>
              <a:buFont typeface="Montserrat"/>
              <a:buChar char="•"/>
            </a:pPr>
            <a:r>
              <a:rPr lang="pl" sz="1800" dirty="0">
                <a:solidFill>
                  <a:srgbClr val="FFFFFF"/>
                </a:solidFill>
                <a:latin typeface="Montserrat"/>
                <a:ea typeface="Montserrat"/>
                <a:cs typeface="Montserrat"/>
                <a:sym typeface="Montserrat"/>
              </a:rPr>
              <a:t>Skrawki tkanin</a:t>
            </a:r>
            <a:endParaRPr sz="1800" dirty="0">
              <a:solidFill>
                <a:srgbClr val="FFFFFF"/>
              </a:solidFill>
              <a:latin typeface="Montserrat"/>
              <a:ea typeface="Montserrat"/>
              <a:cs typeface="Montserrat"/>
              <a:sym typeface="Montserrat"/>
            </a:endParaRPr>
          </a:p>
          <a:p>
            <a:pPr marL="0" marR="0" lvl="0" indent="0" algn="l" rtl="0">
              <a:lnSpc>
                <a:spcPct val="194500"/>
              </a:lnSpc>
              <a:spcBef>
                <a:spcPts val="0"/>
              </a:spcBef>
              <a:spcAft>
                <a:spcPts val="0"/>
              </a:spcAft>
              <a:buNone/>
            </a:pPr>
            <a:endParaRPr sz="1800" dirty="0">
              <a:solidFill>
                <a:srgbClr val="FFFFFF"/>
              </a:solidFill>
              <a:latin typeface="Montserrat"/>
              <a:ea typeface="Montserrat"/>
              <a:cs typeface="Montserrat"/>
              <a:sym typeface="Montserrat"/>
            </a:endParaRPr>
          </a:p>
          <a:p>
            <a:pPr marL="0" marR="0" lvl="0" indent="0" algn="l" rtl="0">
              <a:lnSpc>
                <a:spcPct val="194500"/>
              </a:lnSpc>
              <a:spcBef>
                <a:spcPts val="0"/>
              </a:spcBef>
              <a:spcAft>
                <a:spcPts val="0"/>
              </a:spcAft>
              <a:buNone/>
            </a:pPr>
            <a:endParaRPr sz="1800" dirty="0">
              <a:solidFill>
                <a:srgbClr val="FFFFFF"/>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1"/>
        <p:cNvGrpSpPr/>
        <p:nvPr/>
      </p:nvGrpSpPr>
      <p:grpSpPr>
        <a:xfrm>
          <a:off x="0" y="0"/>
          <a:ext cx="0" cy="0"/>
          <a:chOff x="0" y="0"/>
          <a:chExt cx="0" cy="0"/>
        </a:xfrm>
      </p:grpSpPr>
      <p:grpSp>
        <p:nvGrpSpPr>
          <p:cNvPr id="1212" name="Google Shape;1212;g32ba74b395b_0_209"/>
          <p:cNvGrpSpPr/>
          <p:nvPr/>
        </p:nvGrpSpPr>
        <p:grpSpPr>
          <a:xfrm>
            <a:off x="2870695" y="3828805"/>
            <a:ext cx="12192000" cy="5369700"/>
            <a:chOff x="2590920" y="3934080"/>
            <a:chExt cx="12192000" cy="5369700"/>
          </a:xfrm>
        </p:grpSpPr>
        <p:sp>
          <p:nvSpPr>
            <p:cNvPr id="1213" name="Google Shape;1213;g32ba74b395b_0_209"/>
            <p:cNvSpPr/>
            <p:nvPr/>
          </p:nvSpPr>
          <p:spPr>
            <a:xfrm>
              <a:off x="2590920" y="3934080"/>
              <a:ext cx="12189461" cy="5365877"/>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214" name="Google Shape;1214;g32ba74b395b_0_209"/>
            <p:cNvSpPr txBox="1"/>
            <p:nvPr/>
          </p:nvSpPr>
          <p:spPr>
            <a:xfrm>
              <a:off x="2590920" y="3934080"/>
              <a:ext cx="12192000" cy="53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5" name="Google Shape;1215;g32ba74b395b_0_209"/>
          <p:cNvGrpSpPr/>
          <p:nvPr/>
        </p:nvGrpSpPr>
        <p:grpSpPr>
          <a:xfrm>
            <a:off x="3505320" y="3495960"/>
            <a:ext cx="876300" cy="876300"/>
            <a:chOff x="3505320" y="3495960"/>
            <a:chExt cx="876300" cy="876300"/>
          </a:xfrm>
        </p:grpSpPr>
        <p:sp>
          <p:nvSpPr>
            <p:cNvPr id="1216" name="Google Shape;1216;g32ba74b395b_0_209"/>
            <p:cNvSpPr/>
            <p:nvPr/>
          </p:nvSpPr>
          <p:spPr>
            <a:xfrm>
              <a:off x="3505320" y="3495960"/>
              <a:ext cx="875792"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17" name="Google Shape;1217;g32ba74b395b_0_209"/>
            <p:cNvSpPr txBox="1"/>
            <p:nvPr/>
          </p:nvSpPr>
          <p:spPr>
            <a:xfrm>
              <a:off x="3505320" y="3495960"/>
              <a:ext cx="8763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8" name="Google Shape;1218;g32ba74b395b_0_209"/>
          <p:cNvSpPr txBox="1"/>
          <p:nvPr/>
        </p:nvSpPr>
        <p:spPr>
          <a:xfrm>
            <a:off x="3505320" y="3689640"/>
            <a:ext cx="8763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Plan</a:t>
            </a:r>
            <a:endParaRPr sz="2500" b="0" i="0" u="none" strike="noStrike" cap="none">
              <a:latin typeface="Arial"/>
              <a:ea typeface="Arial"/>
              <a:cs typeface="Arial"/>
              <a:sym typeface="Arial"/>
            </a:endParaRPr>
          </a:p>
        </p:txBody>
      </p:sp>
      <p:sp>
        <p:nvSpPr>
          <p:cNvPr id="1219" name="Google Shape;1219;g32ba74b395b_0_209"/>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220" name="Google Shape;1220;g32ba74b395b_0_209"/>
          <p:cNvSpPr txBox="1"/>
          <p:nvPr/>
        </p:nvSpPr>
        <p:spPr>
          <a:xfrm>
            <a:off x="4567320" y="5096160"/>
            <a:ext cx="9153300" cy="2835000"/>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r>
              <a:rPr lang="pl" sz="1800" b="1" i="0" u="none" strike="noStrike" cap="none" dirty="0">
                <a:solidFill>
                  <a:srgbClr val="FFFFFF"/>
                </a:solidFill>
                <a:latin typeface="Montserrat"/>
                <a:ea typeface="Montserrat"/>
                <a:cs typeface="Montserrat"/>
                <a:sym typeface="Montserrat"/>
              </a:rPr>
              <a:t>Czas</a:t>
            </a:r>
            <a:r>
              <a:rPr lang="pl" sz="1800" b="0" i="0" u="none" strike="noStrike" cap="none" dirty="0">
                <a:solidFill>
                  <a:srgbClr val="FFFFFF"/>
                </a:solidFill>
                <a:latin typeface="Montserrat"/>
                <a:ea typeface="Montserrat"/>
                <a:cs typeface="Montserrat"/>
                <a:sym typeface="Montserrat"/>
              </a:rPr>
              <a:t>                </a:t>
            </a:r>
            <a:r>
              <a:rPr lang="pl" sz="1800" b="1" i="0" u="none" strike="noStrike" cap="none" dirty="0">
                <a:solidFill>
                  <a:srgbClr val="FFFFFF"/>
                </a:solidFill>
                <a:latin typeface="Montserrat"/>
                <a:ea typeface="Montserrat"/>
                <a:cs typeface="Montserrat"/>
                <a:sym typeface="Montserrat"/>
              </a:rPr>
              <a:t>Działalność</a:t>
            </a:r>
            <a:endParaRPr sz="1800" b="0" i="0" u="none" strike="noStrike" cap="none" dirty="0">
              <a:latin typeface="Arial"/>
              <a:ea typeface="Arial"/>
              <a:cs typeface="Arial"/>
              <a:sym typeface="Arial"/>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00:00 – </a:t>
            </a:r>
            <a:r>
              <a:rPr lang="pl" sz="1800" dirty="0">
                <a:solidFill>
                  <a:srgbClr val="FFFFFF"/>
                </a:solidFill>
                <a:latin typeface="Montserrat"/>
                <a:ea typeface="Montserrat"/>
                <a:cs typeface="Montserrat"/>
                <a:sym typeface="Montserrat"/>
              </a:rPr>
              <a:t>00:20</a:t>
            </a:r>
            <a:r>
              <a:rPr lang="pl" sz="1800" b="0" i="0" u="none" strike="noStrike" cap="none" dirty="0">
                <a:solidFill>
                  <a:srgbClr val="FFFFFF"/>
                </a:solidFill>
                <a:latin typeface="Montserrat"/>
                <a:ea typeface="Montserrat"/>
                <a:cs typeface="Montserrat"/>
                <a:sym typeface="Montserrat"/>
              </a:rPr>
              <a:t> </a:t>
            </a:r>
            <a:r>
              <a:rPr lang="pl" sz="1800" dirty="0">
                <a:solidFill>
                  <a:srgbClr val="FFFFFF"/>
                </a:solidFill>
                <a:latin typeface="Montserrat"/>
                <a:ea typeface="Montserrat"/>
                <a:cs typeface="Montserrat"/>
                <a:sym typeface="Montserrat"/>
              </a:rPr>
              <a:t>Wybierz materiały i stwórz plan</a:t>
            </a:r>
            <a:endParaRPr sz="1800" dirty="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00: </a:t>
            </a:r>
            <a:r>
              <a:rPr lang="pl" sz="1800" dirty="0">
                <a:solidFill>
                  <a:srgbClr val="FFFFFF"/>
                </a:solidFill>
                <a:latin typeface="Montserrat"/>
                <a:ea typeface="Montserrat"/>
                <a:cs typeface="Montserrat"/>
                <a:sym typeface="Montserrat"/>
              </a:rPr>
              <a:t>20 </a:t>
            </a:r>
            <a:r>
              <a:rPr lang="pl" sz="1800" b="0" i="0" u="none" strike="noStrike" cap="none" dirty="0">
                <a:solidFill>
                  <a:srgbClr val="FFFFFF"/>
                </a:solidFill>
                <a:latin typeface="Montserrat"/>
                <a:ea typeface="Montserrat"/>
                <a:cs typeface="Montserrat"/>
                <a:sym typeface="Montserrat"/>
              </a:rPr>
              <a:t>– 01:00 </a:t>
            </a:r>
            <a:r>
              <a:rPr lang="pl" sz="1800" dirty="0">
                <a:solidFill>
                  <a:schemeClr val="lt1"/>
                </a:solidFill>
                <a:latin typeface="Montserrat"/>
                <a:ea typeface="Montserrat"/>
                <a:cs typeface="Montserrat"/>
                <a:sym typeface="Montserrat"/>
              </a:rPr>
              <a:t>Cięcie i montaż</a:t>
            </a:r>
            <a:endParaRPr sz="1800" b="0" i="0" u="none" strike="noStrike" cap="none" dirty="0">
              <a:latin typeface="Arial"/>
              <a:ea typeface="Arial"/>
              <a:cs typeface="Arial"/>
              <a:sym typeface="Arial"/>
            </a:endParaRPr>
          </a:p>
          <a:p>
            <a:pPr marL="0" marR="0" lvl="0" indent="0" algn="l" rtl="0">
              <a:lnSpc>
                <a:spcPct val="200000"/>
              </a:lnSpc>
              <a:spcBef>
                <a:spcPts val="0"/>
              </a:spcBef>
              <a:spcAft>
                <a:spcPts val="0"/>
              </a:spcAft>
              <a:buNone/>
            </a:pPr>
            <a:r>
              <a:rPr lang="pl" sz="1800" b="0" i="0" u="none" strike="noStrike" cap="none" dirty="0">
                <a:solidFill>
                  <a:srgbClr val="FFFFFF"/>
                </a:solidFill>
                <a:latin typeface="Montserrat"/>
                <a:ea typeface="Montserrat"/>
                <a:cs typeface="Montserrat"/>
                <a:sym typeface="Montserrat"/>
              </a:rPr>
              <a:t>01:00 – 03:00 </a:t>
            </a:r>
            <a:r>
              <a:rPr lang="pl" sz="1800" dirty="0">
                <a:solidFill>
                  <a:srgbClr val="FFFFFF"/>
                </a:solidFill>
                <a:latin typeface="Montserrat"/>
                <a:ea typeface="Montserrat"/>
                <a:cs typeface="Montserrat"/>
                <a:sym typeface="Montserrat"/>
              </a:rPr>
              <a:t>Patchwork i </a:t>
            </a:r>
            <a:r>
              <a:rPr lang="pl" sz="1800" dirty="0">
                <a:solidFill>
                  <a:schemeClr val="lt1"/>
                </a:solidFill>
                <a:latin typeface="Montserrat"/>
                <a:ea typeface="Montserrat"/>
                <a:cs typeface="Montserrat"/>
                <a:sym typeface="Montserrat"/>
              </a:rPr>
              <a:t>aplikacje</a:t>
            </a:r>
            <a:endParaRPr sz="1800" dirty="0">
              <a:solidFill>
                <a:srgbClr val="FFFFFF"/>
              </a:solidFill>
              <a:latin typeface="Montserrat"/>
              <a:ea typeface="Montserrat"/>
              <a:cs typeface="Montserrat"/>
              <a:sym typeface="Montserrat"/>
            </a:endParaRPr>
          </a:p>
          <a:p>
            <a:pPr marL="0" marR="0" lvl="0" indent="0" algn="l" rtl="0">
              <a:lnSpc>
                <a:spcPct val="200000"/>
              </a:lnSpc>
              <a:spcBef>
                <a:spcPts val="0"/>
              </a:spcBef>
              <a:spcAft>
                <a:spcPts val="0"/>
              </a:spcAft>
              <a:buNone/>
            </a:pPr>
            <a:r>
              <a:rPr lang="pl" sz="1800" dirty="0">
                <a:solidFill>
                  <a:srgbClr val="FFFFFF"/>
                </a:solidFill>
                <a:latin typeface="Montserrat"/>
                <a:ea typeface="Montserrat"/>
                <a:cs typeface="Montserrat"/>
                <a:sym typeface="Montserrat"/>
              </a:rPr>
              <a:t>03:00 </a:t>
            </a:r>
            <a:r>
              <a:rPr lang="pl" sz="1800" b="0" i="0" u="none" strike="noStrike" cap="none" dirty="0">
                <a:solidFill>
                  <a:srgbClr val="FFFFFF"/>
                </a:solidFill>
                <a:latin typeface="Montserrat"/>
                <a:ea typeface="Montserrat"/>
                <a:cs typeface="Montserrat"/>
                <a:sym typeface="Montserrat"/>
              </a:rPr>
              <a:t>– </a:t>
            </a:r>
            <a:r>
              <a:rPr lang="pl" sz="1800" dirty="0">
                <a:solidFill>
                  <a:srgbClr val="FFFFFF"/>
                </a:solidFill>
                <a:latin typeface="Montserrat"/>
                <a:ea typeface="Montserrat"/>
                <a:cs typeface="Montserrat"/>
                <a:sym typeface="Montserrat"/>
              </a:rPr>
              <a:t>4:00 Dodawanie elementów </a:t>
            </a:r>
            <a:endParaRPr sz="1800" b="0" i="0" u="none" strike="noStrike" cap="none" dirty="0">
              <a:latin typeface="Arial"/>
              <a:ea typeface="Arial"/>
              <a:cs typeface="Arial"/>
              <a:sym typeface="Arial"/>
            </a:endParaRPr>
          </a:p>
        </p:txBody>
      </p:sp>
      <p:grpSp>
        <p:nvGrpSpPr>
          <p:cNvPr id="1221" name="Google Shape;1221;g32ba74b395b_0_209"/>
          <p:cNvGrpSpPr/>
          <p:nvPr/>
        </p:nvGrpSpPr>
        <p:grpSpPr>
          <a:xfrm>
            <a:off x="0" y="0"/>
            <a:ext cx="18288000" cy="10287000"/>
            <a:chOff x="0" y="0"/>
            <a:chExt cx="24384000" cy="13716000"/>
          </a:xfrm>
        </p:grpSpPr>
        <p:cxnSp>
          <p:nvCxnSpPr>
            <p:cNvPr id="1222" name="Google Shape;1222;g32ba74b395b_0_209"/>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23" name="Google Shape;1223;g32ba74b395b_0_209"/>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24" name="Google Shape;1224;g32ba74b395b_0_209"/>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25" name="Google Shape;1225;g32ba74b395b_0_209"/>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26" name="Google Shape;1226;g32ba74b395b_0_209"/>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1227" name="Google Shape;1227;g32ba74b395b_0_209"/>
          <p:cNvSpPr txBox="1"/>
          <p:nvPr/>
        </p:nvSpPr>
        <p:spPr>
          <a:xfrm>
            <a:off x="1179360" y="1412640"/>
            <a:ext cx="13144800"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tworzenia zdobionej tkaniny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1"/>
        <p:cNvGrpSpPr/>
        <p:nvPr/>
      </p:nvGrpSpPr>
      <p:grpSpPr>
        <a:xfrm>
          <a:off x="0" y="0"/>
          <a:ext cx="0" cy="0"/>
          <a:chOff x="0" y="0"/>
          <a:chExt cx="0" cy="0"/>
        </a:xfrm>
      </p:grpSpPr>
      <p:grpSp>
        <p:nvGrpSpPr>
          <p:cNvPr id="1232" name="Google Shape;1232;g32ba74b395b_0_228"/>
          <p:cNvGrpSpPr/>
          <p:nvPr/>
        </p:nvGrpSpPr>
        <p:grpSpPr>
          <a:xfrm>
            <a:off x="457200" y="3285000"/>
            <a:ext cx="16022726" cy="6000551"/>
            <a:chOff x="457200" y="3285000"/>
            <a:chExt cx="16022726" cy="6000551"/>
          </a:xfrm>
        </p:grpSpPr>
        <p:sp>
          <p:nvSpPr>
            <p:cNvPr id="1233" name="Google Shape;1233;g32ba74b395b_0_228"/>
            <p:cNvSpPr/>
            <p:nvPr/>
          </p:nvSpPr>
          <p:spPr>
            <a:xfrm>
              <a:off x="457200" y="3285000"/>
              <a:ext cx="16022726" cy="6000551"/>
            </a:xfrm>
            <a:custGeom>
              <a:avLst/>
              <a:gdLst/>
              <a:ahLst/>
              <a:cxnLst/>
              <a:rect l="l" t="t" r="r" b="b"/>
              <a:pathLst>
                <a:path w="3207753" h="3846507" extrusionOk="0">
                  <a:moveTo>
                    <a:pt x="0" y="0"/>
                  </a:moveTo>
                  <a:lnTo>
                    <a:pt x="3207753" y="0"/>
                  </a:lnTo>
                  <a:lnTo>
                    <a:pt x="3207753" y="3846507"/>
                  </a:lnTo>
                  <a:lnTo>
                    <a:pt x="0" y="3846507"/>
                  </a:lnTo>
                  <a:close/>
                </a:path>
              </a:pathLst>
            </a:custGeom>
            <a:solidFill>
              <a:srgbClr val="1E2328"/>
            </a:solidFill>
            <a:ln>
              <a:noFill/>
            </a:ln>
          </p:spPr>
          <p:txBody>
            <a:bodyPr/>
            <a:lstStyle/>
            <a:p>
              <a:endParaRPr lang="pl-PL"/>
            </a:p>
          </p:txBody>
        </p:sp>
        <p:sp>
          <p:nvSpPr>
            <p:cNvPr id="1234" name="Google Shape;1234;g32ba74b395b_0_228"/>
            <p:cNvSpPr txBox="1"/>
            <p:nvPr/>
          </p:nvSpPr>
          <p:spPr>
            <a:xfrm>
              <a:off x="457200" y="3285000"/>
              <a:ext cx="16019700" cy="599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5" name="Google Shape;1235;g32ba74b395b_0_228"/>
          <p:cNvGrpSpPr/>
          <p:nvPr/>
        </p:nvGrpSpPr>
        <p:grpSpPr>
          <a:xfrm>
            <a:off x="2229840" y="2846880"/>
            <a:ext cx="2519680" cy="876300"/>
            <a:chOff x="2229840" y="2846880"/>
            <a:chExt cx="2519680" cy="876300"/>
          </a:xfrm>
        </p:grpSpPr>
        <p:sp>
          <p:nvSpPr>
            <p:cNvPr id="1236" name="Google Shape;1236;g32ba74b395b_0_228"/>
            <p:cNvSpPr/>
            <p:nvPr/>
          </p:nvSpPr>
          <p:spPr>
            <a:xfrm>
              <a:off x="2229840" y="2846880"/>
              <a:ext cx="2519680" cy="875792"/>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1237" name="Google Shape;1237;g32ba74b395b_0_228"/>
            <p:cNvSpPr txBox="1"/>
            <p:nvPr/>
          </p:nvSpPr>
          <p:spPr>
            <a:xfrm>
              <a:off x="2229840" y="2846880"/>
              <a:ext cx="2519400" cy="87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g32ba74b395b_0_228"/>
          <p:cNvSpPr txBox="1"/>
          <p:nvPr/>
        </p:nvSpPr>
        <p:spPr>
          <a:xfrm>
            <a:off x="2229840" y="3040560"/>
            <a:ext cx="2519400" cy="444900"/>
          </a:xfrm>
          <a:prstGeom prst="rect">
            <a:avLst/>
          </a:prstGeom>
          <a:noFill/>
          <a:ln>
            <a:noFill/>
          </a:ln>
        </p:spPr>
        <p:txBody>
          <a:bodyPr spcFirstLastPara="1" wrap="square" lIns="0" tIns="0" rIns="0" bIns="0" anchor="t" anchorCtr="1">
            <a:noAutofit/>
          </a:bodyPr>
          <a:lstStyle/>
          <a:p>
            <a:pPr marL="0" marR="0" lvl="0" indent="0" algn="ctr" rtl="0">
              <a:lnSpc>
                <a:spcPct val="140040"/>
              </a:lnSpc>
              <a:spcBef>
                <a:spcPts val="0"/>
              </a:spcBef>
              <a:spcAft>
                <a:spcPts val="0"/>
              </a:spcAft>
              <a:buNone/>
            </a:pPr>
            <a:r>
              <a:rPr lang="pl" sz="2500" b="0" i="0" u="none" strike="noStrike" cap="none">
                <a:solidFill>
                  <a:srgbClr val="FFFFFF"/>
                </a:solidFill>
                <a:latin typeface="DM Serif Display"/>
                <a:ea typeface="DM Serif Display"/>
                <a:cs typeface="DM Serif Display"/>
                <a:sym typeface="DM Serif Display"/>
              </a:rPr>
              <a:t>Realizacja</a:t>
            </a:r>
            <a:endParaRPr sz="2500" b="0" i="0" u="none" strike="noStrike" cap="none">
              <a:latin typeface="Arial"/>
              <a:ea typeface="Arial"/>
              <a:cs typeface="Arial"/>
              <a:sym typeface="Arial"/>
            </a:endParaRPr>
          </a:p>
        </p:txBody>
      </p:sp>
      <p:sp>
        <p:nvSpPr>
          <p:cNvPr id="1239" name="Google Shape;1239;g32ba74b395b_0_228"/>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sp>
        <p:nvSpPr>
          <p:cNvPr id="1240" name="Google Shape;1240;g32ba74b395b_0_228"/>
          <p:cNvSpPr txBox="1"/>
          <p:nvPr/>
        </p:nvSpPr>
        <p:spPr>
          <a:xfrm>
            <a:off x="809713" y="4610452"/>
            <a:ext cx="15317700" cy="38337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50000"/>
              </a:lnSpc>
              <a:spcBef>
                <a:spcPts val="0"/>
              </a:spcBef>
              <a:spcAft>
                <a:spcPts val="0"/>
              </a:spcAft>
              <a:buClr>
                <a:srgbClr val="FFFFFF"/>
              </a:buClr>
              <a:buSzPts val="1800"/>
              <a:buFont typeface="Montserrat"/>
              <a:buAutoNum type="arabicPeriod"/>
            </a:pPr>
            <a:r>
              <a:rPr lang="pl" sz="1800" dirty="0">
                <a:solidFill>
                  <a:srgbClr val="FFFFFF"/>
                </a:solidFill>
                <a:latin typeface="Montserrat"/>
                <a:ea typeface="Montserrat"/>
                <a:cs typeface="Montserrat"/>
                <a:sym typeface="Montserrat"/>
              </a:rPr>
              <a:t>Zacznij od wybrania tkanin, których użyjesz i zaplanuj, jak je połączysz – zaplanuj już teraz, jakie inne techniki zastosujesz, aby mieć pewność, że wszystkie elementy będą dobrze ze sobą współgrać.</a:t>
            </a:r>
            <a:endParaRPr sz="1800" dirty="0">
              <a:solidFill>
                <a:srgbClr val="FFFFFF"/>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FFFFFF"/>
              </a:buClr>
              <a:buSzPts val="1800"/>
              <a:buFont typeface="Montserrat"/>
              <a:buAutoNum type="arabicPeriod"/>
            </a:pPr>
            <a:r>
              <a:rPr lang="pl" sz="1800" dirty="0">
                <a:solidFill>
                  <a:srgbClr val="FFFFFF"/>
                </a:solidFill>
                <a:latin typeface="Montserrat"/>
                <a:ea typeface="Montserrat"/>
                <a:cs typeface="Montserrat"/>
                <a:sym typeface="Montserrat"/>
              </a:rPr>
              <a:t>Wytnij tkaniny i elementy ubrań, upewniając się, że mają odpowiedni rozmiar (zawsze dodawaj dodatkowe wymiary, aby zachować bezpieczeństwo) i zacznij od ułożenia ich obok siebie, ponieważ będą szyte.</a:t>
            </a:r>
            <a:endParaRPr sz="1800" dirty="0">
              <a:solidFill>
                <a:srgbClr val="FFFFFF"/>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FFFFFF"/>
              </a:buClr>
              <a:buSzPts val="1800"/>
              <a:buFont typeface="Montserrat"/>
              <a:buAutoNum type="arabicPeriod"/>
            </a:pPr>
            <a:r>
              <a:rPr lang="pl" sz="1800" dirty="0">
                <a:solidFill>
                  <a:srgbClr val="FFFFFF"/>
                </a:solidFill>
                <a:latin typeface="Montserrat"/>
                <a:ea typeface="Montserrat"/>
                <a:cs typeface="Montserrat"/>
                <a:sym typeface="Montserrat"/>
              </a:rPr>
              <a:t>Zacznij od procesu łatania, pamiętaj o przestrzeganiu podanych wskazówek</a:t>
            </a:r>
            <a:endParaRPr sz="1800" dirty="0">
              <a:solidFill>
                <a:srgbClr val="FFFFFF"/>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FFFFFF"/>
              </a:buClr>
              <a:buSzPts val="1800"/>
              <a:buFont typeface="Montserrat"/>
              <a:buAutoNum type="arabicPeriod"/>
            </a:pPr>
            <a:r>
              <a:rPr lang="pl" sz="1800" dirty="0">
                <a:solidFill>
                  <a:srgbClr val="FFFFFF"/>
                </a:solidFill>
                <a:latin typeface="Montserrat"/>
                <a:ea typeface="Montserrat"/>
                <a:cs typeface="Montserrat"/>
                <a:sym typeface="Montserrat"/>
              </a:rPr>
              <a:t>Po zakończeniu patchworku otrzymasz podstawę materiału, możesz zacząć przyszywać aplikację i/lub aplikację odwrotną, pamiętając o zachowaniu równowagi estetycznej</a:t>
            </a:r>
            <a:endParaRPr sz="1800" dirty="0">
              <a:solidFill>
                <a:srgbClr val="FFFFFF"/>
              </a:solidFill>
              <a:latin typeface="Montserrat"/>
              <a:ea typeface="Montserrat"/>
              <a:cs typeface="Montserrat"/>
              <a:sym typeface="Montserrat"/>
            </a:endParaRPr>
          </a:p>
          <a:p>
            <a:pPr marL="457200" marR="0" lvl="0" indent="-342900" algn="l" rtl="0">
              <a:lnSpc>
                <a:spcPct val="150000"/>
              </a:lnSpc>
              <a:spcBef>
                <a:spcPts val="0"/>
              </a:spcBef>
              <a:spcAft>
                <a:spcPts val="0"/>
              </a:spcAft>
              <a:buClr>
                <a:srgbClr val="FFFFFF"/>
              </a:buClr>
              <a:buSzPts val="1800"/>
              <a:buFont typeface="Montserrat"/>
              <a:buAutoNum type="arabicPeriod"/>
            </a:pPr>
            <a:r>
              <a:rPr lang="pl" sz="1800" dirty="0">
                <a:solidFill>
                  <a:srgbClr val="FFFFFF"/>
                </a:solidFill>
                <a:latin typeface="Montserrat"/>
                <a:ea typeface="Montserrat"/>
                <a:cs typeface="Montserrat"/>
                <a:sym typeface="Montserrat"/>
              </a:rPr>
              <a:t>Ostatnia część to dodanie elementów dekoracyjnych: ich rodzaj i technika zależą od Twojego wyboru, użyj co najmniej dwóch elementów dekoracyjnych i technik, starając się, aby wszystko było zrównoważone.</a:t>
            </a:r>
            <a:endParaRPr sz="1800" dirty="0">
              <a:solidFill>
                <a:srgbClr val="FFFFFF"/>
              </a:solidFill>
              <a:latin typeface="Montserrat"/>
              <a:ea typeface="Montserrat"/>
              <a:cs typeface="Montserrat"/>
              <a:sym typeface="Montserrat"/>
            </a:endParaRPr>
          </a:p>
        </p:txBody>
      </p:sp>
      <p:grpSp>
        <p:nvGrpSpPr>
          <p:cNvPr id="1241" name="Google Shape;1241;g32ba74b395b_0_228"/>
          <p:cNvGrpSpPr/>
          <p:nvPr/>
        </p:nvGrpSpPr>
        <p:grpSpPr>
          <a:xfrm>
            <a:off x="0" y="0"/>
            <a:ext cx="18288000" cy="10287000"/>
            <a:chOff x="0" y="0"/>
            <a:chExt cx="24384000" cy="13716000"/>
          </a:xfrm>
        </p:grpSpPr>
        <p:cxnSp>
          <p:nvCxnSpPr>
            <p:cNvPr id="1242" name="Google Shape;1242;g32ba74b395b_0_22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43" name="Google Shape;1243;g32ba74b395b_0_22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44" name="Google Shape;1244;g32ba74b395b_0_22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1245" name="Google Shape;1245;g32ba74b395b_0_22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1246" name="Google Shape;1246;g32ba74b395b_0_22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dirty="0"/>
          </a:p>
        </p:txBody>
      </p:sp>
      <p:sp>
        <p:nvSpPr>
          <p:cNvPr id="1247" name="Google Shape;1247;g32ba74b395b_0_228"/>
          <p:cNvSpPr txBox="1"/>
          <p:nvPr/>
        </p:nvSpPr>
        <p:spPr>
          <a:xfrm>
            <a:off x="-1" y="1412640"/>
            <a:ext cx="16297835" cy="802800"/>
          </a:xfrm>
          <a:prstGeom prst="rect">
            <a:avLst/>
          </a:prstGeom>
          <a:noFill/>
          <a:ln>
            <a:noFill/>
          </a:ln>
        </p:spPr>
        <p:txBody>
          <a:bodyPr spcFirstLastPara="1" wrap="square" lIns="0" tIns="0" rIns="0" bIns="0" anchor="t" anchorCtr="1">
            <a:noAutofit/>
          </a:bodyPr>
          <a:lstStyle/>
          <a:p>
            <a:pPr marL="0" marR="0" lvl="0" indent="0" algn="ctr" rtl="0">
              <a:lnSpc>
                <a:spcPct val="100016"/>
              </a:lnSpc>
              <a:spcBef>
                <a:spcPts val="0"/>
              </a:spcBef>
              <a:spcAft>
                <a:spcPts val="0"/>
              </a:spcAft>
              <a:buNone/>
            </a:pPr>
            <a:r>
              <a:rPr lang="pl" sz="6000" b="0" i="0" u="none" strike="noStrike" cap="none" dirty="0">
                <a:solidFill>
                  <a:srgbClr val="1E2328"/>
                </a:solidFill>
                <a:latin typeface="DM Serif Display"/>
                <a:ea typeface="DM Serif Display"/>
                <a:cs typeface="DM Serif Display"/>
                <a:sym typeface="DM Serif Display"/>
              </a:rPr>
              <a:t>Aktywność dotycząca </a:t>
            </a:r>
            <a:r>
              <a:rPr lang="pl" sz="6000" dirty="0">
                <a:solidFill>
                  <a:srgbClr val="1E2328"/>
                </a:solidFill>
                <a:latin typeface="DM Serif Display"/>
                <a:ea typeface="DM Serif Display"/>
                <a:cs typeface="DM Serif Display"/>
                <a:sym typeface="DM Serif Display"/>
              </a:rPr>
              <a:t>tworzenia zdobionej tkaniny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grpSp>
        <p:nvGrpSpPr>
          <p:cNvPr id="1252" name="Google Shape;1252;p14"/>
          <p:cNvGrpSpPr/>
          <p:nvPr/>
        </p:nvGrpSpPr>
        <p:grpSpPr>
          <a:xfrm>
            <a:off x="0" y="0"/>
            <a:ext cx="18288000" cy="10287000"/>
            <a:chOff x="0" y="0"/>
            <a:chExt cx="24384000" cy="13716000"/>
          </a:xfrm>
        </p:grpSpPr>
        <p:cxnSp>
          <p:nvCxnSpPr>
            <p:cNvPr id="1253" name="Google Shape;1253;p14"/>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54" name="Google Shape;1254;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55" name="Google Shape;1255;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grpSp>
        <p:nvGrpSpPr>
          <p:cNvPr id="1256" name="Google Shape;1256;p14"/>
          <p:cNvGrpSpPr/>
          <p:nvPr/>
        </p:nvGrpSpPr>
        <p:grpSpPr>
          <a:xfrm>
            <a:off x="0" y="5674870"/>
            <a:ext cx="2839729" cy="4612130"/>
            <a:chOff x="0" y="0"/>
            <a:chExt cx="2254172" cy="3661101"/>
          </a:xfrm>
        </p:grpSpPr>
        <p:sp>
          <p:nvSpPr>
            <p:cNvPr id="1257" name="Google Shape;1257;p14"/>
            <p:cNvSpPr/>
            <p:nvPr/>
          </p:nvSpPr>
          <p:spPr>
            <a:xfrm>
              <a:off x="0" y="0"/>
              <a:ext cx="2254172" cy="3661101"/>
            </a:xfrm>
            <a:custGeom>
              <a:avLst/>
              <a:gdLst/>
              <a:ahLst/>
              <a:cxnLst/>
              <a:rect l="l" t="t" r="r" b="b"/>
              <a:pathLst>
                <a:path w="2254172" h="3661101" extrusionOk="0">
                  <a:moveTo>
                    <a:pt x="0" y="0"/>
                  </a:moveTo>
                  <a:lnTo>
                    <a:pt x="2254172" y="0"/>
                  </a:lnTo>
                  <a:lnTo>
                    <a:pt x="2254172" y="3661101"/>
                  </a:lnTo>
                  <a:lnTo>
                    <a:pt x="0" y="3661101"/>
                  </a:lnTo>
                  <a:close/>
                </a:path>
              </a:pathLst>
            </a:custGeom>
            <a:solidFill>
              <a:srgbClr val="000000"/>
            </a:solidFill>
            <a:ln>
              <a:noFill/>
            </a:ln>
          </p:spPr>
          <p:txBody>
            <a:bodyPr/>
            <a:lstStyle/>
            <a:p>
              <a:endParaRPr lang="pl-PL"/>
            </a:p>
          </p:txBody>
        </p:sp>
        <p:sp>
          <p:nvSpPr>
            <p:cNvPr id="1258" name="Google Shape;1258;p14"/>
            <p:cNvSpPr txBox="1"/>
            <p:nvPr/>
          </p:nvSpPr>
          <p:spPr>
            <a:xfrm>
              <a:off x="0" y="0"/>
              <a:ext cx="2254171" cy="3661101"/>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59" name="Google Shape;1259;p14"/>
          <p:cNvGrpSpPr/>
          <p:nvPr/>
        </p:nvGrpSpPr>
        <p:grpSpPr>
          <a:xfrm>
            <a:off x="0" y="1033462"/>
            <a:ext cx="16672328" cy="4745461"/>
            <a:chOff x="0" y="0"/>
            <a:chExt cx="3605891" cy="1026348"/>
          </a:xfrm>
        </p:grpSpPr>
        <p:sp>
          <p:nvSpPr>
            <p:cNvPr id="1260" name="Google Shape;1260;p14"/>
            <p:cNvSpPr/>
            <p:nvPr/>
          </p:nvSpPr>
          <p:spPr>
            <a:xfrm>
              <a:off x="0" y="0"/>
              <a:ext cx="3605891" cy="1026348"/>
            </a:xfrm>
            <a:custGeom>
              <a:avLst/>
              <a:gdLst/>
              <a:ahLst/>
              <a:cxnLst/>
              <a:rect l="l" t="t" r="r" b="b"/>
              <a:pathLst>
                <a:path w="3605891" h="1026348" extrusionOk="0">
                  <a:moveTo>
                    <a:pt x="0" y="0"/>
                  </a:moveTo>
                  <a:lnTo>
                    <a:pt x="3605891" y="0"/>
                  </a:lnTo>
                  <a:lnTo>
                    <a:pt x="3605891" y="1026348"/>
                  </a:lnTo>
                  <a:lnTo>
                    <a:pt x="0" y="1026348"/>
                  </a:lnTo>
                  <a:close/>
                </a:path>
              </a:pathLst>
            </a:custGeom>
            <a:solidFill>
              <a:srgbClr val="CFCF5A"/>
            </a:solidFill>
            <a:ln>
              <a:noFill/>
            </a:ln>
          </p:spPr>
          <p:txBody>
            <a:bodyPr/>
            <a:lstStyle/>
            <a:p>
              <a:endParaRPr lang="pl-PL"/>
            </a:p>
          </p:txBody>
        </p:sp>
        <p:sp>
          <p:nvSpPr>
            <p:cNvPr id="1261" name="Google Shape;1261;p14"/>
            <p:cNvSpPr txBox="1"/>
            <p:nvPr/>
          </p:nvSpPr>
          <p:spPr>
            <a:xfrm>
              <a:off x="0" y="0"/>
              <a:ext cx="3605891" cy="1026348"/>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1262" name="Google Shape;1262;p14"/>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sp>
        <p:nvSpPr>
          <p:cNvPr id="1263" name="Google Shape;1263;p14"/>
          <p:cNvSpPr txBox="1"/>
          <p:nvPr/>
        </p:nvSpPr>
        <p:spPr>
          <a:xfrm>
            <a:off x="5361545" y="2523197"/>
            <a:ext cx="583142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000000"/>
                </a:solidFill>
                <a:latin typeface="DM Serif Display"/>
                <a:ea typeface="DM Serif Display"/>
                <a:cs typeface="DM Serif Display"/>
                <a:sym typeface="DM Serif Display"/>
              </a:rPr>
              <a:t>Podsumowanie Unitu</a:t>
            </a:r>
            <a:endParaRPr sz="1400" b="0" i="0" u="none" strike="noStrike" cap="none" dirty="0">
              <a:solidFill>
                <a:srgbClr val="000000"/>
              </a:solidFill>
              <a:latin typeface="Arial"/>
              <a:ea typeface="Arial"/>
              <a:cs typeface="Arial"/>
              <a:sym typeface="Arial"/>
            </a:endParaRPr>
          </a:p>
        </p:txBody>
      </p:sp>
      <p:cxnSp>
        <p:nvCxnSpPr>
          <p:cNvPr id="1264" name="Google Shape;1264;p14"/>
          <p:cNvCxnSpPr/>
          <p:nvPr/>
        </p:nvCxnSpPr>
        <p:spPr>
          <a:xfrm>
            <a:off x="6286779" y="4691633"/>
            <a:ext cx="719041" cy="4762"/>
          </a:xfrm>
          <a:prstGeom prst="straightConnector1">
            <a:avLst/>
          </a:prstGeom>
          <a:noFill/>
          <a:ln w="9525" cap="flat" cmpd="sng">
            <a:solidFill>
              <a:srgbClr val="000000"/>
            </a:solidFill>
            <a:prstDash val="solid"/>
            <a:round/>
            <a:headEnd type="none" w="sm" len="sm"/>
            <a:tailEnd type="none" w="sm" len="sm"/>
          </a:ln>
        </p:spPr>
      </p:cxnSp>
      <p:sp>
        <p:nvSpPr>
          <p:cNvPr id="1265" name="Google Shape;1265;p14"/>
          <p:cNvSpPr txBox="1"/>
          <p:nvPr/>
        </p:nvSpPr>
        <p:spPr>
          <a:xfrm>
            <a:off x="6228203" y="6118826"/>
            <a:ext cx="9992700" cy="3893400"/>
          </a:xfrm>
          <a:prstGeom prst="rect">
            <a:avLst/>
          </a:prstGeom>
          <a:noFill/>
          <a:ln>
            <a:noFill/>
          </a:ln>
        </p:spPr>
        <p:txBody>
          <a:bodyPr spcFirstLastPara="1" wrap="square" lIns="0" tIns="0" rIns="0" bIns="0" anchor="t" anchorCtr="0">
            <a:spAutoFit/>
          </a:bodyPr>
          <a:lstStyle/>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W tym module omówiliśmy najczęstsze techniki dekoracyjne wykorzystywane w procesie upcyklingu, przyglądając się, jak wykorzystać je w praktyce. Nauczyliśmy się łączyć różne tkaniny i faktury, a konkretnie technikę patchworku.</a:t>
            </a:r>
            <a:endParaRPr sz="2199">
              <a:solidFill>
                <a:srgbClr val="1E2328"/>
              </a:solidFill>
              <a:latin typeface="Montserrat"/>
              <a:ea typeface="Montserrat"/>
              <a:cs typeface="Montserrat"/>
              <a:sym typeface="Montserrat"/>
            </a:endParaRPr>
          </a:p>
          <a:p>
            <a:pPr marL="0" lvl="0" indent="0" algn="l" rtl="0">
              <a:lnSpc>
                <a:spcPct val="150022"/>
              </a:lnSpc>
              <a:spcBef>
                <a:spcPts val="0"/>
              </a:spcBef>
              <a:spcAft>
                <a:spcPts val="0"/>
              </a:spcAft>
              <a:buClr>
                <a:schemeClr val="dk1"/>
              </a:buClr>
              <a:buSzPts val="1100"/>
              <a:buFont typeface="Arial"/>
              <a:buNone/>
            </a:pPr>
            <a:r>
              <a:rPr lang="pl" sz="2199">
                <a:solidFill>
                  <a:srgbClr val="1E2328"/>
                </a:solidFill>
                <a:latin typeface="Montserrat"/>
                <a:ea typeface="Montserrat"/>
                <a:cs typeface="Montserrat"/>
                <a:sym typeface="Montserrat"/>
              </a:rPr>
              <a:t>Poznasz również praktyczne zastosowanie różnych technik, które możemy wykorzystać w procesie upcyklingu, gdy chcemy ozdobić ubranie: </a:t>
            </a:r>
            <a:r>
              <a:rPr lang="pl" sz="2200">
                <a:solidFill>
                  <a:schemeClr val="dk1"/>
                </a:solidFill>
                <a:latin typeface="Montserrat"/>
                <a:ea typeface="Montserrat"/>
                <a:cs typeface="Montserrat"/>
                <a:sym typeface="Montserrat"/>
              </a:rPr>
              <a:t>aplikacje i aplikacje odwrotne, haftowanie koralikami, cekinami lub guzikami, przyszywanie wstążek, włóczki i innych ozdób.</a:t>
            </a:r>
            <a:endParaRPr sz="2199">
              <a:solidFill>
                <a:srgbClr val="1E2328"/>
              </a:solidFill>
              <a:latin typeface="Montserrat"/>
              <a:ea typeface="Montserrat"/>
              <a:cs typeface="Montserrat"/>
              <a:sym typeface="Montserrat"/>
            </a:endParaRPr>
          </a:p>
        </p:txBody>
      </p:sp>
      <p:sp>
        <p:nvSpPr>
          <p:cNvPr id="1276" name="Google Shape;1276;p14"/>
          <p:cNvSpPr/>
          <p:nvPr/>
        </p:nvSpPr>
        <p:spPr>
          <a:xfrm>
            <a:off x="5011788" y="6300121"/>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sp>
        <p:nvSpPr>
          <p:cNvPr id="1277" name="Google Shape;1277;p14"/>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278" name="Google Shape;1278;p14"/>
          <p:cNvGrpSpPr/>
          <p:nvPr/>
        </p:nvGrpSpPr>
        <p:grpSpPr>
          <a:xfrm>
            <a:off x="0" y="0"/>
            <a:ext cx="18288000" cy="10287000"/>
            <a:chOff x="0" y="0"/>
            <a:chExt cx="24384000" cy="13716000"/>
          </a:xfrm>
        </p:grpSpPr>
        <p:cxnSp>
          <p:nvCxnSpPr>
            <p:cNvPr id="1279" name="Google Shape;1279;p14"/>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280" name="Google Shape;1280;p14"/>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81" name="Google Shape;1281;p14"/>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282" name="Google Shape;1282;p14"/>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1283" name="Google Shape;1283;p14"/>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475755EF-4798-A0FD-8863-6357E58E220E}"/>
              </a:ext>
            </a:extLst>
          </p:cNvPr>
          <p:cNvPicPr>
            <a:picLocks noChangeAspect="1"/>
          </p:cNvPicPr>
          <p:nvPr/>
        </p:nvPicPr>
        <p:blipFill>
          <a:blip r:embed="rId6"/>
          <a:stretch>
            <a:fillRect/>
          </a:stretch>
        </p:blipFill>
        <p:spPr>
          <a:xfrm>
            <a:off x="664950" y="1417245"/>
            <a:ext cx="3621613" cy="716564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grpSp>
        <p:nvGrpSpPr>
          <p:cNvPr id="1288" name="Google Shape;1288;p15"/>
          <p:cNvGrpSpPr/>
          <p:nvPr/>
        </p:nvGrpSpPr>
        <p:grpSpPr>
          <a:xfrm>
            <a:off x="0" y="1033462"/>
            <a:ext cx="1028700" cy="9253538"/>
            <a:chOff x="0" y="0"/>
            <a:chExt cx="222487" cy="2001355"/>
          </a:xfrm>
        </p:grpSpPr>
        <p:sp>
          <p:nvSpPr>
            <p:cNvPr id="1289" name="Google Shape;1289;p15"/>
            <p:cNvSpPr/>
            <p:nvPr/>
          </p:nvSpPr>
          <p:spPr>
            <a:xfrm>
              <a:off x="0" y="0"/>
              <a:ext cx="222487" cy="2001355"/>
            </a:xfrm>
            <a:custGeom>
              <a:avLst/>
              <a:gdLst/>
              <a:ahLst/>
              <a:cxnLst/>
              <a:rect l="l" t="t" r="r" b="b"/>
              <a:pathLst>
                <a:path w="222487" h="2001355" extrusionOk="0">
                  <a:moveTo>
                    <a:pt x="0" y="0"/>
                  </a:moveTo>
                  <a:lnTo>
                    <a:pt x="222487" y="0"/>
                  </a:lnTo>
                  <a:lnTo>
                    <a:pt x="222487" y="2001355"/>
                  </a:lnTo>
                  <a:lnTo>
                    <a:pt x="0" y="2001355"/>
                  </a:lnTo>
                  <a:close/>
                </a:path>
              </a:pathLst>
            </a:custGeom>
            <a:solidFill>
              <a:srgbClr val="CFCF5A"/>
            </a:solidFill>
            <a:ln>
              <a:noFill/>
            </a:ln>
          </p:spPr>
          <p:txBody>
            <a:bodyPr/>
            <a:lstStyle/>
            <a:p>
              <a:endParaRPr lang="pl-PL"/>
            </a:p>
          </p:txBody>
        </p:sp>
        <p:sp>
          <p:nvSpPr>
            <p:cNvPr id="1290" name="Google Shape;1290;p15"/>
            <p:cNvSpPr txBox="1"/>
            <p:nvPr/>
          </p:nvSpPr>
          <p:spPr>
            <a:xfrm>
              <a:off x="0" y="0"/>
              <a:ext cx="222487"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1291" name="Google Shape;1291;p15"/>
          <p:cNvGrpSpPr/>
          <p:nvPr/>
        </p:nvGrpSpPr>
        <p:grpSpPr>
          <a:xfrm>
            <a:off x="0" y="0"/>
            <a:ext cx="18288000" cy="10287000"/>
            <a:chOff x="0" y="0"/>
            <a:chExt cx="24384000" cy="13716000"/>
          </a:xfrm>
        </p:grpSpPr>
        <p:cxnSp>
          <p:nvCxnSpPr>
            <p:cNvPr id="1292" name="Google Shape;1292;p1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293" name="Google Shape;1293;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294" name="Google Shape;1294;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295" name="Google Shape;1295;p1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296" name="Google Shape;1296;p15"/>
          <p:cNvGrpSpPr/>
          <p:nvPr/>
        </p:nvGrpSpPr>
        <p:grpSpPr>
          <a:xfrm>
            <a:off x="0" y="4067054"/>
            <a:ext cx="3933182" cy="2152892"/>
            <a:chOff x="0" y="0"/>
            <a:chExt cx="5244242" cy="2870523"/>
          </a:xfrm>
        </p:grpSpPr>
        <p:grpSp>
          <p:nvGrpSpPr>
            <p:cNvPr id="1297" name="Google Shape;1297;p15"/>
            <p:cNvGrpSpPr/>
            <p:nvPr/>
          </p:nvGrpSpPr>
          <p:grpSpPr>
            <a:xfrm>
              <a:off x="0" y="0"/>
              <a:ext cx="5244242" cy="2870523"/>
              <a:chOff x="0" y="0"/>
              <a:chExt cx="1980673" cy="1084155"/>
            </a:xfrm>
          </p:grpSpPr>
          <p:sp>
            <p:nvSpPr>
              <p:cNvPr id="1298" name="Google Shape;1298;p15"/>
              <p:cNvSpPr/>
              <p:nvPr/>
            </p:nvSpPr>
            <p:spPr>
              <a:xfrm>
                <a:off x="0" y="0"/>
                <a:ext cx="1980673" cy="1084155"/>
              </a:xfrm>
              <a:custGeom>
                <a:avLst/>
                <a:gdLst/>
                <a:ahLst/>
                <a:cxnLst/>
                <a:rect l="l" t="t" r="r" b="b"/>
                <a:pathLst>
                  <a:path w="1980673" h="1084155" extrusionOk="0">
                    <a:moveTo>
                      <a:pt x="0" y="0"/>
                    </a:moveTo>
                    <a:lnTo>
                      <a:pt x="1980673" y="0"/>
                    </a:lnTo>
                    <a:lnTo>
                      <a:pt x="1980673" y="1084155"/>
                    </a:lnTo>
                    <a:lnTo>
                      <a:pt x="0" y="1084155"/>
                    </a:lnTo>
                    <a:close/>
                  </a:path>
                </a:pathLst>
              </a:custGeom>
              <a:solidFill>
                <a:srgbClr val="1E2328"/>
              </a:solidFill>
              <a:ln>
                <a:noFill/>
              </a:ln>
            </p:spPr>
            <p:txBody>
              <a:bodyPr/>
              <a:lstStyle/>
              <a:p>
                <a:endParaRPr lang="pl-PL"/>
              </a:p>
            </p:txBody>
          </p:sp>
          <p:sp>
            <p:nvSpPr>
              <p:cNvPr id="1299" name="Google Shape;1299;p15"/>
              <p:cNvSpPr txBox="1"/>
              <p:nvPr/>
            </p:nvSpPr>
            <p:spPr>
              <a:xfrm>
                <a:off x="0" y="0"/>
                <a:ext cx="1980673" cy="10841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00" name="Google Shape;1300;p15"/>
            <p:cNvSpPr txBox="1"/>
            <p:nvPr/>
          </p:nvSpPr>
          <p:spPr>
            <a:xfrm>
              <a:off x="594936" y="1078965"/>
              <a:ext cx="3453894" cy="867417"/>
            </a:xfrm>
            <a:prstGeom prst="rect">
              <a:avLst/>
            </a:prstGeom>
            <a:noFill/>
            <a:ln>
              <a:noFill/>
            </a:ln>
          </p:spPr>
          <p:txBody>
            <a:bodyPr spcFirstLastPara="1" wrap="square" lIns="0" tIns="0" rIns="0" bIns="0" anchor="t" anchorCtr="0">
              <a:spAutoFit/>
            </a:bodyPr>
            <a:lstStyle/>
            <a:p>
              <a:pPr marL="0" marR="0" lvl="0" indent="0" algn="l" rtl="0">
                <a:lnSpc>
                  <a:spcPct val="121991"/>
                </a:lnSpc>
                <a:spcBef>
                  <a:spcPts val="0"/>
                </a:spcBef>
                <a:spcAft>
                  <a:spcPts val="0"/>
                </a:spcAft>
                <a:buClr>
                  <a:srgbClr val="000000"/>
                </a:buClr>
                <a:buSzPts val="3465"/>
                <a:buFont typeface="Arial"/>
                <a:buNone/>
              </a:pPr>
              <a:r>
                <a:rPr lang="pl" sz="3465" b="0" i="0" u="none" strike="noStrike" cap="none" dirty="0">
                  <a:solidFill>
                    <a:srgbClr val="FFFFFF"/>
                  </a:solidFill>
                  <a:latin typeface="DM Serif Display"/>
                  <a:ea typeface="DM Serif Display"/>
                  <a:cs typeface="DM Serif Display"/>
                  <a:sym typeface="DM Serif Display"/>
                </a:rPr>
                <a:t>Źródła</a:t>
              </a:r>
              <a:endParaRPr sz="1400" b="0" i="0" u="none" strike="noStrike" cap="none" dirty="0">
                <a:solidFill>
                  <a:srgbClr val="000000"/>
                </a:solidFill>
                <a:latin typeface="Arial"/>
                <a:ea typeface="Arial"/>
                <a:cs typeface="Arial"/>
                <a:sym typeface="Arial"/>
              </a:endParaRPr>
            </a:p>
          </p:txBody>
        </p:sp>
      </p:grpSp>
      <p:cxnSp>
        <p:nvCxnSpPr>
          <p:cNvPr id="1301" name="Google Shape;1301;p15"/>
          <p:cNvCxnSpPr/>
          <p:nvPr/>
        </p:nvCxnSpPr>
        <p:spPr>
          <a:xfrm rot="22947">
            <a:off x="10003930" y="2234063"/>
            <a:ext cx="719116" cy="0"/>
          </a:xfrm>
          <a:prstGeom prst="straightConnector1">
            <a:avLst/>
          </a:prstGeom>
          <a:noFill/>
          <a:ln w="9525" cap="flat" cmpd="sng">
            <a:solidFill>
              <a:srgbClr val="CFCF5A"/>
            </a:solidFill>
            <a:prstDash val="solid"/>
            <a:round/>
            <a:headEnd type="none" w="sm" len="sm"/>
            <a:tailEnd type="none" w="sm" len="sm"/>
          </a:ln>
        </p:spPr>
      </p:cxnSp>
      <p:sp>
        <p:nvSpPr>
          <p:cNvPr id="1302" name="Google Shape;1302;p15"/>
          <p:cNvSpPr txBox="1"/>
          <p:nvPr/>
        </p:nvSpPr>
        <p:spPr>
          <a:xfrm>
            <a:off x="4387788" y="2300818"/>
            <a:ext cx="11951400" cy="7061164"/>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endParaRPr sz="2100" b="0" i="0" u="none" strike="noStrike" cap="none"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b="0" i="0" u="none" strike="noStrike" cap="none" dirty="0">
                <a:solidFill>
                  <a:schemeClr val="dk1"/>
                </a:solidFill>
                <a:latin typeface="Montserrat"/>
                <a:ea typeface="Montserrat"/>
                <a:cs typeface="Montserrat"/>
                <a:sym typeface="Montserrat"/>
              </a:rPr>
              <a:t>Maynard, L. (2010) </a:t>
            </a:r>
            <a:r>
              <a:rPr lang="pl" sz="2100" b="0" i="1" u="none" strike="noStrike" cap="none" dirty="0">
                <a:solidFill>
                  <a:schemeClr val="dk1"/>
                </a:solidFill>
                <a:latin typeface="Montserrat"/>
                <a:ea typeface="Montserrat"/>
                <a:cs typeface="Montserrat"/>
                <a:sym typeface="Montserrat"/>
              </a:rPr>
              <a:t>Techniki szycia haute couture: Podręcznik krawcowej po technikach szycia haute couture </a:t>
            </a:r>
            <a:r>
              <a:rPr lang="pl" sz="2100" b="0" i="0" u="none" strike="noStrike" cap="none" dirty="0">
                <a:solidFill>
                  <a:schemeClr val="dk1"/>
                </a:solidFill>
                <a:latin typeface="Montserrat"/>
                <a:ea typeface="Montserrat"/>
                <a:cs typeface="Montserrat"/>
                <a:sym typeface="Montserrat"/>
              </a:rPr>
              <a:t>. Loveland, Kolorado: Interweave Press.</a:t>
            </a:r>
            <a:endParaRPr sz="2100" b="0" i="0" u="none" strike="noStrike" cap="none"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b="0" i="1" u="none" strike="noStrike" cap="none" dirty="0">
                <a:solidFill>
                  <a:schemeClr val="dk1"/>
                </a:solidFill>
                <a:latin typeface="Montserrat"/>
                <a:ea typeface="Montserrat"/>
                <a:cs typeface="Montserrat"/>
                <a:sym typeface="Montserrat"/>
              </a:rPr>
              <a:t>Reader's Digest Grande </a:t>
            </a:r>
            <a:r>
              <a:rPr lang="pl" sz="2100" b="0" i="1" u="none" strike="noStrike" cap="none" dirty="0" err="1">
                <a:solidFill>
                  <a:schemeClr val="dk1"/>
                </a:solidFill>
                <a:latin typeface="Montserrat"/>
                <a:ea typeface="Montserrat"/>
                <a:cs typeface="Montserrat"/>
                <a:sym typeface="Montserrat"/>
              </a:rPr>
              <a:t>Livro </a:t>
            </a:r>
            <a:r>
              <a:rPr lang="pl" sz="2100" b="0" i="1" u="none" strike="noStrike" cap="none" dirty="0">
                <a:solidFill>
                  <a:schemeClr val="dk1"/>
                </a:solidFill>
                <a:latin typeface="Montserrat"/>
                <a:ea typeface="Montserrat"/>
                <a:cs typeface="Montserrat"/>
                <a:sym typeface="Montserrat"/>
              </a:rPr>
              <a:t>dos </a:t>
            </a:r>
            <a:r>
              <a:rPr lang="pl" sz="2100" b="0" i="1" u="none" strike="noStrike" cap="none" dirty="0" err="1">
                <a:solidFill>
                  <a:schemeClr val="dk1"/>
                </a:solidFill>
                <a:latin typeface="Montserrat"/>
                <a:ea typeface="Montserrat"/>
                <a:cs typeface="Montserrat"/>
                <a:sym typeface="Montserrat"/>
              </a:rPr>
              <a:t>Lavores </a:t>
            </a:r>
            <a:r>
              <a:rPr lang="pl" sz="2100" b="0" i="0" u="none" strike="noStrike" cap="none" dirty="0">
                <a:solidFill>
                  <a:schemeClr val="dk1"/>
                </a:solidFill>
                <a:latin typeface="Montserrat"/>
                <a:ea typeface="Montserrat"/>
                <a:cs typeface="Montserrat"/>
                <a:sym typeface="Montserrat"/>
              </a:rPr>
              <a:t>(1985). Porto: Ambar</a:t>
            </a:r>
            <a:endParaRPr sz="2100" b="0" i="0" u="none" strike="noStrike" cap="none"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b="0" i="0" u="none" strike="noStrike" cap="none" dirty="0">
                <a:solidFill>
                  <a:schemeClr val="dk1"/>
                </a:solidFill>
                <a:latin typeface="Montserrat"/>
                <a:ea typeface="Montserrat"/>
                <a:cs typeface="Montserrat"/>
                <a:sym typeface="Montserrat"/>
              </a:rPr>
              <a:t>Thompson, H. i Whittington, N. (2012) </a:t>
            </a:r>
            <a:r>
              <a:rPr lang="pl" sz="2100" b="0" i="1" u="none" strike="noStrike" cap="none" dirty="0">
                <a:solidFill>
                  <a:schemeClr val="dk1"/>
                </a:solidFill>
                <a:latin typeface="Montserrat"/>
                <a:ea typeface="Montserrat"/>
                <a:cs typeface="Montserrat"/>
                <a:sym typeface="Montserrat"/>
              </a:rPr>
              <a:t>Przerób ubrania: Niezbędny przewodnik po pomysłowej modzie: Ponad 500 trików, wskazówek i inspirujących projektów </a:t>
            </a:r>
            <a:r>
              <a:rPr lang="pl" sz="2100" b="0" i="0" u="none" strike="noStrike" cap="none" dirty="0">
                <a:solidFill>
                  <a:schemeClr val="dk1"/>
                </a:solidFill>
                <a:latin typeface="Montserrat"/>
                <a:ea typeface="Montserrat"/>
                <a:cs typeface="Montserrat"/>
                <a:sym typeface="Montserrat"/>
              </a:rPr>
              <a:t>. Londyn: Thames &amp; Hudson.</a:t>
            </a:r>
            <a:endParaRPr sz="2100"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Gao, C. (2024, 2 grudnia). Jak zszyć różne tkaniny: 8 prostych i praktycznych wskazówek. Longan Craft. </a:t>
            </a:r>
            <a:r>
              <a:rPr lang="pl" sz="2100" dirty="0">
                <a:solidFill>
                  <a:schemeClr val="dk1"/>
                </a:solidFill>
                <a:latin typeface="Montserrat"/>
                <a:ea typeface="Montserrat"/>
                <a:cs typeface="Montserrat"/>
                <a:sym typeface="Montserrat"/>
                <a:hlinkClick r:id="rId4"/>
              </a:rPr>
              <a:t>https://www.longancraft.com/blogs/sewing-tips/how-to-sew-different-fabrics-together-8-simple-and-practical-tips</a:t>
            </a:r>
            <a:r>
              <a:rPr lang="pl"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Butler, J. (2023, 16 czerwca). 10 wskazówek ekspertów od pikowania, jak sprawić, by dobra kołdra stała się wspaniała. Quilting Daily. </a:t>
            </a:r>
            <a:r>
              <a:rPr lang="pl" sz="2100" dirty="0">
                <a:solidFill>
                  <a:schemeClr val="dk1"/>
                </a:solidFill>
                <a:latin typeface="Montserrat"/>
                <a:ea typeface="Montserrat"/>
                <a:cs typeface="Montserrat"/>
                <a:sym typeface="Montserrat"/>
                <a:hlinkClick r:id="rId5"/>
              </a:rPr>
              <a:t>https://www.quiltingdaily.com/10-quilting-tips-for-making-a-good-quilt-great/</a:t>
            </a:r>
            <a:r>
              <a:rPr lang="pl"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h, g. (24 marca 2023). Dziewięć sposobów na dodanie koralików i cekinów do haftu – Creative Fabrica. Creative Fabrica. </a:t>
            </a:r>
            <a:r>
              <a:rPr lang="pl" sz="2100" dirty="0">
                <a:solidFill>
                  <a:schemeClr val="dk1"/>
                </a:solidFill>
                <a:latin typeface="Montserrat"/>
                <a:ea typeface="Montserrat"/>
                <a:cs typeface="Montserrat"/>
                <a:sym typeface="Montserrat"/>
                <a:hlinkClick r:id="rId6"/>
              </a:rPr>
              <a:t>https://www.creativefabrica.com/the-artistry/embroidery/nine-ways-to-add-beads-and-sequins-to-your-embroidery</a:t>
            </a:r>
            <a:r>
              <a:rPr lang="pl"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914400" marR="0" lvl="1" indent="-361950" algn="l" rtl="0">
              <a:lnSpc>
                <a:spcPct val="115000"/>
              </a:lnSpc>
              <a:spcBef>
                <a:spcPts val="0"/>
              </a:spcBef>
              <a:spcAft>
                <a:spcPts val="0"/>
              </a:spcAft>
              <a:buClr>
                <a:schemeClr val="dk1"/>
              </a:buClr>
              <a:buSzPts val="2100"/>
              <a:buFont typeface="Montserrat"/>
              <a:buChar char="•"/>
            </a:pPr>
            <a:r>
              <a:rPr lang="pl" sz="2100" dirty="0">
                <a:solidFill>
                  <a:schemeClr val="dk1"/>
                </a:solidFill>
                <a:latin typeface="Montserrat"/>
                <a:ea typeface="Montserrat"/>
                <a:cs typeface="Montserrat"/>
                <a:sym typeface="Montserrat"/>
              </a:rPr>
              <a:t>(2018). Couching - RSN </a:t>
            </a:r>
            <a:r>
              <a:rPr lang="pl" sz="2100" dirty="0" err="1">
                <a:solidFill>
                  <a:schemeClr val="dk1"/>
                </a:solidFill>
                <a:latin typeface="Montserrat"/>
                <a:ea typeface="Montserrat"/>
                <a:cs typeface="Montserrat"/>
                <a:sym typeface="Montserrat"/>
              </a:rPr>
              <a:t>StitchBank </a:t>
            </a:r>
            <a:r>
              <a:rPr lang="pl" sz="2100" dirty="0">
                <a:solidFill>
                  <a:schemeClr val="dk1"/>
                </a:solidFill>
                <a:latin typeface="Montserrat"/>
                <a:ea typeface="Montserrat"/>
                <a:cs typeface="Montserrat"/>
                <a:sym typeface="Montserrat"/>
              </a:rPr>
              <a:t>. Rsnstitchbank.org; RSN </a:t>
            </a:r>
            <a:r>
              <a:rPr lang="pl" sz="2100" dirty="0" err="1">
                <a:solidFill>
                  <a:schemeClr val="dk1"/>
                </a:solidFill>
                <a:latin typeface="Montserrat"/>
                <a:ea typeface="Montserrat"/>
                <a:cs typeface="Montserrat"/>
                <a:sym typeface="Montserrat"/>
              </a:rPr>
              <a:t>StitchBank </a:t>
            </a:r>
            <a:r>
              <a:rPr lang="pl" sz="2100" dirty="0">
                <a:solidFill>
                  <a:schemeClr val="dk1"/>
                </a:solidFill>
                <a:latin typeface="Montserrat"/>
                <a:ea typeface="Montserrat"/>
                <a:cs typeface="Montserrat"/>
                <a:sym typeface="Montserrat"/>
              </a:rPr>
              <a:t>. </a:t>
            </a:r>
            <a:r>
              <a:rPr lang="pl" sz="2100" dirty="0">
                <a:solidFill>
                  <a:schemeClr val="dk1"/>
                </a:solidFill>
                <a:latin typeface="Montserrat"/>
                <a:ea typeface="Montserrat"/>
                <a:cs typeface="Montserrat"/>
                <a:sym typeface="Montserrat"/>
                <a:hlinkClick r:id="rId7"/>
              </a:rPr>
              <a:t>https://rsnstitchbank.org/stitch/couching-stitch</a:t>
            </a:r>
            <a:r>
              <a:rPr lang="pl" sz="2100" dirty="0">
                <a:solidFill>
                  <a:schemeClr val="dk1"/>
                </a:solidFill>
                <a:latin typeface="Montserrat"/>
                <a:ea typeface="Montserrat"/>
                <a:cs typeface="Montserrat"/>
                <a:sym typeface="Montserrat"/>
              </a:rPr>
              <a:t> </a:t>
            </a:r>
            <a:endParaRPr sz="2100" dirty="0">
              <a:solidFill>
                <a:schemeClr val="dk1"/>
              </a:solidFill>
              <a:latin typeface="Montserrat"/>
              <a:ea typeface="Montserrat"/>
              <a:cs typeface="Montserrat"/>
              <a:sym typeface="Montserrat"/>
            </a:endParaRPr>
          </a:p>
          <a:p>
            <a:pPr marL="0" marR="0" lvl="0" indent="0" algn="just" rtl="0">
              <a:lnSpc>
                <a:spcPct val="115000"/>
              </a:lnSpc>
              <a:spcBef>
                <a:spcPts val="0"/>
              </a:spcBef>
              <a:spcAft>
                <a:spcPts val="0"/>
              </a:spcAft>
              <a:buNone/>
            </a:pPr>
            <a:endParaRPr sz="2100" dirty="0">
              <a:solidFill>
                <a:schemeClr val="dk1"/>
              </a:solidFill>
              <a:latin typeface="Montserrat"/>
              <a:ea typeface="Montserrat"/>
              <a:cs typeface="Montserrat"/>
              <a:sym typeface="Montserrat"/>
            </a:endParaRPr>
          </a:p>
        </p:txBody>
      </p:sp>
      <p:sp>
        <p:nvSpPr>
          <p:cNvPr id="1303" name="Google Shape;1303;p1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304" name="Google Shape;1304;p15"/>
          <p:cNvGrpSpPr/>
          <p:nvPr/>
        </p:nvGrpSpPr>
        <p:grpSpPr>
          <a:xfrm>
            <a:off x="0" y="0"/>
            <a:ext cx="18288000" cy="10287000"/>
            <a:chOff x="0" y="0"/>
            <a:chExt cx="24384000" cy="13716000"/>
          </a:xfrm>
        </p:grpSpPr>
        <p:cxnSp>
          <p:nvCxnSpPr>
            <p:cNvPr id="1305" name="Google Shape;1305;p1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306" name="Google Shape;1306;p1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307" name="Google Shape;1307;p1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308" name="Google Shape;1308;p1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1309" name="Google Shape;1309;p1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8">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5"/>
          <p:cNvGrpSpPr/>
          <p:nvPr/>
        </p:nvGrpSpPr>
        <p:grpSpPr>
          <a:xfrm>
            <a:off x="0" y="0"/>
            <a:ext cx="18288000" cy="10287000"/>
            <a:chOff x="0" y="0"/>
            <a:chExt cx="24384000" cy="13716000"/>
          </a:xfrm>
        </p:grpSpPr>
        <p:cxnSp>
          <p:nvCxnSpPr>
            <p:cNvPr id="168" name="Google Shape;168;p5"/>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69" name="Google Shape;169;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70" name="Google Shape;170;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171" name="Google Shape;171;p5"/>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172" name="Google Shape;172;p5"/>
          <p:cNvGrpSpPr/>
          <p:nvPr/>
        </p:nvGrpSpPr>
        <p:grpSpPr>
          <a:xfrm>
            <a:off x="0" y="1033462"/>
            <a:ext cx="6051534" cy="9253538"/>
            <a:chOff x="0" y="0"/>
            <a:chExt cx="1308826" cy="2001355"/>
          </a:xfrm>
        </p:grpSpPr>
        <p:sp>
          <p:nvSpPr>
            <p:cNvPr id="173" name="Google Shape;173;p5"/>
            <p:cNvSpPr/>
            <p:nvPr/>
          </p:nvSpPr>
          <p:spPr>
            <a:xfrm>
              <a:off x="0" y="0"/>
              <a:ext cx="1308826" cy="2001355"/>
            </a:xfrm>
            <a:custGeom>
              <a:avLst/>
              <a:gdLst/>
              <a:ahLst/>
              <a:cxnLst/>
              <a:rect l="l" t="t" r="r" b="b"/>
              <a:pathLst>
                <a:path w="1308826" h="2001355" extrusionOk="0">
                  <a:moveTo>
                    <a:pt x="0" y="0"/>
                  </a:moveTo>
                  <a:lnTo>
                    <a:pt x="1308826" y="0"/>
                  </a:lnTo>
                  <a:lnTo>
                    <a:pt x="1308826" y="2001355"/>
                  </a:lnTo>
                  <a:lnTo>
                    <a:pt x="0" y="2001355"/>
                  </a:lnTo>
                  <a:close/>
                </a:path>
              </a:pathLst>
            </a:custGeom>
            <a:solidFill>
              <a:srgbClr val="CFCF5A"/>
            </a:solidFill>
            <a:ln>
              <a:noFill/>
            </a:ln>
          </p:spPr>
          <p:txBody>
            <a:bodyPr/>
            <a:lstStyle/>
            <a:p>
              <a:endParaRPr lang="pl-PL"/>
            </a:p>
          </p:txBody>
        </p:sp>
        <p:sp>
          <p:nvSpPr>
            <p:cNvPr id="174" name="Google Shape;174;p5"/>
            <p:cNvSpPr txBox="1"/>
            <p:nvPr/>
          </p:nvSpPr>
          <p:spPr>
            <a:xfrm>
              <a:off x="0" y="0"/>
              <a:ext cx="1308826" cy="2001355"/>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75" name="Google Shape;175;p5"/>
          <p:cNvSpPr txBox="1"/>
          <p:nvPr/>
        </p:nvSpPr>
        <p:spPr>
          <a:xfrm>
            <a:off x="394200" y="3428999"/>
            <a:ext cx="4766988"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PL" sz="6000" b="0" i="0" u="none" strike="noStrike" cap="none" dirty="0">
                <a:solidFill>
                  <a:srgbClr val="FFFFFF"/>
                </a:solidFill>
                <a:latin typeface="DM Serif Display"/>
                <a:ea typeface="DM Serif Display"/>
                <a:cs typeface="DM Serif Display"/>
                <a:sym typeface="DM Serif Display"/>
              </a:rPr>
              <a:t>Cel nauczania</a:t>
            </a:r>
            <a:endParaRPr sz="1400" b="0" i="0" u="none" strike="noStrike" cap="none" dirty="0">
              <a:solidFill>
                <a:srgbClr val="000000"/>
              </a:solidFill>
              <a:latin typeface="Arial"/>
              <a:ea typeface="Arial"/>
              <a:cs typeface="Arial"/>
              <a:sym typeface="Arial"/>
            </a:endParaRPr>
          </a:p>
        </p:txBody>
      </p:sp>
      <p:cxnSp>
        <p:nvCxnSpPr>
          <p:cNvPr id="176" name="Google Shape;176;p5"/>
          <p:cNvCxnSpPr/>
          <p:nvPr/>
        </p:nvCxnSpPr>
        <p:spPr>
          <a:xfrm>
            <a:off x="2431392" y="5519661"/>
            <a:ext cx="719100" cy="4800"/>
          </a:xfrm>
          <a:prstGeom prst="straightConnector1">
            <a:avLst/>
          </a:prstGeom>
          <a:noFill/>
          <a:ln w="9525" cap="flat" cmpd="sng">
            <a:solidFill>
              <a:srgbClr val="FFFFFF"/>
            </a:solidFill>
            <a:prstDash val="solid"/>
            <a:round/>
            <a:headEnd type="none" w="sm" len="sm"/>
            <a:tailEnd type="none" w="sm" len="sm"/>
          </a:ln>
        </p:spPr>
      </p:cxnSp>
      <p:sp>
        <p:nvSpPr>
          <p:cNvPr id="177" name="Google Shape;177;p5"/>
          <p:cNvSpPr txBox="1"/>
          <p:nvPr/>
        </p:nvSpPr>
        <p:spPr>
          <a:xfrm>
            <a:off x="394200" y="5768000"/>
            <a:ext cx="5414400" cy="38931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FFFFFF"/>
                </a:solidFill>
                <a:latin typeface="Montserrat"/>
                <a:ea typeface="Montserrat"/>
                <a:cs typeface="Montserrat"/>
                <a:sym typeface="Montserrat"/>
              </a:rPr>
              <a:t>Ta jednostka koncentruje się na tym, jak techniki krawiectwa i personalizacji mogą znacząco zwiększyć wartość odzieży. Uczniowie nauczą się, jak podnieść walory estetyczne i indywidualność odzieży z recyklingu.</a:t>
            </a:r>
            <a:endParaRPr sz="2199">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a:solidFill>
                <a:srgbClr val="FFFFFF"/>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2199"/>
              <a:buFont typeface="Arial"/>
              <a:buNone/>
            </a:pPr>
            <a:endParaRPr sz="2199" b="0" i="0" u="none" strike="noStrike" cap="none">
              <a:solidFill>
                <a:srgbClr val="FFFFFF"/>
              </a:solidFill>
              <a:latin typeface="Montserrat"/>
              <a:ea typeface="Montserrat"/>
              <a:cs typeface="Montserrat"/>
              <a:sym typeface="Montserrat"/>
            </a:endParaRPr>
          </a:p>
        </p:txBody>
      </p:sp>
      <p:sp>
        <p:nvSpPr>
          <p:cNvPr id="178" name="Google Shape;178;p5"/>
          <p:cNvSpPr/>
          <p:nvPr/>
        </p:nvSpPr>
        <p:spPr>
          <a:xfrm>
            <a:off x="5720452" y="5172292"/>
            <a:ext cx="699514" cy="699514"/>
          </a:xfrm>
          <a:custGeom>
            <a:avLst/>
            <a:gdLst/>
            <a:ahLst/>
            <a:cxnLst/>
            <a:rect l="l" t="t" r="r" b="b"/>
            <a:pathLst>
              <a:path w="699514" h="699514" extrusionOk="0">
                <a:moveTo>
                  <a:pt x="0" y="0"/>
                </a:moveTo>
                <a:lnTo>
                  <a:pt x="699515" y="0"/>
                </a:lnTo>
                <a:lnTo>
                  <a:pt x="699515" y="699515"/>
                </a:lnTo>
                <a:lnTo>
                  <a:pt x="0" y="699515"/>
                </a:lnTo>
                <a:lnTo>
                  <a:pt x="0" y="0"/>
                </a:lnTo>
                <a:close/>
              </a:path>
            </a:pathLst>
          </a:custGeom>
          <a:blipFill rotWithShape="1">
            <a:blip r:embed="rId4">
              <a:alphaModFix/>
            </a:blip>
            <a:stretch>
              <a:fillRect/>
            </a:stretch>
          </a:blipFill>
          <a:ln>
            <a:noFill/>
          </a:ln>
        </p:spPr>
        <p:txBody>
          <a:bodyPr/>
          <a:lstStyle/>
          <a:p>
            <a:endParaRPr lang="pl-PL"/>
          </a:p>
        </p:txBody>
      </p:sp>
      <p:grpSp>
        <p:nvGrpSpPr>
          <p:cNvPr id="179" name="Google Shape;179;p5"/>
          <p:cNvGrpSpPr/>
          <p:nvPr/>
        </p:nvGrpSpPr>
        <p:grpSpPr>
          <a:xfrm>
            <a:off x="6531555" y="2269439"/>
            <a:ext cx="9646831" cy="4308553"/>
            <a:chOff x="-273489" y="-1651891"/>
            <a:chExt cx="12862441" cy="5744738"/>
          </a:xfrm>
        </p:grpSpPr>
        <p:sp>
          <p:nvSpPr>
            <p:cNvPr id="180" name="Google Shape;180;p5"/>
            <p:cNvSpPr txBox="1"/>
            <p:nvPr/>
          </p:nvSpPr>
          <p:spPr>
            <a:xfrm>
              <a:off x="-212648" y="-420952"/>
              <a:ext cx="12801600" cy="4513799"/>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chemeClr val="dk1"/>
                </a:buClr>
                <a:buSzPts val="2199"/>
                <a:buFont typeface="Arial"/>
                <a:buNone/>
              </a:pPr>
              <a:r>
                <a:rPr lang="pl" sz="2199" b="0" i="0" u="none" strike="noStrike" cap="none" dirty="0">
                  <a:solidFill>
                    <a:srgbClr val="1E2328"/>
                  </a:solidFill>
                  <a:latin typeface="Montserrat"/>
                  <a:ea typeface="Montserrat"/>
                  <a:cs typeface="Montserrat"/>
                  <a:sym typeface="Montserrat"/>
                </a:rPr>
                <a:t>Jednostka ta jest skierowana do osób/uczniów/przedsiębiorców, młodzieży pełnoletniej oraz dorosłych, w tym: młodzieży NEET (nieuczącej się, niepracującej i niepracującej), osób dorosłych o niskich kwalifikacjach poszukujących pracy, specjalistów już pracujących w branży krawiectwa rzemieślniczego, absolwentów szkół średnich z programami nauczania projektowania mody i/lub produkcji tekstyliów. Szczególną uwagę poświęcimy kobietom w trudnej sytuacji ekonomicznej lub ze względu na status uchodźcy lub migranta.</a:t>
              </a:r>
              <a:endParaRPr sz="1400" b="0" i="0" u="none" strike="noStrike" cap="none" dirty="0">
                <a:solidFill>
                  <a:srgbClr val="000000"/>
                </a:solidFill>
                <a:latin typeface="Arial"/>
                <a:ea typeface="Arial"/>
                <a:cs typeface="Arial"/>
                <a:sym typeface="Arial"/>
              </a:endParaRPr>
            </a:p>
          </p:txBody>
        </p:sp>
        <p:sp>
          <p:nvSpPr>
            <p:cNvPr id="181" name="Google Shape;181;p5"/>
            <p:cNvSpPr txBox="1"/>
            <p:nvPr/>
          </p:nvSpPr>
          <p:spPr>
            <a:xfrm>
              <a:off x="-273489" y="-1651891"/>
              <a:ext cx="9110276" cy="1104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Grupa docelowa</a:t>
              </a:r>
              <a:endParaRPr sz="1400" b="0" i="0" u="none" strike="noStrike" cap="none" dirty="0">
                <a:solidFill>
                  <a:srgbClr val="000000"/>
                </a:solidFill>
                <a:latin typeface="Arial"/>
                <a:ea typeface="Arial"/>
                <a:cs typeface="Arial"/>
                <a:sym typeface="Arial"/>
              </a:endParaRPr>
            </a:p>
          </p:txBody>
        </p:sp>
      </p:grpSp>
      <p:grpSp>
        <p:nvGrpSpPr>
          <p:cNvPr id="182" name="Google Shape;182;p5"/>
          <p:cNvGrpSpPr/>
          <p:nvPr/>
        </p:nvGrpSpPr>
        <p:grpSpPr>
          <a:xfrm>
            <a:off x="6736671" y="8264973"/>
            <a:ext cx="9601201" cy="1270728"/>
            <a:chOff x="-1" y="585250"/>
            <a:chExt cx="12801601" cy="1694304"/>
          </a:xfrm>
        </p:grpSpPr>
        <p:sp>
          <p:nvSpPr>
            <p:cNvPr id="183" name="Google Shape;183;p5"/>
            <p:cNvSpPr txBox="1"/>
            <p:nvPr/>
          </p:nvSpPr>
          <p:spPr>
            <a:xfrm>
              <a:off x="0" y="1828354"/>
              <a:ext cx="12801600" cy="4512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a:solidFill>
                    <a:srgbClr val="1E2328"/>
                  </a:solidFill>
                  <a:latin typeface="Montserrat"/>
                  <a:ea typeface="Montserrat"/>
                  <a:cs typeface="Montserrat"/>
                  <a:sym typeface="Montserrat"/>
                </a:rPr>
                <a:t>personalizacja </a:t>
              </a:r>
              <a:r>
                <a:rPr lang="pl" sz="2199" b="0" i="0" u="none" strike="noStrike" cap="none">
                  <a:solidFill>
                    <a:srgbClr val="1E2328"/>
                  </a:solidFill>
                  <a:latin typeface="Montserrat"/>
                  <a:ea typeface="Montserrat"/>
                  <a:cs typeface="Montserrat"/>
                  <a:sym typeface="Montserrat"/>
                </a:rPr>
                <a:t>, </a:t>
              </a:r>
              <a:r>
                <a:rPr lang="pl" sz="2199">
                  <a:solidFill>
                    <a:srgbClr val="1E2328"/>
                  </a:solidFill>
                  <a:latin typeface="Montserrat"/>
                  <a:ea typeface="Montserrat"/>
                  <a:cs typeface="Montserrat"/>
                  <a:sym typeface="Montserrat"/>
                </a:rPr>
                <a:t>zdobienie, aplikacje i patchwork</a:t>
              </a:r>
              <a:endParaRPr sz="1400" b="0" i="0" u="none" strike="noStrike" cap="none">
                <a:solidFill>
                  <a:srgbClr val="000000"/>
                </a:solidFill>
                <a:latin typeface="Arial"/>
                <a:ea typeface="Arial"/>
                <a:cs typeface="Arial"/>
                <a:sym typeface="Arial"/>
              </a:endParaRPr>
            </a:p>
          </p:txBody>
        </p:sp>
        <p:sp>
          <p:nvSpPr>
            <p:cNvPr id="184" name="Google Shape;184;p5"/>
            <p:cNvSpPr txBox="1"/>
            <p:nvPr/>
          </p:nvSpPr>
          <p:spPr>
            <a:xfrm>
              <a:off x="-1" y="585250"/>
              <a:ext cx="11101308"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1E2328"/>
                  </a:solidFill>
                  <a:latin typeface="DM Serif Display"/>
                  <a:ea typeface="DM Serif Display"/>
                  <a:cs typeface="DM Serif Display"/>
                  <a:sym typeface="DM Serif Display"/>
                </a:rPr>
                <a:t>Kluczowe koncepcje</a:t>
              </a:r>
              <a:endParaRPr sz="1400" b="0" i="0" u="none" strike="noStrike" cap="none" dirty="0">
                <a:solidFill>
                  <a:srgbClr val="000000"/>
                </a:solidFill>
                <a:latin typeface="Arial"/>
                <a:ea typeface="Arial"/>
                <a:cs typeface="Arial"/>
                <a:sym typeface="Arial"/>
              </a:endParaRPr>
            </a:p>
          </p:txBody>
        </p:sp>
      </p:grpSp>
      <p:sp>
        <p:nvSpPr>
          <p:cNvPr id="185" name="Google Shape;185;p5"/>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186" name="Google Shape;186;p5"/>
          <p:cNvGrpSpPr/>
          <p:nvPr/>
        </p:nvGrpSpPr>
        <p:grpSpPr>
          <a:xfrm>
            <a:off x="0" y="0"/>
            <a:ext cx="18288000" cy="10287000"/>
            <a:chOff x="0" y="0"/>
            <a:chExt cx="24384000" cy="13716000"/>
          </a:xfrm>
        </p:grpSpPr>
        <p:cxnSp>
          <p:nvCxnSpPr>
            <p:cNvPr id="187" name="Google Shape;187;p5"/>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188" name="Google Shape;188;p5"/>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89" name="Google Shape;189;p5"/>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190" name="Google Shape;190;p5"/>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191" name="Google Shape;191;p5"/>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FCF5A"/>
        </a:solidFill>
        <a:effectLst/>
      </p:bgPr>
    </p:bg>
    <p:spTree>
      <p:nvGrpSpPr>
        <p:cNvPr id="1" name="Shape 195"/>
        <p:cNvGrpSpPr/>
        <p:nvPr/>
      </p:nvGrpSpPr>
      <p:grpSpPr>
        <a:xfrm>
          <a:off x="0" y="0"/>
          <a:ext cx="0" cy="0"/>
          <a:chOff x="0" y="0"/>
          <a:chExt cx="0" cy="0"/>
        </a:xfrm>
      </p:grpSpPr>
      <p:grpSp>
        <p:nvGrpSpPr>
          <p:cNvPr id="196" name="Google Shape;196;p6"/>
          <p:cNvGrpSpPr/>
          <p:nvPr/>
        </p:nvGrpSpPr>
        <p:grpSpPr>
          <a:xfrm>
            <a:off x="0" y="0"/>
            <a:ext cx="18288000" cy="10287000"/>
            <a:chOff x="0" y="0"/>
            <a:chExt cx="24384000" cy="13716000"/>
          </a:xfrm>
        </p:grpSpPr>
        <p:cxnSp>
          <p:nvCxnSpPr>
            <p:cNvPr id="197" name="Google Shape;197;p6"/>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198" name="Google Shape;198;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199" name="Google Shape;199;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01" name="Google Shape;201;p6"/>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02" name="Google Shape;202;p6"/>
          <p:cNvGrpSpPr/>
          <p:nvPr/>
        </p:nvGrpSpPr>
        <p:grpSpPr>
          <a:xfrm>
            <a:off x="1035125" y="5652963"/>
            <a:ext cx="8282506" cy="4634040"/>
            <a:chOff x="0" y="0"/>
            <a:chExt cx="6574461" cy="3678393"/>
          </a:xfrm>
        </p:grpSpPr>
        <p:sp>
          <p:nvSpPr>
            <p:cNvPr id="203" name="Google Shape;203;p6"/>
            <p:cNvSpPr/>
            <p:nvPr/>
          </p:nvSpPr>
          <p:spPr>
            <a:xfrm>
              <a:off x="0" y="0"/>
              <a:ext cx="6574461" cy="3678393"/>
            </a:xfrm>
            <a:custGeom>
              <a:avLst/>
              <a:gdLst/>
              <a:ahLst/>
              <a:cxnLst/>
              <a:rect l="l" t="t" r="r" b="b"/>
              <a:pathLst>
                <a:path w="6574461" h="3678393" extrusionOk="0">
                  <a:moveTo>
                    <a:pt x="0" y="0"/>
                  </a:moveTo>
                  <a:lnTo>
                    <a:pt x="6574461" y="0"/>
                  </a:lnTo>
                  <a:lnTo>
                    <a:pt x="6574461" y="3678393"/>
                  </a:lnTo>
                  <a:lnTo>
                    <a:pt x="0" y="3678393"/>
                  </a:lnTo>
                  <a:close/>
                </a:path>
              </a:pathLst>
            </a:custGeom>
            <a:solidFill>
              <a:srgbClr val="1E2328"/>
            </a:solidFill>
            <a:ln>
              <a:noFill/>
            </a:ln>
          </p:spPr>
          <p:txBody>
            <a:bodyPr/>
            <a:lstStyle/>
            <a:p>
              <a:endParaRPr lang="pl-PL"/>
            </a:p>
          </p:txBody>
        </p:sp>
        <p:sp>
          <p:nvSpPr>
            <p:cNvPr id="204" name="Google Shape;204;p6"/>
            <p:cNvSpPr txBox="1"/>
            <p:nvPr/>
          </p:nvSpPr>
          <p:spPr>
            <a:xfrm>
              <a:off x="0" y="0"/>
              <a:ext cx="6574460" cy="3678393"/>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05" name="Google Shape;205;p6"/>
          <p:cNvSpPr txBox="1"/>
          <p:nvPr/>
        </p:nvSpPr>
        <p:spPr>
          <a:xfrm>
            <a:off x="2315212" y="6508174"/>
            <a:ext cx="5663376" cy="184665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pl" sz="6000" b="0" i="0" u="none" strike="noStrike" cap="none" dirty="0">
                <a:solidFill>
                  <a:srgbClr val="FFFFFF"/>
                </a:solidFill>
                <a:latin typeface="DM Serif Display"/>
                <a:ea typeface="DM Serif Display"/>
                <a:cs typeface="DM Serif Display"/>
                <a:sym typeface="DM Serif Display"/>
              </a:rPr>
              <a:t>Niezbędne wyposażenie</a:t>
            </a:r>
            <a:endParaRPr sz="1400" b="0" i="0" u="none" strike="noStrike" cap="none" dirty="0">
              <a:solidFill>
                <a:srgbClr val="000000"/>
              </a:solidFill>
              <a:latin typeface="Arial"/>
              <a:ea typeface="Arial"/>
              <a:cs typeface="Arial"/>
              <a:sym typeface="Arial"/>
            </a:endParaRPr>
          </a:p>
        </p:txBody>
      </p:sp>
      <p:cxnSp>
        <p:nvCxnSpPr>
          <p:cNvPr id="206" name="Google Shape;206;p6"/>
          <p:cNvCxnSpPr/>
          <p:nvPr/>
        </p:nvCxnSpPr>
        <p:spPr>
          <a:xfrm>
            <a:off x="2315244" y="8612231"/>
            <a:ext cx="719041" cy="4762"/>
          </a:xfrm>
          <a:prstGeom prst="straightConnector1">
            <a:avLst/>
          </a:prstGeom>
          <a:noFill/>
          <a:ln w="9525" cap="flat" cmpd="sng">
            <a:solidFill>
              <a:srgbClr val="FFFFFF"/>
            </a:solidFill>
            <a:prstDash val="solid"/>
            <a:round/>
            <a:headEnd type="none" w="sm" len="sm"/>
            <a:tailEnd type="none" w="sm" len="sm"/>
          </a:ln>
        </p:spPr>
      </p:cxnSp>
      <p:sp>
        <p:nvSpPr>
          <p:cNvPr id="207" name="Google Shape;207;p6"/>
          <p:cNvSpPr txBox="1"/>
          <p:nvPr/>
        </p:nvSpPr>
        <p:spPr>
          <a:xfrm>
            <a:off x="1035125" y="1929125"/>
            <a:ext cx="6733800" cy="2877300"/>
          </a:xfrm>
          <a:prstGeom prst="rect">
            <a:avLst/>
          </a:prstGeom>
          <a:noFill/>
          <a:ln>
            <a:noFill/>
          </a:ln>
        </p:spPr>
        <p:txBody>
          <a:bodyPr spcFirstLastPara="1" wrap="square" lIns="0" tIns="0" rIns="0" bIns="0" anchor="t" anchorCtr="0">
            <a:spAutoFit/>
          </a:bodyPr>
          <a:lstStyle/>
          <a:p>
            <a:pPr marL="0" marR="0" lvl="0" indent="0" algn="l" rtl="0">
              <a:lnSpc>
                <a:spcPct val="150022"/>
              </a:lnSpc>
              <a:spcBef>
                <a:spcPts val="0"/>
              </a:spcBef>
              <a:spcAft>
                <a:spcPts val="0"/>
              </a:spcAft>
              <a:buClr>
                <a:srgbClr val="000000"/>
              </a:buClr>
              <a:buSzPts val="2199"/>
              <a:buFont typeface="Arial"/>
              <a:buNone/>
            </a:pPr>
            <a:r>
              <a:rPr lang="pl" sz="2199" b="0" i="0" u="none" strike="noStrike" cap="none">
                <a:solidFill>
                  <a:srgbClr val="1E2328"/>
                </a:solidFill>
                <a:latin typeface="Montserrat"/>
                <a:ea typeface="Montserrat"/>
                <a:cs typeface="Montserrat"/>
                <a:sym typeface="Montserrat"/>
              </a:rPr>
              <a:t>Do części praktycznej tej jednostki potrzebna będzie </a:t>
            </a:r>
            <a:r>
              <a:rPr lang="pl" sz="2199">
                <a:solidFill>
                  <a:srgbClr val="1E2328"/>
                </a:solidFill>
                <a:latin typeface="Montserrat"/>
                <a:ea typeface="Montserrat"/>
                <a:cs typeface="Montserrat"/>
                <a:sym typeface="Montserrat"/>
              </a:rPr>
              <a:t>maszyna do szycia, szpilki, kreda lub podobne narzędzia, nożyczki do tkanin, papierowy wykrój, miarka krawiecka, linijki do tworzenia wykrojów, odzież używana i tkaniny z odzysku oraz różnego rodzaju lamówki (wstążki, koraliki, guziki, przędza...).</a:t>
            </a:r>
            <a:endParaRPr sz="2199" b="0" i="0" u="none" strike="noStrike" cap="none">
              <a:solidFill>
                <a:srgbClr val="1E2328"/>
              </a:solidFill>
              <a:latin typeface="Montserrat"/>
              <a:ea typeface="Montserrat"/>
              <a:cs typeface="Montserrat"/>
              <a:sym typeface="Montserrat"/>
            </a:endParaRPr>
          </a:p>
        </p:txBody>
      </p:sp>
      <p:sp>
        <p:nvSpPr>
          <p:cNvPr id="208" name="Google Shape;208;p6"/>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09" name="Google Shape;209;p6"/>
          <p:cNvGrpSpPr/>
          <p:nvPr/>
        </p:nvGrpSpPr>
        <p:grpSpPr>
          <a:xfrm>
            <a:off x="0" y="0"/>
            <a:ext cx="18288000" cy="10287000"/>
            <a:chOff x="0" y="0"/>
            <a:chExt cx="24384000" cy="13716000"/>
          </a:xfrm>
        </p:grpSpPr>
        <p:cxnSp>
          <p:nvCxnSpPr>
            <p:cNvPr id="210" name="Google Shape;210;p6"/>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11" name="Google Shape;211;p6"/>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12" name="Google Shape;212;p6"/>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13" name="Google Shape;213;p6"/>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214" name="Google Shape;214;p6"/>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27EDFE3F-04C0-6A6C-489A-9967E2775F7E}"/>
              </a:ext>
            </a:extLst>
          </p:cNvPr>
          <p:cNvPicPr>
            <a:picLocks noChangeAspect="1"/>
          </p:cNvPicPr>
          <p:nvPr/>
        </p:nvPicPr>
        <p:blipFill>
          <a:blip r:embed="rId5"/>
          <a:stretch>
            <a:fillRect/>
          </a:stretch>
        </p:blipFill>
        <p:spPr>
          <a:xfrm>
            <a:off x="8715854" y="1431990"/>
            <a:ext cx="7012546" cy="799134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219" name="Google Shape;219;p7"/>
          <p:cNvGrpSpPr/>
          <p:nvPr/>
        </p:nvGrpSpPr>
        <p:grpSpPr>
          <a:xfrm>
            <a:off x="0" y="0"/>
            <a:ext cx="18288000" cy="10287000"/>
            <a:chOff x="0" y="0"/>
            <a:chExt cx="24384000" cy="13716000"/>
          </a:xfrm>
        </p:grpSpPr>
        <p:cxnSp>
          <p:nvCxnSpPr>
            <p:cNvPr id="220" name="Google Shape;220;p7"/>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21" name="Google Shape;221;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22" name="Google Shape;222;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23" name="Google Shape;223;p7"/>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grpSp>
        <p:nvGrpSpPr>
          <p:cNvPr id="224" name="Google Shape;224;p7"/>
          <p:cNvGrpSpPr/>
          <p:nvPr/>
        </p:nvGrpSpPr>
        <p:grpSpPr>
          <a:xfrm>
            <a:off x="1747975" y="2458201"/>
            <a:ext cx="5601653" cy="4510029"/>
            <a:chOff x="0" y="0"/>
            <a:chExt cx="5195375" cy="3846507"/>
          </a:xfrm>
        </p:grpSpPr>
        <p:sp>
          <p:nvSpPr>
            <p:cNvPr id="225" name="Google Shape;22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26" name="Google Shape;22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27" name="Google Shape;227;p7"/>
          <p:cNvGrpSpPr/>
          <p:nvPr/>
        </p:nvGrpSpPr>
        <p:grpSpPr>
          <a:xfrm>
            <a:off x="3039151" y="2019992"/>
            <a:ext cx="876394" cy="876394"/>
            <a:chOff x="0" y="0"/>
            <a:chExt cx="812800" cy="812800"/>
          </a:xfrm>
        </p:grpSpPr>
        <p:sp>
          <p:nvSpPr>
            <p:cNvPr id="228" name="Google Shape;22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CFCF5A"/>
            </a:solidFill>
            <a:ln>
              <a:noFill/>
            </a:ln>
          </p:spPr>
          <p:txBody>
            <a:bodyPr/>
            <a:lstStyle/>
            <a:p>
              <a:endParaRPr lang="pl-PL"/>
            </a:p>
          </p:txBody>
        </p:sp>
        <p:sp>
          <p:nvSpPr>
            <p:cNvPr id="229" name="Google Shape;22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cxnSp>
        <p:nvCxnSpPr>
          <p:cNvPr id="230" name="Google Shape;230;p7"/>
          <p:cNvCxnSpPr/>
          <p:nvPr/>
        </p:nvCxnSpPr>
        <p:spPr>
          <a:xfrm>
            <a:off x="4189285" y="4106509"/>
            <a:ext cx="719100" cy="4800"/>
          </a:xfrm>
          <a:prstGeom prst="straightConnector1">
            <a:avLst/>
          </a:prstGeom>
          <a:noFill/>
          <a:ln w="9525" cap="flat" cmpd="sng">
            <a:solidFill>
              <a:srgbClr val="FFFFFF"/>
            </a:solidFill>
            <a:prstDash val="solid"/>
            <a:round/>
            <a:headEnd type="none" w="sm" len="sm"/>
            <a:tailEnd type="none" w="sm" len="sm"/>
          </a:ln>
        </p:spPr>
      </p:cxnSp>
      <p:sp>
        <p:nvSpPr>
          <p:cNvPr id="231" name="Google Shape;231;p7"/>
          <p:cNvSpPr txBox="1"/>
          <p:nvPr/>
        </p:nvSpPr>
        <p:spPr>
          <a:xfrm>
            <a:off x="1852264" y="3404944"/>
            <a:ext cx="5360333" cy="43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Profil nauczyciela</a:t>
            </a:r>
            <a:endParaRPr sz="1400" b="0" i="0" u="none" strike="noStrike" cap="none">
              <a:solidFill>
                <a:srgbClr val="000000"/>
              </a:solidFill>
              <a:latin typeface="Arial"/>
              <a:ea typeface="Arial"/>
              <a:cs typeface="Arial"/>
              <a:sym typeface="Arial"/>
            </a:endParaRPr>
          </a:p>
        </p:txBody>
      </p:sp>
      <p:sp>
        <p:nvSpPr>
          <p:cNvPr id="232" name="Google Shape;232;p7"/>
          <p:cNvSpPr txBox="1"/>
          <p:nvPr/>
        </p:nvSpPr>
        <p:spPr>
          <a:xfrm>
            <a:off x="3039151" y="2213763"/>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sp>
        <p:nvSpPr>
          <p:cNvPr id="233" name="Google Shape;233;p7"/>
          <p:cNvSpPr txBox="1"/>
          <p:nvPr/>
        </p:nvSpPr>
        <p:spPr>
          <a:xfrm>
            <a:off x="2198301" y="4238370"/>
            <a:ext cx="4701000" cy="2369700"/>
          </a:xfrm>
          <a:prstGeom prst="rect">
            <a:avLst/>
          </a:prstGeom>
          <a:noFill/>
          <a:ln>
            <a:noFill/>
          </a:ln>
        </p:spPr>
        <p:txBody>
          <a:bodyPr spcFirstLastPara="1" wrap="square" lIns="0" tIns="0" rIns="0" bIns="0" anchor="t" anchorCtr="0">
            <a:spAutoFit/>
          </a:bodyPr>
          <a:lstStyle/>
          <a:p>
            <a:pPr marL="0" lvl="0" indent="0" algn="ctr" rtl="0">
              <a:lnSpc>
                <a:spcPct val="150022"/>
              </a:lnSpc>
              <a:spcBef>
                <a:spcPts val="0"/>
              </a:spcBef>
              <a:spcAft>
                <a:spcPts val="0"/>
              </a:spcAft>
              <a:buClr>
                <a:schemeClr val="dk1"/>
              </a:buClr>
              <a:buSzPts val="2199"/>
              <a:buFont typeface="Arial"/>
              <a:buNone/>
            </a:pPr>
            <a:r>
              <a:rPr lang="pl" sz="2199" dirty="0">
                <a:solidFill>
                  <a:schemeClr val="lt1"/>
                </a:solidFill>
                <a:latin typeface="Montserrat"/>
                <a:ea typeface="Montserrat"/>
                <a:cs typeface="Montserrat"/>
                <a:sym typeface="Montserrat"/>
              </a:rPr>
              <a:t>Ekspertyza w zakresie zaawansowanych technik krawieckich oraz specjalistyczne umiejętności pracy z różnymi rodzajami tkanin</a:t>
            </a:r>
            <a:endParaRPr sz="2199" b="0" i="0" u="none" strike="noStrike" cap="none" dirty="0">
              <a:solidFill>
                <a:srgbClr val="FFFFFF"/>
              </a:solidFill>
              <a:latin typeface="Montserrat"/>
              <a:ea typeface="Montserrat"/>
              <a:cs typeface="Montserrat"/>
              <a:sym typeface="Montserrat"/>
            </a:endParaRPr>
          </a:p>
          <a:p>
            <a:pPr marL="0" marR="0" lvl="0" indent="0" algn="ctr" rtl="0">
              <a:lnSpc>
                <a:spcPct val="150022"/>
              </a:lnSpc>
              <a:spcBef>
                <a:spcPts val="0"/>
              </a:spcBef>
              <a:spcAft>
                <a:spcPts val="0"/>
              </a:spcAft>
              <a:buClr>
                <a:srgbClr val="000000"/>
              </a:buClr>
              <a:buSzPts val="2199"/>
              <a:buFont typeface="Arial"/>
              <a:buNone/>
            </a:pPr>
            <a:endParaRPr sz="2199" b="0" i="0" u="none" strike="noStrike" cap="none" dirty="0">
              <a:solidFill>
                <a:srgbClr val="FFFFFF"/>
              </a:solidFill>
              <a:latin typeface="Montserrat"/>
              <a:ea typeface="Montserrat"/>
              <a:cs typeface="Montserrat"/>
              <a:sym typeface="Montserrat"/>
            </a:endParaRPr>
          </a:p>
        </p:txBody>
      </p:sp>
      <p:grpSp>
        <p:nvGrpSpPr>
          <p:cNvPr id="234" name="Google Shape;234;p7"/>
          <p:cNvGrpSpPr/>
          <p:nvPr/>
        </p:nvGrpSpPr>
        <p:grpSpPr>
          <a:xfrm>
            <a:off x="9269475" y="4706275"/>
            <a:ext cx="5601653" cy="4688892"/>
            <a:chOff x="0" y="0"/>
            <a:chExt cx="5195375" cy="3846507"/>
          </a:xfrm>
        </p:grpSpPr>
        <p:sp>
          <p:nvSpPr>
            <p:cNvPr id="235" name="Google Shape;235;p7"/>
            <p:cNvSpPr/>
            <p:nvPr/>
          </p:nvSpPr>
          <p:spPr>
            <a:xfrm>
              <a:off x="0" y="0"/>
              <a:ext cx="5195375" cy="3846507"/>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CFCF5A"/>
            </a:solidFill>
            <a:ln>
              <a:noFill/>
            </a:ln>
          </p:spPr>
          <p:txBody>
            <a:bodyPr/>
            <a:lstStyle/>
            <a:p>
              <a:endParaRPr lang="pl-PL"/>
            </a:p>
          </p:txBody>
        </p:sp>
        <p:sp>
          <p:nvSpPr>
            <p:cNvPr id="236" name="Google Shape;236;p7"/>
            <p:cNvSpPr txBox="1"/>
            <p:nvPr/>
          </p:nvSpPr>
          <p:spPr>
            <a:xfrm>
              <a:off x="0" y="0"/>
              <a:ext cx="5195375" cy="3846507"/>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37" name="Google Shape;237;p7"/>
          <p:cNvGrpSpPr/>
          <p:nvPr/>
        </p:nvGrpSpPr>
        <p:grpSpPr>
          <a:xfrm>
            <a:off x="12885116" y="4377408"/>
            <a:ext cx="876394" cy="876394"/>
            <a:chOff x="0" y="0"/>
            <a:chExt cx="812800" cy="812800"/>
          </a:xfrm>
        </p:grpSpPr>
        <p:sp>
          <p:nvSpPr>
            <p:cNvPr id="238" name="Google Shape;238;p7"/>
            <p:cNvSpPr/>
            <p:nvPr/>
          </p:nvSpPr>
          <p:spPr>
            <a:xfrm>
              <a:off x="0" y="0"/>
              <a:ext cx="812800" cy="812800"/>
            </a:xfrm>
            <a:custGeom>
              <a:avLst/>
              <a:gdLst/>
              <a:ahLst/>
              <a:cxnLst/>
              <a:rect l="l" t="t" r="r" b="b"/>
              <a:pathLst>
                <a:path w="812800" h="812800" extrusionOk="0">
                  <a:moveTo>
                    <a:pt x="0" y="0"/>
                  </a:moveTo>
                  <a:lnTo>
                    <a:pt x="812800" y="0"/>
                  </a:lnTo>
                  <a:lnTo>
                    <a:pt x="812800" y="812800"/>
                  </a:lnTo>
                  <a:lnTo>
                    <a:pt x="0" y="812800"/>
                  </a:lnTo>
                  <a:close/>
                </a:path>
              </a:pathLst>
            </a:custGeom>
            <a:solidFill>
              <a:srgbClr val="000000"/>
            </a:solidFill>
            <a:ln>
              <a:noFill/>
            </a:ln>
          </p:spPr>
          <p:txBody>
            <a:bodyPr/>
            <a:lstStyle/>
            <a:p>
              <a:endParaRPr lang="pl-PL"/>
            </a:p>
          </p:txBody>
        </p:sp>
        <p:sp>
          <p:nvSpPr>
            <p:cNvPr id="239" name="Google Shape;239;p7"/>
            <p:cNvSpPr txBox="1"/>
            <p:nvPr/>
          </p:nvSpPr>
          <p:spPr>
            <a:xfrm>
              <a:off x="0" y="0"/>
              <a:ext cx="812800" cy="812800"/>
            </a:xfrm>
            <a:prstGeom prst="rect">
              <a:avLst/>
            </a:prstGeom>
            <a:noFill/>
            <a:ln>
              <a:noFill/>
            </a:ln>
          </p:spPr>
          <p:txBody>
            <a:bodyPr spcFirstLastPara="1" wrap="square" lIns="50800" tIns="50800" rIns="50800" bIns="50800" anchor="ctr" anchorCtr="0">
              <a:noAutofit/>
            </a:bodyPr>
            <a:lstStyle/>
            <a:p>
              <a:pPr marL="0" marR="0" lvl="0" indent="0" algn="ctr" rtl="0">
                <a:lnSpc>
                  <a:spcPct val="122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40" name="Google Shape;240;p7"/>
          <p:cNvSpPr txBox="1"/>
          <p:nvPr/>
        </p:nvSpPr>
        <p:spPr>
          <a:xfrm>
            <a:off x="12885116" y="4571180"/>
            <a:ext cx="876394" cy="4317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01</a:t>
            </a:r>
            <a:endParaRPr sz="1400" b="0" i="0" u="none" strike="noStrike" cap="none">
              <a:solidFill>
                <a:srgbClr val="000000"/>
              </a:solidFill>
              <a:latin typeface="Arial"/>
              <a:ea typeface="Arial"/>
              <a:cs typeface="Arial"/>
              <a:sym typeface="Arial"/>
            </a:endParaRPr>
          </a:p>
        </p:txBody>
      </p:sp>
      <p:cxnSp>
        <p:nvCxnSpPr>
          <p:cNvPr id="241" name="Google Shape;241;p7"/>
          <p:cNvCxnSpPr/>
          <p:nvPr/>
        </p:nvCxnSpPr>
        <p:spPr>
          <a:xfrm>
            <a:off x="11763058" y="6354461"/>
            <a:ext cx="719100" cy="4800"/>
          </a:xfrm>
          <a:prstGeom prst="straightConnector1">
            <a:avLst/>
          </a:prstGeom>
          <a:noFill/>
          <a:ln w="9525" cap="flat" cmpd="sng">
            <a:solidFill>
              <a:srgbClr val="FFFFFF"/>
            </a:solidFill>
            <a:prstDash val="solid"/>
            <a:round/>
            <a:headEnd type="none" w="sm" len="sm"/>
            <a:tailEnd type="none" w="sm" len="sm"/>
          </a:ln>
        </p:spPr>
      </p:cxnSp>
      <p:sp>
        <p:nvSpPr>
          <p:cNvPr id="242" name="Google Shape;242;p7"/>
          <p:cNvSpPr txBox="1"/>
          <p:nvPr/>
        </p:nvSpPr>
        <p:spPr>
          <a:xfrm>
            <a:off x="9390237" y="5690246"/>
            <a:ext cx="5360333" cy="4318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500"/>
              <a:buFont typeface="Arial"/>
              <a:buNone/>
            </a:pPr>
            <a:r>
              <a:rPr lang="pl" sz="2500" b="0" i="0" u="none" strike="noStrike" cap="none">
                <a:solidFill>
                  <a:srgbClr val="FFFFFF"/>
                </a:solidFill>
                <a:latin typeface="DM Serif Display"/>
                <a:ea typeface="DM Serif Display"/>
                <a:cs typeface="DM Serif Display"/>
                <a:sym typeface="DM Serif Display"/>
              </a:rPr>
              <a:t>Metodologia</a:t>
            </a:r>
            <a:endParaRPr sz="1400" b="0" i="0" u="none" strike="noStrike" cap="none">
              <a:solidFill>
                <a:srgbClr val="000000"/>
              </a:solidFill>
              <a:latin typeface="Arial"/>
              <a:ea typeface="Arial"/>
              <a:cs typeface="Arial"/>
              <a:sym typeface="Arial"/>
            </a:endParaRPr>
          </a:p>
        </p:txBody>
      </p:sp>
      <p:sp>
        <p:nvSpPr>
          <p:cNvPr id="243" name="Google Shape;243;p7"/>
          <p:cNvSpPr txBox="1"/>
          <p:nvPr/>
        </p:nvSpPr>
        <p:spPr>
          <a:xfrm>
            <a:off x="9772087" y="6591643"/>
            <a:ext cx="4701000" cy="2369700"/>
          </a:xfrm>
          <a:prstGeom prst="rect">
            <a:avLst/>
          </a:prstGeom>
          <a:noFill/>
          <a:ln>
            <a:noFill/>
          </a:ln>
        </p:spPr>
        <p:txBody>
          <a:bodyPr spcFirstLastPara="1" wrap="square" lIns="0" tIns="0" rIns="0" bIns="0" anchor="t" anchorCtr="0">
            <a:spAutoFit/>
          </a:bodyPr>
          <a:lstStyle/>
          <a:p>
            <a:pPr marL="0" marR="0" lvl="0" indent="0" algn="ctr" rtl="0">
              <a:lnSpc>
                <a:spcPct val="150022"/>
              </a:lnSpc>
              <a:spcBef>
                <a:spcPts val="0"/>
              </a:spcBef>
              <a:spcAft>
                <a:spcPts val="0"/>
              </a:spcAft>
              <a:buClr>
                <a:schemeClr val="dk1"/>
              </a:buClr>
              <a:buSzPts val="2199"/>
              <a:buFont typeface="Arial"/>
              <a:buNone/>
            </a:pPr>
            <a:r>
              <a:rPr lang="pl" sz="2199" b="0" i="0" u="none" strike="noStrike" cap="none" dirty="0">
                <a:solidFill>
                  <a:schemeClr val="lt1"/>
                </a:solidFill>
                <a:latin typeface="Montserrat"/>
                <a:ea typeface="Montserrat"/>
                <a:cs typeface="Montserrat"/>
                <a:sym typeface="Montserrat"/>
              </a:rPr>
              <a:t>Krótkie wyjaśnienia teoretyczne z pokazem technik szycia ręcznego i maszynowego oraz przeróbek odzieży, po których następują ćwiczenia praktyczne.</a:t>
            </a:r>
            <a:endParaRPr sz="1400" b="0" i="0" u="none" strike="noStrike" cap="none" dirty="0">
              <a:solidFill>
                <a:srgbClr val="000000"/>
              </a:solidFill>
              <a:latin typeface="Arial"/>
              <a:ea typeface="Arial"/>
              <a:cs typeface="Arial"/>
              <a:sym typeface="Arial"/>
            </a:endParaRPr>
          </a:p>
        </p:txBody>
      </p:sp>
      <p:sp>
        <p:nvSpPr>
          <p:cNvPr id="244" name="Google Shape;244;p7"/>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45" name="Google Shape;245;p7"/>
          <p:cNvGrpSpPr/>
          <p:nvPr/>
        </p:nvGrpSpPr>
        <p:grpSpPr>
          <a:xfrm>
            <a:off x="0" y="0"/>
            <a:ext cx="18288000" cy="10287000"/>
            <a:chOff x="0" y="0"/>
            <a:chExt cx="24384000" cy="13716000"/>
          </a:xfrm>
        </p:grpSpPr>
        <p:cxnSp>
          <p:nvCxnSpPr>
            <p:cNvPr id="246" name="Google Shape;246;p7"/>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47" name="Google Shape;247;p7"/>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48" name="Google Shape;248;p7"/>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sp>
          <p:nvSpPr>
            <p:cNvPr id="249" name="Google Shape;249;p7"/>
            <p:cNvSpPr txBox="1"/>
            <p:nvPr/>
          </p:nvSpPr>
          <p:spPr>
            <a:xfrm>
              <a:off x="9588879" y="439208"/>
              <a:ext cx="3675000" cy="62564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grpSp>
      <p:sp>
        <p:nvSpPr>
          <p:cNvPr id="250" name="Google Shape;250;p7"/>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grpSp>
        <p:nvGrpSpPr>
          <p:cNvPr id="255" name="Google Shape;255;p8"/>
          <p:cNvGrpSpPr/>
          <p:nvPr/>
        </p:nvGrpSpPr>
        <p:grpSpPr>
          <a:xfrm>
            <a:off x="0" y="0"/>
            <a:ext cx="18288000" cy="10287000"/>
            <a:chOff x="0" y="0"/>
            <a:chExt cx="24384000" cy="13716000"/>
          </a:xfrm>
        </p:grpSpPr>
        <p:cxnSp>
          <p:nvCxnSpPr>
            <p:cNvPr id="256" name="Google Shape;256;p8"/>
            <p:cNvCxnSpPr/>
            <p:nvPr/>
          </p:nvCxnSpPr>
          <p:spPr>
            <a:xfrm rot="10800000">
              <a:off x="22233774" y="0"/>
              <a:ext cx="0" cy="13716000"/>
            </a:xfrm>
            <a:prstGeom prst="straightConnector1">
              <a:avLst/>
            </a:prstGeom>
            <a:noFill/>
            <a:ln w="12700" cap="flat" cmpd="sng">
              <a:solidFill>
                <a:srgbClr val="1E2328"/>
              </a:solidFill>
              <a:prstDash val="solid"/>
              <a:round/>
              <a:headEnd type="none" w="sm" len="sm"/>
              <a:tailEnd type="none" w="sm" len="sm"/>
            </a:ln>
          </p:spPr>
        </p:cxnSp>
        <p:cxnSp>
          <p:nvCxnSpPr>
            <p:cNvPr id="257" name="Google Shape;257;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58" name="Google Shape;258;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cxnSp>
        <p:nvCxnSpPr>
          <p:cNvPr id="259" name="Google Shape;259;p8"/>
          <p:cNvCxnSpPr/>
          <p:nvPr/>
        </p:nvCxnSpPr>
        <p:spPr>
          <a:xfrm rot="10800000">
            <a:off x="0" y="1023937"/>
            <a:ext cx="18288000" cy="0"/>
          </a:xfrm>
          <a:prstGeom prst="straightConnector1">
            <a:avLst/>
          </a:prstGeom>
          <a:noFill/>
          <a:ln w="9525" cap="flat" cmpd="sng">
            <a:solidFill>
              <a:srgbClr val="1E2328"/>
            </a:solidFill>
            <a:prstDash val="solid"/>
            <a:round/>
            <a:headEnd type="none" w="sm" len="sm"/>
            <a:tailEnd type="none" w="sm" len="sm"/>
          </a:ln>
        </p:spPr>
      </p:cxnSp>
      <p:cxnSp>
        <p:nvCxnSpPr>
          <p:cNvPr id="260" name="Google Shape;260;p8"/>
          <p:cNvCxnSpPr/>
          <p:nvPr/>
        </p:nvCxnSpPr>
        <p:spPr>
          <a:xfrm rot="22765">
            <a:off x="1031590" y="9246394"/>
            <a:ext cx="719057" cy="0"/>
          </a:xfrm>
          <a:prstGeom prst="straightConnector1">
            <a:avLst/>
          </a:prstGeom>
          <a:noFill/>
          <a:ln w="9525" cap="flat" cmpd="sng">
            <a:solidFill>
              <a:srgbClr val="CFCF5A"/>
            </a:solidFill>
            <a:prstDash val="solid"/>
            <a:round/>
            <a:headEnd type="none" w="sm" len="sm"/>
            <a:tailEnd type="none" w="sm" len="sm"/>
          </a:ln>
        </p:spPr>
      </p:cxnSp>
      <p:sp>
        <p:nvSpPr>
          <p:cNvPr id="261" name="Google Shape;261;p8"/>
          <p:cNvSpPr txBox="1"/>
          <p:nvPr/>
        </p:nvSpPr>
        <p:spPr>
          <a:xfrm>
            <a:off x="1031566" y="351095"/>
            <a:ext cx="4506489" cy="384175"/>
          </a:xfrm>
          <a:prstGeom prst="rect">
            <a:avLst/>
          </a:prstGeom>
          <a:noFill/>
          <a:ln>
            <a:noFill/>
          </a:ln>
        </p:spPr>
        <p:txBody>
          <a:bodyPr spcFirstLastPara="1" wrap="square" lIns="0" tIns="0" rIns="0" bIns="0" anchor="t" anchorCtr="0">
            <a:spAutoFit/>
          </a:bodyPr>
          <a:lstStyle/>
          <a:p>
            <a:pPr marL="0" marR="0" lvl="0" indent="0" algn="l" rtl="0">
              <a:lnSpc>
                <a:spcPct val="122008"/>
              </a:lnSpc>
              <a:spcBef>
                <a:spcPts val="0"/>
              </a:spcBef>
              <a:spcAft>
                <a:spcPts val="0"/>
              </a:spcAft>
              <a:buClr>
                <a:srgbClr val="000000"/>
              </a:buClr>
              <a:buSzPts val="2499"/>
              <a:buFont typeface="Arial"/>
              <a:buNone/>
            </a:pPr>
            <a:r>
              <a:rPr lang="pl" sz="2499" b="0" i="0" u="none" strike="noStrike" cap="none">
                <a:solidFill>
                  <a:srgbClr val="1E2328"/>
                </a:solidFill>
                <a:latin typeface="DM Serif Display"/>
                <a:ea typeface="DM Serif Display"/>
                <a:cs typeface="DM Serif Display"/>
                <a:sym typeface="DM Serif Display"/>
              </a:rPr>
              <a:t>Program szkoleniowy UpTraK</a:t>
            </a:r>
            <a:endParaRPr sz="1400" b="0" i="0" u="none" strike="noStrike" cap="none">
              <a:solidFill>
                <a:srgbClr val="000000"/>
              </a:solidFill>
              <a:latin typeface="Arial"/>
              <a:ea typeface="Arial"/>
              <a:cs typeface="Arial"/>
              <a:sym typeface="Arial"/>
            </a:endParaRPr>
          </a:p>
        </p:txBody>
      </p:sp>
      <p:grpSp>
        <p:nvGrpSpPr>
          <p:cNvPr id="262" name="Google Shape;262;p8"/>
          <p:cNvGrpSpPr/>
          <p:nvPr/>
        </p:nvGrpSpPr>
        <p:grpSpPr>
          <a:xfrm>
            <a:off x="11814819" y="2052637"/>
            <a:ext cx="4415901" cy="7209961"/>
            <a:chOff x="0" y="0"/>
            <a:chExt cx="3505240" cy="5723100"/>
          </a:xfrm>
        </p:grpSpPr>
        <p:sp>
          <p:nvSpPr>
            <p:cNvPr id="263" name="Google Shape;263;p8"/>
            <p:cNvSpPr/>
            <p:nvPr/>
          </p:nvSpPr>
          <p:spPr>
            <a:xfrm>
              <a:off x="0" y="0"/>
              <a:ext cx="3505240" cy="5723058"/>
            </a:xfrm>
            <a:custGeom>
              <a:avLst/>
              <a:gdLst/>
              <a:ahLst/>
              <a:cxnLst/>
              <a:rect l="l" t="t" r="r" b="b"/>
              <a:pathLst>
                <a:path w="3505240" h="5723058" extrusionOk="0">
                  <a:moveTo>
                    <a:pt x="0" y="0"/>
                  </a:moveTo>
                  <a:lnTo>
                    <a:pt x="3505240" y="0"/>
                  </a:lnTo>
                  <a:lnTo>
                    <a:pt x="3505240" y="5723058"/>
                  </a:lnTo>
                  <a:lnTo>
                    <a:pt x="0" y="5723058"/>
                  </a:lnTo>
                  <a:close/>
                </a:path>
              </a:pathLst>
            </a:custGeom>
            <a:solidFill>
              <a:srgbClr val="CFCF5A"/>
            </a:solidFill>
            <a:ln>
              <a:noFill/>
            </a:ln>
          </p:spPr>
          <p:txBody>
            <a:bodyPr/>
            <a:lstStyle/>
            <a:p>
              <a:endParaRPr lang="pl-PL"/>
            </a:p>
          </p:txBody>
        </p:sp>
        <p:sp>
          <p:nvSpPr>
            <p:cNvPr id="264" name="Google Shape;264;p8"/>
            <p:cNvSpPr txBox="1"/>
            <p:nvPr/>
          </p:nvSpPr>
          <p:spPr>
            <a:xfrm>
              <a:off x="0" y="0"/>
              <a:ext cx="3505200" cy="5723100"/>
            </a:xfrm>
            <a:prstGeom prst="rect">
              <a:avLst/>
            </a:prstGeom>
            <a:noFill/>
            <a:ln>
              <a:noFill/>
            </a:ln>
          </p:spPr>
          <p:txBody>
            <a:bodyPr spcFirstLastPara="1" wrap="square" lIns="50800" tIns="50800" rIns="50800" bIns="50800" anchor="ctr" anchorCtr="0">
              <a:noAutofit/>
            </a:bodyPr>
            <a:lstStyle/>
            <a:p>
              <a:pPr marL="0" marR="0" lvl="0" indent="0" algn="ctr" rtl="0">
                <a:lnSpc>
                  <a:spcPct val="137666"/>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pSp>
      <p:sp>
        <p:nvSpPr>
          <p:cNvPr id="266" name="Google Shape;266;p8"/>
          <p:cNvSpPr txBox="1"/>
          <p:nvPr/>
        </p:nvSpPr>
        <p:spPr>
          <a:xfrm>
            <a:off x="655429" y="1910600"/>
            <a:ext cx="15944100" cy="2461500"/>
          </a:xfrm>
          <a:prstGeom prst="rect">
            <a:avLst/>
          </a:prstGeom>
          <a:noFill/>
          <a:ln>
            <a:noFill/>
          </a:ln>
        </p:spPr>
        <p:txBody>
          <a:bodyPr spcFirstLastPara="1" wrap="square" lIns="0" tIns="0" rIns="0" bIns="0" anchor="t" anchorCtr="0">
            <a:spAutoFit/>
          </a:bodyPr>
          <a:lstStyle/>
          <a:p>
            <a:pPr marL="0" marR="0" lvl="0" indent="0" algn="l" rtl="0">
              <a:lnSpc>
                <a:spcPct val="111001"/>
              </a:lnSpc>
              <a:spcBef>
                <a:spcPts val="0"/>
              </a:spcBef>
              <a:spcAft>
                <a:spcPts val="0"/>
              </a:spcAft>
              <a:buClr>
                <a:srgbClr val="000000"/>
              </a:buClr>
              <a:buSzPts val="5399"/>
              <a:buFont typeface="Arial"/>
              <a:buNone/>
            </a:pPr>
            <a:r>
              <a:rPr lang="pl" sz="5399" b="0" i="0" u="none" strike="noStrike" cap="none">
                <a:solidFill>
                  <a:srgbClr val="1E2328"/>
                </a:solidFill>
                <a:latin typeface="DM Serif Display"/>
                <a:ea typeface="DM Serif Display"/>
                <a:cs typeface="DM Serif Display"/>
                <a:sym typeface="DM Serif Display"/>
              </a:rPr>
              <a:t>Przegląd</a:t>
            </a:r>
            <a:endParaRPr sz="5399" b="0" i="0" u="none" strike="noStrike" cap="none">
              <a:solidFill>
                <a:srgbClr val="1E2328"/>
              </a:solidFill>
              <a:latin typeface="DM Serif Display"/>
              <a:ea typeface="DM Serif Display"/>
              <a:cs typeface="DM Serif Display"/>
              <a:sym typeface="DM Serif Display"/>
            </a:endParaRPr>
          </a:p>
          <a:p>
            <a:pPr marL="0" marR="0" lvl="0" indent="0" algn="l" rtl="0">
              <a:lnSpc>
                <a:spcPct val="111001"/>
              </a:lnSpc>
              <a:spcBef>
                <a:spcPts val="0"/>
              </a:spcBef>
              <a:spcAft>
                <a:spcPts val="0"/>
              </a:spcAft>
              <a:buClr>
                <a:srgbClr val="000000"/>
              </a:buClr>
              <a:buSzPts val="9999"/>
              <a:buFont typeface="Arial"/>
              <a:buNone/>
            </a:pPr>
            <a:endParaRPr sz="9999" b="0" i="0" u="none" strike="noStrike" cap="none">
              <a:solidFill>
                <a:srgbClr val="1E2328"/>
              </a:solidFill>
              <a:latin typeface="DM Serif Display"/>
              <a:ea typeface="DM Serif Display"/>
              <a:cs typeface="DM Serif Display"/>
              <a:sym typeface="DM Serif Display"/>
            </a:endParaRPr>
          </a:p>
        </p:txBody>
      </p:sp>
      <p:sp>
        <p:nvSpPr>
          <p:cNvPr id="267" name="Google Shape;267;p8"/>
          <p:cNvSpPr txBox="1"/>
          <p:nvPr/>
        </p:nvSpPr>
        <p:spPr>
          <a:xfrm>
            <a:off x="472950" y="3584825"/>
            <a:ext cx="7552500" cy="6387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pl" sz="2200" b="1">
                <a:latin typeface="Montserrat"/>
                <a:ea typeface="Montserrat"/>
                <a:cs typeface="Montserrat"/>
                <a:sym typeface="Montserrat"/>
              </a:rPr>
              <a:t>Kreatywne techniki krawieckie</a:t>
            </a:r>
            <a:endParaRPr sz="2200" b="1">
              <a:latin typeface="Montserrat"/>
              <a:ea typeface="Montserrat"/>
              <a:cs typeface="Montserrat"/>
              <a:sym typeface="Montserrat"/>
            </a:endParaRPr>
          </a:p>
          <a:p>
            <a:pPr marL="0" marR="0" lvl="0" indent="0" algn="l" rtl="0">
              <a:lnSpc>
                <a:spcPct val="150000"/>
              </a:lnSpc>
              <a:spcBef>
                <a:spcPts val="0"/>
              </a:spcBef>
              <a:spcAft>
                <a:spcPts val="0"/>
              </a:spcAft>
              <a:buNone/>
            </a:pPr>
            <a:endParaRPr sz="2200" b="1">
              <a:latin typeface="Montserrat"/>
              <a:ea typeface="Montserrat"/>
              <a:cs typeface="Montserrat"/>
              <a:sym typeface="Montserrat"/>
            </a:endParaRPr>
          </a:p>
          <a:p>
            <a:pPr marL="0" marR="0" lvl="0" indent="0" algn="l" rtl="0">
              <a:lnSpc>
                <a:spcPct val="150000"/>
              </a:lnSpc>
              <a:spcBef>
                <a:spcPts val="0"/>
              </a:spcBef>
              <a:spcAft>
                <a:spcPts val="0"/>
              </a:spcAft>
              <a:buNone/>
            </a:pPr>
            <a:r>
              <a:rPr lang="pl" sz="2200" b="1">
                <a:latin typeface="Montserrat"/>
                <a:ea typeface="Montserrat"/>
                <a:cs typeface="Montserrat"/>
                <a:sym typeface="Montserrat"/>
              </a:rPr>
              <a:t>Łączenie różnych tkanin i faktur</a:t>
            </a:r>
            <a:endParaRPr sz="2200" b="1">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Coś pozszywanego z kawałków</a:t>
            </a:r>
            <a:endParaRPr sz="2200" b="1">
              <a:latin typeface="Montserrat"/>
              <a:ea typeface="Montserrat"/>
              <a:cs typeface="Montserrat"/>
              <a:sym typeface="Montserrat"/>
            </a:endParaRPr>
          </a:p>
          <a:p>
            <a:pPr marL="457200" lvl="0" indent="-368300" algn="l" rtl="0">
              <a:lnSpc>
                <a:spcPct val="150000"/>
              </a:lnSpc>
              <a:spcBef>
                <a:spcPts val="0"/>
              </a:spcBef>
              <a:spcAft>
                <a:spcPts val="0"/>
              </a:spcAft>
              <a:buClr>
                <a:schemeClr val="dk1"/>
              </a:buClr>
              <a:buSzPts val="2200"/>
              <a:buFont typeface="Montserrat"/>
              <a:buChar char="-"/>
            </a:pPr>
            <a:r>
              <a:rPr lang="pl" sz="2200">
                <a:solidFill>
                  <a:schemeClr val="dk1"/>
                </a:solidFill>
                <a:latin typeface="Montserrat"/>
                <a:ea typeface="Montserrat"/>
                <a:cs typeface="Montserrat"/>
                <a:sym typeface="Montserrat"/>
              </a:rPr>
              <a:t>Aplikacja</a:t>
            </a:r>
            <a:endParaRPr sz="2200">
              <a:solidFill>
                <a:schemeClr val="dk1"/>
              </a:solidFill>
              <a:latin typeface="Montserrat"/>
              <a:ea typeface="Montserrat"/>
              <a:cs typeface="Montserrat"/>
              <a:sym typeface="Montserrat"/>
            </a:endParaRPr>
          </a:p>
          <a:p>
            <a:pPr marL="457200" lvl="0" indent="0" algn="l" rtl="0">
              <a:lnSpc>
                <a:spcPct val="150000"/>
              </a:lnSpc>
              <a:spcBef>
                <a:spcPts val="0"/>
              </a:spcBef>
              <a:spcAft>
                <a:spcPts val="0"/>
              </a:spcAft>
              <a:buNone/>
            </a:pPr>
            <a:endParaRPr sz="2200">
              <a:solidFill>
                <a:schemeClr val="dk1"/>
              </a:solidFill>
              <a:latin typeface="Montserrat"/>
              <a:ea typeface="Montserrat"/>
              <a:cs typeface="Montserrat"/>
              <a:sym typeface="Montserrat"/>
            </a:endParaRPr>
          </a:p>
          <a:p>
            <a:pPr marL="0" marR="0" lvl="0" indent="0" algn="l" rtl="0">
              <a:lnSpc>
                <a:spcPct val="150000"/>
              </a:lnSpc>
              <a:spcBef>
                <a:spcPts val="0"/>
              </a:spcBef>
              <a:spcAft>
                <a:spcPts val="0"/>
              </a:spcAft>
              <a:buNone/>
            </a:pPr>
            <a:r>
              <a:rPr lang="pl" sz="2200" b="1">
                <a:latin typeface="Montserrat"/>
                <a:ea typeface="Montserrat"/>
                <a:cs typeface="Montserrat"/>
                <a:sym typeface="Montserrat"/>
              </a:rPr>
              <a:t>Dodawanie elementów dekoracyjnych</a:t>
            </a:r>
            <a:endParaRPr sz="2200" b="1" i="0" u="none" strike="noStrike" cap="none">
              <a:solidFill>
                <a:srgbClr val="000000"/>
              </a:solidFill>
              <a:latin typeface="Montserrat"/>
              <a:ea typeface="Montserrat"/>
              <a:cs typeface="Montserrat"/>
              <a:sym typeface="Montserrat"/>
            </a:endParaRPr>
          </a:p>
          <a:p>
            <a:pPr marL="457200" marR="0" lvl="0" indent="-368300" algn="l" rtl="0">
              <a:lnSpc>
                <a:spcPct val="150000"/>
              </a:lnSpc>
              <a:spcBef>
                <a:spcPts val="0"/>
              </a:spcBef>
              <a:spcAft>
                <a:spcPts val="0"/>
              </a:spcAft>
              <a:buClr>
                <a:srgbClr val="000000"/>
              </a:buClr>
              <a:buSzPts val="2200"/>
              <a:buFont typeface="Montserrat"/>
              <a:buChar char="-"/>
            </a:pPr>
            <a:r>
              <a:rPr lang="pl" sz="2200">
                <a:latin typeface="Montserrat"/>
                <a:ea typeface="Montserrat"/>
                <a:cs typeface="Montserrat"/>
                <a:sym typeface="Montserrat"/>
              </a:rPr>
              <a:t>Haftowanie: koralikami, guzikami, włóczką…</a:t>
            </a:r>
            <a:endParaRPr sz="2200" b="0" i="0" u="none" strike="noStrike" cap="none">
              <a:solidFill>
                <a:srgbClr val="000000"/>
              </a:solidFill>
              <a:latin typeface="Montserrat"/>
              <a:ea typeface="Montserrat"/>
              <a:cs typeface="Montserrat"/>
              <a:sym typeface="Montserrat"/>
            </a:endParaRPr>
          </a:p>
          <a:p>
            <a:pPr marL="457200" marR="0" lvl="0" indent="-368300" algn="l" rtl="0">
              <a:lnSpc>
                <a:spcPct val="150000"/>
              </a:lnSpc>
              <a:spcBef>
                <a:spcPts val="0"/>
              </a:spcBef>
              <a:spcAft>
                <a:spcPts val="0"/>
              </a:spcAft>
              <a:buClr>
                <a:srgbClr val="000000"/>
              </a:buClr>
              <a:buSzPts val="2200"/>
              <a:buFont typeface="Montserrat"/>
              <a:buChar char="-"/>
            </a:pPr>
            <a:r>
              <a:rPr lang="pl" sz="2200">
                <a:solidFill>
                  <a:schemeClr val="dk1"/>
                </a:solidFill>
                <a:latin typeface="Montserrat"/>
                <a:ea typeface="Montserrat"/>
                <a:cs typeface="Montserrat"/>
                <a:sym typeface="Montserrat"/>
              </a:rPr>
              <a:t>Szycie: </a:t>
            </a:r>
            <a:r>
              <a:rPr lang="pl" sz="2200">
                <a:latin typeface="Montserrat"/>
                <a:ea typeface="Montserrat"/>
                <a:cs typeface="Montserrat"/>
                <a:sym typeface="Montserrat"/>
              </a:rPr>
              <a:t>wstążek, sznurków, ozdób…</a:t>
            </a:r>
            <a:endParaRPr sz="22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None/>
            </a:pPr>
            <a:endParaRPr sz="2200" b="0" i="0" u="none" strike="noStrike" cap="none">
              <a:solidFill>
                <a:srgbClr val="000000"/>
              </a:solidFill>
              <a:latin typeface="Montserrat"/>
              <a:ea typeface="Montserrat"/>
              <a:cs typeface="Montserrat"/>
              <a:sym typeface="Montserrat"/>
            </a:endParaRPr>
          </a:p>
          <a:p>
            <a:pPr marL="914400" marR="0" lvl="0" indent="0" algn="l" rtl="0">
              <a:lnSpc>
                <a:spcPct val="150000"/>
              </a:lnSpc>
              <a:spcBef>
                <a:spcPts val="0"/>
              </a:spcBef>
              <a:spcAft>
                <a:spcPts val="0"/>
              </a:spcAft>
              <a:buClr>
                <a:srgbClr val="000000"/>
              </a:buClr>
              <a:buSzPts val="2200"/>
              <a:buFont typeface="Arial"/>
              <a:buNone/>
            </a:pPr>
            <a:endParaRPr sz="2200" b="0" i="0" u="none" strike="noStrike" cap="none">
              <a:solidFill>
                <a:srgbClr val="000000"/>
              </a:solidFill>
              <a:latin typeface="Montserrat"/>
              <a:ea typeface="Montserrat"/>
              <a:cs typeface="Montserrat"/>
              <a:sym typeface="Montserrat"/>
            </a:endParaRPr>
          </a:p>
          <a:p>
            <a:pPr marL="0" marR="0" lvl="0" indent="0" algn="l" rtl="0">
              <a:lnSpc>
                <a:spcPct val="150000"/>
              </a:lnSpc>
              <a:spcBef>
                <a:spcPts val="0"/>
              </a:spcBef>
              <a:spcAft>
                <a:spcPts val="0"/>
              </a:spcAft>
              <a:buClr>
                <a:srgbClr val="000000"/>
              </a:buClr>
              <a:buSzPts val="2200"/>
              <a:buFont typeface="Arial"/>
              <a:buNone/>
            </a:pPr>
            <a:endParaRPr sz="2200" b="0" i="0" u="none" strike="noStrike" cap="none">
              <a:solidFill>
                <a:srgbClr val="000000"/>
              </a:solidFill>
              <a:latin typeface="Montserrat"/>
              <a:ea typeface="Montserrat"/>
              <a:cs typeface="Montserrat"/>
              <a:sym typeface="Montserrat"/>
            </a:endParaRPr>
          </a:p>
          <a:p>
            <a:pPr marL="0" marR="0" lvl="0" indent="0" algn="l" rtl="0">
              <a:lnSpc>
                <a:spcPct val="150022"/>
              </a:lnSpc>
              <a:spcBef>
                <a:spcPts val="0"/>
              </a:spcBef>
              <a:spcAft>
                <a:spcPts val="0"/>
              </a:spcAft>
              <a:buClr>
                <a:srgbClr val="000000"/>
              </a:buClr>
              <a:buSzPts val="1100"/>
              <a:buFont typeface="Arial"/>
              <a:buNone/>
            </a:pPr>
            <a:endParaRPr sz="1899" b="0" i="0" u="none" strike="noStrike" cap="none">
              <a:solidFill>
                <a:srgbClr val="1E2328"/>
              </a:solidFill>
              <a:latin typeface="Montserrat"/>
              <a:ea typeface="Montserrat"/>
              <a:cs typeface="Montserrat"/>
              <a:sym typeface="Montserrat"/>
            </a:endParaRPr>
          </a:p>
        </p:txBody>
      </p:sp>
      <p:grpSp>
        <p:nvGrpSpPr>
          <p:cNvPr id="268" name="Google Shape;268;p8"/>
          <p:cNvGrpSpPr/>
          <p:nvPr/>
        </p:nvGrpSpPr>
        <p:grpSpPr>
          <a:xfrm>
            <a:off x="0" y="0"/>
            <a:ext cx="18288000" cy="10287000"/>
            <a:chOff x="0" y="0"/>
            <a:chExt cx="24384000" cy="13716000"/>
          </a:xfrm>
        </p:grpSpPr>
        <p:cxnSp>
          <p:nvCxnSpPr>
            <p:cNvPr id="269" name="Google Shape;269;p8"/>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70" name="Google Shape;270;p8"/>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71" name="Google Shape;271;p8"/>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72" name="Google Shape;272;p8"/>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marR="0" lvl="0" indent="0" algn="l" rtl="0">
              <a:lnSpc>
                <a:spcPct val="122000"/>
              </a:lnSpc>
              <a:spcBef>
                <a:spcPts val="0"/>
              </a:spcBef>
              <a:spcAft>
                <a:spcPts val="0"/>
              </a:spcAft>
              <a:buClr>
                <a:srgbClr val="000000"/>
              </a:buClr>
              <a:buSzPts val="1800"/>
              <a:buFont typeface="Arial"/>
              <a:buNone/>
            </a:pPr>
            <a:r>
              <a:rPr lang="pl" sz="1800" b="0" i="0" u="sng" strike="noStrike" cap="none">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sz="1400" b="0" i="0" u="none" strike="noStrike" cap="none">
              <a:solidFill>
                <a:srgbClr val="000000"/>
              </a:solidFill>
              <a:latin typeface="Arial"/>
              <a:ea typeface="Arial"/>
              <a:cs typeface="Arial"/>
              <a:sym typeface="Arial"/>
            </a:endParaRPr>
          </a:p>
        </p:txBody>
      </p:sp>
      <p:sp>
        <p:nvSpPr>
          <p:cNvPr id="273" name="Google Shape;273;p8"/>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pic>
        <p:nvPicPr>
          <p:cNvPr id="3" name="Obraz 2">
            <a:extLst>
              <a:ext uri="{FF2B5EF4-FFF2-40B4-BE49-F238E27FC236}">
                <a16:creationId xmlns:a16="http://schemas.microsoft.com/office/drawing/2014/main" id="{6A3A2288-6001-DC94-678A-92CBCF6EEB9B}"/>
              </a:ext>
            </a:extLst>
          </p:cNvPr>
          <p:cNvPicPr>
            <a:picLocks noChangeAspect="1"/>
          </p:cNvPicPr>
          <p:nvPr/>
        </p:nvPicPr>
        <p:blipFill>
          <a:blip r:embed="rId5"/>
          <a:stretch>
            <a:fillRect/>
          </a:stretch>
        </p:blipFill>
        <p:spPr>
          <a:xfrm>
            <a:off x="7191659" y="1028700"/>
            <a:ext cx="5016500" cy="8572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8"/>
        <p:cNvGrpSpPr/>
        <p:nvPr/>
      </p:nvGrpSpPr>
      <p:grpSpPr>
        <a:xfrm>
          <a:off x="0" y="0"/>
          <a:ext cx="0" cy="0"/>
          <a:chOff x="0" y="0"/>
          <a:chExt cx="0" cy="0"/>
        </a:xfrm>
      </p:grpSpPr>
      <p:sp>
        <p:nvSpPr>
          <p:cNvPr id="279" name="Google Shape;279;g32cccd95a54_0_0"/>
          <p:cNvSpPr/>
          <p:nvPr/>
        </p:nvSpPr>
        <p:spPr>
          <a:xfrm>
            <a:off x="424800" y="2372400"/>
            <a:ext cx="15923824" cy="7500689"/>
          </a:xfrm>
          <a:custGeom>
            <a:avLst/>
            <a:gdLst/>
            <a:ahLst/>
            <a:cxnLst/>
            <a:rect l="l" t="t" r="r" b="b"/>
            <a:pathLst>
              <a:path w="5195375" h="3846507" extrusionOk="0">
                <a:moveTo>
                  <a:pt x="0" y="0"/>
                </a:moveTo>
                <a:lnTo>
                  <a:pt x="5195375" y="0"/>
                </a:lnTo>
                <a:lnTo>
                  <a:pt x="5195375" y="3846507"/>
                </a:lnTo>
                <a:lnTo>
                  <a:pt x="0" y="3846507"/>
                </a:lnTo>
                <a:close/>
              </a:path>
            </a:pathLst>
          </a:custGeom>
          <a:solidFill>
            <a:srgbClr val="1E2328"/>
          </a:solidFill>
          <a:ln>
            <a:noFill/>
          </a:ln>
        </p:spPr>
        <p:txBody>
          <a:bodyPr/>
          <a:lstStyle/>
          <a:p>
            <a:endParaRPr lang="pl-PL"/>
          </a:p>
        </p:txBody>
      </p:sp>
      <p:sp>
        <p:nvSpPr>
          <p:cNvPr id="280" name="Google Shape;280;g32cccd95a54_0_0"/>
          <p:cNvSpPr txBox="1"/>
          <p:nvPr/>
        </p:nvSpPr>
        <p:spPr>
          <a:xfrm>
            <a:off x="424800" y="2372400"/>
            <a:ext cx="15927900" cy="7499400"/>
          </a:xfrm>
          <a:prstGeom prst="rect">
            <a:avLst/>
          </a:prstGeom>
          <a:solidFill>
            <a:srgbClr val="CFCF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 name="Google Shape;281;g32cccd95a54_0_0"/>
          <p:cNvGrpSpPr/>
          <p:nvPr/>
        </p:nvGrpSpPr>
        <p:grpSpPr>
          <a:xfrm>
            <a:off x="424794" y="1385936"/>
            <a:ext cx="11126464" cy="1678610"/>
            <a:chOff x="1644840" y="1659960"/>
            <a:chExt cx="3308100" cy="1806900"/>
          </a:xfrm>
        </p:grpSpPr>
        <p:sp>
          <p:nvSpPr>
            <p:cNvPr id="282" name="Google Shape;282;g32cccd95a54_0_0"/>
            <p:cNvSpPr/>
            <p:nvPr/>
          </p:nvSpPr>
          <p:spPr>
            <a:xfrm>
              <a:off x="1644840" y="1659960"/>
              <a:ext cx="3308096" cy="1806448"/>
            </a:xfrm>
            <a:custGeom>
              <a:avLst/>
              <a:gdLst/>
              <a:ahLst/>
              <a:cxnLst/>
              <a:rect l="l" t="t" r="r" b="b"/>
              <a:pathLst>
                <a:path w="812800" h="812800" extrusionOk="0">
                  <a:moveTo>
                    <a:pt x="0" y="0"/>
                  </a:moveTo>
                  <a:lnTo>
                    <a:pt x="812800" y="0"/>
                  </a:lnTo>
                  <a:lnTo>
                    <a:pt x="812800" y="812800"/>
                  </a:lnTo>
                  <a:lnTo>
                    <a:pt x="0" y="812800"/>
                  </a:lnTo>
                  <a:close/>
                </a:path>
              </a:pathLst>
            </a:custGeom>
            <a:solidFill>
              <a:schemeClr val="dk1"/>
            </a:solidFill>
            <a:ln>
              <a:noFill/>
            </a:ln>
          </p:spPr>
          <p:txBody>
            <a:bodyPr/>
            <a:lstStyle/>
            <a:p>
              <a:endParaRPr lang="pl-PL"/>
            </a:p>
          </p:txBody>
        </p:sp>
        <p:sp>
          <p:nvSpPr>
            <p:cNvPr id="283" name="Google Shape;283;g32cccd95a54_0_0"/>
            <p:cNvSpPr txBox="1"/>
            <p:nvPr/>
          </p:nvSpPr>
          <p:spPr>
            <a:xfrm>
              <a:off x="1644840" y="1659960"/>
              <a:ext cx="3308100" cy="1806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g32cccd95a54_0_0"/>
          <p:cNvSpPr txBox="1"/>
          <p:nvPr/>
        </p:nvSpPr>
        <p:spPr>
          <a:xfrm>
            <a:off x="570075" y="1756800"/>
            <a:ext cx="10984500" cy="12789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None/>
            </a:pPr>
            <a:r>
              <a:rPr lang="pl" sz="4700">
                <a:solidFill>
                  <a:schemeClr val="lt1"/>
                </a:solidFill>
                <a:latin typeface="DM Serif Display"/>
                <a:ea typeface="DM Serif Display"/>
                <a:cs typeface="DM Serif Display"/>
                <a:sym typeface="DM Serif Display"/>
              </a:rPr>
              <a:t>Łączenie różnych tkanin i faktur</a:t>
            </a:r>
            <a:endParaRPr sz="3000">
              <a:solidFill>
                <a:schemeClr val="lt1"/>
              </a:solidFill>
              <a:latin typeface="DM Serif Display"/>
              <a:ea typeface="DM Serif Display"/>
              <a:cs typeface="DM Serif Display"/>
              <a:sym typeface="DM Serif Display"/>
            </a:endParaRPr>
          </a:p>
          <a:p>
            <a:pPr marL="0" lvl="0" indent="0" algn="l" rtl="0">
              <a:lnSpc>
                <a:spcPct val="140000"/>
              </a:lnSpc>
              <a:spcBef>
                <a:spcPts val="0"/>
              </a:spcBef>
              <a:spcAft>
                <a:spcPts val="0"/>
              </a:spcAft>
              <a:buSzPts val="2500"/>
              <a:buNone/>
            </a:pPr>
            <a:endParaRPr sz="3000">
              <a:solidFill>
                <a:schemeClr val="dk1"/>
              </a:solidFill>
              <a:latin typeface="DM Serif Display"/>
              <a:ea typeface="DM Serif Display"/>
              <a:cs typeface="DM Serif Display"/>
              <a:sym typeface="DM Serif Display"/>
            </a:endParaRPr>
          </a:p>
        </p:txBody>
      </p:sp>
      <p:sp>
        <p:nvSpPr>
          <p:cNvPr id="285" name="Google Shape;285;g32cccd95a54_0_0"/>
          <p:cNvSpPr txBox="1"/>
          <p:nvPr/>
        </p:nvSpPr>
        <p:spPr>
          <a:xfrm>
            <a:off x="1031400" y="351000"/>
            <a:ext cx="4506600" cy="387600"/>
          </a:xfrm>
          <a:prstGeom prst="rect">
            <a:avLst/>
          </a:prstGeom>
          <a:noFill/>
          <a:ln>
            <a:noFill/>
          </a:ln>
        </p:spPr>
        <p:txBody>
          <a:bodyPr spcFirstLastPara="1" wrap="square" lIns="0" tIns="0" rIns="0" bIns="0" anchor="t" anchorCtr="0">
            <a:noAutofit/>
          </a:bodyPr>
          <a:lstStyle/>
          <a:p>
            <a:pPr marL="0" marR="0" lvl="0" indent="0" algn="l" rtl="0">
              <a:lnSpc>
                <a:spcPct val="122000"/>
              </a:lnSpc>
              <a:spcBef>
                <a:spcPts val="0"/>
              </a:spcBef>
              <a:spcAft>
                <a:spcPts val="0"/>
              </a:spcAft>
              <a:buNone/>
            </a:pPr>
            <a:r>
              <a:rPr lang="pl" sz="2500" b="0" i="0" u="none" strike="noStrike" cap="none">
                <a:solidFill>
                  <a:srgbClr val="1E2328"/>
                </a:solidFill>
                <a:latin typeface="DM Serif Display"/>
                <a:ea typeface="DM Serif Display"/>
                <a:cs typeface="DM Serif Display"/>
                <a:sym typeface="DM Serif Display"/>
              </a:rPr>
              <a:t>Program szkoleniowy UpTraK</a:t>
            </a:r>
            <a:endParaRPr sz="2500" b="0" i="0" u="none" strike="noStrike" cap="none">
              <a:latin typeface="Arial"/>
              <a:ea typeface="Arial"/>
              <a:cs typeface="Arial"/>
              <a:sym typeface="Arial"/>
            </a:endParaRPr>
          </a:p>
        </p:txBody>
      </p:sp>
      <p:grpSp>
        <p:nvGrpSpPr>
          <p:cNvPr id="286" name="Google Shape;286;g32cccd95a54_0_0"/>
          <p:cNvGrpSpPr/>
          <p:nvPr/>
        </p:nvGrpSpPr>
        <p:grpSpPr>
          <a:xfrm>
            <a:off x="0" y="0"/>
            <a:ext cx="18288000" cy="10287000"/>
            <a:chOff x="0" y="0"/>
            <a:chExt cx="24384000" cy="13716000"/>
          </a:xfrm>
        </p:grpSpPr>
        <p:cxnSp>
          <p:nvCxnSpPr>
            <p:cNvPr id="287" name="Google Shape;287;g32cccd95a54_0_0"/>
            <p:cNvCxnSpPr/>
            <p:nvPr/>
          </p:nvCxnSpPr>
          <p:spPr>
            <a:xfrm rot="10800000">
              <a:off x="22233774" y="0"/>
              <a:ext cx="0" cy="13716000"/>
            </a:xfrm>
            <a:prstGeom prst="straightConnector1">
              <a:avLst/>
            </a:prstGeom>
            <a:noFill/>
            <a:ln w="12700" cap="flat" cmpd="sng">
              <a:solidFill>
                <a:srgbClr val="000000"/>
              </a:solidFill>
              <a:prstDash val="solid"/>
              <a:round/>
              <a:headEnd type="none" w="sm" len="sm"/>
              <a:tailEnd type="none" w="sm" len="sm"/>
            </a:ln>
          </p:spPr>
        </p:cxnSp>
        <p:cxnSp>
          <p:nvCxnSpPr>
            <p:cNvPr id="288" name="Google Shape;288;g32cccd95a54_0_0"/>
            <p:cNvCxnSpPr/>
            <p:nvPr/>
          </p:nvCxnSpPr>
          <p:spPr>
            <a:xfrm rot="10800000">
              <a:off x="0" y="1365250"/>
              <a:ext cx="24384000" cy="0"/>
            </a:xfrm>
            <a:prstGeom prst="straightConnector1">
              <a:avLst/>
            </a:prstGeom>
            <a:noFill/>
            <a:ln w="12700" cap="flat" cmpd="sng">
              <a:solidFill>
                <a:srgbClr val="1E2328"/>
              </a:solidFill>
              <a:prstDash val="solid"/>
              <a:round/>
              <a:headEnd type="none" w="sm" len="sm"/>
              <a:tailEnd type="none" w="sm" len="sm"/>
            </a:ln>
          </p:spPr>
        </p:cxnSp>
        <p:sp>
          <p:nvSpPr>
            <p:cNvPr id="289" name="Google Shape;289;g32cccd95a54_0_0"/>
            <p:cNvSpPr/>
            <p:nvPr/>
          </p:nvSpPr>
          <p:spPr>
            <a:xfrm>
              <a:off x="22233774" y="1371600"/>
              <a:ext cx="2150226" cy="2150226"/>
            </a:xfrm>
            <a:custGeom>
              <a:avLst/>
              <a:gdLst/>
              <a:ahLst/>
              <a:cxnLst/>
              <a:rect l="l" t="t" r="r" b="b"/>
              <a:pathLst>
                <a:path w="2150226" h="2150226" extrusionOk="0">
                  <a:moveTo>
                    <a:pt x="0" y="0"/>
                  </a:moveTo>
                  <a:lnTo>
                    <a:pt x="2150226" y="0"/>
                  </a:lnTo>
                  <a:lnTo>
                    <a:pt x="2150226" y="2150226"/>
                  </a:lnTo>
                  <a:lnTo>
                    <a:pt x="0" y="2150226"/>
                  </a:lnTo>
                  <a:lnTo>
                    <a:pt x="0" y="0"/>
                  </a:lnTo>
                  <a:close/>
                </a:path>
              </a:pathLst>
            </a:custGeom>
            <a:blipFill rotWithShape="1">
              <a:blip r:embed="rId3">
                <a:alphaModFix/>
              </a:blip>
              <a:stretch>
                <a:fillRect/>
              </a:stretch>
            </a:blipFill>
            <a:ln>
              <a:noFill/>
            </a:ln>
          </p:spPr>
          <p:txBody>
            <a:bodyPr/>
            <a:lstStyle/>
            <a:p>
              <a:endParaRPr lang="pl-PL"/>
            </a:p>
          </p:txBody>
        </p:sp>
      </p:grpSp>
      <p:sp>
        <p:nvSpPr>
          <p:cNvPr id="290" name="Google Shape;290;g32cccd95a54_0_0"/>
          <p:cNvSpPr txBox="1"/>
          <p:nvPr/>
        </p:nvSpPr>
        <p:spPr>
          <a:xfrm rot="-5400000">
            <a:off x="15771000" y="7406250"/>
            <a:ext cx="3426900" cy="277200"/>
          </a:xfrm>
          <a:prstGeom prst="rect">
            <a:avLst/>
          </a:prstGeom>
          <a:noFill/>
          <a:ln>
            <a:noFill/>
          </a:ln>
        </p:spPr>
        <p:txBody>
          <a:bodyPr spcFirstLastPara="1" wrap="square" lIns="0" tIns="0" rIns="0" bIns="0" anchor="t" anchorCtr="0">
            <a:spAutoFit/>
          </a:bodyPr>
          <a:lstStyle/>
          <a:p>
            <a:pPr marL="0" lvl="0" indent="0" algn="l" rtl="0">
              <a:lnSpc>
                <a:spcPct val="122000"/>
              </a:lnSpc>
              <a:spcBef>
                <a:spcPts val="0"/>
              </a:spcBef>
              <a:spcAft>
                <a:spcPts val="0"/>
              </a:spcAft>
              <a:buClr>
                <a:srgbClr val="000000"/>
              </a:buClr>
              <a:buSzPts val="1800"/>
              <a:buFont typeface="Arial"/>
              <a:buNone/>
            </a:pPr>
            <a:r>
              <a:rPr lang="pl" sz="1800" u="sng">
                <a:solidFill>
                  <a:srgbClr val="0000FF"/>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www.fashionupproject.com</a:t>
            </a:r>
            <a:endParaRPr/>
          </a:p>
        </p:txBody>
      </p:sp>
      <p:sp>
        <p:nvSpPr>
          <p:cNvPr id="291" name="Google Shape;291;g32cccd95a54_0_0"/>
          <p:cNvSpPr txBox="1"/>
          <p:nvPr/>
        </p:nvSpPr>
        <p:spPr>
          <a:xfrm>
            <a:off x="11551250" y="1756800"/>
            <a:ext cx="5224500" cy="615600"/>
          </a:xfrm>
          <a:prstGeom prst="rect">
            <a:avLst/>
          </a:prstGeom>
          <a:noFill/>
          <a:ln>
            <a:noFill/>
          </a:ln>
        </p:spPr>
        <p:txBody>
          <a:bodyPr spcFirstLastPara="1" wrap="square" lIns="91425" tIns="91425" rIns="91425" bIns="91425" anchor="t" anchorCtr="0">
            <a:spAutoFit/>
          </a:bodyPr>
          <a:lstStyle/>
          <a:p>
            <a:pPr marL="0" lvl="0" indent="0" algn="l" rtl="0">
              <a:lnSpc>
                <a:spcPct val="150022"/>
              </a:lnSpc>
              <a:spcBef>
                <a:spcPts val="0"/>
              </a:spcBef>
              <a:spcAft>
                <a:spcPts val="0"/>
              </a:spcAft>
              <a:buNone/>
            </a:pPr>
            <a:r>
              <a:rPr lang="pl" sz="2800" b="1">
                <a:solidFill>
                  <a:srgbClr val="1E2328"/>
                </a:solidFill>
                <a:latin typeface="Montserrat"/>
                <a:ea typeface="Montserrat"/>
                <a:cs typeface="Montserrat"/>
                <a:sym typeface="Montserrat"/>
              </a:rPr>
              <a:t>Podstawowe pojęcia</a:t>
            </a:r>
            <a:endParaRPr sz="2800"/>
          </a:p>
        </p:txBody>
      </p:sp>
      <p:sp>
        <p:nvSpPr>
          <p:cNvPr id="292" name="Google Shape;292;g32cccd95a54_0_0"/>
          <p:cNvSpPr txBox="1"/>
          <p:nvPr/>
        </p:nvSpPr>
        <p:spPr>
          <a:xfrm>
            <a:off x="7191659" y="329406"/>
            <a:ext cx="2756400" cy="469231"/>
          </a:xfrm>
          <a:prstGeom prst="rect">
            <a:avLst/>
          </a:prstGeom>
          <a:noFill/>
          <a:ln>
            <a:noFill/>
          </a:ln>
        </p:spPr>
        <p:txBody>
          <a:bodyPr spcFirstLastPara="1" wrap="square" lIns="0" tIns="0" rIns="0" bIns="0" anchor="t" anchorCtr="0">
            <a:spAutoFit/>
          </a:bodyPr>
          <a:lstStyle/>
          <a:p>
            <a:pPr marL="0" marR="0" lvl="0" indent="0" algn="ctr" rtl="0">
              <a:lnSpc>
                <a:spcPct val="122008"/>
              </a:lnSpc>
              <a:spcBef>
                <a:spcPts val="0"/>
              </a:spcBef>
              <a:spcAft>
                <a:spcPts val="0"/>
              </a:spcAft>
              <a:buClr>
                <a:srgbClr val="000000"/>
              </a:buClr>
              <a:buSzPts val="2499"/>
              <a:buFont typeface="Arial"/>
              <a:buNone/>
            </a:pPr>
            <a:r>
              <a:rPr lang="pl" sz="2499" b="0" i="0" u="none" strike="noStrike" cap="none" dirty="0">
                <a:solidFill>
                  <a:srgbClr val="1E2328"/>
                </a:solidFill>
                <a:latin typeface="Montserrat"/>
                <a:ea typeface="Montserrat"/>
                <a:cs typeface="Montserrat"/>
                <a:sym typeface="Montserrat"/>
              </a:rPr>
              <a:t>Moduł </a:t>
            </a:r>
            <a:r>
              <a:rPr lang="pl" sz="2499" dirty="0">
                <a:solidFill>
                  <a:srgbClr val="1E2328"/>
                </a:solidFill>
                <a:latin typeface="Montserrat"/>
                <a:ea typeface="Montserrat"/>
                <a:cs typeface="Montserrat"/>
                <a:sym typeface="Montserrat"/>
              </a:rPr>
              <a:t>4 </a:t>
            </a:r>
            <a:r>
              <a:rPr lang="pl" sz="2499" b="0" i="0" u="none" strike="noStrike" cap="none" dirty="0">
                <a:solidFill>
                  <a:srgbClr val="1E2328"/>
                </a:solidFill>
                <a:latin typeface="Montserrat"/>
                <a:ea typeface="Montserrat"/>
                <a:cs typeface="Montserrat"/>
                <a:sym typeface="Montserrat"/>
              </a:rPr>
              <a:t>, Unit </a:t>
            </a:r>
            <a:r>
              <a:rPr lang="pl" sz="2499" dirty="0">
                <a:solidFill>
                  <a:srgbClr val="1E2328"/>
                </a:solidFill>
                <a:latin typeface="Montserrat"/>
                <a:ea typeface="Montserrat"/>
                <a:cs typeface="Montserrat"/>
                <a:sym typeface="Montserrat"/>
              </a:rPr>
              <a:t>4</a:t>
            </a:r>
            <a:endParaRPr sz="1400" b="0" i="0" u="none" strike="noStrike" cap="none" dirty="0">
              <a:solidFill>
                <a:srgbClr val="000000"/>
              </a:solidFill>
              <a:latin typeface="Arial"/>
              <a:ea typeface="Arial"/>
              <a:cs typeface="Arial"/>
              <a:sym typeface="Arial"/>
            </a:endParaRPr>
          </a:p>
        </p:txBody>
      </p:sp>
      <p:sp>
        <p:nvSpPr>
          <p:cNvPr id="293" name="Google Shape;293;g32cccd95a54_0_0"/>
          <p:cNvSpPr txBox="1"/>
          <p:nvPr/>
        </p:nvSpPr>
        <p:spPr>
          <a:xfrm>
            <a:off x="678209" y="4285050"/>
            <a:ext cx="10984500" cy="408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pl" sz="2199" b="1" dirty="0">
                <a:solidFill>
                  <a:srgbClr val="1E2328"/>
                </a:solidFill>
                <a:latin typeface="Montserrat"/>
                <a:ea typeface="Montserrat"/>
                <a:cs typeface="Montserrat"/>
                <a:sym typeface="Montserrat"/>
              </a:rPr>
              <a:t>PODSTAWOWE WSKAZÓWKI:</a:t>
            </a:r>
            <a:endParaRPr sz="2199" b="1" dirty="0">
              <a:solidFill>
                <a:srgbClr val="1E2328"/>
              </a:solidFill>
              <a:latin typeface="Montserrat"/>
              <a:ea typeface="Montserrat"/>
              <a:cs typeface="Montserrat"/>
              <a:sym typeface="Montserrat"/>
            </a:endParaRPr>
          </a:p>
          <a:p>
            <a:pPr marL="457200" lvl="0" indent="-279400" algn="l" rtl="0">
              <a:lnSpc>
                <a:spcPct val="150000"/>
              </a:lnSpc>
              <a:spcBef>
                <a:spcPts val="1200"/>
              </a:spcBef>
              <a:spcAft>
                <a:spcPts val="0"/>
              </a:spcAft>
              <a:buClr>
                <a:schemeClr val="dk1"/>
              </a:buClr>
              <a:buSzPts val="800"/>
              <a:buChar char="●"/>
            </a:pPr>
            <a:r>
              <a:rPr lang="pl" sz="1899" dirty="0">
                <a:solidFill>
                  <a:srgbClr val="1E2328"/>
                </a:solidFill>
                <a:latin typeface="Montserrat"/>
                <a:ea typeface="Montserrat"/>
                <a:cs typeface="Montserrat"/>
                <a:sym typeface="Montserrat"/>
              </a:rPr>
              <a:t>Wypierz wstępnie i wyprasuj wszystkie tkaniny, aby zidentyfikować problemy z kurczeniem się i uzyskać gładką powierzchnię. Sprawdź, czy tkaniny nadają się do prania i suszenia.</a:t>
            </a:r>
            <a:endParaRPr sz="1899" dirty="0">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dirty="0">
                <a:solidFill>
                  <a:srgbClr val="1E2328"/>
                </a:solidFill>
                <a:latin typeface="Montserrat"/>
                <a:ea typeface="Montserrat"/>
                <a:cs typeface="Montserrat"/>
                <a:sym typeface="Montserrat"/>
              </a:rPr>
              <a:t>Wybierz odpowiednie igły i użyj stopki kroczącej, aby poradzić sobie z tkaninami o różnej grubości i fakturze.</a:t>
            </a:r>
            <a:endParaRPr sz="1899" dirty="0">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dirty="0">
                <a:solidFill>
                  <a:srgbClr val="1E2328"/>
                </a:solidFill>
                <a:latin typeface="Montserrat"/>
                <a:ea typeface="Montserrat"/>
                <a:cs typeface="Montserrat"/>
                <a:sym typeface="Montserrat"/>
              </a:rPr>
              <a:t>Zrównoważ ciężar materiału za pomocą stabilizatorów, aby zapobiec marszczeniu się materiału i zapewnić jego trwałość.</a:t>
            </a:r>
            <a:endParaRPr sz="1899" dirty="0">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dirty="0">
                <a:solidFill>
                  <a:srgbClr val="1E2328"/>
                </a:solidFill>
                <a:latin typeface="Montserrat"/>
                <a:ea typeface="Montserrat"/>
                <a:cs typeface="Montserrat"/>
                <a:sym typeface="Montserrat"/>
              </a:rPr>
              <a:t>Przetestuj kombinacje tkanin na małych próbkach, aby dostosować ustawienia maszyny i uzyskać optymalne rezultaty.</a:t>
            </a:r>
            <a:endParaRPr sz="1899" dirty="0">
              <a:solidFill>
                <a:srgbClr val="1E2328"/>
              </a:solidFill>
              <a:latin typeface="Montserrat"/>
              <a:ea typeface="Montserrat"/>
              <a:cs typeface="Montserrat"/>
              <a:sym typeface="Montserrat"/>
            </a:endParaRPr>
          </a:p>
          <a:p>
            <a:pPr marL="457200" lvl="0" indent="-279400" algn="l" rtl="0">
              <a:lnSpc>
                <a:spcPct val="150000"/>
              </a:lnSpc>
              <a:spcBef>
                <a:spcPts val="0"/>
              </a:spcBef>
              <a:spcAft>
                <a:spcPts val="0"/>
              </a:spcAft>
              <a:buClr>
                <a:schemeClr val="dk1"/>
              </a:buClr>
              <a:buSzPts val="800"/>
              <a:buChar char="●"/>
            </a:pPr>
            <a:r>
              <a:rPr lang="pl" sz="1899" dirty="0">
                <a:solidFill>
                  <a:srgbClr val="1E2328"/>
                </a:solidFill>
                <a:latin typeface="Montserrat"/>
                <a:ea typeface="Montserrat"/>
                <a:cs typeface="Montserrat"/>
                <a:sym typeface="Montserrat"/>
              </a:rPr>
              <a:t>Aby utrzymać tkaninę w odpowiednim położeniu i zapobiec jej przesuwaniu, zamiast szpilek należy używać klipsów lub fastrygi.</a:t>
            </a:r>
            <a:endParaRPr sz="800" dirty="0">
              <a:solidFill>
                <a:schemeClr val="dk1"/>
              </a:solidFill>
            </a:endParaRPr>
          </a:p>
        </p:txBody>
      </p:sp>
      <p:sp>
        <p:nvSpPr>
          <p:cNvPr id="295" name="Google Shape;295;g32cccd95a54_0_0"/>
          <p:cNvSpPr txBox="1"/>
          <p:nvPr/>
        </p:nvSpPr>
        <p:spPr>
          <a:xfrm>
            <a:off x="871591" y="3002776"/>
            <a:ext cx="10569300" cy="1353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200"/>
              </a:spcBef>
              <a:spcAft>
                <a:spcPts val="1200"/>
              </a:spcAft>
              <a:buNone/>
            </a:pPr>
            <a:r>
              <a:rPr lang="pl" sz="1899" dirty="0">
                <a:solidFill>
                  <a:srgbClr val="1E2328"/>
                </a:solidFill>
                <a:latin typeface="Montserrat"/>
                <a:ea typeface="Montserrat"/>
                <a:cs typeface="Montserrat"/>
                <a:sym typeface="Montserrat"/>
              </a:rPr>
              <a:t>Łączenie różnych tkanin i faktur otwiera świat kreatywności i możliwości, szczególnie w przypadku upcyklingu. Dzięki odpowiednim technikom będziesz w stanie przekształcić swoje projekty upcyklingowe w niezwykłe dzieła sztuki.</a:t>
            </a:r>
            <a:endParaRPr sz="1100" dirty="0"/>
          </a:p>
        </p:txBody>
      </p:sp>
      <p:pic>
        <p:nvPicPr>
          <p:cNvPr id="3" name="Obraz 2">
            <a:extLst>
              <a:ext uri="{FF2B5EF4-FFF2-40B4-BE49-F238E27FC236}">
                <a16:creationId xmlns:a16="http://schemas.microsoft.com/office/drawing/2014/main" id="{A25B1199-742A-7713-6553-0674C18EE0E2}"/>
              </a:ext>
            </a:extLst>
          </p:cNvPr>
          <p:cNvPicPr>
            <a:picLocks noChangeAspect="1"/>
          </p:cNvPicPr>
          <p:nvPr/>
        </p:nvPicPr>
        <p:blipFill>
          <a:blip r:embed="rId5"/>
          <a:stretch>
            <a:fillRect/>
          </a:stretch>
        </p:blipFill>
        <p:spPr>
          <a:xfrm>
            <a:off x="11998036" y="3018400"/>
            <a:ext cx="4114800" cy="55118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5978</Words>
  <Application>Microsoft Office PowerPoint</Application>
  <PresentationFormat>Personalizzato</PresentationFormat>
  <Paragraphs>502</Paragraphs>
  <Slides>46</Slides>
  <Notes>46</Notes>
  <HiddenSlides>0</HiddenSlides>
  <MMClips>0</MMClips>
  <ScaleCrop>false</ScaleCrop>
  <HeadingPairs>
    <vt:vector size="4" baseType="variant">
      <vt:variant>
        <vt:lpstr>Tema</vt:lpstr>
      </vt:variant>
      <vt:variant>
        <vt:i4>1</vt:i4>
      </vt:variant>
      <vt:variant>
        <vt:lpstr>Titoli diapositive</vt:lpstr>
      </vt:variant>
      <vt:variant>
        <vt:i4>46</vt:i4>
      </vt:variant>
    </vt:vector>
  </HeadingPairs>
  <TitlesOfParts>
    <vt:vector size="47"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Bartłomiej Nowak</dc:creator>
  <cp:lastModifiedBy>Bartłomiej Nowak</cp:lastModifiedBy>
  <cp:revision>43</cp:revision>
  <dcterms:created xsi:type="dcterms:W3CDTF">2006-08-16T00:00:00Z</dcterms:created>
  <dcterms:modified xsi:type="dcterms:W3CDTF">2026-03-19T11:02:22Z</dcterms:modified>
</cp:coreProperties>
</file>