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Lst>
  <p:sldSz cx="18288000" cy="10287000"/>
  <p:notesSz cx="6858000" cy="9144000"/>
  <p:embeddedFontLst>
    <p:embeddedFont>
      <p:font typeface="DM Serif Display" pitchFamily="2" charset="0"/>
      <p:regular r:id="rId21"/>
      <p:italic r:id="rId22"/>
    </p:embeddedFont>
    <p:embeddedFont>
      <p:font typeface="Montserrat" panose="00000500000000000000" pitchFamily="2" charset="0"/>
      <p:regular r:id="rId23"/>
      <p:bold r:id="rId24"/>
      <p:italic r:id="rId25"/>
      <p:boldItalic r:id="rId26"/>
    </p:embeddedFont>
    <p:embeddedFont>
      <p:font typeface="Montserrat Bold" panose="00000800000000000000" pitchFamily="2"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6C6728-0C40-73E6-4EF9-60B115F4445B}" v="95" dt="2025-11-07T10:36:25.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ucci Martina" userId="S::martina.antoniucci@osservatoriomestieridarte.it::32541252-b29c-4a7f-8763-04ccd7aaa38b" providerId="AD" clId="Web-{2E6C6728-0C40-73E6-4EF9-60B115F4445B}"/>
    <pc:docChg chg="modSld">
      <pc:chgData name="Antoniucci Martina" userId="S::martina.antoniucci@osservatoriomestieridarte.it::32541252-b29c-4a7f-8763-04ccd7aaa38b" providerId="AD" clId="Web-{2E6C6728-0C40-73E6-4EF9-60B115F4445B}" dt="2025-11-07T10:36:25.320" v="75" actId="1076"/>
      <pc:docMkLst>
        <pc:docMk/>
      </pc:docMkLst>
      <pc:sldChg chg="modSp">
        <pc:chgData name="Antoniucci Martina" userId="S::martina.antoniucci@osservatoriomestieridarte.it::32541252-b29c-4a7f-8763-04ccd7aaa38b" providerId="AD" clId="Web-{2E6C6728-0C40-73E6-4EF9-60B115F4445B}" dt="2025-11-07T10:24:00.015" v="2" actId="14100"/>
        <pc:sldMkLst>
          <pc:docMk/>
          <pc:sldMk cId="0" sldId="256"/>
        </pc:sldMkLst>
        <pc:spChg chg="mod">
          <ac:chgData name="Antoniucci Martina" userId="S::martina.antoniucci@osservatoriomestieridarte.it::32541252-b29c-4a7f-8763-04ccd7aaa38b" providerId="AD" clId="Web-{2E6C6728-0C40-73E6-4EF9-60B115F4445B}" dt="2025-11-07T10:24:00.015" v="2" actId="14100"/>
          <ac:spMkLst>
            <pc:docMk/>
            <pc:sldMk cId="0" sldId="256"/>
            <ac:spMk id="15" creationId="{00000000-0000-0000-0000-000000000000}"/>
          </ac:spMkLst>
        </pc:spChg>
      </pc:sldChg>
      <pc:sldChg chg="modSp">
        <pc:chgData name="Antoniucci Martina" userId="S::martina.antoniucci@osservatoriomestieridarte.it::32541252-b29c-4a7f-8763-04ccd7aaa38b" providerId="AD" clId="Web-{2E6C6728-0C40-73E6-4EF9-60B115F4445B}" dt="2025-11-07T10:23:56.265" v="1" actId="14100"/>
        <pc:sldMkLst>
          <pc:docMk/>
          <pc:sldMk cId="0" sldId="257"/>
        </pc:sldMkLst>
        <pc:spChg chg="mod">
          <ac:chgData name="Antoniucci Martina" userId="S::martina.antoniucci@osservatoriomestieridarte.it::32541252-b29c-4a7f-8763-04ccd7aaa38b" providerId="AD" clId="Web-{2E6C6728-0C40-73E6-4EF9-60B115F4445B}" dt="2025-11-07T10:23:56.265" v="1" actId="14100"/>
          <ac:spMkLst>
            <pc:docMk/>
            <pc:sldMk cId="0" sldId="257"/>
            <ac:spMk id="13" creationId="{00000000-0000-0000-0000-000000000000}"/>
          </ac:spMkLst>
        </pc:spChg>
      </pc:sldChg>
      <pc:sldChg chg="modSp">
        <pc:chgData name="Antoniucci Martina" userId="S::martina.antoniucci@osservatoriomestieridarte.it::32541252-b29c-4a7f-8763-04ccd7aaa38b" providerId="AD" clId="Web-{2E6C6728-0C40-73E6-4EF9-60B115F4445B}" dt="2025-11-07T10:34:26.491" v="64" actId="20577"/>
        <pc:sldMkLst>
          <pc:docMk/>
          <pc:sldMk cId="0" sldId="258"/>
        </pc:sldMkLst>
        <pc:spChg chg="mod">
          <ac:chgData name="Antoniucci Martina" userId="S::martina.antoniucci@osservatoriomestieridarte.it::32541252-b29c-4a7f-8763-04ccd7aaa38b" providerId="AD" clId="Web-{2E6C6728-0C40-73E6-4EF9-60B115F4445B}" dt="2025-11-07T10:33:59.678" v="60" actId="1076"/>
          <ac:spMkLst>
            <pc:docMk/>
            <pc:sldMk cId="0" sldId="258"/>
            <ac:spMk id="8" creationId="{00000000-0000-0000-0000-000000000000}"/>
          </ac:spMkLst>
        </pc:spChg>
        <pc:spChg chg="mod">
          <ac:chgData name="Antoniucci Martina" userId="S::martina.antoniucci@osservatoriomestieridarte.it::32541252-b29c-4a7f-8763-04ccd7aaa38b" providerId="AD" clId="Web-{2E6C6728-0C40-73E6-4EF9-60B115F4445B}" dt="2025-11-07T10:34:26.491" v="64" actId="20577"/>
          <ac:spMkLst>
            <pc:docMk/>
            <pc:sldMk cId="0" sldId="258"/>
            <ac:spMk id="14" creationId="{00000000-0000-0000-0000-000000000000}"/>
          </ac:spMkLst>
        </pc:spChg>
        <pc:spChg chg="mod">
          <ac:chgData name="Antoniucci Martina" userId="S::martina.antoniucci@osservatoriomestieridarte.it::32541252-b29c-4a7f-8763-04ccd7aaa38b" providerId="AD" clId="Web-{2E6C6728-0C40-73E6-4EF9-60B115F4445B}" dt="2025-11-07T10:24:07.219" v="3" actId="14100"/>
          <ac:spMkLst>
            <pc:docMk/>
            <pc:sldMk cId="0" sldId="258"/>
            <ac:spMk id="16" creationId="{00000000-0000-0000-0000-000000000000}"/>
          </ac:spMkLst>
        </pc:spChg>
      </pc:sldChg>
      <pc:sldChg chg="modSp">
        <pc:chgData name="Antoniucci Martina" userId="S::martina.antoniucci@osservatoriomestieridarte.it::32541252-b29c-4a7f-8763-04ccd7aaa38b" providerId="AD" clId="Web-{2E6C6728-0C40-73E6-4EF9-60B115F4445B}" dt="2025-11-07T10:35:08.116" v="65" actId="1076"/>
        <pc:sldMkLst>
          <pc:docMk/>
          <pc:sldMk cId="0" sldId="259"/>
        </pc:sldMkLst>
        <pc:spChg chg="mod">
          <ac:chgData name="Antoniucci Martina" userId="S::martina.antoniucci@osservatoriomestieridarte.it::32541252-b29c-4a7f-8763-04ccd7aaa38b" providerId="AD" clId="Web-{2E6C6728-0C40-73E6-4EF9-60B115F4445B}" dt="2025-11-07T10:35:08.116" v="65" actId="1076"/>
          <ac:spMkLst>
            <pc:docMk/>
            <pc:sldMk cId="0" sldId="259"/>
            <ac:spMk id="9" creationId="{00000000-0000-0000-0000-000000000000}"/>
          </ac:spMkLst>
        </pc:spChg>
        <pc:spChg chg="mod">
          <ac:chgData name="Antoniucci Martina" userId="S::martina.antoniucci@osservatoriomestieridarte.it::32541252-b29c-4a7f-8763-04ccd7aaa38b" providerId="AD" clId="Web-{2E6C6728-0C40-73E6-4EF9-60B115F4445B}" dt="2025-11-07T10:24:12.391" v="4" actId="14100"/>
          <ac:spMkLst>
            <pc:docMk/>
            <pc:sldMk cId="0" sldId="259"/>
            <ac:spMk id="18" creationId="{00000000-0000-0000-0000-000000000000}"/>
          </ac:spMkLst>
        </pc:spChg>
      </pc:sldChg>
      <pc:sldChg chg="modSp">
        <pc:chgData name="Antoniucci Martina" userId="S::martina.antoniucci@osservatoriomestieridarte.it::32541252-b29c-4a7f-8763-04ccd7aaa38b" providerId="AD" clId="Web-{2E6C6728-0C40-73E6-4EF9-60B115F4445B}" dt="2025-11-07T10:35:48.632" v="72" actId="1076"/>
        <pc:sldMkLst>
          <pc:docMk/>
          <pc:sldMk cId="0" sldId="260"/>
        </pc:sldMkLst>
        <pc:spChg chg="mod">
          <ac:chgData name="Antoniucci Martina" userId="S::martina.antoniucci@osservatoriomestieridarte.it::32541252-b29c-4a7f-8763-04ccd7aaa38b" providerId="AD" clId="Web-{2E6C6728-0C40-73E6-4EF9-60B115F4445B}" dt="2025-11-07T10:35:48.632" v="72" actId="1076"/>
          <ac:spMkLst>
            <pc:docMk/>
            <pc:sldMk cId="0" sldId="260"/>
            <ac:spMk id="8" creationId="{00000000-0000-0000-0000-000000000000}"/>
          </ac:spMkLst>
        </pc:spChg>
        <pc:spChg chg="mod">
          <ac:chgData name="Antoniucci Martina" userId="S::martina.antoniucci@osservatoriomestieridarte.it::32541252-b29c-4a7f-8763-04ccd7aaa38b" providerId="AD" clId="Web-{2E6C6728-0C40-73E6-4EF9-60B115F4445B}" dt="2025-11-07T10:35:24.741" v="69" actId="20577"/>
          <ac:spMkLst>
            <pc:docMk/>
            <pc:sldMk cId="0" sldId="260"/>
            <ac:spMk id="15" creationId="{00000000-0000-0000-0000-000000000000}"/>
          </ac:spMkLst>
        </pc:spChg>
        <pc:spChg chg="mod">
          <ac:chgData name="Antoniucci Martina" userId="S::martina.antoniucci@osservatoriomestieridarte.it::32541252-b29c-4a7f-8763-04ccd7aaa38b" providerId="AD" clId="Web-{2E6C6728-0C40-73E6-4EF9-60B115F4445B}" dt="2025-11-07T10:24:19.548" v="6" actId="14100"/>
          <ac:spMkLst>
            <pc:docMk/>
            <pc:sldMk cId="0" sldId="260"/>
            <ac:spMk id="22" creationId="{00000000-0000-0000-0000-000000000000}"/>
          </ac:spMkLst>
        </pc:spChg>
      </pc:sldChg>
      <pc:sldChg chg="modSp">
        <pc:chgData name="Antoniucci Martina" userId="S::martina.antoniucci@osservatoriomestieridarte.it::32541252-b29c-4a7f-8763-04ccd7aaa38b" providerId="AD" clId="Web-{2E6C6728-0C40-73E6-4EF9-60B115F4445B}" dt="2025-11-07T10:36:25.320" v="75" actId="1076"/>
        <pc:sldMkLst>
          <pc:docMk/>
          <pc:sldMk cId="0" sldId="261"/>
        </pc:sldMkLst>
        <pc:spChg chg="mod">
          <ac:chgData name="Antoniucci Martina" userId="S::martina.antoniucci@osservatoriomestieridarte.it::32541252-b29c-4a7f-8763-04ccd7aaa38b" providerId="AD" clId="Web-{2E6C6728-0C40-73E6-4EF9-60B115F4445B}" dt="2025-11-07T10:36:25.320" v="75" actId="1076"/>
          <ac:spMkLst>
            <pc:docMk/>
            <pc:sldMk cId="0" sldId="261"/>
            <ac:spMk id="8" creationId="{00000000-0000-0000-0000-000000000000}"/>
          </ac:spMkLst>
        </pc:spChg>
        <pc:spChg chg="mod">
          <ac:chgData name="Antoniucci Martina" userId="S::martina.antoniucci@osservatoriomestieridarte.it::32541252-b29c-4a7f-8763-04ccd7aaa38b" providerId="AD" clId="Web-{2E6C6728-0C40-73E6-4EF9-60B115F4445B}" dt="2025-11-07T10:24:36.581" v="7" actId="14100"/>
          <ac:spMkLst>
            <pc:docMk/>
            <pc:sldMk cId="0" sldId="261"/>
            <ac:spMk id="18" creationId="{00000000-0000-0000-0000-000000000000}"/>
          </ac:spMkLst>
        </pc:spChg>
      </pc:sldChg>
      <pc:sldChg chg="modSp">
        <pc:chgData name="Antoniucci Martina" userId="S::martina.antoniucci@osservatoriomestieridarte.it::32541252-b29c-4a7f-8763-04ccd7aaa38b" providerId="AD" clId="Web-{2E6C6728-0C40-73E6-4EF9-60B115F4445B}" dt="2025-11-07T10:33:32.162" v="57" actId="1076"/>
        <pc:sldMkLst>
          <pc:docMk/>
          <pc:sldMk cId="0" sldId="262"/>
        </pc:sldMkLst>
        <pc:spChg chg="mod">
          <ac:chgData name="Antoniucci Martina" userId="S::martina.antoniucci@osservatoriomestieridarte.it::32541252-b29c-4a7f-8763-04ccd7aaa38b" providerId="AD" clId="Web-{2E6C6728-0C40-73E6-4EF9-60B115F4445B}" dt="2025-11-07T10:33:32.162" v="57" actId="1076"/>
          <ac:spMkLst>
            <pc:docMk/>
            <pc:sldMk cId="0" sldId="262"/>
            <ac:spMk id="8" creationId="{00000000-0000-0000-0000-000000000000}"/>
          </ac:spMkLst>
        </pc:spChg>
        <pc:spChg chg="mod">
          <ac:chgData name="Antoniucci Martina" userId="S::martina.antoniucci@osservatoriomestieridarte.it::32541252-b29c-4a7f-8763-04ccd7aaa38b" providerId="AD" clId="Web-{2E6C6728-0C40-73E6-4EF9-60B115F4445B}" dt="2025-11-07T10:24:40.737" v="8" actId="14100"/>
          <ac:spMkLst>
            <pc:docMk/>
            <pc:sldMk cId="0" sldId="262"/>
            <ac:spMk id="26" creationId="{00000000-0000-0000-0000-000000000000}"/>
          </ac:spMkLst>
        </pc:spChg>
      </pc:sldChg>
      <pc:sldChg chg="modSp">
        <pc:chgData name="Antoniucci Martina" userId="S::martina.antoniucci@osservatoriomestieridarte.it::32541252-b29c-4a7f-8763-04ccd7aaa38b" providerId="AD" clId="Web-{2E6C6728-0C40-73E6-4EF9-60B115F4445B}" dt="2025-11-07T10:32:55.536" v="56" actId="1076"/>
        <pc:sldMkLst>
          <pc:docMk/>
          <pc:sldMk cId="0" sldId="263"/>
        </pc:sldMkLst>
        <pc:spChg chg="mod">
          <ac:chgData name="Antoniucci Martina" userId="S::martina.antoniucci@osservatoriomestieridarte.it::32541252-b29c-4a7f-8763-04ccd7aaa38b" providerId="AD" clId="Web-{2E6C6728-0C40-73E6-4EF9-60B115F4445B}" dt="2025-11-07T10:32:55.536" v="56" actId="1076"/>
          <ac:spMkLst>
            <pc:docMk/>
            <pc:sldMk cId="0" sldId="263"/>
            <ac:spMk id="14" creationId="{00000000-0000-0000-0000-000000000000}"/>
          </ac:spMkLst>
        </pc:spChg>
        <pc:spChg chg="mod">
          <ac:chgData name="Antoniucci Martina" userId="S::martina.antoniucci@osservatoriomestieridarte.it::32541252-b29c-4a7f-8763-04ccd7aaa38b" providerId="AD" clId="Web-{2E6C6728-0C40-73E6-4EF9-60B115F4445B}" dt="2025-11-07T10:24:45.269" v="9" actId="14100"/>
          <ac:spMkLst>
            <pc:docMk/>
            <pc:sldMk cId="0" sldId="263"/>
            <ac:spMk id="18" creationId="{00000000-0000-0000-0000-000000000000}"/>
          </ac:spMkLst>
        </pc:spChg>
      </pc:sldChg>
      <pc:sldChg chg="modSp">
        <pc:chgData name="Antoniucci Martina" userId="S::martina.antoniucci@osservatoriomestieridarte.it::32541252-b29c-4a7f-8763-04ccd7aaa38b" providerId="AD" clId="Web-{2E6C6728-0C40-73E6-4EF9-60B115F4445B}" dt="2025-11-07T10:32:26.004" v="54" actId="1076"/>
        <pc:sldMkLst>
          <pc:docMk/>
          <pc:sldMk cId="0" sldId="264"/>
        </pc:sldMkLst>
        <pc:spChg chg="mod">
          <ac:chgData name="Antoniucci Martina" userId="S::martina.antoniucci@osservatoriomestieridarte.it::32541252-b29c-4a7f-8763-04ccd7aaa38b" providerId="AD" clId="Web-{2E6C6728-0C40-73E6-4EF9-60B115F4445B}" dt="2025-11-07T10:32:26.004" v="54" actId="1076"/>
          <ac:spMkLst>
            <pc:docMk/>
            <pc:sldMk cId="0" sldId="264"/>
            <ac:spMk id="14" creationId="{00000000-0000-0000-0000-000000000000}"/>
          </ac:spMkLst>
        </pc:spChg>
        <pc:spChg chg="mod">
          <ac:chgData name="Antoniucci Martina" userId="S::martina.antoniucci@osservatoriomestieridarte.it::32541252-b29c-4a7f-8763-04ccd7aaa38b" providerId="AD" clId="Web-{2E6C6728-0C40-73E6-4EF9-60B115F4445B}" dt="2025-11-07T10:31:58.754" v="49" actId="1076"/>
          <ac:spMkLst>
            <pc:docMk/>
            <pc:sldMk cId="0" sldId="264"/>
            <ac:spMk id="15" creationId="{00000000-0000-0000-0000-000000000000}"/>
          </ac:spMkLst>
        </pc:spChg>
        <pc:spChg chg="mod">
          <ac:chgData name="Antoniucci Martina" userId="S::martina.antoniucci@osservatoriomestieridarte.it::32541252-b29c-4a7f-8763-04ccd7aaa38b" providerId="AD" clId="Web-{2E6C6728-0C40-73E6-4EF9-60B115F4445B}" dt="2025-11-07T10:32:08.582" v="53" actId="1076"/>
          <ac:spMkLst>
            <pc:docMk/>
            <pc:sldMk cId="0" sldId="264"/>
            <ac:spMk id="16" creationId="{00000000-0000-0000-0000-000000000000}"/>
          </ac:spMkLst>
        </pc:spChg>
        <pc:spChg chg="mod">
          <ac:chgData name="Antoniucci Martina" userId="S::martina.antoniucci@osservatoriomestieridarte.it::32541252-b29c-4a7f-8763-04ccd7aaa38b" providerId="AD" clId="Web-{2E6C6728-0C40-73E6-4EF9-60B115F4445B}" dt="2025-11-07T10:24:51.925" v="10" actId="14100"/>
          <ac:spMkLst>
            <pc:docMk/>
            <pc:sldMk cId="0" sldId="264"/>
            <ac:spMk id="18" creationId="{00000000-0000-0000-0000-000000000000}"/>
          </ac:spMkLst>
        </pc:spChg>
      </pc:sldChg>
      <pc:sldChg chg="modSp">
        <pc:chgData name="Antoniucci Martina" userId="S::martina.antoniucci@osservatoriomestieridarte.it::32541252-b29c-4a7f-8763-04ccd7aaa38b" providerId="AD" clId="Web-{2E6C6728-0C40-73E6-4EF9-60B115F4445B}" dt="2025-11-07T10:31:35.238" v="47" actId="20577"/>
        <pc:sldMkLst>
          <pc:docMk/>
          <pc:sldMk cId="0" sldId="265"/>
        </pc:sldMkLst>
        <pc:spChg chg="mod">
          <ac:chgData name="Antoniucci Martina" userId="S::martina.antoniucci@osservatoriomestieridarte.it::32541252-b29c-4a7f-8763-04ccd7aaa38b" providerId="AD" clId="Web-{2E6C6728-0C40-73E6-4EF9-60B115F4445B}" dt="2025-11-07T10:31:35.238" v="47" actId="20577"/>
          <ac:spMkLst>
            <pc:docMk/>
            <pc:sldMk cId="0" sldId="265"/>
            <ac:spMk id="2" creationId="{00000000-0000-0000-0000-000000000000}"/>
          </ac:spMkLst>
        </pc:spChg>
        <pc:spChg chg="mod">
          <ac:chgData name="Antoniucci Martina" userId="S::martina.antoniucci@osservatoriomestieridarte.it::32541252-b29c-4a7f-8763-04ccd7aaa38b" providerId="AD" clId="Web-{2E6C6728-0C40-73E6-4EF9-60B115F4445B}" dt="2025-11-07T10:31:18.737" v="43" actId="1076"/>
          <ac:spMkLst>
            <pc:docMk/>
            <pc:sldMk cId="0" sldId="265"/>
            <ac:spMk id="9" creationId="{00000000-0000-0000-0000-000000000000}"/>
          </ac:spMkLst>
        </pc:spChg>
        <pc:spChg chg="mod">
          <ac:chgData name="Antoniucci Martina" userId="S::martina.antoniucci@osservatoriomestieridarte.it::32541252-b29c-4a7f-8763-04ccd7aaa38b" providerId="AD" clId="Web-{2E6C6728-0C40-73E6-4EF9-60B115F4445B}" dt="2025-11-07T10:31:28.910" v="45" actId="20577"/>
          <ac:spMkLst>
            <pc:docMk/>
            <pc:sldMk cId="0" sldId="265"/>
            <ac:spMk id="17" creationId="{00000000-0000-0000-0000-000000000000}"/>
          </ac:spMkLst>
        </pc:spChg>
        <pc:spChg chg="mod">
          <ac:chgData name="Antoniucci Martina" userId="S::martina.antoniucci@osservatoriomestieridarte.it::32541252-b29c-4a7f-8763-04ccd7aaa38b" providerId="AD" clId="Web-{2E6C6728-0C40-73E6-4EF9-60B115F4445B}" dt="2025-11-07T10:24:57.457" v="11" actId="14100"/>
          <ac:spMkLst>
            <pc:docMk/>
            <pc:sldMk cId="0" sldId="265"/>
            <ac:spMk id="20" creationId="{00000000-0000-0000-0000-000000000000}"/>
          </ac:spMkLst>
        </pc:spChg>
      </pc:sldChg>
      <pc:sldChg chg="modSp">
        <pc:chgData name="Antoniucci Martina" userId="S::martina.antoniucci@osservatoriomestieridarte.it::32541252-b29c-4a7f-8763-04ccd7aaa38b" providerId="AD" clId="Web-{2E6C6728-0C40-73E6-4EF9-60B115F4445B}" dt="2025-11-07T10:30:57.096" v="41" actId="1076"/>
        <pc:sldMkLst>
          <pc:docMk/>
          <pc:sldMk cId="0" sldId="266"/>
        </pc:sldMkLst>
        <pc:spChg chg="mod">
          <ac:chgData name="Antoniucci Martina" userId="S::martina.antoniucci@osservatoriomestieridarte.it::32541252-b29c-4a7f-8763-04ccd7aaa38b" providerId="AD" clId="Web-{2E6C6728-0C40-73E6-4EF9-60B115F4445B}" dt="2025-11-07T10:30:57.096" v="41" actId="1076"/>
          <ac:spMkLst>
            <pc:docMk/>
            <pc:sldMk cId="0" sldId="266"/>
            <ac:spMk id="8" creationId="{00000000-0000-0000-0000-000000000000}"/>
          </ac:spMkLst>
        </pc:spChg>
        <pc:spChg chg="mod">
          <ac:chgData name="Antoniucci Martina" userId="S::martina.antoniucci@osservatoriomestieridarte.it::32541252-b29c-4a7f-8763-04ccd7aaa38b" providerId="AD" clId="Web-{2E6C6728-0C40-73E6-4EF9-60B115F4445B}" dt="2025-11-07T10:25:02.629" v="12" actId="14100"/>
          <ac:spMkLst>
            <pc:docMk/>
            <pc:sldMk cId="0" sldId="266"/>
            <ac:spMk id="42" creationId="{00000000-0000-0000-0000-000000000000}"/>
          </ac:spMkLst>
        </pc:spChg>
      </pc:sldChg>
      <pc:sldChg chg="modSp">
        <pc:chgData name="Antoniucci Martina" userId="S::martina.antoniucci@osservatoriomestieridarte.it::32541252-b29c-4a7f-8763-04ccd7aaa38b" providerId="AD" clId="Web-{2E6C6728-0C40-73E6-4EF9-60B115F4445B}" dt="2025-11-07T10:30:34.768" v="39" actId="1076"/>
        <pc:sldMkLst>
          <pc:docMk/>
          <pc:sldMk cId="0" sldId="267"/>
        </pc:sldMkLst>
        <pc:spChg chg="mod">
          <ac:chgData name="Antoniucci Martina" userId="S::martina.antoniucci@osservatoriomestieridarte.it::32541252-b29c-4a7f-8763-04ccd7aaa38b" providerId="AD" clId="Web-{2E6C6728-0C40-73E6-4EF9-60B115F4445B}" dt="2025-11-07T10:30:34.768" v="39" actId="1076"/>
          <ac:spMkLst>
            <pc:docMk/>
            <pc:sldMk cId="0" sldId="267"/>
            <ac:spMk id="26" creationId="{00000000-0000-0000-0000-000000000000}"/>
          </ac:spMkLst>
        </pc:spChg>
        <pc:spChg chg="mod">
          <ac:chgData name="Antoniucci Martina" userId="S::martina.antoniucci@osservatoriomestieridarte.it::32541252-b29c-4a7f-8763-04ccd7aaa38b" providerId="AD" clId="Web-{2E6C6728-0C40-73E6-4EF9-60B115F4445B}" dt="2025-11-07T10:25:06.973" v="13" actId="14100"/>
          <ac:spMkLst>
            <pc:docMk/>
            <pc:sldMk cId="0" sldId="267"/>
            <ac:spMk id="30" creationId="{00000000-0000-0000-0000-000000000000}"/>
          </ac:spMkLst>
        </pc:spChg>
      </pc:sldChg>
      <pc:sldChg chg="modSp">
        <pc:chgData name="Antoniucci Martina" userId="S::martina.antoniucci@osservatoriomestieridarte.it::32541252-b29c-4a7f-8763-04ccd7aaa38b" providerId="AD" clId="Web-{2E6C6728-0C40-73E6-4EF9-60B115F4445B}" dt="2025-11-07T10:30:11.673" v="37" actId="1076"/>
        <pc:sldMkLst>
          <pc:docMk/>
          <pc:sldMk cId="0" sldId="268"/>
        </pc:sldMkLst>
        <pc:spChg chg="mod">
          <ac:chgData name="Antoniucci Martina" userId="S::martina.antoniucci@osservatoriomestieridarte.it::32541252-b29c-4a7f-8763-04ccd7aaa38b" providerId="AD" clId="Web-{2E6C6728-0C40-73E6-4EF9-60B115F4445B}" dt="2025-11-07T10:30:11.673" v="37" actId="1076"/>
          <ac:spMkLst>
            <pc:docMk/>
            <pc:sldMk cId="0" sldId="268"/>
            <ac:spMk id="17" creationId="{00000000-0000-0000-0000-000000000000}"/>
          </ac:spMkLst>
        </pc:spChg>
        <pc:spChg chg="mod">
          <ac:chgData name="Antoniucci Martina" userId="S::martina.antoniucci@osservatoriomestieridarte.it::32541252-b29c-4a7f-8763-04ccd7aaa38b" providerId="AD" clId="Web-{2E6C6728-0C40-73E6-4EF9-60B115F4445B}" dt="2025-11-07T10:25:11.036" v="14" actId="14100"/>
          <ac:spMkLst>
            <pc:docMk/>
            <pc:sldMk cId="0" sldId="268"/>
            <ac:spMk id="20" creationId="{00000000-0000-0000-0000-000000000000}"/>
          </ac:spMkLst>
        </pc:spChg>
      </pc:sldChg>
      <pc:sldChg chg="modSp">
        <pc:chgData name="Antoniucci Martina" userId="S::martina.antoniucci@osservatoriomestieridarte.it::32541252-b29c-4a7f-8763-04ccd7aaa38b" providerId="AD" clId="Web-{2E6C6728-0C40-73E6-4EF9-60B115F4445B}" dt="2025-11-07T10:29:46.829" v="35" actId="1076"/>
        <pc:sldMkLst>
          <pc:docMk/>
          <pc:sldMk cId="0" sldId="269"/>
        </pc:sldMkLst>
        <pc:spChg chg="mod">
          <ac:chgData name="Antoniucci Martina" userId="S::martina.antoniucci@osservatoriomestieridarte.it::32541252-b29c-4a7f-8763-04ccd7aaa38b" providerId="AD" clId="Web-{2E6C6728-0C40-73E6-4EF9-60B115F4445B}" dt="2025-11-07T10:29:46.829" v="35" actId="1076"/>
          <ac:spMkLst>
            <pc:docMk/>
            <pc:sldMk cId="0" sldId="269"/>
            <ac:spMk id="26" creationId="{00000000-0000-0000-0000-000000000000}"/>
          </ac:spMkLst>
        </pc:spChg>
        <pc:spChg chg="mod">
          <ac:chgData name="Antoniucci Martina" userId="S::martina.antoniucci@osservatoriomestieridarte.it::32541252-b29c-4a7f-8763-04ccd7aaa38b" providerId="AD" clId="Web-{2E6C6728-0C40-73E6-4EF9-60B115F4445B}" dt="2025-11-07T10:25:20.146" v="15" actId="14100"/>
          <ac:spMkLst>
            <pc:docMk/>
            <pc:sldMk cId="0" sldId="269"/>
            <ac:spMk id="30" creationId="{00000000-0000-0000-0000-000000000000}"/>
          </ac:spMkLst>
        </pc:spChg>
      </pc:sldChg>
      <pc:sldChg chg="modSp">
        <pc:chgData name="Antoniucci Martina" userId="S::martina.antoniucci@osservatoriomestieridarte.it::32541252-b29c-4a7f-8763-04ccd7aaa38b" providerId="AD" clId="Web-{2E6C6728-0C40-73E6-4EF9-60B115F4445B}" dt="2025-11-07T10:27:19.152" v="26" actId="1076"/>
        <pc:sldMkLst>
          <pc:docMk/>
          <pc:sldMk cId="0" sldId="270"/>
        </pc:sldMkLst>
        <pc:spChg chg="mod">
          <ac:chgData name="Antoniucci Martina" userId="S::martina.antoniucci@osservatoriomestieridarte.it::32541252-b29c-4a7f-8763-04ccd7aaa38b" providerId="AD" clId="Web-{2E6C6728-0C40-73E6-4EF9-60B115F4445B}" dt="2025-11-07T10:27:19.152" v="26" actId="1076"/>
          <ac:spMkLst>
            <pc:docMk/>
            <pc:sldMk cId="0" sldId="270"/>
            <ac:spMk id="8" creationId="{00000000-0000-0000-0000-000000000000}"/>
          </ac:spMkLst>
        </pc:spChg>
        <pc:spChg chg="mod">
          <ac:chgData name="Antoniucci Martina" userId="S::martina.antoniucci@osservatoriomestieridarte.it::32541252-b29c-4a7f-8763-04ccd7aaa38b" providerId="AD" clId="Web-{2E6C6728-0C40-73E6-4EF9-60B115F4445B}" dt="2025-11-07T10:25:26.537" v="16" actId="14100"/>
          <ac:spMkLst>
            <pc:docMk/>
            <pc:sldMk cId="0" sldId="270"/>
            <ac:spMk id="37" creationId="{00000000-0000-0000-0000-000000000000}"/>
          </ac:spMkLst>
        </pc:spChg>
      </pc:sldChg>
      <pc:sldChg chg="modSp">
        <pc:chgData name="Antoniucci Martina" userId="S::martina.antoniucci@osservatoriomestieridarte.it::32541252-b29c-4a7f-8763-04ccd7aaa38b" providerId="AD" clId="Web-{2E6C6728-0C40-73E6-4EF9-60B115F4445B}" dt="2025-11-07T10:26:55.432" v="23" actId="1076"/>
        <pc:sldMkLst>
          <pc:docMk/>
          <pc:sldMk cId="0" sldId="271"/>
        </pc:sldMkLst>
        <pc:spChg chg="mod">
          <ac:chgData name="Antoniucci Martina" userId="S::martina.antoniucci@osservatoriomestieridarte.it::32541252-b29c-4a7f-8763-04ccd7aaa38b" providerId="AD" clId="Web-{2E6C6728-0C40-73E6-4EF9-60B115F4445B}" dt="2025-11-07T10:26:55.432" v="23" actId="1076"/>
          <ac:spMkLst>
            <pc:docMk/>
            <pc:sldMk cId="0" sldId="271"/>
            <ac:spMk id="8" creationId="{00000000-0000-0000-0000-000000000000}"/>
          </ac:spMkLst>
        </pc:spChg>
        <pc:spChg chg="mod">
          <ac:chgData name="Antoniucci Martina" userId="S::martina.antoniucci@osservatoriomestieridarte.it::32541252-b29c-4a7f-8763-04ccd7aaa38b" providerId="AD" clId="Web-{2E6C6728-0C40-73E6-4EF9-60B115F4445B}" dt="2025-11-07T10:25:31.834" v="17" actId="14100"/>
          <ac:spMkLst>
            <pc:docMk/>
            <pc:sldMk cId="0" sldId="271"/>
            <ac:spMk id="38" creationId="{00000000-0000-0000-0000-000000000000}"/>
          </ac:spMkLst>
        </pc:spChg>
      </pc:sldChg>
      <pc:sldChg chg="modSp">
        <pc:chgData name="Antoniucci Martina" userId="S::martina.antoniucci@osservatoriomestieridarte.it::32541252-b29c-4a7f-8763-04ccd7aaa38b" providerId="AD" clId="Web-{2E6C6728-0C40-73E6-4EF9-60B115F4445B}" dt="2025-11-07T10:28:12.795" v="30" actId="1076"/>
        <pc:sldMkLst>
          <pc:docMk/>
          <pc:sldMk cId="0" sldId="272"/>
        </pc:sldMkLst>
        <pc:spChg chg="mod">
          <ac:chgData name="Antoniucci Martina" userId="S::martina.antoniucci@osservatoriomestieridarte.it::32541252-b29c-4a7f-8763-04ccd7aaa38b" providerId="AD" clId="Web-{2E6C6728-0C40-73E6-4EF9-60B115F4445B}" dt="2025-11-07T10:28:12.795" v="30" actId="1076"/>
          <ac:spMkLst>
            <pc:docMk/>
            <pc:sldMk cId="0" sldId="272"/>
            <ac:spMk id="26" creationId="{00000000-0000-0000-0000-000000000000}"/>
          </ac:spMkLst>
        </pc:spChg>
        <pc:spChg chg="mod">
          <ac:chgData name="Antoniucci Martina" userId="S::martina.antoniucci@osservatoriomestieridarte.it::32541252-b29c-4a7f-8763-04ccd7aaa38b" providerId="AD" clId="Web-{2E6C6728-0C40-73E6-4EF9-60B115F4445B}" dt="2025-11-07T10:25:45.663" v="18" actId="14100"/>
          <ac:spMkLst>
            <pc:docMk/>
            <pc:sldMk cId="0" sldId="272"/>
            <ac:spMk id="30" creationId="{00000000-0000-0000-0000-000000000000}"/>
          </ac:spMkLst>
        </pc:spChg>
      </pc:sldChg>
      <pc:sldChg chg="modSp">
        <pc:chgData name="Antoniucci Martina" userId="S::martina.antoniucci@osservatoriomestieridarte.it::32541252-b29c-4a7f-8763-04ccd7aaa38b" providerId="AD" clId="Web-{2E6C6728-0C40-73E6-4EF9-60B115F4445B}" dt="2025-11-07T10:28:46.999" v="34" actId="20577"/>
        <pc:sldMkLst>
          <pc:docMk/>
          <pc:sldMk cId="0" sldId="274"/>
        </pc:sldMkLst>
        <pc:spChg chg="mod">
          <ac:chgData name="Antoniucci Martina" userId="S::martina.antoniucci@osservatoriomestieridarte.it::32541252-b29c-4a7f-8763-04ccd7aaa38b" providerId="AD" clId="Web-{2E6C6728-0C40-73E6-4EF9-60B115F4445B}" dt="2025-11-07T10:28:33.530" v="31" actId="1076"/>
          <ac:spMkLst>
            <pc:docMk/>
            <pc:sldMk cId="0" sldId="274"/>
            <ac:spMk id="8" creationId="{00000000-0000-0000-0000-000000000000}"/>
          </ac:spMkLst>
        </pc:spChg>
        <pc:spChg chg="mod">
          <ac:chgData name="Antoniucci Martina" userId="S::martina.antoniucci@osservatoriomestieridarte.it::32541252-b29c-4a7f-8763-04ccd7aaa38b" providerId="AD" clId="Web-{2E6C6728-0C40-73E6-4EF9-60B115F4445B}" dt="2025-11-07T10:28:46.999" v="34" actId="20577"/>
          <ac:spMkLst>
            <pc:docMk/>
            <pc:sldMk cId="0" sldId="274"/>
            <ac:spMk id="16" creationId="{00000000-0000-0000-0000-000000000000}"/>
          </ac:spMkLst>
        </pc:spChg>
        <pc:spChg chg="mod">
          <ac:chgData name="Antoniucci Martina" userId="S::martina.antoniucci@osservatoriomestieridarte.it::32541252-b29c-4a7f-8763-04ccd7aaa38b" providerId="AD" clId="Web-{2E6C6728-0C40-73E6-4EF9-60B115F4445B}" dt="2025-11-07T10:25:51.320" v="19" actId="14100"/>
          <ac:spMkLst>
            <pc:docMk/>
            <pc:sldMk cId="0" sldId="274"/>
            <ac:spMk id="34" creationId="{00000000-0000-0000-0000-000000000000}"/>
          </ac:spMkLst>
        </pc:spChg>
      </pc:sldChg>
      <pc:sldChg chg="modSp">
        <pc:chgData name="Antoniucci Martina" userId="S::martina.antoniucci@osservatoriomestieridarte.it::32541252-b29c-4a7f-8763-04ccd7aaa38b" providerId="AD" clId="Web-{2E6C6728-0C40-73E6-4EF9-60B115F4445B}" dt="2025-11-07T10:26:31.494" v="21" actId="1076"/>
        <pc:sldMkLst>
          <pc:docMk/>
          <pc:sldMk cId="0" sldId="275"/>
        </pc:sldMkLst>
        <pc:spChg chg="mod">
          <ac:chgData name="Antoniucci Martina" userId="S::martina.antoniucci@osservatoriomestieridarte.it::32541252-b29c-4a7f-8763-04ccd7aaa38b" providerId="AD" clId="Web-{2E6C6728-0C40-73E6-4EF9-60B115F4445B}" dt="2025-11-07T10:26:31.494" v="21" actId="1076"/>
          <ac:spMkLst>
            <pc:docMk/>
            <pc:sldMk cId="0" sldId="275"/>
            <ac:spMk id="9" creationId="{00000000-0000-0000-0000-000000000000}"/>
          </ac:spMkLst>
        </pc:spChg>
        <pc:spChg chg="mod">
          <ac:chgData name="Antoniucci Martina" userId="S::martina.antoniucci@osservatoriomestieridarte.it::32541252-b29c-4a7f-8763-04ccd7aaa38b" providerId="AD" clId="Web-{2E6C6728-0C40-73E6-4EF9-60B115F4445B}" dt="2025-11-07T10:25:56.054" v="20" actId="14100"/>
          <ac:spMkLst>
            <pc:docMk/>
            <pc:sldMk cId="0" sldId="275"/>
            <ac:spMk id="1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32.png"/><Relationship Id="rId7" Type="http://schemas.openxmlformats.org/officeDocument/2006/relationships/hyperlink" Target="https://www.youtube.com/watch?v=AlPPYkZg9D4"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6.svg"/><Relationship Id="rId4" Type="http://schemas.openxmlformats.org/officeDocument/2006/relationships/image" Target="../media/image33.sv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3" Type="http://schemas.openxmlformats.org/officeDocument/2006/relationships/image" Target="../media/image37.png"/><Relationship Id="rId7" Type="http://schemas.openxmlformats.org/officeDocument/2006/relationships/image" Target="../media/image22.png"/><Relationship Id="rId12"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hyperlink" Target="https://www.youtube.com/watch?v=GLxMYj-pBQs" TargetMode="External"/><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49.svg"/><Relationship Id="rId7" Type="http://schemas.openxmlformats.org/officeDocument/2006/relationships/hyperlink" Target="https://www.youtube.com/watch?v=qwFepcMiE18" TargetMode="External"/><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10" Type="http://schemas.openxmlformats.org/officeDocument/2006/relationships/image" Target="../media/image36.svg"/><Relationship Id="rId4" Type="http://schemas.openxmlformats.org/officeDocument/2006/relationships/image" Target="../media/image5.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7.png"/><Relationship Id="rId7"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hyperlink" Target="https://www.fashionupproject.com" TargetMode="External"/><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5.png"/><Relationship Id="rId3" Type="http://schemas.openxmlformats.org/officeDocument/2006/relationships/image" Target="../media/image37.png"/><Relationship Id="rId7" Type="http://schemas.openxmlformats.org/officeDocument/2006/relationships/image" Target="../media/image22.png"/><Relationship Id="rId12"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hyperlink" Target="https://www.youtube.com/watch?v=OBkriWZM7a0" TargetMode="External"/><Relationship Id="rId5" Type="http://schemas.openxmlformats.org/officeDocument/2006/relationships/image" Target="../media/image39.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image" Target="../media/image36.svg"/></Relationships>
</file>

<file path=ppt/slides/_rels/slide17.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52.png"/><Relationship Id="rId7" Type="http://schemas.openxmlformats.org/officeDocument/2006/relationships/image" Target="../media/image45.png"/><Relationship Id="rId12"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58.svg"/><Relationship Id="rId5" Type="http://schemas.openxmlformats.org/officeDocument/2006/relationships/image" Target="../media/image54.png"/><Relationship Id="rId10" Type="http://schemas.openxmlformats.org/officeDocument/2006/relationships/image" Target="../media/image57.png"/><Relationship Id="rId4" Type="http://schemas.openxmlformats.org/officeDocument/2006/relationships/image" Target="../media/image53.svg"/><Relationship Id="rId9" Type="http://schemas.openxmlformats.org/officeDocument/2006/relationships/image" Target="../media/image56.jpeg"/></Relationships>
</file>

<file path=ppt/slides/_rels/slide19.xml.rels><?xml version="1.0" encoding="UTF-8" standalone="yes"?>
<Relationships xmlns="http://schemas.openxmlformats.org/package/2006/relationships"><Relationship Id="rId8" Type="http://schemas.openxmlformats.org/officeDocument/2006/relationships/hyperlink" Target="https://ellenmacarthurfoundation.org" TargetMode="External"/><Relationship Id="rId3" Type="http://schemas.openxmlformats.org/officeDocument/2006/relationships/image" Target="../media/image60.svg"/><Relationship Id="rId7" Type="http://schemas.openxmlformats.org/officeDocument/2006/relationships/hyperlink" Target="https://www.blender.org" TargetMode="External"/><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hyperlink" Target="https://www.fashionupproject.com" TargetMode="External"/><Relationship Id="rId4" Type="http://schemas.openxmlformats.org/officeDocument/2006/relationships/image" Target="../media/image5.png"/><Relationship Id="rId9" Type="http://schemas.openxmlformats.org/officeDocument/2006/relationships/hyperlink" Target="https://www.businessoffashion.co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fashionupproject.com"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12.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fashionupproject.com"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hyperlink" Target="https://www.fashionupproject.com" TargetMode="External"/><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30.jpe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hyperlink" Target="https://www.fashionupproject.com" TargetMode="External"/><Relationship Id="rId5" Type="http://schemas.openxmlformats.org/officeDocument/2006/relationships/image" Target="../media/image31.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762" y="1019174"/>
            <a:ext cx="18297525" cy="9525"/>
            <a:chOff x="0" y="0"/>
            <a:chExt cx="24396700" cy="12700"/>
          </a:xfrm>
        </p:grpSpPr>
        <p:sp>
          <p:nvSpPr>
            <p:cNvPr id="3" name="Freeform 3"/>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4" name="Freeform 4"/>
          <p:cNvSpPr/>
          <p:nvPr/>
        </p:nvSpPr>
        <p:spPr>
          <a:xfrm>
            <a:off x="0" y="9263063"/>
            <a:ext cx="12735070" cy="1023937"/>
          </a:xfrm>
          <a:custGeom>
            <a:avLst/>
            <a:gdLst/>
            <a:ahLst/>
            <a:cxnLst/>
            <a:rect l="l" t="t" r="r" b="b"/>
            <a:pathLst>
              <a:path w="12735070" h="1023937">
                <a:moveTo>
                  <a:pt x="0" y="0"/>
                </a:moveTo>
                <a:lnTo>
                  <a:pt x="12735070" y="0"/>
                </a:lnTo>
                <a:lnTo>
                  <a:pt x="12735070" y="1023937"/>
                </a:lnTo>
                <a:lnTo>
                  <a:pt x="0" y="10239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7751895" y="5657850"/>
            <a:ext cx="5296402" cy="5008320"/>
          </a:xfrm>
          <a:custGeom>
            <a:avLst/>
            <a:gdLst/>
            <a:ahLst/>
            <a:cxnLst/>
            <a:rect l="l" t="t" r="r" b="b"/>
            <a:pathLst>
              <a:path w="5296402" h="5008320">
                <a:moveTo>
                  <a:pt x="0" y="0"/>
                </a:moveTo>
                <a:lnTo>
                  <a:pt x="5296402" y="0"/>
                </a:lnTo>
                <a:lnTo>
                  <a:pt x="5296402" y="5008320"/>
                </a:lnTo>
                <a:lnTo>
                  <a:pt x="0" y="50083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7751895" y="1028700"/>
            <a:ext cx="9482623" cy="9258300"/>
          </a:xfrm>
          <a:custGeom>
            <a:avLst/>
            <a:gdLst/>
            <a:ahLst/>
            <a:cxnLst/>
            <a:rect l="l" t="t" r="r" b="b"/>
            <a:pathLst>
              <a:path w="9482623" h="9258300">
                <a:moveTo>
                  <a:pt x="0" y="0"/>
                </a:moveTo>
                <a:lnTo>
                  <a:pt x="9482623" y="0"/>
                </a:lnTo>
                <a:lnTo>
                  <a:pt x="9482623" y="9258300"/>
                </a:lnTo>
                <a:lnTo>
                  <a:pt x="0" y="9258300"/>
                </a:lnTo>
                <a:lnTo>
                  <a:pt x="0" y="0"/>
                </a:lnTo>
                <a:close/>
              </a:path>
            </a:pathLst>
          </a:custGeom>
          <a:blipFill>
            <a:blip r:embed="rId6"/>
            <a:stretch>
              <a:fillRect t="-1210" b="-1212"/>
            </a:stretch>
          </a:blipFill>
        </p:spPr>
      </p:sp>
      <p:grpSp>
        <p:nvGrpSpPr>
          <p:cNvPr id="7" name="Group 7"/>
          <p:cNvGrpSpPr/>
          <p:nvPr/>
        </p:nvGrpSpPr>
        <p:grpSpPr>
          <a:xfrm>
            <a:off x="13662188" y="268369"/>
            <a:ext cx="2675477" cy="559152"/>
            <a:chOff x="0" y="0"/>
            <a:chExt cx="3567303" cy="745536"/>
          </a:xfrm>
        </p:grpSpPr>
        <p:sp>
          <p:nvSpPr>
            <p:cNvPr id="8" name="Freeform 8"/>
            <p:cNvSpPr/>
            <p:nvPr/>
          </p:nvSpPr>
          <p:spPr>
            <a:xfrm>
              <a:off x="0" y="0"/>
              <a:ext cx="3567303" cy="745490"/>
            </a:xfrm>
            <a:custGeom>
              <a:avLst/>
              <a:gdLst/>
              <a:ahLst/>
              <a:cxnLst/>
              <a:rect l="l" t="t" r="r" b="b"/>
              <a:pathLst>
                <a:path w="3567303" h="745490">
                  <a:moveTo>
                    <a:pt x="0" y="0"/>
                  </a:moveTo>
                  <a:lnTo>
                    <a:pt x="3567303" y="0"/>
                  </a:lnTo>
                  <a:lnTo>
                    <a:pt x="3567303" y="745490"/>
                  </a:lnTo>
                  <a:lnTo>
                    <a:pt x="0" y="745490"/>
                  </a:lnTo>
                  <a:lnTo>
                    <a:pt x="0" y="0"/>
                  </a:lnTo>
                  <a:close/>
                </a:path>
              </a:pathLst>
            </a:custGeom>
            <a:blipFill>
              <a:blip r:embed="rId7"/>
              <a:stretch>
                <a:fillRect l="-60" r="-60" b="-6"/>
              </a:stretch>
            </a:blipFill>
          </p:spPr>
        </p:sp>
      </p:grpSp>
      <p:sp>
        <p:nvSpPr>
          <p:cNvPr id="9" name="TextBox 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0" name="TextBox 10"/>
          <p:cNvSpPr txBox="1"/>
          <p:nvPr/>
        </p:nvSpPr>
        <p:spPr>
          <a:xfrm>
            <a:off x="1028700" y="4950923"/>
            <a:ext cx="6774163" cy="1304399"/>
          </a:xfrm>
          <a:prstGeom prst="rect">
            <a:avLst/>
          </a:prstGeom>
        </p:spPr>
        <p:txBody>
          <a:bodyPr lIns="0" tIns="0" rIns="0" bIns="0" rtlCol="0" anchor="t">
            <a:spAutoFit/>
          </a:bodyPr>
          <a:lstStyle/>
          <a:p>
            <a:pPr algn="l">
              <a:lnSpc>
                <a:spcPts val="10656"/>
              </a:lnSpc>
            </a:pPr>
            <a:r>
              <a:rPr lang="en-US" sz="9600">
                <a:solidFill>
                  <a:srgbClr val="1E2328"/>
                </a:solidFill>
                <a:latin typeface="DM Serif Display"/>
                <a:ea typeface="DM Serif Display"/>
                <a:cs typeface="DM Serif Display"/>
                <a:sym typeface="DM Serif Display"/>
              </a:rPr>
              <a:t>UNIT 3</a:t>
            </a:r>
          </a:p>
        </p:txBody>
      </p:sp>
      <p:sp>
        <p:nvSpPr>
          <p:cNvPr id="11" name="TextBox 11"/>
          <p:cNvSpPr txBox="1"/>
          <p:nvPr/>
        </p:nvSpPr>
        <p:spPr>
          <a:xfrm>
            <a:off x="1028700" y="2764361"/>
            <a:ext cx="6682774" cy="1613535"/>
          </a:xfrm>
          <a:prstGeom prst="rect">
            <a:avLst/>
          </a:prstGeom>
        </p:spPr>
        <p:txBody>
          <a:bodyPr lIns="0" tIns="0" rIns="0" bIns="0" rtlCol="0" anchor="t">
            <a:spAutoFit/>
          </a:bodyPr>
          <a:lstStyle/>
          <a:p>
            <a:pPr algn="l">
              <a:lnSpc>
                <a:spcPts val="13320"/>
              </a:lnSpc>
            </a:pPr>
            <a:r>
              <a:rPr lang="en-US" sz="12000">
                <a:solidFill>
                  <a:srgbClr val="CFCF5A"/>
                </a:solidFill>
                <a:latin typeface="DM Serif Display"/>
                <a:ea typeface="DM Serif Display"/>
                <a:cs typeface="DM Serif Display"/>
                <a:sym typeface="DM Serif Display"/>
              </a:rPr>
              <a:t>Module 6</a:t>
            </a:r>
          </a:p>
        </p:txBody>
      </p:sp>
      <p:sp>
        <p:nvSpPr>
          <p:cNvPr id="12" name="TextBox 12"/>
          <p:cNvSpPr txBox="1"/>
          <p:nvPr/>
        </p:nvSpPr>
        <p:spPr>
          <a:xfrm>
            <a:off x="1050071" y="6538338"/>
            <a:ext cx="5648342" cy="1178592"/>
          </a:xfrm>
          <a:prstGeom prst="rect">
            <a:avLst/>
          </a:prstGeom>
        </p:spPr>
        <p:txBody>
          <a:bodyPr wrap="square" lIns="0" tIns="0" rIns="0" bIns="0" rtlCol="0" anchor="t">
            <a:spAutoFit/>
          </a:bodyPr>
          <a:lstStyle/>
          <a:p>
            <a:pPr algn="l">
              <a:lnSpc>
                <a:spcPts val="4800"/>
              </a:lnSpc>
            </a:pPr>
            <a:r>
              <a:rPr lang="en-US" sz="3200" dirty="0">
                <a:solidFill>
                  <a:srgbClr val="1E2328"/>
                </a:solidFill>
                <a:latin typeface="Montserrat"/>
                <a:ea typeface="Montserrat"/>
                <a:cs typeface="Montserrat"/>
                <a:sym typeface="Montserrat"/>
              </a:rPr>
              <a:t>SUSTAINABLE DESIGN AS A HYBRID 2D-3D ACTIVITY </a:t>
            </a:r>
          </a:p>
        </p:txBody>
      </p:sp>
      <p:grpSp>
        <p:nvGrpSpPr>
          <p:cNvPr id="13" name="Group 13"/>
          <p:cNvGrpSpPr/>
          <p:nvPr/>
        </p:nvGrpSpPr>
        <p:grpSpPr>
          <a:xfrm>
            <a:off x="16670569" y="-4762"/>
            <a:ext cx="9525" cy="10296525"/>
            <a:chOff x="0" y="0"/>
            <a:chExt cx="12700" cy="13728700"/>
          </a:xfrm>
        </p:grpSpPr>
        <p:sp>
          <p:nvSpPr>
            <p:cNvPr id="14" name="Freeform 14"/>
            <p:cNvSpPr/>
            <p:nvPr/>
          </p:nvSpPr>
          <p:spPr>
            <a:xfrm>
              <a:off x="0" y="6350"/>
              <a:ext cx="12700" cy="13716000"/>
            </a:xfrm>
            <a:custGeom>
              <a:avLst/>
              <a:gdLst/>
              <a:ahLst/>
              <a:cxnLst/>
              <a:rect l="l" t="t" r="r" b="b"/>
              <a:pathLst>
                <a:path w="12700" h="13716000">
                  <a:moveTo>
                    <a:pt x="0" y="13716000"/>
                  </a:moveTo>
                  <a:lnTo>
                    <a:pt x="0" y="0"/>
                  </a:lnTo>
                  <a:lnTo>
                    <a:pt x="12700" y="0"/>
                  </a:lnTo>
                  <a:lnTo>
                    <a:pt x="12700" y="13716000"/>
                  </a:lnTo>
                  <a:close/>
                </a:path>
              </a:pathLst>
            </a:custGeom>
            <a:solidFill>
              <a:srgbClr val="1E2328"/>
            </a:solidFill>
          </p:spPr>
        </p:sp>
      </p:grpSp>
      <p:sp>
        <p:nvSpPr>
          <p:cNvPr id="15" name="TextBox 15"/>
          <p:cNvSpPr txBox="1"/>
          <p:nvPr/>
        </p:nvSpPr>
        <p:spPr>
          <a:xfrm rot="16200000">
            <a:off x="15815760" y="7503783"/>
            <a:ext cx="339277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
        <p:nvSpPr>
          <p:cNvPr id="16" name="TextBox 11">
            <a:extLst>
              <a:ext uri="{FF2B5EF4-FFF2-40B4-BE49-F238E27FC236}">
                <a16:creationId xmlns:a16="http://schemas.microsoft.com/office/drawing/2014/main" id="{730E89CC-6BB8-60EA-624F-9A397ECBBA80}"/>
              </a:ext>
            </a:extLst>
          </p:cNvPr>
          <p:cNvSpPr txBox="1"/>
          <p:nvPr/>
        </p:nvSpPr>
        <p:spPr>
          <a:xfrm>
            <a:off x="1284653" y="9604358"/>
            <a:ext cx="6546439" cy="387094"/>
          </a:xfrm>
          <a:prstGeom prst="rect">
            <a:avLst/>
          </a:prstGeom>
        </p:spPr>
        <p:txBody>
          <a:bodyPr wrap="square" lIns="0" tIns="0" rIns="0" bIns="0" rtlCol="0" anchor="t">
            <a:spAutoFit/>
          </a:bodyPr>
          <a:lstStyle/>
          <a:p>
            <a:pPr>
              <a:lnSpc>
                <a:spcPts val="3299"/>
              </a:lnSpc>
            </a:pPr>
            <a:r>
              <a:rPr lang="en-US" sz="2199" dirty="0">
                <a:solidFill>
                  <a:schemeClr val="bg1"/>
                </a:solidFill>
                <a:latin typeface="Montserrat"/>
                <a:ea typeface="Montserrat"/>
                <a:cs typeface="Montserrat"/>
                <a:sym typeface="Montserrat"/>
              </a:rPr>
              <a:t>Duration: 2 hours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49628" y="1723236"/>
            <a:ext cx="9231408" cy="3772636"/>
          </a:xfrm>
          <a:prstGeom prst="rect">
            <a:avLst/>
          </a:prstGeom>
        </p:spPr>
        <p:txBody>
          <a:bodyPr lIns="0" tIns="0" rIns="0" bIns="0" rtlCol="0" anchor="t">
            <a:spAutoFit/>
          </a:bodyPr>
          <a:lstStyle/>
          <a:p>
            <a:pPr algn="just">
              <a:lnSpc>
                <a:spcPts val="3298"/>
              </a:lnSpc>
            </a:pPr>
            <a:r>
              <a:rPr lang="en-US" sz="2199" dirty="0">
                <a:solidFill>
                  <a:srgbClr val="1E2328"/>
                </a:solidFill>
                <a:latin typeface="Montserrat"/>
                <a:ea typeface="Montserrat"/>
                <a:cs typeface="Montserrat"/>
                <a:sym typeface="Montserrat"/>
              </a:rPr>
              <a:t>3D fashion design software like </a:t>
            </a:r>
            <a:r>
              <a:rPr lang="en-US" sz="2199" b="1" dirty="0">
                <a:solidFill>
                  <a:srgbClr val="1E2328"/>
                </a:solidFill>
                <a:latin typeface="Montserrat Bold"/>
                <a:ea typeface="Montserrat Bold"/>
                <a:cs typeface="Montserrat Bold"/>
                <a:sym typeface="Montserrat Bold"/>
              </a:rPr>
              <a:t>Blender</a:t>
            </a:r>
            <a:r>
              <a:rPr lang="en-US" sz="2199" dirty="0">
                <a:solidFill>
                  <a:srgbClr val="1E2328"/>
                </a:solidFill>
                <a:latin typeface="Montserrat"/>
                <a:ea typeface="Montserrat"/>
                <a:cs typeface="Montserrat"/>
                <a:sym typeface="Montserrat"/>
              </a:rPr>
              <a:t> allows us to:</a:t>
            </a:r>
            <a:endParaRPr lang="it-IT" dirty="0"/>
          </a:p>
          <a:p>
            <a:pPr algn="just">
              <a:lnSpc>
                <a:spcPts val="3298"/>
              </a:lnSpc>
            </a:pPr>
            <a:endParaRPr lang="en-US" sz="2199">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Import scanned 2D patterns</a:t>
            </a:r>
            <a:r>
              <a:rPr lang="en-US" sz="2199" dirty="0">
                <a:solidFill>
                  <a:srgbClr val="1E2328"/>
                </a:solidFill>
                <a:latin typeface="Montserrat"/>
                <a:ea typeface="Montserrat"/>
                <a:cs typeface="Montserrat"/>
                <a:sym typeface="Montserrat"/>
              </a:rPr>
              <a:t> and align them in 3D space.</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Simulate garment construction</a:t>
            </a:r>
            <a:r>
              <a:rPr lang="en-US" sz="2199" dirty="0">
                <a:solidFill>
                  <a:srgbClr val="1E2328"/>
                </a:solidFill>
                <a:latin typeface="Montserrat"/>
                <a:ea typeface="Montserrat"/>
                <a:cs typeface="Montserrat"/>
                <a:sym typeface="Montserrat"/>
              </a:rPr>
              <a:t>, ensuring accuracy before production.</a:t>
            </a:r>
            <a:endParaRPr lang="en-US" sz="2199">
              <a:solidFill>
                <a:srgbClr val="1E2328"/>
              </a:solidFill>
              <a:latin typeface="Montserrat"/>
              <a:ea typeface="Montserrat"/>
              <a:cs typeface="Montserrat"/>
            </a:endParaRPr>
          </a:p>
          <a:p>
            <a:pPr marL="474345" lvl="1" indent="-236855" algn="just">
              <a:lnSpc>
                <a:spcPts val="3298"/>
              </a:lnSpc>
              <a:buFont typeface="Arial"/>
              <a:buChar char="•"/>
            </a:pPr>
            <a:r>
              <a:rPr lang="en-US" sz="2199" b="1" dirty="0">
                <a:solidFill>
                  <a:srgbClr val="1E2328"/>
                </a:solidFill>
                <a:latin typeface="Montserrat Bold"/>
                <a:ea typeface="Montserrat Bold"/>
                <a:cs typeface="Montserrat Bold"/>
                <a:sym typeface="Montserrat Bold"/>
              </a:rPr>
              <a:t>Modify designs instantly</a:t>
            </a:r>
            <a:r>
              <a:rPr lang="en-US" sz="2199" dirty="0">
                <a:solidFill>
                  <a:srgbClr val="1E2328"/>
                </a:solidFill>
                <a:latin typeface="Montserrat"/>
                <a:ea typeface="Montserrat"/>
                <a:cs typeface="Montserrat"/>
                <a:sym typeface="Montserrat"/>
              </a:rPr>
              <a:t> without re-cutting physical fabric.</a:t>
            </a:r>
            <a:endParaRPr lang="en-US" sz="2199" dirty="0">
              <a:solidFill>
                <a:srgbClr val="1E2328"/>
              </a:solidFill>
              <a:latin typeface="Montserrat"/>
              <a:ea typeface="Montserrat"/>
              <a:cs typeface="Montserrat"/>
            </a:endParaRPr>
          </a:p>
          <a:p>
            <a:pPr algn="l">
              <a:lnSpc>
                <a:spcPts val="3299"/>
              </a:lnSpc>
            </a:pPr>
            <a:endParaRPr lang="en-US" sz="2199">
              <a:solidFill>
                <a:srgbClr val="1E2328"/>
              </a:solidFill>
              <a:latin typeface="Montserrat"/>
              <a:ea typeface="Montserrat"/>
              <a:cs typeface="Montserrat"/>
              <a:sym typeface="Montserrat"/>
            </a:endParaRPr>
          </a:p>
          <a:p>
            <a:pPr algn="l">
              <a:lnSpc>
                <a:spcPts val="3299"/>
              </a:lnSpc>
            </a:pPr>
            <a:endParaRPr lang="en-US" sz="2199">
              <a:solidFill>
                <a:srgbClr val="1E2328"/>
              </a:solidFill>
              <a:latin typeface="Montserrat"/>
              <a:ea typeface="Montserrat"/>
              <a:cs typeface="Montserrat"/>
              <a:sym typeface="Montserrat"/>
            </a:endParaRPr>
          </a:p>
          <a:p>
            <a:pPr algn="l">
              <a:lnSpc>
                <a:spcPts val="3299"/>
              </a:lnSpc>
            </a:pPr>
            <a:endParaRPr lang="en-US" sz="2199">
              <a:solidFill>
                <a:srgbClr val="1E2328"/>
              </a:solidFill>
              <a:latin typeface="Montserrat"/>
              <a:ea typeface="Montserrat"/>
              <a:cs typeface="Montserrat"/>
              <a:sym typeface="Montserrat"/>
            </a:endParaRPr>
          </a:p>
        </p:txBody>
      </p:sp>
      <p:grpSp>
        <p:nvGrpSpPr>
          <p:cNvPr id="3" name="Group 3"/>
          <p:cNvGrpSpPr/>
          <p:nvPr/>
        </p:nvGrpSpPr>
        <p:grpSpPr>
          <a:xfrm>
            <a:off x="16670568" y="-4762"/>
            <a:ext cx="9525" cy="10296525"/>
            <a:chOff x="0" y="0"/>
            <a:chExt cx="12700" cy="13728700"/>
          </a:xfrm>
        </p:grpSpPr>
        <p:sp>
          <p:nvSpPr>
            <p:cNvPr id="4" name="Freeform 4"/>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5" name="Group 5"/>
          <p:cNvGrpSpPr/>
          <p:nvPr/>
        </p:nvGrpSpPr>
        <p:grpSpPr>
          <a:xfrm rot="-10800000">
            <a:off x="-4762" y="1019175"/>
            <a:ext cx="18297525" cy="9525"/>
            <a:chOff x="0" y="0"/>
            <a:chExt cx="24396700" cy="12700"/>
          </a:xfrm>
        </p:grpSpPr>
        <p:sp>
          <p:nvSpPr>
            <p:cNvPr id="6" name="Freeform 6"/>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7" name="Group 7"/>
          <p:cNvGrpSpPr/>
          <p:nvPr/>
        </p:nvGrpSpPr>
        <p:grpSpPr>
          <a:xfrm>
            <a:off x="16675330" y="1028700"/>
            <a:ext cx="1612669" cy="1612670"/>
            <a:chOff x="0" y="0"/>
            <a:chExt cx="2150226" cy="2150226"/>
          </a:xfrm>
        </p:grpSpPr>
        <p:sp>
          <p:nvSpPr>
            <p:cNvPr id="8" name="Freeform 8"/>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sp>
        <p:nvSpPr>
          <p:cNvPr id="9" name="TextBox 9"/>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grpSp>
        <p:nvGrpSpPr>
          <p:cNvPr id="10" name="Group 10"/>
          <p:cNvGrpSpPr/>
          <p:nvPr/>
        </p:nvGrpSpPr>
        <p:grpSpPr>
          <a:xfrm rot="-10800000">
            <a:off x="-4762" y="1019174"/>
            <a:ext cx="18297525" cy="9525"/>
            <a:chOff x="0" y="0"/>
            <a:chExt cx="24396700" cy="12700"/>
          </a:xfrm>
        </p:grpSpPr>
        <p:sp>
          <p:nvSpPr>
            <p:cNvPr id="11" name="Freeform 11"/>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2" name="Freeform 12"/>
          <p:cNvSpPr/>
          <p:nvPr/>
        </p:nvSpPr>
        <p:spPr>
          <a:xfrm>
            <a:off x="1026715" y="1780386"/>
            <a:ext cx="5633381" cy="3083525"/>
          </a:xfrm>
          <a:custGeom>
            <a:avLst/>
            <a:gdLst/>
            <a:ahLst/>
            <a:cxnLst/>
            <a:rect l="l" t="t" r="r" b="b"/>
            <a:pathLst>
              <a:path w="5633381" h="3083525">
                <a:moveTo>
                  <a:pt x="0" y="0"/>
                </a:moveTo>
                <a:lnTo>
                  <a:pt x="5633381" y="0"/>
                </a:lnTo>
                <a:lnTo>
                  <a:pt x="5633381" y="3083525"/>
                </a:lnTo>
                <a:lnTo>
                  <a:pt x="0" y="30835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3" name="Freeform 13"/>
          <p:cNvSpPr/>
          <p:nvPr/>
        </p:nvSpPr>
        <p:spPr>
          <a:xfrm>
            <a:off x="1031566" y="5336588"/>
            <a:ext cx="5633381" cy="3083525"/>
          </a:xfrm>
          <a:custGeom>
            <a:avLst/>
            <a:gdLst/>
            <a:ahLst/>
            <a:cxnLst/>
            <a:rect l="l" t="t" r="r" b="b"/>
            <a:pathLst>
              <a:path w="5633381" h="3083525">
                <a:moveTo>
                  <a:pt x="0" y="0"/>
                </a:moveTo>
                <a:lnTo>
                  <a:pt x="5633381" y="0"/>
                </a:lnTo>
                <a:lnTo>
                  <a:pt x="5633381" y="3083525"/>
                </a:lnTo>
                <a:lnTo>
                  <a:pt x="0" y="30835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4" name="TextBox 14"/>
          <p:cNvSpPr txBox="1"/>
          <p:nvPr/>
        </p:nvSpPr>
        <p:spPr>
          <a:xfrm>
            <a:off x="1476814" y="2175936"/>
            <a:ext cx="4737153" cy="2282901"/>
          </a:xfrm>
          <a:prstGeom prst="rect">
            <a:avLst/>
          </a:prstGeom>
        </p:spPr>
        <p:txBody>
          <a:bodyPr lIns="0" tIns="0" rIns="0" bIns="0" rtlCol="0" anchor="t">
            <a:spAutoFit/>
          </a:bodyPr>
          <a:lstStyle/>
          <a:p>
            <a:pPr algn="just">
              <a:lnSpc>
                <a:spcPts val="6055"/>
              </a:lnSpc>
            </a:pPr>
            <a:r>
              <a:rPr lang="en-US" sz="4963" dirty="0">
                <a:solidFill>
                  <a:srgbClr val="FFFFFF"/>
                </a:solidFill>
                <a:latin typeface="DM Serif Display"/>
                <a:ea typeface="DM Serif Display"/>
                <a:cs typeface="DM Serif Display"/>
                <a:sym typeface="DM Serif Display"/>
              </a:rPr>
              <a:t>Digital tools for 2D-to-3D translation</a:t>
            </a:r>
          </a:p>
        </p:txBody>
      </p:sp>
      <p:sp>
        <p:nvSpPr>
          <p:cNvPr id="15" name="TextBox 15"/>
          <p:cNvSpPr txBox="1"/>
          <p:nvPr/>
        </p:nvSpPr>
        <p:spPr>
          <a:xfrm>
            <a:off x="1759407" y="6498899"/>
            <a:ext cx="4167995" cy="758901"/>
          </a:xfrm>
          <a:prstGeom prst="rect">
            <a:avLst/>
          </a:prstGeom>
        </p:spPr>
        <p:txBody>
          <a:bodyPr lIns="0" tIns="0" rIns="0" bIns="0" rtlCol="0" anchor="t">
            <a:spAutoFit/>
          </a:bodyPr>
          <a:lstStyle/>
          <a:p>
            <a:pPr algn="l">
              <a:lnSpc>
                <a:spcPts val="6055"/>
              </a:lnSpc>
            </a:pPr>
            <a:r>
              <a:rPr lang="en-US" sz="4963" dirty="0">
                <a:solidFill>
                  <a:srgbClr val="FFFFFF"/>
                </a:solidFill>
                <a:latin typeface="DM Serif Display"/>
                <a:ea typeface="DM Serif Display"/>
                <a:cs typeface="DM Serif Display"/>
                <a:sym typeface="DM Serif Display"/>
              </a:rPr>
              <a:t>Why Blender?</a:t>
            </a:r>
          </a:p>
        </p:txBody>
      </p:sp>
      <p:sp>
        <p:nvSpPr>
          <p:cNvPr id="16" name="TextBox 16"/>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7" name="TextBox 17"/>
          <p:cNvSpPr txBox="1"/>
          <p:nvPr/>
        </p:nvSpPr>
        <p:spPr>
          <a:xfrm>
            <a:off x="7052054" y="5852022"/>
            <a:ext cx="9231408" cy="1660391"/>
          </a:xfrm>
          <a:prstGeom prst="rect">
            <a:avLst/>
          </a:prstGeom>
        </p:spPr>
        <p:txBody>
          <a:bodyPr lIns="0" tIns="0" rIns="0" bIns="0" rtlCol="0" anchor="t">
            <a:spAutoFit/>
          </a:bodyPr>
          <a:lstStyle/>
          <a:p>
            <a:pPr algn="just">
              <a:lnSpc>
                <a:spcPts val="3299"/>
              </a:lnSpc>
            </a:pPr>
            <a:r>
              <a:rPr lang="en-US" sz="2199" dirty="0">
                <a:solidFill>
                  <a:srgbClr val="1E2328"/>
                </a:solidFill>
                <a:latin typeface="Montserrat"/>
                <a:ea typeface="Montserrat"/>
                <a:cs typeface="Montserrat"/>
                <a:sym typeface="Montserrat"/>
              </a:rPr>
              <a:t>Blender is an </a:t>
            </a:r>
            <a:r>
              <a:rPr lang="en-US" sz="2199" b="1" dirty="0">
                <a:solidFill>
                  <a:srgbClr val="1E2328"/>
                </a:solidFill>
                <a:latin typeface="Montserrat Bold"/>
                <a:ea typeface="Montserrat Bold"/>
                <a:cs typeface="Montserrat Bold"/>
                <a:sym typeface="Montserrat Bold"/>
              </a:rPr>
              <a:t>open-source</a:t>
            </a:r>
            <a:r>
              <a:rPr lang="en-US" sz="2199" dirty="0">
                <a:solidFill>
                  <a:srgbClr val="1E2328"/>
                </a:solidFill>
                <a:latin typeface="Montserrat"/>
                <a:ea typeface="Montserrat"/>
                <a:cs typeface="Montserrat"/>
                <a:sym typeface="Montserrat"/>
              </a:rPr>
              <a:t>, </a:t>
            </a:r>
            <a:r>
              <a:rPr lang="en-US" sz="2199" b="1" dirty="0">
                <a:solidFill>
                  <a:srgbClr val="1E2328"/>
                </a:solidFill>
                <a:latin typeface="Montserrat Bold"/>
                <a:ea typeface="Montserrat Bold"/>
                <a:cs typeface="Montserrat Bold"/>
                <a:sym typeface="Montserrat Bold"/>
              </a:rPr>
              <a:t>free </a:t>
            </a:r>
            <a:r>
              <a:rPr lang="en-US" sz="2199" dirty="0">
                <a:solidFill>
                  <a:srgbClr val="1E2328"/>
                </a:solidFill>
                <a:latin typeface="Montserrat"/>
                <a:ea typeface="Montserrat"/>
                <a:cs typeface="Montserrat"/>
                <a:sym typeface="Montserrat"/>
              </a:rPr>
              <a:t>software with advanced </a:t>
            </a:r>
            <a:r>
              <a:rPr lang="en-US" sz="2199" b="1" dirty="0">
                <a:solidFill>
                  <a:srgbClr val="1E2328"/>
                </a:solidFill>
                <a:latin typeface="Montserrat Bold"/>
                <a:ea typeface="Montserrat Bold"/>
                <a:cs typeface="Montserrat Bold"/>
                <a:sym typeface="Montserrat Bold"/>
              </a:rPr>
              <a:t>3D modeling tools</a:t>
            </a:r>
            <a:r>
              <a:rPr lang="en-US" sz="2199" dirty="0">
                <a:solidFill>
                  <a:srgbClr val="1E2328"/>
                </a:solidFill>
                <a:latin typeface="Montserrat"/>
                <a:ea typeface="Montserrat"/>
                <a:cs typeface="Montserrat"/>
                <a:sym typeface="Montserrat"/>
              </a:rPr>
              <a:t>, </a:t>
            </a:r>
            <a:r>
              <a:rPr lang="en-US" sz="2199" b="1" dirty="0">
                <a:solidFill>
                  <a:srgbClr val="1E2328"/>
                </a:solidFill>
                <a:latin typeface="Montserrat Bold"/>
                <a:ea typeface="Montserrat Bold"/>
                <a:cs typeface="Montserrat Bold"/>
                <a:sym typeface="Montserrat Bold"/>
              </a:rPr>
              <a:t>physics simulations, and rendering capabilities</a:t>
            </a:r>
            <a:r>
              <a:rPr lang="en-US" sz="2199" dirty="0">
                <a:solidFill>
                  <a:srgbClr val="1E2328"/>
                </a:solidFill>
                <a:latin typeface="Montserrat"/>
                <a:ea typeface="Montserrat"/>
                <a:cs typeface="Montserrat"/>
                <a:sym typeface="Montserrat"/>
              </a:rPr>
              <a:t>, making it a powerful tool for sustainable fashion design.</a:t>
            </a:r>
            <a:endParaRPr lang="it-IT" dirty="0"/>
          </a:p>
        </p:txBody>
      </p:sp>
      <p:sp>
        <p:nvSpPr>
          <p:cNvPr id="19" name="TextBox 19"/>
          <p:cNvSpPr txBox="1"/>
          <p:nvPr/>
        </p:nvSpPr>
        <p:spPr>
          <a:xfrm>
            <a:off x="6254199" y="9019959"/>
            <a:ext cx="9231408" cy="382880"/>
          </a:xfrm>
          <a:prstGeom prst="rect">
            <a:avLst/>
          </a:prstGeom>
        </p:spPr>
        <p:txBody>
          <a:bodyPr lIns="0" tIns="0" rIns="0" bIns="0" rtlCol="0" anchor="t">
            <a:spAutoFit/>
          </a:bodyPr>
          <a:lstStyle/>
          <a:p>
            <a:pPr algn="l">
              <a:lnSpc>
                <a:spcPts val="3299"/>
              </a:lnSpc>
            </a:pPr>
            <a:r>
              <a:rPr lang="en-US" sz="2199" u="sng" dirty="0">
                <a:solidFill>
                  <a:srgbClr val="1E2328"/>
                </a:solidFill>
                <a:latin typeface="Montserrat"/>
                <a:ea typeface="Montserrat"/>
                <a:cs typeface="Montserrat"/>
                <a:sym typeface="Montserrat"/>
                <a:hlinkClick r:id="rId7" tooltip="https://www.youtube.com/watch?v=AlPPYkZg9D4"/>
              </a:rPr>
              <a:t>https://www.youtube.com/watch?v=AlPPYkZg9D4</a:t>
            </a:r>
          </a:p>
        </p:txBody>
      </p:sp>
      <p:sp>
        <p:nvSpPr>
          <p:cNvPr id="20" name="TextBox 20"/>
          <p:cNvSpPr txBox="1"/>
          <p:nvPr/>
        </p:nvSpPr>
        <p:spPr>
          <a:xfrm rot="16200000">
            <a:off x="15884340" y="7488543"/>
            <a:ext cx="32708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grpSp>
        <p:nvGrpSpPr>
          <p:cNvPr id="21" name="Ομάδα 20">
            <a:extLst>
              <a:ext uri="{FF2B5EF4-FFF2-40B4-BE49-F238E27FC236}">
                <a16:creationId xmlns:a16="http://schemas.microsoft.com/office/drawing/2014/main" id="{43FD2E67-8949-EA15-464C-AA01C2919037}"/>
              </a:ext>
            </a:extLst>
          </p:cNvPr>
          <p:cNvGrpSpPr/>
          <p:nvPr/>
        </p:nvGrpSpPr>
        <p:grpSpPr>
          <a:xfrm>
            <a:off x="3204819" y="8918070"/>
            <a:ext cx="2716896" cy="699514"/>
            <a:chOff x="2939574" y="7349603"/>
            <a:chExt cx="2716896" cy="699514"/>
          </a:xfrm>
        </p:grpSpPr>
        <p:sp>
          <p:nvSpPr>
            <p:cNvPr id="22" name="Freeform 22">
              <a:extLst>
                <a:ext uri="{FF2B5EF4-FFF2-40B4-BE49-F238E27FC236}">
                  <a16:creationId xmlns:a16="http://schemas.microsoft.com/office/drawing/2014/main" id="{BC26892E-5715-5E70-D4D8-C3B3A4965F03}"/>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3" name="Group 24">
              <a:extLst>
                <a:ext uri="{FF2B5EF4-FFF2-40B4-BE49-F238E27FC236}">
                  <a16:creationId xmlns:a16="http://schemas.microsoft.com/office/drawing/2014/main" id="{F5122394-589B-0D5F-79E9-A809397A4B56}"/>
                </a:ext>
              </a:extLst>
            </p:cNvPr>
            <p:cNvGrpSpPr/>
            <p:nvPr/>
          </p:nvGrpSpPr>
          <p:grpSpPr>
            <a:xfrm>
              <a:off x="2939574" y="7417785"/>
              <a:ext cx="1676946" cy="563150"/>
              <a:chOff x="0" y="0"/>
              <a:chExt cx="2235927" cy="750867"/>
            </a:xfrm>
          </p:grpSpPr>
          <p:grpSp>
            <p:nvGrpSpPr>
              <p:cNvPr id="24" name="Group 25">
                <a:extLst>
                  <a:ext uri="{FF2B5EF4-FFF2-40B4-BE49-F238E27FC236}">
                    <a16:creationId xmlns:a16="http://schemas.microsoft.com/office/drawing/2014/main" id="{F8930E38-FD0B-5BB1-2B63-E70DE6755652}"/>
                  </a:ext>
                </a:extLst>
              </p:cNvPr>
              <p:cNvGrpSpPr/>
              <p:nvPr/>
            </p:nvGrpSpPr>
            <p:grpSpPr>
              <a:xfrm>
                <a:off x="0" y="0"/>
                <a:ext cx="2235927" cy="750867"/>
                <a:chOff x="0" y="0"/>
                <a:chExt cx="742713" cy="249417"/>
              </a:xfrm>
            </p:grpSpPr>
            <p:sp>
              <p:nvSpPr>
                <p:cNvPr id="26" name="Freeform 26">
                  <a:extLst>
                    <a:ext uri="{FF2B5EF4-FFF2-40B4-BE49-F238E27FC236}">
                      <a16:creationId xmlns:a16="http://schemas.microsoft.com/office/drawing/2014/main" id="{7D5CE4BF-DF82-0D36-434A-BA3325424A1E}"/>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27" name="TextBox 27">
                  <a:extLst>
                    <a:ext uri="{FF2B5EF4-FFF2-40B4-BE49-F238E27FC236}">
                      <a16:creationId xmlns:a16="http://schemas.microsoft.com/office/drawing/2014/main" id="{C52CA122-81DE-60A5-B84B-417774B64584}"/>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25" name="TextBox 28">
                <a:extLst>
                  <a:ext uri="{FF2B5EF4-FFF2-40B4-BE49-F238E27FC236}">
                    <a16:creationId xmlns:a16="http://schemas.microsoft.com/office/drawing/2014/main" id="{60D5F333-432F-F260-BD8F-9062252F8186}"/>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grpSp>
        <p:nvGrpSpPr>
          <p:cNvPr id="9" name="Group 9"/>
          <p:cNvGrpSpPr/>
          <p:nvPr/>
        </p:nvGrpSpPr>
        <p:grpSpPr>
          <a:xfrm rot="-10800000">
            <a:off x="-4762" y="1019174"/>
            <a:ext cx="18297525" cy="9525"/>
            <a:chOff x="0" y="0"/>
            <a:chExt cx="24396700" cy="12700"/>
          </a:xfrm>
        </p:grpSpPr>
        <p:sp>
          <p:nvSpPr>
            <p:cNvPr id="10" name="Freeform 10"/>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grpSp>
        <p:nvGrpSpPr>
          <p:cNvPr id="11" name="Group 11"/>
          <p:cNvGrpSpPr/>
          <p:nvPr/>
        </p:nvGrpSpPr>
        <p:grpSpPr>
          <a:xfrm rot="22765">
            <a:off x="8779708" y="3319872"/>
            <a:ext cx="728582" cy="9525"/>
            <a:chOff x="0" y="0"/>
            <a:chExt cx="971443" cy="12700"/>
          </a:xfrm>
        </p:grpSpPr>
        <p:sp>
          <p:nvSpPr>
            <p:cNvPr id="12" name="Freeform 12"/>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CFCF5A"/>
            </a:solidFill>
          </p:spPr>
        </p:sp>
      </p:grpSp>
      <p:sp>
        <p:nvSpPr>
          <p:cNvPr id="13" name="Freeform 13"/>
          <p:cNvSpPr/>
          <p:nvPr/>
        </p:nvSpPr>
        <p:spPr>
          <a:xfrm>
            <a:off x="1923300" y="4506092"/>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5584190" y="4506092"/>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3214468" y="4067895"/>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Freeform 16"/>
          <p:cNvSpPr/>
          <p:nvPr/>
        </p:nvSpPr>
        <p:spPr>
          <a:xfrm>
            <a:off x="6875358" y="4067895"/>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7" name="Group 17"/>
          <p:cNvGrpSpPr/>
          <p:nvPr/>
        </p:nvGrpSpPr>
        <p:grpSpPr>
          <a:xfrm rot="22765">
            <a:off x="3288374" y="5594401"/>
            <a:ext cx="728582" cy="9525"/>
            <a:chOff x="0" y="0"/>
            <a:chExt cx="971443" cy="12700"/>
          </a:xfrm>
        </p:grpSpPr>
        <p:sp>
          <p:nvSpPr>
            <p:cNvPr id="18" name="Freeform 18"/>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grpSp>
        <p:nvGrpSpPr>
          <p:cNvPr id="19" name="Group 19"/>
          <p:cNvGrpSpPr/>
          <p:nvPr/>
        </p:nvGrpSpPr>
        <p:grpSpPr>
          <a:xfrm rot="22765">
            <a:off x="6949264" y="5638542"/>
            <a:ext cx="728582" cy="9525"/>
            <a:chOff x="0" y="0"/>
            <a:chExt cx="971443" cy="12700"/>
          </a:xfrm>
        </p:grpSpPr>
        <p:sp>
          <p:nvSpPr>
            <p:cNvPr id="20" name="Freeform 20"/>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sp>
        <p:nvSpPr>
          <p:cNvPr id="21" name="Freeform 21"/>
          <p:cNvSpPr/>
          <p:nvPr/>
        </p:nvSpPr>
        <p:spPr>
          <a:xfrm>
            <a:off x="9245080" y="4506092"/>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22"/>
          <p:cNvSpPr/>
          <p:nvPr/>
        </p:nvSpPr>
        <p:spPr>
          <a:xfrm>
            <a:off x="10536248" y="4067895"/>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3" name="Group 23"/>
          <p:cNvGrpSpPr/>
          <p:nvPr/>
        </p:nvGrpSpPr>
        <p:grpSpPr>
          <a:xfrm rot="22765">
            <a:off x="10610154" y="5652892"/>
            <a:ext cx="728582" cy="9525"/>
            <a:chOff x="0" y="0"/>
            <a:chExt cx="971443" cy="12700"/>
          </a:xfrm>
        </p:grpSpPr>
        <p:sp>
          <p:nvSpPr>
            <p:cNvPr id="24" name="Freeform 24"/>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sp>
        <p:nvSpPr>
          <p:cNvPr id="25" name="Freeform 25"/>
          <p:cNvSpPr/>
          <p:nvPr/>
        </p:nvSpPr>
        <p:spPr>
          <a:xfrm>
            <a:off x="12905970" y="4506092"/>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6" name="Freeform 26"/>
          <p:cNvSpPr/>
          <p:nvPr/>
        </p:nvSpPr>
        <p:spPr>
          <a:xfrm>
            <a:off x="14197138" y="4067895"/>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7" name="Group 27"/>
          <p:cNvGrpSpPr/>
          <p:nvPr/>
        </p:nvGrpSpPr>
        <p:grpSpPr>
          <a:xfrm rot="22765">
            <a:off x="14271044" y="5667241"/>
            <a:ext cx="728582" cy="9525"/>
            <a:chOff x="0" y="0"/>
            <a:chExt cx="971443" cy="12700"/>
          </a:xfrm>
        </p:grpSpPr>
        <p:sp>
          <p:nvSpPr>
            <p:cNvPr id="28" name="Freeform 28"/>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sp>
        <p:nvSpPr>
          <p:cNvPr id="29" name="TextBox 29"/>
          <p:cNvSpPr txBox="1"/>
          <p:nvPr/>
        </p:nvSpPr>
        <p:spPr>
          <a:xfrm>
            <a:off x="3270297" y="1290089"/>
            <a:ext cx="10598943" cy="1351281"/>
          </a:xfrm>
          <a:prstGeom prst="rect">
            <a:avLst/>
          </a:prstGeom>
        </p:spPr>
        <p:txBody>
          <a:bodyPr lIns="0" tIns="0" rIns="0" bIns="0" rtlCol="0" anchor="t">
            <a:spAutoFit/>
          </a:bodyPr>
          <a:lstStyle/>
          <a:p>
            <a:pPr algn="ctr">
              <a:lnSpc>
                <a:spcPts val="5200"/>
              </a:lnSpc>
            </a:pPr>
            <a:r>
              <a:rPr lang="en-US" sz="5200">
                <a:solidFill>
                  <a:srgbClr val="1E2328"/>
                </a:solidFill>
                <a:latin typeface="DM Serif Display"/>
                <a:ea typeface="DM Serif Display"/>
                <a:cs typeface="DM Serif Display"/>
                <a:sym typeface="DM Serif Display"/>
              </a:rPr>
              <a:t>Step-by-step process - from 2D paper pattern to 3D model</a:t>
            </a:r>
          </a:p>
        </p:txBody>
      </p:sp>
      <p:sp>
        <p:nvSpPr>
          <p:cNvPr id="30" name="TextBox 30"/>
          <p:cNvSpPr txBox="1"/>
          <p:nvPr/>
        </p:nvSpPr>
        <p:spPr>
          <a:xfrm>
            <a:off x="3214468" y="4204516"/>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01</a:t>
            </a:r>
          </a:p>
        </p:txBody>
      </p:sp>
      <p:sp>
        <p:nvSpPr>
          <p:cNvPr id="31" name="TextBox 31"/>
          <p:cNvSpPr txBox="1"/>
          <p:nvPr/>
        </p:nvSpPr>
        <p:spPr>
          <a:xfrm>
            <a:off x="6875358" y="4204516"/>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02</a:t>
            </a:r>
          </a:p>
        </p:txBody>
      </p:sp>
      <p:sp>
        <p:nvSpPr>
          <p:cNvPr id="32" name="TextBox 32"/>
          <p:cNvSpPr txBox="1"/>
          <p:nvPr/>
        </p:nvSpPr>
        <p:spPr>
          <a:xfrm>
            <a:off x="2805518" y="2919154"/>
            <a:ext cx="11590291" cy="431800"/>
          </a:xfrm>
          <a:prstGeom prst="rect">
            <a:avLst/>
          </a:prstGeom>
        </p:spPr>
        <p:txBody>
          <a:bodyPr lIns="0" tIns="0" rIns="0" bIns="0" rtlCol="0" anchor="t">
            <a:spAutoFit/>
          </a:bodyPr>
          <a:lstStyle/>
          <a:p>
            <a:pPr algn="ctr">
              <a:lnSpc>
                <a:spcPts val="3500"/>
              </a:lnSpc>
            </a:pPr>
            <a:r>
              <a:rPr lang="en-US" sz="2499">
                <a:solidFill>
                  <a:srgbClr val="000000"/>
                </a:solidFill>
                <a:latin typeface="DM Serif Display"/>
                <a:ea typeface="DM Serif Display"/>
                <a:cs typeface="DM Serif Display"/>
                <a:sym typeface="DM Serif Display"/>
              </a:rPr>
              <a:t>The process of converting a paper pattern into a 3D garment in Blender includes:</a:t>
            </a:r>
          </a:p>
        </p:txBody>
      </p:sp>
      <p:sp>
        <p:nvSpPr>
          <p:cNvPr id="33" name="TextBox 33"/>
          <p:cNvSpPr txBox="1"/>
          <p:nvPr/>
        </p:nvSpPr>
        <p:spPr>
          <a:xfrm>
            <a:off x="2365556" y="6174140"/>
            <a:ext cx="2574218" cy="1703070"/>
          </a:xfrm>
          <a:prstGeom prst="rect">
            <a:avLst/>
          </a:prstGeom>
        </p:spPr>
        <p:txBody>
          <a:bodyPr lIns="0" tIns="0" rIns="0" bIns="0" rtlCol="0" anchor="t">
            <a:spAutoFit/>
          </a:bodyPr>
          <a:lstStyle/>
          <a:p>
            <a:pPr>
              <a:lnSpc>
                <a:spcPts val="2700"/>
              </a:lnSpc>
            </a:pPr>
            <a:r>
              <a:rPr lang="en-US" sz="1800" b="1" dirty="0">
                <a:solidFill>
                  <a:srgbClr val="FFFFFF"/>
                </a:solidFill>
                <a:latin typeface="Montserrat Bold"/>
                <a:ea typeface="Montserrat Bold"/>
                <a:cs typeface="Montserrat Bold"/>
                <a:sym typeface="Montserrat Bold"/>
              </a:rPr>
              <a:t>Scanning the 2D Pattern </a:t>
            </a:r>
            <a:r>
              <a:rPr lang="en-US" sz="1800" dirty="0">
                <a:solidFill>
                  <a:srgbClr val="FFFFFF"/>
                </a:solidFill>
                <a:latin typeface="Montserrat"/>
                <a:ea typeface="Montserrat"/>
                <a:cs typeface="Montserrat"/>
                <a:sym typeface="Montserrat"/>
              </a:rPr>
              <a:t>– Importing the physical pattern into the digital workspace.</a:t>
            </a:r>
          </a:p>
        </p:txBody>
      </p:sp>
      <p:sp>
        <p:nvSpPr>
          <p:cNvPr id="34" name="TextBox 34"/>
          <p:cNvSpPr txBox="1"/>
          <p:nvPr/>
        </p:nvSpPr>
        <p:spPr>
          <a:xfrm>
            <a:off x="6026446" y="6174140"/>
            <a:ext cx="2574218" cy="2045970"/>
          </a:xfrm>
          <a:prstGeom prst="rect">
            <a:avLst/>
          </a:prstGeom>
        </p:spPr>
        <p:txBody>
          <a:bodyPr lIns="0" tIns="0" rIns="0" bIns="0" rtlCol="0" anchor="t">
            <a:spAutoFit/>
          </a:bodyPr>
          <a:lstStyle/>
          <a:p>
            <a:pPr>
              <a:lnSpc>
                <a:spcPts val="2700"/>
              </a:lnSpc>
            </a:pPr>
            <a:r>
              <a:rPr lang="en-US" sz="1800" b="1" dirty="0">
                <a:solidFill>
                  <a:srgbClr val="FFFFFF"/>
                </a:solidFill>
                <a:latin typeface="Montserrat Bold"/>
                <a:ea typeface="Montserrat Bold"/>
                <a:cs typeface="Montserrat Bold"/>
                <a:sym typeface="Montserrat Bold"/>
              </a:rPr>
              <a:t>Tracing and Adjusting in Blender</a:t>
            </a:r>
            <a:r>
              <a:rPr lang="en-US" sz="1800" dirty="0">
                <a:solidFill>
                  <a:srgbClr val="FFFFFF"/>
                </a:solidFill>
                <a:latin typeface="Montserrat"/>
                <a:ea typeface="Montserrat"/>
                <a:cs typeface="Montserrat"/>
                <a:sym typeface="Montserrat"/>
              </a:rPr>
              <a:t> – Aligning edges, defining seams, and ensuring proportion accuracy.</a:t>
            </a:r>
          </a:p>
        </p:txBody>
      </p:sp>
      <p:sp>
        <p:nvSpPr>
          <p:cNvPr id="35" name="TextBox 35"/>
          <p:cNvSpPr txBox="1"/>
          <p:nvPr/>
        </p:nvSpPr>
        <p:spPr>
          <a:xfrm>
            <a:off x="9690620" y="6174140"/>
            <a:ext cx="2574218" cy="1360170"/>
          </a:xfrm>
          <a:prstGeom prst="rect">
            <a:avLst/>
          </a:prstGeom>
        </p:spPr>
        <p:txBody>
          <a:bodyPr lIns="0" tIns="0" rIns="0" bIns="0" rtlCol="0" anchor="t">
            <a:spAutoFit/>
          </a:bodyPr>
          <a:lstStyle/>
          <a:p>
            <a:pPr>
              <a:lnSpc>
                <a:spcPts val="2700"/>
              </a:lnSpc>
            </a:pPr>
            <a:r>
              <a:rPr lang="en-US" sz="1800" b="1" dirty="0">
                <a:solidFill>
                  <a:srgbClr val="FFFFFF"/>
                </a:solidFill>
                <a:latin typeface="Montserrat Bold"/>
                <a:ea typeface="Montserrat Bold"/>
                <a:cs typeface="Montserrat Bold"/>
                <a:sym typeface="Montserrat Bold"/>
              </a:rPr>
              <a:t>Extruding to 3D</a:t>
            </a:r>
            <a:r>
              <a:rPr lang="en-US" sz="1800" dirty="0">
                <a:solidFill>
                  <a:srgbClr val="FFFFFF"/>
                </a:solidFill>
                <a:latin typeface="Montserrat"/>
                <a:ea typeface="Montserrat"/>
                <a:cs typeface="Montserrat"/>
                <a:sym typeface="Montserrat"/>
              </a:rPr>
              <a:t> – Transforming the flat pattern into a full garment shape.</a:t>
            </a:r>
          </a:p>
        </p:txBody>
      </p:sp>
      <p:sp>
        <p:nvSpPr>
          <p:cNvPr id="36" name="TextBox 36"/>
          <p:cNvSpPr txBox="1"/>
          <p:nvPr/>
        </p:nvSpPr>
        <p:spPr>
          <a:xfrm>
            <a:off x="13348226" y="6174140"/>
            <a:ext cx="2574218" cy="1360170"/>
          </a:xfrm>
          <a:prstGeom prst="rect">
            <a:avLst/>
          </a:prstGeom>
        </p:spPr>
        <p:txBody>
          <a:bodyPr lIns="0" tIns="0" rIns="0" bIns="0" rtlCol="0" anchor="t">
            <a:spAutoFit/>
          </a:bodyPr>
          <a:lstStyle/>
          <a:p>
            <a:pPr>
              <a:lnSpc>
                <a:spcPts val="2700"/>
              </a:lnSpc>
            </a:pPr>
            <a:r>
              <a:rPr lang="en-US" sz="1800" b="1" dirty="0">
                <a:solidFill>
                  <a:srgbClr val="FFFFFF"/>
                </a:solidFill>
                <a:latin typeface="Montserrat Bold"/>
                <a:ea typeface="Montserrat Bold"/>
                <a:cs typeface="Montserrat Bold"/>
                <a:sym typeface="Montserrat Bold"/>
              </a:rPr>
              <a:t>Refining Fit &amp; Shape </a:t>
            </a:r>
            <a:r>
              <a:rPr lang="en-US" sz="1800" dirty="0">
                <a:solidFill>
                  <a:srgbClr val="FFFFFF"/>
                </a:solidFill>
                <a:latin typeface="Montserrat"/>
                <a:ea typeface="Montserrat"/>
                <a:cs typeface="Montserrat"/>
                <a:sym typeface="Montserrat"/>
              </a:rPr>
              <a:t>– Adjusting structure and stitching for realism.</a:t>
            </a:r>
          </a:p>
        </p:txBody>
      </p:sp>
      <p:sp>
        <p:nvSpPr>
          <p:cNvPr id="37" name="TextBox 37"/>
          <p:cNvSpPr txBox="1"/>
          <p:nvPr/>
        </p:nvSpPr>
        <p:spPr>
          <a:xfrm>
            <a:off x="10536248" y="4204516"/>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03</a:t>
            </a:r>
          </a:p>
        </p:txBody>
      </p:sp>
      <p:sp>
        <p:nvSpPr>
          <p:cNvPr id="38" name="TextBox 38"/>
          <p:cNvSpPr txBox="1"/>
          <p:nvPr/>
        </p:nvSpPr>
        <p:spPr>
          <a:xfrm>
            <a:off x="14197138" y="4204516"/>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04</a:t>
            </a:r>
          </a:p>
        </p:txBody>
      </p:sp>
      <p:sp>
        <p:nvSpPr>
          <p:cNvPr id="39" name="TextBox 3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41" name="TextBox 41"/>
          <p:cNvSpPr txBox="1"/>
          <p:nvPr/>
        </p:nvSpPr>
        <p:spPr>
          <a:xfrm>
            <a:off x="7191659" y="9301252"/>
            <a:ext cx="6621566" cy="331470"/>
          </a:xfrm>
          <a:prstGeom prst="rect">
            <a:avLst/>
          </a:prstGeom>
        </p:spPr>
        <p:txBody>
          <a:bodyPr lIns="0" tIns="0" rIns="0" bIns="0" rtlCol="0" anchor="t">
            <a:spAutoFit/>
          </a:bodyPr>
          <a:lstStyle/>
          <a:p>
            <a:pPr algn="just">
              <a:lnSpc>
                <a:spcPts val="2700"/>
              </a:lnSpc>
            </a:pPr>
            <a:r>
              <a:rPr lang="en-US" sz="1800" u="sng">
                <a:solidFill>
                  <a:srgbClr val="000000"/>
                </a:solidFill>
                <a:latin typeface="Montserrat"/>
                <a:ea typeface="Montserrat"/>
                <a:cs typeface="Montserrat"/>
                <a:sym typeface="Montserrat"/>
                <a:hlinkClick r:id="rId11" tooltip="https://www.youtube.com/watch?v=GLxMYj-pBQs"/>
              </a:rPr>
              <a:t>https://www.youtube.com/watch?v=GLxMYj-pBQs</a:t>
            </a:r>
          </a:p>
        </p:txBody>
      </p:sp>
      <p:sp>
        <p:nvSpPr>
          <p:cNvPr id="42" name="TextBox 42"/>
          <p:cNvSpPr txBox="1"/>
          <p:nvPr/>
        </p:nvSpPr>
        <p:spPr>
          <a:xfrm rot="16200000">
            <a:off x="15899580" y="7526643"/>
            <a:ext cx="31946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2" tooltip="https://www.fashionupproject.com"/>
              </a:rPr>
              <a:t>www.fashionupproject.com</a:t>
            </a:r>
            <a:endParaRPr lang="en-US" sz="1800" u="sng">
              <a:solidFill>
                <a:srgbClr val="1E2328"/>
              </a:solidFill>
              <a:latin typeface="Montserrat"/>
              <a:ea typeface="Montserrat"/>
              <a:cs typeface="Montserrat"/>
              <a:sym typeface="Montserrat"/>
              <a:hlinkClick r:id="rId12" tooltip="https://www.fashionupproject.com"/>
            </a:endParaRPr>
          </a:p>
        </p:txBody>
      </p:sp>
      <p:grpSp>
        <p:nvGrpSpPr>
          <p:cNvPr id="43" name="Ομάδα 42">
            <a:extLst>
              <a:ext uri="{FF2B5EF4-FFF2-40B4-BE49-F238E27FC236}">
                <a16:creationId xmlns:a16="http://schemas.microsoft.com/office/drawing/2014/main" id="{A2830075-623D-3772-A9DC-DECD35B240E7}"/>
              </a:ext>
            </a:extLst>
          </p:cNvPr>
          <p:cNvGrpSpPr/>
          <p:nvPr/>
        </p:nvGrpSpPr>
        <p:grpSpPr>
          <a:xfrm>
            <a:off x="4090862" y="9117230"/>
            <a:ext cx="2716896" cy="699514"/>
            <a:chOff x="2939574" y="7349603"/>
            <a:chExt cx="2716896" cy="699514"/>
          </a:xfrm>
        </p:grpSpPr>
        <p:sp>
          <p:nvSpPr>
            <p:cNvPr id="44" name="Freeform 22">
              <a:extLst>
                <a:ext uri="{FF2B5EF4-FFF2-40B4-BE49-F238E27FC236}">
                  <a16:creationId xmlns:a16="http://schemas.microsoft.com/office/drawing/2014/main" id="{B7864475-9BB6-EEDA-0264-3265A4FE44E9}"/>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45" name="Group 24">
              <a:extLst>
                <a:ext uri="{FF2B5EF4-FFF2-40B4-BE49-F238E27FC236}">
                  <a16:creationId xmlns:a16="http://schemas.microsoft.com/office/drawing/2014/main" id="{589BC309-9966-4DF1-BBC1-3DEA9B81011D}"/>
                </a:ext>
              </a:extLst>
            </p:cNvPr>
            <p:cNvGrpSpPr/>
            <p:nvPr/>
          </p:nvGrpSpPr>
          <p:grpSpPr>
            <a:xfrm>
              <a:off x="2939574" y="7417785"/>
              <a:ext cx="1676946" cy="563150"/>
              <a:chOff x="0" y="0"/>
              <a:chExt cx="2235927" cy="750867"/>
            </a:xfrm>
          </p:grpSpPr>
          <p:grpSp>
            <p:nvGrpSpPr>
              <p:cNvPr id="46" name="Group 25">
                <a:extLst>
                  <a:ext uri="{FF2B5EF4-FFF2-40B4-BE49-F238E27FC236}">
                    <a16:creationId xmlns:a16="http://schemas.microsoft.com/office/drawing/2014/main" id="{84107FA8-898A-0915-C969-925E33C37DEE}"/>
                  </a:ext>
                </a:extLst>
              </p:cNvPr>
              <p:cNvGrpSpPr/>
              <p:nvPr/>
            </p:nvGrpSpPr>
            <p:grpSpPr>
              <a:xfrm>
                <a:off x="0" y="0"/>
                <a:ext cx="2235927" cy="750867"/>
                <a:chOff x="0" y="0"/>
                <a:chExt cx="742713" cy="249417"/>
              </a:xfrm>
            </p:grpSpPr>
            <p:sp>
              <p:nvSpPr>
                <p:cNvPr id="48" name="Freeform 26">
                  <a:extLst>
                    <a:ext uri="{FF2B5EF4-FFF2-40B4-BE49-F238E27FC236}">
                      <a16:creationId xmlns:a16="http://schemas.microsoft.com/office/drawing/2014/main" id="{E043100D-0BD4-019B-5A5C-D66B6963C1E8}"/>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49" name="TextBox 27">
                  <a:extLst>
                    <a:ext uri="{FF2B5EF4-FFF2-40B4-BE49-F238E27FC236}">
                      <a16:creationId xmlns:a16="http://schemas.microsoft.com/office/drawing/2014/main" id="{8D174764-089C-3FBB-306A-2645BD146735}"/>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47" name="TextBox 28">
                <a:extLst>
                  <a:ext uri="{FF2B5EF4-FFF2-40B4-BE49-F238E27FC236}">
                    <a16:creationId xmlns:a16="http://schemas.microsoft.com/office/drawing/2014/main" id="{FAFED39B-786E-7EBF-A253-8B60D258FF38}"/>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0" name="Freeform 10"/>
          <p:cNvSpPr/>
          <p:nvPr/>
        </p:nvSpPr>
        <p:spPr>
          <a:xfrm>
            <a:off x="12759477"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022189"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2" name="Group 12"/>
          <p:cNvGrpSpPr/>
          <p:nvPr/>
        </p:nvGrpSpPr>
        <p:grpSpPr>
          <a:xfrm>
            <a:off x="11182838" y="2303883"/>
            <a:ext cx="3112896" cy="6741974"/>
            <a:chOff x="0" y="0"/>
            <a:chExt cx="4150527" cy="8989299"/>
          </a:xfrm>
        </p:grpSpPr>
        <p:sp>
          <p:nvSpPr>
            <p:cNvPr id="13" name="Freeform 13"/>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7"/>
              <a:stretch>
                <a:fillRect l="-58353" r="-58353"/>
              </a:stretch>
            </a:blipFill>
          </p:spPr>
        </p:sp>
      </p:grpSp>
      <p:grpSp>
        <p:nvGrpSpPr>
          <p:cNvPr id="14" name="Group 14"/>
          <p:cNvGrpSpPr/>
          <p:nvPr/>
        </p:nvGrpSpPr>
        <p:grpSpPr>
          <a:xfrm>
            <a:off x="12498752" y="2365334"/>
            <a:ext cx="481068" cy="59695"/>
            <a:chOff x="0" y="0"/>
            <a:chExt cx="641424" cy="79593"/>
          </a:xfrm>
        </p:grpSpPr>
        <p:sp>
          <p:nvSpPr>
            <p:cNvPr id="15" name="Freeform 15"/>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sp>
      </p:grpSp>
      <p:grpSp>
        <p:nvGrpSpPr>
          <p:cNvPr id="16" name="Group 16"/>
          <p:cNvGrpSpPr/>
          <p:nvPr/>
        </p:nvGrpSpPr>
        <p:grpSpPr>
          <a:xfrm>
            <a:off x="13130400" y="2351217"/>
            <a:ext cx="92122" cy="87927"/>
            <a:chOff x="0" y="0"/>
            <a:chExt cx="122829" cy="117236"/>
          </a:xfrm>
        </p:grpSpPr>
        <p:sp>
          <p:nvSpPr>
            <p:cNvPr id="17" name="Freeform 17"/>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sp>
      </p:grpSp>
      <p:grpSp>
        <p:nvGrpSpPr>
          <p:cNvPr id="18" name="Group 18"/>
          <p:cNvGrpSpPr/>
          <p:nvPr/>
        </p:nvGrpSpPr>
        <p:grpSpPr>
          <a:xfrm>
            <a:off x="10948449" y="3039531"/>
            <a:ext cx="38626" cy="294961"/>
            <a:chOff x="0" y="0"/>
            <a:chExt cx="51501" cy="393282"/>
          </a:xfrm>
        </p:grpSpPr>
        <p:sp>
          <p:nvSpPr>
            <p:cNvPr id="19" name="Freeform 19"/>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sp>
      </p:grpSp>
      <p:grpSp>
        <p:nvGrpSpPr>
          <p:cNvPr id="20" name="Group 20"/>
          <p:cNvGrpSpPr/>
          <p:nvPr/>
        </p:nvGrpSpPr>
        <p:grpSpPr>
          <a:xfrm>
            <a:off x="10948449" y="3553958"/>
            <a:ext cx="38626" cy="531984"/>
            <a:chOff x="0" y="0"/>
            <a:chExt cx="51501" cy="709312"/>
          </a:xfrm>
        </p:grpSpPr>
        <p:sp>
          <p:nvSpPr>
            <p:cNvPr id="21" name="Freeform 21"/>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sp>
      </p:grpSp>
      <p:grpSp>
        <p:nvGrpSpPr>
          <p:cNvPr id="22" name="Group 22"/>
          <p:cNvGrpSpPr/>
          <p:nvPr/>
        </p:nvGrpSpPr>
        <p:grpSpPr>
          <a:xfrm>
            <a:off x="10948449" y="4201819"/>
            <a:ext cx="38626" cy="533740"/>
            <a:chOff x="0" y="0"/>
            <a:chExt cx="51501" cy="711653"/>
          </a:xfrm>
        </p:grpSpPr>
        <p:sp>
          <p:nvSpPr>
            <p:cNvPr id="23" name="Freeform 23"/>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sp>
      </p:grpSp>
      <p:grpSp>
        <p:nvGrpSpPr>
          <p:cNvPr id="24" name="Group 24"/>
          <p:cNvGrpSpPr/>
          <p:nvPr/>
        </p:nvGrpSpPr>
        <p:grpSpPr>
          <a:xfrm>
            <a:off x="14531878" y="3729530"/>
            <a:ext cx="38626" cy="855037"/>
            <a:chOff x="0" y="0"/>
            <a:chExt cx="51501" cy="1140049"/>
          </a:xfrm>
        </p:grpSpPr>
        <p:sp>
          <p:nvSpPr>
            <p:cNvPr id="25" name="Freeform 25"/>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sp>
      </p:grpSp>
      <p:sp>
        <p:nvSpPr>
          <p:cNvPr id="26" name="TextBox 26"/>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sp>
        <p:nvSpPr>
          <p:cNvPr id="27" name="TextBox 27"/>
          <p:cNvSpPr txBox="1"/>
          <p:nvPr/>
        </p:nvSpPr>
        <p:spPr>
          <a:xfrm>
            <a:off x="1031566" y="1860328"/>
            <a:ext cx="7394052" cy="1562100"/>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Exercise 1 - digitizing the paper pattern</a:t>
            </a:r>
          </a:p>
        </p:txBody>
      </p:sp>
      <p:sp>
        <p:nvSpPr>
          <p:cNvPr id="28" name="TextBox 28"/>
          <p:cNvSpPr txBox="1"/>
          <p:nvPr/>
        </p:nvSpPr>
        <p:spPr>
          <a:xfrm>
            <a:off x="1031566" y="4144669"/>
            <a:ext cx="9231408" cy="4478693"/>
          </a:xfrm>
          <a:prstGeom prst="rect">
            <a:avLst/>
          </a:prstGeom>
        </p:spPr>
        <p:txBody>
          <a:bodyPr lIns="0" tIns="0" rIns="0" bIns="0" rtlCol="0" anchor="t">
            <a:spAutoFit/>
          </a:bodyPr>
          <a:lstStyle/>
          <a:p>
            <a:pPr algn="l">
              <a:lnSpc>
                <a:spcPts val="3298"/>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Objective</a:t>
            </a:r>
            <a:r>
              <a:rPr lang="en-US" sz="2199">
                <a:solidFill>
                  <a:srgbClr val="1E2328"/>
                </a:solidFill>
                <a:latin typeface="Montserrat"/>
                <a:ea typeface="Montserrat"/>
                <a:cs typeface="Montserrat"/>
                <a:sym typeface="Montserrat"/>
              </a:rPr>
              <a:t>: Convert your </a:t>
            </a:r>
            <a:r>
              <a:rPr lang="en-US" sz="2199" b="1">
                <a:solidFill>
                  <a:srgbClr val="1E2328"/>
                </a:solidFill>
                <a:latin typeface="Montserrat Bold"/>
                <a:ea typeface="Montserrat Bold"/>
                <a:cs typeface="Montserrat Bold"/>
                <a:sym typeface="Montserrat Bold"/>
              </a:rPr>
              <a:t>2D paper pattern into a digital file</a:t>
            </a:r>
            <a:r>
              <a:rPr lang="en-US" sz="2199">
                <a:solidFill>
                  <a:srgbClr val="1E2328"/>
                </a:solidFill>
                <a:latin typeface="Montserrat"/>
                <a:ea typeface="Montserrat"/>
                <a:cs typeface="Montserrat"/>
                <a:sym typeface="Montserrat"/>
              </a:rPr>
              <a:t>.</a:t>
            </a:r>
          </a:p>
          <a:p>
            <a:pPr algn="l">
              <a:lnSpc>
                <a:spcPts val="3298"/>
              </a:lnSpc>
            </a:pPr>
            <a:endParaRPr lang="en-US" sz="2199">
              <a:solidFill>
                <a:srgbClr val="1E2328"/>
              </a:solidFill>
              <a:latin typeface="Montserrat"/>
              <a:ea typeface="Montserrat"/>
              <a:cs typeface="Montserrat"/>
              <a:sym typeface="Montserrat"/>
            </a:endParaRPr>
          </a:p>
          <a:p>
            <a:pPr algn="l">
              <a:lnSpc>
                <a:spcPts val="3298"/>
              </a:lnSpc>
            </a:pPr>
            <a:r>
              <a:rPr lang="en-US" sz="2199">
                <a:solidFill>
                  <a:srgbClr val="1E2328"/>
                </a:solidFill>
                <a:latin typeface="Montserrat"/>
                <a:ea typeface="Montserrat"/>
                <a:cs typeface="Montserrat"/>
                <a:sym typeface="Montserrat"/>
              </a:rPr>
              <a:t>Instructions:</a:t>
            </a:r>
          </a:p>
          <a:p>
            <a:pPr algn="l">
              <a:lnSpc>
                <a:spcPts val="3298"/>
              </a:lnSpc>
            </a:pPr>
            <a:endParaRPr lang="en-US" sz="2199">
              <a:solidFill>
                <a:srgbClr val="1E2328"/>
              </a:solidFill>
              <a:latin typeface="Montserrat"/>
              <a:ea typeface="Montserrat"/>
              <a:cs typeface="Montserrat"/>
              <a:sym typeface="Montserrat"/>
            </a:endParaRPr>
          </a:p>
          <a:p>
            <a:pPr marL="474764" lvl="1" indent="-237382" algn="l">
              <a:lnSpc>
                <a:spcPts val="3299"/>
              </a:lnSpc>
              <a:buAutoNum type="arabicPeriod"/>
            </a:pPr>
            <a:r>
              <a:rPr lang="en-US" sz="2199" b="1">
                <a:solidFill>
                  <a:srgbClr val="1E2328"/>
                </a:solidFill>
                <a:latin typeface="Montserrat Bold"/>
                <a:ea typeface="Montserrat Bold"/>
                <a:cs typeface="Montserrat Bold"/>
                <a:sym typeface="Montserrat Bold"/>
              </a:rPr>
              <a:t>Scan or take a high-resolution photo</a:t>
            </a:r>
            <a:r>
              <a:rPr lang="en-US" sz="2199">
                <a:solidFill>
                  <a:srgbClr val="1E2328"/>
                </a:solidFill>
                <a:latin typeface="Montserrat"/>
                <a:ea typeface="Montserrat"/>
                <a:cs typeface="Montserrat"/>
                <a:sym typeface="Montserrat"/>
              </a:rPr>
              <a:t> of your paper pattern.</a:t>
            </a:r>
          </a:p>
          <a:p>
            <a:pPr marL="474764" lvl="1" indent="-237382" algn="l">
              <a:lnSpc>
                <a:spcPts val="3298"/>
              </a:lnSpc>
              <a:buAutoNum type="arabicPeriod"/>
            </a:pPr>
            <a:r>
              <a:rPr lang="en-US" sz="2199" b="1">
                <a:solidFill>
                  <a:srgbClr val="1E2328"/>
                </a:solidFill>
                <a:latin typeface="Montserrat Bold"/>
                <a:ea typeface="Montserrat Bold"/>
                <a:cs typeface="Montserrat Bold"/>
                <a:sym typeface="Montserrat Bold"/>
              </a:rPr>
              <a:t>Import the image into Blender</a:t>
            </a:r>
            <a:r>
              <a:rPr lang="en-US" sz="2199">
                <a:solidFill>
                  <a:srgbClr val="1E2328"/>
                </a:solidFill>
                <a:latin typeface="Montserrat"/>
                <a:ea typeface="Montserrat"/>
                <a:cs typeface="Montserrat"/>
                <a:sym typeface="Montserrat"/>
              </a:rPr>
              <a:t> as a background reference.</a:t>
            </a:r>
          </a:p>
          <a:p>
            <a:pPr marL="474764" lvl="1" indent="-237382" algn="l">
              <a:lnSpc>
                <a:spcPts val="3298"/>
              </a:lnSpc>
              <a:buAutoNum type="arabicPeriod"/>
            </a:pPr>
            <a:r>
              <a:rPr lang="en-US" sz="2199" b="1">
                <a:solidFill>
                  <a:srgbClr val="1E2328"/>
                </a:solidFill>
                <a:latin typeface="Montserrat Bold"/>
                <a:ea typeface="Montserrat Bold"/>
                <a:cs typeface="Montserrat Bold"/>
                <a:sym typeface="Montserrat Bold"/>
              </a:rPr>
              <a:t>Trace the outline</a:t>
            </a:r>
            <a:r>
              <a:rPr lang="en-US" sz="2199">
                <a:solidFill>
                  <a:srgbClr val="1E2328"/>
                </a:solidFill>
                <a:latin typeface="Montserrat"/>
                <a:ea typeface="Montserrat"/>
                <a:cs typeface="Montserrat"/>
                <a:sym typeface="Montserrat"/>
              </a:rPr>
              <a:t> using Blender’s mesh tools.</a:t>
            </a:r>
          </a:p>
          <a:p>
            <a:pPr marL="474764" lvl="1" indent="-237382" algn="l">
              <a:lnSpc>
                <a:spcPts val="3298"/>
              </a:lnSpc>
              <a:buAutoNum type="arabicPeriod"/>
            </a:pPr>
            <a:r>
              <a:rPr lang="en-US" sz="2199" b="1">
                <a:solidFill>
                  <a:srgbClr val="1E2328"/>
                </a:solidFill>
                <a:latin typeface="Montserrat Bold"/>
                <a:ea typeface="Montserrat Bold"/>
                <a:cs typeface="Montserrat Bold"/>
                <a:sym typeface="Montserrat Bold"/>
              </a:rPr>
              <a:t>Save and export</a:t>
            </a:r>
            <a:r>
              <a:rPr lang="en-US" sz="2199">
                <a:solidFill>
                  <a:srgbClr val="1E2328"/>
                </a:solidFill>
                <a:latin typeface="Montserrat"/>
                <a:ea typeface="Montserrat"/>
                <a:cs typeface="Montserrat"/>
                <a:sym typeface="Montserrat"/>
              </a:rPr>
              <a:t> the digitized pattern for 3D modeling.</a:t>
            </a:r>
          </a:p>
          <a:p>
            <a:pPr algn="l">
              <a:lnSpc>
                <a:spcPts val="3298"/>
              </a:lnSpc>
            </a:pPr>
            <a:endParaRPr lang="en-US" sz="2199">
              <a:solidFill>
                <a:srgbClr val="1E2328"/>
              </a:solidFill>
              <a:latin typeface="Montserrat"/>
              <a:ea typeface="Montserrat"/>
              <a:cs typeface="Montserrat"/>
              <a:sym typeface="Montserrat"/>
            </a:endParaRPr>
          </a:p>
          <a:p>
            <a:pPr algn="l">
              <a:lnSpc>
                <a:spcPts val="3299"/>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Tools Needed</a:t>
            </a:r>
            <a:r>
              <a:rPr lang="en-US" sz="2199">
                <a:solidFill>
                  <a:srgbClr val="1E2328"/>
                </a:solidFill>
                <a:latin typeface="Montserrat"/>
                <a:ea typeface="Montserrat"/>
                <a:cs typeface="Montserrat"/>
                <a:sym typeface="Montserrat"/>
              </a:rPr>
              <a:t>: Scanner/phone camera, Blender software.</a:t>
            </a:r>
          </a:p>
          <a:p>
            <a:pPr algn="l">
              <a:lnSpc>
                <a:spcPts val="3298"/>
              </a:lnSpc>
            </a:pPr>
            <a:endParaRPr lang="en-US" sz="2199">
              <a:solidFill>
                <a:srgbClr val="1E2328"/>
              </a:solidFill>
              <a:latin typeface="Montserrat"/>
              <a:ea typeface="Montserrat"/>
              <a:cs typeface="Montserrat"/>
              <a:sym typeface="Montserrat"/>
            </a:endParaRPr>
          </a:p>
        </p:txBody>
      </p:sp>
      <p:sp>
        <p:nvSpPr>
          <p:cNvPr id="29" name="TextBox 2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0" name="TextBox 30"/>
          <p:cNvSpPr txBox="1"/>
          <p:nvPr/>
        </p:nvSpPr>
        <p:spPr>
          <a:xfrm rot="16200000">
            <a:off x="15846240" y="7480923"/>
            <a:ext cx="32860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0"/>
          <p:cNvSpPr/>
          <p:nvPr/>
        </p:nvSpPr>
        <p:spPr>
          <a:xfrm>
            <a:off x="0" y="5541539"/>
            <a:ext cx="16221075" cy="4745461"/>
          </a:xfrm>
          <a:custGeom>
            <a:avLst/>
            <a:gdLst/>
            <a:ahLst/>
            <a:cxnLst/>
            <a:rect l="l" t="t" r="r" b="b"/>
            <a:pathLst>
              <a:path w="16221075" h="4745461">
                <a:moveTo>
                  <a:pt x="0" y="0"/>
                </a:moveTo>
                <a:lnTo>
                  <a:pt x="16221075" y="0"/>
                </a:lnTo>
                <a:lnTo>
                  <a:pt x="16221075" y="4745461"/>
                </a:lnTo>
                <a:lnTo>
                  <a:pt x="0" y="47454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1" name="Freeform 11"/>
          <p:cNvSpPr/>
          <p:nvPr/>
        </p:nvSpPr>
        <p:spPr>
          <a:xfrm>
            <a:off x="1031566" y="2047875"/>
            <a:ext cx="7078972" cy="3493664"/>
          </a:xfrm>
          <a:custGeom>
            <a:avLst/>
            <a:gdLst/>
            <a:ahLst/>
            <a:cxnLst/>
            <a:rect l="l" t="t" r="r" b="b"/>
            <a:pathLst>
              <a:path w="7078972" h="3493664">
                <a:moveTo>
                  <a:pt x="0" y="0"/>
                </a:moveTo>
                <a:lnTo>
                  <a:pt x="7078972" y="0"/>
                </a:lnTo>
                <a:lnTo>
                  <a:pt x="7078972" y="3493664"/>
                </a:lnTo>
                <a:lnTo>
                  <a:pt x="0" y="3493664"/>
                </a:lnTo>
                <a:lnTo>
                  <a:pt x="0" y="0"/>
                </a:lnTo>
                <a:close/>
              </a:path>
            </a:pathLst>
          </a:custGeom>
          <a:blipFill>
            <a:blip r:embed="rId5"/>
            <a:stretch>
              <a:fillRect t="-17509" b="-17572"/>
            </a:stretch>
          </a:blipFill>
        </p:spPr>
      </p:sp>
      <p:sp>
        <p:nvSpPr>
          <p:cNvPr id="12" name="TextBox 12"/>
          <p:cNvSpPr txBox="1"/>
          <p:nvPr/>
        </p:nvSpPr>
        <p:spPr>
          <a:xfrm>
            <a:off x="1360233" y="6898338"/>
            <a:ext cx="5831426" cy="1692911"/>
          </a:xfrm>
          <a:prstGeom prst="rect">
            <a:avLst/>
          </a:prstGeom>
        </p:spPr>
        <p:txBody>
          <a:bodyPr lIns="0" tIns="0" rIns="0" bIns="0" rtlCol="0" anchor="t">
            <a:spAutoFit/>
          </a:bodyPr>
          <a:lstStyle/>
          <a:p>
            <a:pPr algn="l">
              <a:lnSpc>
                <a:spcPts val="4400"/>
              </a:lnSpc>
            </a:pPr>
            <a:r>
              <a:rPr lang="en-US" sz="4400" dirty="0">
                <a:solidFill>
                  <a:srgbClr val="FFFFFF"/>
                </a:solidFill>
                <a:latin typeface="DM Serif Display"/>
                <a:ea typeface="DM Serif Display"/>
                <a:cs typeface="DM Serif Display"/>
                <a:sym typeface="DM Serif Display"/>
              </a:rPr>
              <a:t>Video Demonstration - Importing a 2D Pattern into Blender</a:t>
            </a:r>
          </a:p>
        </p:txBody>
      </p:sp>
      <p:sp>
        <p:nvSpPr>
          <p:cNvPr id="16" name="Freeform 16"/>
          <p:cNvSpPr/>
          <p:nvPr/>
        </p:nvSpPr>
        <p:spPr>
          <a:xfrm>
            <a:off x="9947878" y="4469265"/>
            <a:ext cx="5387281" cy="5387281"/>
          </a:xfrm>
          <a:custGeom>
            <a:avLst/>
            <a:gdLst/>
            <a:ahLst/>
            <a:cxnLst/>
            <a:rect l="l" t="t" r="r" b="b"/>
            <a:pathLst>
              <a:path w="5387281" h="5387281">
                <a:moveTo>
                  <a:pt x="0" y="0"/>
                </a:moveTo>
                <a:lnTo>
                  <a:pt x="5387281" y="0"/>
                </a:lnTo>
                <a:lnTo>
                  <a:pt x="5387281" y="5387281"/>
                </a:lnTo>
                <a:lnTo>
                  <a:pt x="0" y="5387281"/>
                </a:lnTo>
                <a:lnTo>
                  <a:pt x="0" y="0"/>
                </a:lnTo>
                <a:close/>
              </a:path>
            </a:pathLst>
          </a:custGeom>
          <a:blipFill>
            <a:blip r:embed="rId6"/>
            <a:stretch>
              <a:fillRect/>
            </a:stretch>
          </a:blipFill>
        </p:spPr>
      </p:sp>
      <p:sp>
        <p:nvSpPr>
          <p:cNvPr id="17" name="TextBox 17"/>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sp>
        <p:nvSpPr>
          <p:cNvPr id="18" name="TextBox 18"/>
          <p:cNvSpPr txBox="1"/>
          <p:nvPr/>
        </p:nvSpPr>
        <p:spPr>
          <a:xfrm>
            <a:off x="11572874" y="3203053"/>
            <a:ext cx="4949859" cy="810286"/>
          </a:xfrm>
          <a:prstGeom prst="rect">
            <a:avLst/>
          </a:prstGeom>
        </p:spPr>
        <p:txBody>
          <a:bodyPr wrap="square" lIns="0" tIns="0" rIns="0" bIns="0" rtlCol="0" anchor="t">
            <a:spAutoFit/>
          </a:bodyPr>
          <a:lstStyle/>
          <a:p>
            <a:pPr algn="l">
              <a:lnSpc>
                <a:spcPts val="3299"/>
              </a:lnSpc>
            </a:pPr>
            <a:r>
              <a:rPr lang="en-US" sz="2199" u="sng" dirty="0">
                <a:solidFill>
                  <a:srgbClr val="000000"/>
                </a:solidFill>
                <a:latin typeface="Montserrat"/>
                <a:ea typeface="Montserrat"/>
                <a:cs typeface="Montserrat"/>
                <a:sym typeface="Montserrat"/>
                <a:hlinkClick r:id="rId7" tooltip="https://www.youtube.com/watch?v=qwFepcMiE18"/>
              </a:rPr>
              <a:t>https://www.youtube.com/watch?v=qwFepcMiE18</a:t>
            </a:r>
          </a:p>
        </p:txBody>
      </p:sp>
      <p:sp>
        <p:nvSpPr>
          <p:cNvPr id="19" name="TextBox 1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0" name="TextBox 20"/>
          <p:cNvSpPr txBox="1"/>
          <p:nvPr/>
        </p:nvSpPr>
        <p:spPr>
          <a:xfrm rot="16200000">
            <a:off x="15891960" y="7526643"/>
            <a:ext cx="31946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grpSp>
        <p:nvGrpSpPr>
          <p:cNvPr id="21" name="Ομάδα 20">
            <a:extLst>
              <a:ext uri="{FF2B5EF4-FFF2-40B4-BE49-F238E27FC236}">
                <a16:creationId xmlns:a16="http://schemas.microsoft.com/office/drawing/2014/main" id="{A5C46349-503C-3A80-5A24-41FE265B139B}"/>
              </a:ext>
            </a:extLst>
          </p:cNvPr>
          <p:cNvGrpSpPr/>
          <p:nvPr/>
        </p:nvGrpSpPr>
        <p:grpSpPr>
          <a:xfrm>
            <a:off x="8476331" y="3209217"/>
            <a:ext cx="2716896" cy="699514"/>
            <a:chOff x="2939574" y="7349603"/>
            <a:chExt cx="2716896" cy="699514"/>
          </a:xfrm>
        </p:grpSpPr>
        <p:sp>
          <p:nvSpPr>
            <p:cNvPr id="22" name="Freeform 22">
              <a:extLst>
                <a:ext uri="{FF2B5EF4-FFF2-40B4-BE49-F238E27FC236}">
                  <a16:creationId xmlns:a16="http://schemas.microsoft.com/office/drawing/2014/main" id="{58039993-F430-B882-07A9-B4A3D46D813A}"/>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3" name="Group 24">
              <a:extLst>
                <a:ext uri="{FF2B5EF4-FFF2-40B4-BE49-F238E27FC236}">
                  <a16:creationId xmlns:a16="http://schemas.microsoft.com/office/drawing/2014/main" id="{430ED117-7DE1-1427-5AE7-D1CBA4379775}"/>
                </a:ext>
              </a:extLst>
            </p:cNvPr>
            <p:cNvGrpSpPr/>
            <p:nvPr/>
          </p:nvGrpSpPr>
          <p:grpSpPr>
            <a:xfrm>
              <a:off x="2939574" y="7417785"/>
              <a:ext cx="1676946" cy="563150"/>
              <a:chOff x="0" y="0"/>
              <a:chExt cx="2235927" cy="750867"/>
            </a:xfrm>
          </p:grpSpPr>
          <p:grpSp>
            <p:nvGrpSpPr>
              <p:cNvPr id="24" name="Group 25">
                <a:extLst>
                  <a:ext uri="{FF2B5EF4-FFF2-40B4-BE49-F238E27FC236}">
                    <a16:creationId xmlns:a16="http://schemas.microsoft.com/office/drawing/2014/main" id="{8E1741BA-C4FB-EF10-3F1D-3EEEF170A95F}"/>
                  </a:ext>
                </a:extLst>
              </p:cNvPr>
              <p:cNvGrpSpPr/>
              <p:nvPr/>
            </p:nvGrpSpPr>
            <p:grpSpPr>
              <a:xfrm>
                <a:off x="0" y="0"/>
                <a:ext cx="2235927" cy="750867"/>
                <a:chOff x="0" y="0"/>
                <a:chExt cx="742713" cy="249417"/>
              </a:xfrm>
            </p:grpSpPr>
            <p:sp>
              <p:nvSpPr>
                <p:cNvPr id="26" name="Freeform 26">
                  <a:extLst>
                    <a:ext uri="{FF2B5EF4-FFF2-40B4-BE49-F238E27FC236}">
                      <a16:creationId xmlns:a16="http://schemas.microsoft.com/office/drawing/2014/main" id="{506483E4-97DA-89F0-A34F-56D1D8606599}"/>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27" name="TextBox 27">
                  <a:extLst>
                    <a:ext uri="{FF2B5EF4-FFF2-40B4-BE49-F238E27FC236}">
                      <a16:creationId xmlns:a16="http://schemas.microsoft.com/office/drawing/2014/main" id="{55B48F89-8365-319F-5B7D-E5F9A4279B8F}"/>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25" name="TextBox 28">
                <a:extLst>
                  <a:ext uri="{FF2B5EF4-FFF2-40B4-BE49-F238E27FC236}">
                    <a16:creationId xmlns:a16="http://schemas.microsoft.com/office/drawing/2014/main" id="{65C61116-C8F2-C706-9FBA-5458E28A5C63}"/>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0" name="Freeform 10"/>
          <p:cNvSpPr/>
          <p:nvPr/>
        </p:nvSpPr>
        <p:spPr>
          <a:xfrm>
            <a:off x="12759477"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022189"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2" name="Group 12"/>
          <p:cNvGrpSpPr/>
          <p:nvPr/>
        </p:nvGrpSpPr>
        <p:grpSpPr>
          <a:xfrm>
            <a:off x="11182838" y="2303883"/>
            <a:ext cx="3112896" cy="6741974"/>
            <a:chOff x="0" y="0"/>
            <a:chExt cx="4150527" cy="8989299"/>
          </a:xfrm>
        </p:grpSpPr>
        <p:sp>
          <p:nvSpPr>
            <p:cNvPr id="13" name="Freeform 13"/>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7"/>
              <a:stretch>
                <a:fillRect l="-58353" r="-58353"/>
              </a:stretch>
            </a:blipFill>
          </p:spPr>
        </p:sp>
      </p:grpSp>
      <p:grpSp>
        <p:nvGrpSpPr>
          <p:cNvPr id="14" name="Group 14"/>
          <p:cNvGrpSpPr/>
          <p:nvPr/>
        </p:nvGrpSpPr>
        <p:grpSpPr>
          <a:xfrm>
            <a:off x="12498752" y="2365334"/>
            <a:ext cx="481068" cy="59695"/>
            <a:chOff x="0" y="0"/>
            <a:chExt cx="641424" cy="79593"/>
          </a:xfrm>
        </p:grpSpPr>
        <p:sp>
          <p:nvSpPr>
            <p:cNvPr id="15" name="Freeform 15"/>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sp>
      </p:grpSp>
      <p:grpSp>
        <p:nvGrpSpPr>
          <p:cNvPr id="16" name="Group 16"/>
          <p:cNvGrpSpPr/>
          <p:nvPr/>
        </p:nvGrpSpPr>
        <p:grpSpPr>
          <a:xfrm>
            <a:off x="13130400" y="2351217"/>
            <a:ext cx="92122" cy="87927"/>
            <a:chOff x="0" y="0"/>
            <a:chExt cx="122829" cy="117236"/>
          </a:xfrm>
        </p:grpSpPr>
        <p:sp>
          <p:nvSpPr>
            <p:cNvPr id="17" name="Freeform 17"/>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sp>
      </p:grpSp>
      <p:grpSp>
        <p:nvGrpSpPr>
          <p:cNvPr id="18" name="Group 18"/>
          <p:cNvGrpSpPr/>
          <p:nvPr/>
        </p:nvGrpSpPr>
        <p:grpSpPr>
          <a:xfrm>
            <a:off x="10948449" y="3039531"/>
            <a:ext cx="38626" cy="294961"/>
            <a:chOff x="0" y="0"/>
            <a:chExt cx="51501" cy="393282"/>
          </a:xfrm>
        </p:grpSpPr>
        <p:sp>
          <p:nvSpPr>
            <p:cNvPr id="19" name="Freeform 19"/>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sp>
      </p:grpSp>
      <p:grpSp>
        <p:nvGrpSpPr>
          <p:cNvPr id="20" name="Group 20"/>
          <p:cNvGrpSpPr/>
          <p:nvPr/>
        </p:nvGrpSpPr>
        <p:grpSpPr>
          <a:xfrm>
            <a:off x="10948449" y="3553958"/>
            <a:ext cx="38626" cy="531984"/>
            <a:chOff x="0" y="0"/>
            <a:chExt cx="51501" cy="709312"/>
          </a:xfrm>
        </p:grpSpPr>
        <p:sp>
          <p:nvSpPr>
            <p:cNvPr id="21" name="Freeform 21"/>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sp>
      </p:grpSp>
      <p:grpSp>
        <p:nvGrpSpPr>
          <p:cNvPr id="22" name="Group 22"/>
          <p:cNvGrpSpPr/>
          <p:nvPr/>
        </p:nvGrpSpPr>
        <p:grpSpPr>
          <a:xfrm>
            <a:off x="10948449" y="4201819"/>
            <a:ext cx="38626" cy="533740"/>
            <a:chOff x="0" y="0"/>
            <a:chExt cx="51501" cy="711653"/>
          </a:xfrm>
        </p:grpSpPr>
        <p:sp>
          <p:nvSpPr>
            <p:cNvPr id="23" name="Freeform 23"/>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sp>
      </p:grpSp>
      <p:grpSp>
        <p:nvGrpSpPr>
          <p:cNvPr id="24" name="Group 24"/>
          <p:cNvGrpSpPr/>
          <p:nvPr/>
        </p:nvGrpSpPr>
        <p:grpSpPr>
          <a:xfrm>
            <a:off x="14531878" y="3729530"/>
            <a:ext cx="38626" cy="855037"/>
            <a:chOff x="0" y="0"/>
            <a:chExt cx="51501" cy="1140049"/>
          </a:xfrm>
        </p:grpSpPr>
        <p:sp>
          <p:nvSpPr>
            <p:cNvPr id="25" name="Freeform 25"/>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sp>
      </p:grpSp>
      <p:sp>
        <p:nvSpPr>
          <p:cNvPr id="26" name="TextBox 26"/>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sp>
        <p:nvSpPr>
          <p:cNvPr id="27" name="TextBox 27"/>
          <p:cNvSpPr txBox="1"/>
          <p:nvPr/>
        </p:nvSpPr>
        <p:spPr>
          <a:xfrm>
            <a:off x="1031566" y="1527138"/>
            <a:ext cx="7394052" cy="2324100"/>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Exercise 2 - Building the 3D garment in Blender</a:t>
            </a:r>
          </a:p>
        </p:txBody>
      </p:sp>
      <p:sp>
        <p:nvSpPr>
          <p:cNvPr id="28" name="TextBox 28"/>
          <p:cNvSpPr txBox="1"/>
          <p:nvPr/>
        </p:nvSpPr>
        <p:spPr>
          <a:xfrm>
            <a:off x="1031566" y="4144669"/>
            <a:ext cx="9231408" cy="4888268"/>
          </a:xfrm>
          <a:prstGeom prst="rect">
            <a:avLst/>
          </a:prstGeom>
        </p:spPr>
        <p:txBody>
          <a:bodyPr lIns="0" tIns="0" rIns="0" bIns="0" rtlCol="0" anchor="t">
            <a:spAutoFit/>
          </a:bodyPr>
          <a:lstStyle/>
          <a:p>
            <a:pPr algn="l">
              <a:lnSpc>
                <a:spcPts val="3298"/>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Objective</a:t>
            </a:r>
            <a:r>
              <a:rPr lang="en-US" sz="2199">
                <a:solidFill>
                  <a:srgbClr val="1E2328"/>
                </a:solidFill>
                <a:latin typeface="Montserrat"/>
                <a:ea typeface="Montserrat"/>
                <a:cs typeface="Montserrat"/>
                <a:sym typeface="Montserrat"/>
              </a:rPr>
              <a:t>: Convert your </a:t>
            </a:r>
            <a:r>
              <a:rPr lang="en-US" sz="2199" b="1">
                <a:solidFill>
                  <a:srgbClr val="1E2328"/>
                </a:solidFill>
                <a:latin typeface="Montserrat Bold"/>
                <a:ea typeface="Montserrat Bold"/>
                <a:cs typeface="Montserrat Bold"/>
                <a:sym typeface="Montserrat Bold"/>
              </a:rPr>
              <a:t>digitized 2D pattern into a 3D shape</a:t>
            </a:r>
            <a:r>
              <a:rPr lang="en-US" sz="2199">
                <a:solidFill>
                  <a:srgbClr val="1E2328"/>
                </a:solidFill>
                <a:latin typeface="Montserrat"/>
                <a:ea typeface="Montserrat"/>
                <a:cs typeface="Montserrat"/>
                <a:sym typeface="Montserrat"/>
              </a:rPr>
              <a:t>.</a:t>
            </a:r>
          </a:p>
          <a:p>
            <a:pPr algn="l">
              <a:lnSpc>
                <a:spcPts val="3298"/>
              </a:lnSpc>
            </a:pPr>
            <a:endParaRPr lang="en-US" sz="2199">
              <a:solidFill>
                <a:srgbClr val="1E2328"/>
              </a:solidFill>
              <a:latin typeface="Montserrat"/>
              <a:ea typeface="Montserrat"/>
              <a:cs typeface="Montserrat"/>
              <a:sym typeface="Montserrat"/>
            </a:endParaRPr>
          </a:p>
          <a:p>
            <a:pPr algn="l">
              <a:lnSpc>
                <a:spcPts val="3298"/>
              </a:lnSpc>
            </a:pPr>
            <a:r>
              <a:rPr lang="en-US" sz="2199">
                <a:solidFill>
                  <a:srgbClr val="1E2328"/>
                </a:solidFill>
                <a:latin typeface="Montserrat"/>
                <a:ea typeface="Montserrat"/>
                <a:cs typeface="Montserrat"/>
                <a:sym typeface="Montserrat"/>
              </a:rPr>
              <a:t>Instructions:</a:t>
            </a:r>
          </a:p>
          <a:p>
            <a:pPr algn="l">
              <a:lnSpc>
                <a:spcPts val="3298"/>
              </a:lnSpc>
            </a:pPr>
            <a:endParaRPr lang="en-US" sz="2199">
              <a:solidFill>
                <a:srgbClr val="1E2328"/>
              </a:solidFill>
              <a:latin typeface="Montserrat"/>
              <a:ea typeface="Montserrat"/>
              <a:cs typeface="Montserrat"/>
              <a:sym typeface="Montserrat"/>
            </a:endParaRPr>
          </a:p>
          <a:p>
            <a:pPr marL="474764" lvl="1" indent="-237382" algn="l">
              <a:lnSpc>
                <a:spcPts val="3299"/>
              </a:lnSpc>
              <a:buAutoNum type="arabicPeriod"/>
            </a:pPr>
            <a:r>
              <a:rPr lang="en-US" sz="2199" b="1">
                <a:solidFill>
                  <a:srgbClr val="1E2328"/>
                </a:solidFill>
                <a:latin typeface="Montserrat Bold"/>
                <a:ea typeface="Montserrat Bold"/>
                <a:cs typeface="Montserrat Bold"/>
                <a:sym typeface="Montserrat Bold"/>
              </a:rPr>
              <a:t>Use Blender’s extrusion tools</a:t>
            </a:r>
            <a:r>
              <a:rPr lang="en-US" sz="2199">
                <a:solidFill>
                  <a:srgbClr val="1E2328"/>
                </a:solidFill>
                <a:latin typeface="Montserrat"/>
                <a:ea typeface="Montserrat"/>
                <a:cs typeface="Montserrat"/>
                <a:sym typeface="Montserrat"/>
              </a:rPr>
              <a:t> to give depth to your pattern.</a:t>
            </a:r>
          </a:p>
          <a:p>
            <a:pPr marL="474764" lvl="1" indent="-237382" algn="l">
              <a:lnSpc>
                <a:spcPts val="3298"/>
              </a:lnSpc>
              <a:buAutoNum type="arabicPeriod"/>
            </a:pPr>
            <a:r>
              <a:rPr lang="en-US" sz="2199" b="1">
                <a:solidFill>
                  <a:srgbClr val="1E2328"/>
                </a:solidFill>
                <a:latin typeface="Montserrat Bold"/>
                <a:ea typeface="Montserrat Bold"/>
                <a:cs typeface="Montserrat Bold"/>
                <a:sym typeface="Montserrat Bold"/>
              </a:rPr>
              <a:t>Connect pattern pieces</a:t>
            </a:r>
            <a:r>
              <a:rPr lang="en-US" sz="2199">
                <a:solidFill>
                  <a:srgbClr val="1E2328"/>
                </a:solidFill>
                <a:latin typeface="Montserrat"/>
                <a:ea typeface="Montserrat"/>
                <a:cs typeface="Montserrat"/>
                <a:sym typeface="Montserrat"/>
              </a:rPr>
              <a:t> to form a structured garment.</a:t>
            </a:r>
          </a:p>
          <a:p>
            <a:pPr marL="474764" lvl="1" indent="-237382" algn="l">
              <a:lnSpc>
                <a:spcPts val="3298"/>
              </a:lnSpc>
              <a:buAutoNum type="arabicPeriod"/>
            </a:pPr>
            <a:r>
              <a:rPr lang="en-US" sz="2199" b="1">
                <a:solidFill>
                  <a:srgbClr val="1E2328"/>
                </a:solidFill>
                <a:latin typeface="Montserrat Bold"/>
                <a:ea typeface="Montserrat Bold"/>
                <a:cs typeface="Montserrat Bold"/>
                <a:sym typeface="Montserrat Bold"/>
              </a:rPr>
              <a:t>Refine proportions</a:t>
            </a:r>
            <a:r>
              <a:rPr lang="en-US" sz="2199">
                <a:solidFill>
                  <a:srgbClr val="1E2328"/>
                </a:solidFill>
                <a:latin typeface="Montserrat"/>
                <a:ea typeface="Montserrat"/>
                <a:cs typeface="Montserrat"/>
                <a:sym typeface="Montserrat"/>
              </a:rPr>
              <a:t> and adjust seams for accuracy.</a:t>
            </a:r>
          </a:p>
          <a:p>
            <a:pPr marL="474764" lvl="1" indent="-237382" algn="l">
              <a:lnSpc>
                <a:spcPts val="3298"/>
              </a:lnSpc>
              <a:buAutoNum type="arabicPeriod"/>
            </a:pPr>
            <a:r>
              <a:rPr lang="en-US" sz="2199" b="1">
                <a:solidFill>
                  <a:srgbClr val="1E2328"/>
                </a:solidFill>
                <a:latin typeface="Montserrat Bold"/>
                <a:ea typeface="Montserrat Bold"/>
                <a:cs typeface="Montserrat Bold"/>
                <a:sym typeface="Montserrat Bold"/>
              </a:rPr>
              <a:t>Apply preliminary fabric properties</a:t>
            </a:r>
            <a:r>
              <a:rPr lang="en-US" sz="2199">
                <a:solidFill>
                  <a:srgbClr val="1E2328"/>
                </a:solidFill>
                <a:latin typeface="Montserrat"/>
                <a:ea typeface="Montserrat"/>
                <a:cs typeface="Montserrat"/>
                <a:sym typeface="Montserrat"/>
              </a:rPr>
              <a:t> to check fit and drape.</a:t>
            </a:r>
          </a:p>
          <a:p>
            <a:pPr algn="l">
              <a:lnSpc>
                <a:spcPts val="3298"/>
              </a:lnSpc>
            </a:pPr>
            <a:endParaRPr lang="en-US" sz="2199">
              <a:solidFill>
                <a:srgbClr val="1E2328"/>
              </a:solidFill>
              <a:latin typeface="Montserrat"/>
              <a:ea typeface="Montserrat"/>
              <a:cs typeface="Montserrat"/>
              <a:sym typeface="Montserrat"/>
            </a:endParaRPr>
          </a:p>
          <a:p>
            <a:pPr algn="l">
              <a:lnSpc>
                <a:spcPts val="3298"/>
              </a:lnSpc>
            </a:pPr>
            <a:endParaRPr lang="en-US" sz="2199">
              <a:solidFill>
                <a:srgbClr val="1E2328"/>
              </a:solidFill>
              <a:latin typeface="Montserrat"/>
              <a:ea typeface="Montserrat"/>
              <a:cs typeface="Montserrat"/>
              <a:sym typeface="Montserrat"/>
            </a:endParaRPr>
          </a:p>
          <a:p>
            <a:pPr algn="l">
              <a:lnSpc>
                <a:spcPts val="3299"/>
              </a:lnSpc>
            </a:pPr>
            <a:r>
              <a:rPr lang="en-US" sz="2199">
                <a:solidFill>
                  <a:srgbClr val="1E2328"/>
                </a:solidFill>
                <a:latin typeface="Montserrat"/>
                <a:ea typeface="Montserrat"/>
                <a:cs typeface="Montserrat"/>
                <a:sym typeface="Montserrat"/>
              </a:rPr>
              <a:t>🛠 </a:t>
            </a:r>
            <a:r>
              <a:rPr lang="en-US" sz="2199" b="1">
                <a:solidFill>
                  <a:srgbClr val="1E2328"/>
                </a:solidFill>
                <a:latin typeface="Montserrat Bold"/>
                <a:ea typeface="Montserrat Bold"/>
                <a:cs typeface="Montserrat Bold"/>
                <a:sym typeface="Montserrat Bold"/>
              </a:rPr>
              <a:t>Tools Needed</a:t>
            </a:r>
            <a:r>
              <a:rPr lang="en-US" sz="2199">
                <a:solidFill>
                  <a:srgbClr val="1E2328"/>
                </a:solidFill>
                <a:latin typeface="Montserrat"/>
                <a:ea typeface="Montserrat"/>
                <a:cs typeface="Montserrat"/>
                <a:sym typeface="Montserrat"/>
              </a:rPr>
              <a:t>: Blender software, digitized pattern.</a:t>
            </a:r>
          </a:p>
          <a:p>
            <a:pPr algn="l">
              <a:lnSpc>
                <a:spcPts val="3298"/>
              </a:lnSpc>
            </a:pPr>
            <a:endParaRPr lang="en-US" sz="2199">
              <a:solidFill>
                <a:srgbClr val="1E2328"/>
              </a:solidFill>
              <a:latin typeface="Montserrat"/>
              <a:ea typeface="Montserrat"/>
              <a:cs typeface="Montserrat"/>
              <a:sym typeface="Montserrat"/>
            </a:endParaRPr>
          </a:p>
        </p:txBody>
      </p:sp>
      <p:sp>
        <p:nvSpPr>
          <p:cNvPr id="29" name="TextBox 2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0" name="TextBox 30"/>
          <p:cNvSpPr txBox="1"/>
          <p:nvPr/>
        </p:nvSpPr>
        <p:spPr>
          <a:xfrm rot="16200000">
            <a:off x="15876720" y="7511403"/>
            <a:ext cx="32251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grpSp>
        <p:nvGrpSpPr>
          <p:cNvPr id="9" name="Group 9"/>
          <p:cNvGrpSpPr/>
          <p:nvPr/>
        </p:nvGrpSpPr>
        <p:grpSpPr>
          <a:xfrm rot="-10800000">
            <a:off x="-4762" y="1019174"/>
            <a:ext cx="18297525" cy="9525"/>
            <a:chOff x="0" y="0"/>
            <a:chExt cx="24396700" cy="12700"/>
          </a:xfrm>
        </p:grpSpPr>
        <p:sp>
          <p:nvSpPr>
            <p:cNvPr id="10" name="Freeform 10"/>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grpSp>
        <p:nvGrpSpPr>
          <p:cNvPr id="11" name="Group 11"/>
          <p:cNvGrpSpPr/>
          <p:nvPr/>
        </p:nvGrpSpPr>
        <p:grpSpPr>
          <a:xfrm rot="22765">
            <a:off x="8162490" y="3457458"/>
            <a:ext cx="728582" cy="9525"/>
            <a:chOff x="0" y="0"/>
            <a:chExt cx="971443" cy="12700"/>
          </a:xfrm>
        </p:grpSpPr>
        <p:sp>
          <p:nvSpPr>
            <p:cNvPr id="12" name="Freeform 12"/>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CFCF5A"/>
            </a:solidFill>
          </p:spPr>
        </p:sp>
      </p:grpSp>
      <p:sp>
        <p:nvSpPr>
          <p:cNvPr id="13" name="Freeform 13"/>
          <p:cNvSpPr/>
          <p:nvPr/>
        </p:nvSpPr>
        <p:spPr>
          <a:xfrm>
            <a:off x="1923300" y="4506092"/>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6840404" y="4506092"/>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3214468" y="4067895"/>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Freeform 16"/>
          <p:cNvSpPr/>
          <p:nvPr/>
        </p:nvSpPr>
        <p:spPr>
          <a:xfrm>
            <a:off x="8088585" y="4039319"/>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7" name="Group 17"/>
          <p:cNvGrpSpPr/>
          <p:nvPr/>
        </p:nvGrpSpPr>
        <p:grpSpPr>
          <a:xfrm rot="22765">
            <a:off x="3288374" y="5594401"/>
            <a:ext cx="728582" cy="9525"/>
            <a:chOff x="0" y="0"/>
            <a:chExt cx="971443" cy="12700"/>
          </a:xfrm>
        </p:grpSpPr>
        <p:sp>
          <p:nvSpPr>
            <p:cNvPr id="18" name="Freeform 18"/>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grpSp>
        <p:nvGrpSpPr>
          <p:cNvPr id="19" name="Group 19"/>
          <p:cNvGrpSpPr/>
          <p:nvPr/>
        </p:nvGrpSpPr>
        <p:grpSpPr>
          <a:xfrm rot="22765">
            <a:off x="8236373" y="5608751"/>
            <a:ext cx="728582" cy="9525"/>
            <a:chOff x="0" y="0"/>
            <a:chExt cx="971443" cy="12700"/>
          </a:xfrm>
        </p:grpSpPr>
        <p:sp>
          <p:nvSpPr>
            <p:cNvPr id="20" name="Freeform 20"/>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sp>
        <p:nvSpPr>
          <p:cNvPr id="21" name="Freeform 21"/>
          <p:cNvSpPr/>
          <p:nvPr/>
        </p:nvSpPr>
        <p:spPr>
          <a:xfrm>
            <a:off x="11465014" y="4477516"/>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22"/>
          <p:cNvSpPr/>
          <p:nvPr/>
        </p:nvSpPr>
        <p:spPr>
          <a:xfrm>
            <a:off x="12756182" y="4039319"/>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3" name="Group 23"/>
          <p:cNvGrpSpPr/>
          <p:nvPr/>
        </p:nvGrpSpPr>
        <p:grpSpPr>
          <a:xfrm rot="22765">
            <a:off x="10610154" y="5652892"/>
            <a:ext cx="728582" cy="9525"/>
            <a:chOff x="0" y="0"/>
            <a:chExt cx="971443" cy="12700"/>
          </a:xfrm>
        </p:grpSpPr>
        <p:sp>
          <p:nvSpPr>
            <p:cNvPr id="24" name="Freeform 24"/>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sp>
        <p:nvSpPr>
          <p:cNvPr id="25" name="TextBox 25"/>
          <p:cNvSpPr txBox="1"/>
          <p:nvPr/>
        </p:nvSpPr>
        <p:spPr>
          <a:xfrm>
            <a:off x="2053463" y="1591670"/>
            <a:ext cx="13094403" cy="695703"/>
          </a:xfrm>
          <a:prstGeom prst="rect">
            <a:avLst/>
          </a:prstGeom>
        </p:spPr>
        <p:txBody>
          <a:bodyPr lIns="0" tIns="0" rIns="0" bIns="0" rtlCol="0" anchor="t">
            <a:spAutoFit/>
          </a:bodyPr>
          <a:lstStyle/>
          <a:p>
            <a:pPr algn="ctr">
              <a:lnSpc>
                <a:spcPts val="5200"/>
              </a:lnSpc>
            </a:pPr>
            <a:r>
              <a:rPr lang="en-US" sz="5200" dirty="0">
                <a:solidFill>
                  <a:srgbClr val="1E2328"/>
                </a:solidFill>
                <a:latin typeface="DM Serif Display"/>
                <a:ea typeface="DM Serif Display"/>
                <a:cs typeface="DM Serif Display"/>
                <a:sym typeface="DM Serif Display"/>
              </a:rPr>
              <a:t>Sustainable benefits of hybrid 2D/3D design</a:t>
            </a:r>
          </a:p>
        </p:txBody>
      </p:sp>
      <p:sp>
        <p:nvSpPr>
          <p:cNvPr id="26" name="TextBox 26"/>
          <p:cNvSpPr txBox="1"/>
          <p:nvPr/>
        </p:nvSpPr>
        <p:spPr>
          <a:xfrm>
            <a:off x="3214468" y="4204516"/>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01</a:t>
            </a:r>
          </a:p>
        </p:txBody>
      </p:sp>
      <p:sp>
        <p:nvSpPr>
          <p:cNvPr id="27" name="TextBox 27"/>
          <p:cNvSpPr txBox="1"/>
          <p:nvPr/>
        </p:nvSpPr>
        <p:spPr>
          <a:xfrm>
            <a:off x="8088585" y="4233092"/>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02</a:t>
            </a:r>
          </a:p>
        </p:txBody>
      </p:sp>
      <p:sp>
        <p:nvSpPr>
          <p:cNvPr id="28" name="TextBox 28"/>
          <p:cNvSpPr txBox="1"/>
          <p:nvPr/>
        </p:nvSpPr>
        <p:spPr>
          <a:xfrm>
            <a:off x="2805510" y="2633019"/>
            <a:ext cx="11590291" cy="431800"/>
          </a:xfrm>
          <a:prstGeom prst="rect">
            <a:avLst/>
          </a:prstGeom>
        </p:spPr>
        <p:txBody>
          <a:bodyPr lIns="0" tIns="0" rIns="0" bIns="0" rtlCol="0" anchor="t">
            <a:spAutoFit/>
          </a:bodyPr>
          <a:lstStyle/>
          <a:p>
            <a:pPr algn="ctr">
              <a:lnSpc>
                <a:spcPts val="3500"/>
              </a:lnSpc>
            </a:pPr>
            <a:r>
              <a:rPr lang="en-US" sz="2499" dirty="0">
                <a:solidFill>
                  <a:srgbClr val="000000"/>
                </a:solidFill>
                <a:latin typeface="DM Serif Display"/>
                <a:ea typeface="DM Serif Display"/>
                <a:cs typeface="DM Serif Display"/>
                <a:sym typeface="DM Serif Display"/>
              </a:rPr>
              <a:t>Why is this important for sustainability?</a:t>
            </a:r>
          </a:p>
        </p:txBody>
      </p:sp>
      <p:sp>
        <p:nvSpPr>
          <p:cNvPr id="29" name="TextBox 29"/>
          <p:cNvSpPr txBox="1"/>
          <p:nvPr/>
        </p:nvSpPr>
        <p:spPr>
          <a:xfrm>
            <a:off x="2365556" y="6174140"/>
            <a:ext cx="2436498" cy="1360170"/>
          </a:xfrm>
          <a:prstGeom prst="rect">
            <a:avLst/>
          </a:prstGeom>
        </p:spPr>
        <p:txBody>
          <a:bodyPr lIns="0" tIns="0" rIns="0" bIns="0" rtlCol="0" anchor="t">
            <a:spAutoFit/>
          </a:bodyPr>
          <a:lstStyle/>
          <a:p>
            <a:pPr>
              <a:lnSpc>
                <a:spcPts val="2700"/>
              </a:lnSpc>
            </a:pPr>
            <a:r>
              <a:rPr lang="en-US" sz="1800" b="1" dirty="0">
                <a:solidFill>
                  <a:srgbClr val="FFFFFF"/>
                </a:solidFill>
                <a:latin typeface="Montserrat Bold"/>
                <a:ea typeface="Montserrat Bold"/>
                <a:cs typeface="Montserrat Bold"/>
                <a:sym typeface="Montserrat Bold"/>
              </a:rPr>
              <a:t>Reduces fabric waste by minimizing physical prototyping.</a:t>
            </a:r>
          </a:p>
        </p:txBody>
      </p:sp>
      <p:sp>
        <p:nvSpPr>
          <p:cNvPr id="30" name="TextBox 30"/>
          <p:cNvSpPr txBox="1"/>
          <p:nvPr/>
        </p:nvSpPr>
        <p:spPr>
          <a:xfrm>
            <a:off x="7373660" y="6249338"/>
            <a:ext cx="2574218" cy="1017270"/>
          </a:xfrm>
          <a:prstGeom prst="rect">
            <a:avLst/>
          </a:prstGeom>
        </p:spPr>
        <p:txBody>
          <a:bodyPr lIns="0" tIns="0" rIns="0" bIns="0" rtlCol="0" anchor="t">
            <a:spAutoFit/>
          </a:bodyPr>
          <a:lstStyle/>
          <a:p>
            <a:pPr>
              <a:lnSpc>
                <a:spcPts val="2700"/>
              </a:lnSpc>
            </a:pPr>
            <a:r>
              <a:rPr lang="en-US" sz="1800" b="1" dirty="0">
                <a:solidFill>
                  <a:srgbClr val="FFFFFF"/>
                </a:solidFill>
                <a:latin typeface="Montserrat Bold"/>
                <a:ea typeface="Montserrat Bold"/>
                <a:cs typeface="Montserrat Bold"/>
                <a:sym typeface="Montserrat Bold"/>
              </a:rPr>
              <a:t>Saves time and costs by allowing digital adjustments.</a:t>
            </a:r>
          </a:p>
        </p:txBody>
      </p:sp>
      <p:sp>
        <p:nvSpPr>
          <p:cNvPr id="31" name="TextBox 31"/>
          <p:cNvSpPr txBox="1"/>
          <p:nvPr/>
        </p:nvSpPr>
        <p:spPr>
          <a:xfrm>
            <a:off x="12061117" y="6174140"/>
            <a:ext cx="2574218" cy="1360170"/>
          </a:xfrm>
          <a:prstGeom prst="rect">
            <a:avLst/>
          </a:prstGeom>
        </p:spPr>
        <p:txBody>
          <a:bodyPr lIns="0" tIns="0" rIns="0" bIns="0" rtlCol="0" anchor="t">
            <a:spAutoFit/>
          </a:bodyPr>
          <a:lstStyle/>
          <a:p>
            <a:pPr>
              <a:lnSpc>
                <a:spcPts val="2700"/>
              </a:lnSpc>
            </a:pPr>
            <a:r>
              <a:rPr lang="en-US" sz="1800" b="1" dirty="0">
                <a:solidFill>
                  <a:srgbClr val="FFFFFF"/>
                </a:solidFill>
                <a:latin typeface="Montserrat Bold"/>
                <a:ea typeface="Montserrat Bold"/>
                <a:cs typeface="Montserrat Bold"/>
                <a:sym typeface="Montserrat Bold"/>
              </a:rPr>
              <a:t>Enables instant visualization of garment fit before production.</a:t>
            </a:r>
          </a:p>
        </p:txBody>
      </p:sp>
      <p:sp>
        <p:nvSpPr>
          <p:cNvPr id="32" name="TextBox 32"/>
          <p:cNvSpPr txBox="1"/>
          <p:nvPr/>
        </p:nvSpPr>
        <p:spPr>
          <a:xfrm>
            <a:off x="12756182" y="4233092"/>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03</a:t>
            </a:r>
          </a:p>
        </p:txBody>
      </p:sp>
      <p:sp>
        <p:nvSpPr>
          <p:cNvPr id="33" name="TextBox 33"/>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nvGrpSpPr>
          <p:cNvPr id="34" name="Group 34"/>
          <p:cNvGrpSpPr/>
          <p:nvPr/>
        </p:nvGrpSpPr>
        <p:grpSpPr>
          <a:xfrm rot="22765">
            <a:off x="12830088" y="5652892"/>
            <a:ext cx="728582" cy="9525"/>
            <a:chOff x="0" y="0"/>
            <a:chExt cx="971443" cy="12700"/>
          </a:xfrm>
        </p:grpSpPr>
        <p:sp>
          <p:nvSpPr>
            <p:cNvPr id="35" name="Freeform 35"/>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sp>
        <p:nvSpPr>
          <p:cNvPr id="36" name="TextBox 36"/>
          <p:cNvSpPr txBox="1"/>
          <p:nvPr/>
        </p:nvSpPr>
        <p:spPr>
          <a:xfrm>
            <a:off x="2984539" y="9072652"/>
            <a:ext cx="11590291" cy="1298575"/>
          </a:xfrm>
          <a:prstGeom prst="rect">
            <a:avLst/>
          </a:prstGeom>
        </p:spPr>
        <p:txBody>
          <a:bodyPr lIns="0" tIns="0" rIns="0" bIns="0" rtlCol="0" anchor="t">
            <a:spAutoFit/>
          </a:bodyPr>
          <a:lstStyle/>
          <a:p>
            <a:pPr algn="ctr">
              <a:lnSpc>
                <a:spcPts val="3499"/>
              </a:lnSpc>
            </a:pPr>
            <a:r>
              <a:rPr lang="en-US" sz="2499" dirty="0">
                <a:solidFill>
                  <a:srgbClr val="000000"/>
                </a:solidFill>
                <a:latin typeface="DM Serif Display"/>
                <a:ea typeface="DM Serif Display"/>
                <a:cs typeface="DM Serif Display"/>
                <a:sym typeface="DM Serif Display"/>
              </a:rPr>
              <a:t>By adopting a hybrid workflow, designers can merge craftsmanship with technology for a more efficient and eco-friendly fashion industry.</a:t>
            </a:r>
          </a:p>
          <a:p>
            <a:pPr algn="ctr">
              <a:lnSpc>
                <a:spcPts val="3500"/>
              </a:lnSpc>
            </a:pPr>
            <a:endParaRPr lang="en-US" sz="2499" dirty="0">
              <a:solidFill>
                <a:srgbClr val="000000"/>
              </a:solidFill>
              <a:latin typeface="DM Serif Display"/>
              <a:ea typeface="DM Serif Display"/>
              <a:cs typeface="DM Serif Display"/>
              <a:sym typeface="DM Serif Display"/>
            </a:endParaRPr>
          </a:p>
        </p:txBody>
      </p:sp>
      <p:sp>
        <p:nvSpPr>
          <p:cNvPr id="37" name="TextBox 37"/>
          <p:cNvSpPr txBox="1"/>
          <p:nvPr/>
        </p:nvSpPr>
        <p:spPr>
          <a:xfrm rot="16200000">
            <a:off x="15853860" y="7503783"/>
            <a:ext cx="324037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1" tooltip="https://www.fashionupproject.com"/>
              </a:rPr>
              <a:t>www.fashionupproject.com</a:t>
            </a:r>
            <a:endParaRPr lang="en-US" sz="1800" u="sng">
              <a:solidFill>
                <a:srgbClr val="1E2328"/>
              </a:solidFill>
              <a:latin typeface="Montserrat"/>
              <a:ea typeface="Montserrat"/>
              <a:cs typeface="Montserrat"/>
              <a:sym typeface="Montserrat"/>
              <a:hlinkClick r:id="rId11" tooltip="https://www.fashionupproject.co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grpSp>
        <p:nvGrpSpPr>
          <p:cNvPr id="9" name="Group 9"/>
          <p:cNvGrpSpPr/>
          <p:nvPr/>
        </p:nvGrpSpPr>
        <p:grpSpPr>
          <a:xfrm rot="-10800000">
            <a:off x="-4762" y="1019174"/>
            <a:ext cx="18297525" cy="9525"/>
            <a:chOff x="0" y="0"/>
            <a:chExt cx="24396700" cy="12700"/>
          </a:xfrm>
        </p:grpSpPr>
        <p:sp>
          <p:nvSpPr>
            <p:cNvPr id="10" name="Freeform 10"/>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grpSp>
        <p:nvGrpSpPr>
          <p:cNvPr id="11" name="Group 11"/>
          <p:cNvGrpSpPr/>
          <p:nvPr/>
        </p:nvGrpSpPr>
        <p:grpSpPr>
          <a:xfrm rot="22765">
            <a:off x="8162490" y="3649289"/>
            <a:ext cx="728582" cy="9525"/>
            <a:chOff x="0" y="0"/>
            <a:chExt cx="971443" cy="12700"/>
          </a:xfrm>
        </p:grpSpPr>
        <p:sp>
          <p:nvSpPr>
            <p:cNvPr id="12" name="Freeform 12"/>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CFCF5A"/>
            </a:solidFill>
          </p:spPr>
        </p:sp>
      </p:grpSp>
      <p:sp>
        <p:nvSpPr>
          <p:cNvPr id="13" name="Freeform 13"/>
          <p:cNvSpPr/>
          <p:nvPr/>
        </p:nvSpPr>
        <p:spPr>
          <a:xfrm>
            <a:off x="1923300" y="4506092"/>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14"/>
          <p:cNvSpPr/>
          <p:nvPr/>
        </p:nvSpPr>
        <p:spPr>
          <a:xfrm>
            <a:off x="6840404" y="4506092"/>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15"/>
          <p:cNvSpPr/>
          <p:nvPr/>
        </p:nvSpPr>
        <p:spPr>
          <a:xfrm>
            <a:off x="3214468" y="4067895"/>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Freeform 16"/>
          <p:cNvSpPr/>
          <p:nvPr/>
        </p:nvSpPr>
        <p:spPr>
          <a:xfrm>
            <a:off x="8088585" y="4039319"/>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17" name="Group 17"/>
          <p:cNvGrpSpPr/>
          <p:nvPr/>
        </p:nvGrpSpPr>
        <p:grpSpPr>
          <a:xfrm rot="22765">
            <a:off x="3288374" y="5594401"/>
            <a:ext cx="728582" cy="9525"/>
            <a:chOff x="0" y="0"/>
            <a:chExt cx="971443" cy="12700"/>
          </a:xfrm>
        </p:grpSpPr>
        <p:sp>
          <p:nvSpPr>
            <p:cNvPr id="18" name="Freeform 18"/>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grpSp>
        <p:nvGrpSpPr>
          <p:cNvPr id="19" name="Group 19"/>
          <p:cNvGrpSpPr/>
          <p:nvPr/>
        </p:nvGrpSpPr>
        <p:grpSpPr>
          <a:xfrm rot="22765">
            <a:off x="8236373" y="5608751"/>
            <a:ext cx="728582" cy="9525"/>
            <a:chOff x="0" y="0"/>
            <a:chExt cx="971443" cy="12700"/>
          </a:xfrm>
        </p:grpSpPr>
        <p:sp>
          <p:nvSpPr>
            <p:cNvPr id="20" name="Freeform 20"/>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sp>
        <p:nvSpPr>
          <p:cNvPr id="21" name="Freeform 21"/>
          <p:cNvSpPr/>
          <p:nvPr/>
        </p:nvSpPr>
        <p:spPr>
          <a:xfrm>
            <a:off x="11465014" y="4477516"/>
            <a:ext cx="3458730" cy="4147460"/>
          </a:xfrm>
          <a:custGeom>
            <a:avLst/>
            <a:gdLst/>
            <a:ahLst/>
            <a:cxnLst/>
            <a:rect l="l" t="t" r="r" b="b"/>
            <a:pathLst>
              <a:path w="3458730" h="4147460">
                <a:moveTo>
                  <a:pt x="0" y="0"/>
                </a:moveTo>
                <a:lnTo>
                  <a:pt x="3458730" y="0"/>
                </a:lnTo>
                <a:lnTo>
                  <a:pt x="3458730"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2" name="Freeform 22"/>
          <p:cNvSpPr/>
          <p:nvPr/>
        </p:nvSpPr>
        <p:spPr>
          <a:xfrm>
            <a:off x="12756182" y="4039319"/>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23" name="Group 23"/>
          <p:cNvGrpSpPr/>
          <p:nvPr/>
        </p:nvGrpSpPr>
        <p:grpSpPr>
          <a:xfrm rot="22765">
            <a:off x="10610154" y="5652892"/>
            <a:ext cx="728582" cy="9525"/>
            <a:chOff x="0" y="0"/>
            <a:chExt cx="971443" cy="12700"/>
          </a:xfrm>
        </p:grpSpPr>
        <p:sp>
          <p:nvSpPr>
            <p:cNvPr id="24" name="Freeform 24"/>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sp>
        <p:nvSpPr>
          <p:cNvPr id="25" name="TextBox 25"/>
          <p:cNvSpPr txBox="1"/>
          <p:nvPr/>
        </p:nvSpPr>
        <p:spPr>
          <a:xfrm>
            <a:off x="1028700" y="1604069"/>
            <a:ext cx="14844038" cy="657861"/>
          </a:xfrm>
          <a:prstGeom prst="rect">
            <a:avLst/>
          </a:prstGeom>
        </p:spPr>
        <p:txBody>
          <a:bodyPr lIns="0" tIns="0" rIns="0" bIns="0" rtlCol="0" anchor="t">
            <a:spAutoFit/>
          </a:bodyPr>
          <a:lstStyle/>
          <a:p>
            <a:pPr algn="ctr">
              <a:lnSpc>
                <a:spcPts val="4900"/>
              </a:lnSpc>
            </a:pPr>
            <a:r>
              <a:rPr lang="en-US" sz="4900">
                <a:solidFill>
                  <a:srgbClr val="1E2328"/>
                </a:solidFill>
                <a:latin typeface="DM Serif Display"/>
                <a:ea typeface="DM Serif Display"/>
                <a:cs typeface="DM Serif Display"/>
                <a:sym typeface="DM Serif Display"/>
              </a:rPr>
              <a:t>Case studies - Brands using hybrid 2D/3D workflows</a:t>
            </a:r>
          </a:p>
        </p:txBody>
      </p:sp>
      <p:sp>
        <p:nvSpPr>
          <p:cNvPr id="26" name="TextBox 26"/>
          <p:cNvSpPr txBox="1"/>
          <p:nvPr/>
        </p:nvSpPr>
        <p:spPr>
          <a:xfrm>
            <a:off x="3214468" y="4204516"/>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01</a:t>
            </a:r>
          </a:p>
        </p:txBody>
      </p:sp>
      <p:sp>
        <p:nvSpPr>
          <p:cNvPr id="27" name="TextBox 27"/>
          <p:cNvSpPr txBox="1"/>
          <p:nvPr/>
        </p:nvSpPr>
        <p:spPr>
          <a:xfrm>
            <a:off x="8088585" y="4233092"/>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02</a:t>
            </a:r>
          </a:p>
        </p:txBody>
      </p:sp>
      <p:sp>
        <p:nvSpPr>
          <p:cNvPr id="28" name="TextBox 28"/>
          <p:cNvSpPr txBox="1"/>
          <p:nvPr/>
        </p:nvSpPr>
        <p:spPr>
          <a:xfrm>
            <a:off x="2805510" y="2798107"/>
            <a:ext cx="11590291" cy="431800"/>
          </a:xfrm>
          <a:prstGeom prst="rect">
            <a:avLst/>
          </a:prstGeom>
        </p:spPr>
        <p:txBody>
          <a:bodyPr lIns="0" tIns="0" rIns="0" bIns="0" rtlCol="0" anchor="t">
            <a:spAutoFit/>
          </a:bodyPr>
          <a:lstStyle/>
          <a:p>
            <a:pPr algn="ctr">
              <a:lnSpc>
                <a:spcPts val="3500"/>
              </a:lnSpc>
            </a:pPr>
            <a:r>
              <a:rPr lang="en-US" sz="2499" dirty="0">
                <a:solidFill>
                  <a:srgbClr val="000000"/>
                </a:solidFill>
                <a:latin typeface="DM Serif Display"/>
                <a:ea typeface="DM Serif Display"/>
                <a:cs typeface="DM Serif Display"/>
                <a:sym typeface="DM Serif Display"/>
              </a:rPr>
              <a:t>Examples of Fashion Brands Using 2D/3D Hybrid Design:</a:t>
            </a:r>
          </a:p>
        </p:txBody>
      </p:sp>
      <p:sp>
        <p:nvSpPr>
          <p:cNvPr id="29" name="TextBox 29"/>
          <p:cNvSpPr txBox="1"/>
          <p:nvPr/>
        </p:nvSpPr>
        <p:spPr>
          <a:xfrm>
            <a:off x="2365556" y="6174140"/>
            <a:ext cx="2436498" cy="1360170"/>
          </a:xfrm>
          <a:prstGeom prst="rect">
            <a:avLst/>
          </a:prstGeom>
        </p:spPr>
        <p:txBody>
          <a:bodyPr lIns="0" tIns="0" rIns="0" bIns="0" rtlCol="0" anchor="t">
            <a:spAutoFit/>
          </a:bodyPr>
          <a:lstStyle/>
          <a:p>
            <a:pPr algn="ctr">
              <a:lnSpc>
                <a:spcPts val="2700"/>
              </a:lnSpc>
            </a:pPr>
            <a:r>
              <a:rPr lang="en-US" sz="1800" b="1">
                <a:solidFill>
                  <a:srgbClr val="FFFFFF"/>
                </a:solidFill>
                <a:latin typeface="Montserrat Bold"/>
                <a:ea typeface="Montserrat Bold"/>
                <a:cs typeface="Montserrat Bold"/>
                <a:sym typeface="Montserrat Bold"/>
              </a:rPr>
              <a:t>Adidas – </a:t>
            </a:r>
            <a:r>
              <a:rPr lang="en-US" sz="1800">
                <a:solidFill>
                  <a:srgbClr val="FFFFFF"/>
                </a:solidFill>
                <a:latin typeface="Montserrat"/>
                <a:ea typeface="Montserrat"/>
                <a:cs typeface="Montserrat"/>
                <a:sym typeface="Montserrat"/>
              </a:rPr>
              <a:t>Uses digital modeling for prototyping and fit testing.</a:t>
            </a:r>
          </a:p>
        </p:txBody>
      </p:sp>
      <p:sp>
        <p:nvSpPr>
          <p:cNvPr id="30" name="TextBox 30"/>
          <p:cNvSpPr txBox="1"/>
          <p:nvPr/>
        </p:nvSpPr>
        <p:spPr>
          <a:xfrm>
            <a:off x="7373660" y="6174140"/>
            <a:ext cx="2574218" cy="1360170"/>
          </a:xfrm>
          <a:prstGeom prst="rect">
            <a:avLst/>
          </a:prstGeom>
        </p:spPr>
        <p:txBody>
          <a:bodyPr lIns="0" tIns="0" rIns="0" bIns="0" rtlCol="0" anchor="t">
            <a:spAutoFit/>
          </a:bodyPr>
          <a:lstStyle/>
          <a:p>
            <a:pPr algn="ctr">
              <a:lnSpc>
                <a:spcPts val="2700"/>
              </a:lnSpc>
            </a:pPr>
            <a:r>
              <a:rPr lang="en-US" sz="1800" b="1">
                <a:solidFill>
                  <a:srgbClr val="FFFFFF"/>
                </a:solidFill>
                <a:latin typeface="Montserrat Bold"/>
                <a:ea typeface="Montserrat Bold"/>
                <a:cs typeface="Montserrat Bold"/>
                <a:sym typeface="Montserrat Bold"/>
              </a:rPr>
              <a:t>Balenciaga – I</a:t>
            </a:r>
            <a:r>
              <a:rPr lang="en-US" sz="1800">
                <a:solidFill>
                  <a:srgbClr val="FFFFFF"/>
                </a:solidFill>
                <a:latin typeface="Montserrat"/>
                <a:ea typeface="Montserrat"/>
                <a:cs typeface="Montserrat"/>
                <a:sym typeface="Montserrat"/>
              </a:rPr>
              <a:t>ntegrates virtual design with traditional tailoring.</a:t>
            </a:r>
          </a:p>
        </p:txBody>
      </p:sp>
      <p:sp>
        <p:nvSpPr>
          <p:cNvPr id="31" name="TextBox 31"/>
          <p:cNvSpPr txBox="1"/>
          <p:nvPr/>
        </p:nvSpPr>
        <p:spPr>
          <a:xfrm>
            <a:off x="12061117" y="6174140"/>
            <a:ext cx="2574218" cy="1017270"/>
          </a:xfrm>
          <a:prstGeom prst="rect">
            <a:avLst/>
          </a:prstGeom>
        </p:spPr>
        <p:txBody>
          <a:bodyPr lIns="0" tIns="0" rIns="0" bIns="0" rtlCol="0" anchor="t">
            <a:spAutoFit/>
          </a:bodyPr>
          <a:lstStyle/>
          <a:p>
            <a:pPr algn="ctr">
              <a:lnSpc>
                <a:spcPts val="2700"/>
              </a:lnSpc>
            </a:pPr>
            <a:r>
              <a:rPr lang="en-US" sz="1800" b="1">
                <a:solidFill>
                  <a:srgbClr val="FFFFFF"/>
                </a:solidFill>
                <a:latin typeface="Montserrat Bold"/>
                <a:ea typeface="Montserrat Bold"/>
                <a:cs typeface="Montserrat Bold"/>
                <a:sym typeface="Montserrat Bold"/>
              </a:rPr>
              <a:t>Stella McCartney – </a:t>
            </a:r>
            <a:r>
              <a:rPr lang="en-US" sz="1800">
                <a:solidFill>
                  <a:srgbClr val="FFFFFF"/>
                </a:solidFill>
                <a:latin typeface="Montserrat"/>
                <a:ea typeface="Montserrat"/>
                <a:cs typeface="Montserrat"/>
                <a:sym typeface="Montserrat"/>
              </a:rPr>
              <a:t>Combines digital and sustainable materials.</a:t>
            </a:r>
          </a:p>
        </p:txBody>
      </p:sp>
      <p:sp>
        <p:nvSpPr>
          <p:cNvPr id="32" name="TextBox 32"/>
          <p:cNvSpPr txBox="1"/>
          <p:nvPr/>
        </p:nvSpPr>
        <p:spPr>
          <a:xfrm>
            <a:off x="12756182" y="4233092"/>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03</a:t>
            </a:r>
          </a:p>
        </p:txBody>
      </p:sp>
      <p:sp>
        <p:nvSpPr>
          <p:cNvPr id="33" name="TextBox 33"/>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nvGrpSpPr>
          <p:cNvPr id="34" name="Group 34"/>
          <p:cNvGrpSpPr/>
          <p:nvPr/>
        </p:nvGrpSpPr>
        <p:grpSpPr>
          <a:xfrm rot="22765">
            <a:off x="12830088" y="5652892"/>
            <a:ext cx="728582" cy="9525"/>
            <a:chOff x="0" y="0"/>
            <a:chExt cx="971443" cy="12700"/>
          </a:xfrm>
        </p:grpSpPr>
        <p:sp>
          <p:nvSpPr>
            <p:cNvPr id="35" name="Freeform 35"/>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FFFFFF"/>
            </a:solidFill>
          </p:spPr>
        </p:sp>
      </p:grpSp>
      <p:sp>
        <p:nvSpPr>
          <p:cNvPr id="37" name="TextBox 37"/>
          <p:cNvSpPr txBox="1"/>
          <p:nvPr/>
        </p:nvSpPr>
        <p:spPr>
          <a:xfrm>
            <a:off x="8816837" y="9242688"/>
            <a:ext cx="6106907" cy="331470"/>
          </a:xfrm>
          <a:prstGeom prst="rect">
            <a:avLst/>
          </a:prstGeom>
        </p:spPr>
        <p:txBody>
          <a:bodyPr lIns="0" tIns="0" rIns="0" bIns="0" rtlCol="0" anchor="t">
            <a:spAutoFit/>
          </a:bodyPr>
          <a:lstStyle/>
          <a:p>
            <a:pPr algn="ctr">
              <a:lnSpc>
                <a:spcPts val="2700"/>
              </a:lnSpc>
            </a:pPr>
            <a:r>
              <a:rPr lang="en-US" sz="1800" u="sng">
                <a:solidFill>
                  <a:srgbClr val="000000"/>
                </a:solidFill>
                <a:latin typeface="Montserrat"/>
                <a:ea typeface="Montserrat"/>
                <a:cs typeface="Montserrat"/>
                <a:sym typeface="Montserrat"/>
                <a:hlinkClick r:id="rId11" tooltip="https://www.youtube.com/watch?v=OBkriWZM7a0"/>
              </a:rPr>
              <a:t>https://www.youtube.com/watch?v=OBkriWZM7a0</a:t>
            </a:r>
          </a:p>
        </p:txBody>
      </p:sp>
      <p:sp>
        <p:nvSpPr>
          <p:cNvPr id="38" name="TextBox 38"/>
          <p:cNvSpPr txBox="1"/>
          <p:nvPr/>
        </p:nvSpPr>
        <p:spPr>
          <a:xfrm rot="16200000">
            <a:off x="15899580" y="7496163"/>
            <a:ext cx="32556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2" tooltip="https://www.fashionupproject.com"/>
              </a:rPr>
              <a:t>www.fashionupproject.com</a:t>
            </a:r>
            <a:endParaRPr lang="en-US" sz="1800" u="sng">
              <a:solidFill>
                <a:srgbClr val="1E2328"/>
              </a:solidFill>
              <a:latin typeface="Montserrat"/>
              <a:ea typeface="Montserrat"/>
              <a:cs typeface="Montserrat"/>
              <a:sym typeface="Montserrat"/>
              <a:hlinkClick r:id="rId12" tooltip="https://www.fashionupproject.com"/>
            </a:endParaRPr>
          </a:p>
        </p:txBody>
      </p:sp>
      <p:sp>
        <p:nvSpPr>
          <p:cNvPr id="39" name="TextBox 39"/>
          <p:cNvSpPr txBox="1"/>
          <p:nvPr/>
        </p:nvSpPr>
        <p:spPr>
          <a:xfrm>
            <a:off x="1922736" y="9143615"/>
            <a:ext cx="3841804" cy="663002"/>
          </a:xfrm>
          <a:prstGeom prst="rect">
            <a:avLst/>
          </a:prstGeom>
        </p:spPr>
        <p:txBody>
          <a:bodyPr wrap="square" lIns="0" tIns="0" rIns="0" bIns="0" rtlCol="0" anchor="t">
            <a:spAutoFit/>
          </a:bodyPr>
          <a:lstStyle/>
          <a:p>
            <a:pPr>
              <a:lnSpc>
                <a:spcPts val="2700"/>
              </a:lnSpc>
            </a:pPr>
            <a:r>
              <a:rPr lang="en-US" sz="1800" b="1" dirty="0">
                <a:solidFill>
                  <a:srgbClr val="000000"/>
                </a:solidFill>
                <a:latin typeface="Montserrat Bold"/>
                <a:ea typeface="Montserrat Bold"/>
                <a:cs typeface="Montserrat Bold"/>
                <a:sym typeface="Montserrat Bold"/>
              </a:rPr>
              <a:t>Take a look on how 3D design is changing fashion.</a:t>
            </a:r>
          </a:p>
        </p:txBody>
      </p:sp>
      <p:grpSp>
        <p:nvGrpSpPr>
          <p:cNvPr id="40" name="Ομάδα 39">
            <a:extLst>
              <a:ext uri="{FF2B5EF4-FFF2-40B4-BE49-F238E27FC236}">
                <a16:creationId xmlns:a16="http://schemas.microsoft.com/office/drawing/2014/main" id="{68EB6334-52D3-BC73-0E2F-BB7912CD936B}"/>
              </a:ext>
            </a:extLst>
          </p:cNvPr>
          <p:cNvGrpSpPr/>
          <p:nvPr/>
        </p:nvGrpSpPr>
        <p:grpSpPr>
          <a:xfrm>
            <a:off x="5893637" y="9058666"/>
            <a:ext cx="2716896" cy="699514"/>
            <a:chOff x="2939574" y="7349603"/>
            <a:chExt cx="2716896" cy="699514"/>
          </a:xfrm>
        </p:grpSpPr>
        <p:sp>
          <p:nvSpPr>
            <p:cNvPr id="41" name="Freeform 22">
              <a:extLst>
                <a:ext uri="{FF2B5EF4-FFF2-40B4-BE49-F238E27FC236}">
                  <a16:creationId xmlns:a16="http://schemas.microsoft.com/office/drawing/2014/main" id="{2898D53F-BB00-889D-7CE1-1EAEDFB438C2}"/>
                </a:ext>
              </a:extLst>
            </p:cNvPr>
            <p:cNvSpPr/>
            <p:nvPr/>
          </p:nvSpPr>
          <p:spPr>
            <a:xfrm>
              <a:off x="4956956" y="7349603"/>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grpSp>
          <p:nvGrpSpPr>
            <p:cNvPr id="42" name="Group 24">
              <a:extLst>
                <a:ext uri="{FF2B5EF4-FFF2-40B4-BE49-F238E27FC236}">
                  <a16:creationId xmlns:a16="http://schemas.microsoft.com/office/drawing/2014/main" id="{4F2A6B87-9023-5DA4-DA63-F1CA5106B50C}"/>
                </a:ext>
              </a:extLst>
            </p:cNvPr>
            <p:cNvGrpSpPr/>
            <p:nvPr/>
          </p:nvGrpSpPr>
          <p:grpSpPr>
            <a:xfrm>
              <a:off x="2939574" y="7417785"/>
              <a:ext cx="1676946" cy="563150"/>
              <a:chOff x="0" y="0"/>
              <a:chExt cx="2235927" cy="750867"/>
            </a:xfrm>
          </p:grpSpPr>
          <p:grpSp>
            <p:nvGrpSpPr>
              <p:cNvPr id="43" name="Group 25">
                <a:extLst>
                  <a:ext uri="{FF2B5EF4-FFF2-40B4-BE49-F238E27FC236}">
                    <a16:creationId xmlns:a16="http://schemas.microsoft.com/office/drawing/2014/main" id="{0ADC9C92-9647-4917-B6F8-7420EB4428EF}"/>
                  </a:ext>
                </a:extLst>
              </p:cNvPr>
              <p:cNvGrpSpPr/>
              <p:nvPr/>
            </p:nvGrpSpPr>
            <p:grpSpPr>
              <a:xfrm>
                <a:off x="0" y="0"/>
                <a:ext cx="2235927" cy="750867"/>
                <a:chOff x="0" y="0"/>
                <a:chExt cx="742713" cy="249417"/>
              </a:xfrm>
            </p:grpSpPr>
            <p:sp>
              <p:nvSpPr>
                <p:cNvPr id="45" name="Freeform 26">
                  <a:extLst>
                    <a:ext uri="{FF2B5EF4-FFF2-40B4-BE49-F238E27FC236}">
                      <a16:creationId xmlns:a16="http://schemas.microsoft.com/office/drawing/2014/main" id="{0FB305F7-405C-EAEA-9972-29E0CBFD0D7D}"/>
                    </a:ext>
                  </a:extLst>
                </p:cNvPr>
                <p:cNvSpPr/>
                <p:nvPr/>
              </p:nvSpPr>
              <p:spPr>
                <a:xfrm>
                  <a:off x="0" y="0"/>
                  <a:ext cx="742713" cy="249417"/>
                </a:xfrm>
                <a:custGeom>
                  <a:avLst/>
                  <a:gdLst/>
                  <a:ahLst/>
                  <a:cxnLst/>
                  <a:rect l="l" t="t" r="r" b="b"/>
                  <a:pathLst>
                    <a:path w="742713" h="249417">
                      <a:moveTo>
                        <a:pt x="0" y="0"/>
                      </a:moveTo>
                      <a:lnTo>
                        <a:pt x="742713" y="0"/>
                      </a:lnTo>
                      <a:lnTo>
                        <a:pt x="742713" y="249417"/>
                      </a:lnTo>
                      <a:lnTo>
                        <a:pt x="0" y="249417"/>
                      </a:lnTo>
                      <a:close/>
                    </a:path>
                  </a:pathLst>
                </a:custGeom>
                <a:solidFill>
                  <a:srgbClr val="000000">
                    <a:alpha val="0"/>
                  </a:srgbClr>
                </a:solidFill>
                <a:ln w="19050" cap="sq">
                  <a:solidFill>
                    <a:srgbClr val="CFCF5A"/>
                  </a:solidFill>
                  <a:prstDash val="solid"/>
                  <a:miter/>
                </a:ln>
              </p:spPr>
            </p:sp>
            <p:sp>
              <p:nvSpPr>
                <p:cNvPr id="46" name="TextBox 27">
                  <a:extLst>
                    <a:ext uri="{FF2B5EF4-FFF2-40B4-BE49-F238E27FC236}">
                      <a16:creationId xmlns:a16="http://schemas.microsoft.com/office/drawing/2014/main" id="{641FE5D8-E379-CA4D-6B05-388ACF0DF0C2}"/>
                    </a:ext>
                  </a:extLst>
                </p:cNvPr>
                <p:cNvSpPr txBox="1"/>
                <p:nvPr/>
              </p:nvSpPr>
              <p:spPr>
                <a:xfrm>
                  <a:off x="0" y="0"/>
                  <a:ext cx="742713" cy="249417"/>
                </a:xfrm>
                <a:prstGeom prst="rect">
                  <a:avLst/>
                </a:prstGeom>
              </p:spPr>
              <p:txBody>
                <a:bodyPr lIns="50800" tIns="50800" rIns="50800" bIns="50800" rtlCol="0" anchor="ctr"/>
                <a:lstStyle/>
                <a:p>
                  <a:pPr algn="ctr">
                    <a:lnSpc>
                      <a:spcPts val="2160"/>
                    </a:lnSpc>
                  </a:pPr>
                  <a:endParaRPr/>
                </a:p>
              </p:txBody>
            </p:sp>
          </p:grpSp>
          <p:sp>
            <p:nvSpPr>
              <p:cNvPr id="44" name="TextBox 28">
                <a:extLst>
                  <a:ext uri="{FF2B5EF4-FFF2-40B4-BE49-F238E27FC236}">
                    <a16:creationId xmlns:a16="http://schemas.microsoft.com/office/drawing/2014/main" id="{B315CBF1-AEC3-E3F7-4142-94149315EB94}"/>
                  </a:ext>
                </a:extLst>
              </p:cNvPr>
              <p:cNvSpPr txBox="1"/>
              <p:nvPr/>
            </p:nvSpPr>
            <p:spPr>
              <a:xfrm>
                <a:off x="0" y="199849"/>
                <a:ext cx="2235927" cy="355600"/>
              </a:xfrm>
              <a:prstGeom prst="rect">
                <a:avLst/>
              </a:prstGeom>
            </p:spPr>
            <p:txBody>
              <a:bodyPr lIns="0" tIns="0" rIns="0" bIns="0" rtlCol="0" anchor="t">
                <a:spAutoFit/>
              </a:bodyPr>
              <a:lstStyle/>
              <a:p>
                <a:pPr algn="ctr">
                  <a:lnSpc>
                    <a:spcPts val="2160"/>
                  </a:lnSpc>
                </a:pPr>
                <a:r>
                  <a:rPr lang="en-US" sz="1800" dirty="0">
                    <a:solidFill>
                      <a:srgbClr val="000000"/>
                    </a:solidFill>
                    <a:latin typeface="Montserrat"/>
                    <a:ea typeface="Montserrat"/>
                    <a:cs typeface="Montserrat"/>
                    <a:sym typeface="Montserrat"/>
                  </a:rPr>
                  <a:t>Watch</a:t>
                </a: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0" name="Freeform 10"/>
          <p:cNvSpPr/>
          <p:nvPr/>
        </p:nvSpPr>
        <p:spPr>
          <a:xfrm>
            <a:off x="12759477"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Freeform 11"/>
          <p:cNvSpPr/>
          <p:nvPr/>
        </p:nvSpPr>
        <p:spPr>
          <a:xfrm>
            <a:off x="11022189"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2" name="Group 12"/>
          <p:cNvGrpSpPr/>
          <p:nvPr/>
        </p:nvGrpSpPr>
        <p:grpSpPr>
          <a:xfrm>
            <a:off x="11182838" y="2303883"/>
            <a:ext cx="3112896" cy="6741974"/>
            <a:chOff x="0" y="0"/>
            <a:chExt cx="4150527" cy="8989299"/>
          </a:xfrm>
        </p:grpSpPr>
        <p:sp>
          <p:nvSpPr>
            <p:cNvPr id="13" name="Freeform 13"/>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7"/>
              <a:stretch>
                <a:fillRect l="-58353" r="-58353"/>
              </a:stretch>
            </a:blipFill>
          </p:spPr>
        </p:sp>
      </p:grpSp>
      <p:grpSp>
        <p:nvGrpSpPr>
          <p:cNvPr id="14" name="Group 14"/>
          <p:cNvGrpSpPr/>
          <p:nvPr/>
        </p:nvGrpSpPr>
        <p:grpSpPr>
          <a:xfrm>
            <a:off x="12498752" y="2365334"/>
            <a:ext cx="481068" cy="59695"/>
            <a:chOff x="0" y="0"/>
            <a:chExt cx="641424" cy="79593"/>
          </a:xfrm>
        </p:grpSpPr>
        <p:sp>
          <p:nvSpPr>
            <p:cNvPr id="15" name="Freeform 15"/>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sp>
      </p:grpSp>
      <p:grpSp>
        <p:nvGrpSpPr>
          <p:cNvPr id="16" name="Group 16"/>
          <p:cNvGrpSpPr/>
          <p:nvPr/>
        </p:nvGrpSpPr>
        <p:grpSpPr>
          <a:xfrm>
            <a:off x="13130400" y="2351217"/>
            <a:ext cx="92122" cy="87927"/>
            <a:chOff x="0" y="0"/>
            <a:chExt cx="122829" cy="117236"/>
          </a:xfrm>
        </p:grpSpPr>
        <p:sp>
          <p:nvSpPr>
            <p:cNvPr id="17" name="Freeform 17"/>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sp>
      </p:grpSp>
      <p:grpSp>
        <p:nvGrpSpPr>
          <p:cNvPr id="18" name="Group 18"/>
          <p:cNvGrpSpPr/>
          <p:nvPr/>
        </p:nvGrpSpPr>
        <p:grpSpPr>
          <a:xfrm>
            <a:off x="10948449" y="3039531"/>
            <a:ext cx="38626" cy="294961"/>
            <a:chOff x="0" y="0"/>
            <a:chExt cx="51501" cy="393282"/>
          </a:xfrm>
        </p:grpSpPr>
        <p:sp>
          <p:nvSpPr>
            <p:cNvPr id="19" name="Freeform 19"/>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sp>
      </p:grpSp>
      <p:grpSp>
        <p:nvGrpSpPr>
          <p:cNvPr id="20" name="Group 20"/>
          <p:cNvGrpSpPr/>
          <p:nvPr/>
        </p:nvGrpSpPr>
        <p:grpSpPr>
          <a:xfrm>
            <a:off x="10948449" y="3553958"/>
            <a:ext cx="38626" cy="531984"/>
            <a:chOff x="0" y="0"/>
            <a:chExt cx="51501" cy="709312"/>
          </a:xfrm>
        </p:grpSpPr>
        <p:sp>
          <p:nvSpPr>
            <p:cNvPr id="21" name="Freeform 21"/>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sp>
      </p:grpSp>
      <p:grpSp>
        <p:nvGrpSpPr>
          <p:cNvPr id="22" name="Group 22"/>
          <p:cNvGrpSpPr/>
          <p:nvPr/>
        </p:nvGrpSpPr>
        <p:grpSpPr>
          <a:xfrm>
            <a:off x="10948449" y="4201819"/>
            <a:ext cx="38626" cy="533740"/>
            <a:chOff x="0" y="0"/>
            <a:chExt cx="51501" cy="711653"/>
          </a:xfrm>
        </p:grpSpPr>
        <p:sp>
          <p:nvSpPr>
            <p:cNvPr id="23" name="Freeform 23"/>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sp>
      </p:grpSp>
      <p:grpSp>
        <p:nvGrpSpPr>
          <p:cNvPr id="24" name="Group 24"/>
          <p:cNvGrpSpPr/>
          <p:nvPr/>
        </p:nvGrpSpPr>
        <p:grpSpPr>
          <a:xfrm>
            <a:off x="14531878" y="3729530"/>
            <a:ext cx="38626" cy="855037"/>
            <a:chOff x="0" y="0"/>
            <a:chExt cx="51501" cy="1140049"/>
          </a:xfrm>
        </p:grpSpPr>
        <p:sp>
          <p:nvSpPr>
            <p:cNvPr id="25" name="Freeform 25"/>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sp>
      </p:grpSp>
      <p:sp>
        <p:nvSpPr>
          <p:cNvPr id="26" name="TextBox 26"/>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sp>
        <p:nvSpPr>
          <p:cNvPr id="27" name="TextBox 27"/>
          <p:cNvSpPr txBox="1"/>
          <p:nvPr/>
        </p:nvSpPr>
        <p:spPr>
          <a:xfrm>
            <a:off x="1031566" y="1424635"/>
            <a:ext cx="8012651" cy="2324100"/>
          </a:xfrm>
          <a:prstGeom prst="rect">
            <a:avLst/>
          </a:prstGeom>
        </p:spPr>
        <p:txBody>
          <a:bodyPr lIns="0" tIns="0" rIns="0" bIns="0" rtlCol="0" anchor="t">
            <a:spAutoFit/>
          </a:bodyPr>
          <a:lstStyle/>
          <a:p>
            <a:pPr algn="l">
              <a:lnSpc>
                <a:spcPts val="6000"/>
              </a:lnSpc>
            </a:pPr>
            <a:r>
              <a:rPr lang="en-US" sz="6000" dirty="0">
                <a:solidFill>
                  <a:srgbClr val="1E2328"/>
                </a:solidFill>
                <a:latin typeface="DM Serif Display"/>
                <a:ea typeface="DM Serif Display"/>
                <a:cs typeface="DM Serif Display"/>
                <a:sym typeface="DM Serif Display"/>
              </a:rPr>
              <a:t>Exercise 3 - Preparing the 3D model for fabric simulation</a:t>
            </a:r>
          </a:p>
        </p:txBody>
      </p:sp>
      <p:sp>
        <p:nvSpPr>
          <p:cNvPr id="28" name="TextBox 28"/>
          <p:cNvSpPr txBox="1"/>
          <p:nvPr/>
        </p:nvSpPr>
        <p:spPr>
          <a:xfrm>
            <a:off x="1031566" y="4144669"/>
            <a:ext cx="9231408" cy="4888268"/>
          </a:xfrm>
          <a:prstGeom prst="rect">
            <a:avLst/>
          </a:prstGeom>
        </p:spPr>
        <p:txBody>
          <a:bodyPr lIns="0" tIns="0" rIns="0" bIns="0" rtlCol="0" anchor="t">
            <a:spAutoFit/>
          </a:bodyPr>
          <a:lstStyle/>
          <a:p>
            <a:pPr algn="l">
              <a:lnSpc>
                <a:spcPts val="3298"/>
              </a:lnSpc>
            </a:pPr>
            <a:r>
              <a:rPr lang="en-US" sz="2199" dirty="0">
                <a:solidFill>
                  <a:srgbClr val="1E2328"/>
                </a:solidFill>
                <a:latin typeface="Montserrat"/>
                <a:ea typeface="Montserrat"/>
                <a:cs typeface="Montserrat"/>
                <a:sym typeface="Montserrat"/>
              </a:rPr>
              <a:t>📌 </a:t>
            </a:r>
            <a:r>
              <a:rPr lang="en-US" sz="2199" b="1" dirty="0">
                <a:solidFill>
                  <a:srgbClr val="1E2328"/>
                </a:solidFill>
                <a:latin typeface="Montserrat Bold"/>
                <a:ea typeface="Montserrat Bold"/>
                <a:cs typeface="Montserrat Bold"/>
                <a:sym typeface="Montserrat Bold"/>
              </a:rPr>
              <a:t>Objective</a:t>
            </a:r>
            <a:r>
              <a:rPr lang="en-US" sz="2199" dirty="0">
                <a:solidFill>
                  <a:srgbClr val="1E2328"/>
                </a:solidFill>
                <a:latin typeface="Montserrat"/>
                <a:ea typeface="Montserrat"/>
                <a:cs typeface="Montserrat"/>
                <a:sym typeface="Montserrat"/>
              </a:rPr>
              <a:t>: Finalize your 3D garment for fabric testing in Unit 4.</a:t>
            </a:r>
          </a:p>
          <a:p>
            <a:pPr algn="l">
              <a:lnSpc>
                <a:spcPts val="3298"/>
              </a:lnSpc>
            </a:pPr>
            <a:endParaRPr lang="en-US" sz="2199" dirty="0">
              <a:solidFill>
                <a:srgbClr val="1E2328"/>
              </a:solidFill>
              <a:latin typeface="Montserrat"/>
              <a:ea typeface="Montserrat"/>
              <a:cs typeface="Montserrat"/>
              <a:sym typeface="Montserrat"/>
            </a:endParaRPr>
          </a:p>
          <a:p>
            <a:pPr algn="l">
              <a:lnSpc>
                <a:spcPts val="3298"/>
              </a:lnSpc>
            </a:pPr>
            <a:endParaRPr lang="en-US" sz="2199" dirty="0">
              <a:solidFill>
                <a:srgbClr val="1E2328"/>
              </a:solidFill>
              <a:latin typeface="Montserrat"/>
              <a:ea typeface="Montserrat"/>
              <a:cs typeface="Montserrat"/>
              <a:sym typeface="Montserrat"/>
            </a:endParaRPr>
          </a:p>
          <a:p>
            <a:pPr algn="l">
              <a:lnSpc>
                <a:spcPts val="3298"/>
              </a:lnSpc>
            </a:pPr>
            <a:r>
              <a:rPr lang="en-US" sz="2199" dirty="0">
                <a:solidFill>
                  <a:srgbClr val="1E2328"/>
                </a:solidFill>
                <a:latin typeface="Montserrat"/>
                <a:ea typeface="Montserrat"/>
                <a:cs typeface="Montserrat"/>
                <a:sym typeface="Montserrat"/>
              </a:rPr>
              <a:t>Instructions:</a:t>
            </a:r>
          </a:p>
          <a:p>
            <a:pPr marL="474764" lvl="1" indent="-237382" algn="l">
              <a:lnSpc>
                <a:spcPts val="3298"/>
              </a:lnSpc>
              <a:buAutoNum type="arabicPeriod"/>
            </a:pPr>
            <a:r>
              <a:rPr lang="en-US" sz="2199" b="1" dirty="0">
                <a:solidFill>
                  <a:srgbClr val="1E2328"/>
                </a:solidFill>
                <a:latin typeface="Montserrat Bold"/>
                <a:ea typeface="Montserrat Bold"/>
                <a:cs typeface="Montserrat Bold"/>
                <a:sym typeface="Montserrat Bold"/>
              </a:rPr>
              <a:t>Ensure all pattern pieces are connected properly</a:t>
            </a:r>
            <a:r>
              <a:rPr lang="en-US" sz="2199" dirty="0">
                <a:solidFill>
                  <a:srgbClr val="1E2328"/>
                </a:solidFill>
                <a:latin typeface="Montserrat"/>
                <a:ea typeface="Montserrat"/>
                <a:cs typeface="Montserrat"/>
                <a:sym typeface="Montserrat"/>
              </a:rPr>
              <a:t> in Blender.</a:t>
            </a:r>
          </a:p>
          <a:p>
            <a:pPr marL="474764" lvl="1" indent="-237382" algn="l">
              <a:lnSpc>
                <a:spcPts val="3298"/>
              </a:lnSpc>
              <a:buAutoNum type="arabicPeriod"/>
            </a:pPr>
            <a:r>
              <a:rPr lang="en-US" sz="2199" b="1" dirty="0">
                <a:solidFill>
                  <a:srgbClr val="1E2328"/>
                </a:solidFill>
                <a:latin typeface="Montserrat Bold"/>
                <a:ea typeface="Montserrat Bold"/>
                <a:cs typeface="Montserrat Bold"/>
                <a:sym typeface="Montserrat Bold"/>
              </a:rPr>
              <a:t>Apply fabric settings</a:t>
            </a:r>
            <a:r>
              <a:rPr lang="en-US" sz="2199" dirty="0">
                <a:solidFill>
                  <a:srgbClr val="1E2328"/>
                </a:solidFill>
                <a:latin typeface="Montserrat"/>
                <a:ea typeface="Montserrat"/>
                <a:cs typeface="Montserrat"/>
                <a:sym typeface="Montserrat"/>
              </a:rPr>
              <a:t> to prepare for draping and movement tests.</a:t>
            </a:r>
          </a:p>
          <a:p>
            <a:pPr marL="474764" lvl="1" indent="-237382" algn="l">
              <a:lnSpc>
                <a:spcPts val="3298"/>
              </a:lnSpc>
              <a:buAutoNum type="arabicPeriod"/>
            </a:pPr>
            <a:r>
              <a:rPr lang="en-US" sz="2199" b="1" dirty="0">
                <a:solidFill>
                  <a:srgbClr val="1E2328"/>
                </a:solidFill>
                <a:latin typeface="Montserrat Bold"/>
                <a:ea typeface="Montserrat Bold"/>
                <a:cs typeface="Montserrat Bold"/>
                <a:sym typeface="Montserrat Bold"/>
              </a:rPr>
              <a:t>Save your 3D model </a:t>
            </a:r>
            <a:r>
              <a:rPr lang="en-US" sz="2199" dirty="0">
                <a:solidFill>
                  <a:srgbClr val="1E2328"/>
                </a:solidFill>
                <a:latin typeface="Montserrat"/>
                <a:ea typeface="Montserrat"/>
                <a:cs typeface="Montserrat"/>
                <a:sym typeface="Montserrat"/>
              </a:rPr>
              <a:t>in a format ready for further simulation.</a:t>
            </a:r>
          </a:p>
          <a:p>
            <a:pPr algn="l">
              <a:lnSpc>
                <a:spcPts val="3298"/>
              </a:lnSpc>
            </a:pPr>
            <a:endParaRPr lang="en-US" sz="2199" dirty="0">
              <a:solidFill>
                <a:srgbClr val="1E2328"/>
              </a:solidFill>
              <a:latin typeface="Montserrat"/>
              <a:ea typeface="Montserrat"/>
              <a:cs typeface="Montserrat"/>
              <a:sym typeface="Montserrat"/>
            </a:endParaRPr>
          </a:p>
          <a:p>
            <a:pPr algn="l">
              <a:lnSpc>
                <a:spcPts val="3298"/>
              </a:lnSpc>
            </a:pPr>
            <a:endParaRPr lang="en-US" sz="2199" dirty="0">
              <a:solidFill>
                <a:srgbClr val="1E2328"/>
              </a:solidFill>
              <a:latin typeface="Montserrat"/>
              <a:ea typeface="Montserrat"/>
              <a:cs typeface="Montserrat"/>
              <a:sym typeface="Montserrat"/>
            </a:endParaRPr>
          </a:p>
          <a:p>
            <a:pPr algn="l">
              <a:lnSpc>
                <a:spcPts val="3299"/>
              </a:lnSpc>
            </a:pPr>
            <a:r>
              <a:rPr lang="en-US" sz="2199" dirty="0">
                <a:solidFill>
                  <a:srgbClr val="1E2328"/>
                </a:solidFill>
                <a:latin typeface="Montserrat"/>
                <a:ea typeface="Montserrat"/>
                <a:cs typeface="Montserrat"/>
                <a:sym typeface="Montserrat"/>
              </a:rPr>
              <a:t>🛠 </a:t>
            </a:r>
            <a:r>
              <a:rPr lang="en-US" sz="2199" b="1" dirty="0">
                <a:solidFill>
                  <a:srgbClr val="1E2328"/>
                </a:solidFill>
                <a:latin typeface="Montserrat Bold"/>
                <a:ea typeface="Montserrat Bold"/>
                <a:cs typeface="Montserrat Bold"/>
                <a:sym typeface="Montserrat Bold"/>
              </a:rPr>
              <a:t>Tools Needed</a:t>
            </a:r>
            <a:r>
              <a:rPr lang="en-US" sz="2199" dirty="0">
                <a:solidFill>
                  <a:srgbClr val="1E2328"/>
                </a:solidFill>
                <a:latin typeface="Montserrat"/>
                <a:ea typeface="Montserrat"/>
                <a:cs typeface="Montserrat"/>
                <a:sym typeface="Montserrat"/>
              </a:rPr>
              <a:t>: Blender software, exported 3D model.</a:t>
            </a:r>
          </a:p>
          <a:p>
            <a:pPr algn="l">
              <a:lnSpc>
                <a:spcPts val="3298"/>
              </a:lnSpc>
            </a:pPr>
            <a:endParaRPr lang="en-US" sz="2199" dirty="0">
              <a:solidFill>
                <a:srgbClr val="1E2328"/>
              </a:solidFill>
              <a:latin typeface="Montserrat"/>
              <a:ea typeface="Montserrat"/>
              <a:cs typeface="Montserrat"/>
              <a:sym typeface="Montserrat"/>
            </a:endParaRPr>
          </a:p>
        </p:txBody>
      </p:sp>
      <p:sp>
        <p:nvSpPr>
          <p:cNvPr id="29" name="TextBox 29"/>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0" name="TextBox 30"/>
          <p:cNvSpPr txBox="1"/>
          <p:nvPr/>
        </p:nvSpPr>
        <p:spPr>
          <a:xfrm rot="16200000">
            <a:off x="15785280" y="7374243"/>
            <a:ext cx="349945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sp>
        <p:nvSpPr>
          <p:cNvPr id="9" name="Freeform 9"/>
          <p:cNvSpPr/>
          <p:nvPr/>
        </p:nvSpPr>
        <p:spPr>
          <a:xfrm>
            <a:off x="0" y="5674870"/>
            <a:ext cx="2839729" cy="4612130"/>
          </a:xfrm>
          <a:custGeom>
            <a:avLst/>
            <a:gdLst/>
            <a:ahLst/>
            <a:cxnLst/>
            <a:rect l="l" t="t" r="r" b="b"/>
            <a:pathLst>
              <a:path w="2839729" h="4612130">
                <a:moveTo>
                  <a:pt x="0" y="0"/>
                </a:moveTo>
                <a:lnTo>
                  <a:pt x="2839729" y="0"/>
                </a:lnTo>
                <a:lnTo>
                  <a:pt x="2839729" y="4612130"/>
                </a:lnTo>
                <a:lnTo>
                  <a:pt x="0" y="461213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Freeform 10"/>
          <p:cNvSpPr/>
          <p:nvPr/>
        </p:nvSpPr>
        <p:spPr>
          <a:xfrm>
            <a:off x="0" y="1033462"/>
            <a:ext cx="16672328" cy="4745461"/>
          </a:xfrm>
          <a:custGeom>
            <a:avLst/>
            <a:gdLst/>
            <a:ahLst/>
            <a:cxnLst/>
            <a:rect l="l" t="t" r="r" b="b"/>
            <a:pathLst>
              <a:path w="16672328" h="4745461">
                <a:moveTo>
                  <a:pt x="0" y="0"/>
                </a:moveTo>
                <a:lnTo>
                  <a:pt x="16672328" y="0"/>
                </a:lnTo>
                <a:lnTo>
                  <a:pt x="16672328" y="4745461"/>
                </a:lnTo>
                <a:lnTo>
                  <a:pt x="0" y="474546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1" name="Group 11"/>
          <p:cNvGrpSpPr/>
          <p:nvPr/>
        </p:nvGrpSpPr>
        <p:grpSpPr>
          <a:xfrm rot="-10800000">
            <a:off x="-4762" y="1019174"/>
            <a:ext cx="18297525" cy="9525"/>
            <a:chOff x="0" y="0"/>
            <a:chExt cx="24396700" cy="12700"/>
          </a:xfrm>
        </p:grpSpPr>
        <p:sp>
          <p:nvSpPr>
            <p:cNvPr id="12" name="Freeform 12"/>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3" name="TextBox 13"/>
          <p:cNvSpPr txBox="1"/>
          <p:nvPr/>
        </p:nvSpPr>
        <p:spPr>
          <a:xfrm>
            <a:off x="6228287" y="2798097"/>
            <a:ext cx="5831426" cy="1447800"/>
          </a:xfrm>
          <a:prstGeom prst="rect">
            <a:avLst/>
          </a:prstGeom>
        </p:spPr>
        <p:txBody>
          <a:bodyPr lIns="0" tIns="0" rIns="0" bIns="0" rtlCol="0" anchor="t">
            <a:spAutoFit/>
          </a:bodyPr>
          <a:lstStyle/>
          <a:p>
            <a:pPr algn="l">
              <a:lnSpc>
                <a:spcPts val="6000"/>
              </a:lnSpc>
            </a:pPr>
            <a:r>
              <a:rPr lang="en-US" sz="6000">
                <a:solidFill>
                  <a:srgbClr val="000000"/>
                </a:solidFill>
                <a:latin typeface="DM Serif Display"/>
                <a:ea typeface="DM Serif Display"/>
                <a:cs typeface="DM Serif Display"/>
                <a:sym typeface="DM Serif Display"/>
              </a:rPr>
              <a:t>Unit </a:t>
            </a:r>
          </a:p>
          <a:p>
            <a:pPr algn="l">
              <a:lnSpc>
                <a:spcPts val="6000"/>
              </a:lnSpc>
            </a:pPr>
            <a:r>
              <a:rPr lang="en-US" sz="6000">
                <a:solidFill>
                  <a:srgbClr val="000000"/>
                </a:solidFill>
                <a:latin typeface="DM Serif Display"/>
                <a:ea typeface="DM Serif Display"/>
                <a:cs typeface="DM Serif Display"/>
                <a:sym typeface="DM Serif Display"/>
              </a:rPr>
              <a:t>Summary</a:t>
            </a:r>
          </a:p>
        </p:txBody>
      </p:sp>
      <p:grpSp>
        <p:nvGrpSpPr>
          <p:cNvPr id="14" name="Group 14"/>
          <p:cNvGrpSpPr/>
          <p:nvPr/>
        </p:nvGrpSpPr>
        <p:grpSpPr>
          <a:xfrm>
            <a:off x="6282016" y="4686870"/>
            <a:ext cx="728566" cy="14287"/>
            <a:chOff x="0" y="0"/>
            <a:chExt cx="971421" cy="19049"/>
          </a:xfrm>
        </p:grpSpPr>
        <p:sp>
          <p:nvSpPr>
            <p:cNvPr id="15" name="Freeform 15"/>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000000"/>
            </a:solidFill>
          </p:spPr>
        </p:sp>
      </p:grpSp>
      <p:sp>
        <p:nvSpPr>
          <p:cNvPr id="16" name="TextBox 16"/>
          <p:cNvSpPr txBox="1"/>
          <p:nvPr/>
        </p:nvSpPr>
        <p:spPr>
          <a:xfrm>
            <a:off x="4547772" y="6017048"/>
            <a:ext cx="12031200" cy="4359399"/>
          </a:xfrm>
          <a:prstGeom prst="rect">
            <a:avLst/>
          </a:prstGeom>
        </p:spPr>
        <p:txBody>
          <a:bodyPr lIns="0" tIns="0" rIns="0" bIns="0" rtlCol="0" anchor="t">
            <a:spAutoFit/>
          </a:bodyPr>
          <a:lstStyle/>
          <a:p>
            <a:pPr algn="just">
              <a:lnSpc>
                <a:spcPts val="3148"/>
              </a:lnSpc>
            </a:pPr>
            <a:r>
              <a:rPr lang="en-US" sz="2099" dirty="0">
                <a:solidFill>
                  <a:srgbClr val="1E2328"/>
                </a:solidFill>
                <a:latin typeface="Montserrat"/>
                <a:ea typeface="Montserrat"/>
                <a:cs typeface="Montserrat"/>
                <a:sym typeface="Montserrat"/>
              </a:rPr>
              <a:t>In this Unit, you learned:</a:t>
            </a:r>
            <a:endParaRPr lang="it-IT"/>
          </a:p>
          <a:p>
            <a:pPr marL="452755" lvl="1" indent="-226060" algn="just">
              <a:lnSpc>
                <a:spcPts val="3148"/>
              </a:lnSpc>
              <a:buFont typeface="Arial"/>
              <a:buChar char="•"/>
            </a:pPr>
            <a:r>
              <a:rPr lang="en-US" sz="2099" dirty="0">
                <a:solidFill>
                  <a:srgbClr val="1E2328"/>
                </a:solidFill>
                <a:latin typeface="Montserrat"/>
                <a:ea typeface="Montserrat"/>
                <a:cs typeface="Montserrat"/>
                <a:sym typeface="Montserrat"/>
              </a:rPr>
              <a:t>How to </a:t>
            </a:r>
            <a:r>
              <a:rPr lang="en-US" sz="2099" b="1" dirty="0">
                <a:solidFill>
                  <a:srgbClr val="1E2328"/>
                </a:solidFill>
                <a:latin typeface="Montserrat Bold"/>
                <a:ea typeface="Montserrat Bold"/>
                <a:cs typeface="Montserrat Bold"/>
                <a:sym typeface="Montserrat Bold"/>
              </a:rPr>
              <a:t>digitize a 2D paper pattern and convert it into a 3D </a:t>
            </a:r>
            <a:r>
              <a:rPr lang="en-US" sz="2099" dirty="0">
                <a:solidFill>
                  <a:srgbClr val="1E2328"/>
                </a:solidFill>
                <a:latin typeface="Montserrat"/>
                <a:ea typeface="Montserrat"/>
                <a:cs typeface="Montserrat"/>
                <a:sym typeface="Montserrat"/>
              </a:rPr>
              <a:t>model in Blender.</a:t>
            </a:r>
            <a:endParaRPr lang="en-US" sz="2099" dirty="0">
              <a:solidFill>
                <a:srgbClr val="1E2328"/>
              </a:solidFill>
              <a:latin typeface="Montserrat"/>
              <a:ea typeface="Montserrat"/>
              <a:cs typeface="Montserrat"/>
            </a:endParaRPr>
          </a:p>
          <a:p>
            <a:pPr marL="452755" lvl="1" indent="-226060" algn="just">
              <a:lnSpc>
                <a:spcPts val="3148"/>
              </a:lnSpc>
              <a:buFont typeface="Arial"/>
              <a:buChar char="•"/>
            </a:pPr>
            <a:r>
              <a:rPr lang="en-US" sz="2099" dirty="0">
                <a:solidFill>
                  <a:srgbClr val="1E2328"/>
                </a:solidFill>
                <a:latin typeface="Montserrat"/>
                <a:ea typeface="Montserrat"/>
                <a:cs typeface="Montserrat"/>
                <a:sym typeface="Montserrat"/>
              </a:rPr>
              <a:t>The </a:t>
            </a:r>
            <a:r>
              <a:rPr lang="en-US" sz="2099" b="1" dirty="0">
                <a:solidFill>
                  <a:srgbClr val="1E2328"/>
                </a:solidFill>
                <a:latin typeface="Montserrat Bold"/>
                <a:ea typeface="Montserrat Bold"/>
                <a:cs typeface="Montserrat Bold"/>
                <a:sym typeface="Montserrat Bold"/>
              </a:rPr>
              <a:t>workflow of hybrid 2D/3D design</a:t>
            </a:r>
            <a:r>
              <a:rPr lang="en-US" sz="2099" dirty="0">
                <a:solidFill>
                  <a:srgbClr val="1E2328"/>
                </a:solidFill>
                <a:latin typeface="Montserrat"/>
                <a:ea typeface="Montserrat"/>
                <a:cs typeface="Montserrat"/>
                <a:sym typeface="Montserrat"/>
              </a:rPr>
              <a:t>, combining traditional patternmaking with digital tools.</a:t>
            </a:r>
            <a:endParaRPr lang="en-US" sz="2099" dirty="0">
              <a:solidFill>
                <a:srgbClr val="1E2328"/>
              </a:solidFill>
              <a:latin typeface="Montserrat"/>
              <a:ea typeface="Montserrat"/>
              <a:cs typeface="Montserrat"/>
            </a:endParaRPr>
          </a:p>
          <a:p>
            <a:pPr marL="452755" lvl="1" indent="-226060" algn="just">
              <a:lnSpc>
                <a:spcPts val="3148"/>
              </a:lnSpc>
              <a:buFont typeface="Arial"/>
              <a:buChar char="•"/>
            </a:pPr>
            <a:r>
              <a:rPr lang="en-US" sz="2099" dirty="0">
                <a:solidFill>
                  <a:srgbClr val="1E2328"/>
                </a:solidFill>
                <a:latin typeface="Montserrat"/>
                <a:ea typeface="Montserrat"/>
                <a:cs typeface="Montserrat"/>
                <a:sym typeface="Montserrat"/>
              </a:rPr>
              <a:t>The importance of </a:t>
            </a:r>
            <a:r>
              <a:rPr lang="en-US" sz="2099" b="1" dirty="0">
                <a:solidFill>
                  <a:srgbClr val="1E2328"/>
                </a:solidFill>
                <a:latin typeface="Montserrat Bold"/>
                <a:ea typeface="Montserrat Bold"/>
                <a:cs typeface="Montserrat Bold"/>
                <a:sym typeface="Montserrat Bold"/>
              </a:rPr>
              <a:t>digital patternmaking</a:t>
            </a:r>
            <a:r>
              <a:rPr lang="en-US" sz="2099" dirty="0">
                <a:solidFill>
                  <a:srgbClr val="1E2328"/>
                </a:solidFill>
                <a:latin typeface="Montserrat"/>
                <a:ea typeface="Montserrat"/>
                <a:cs typeface="Montserrat"/>
                <a:sym typeface="Montserrat"/>
              </a:rPr>
              <a:t> for accuracy, efficiency, and sustainability.</a:t>
            </a:r>
            <a:endParaRPr lang="en-US" sz="2099" dirty="0">
              <a:solidFill>
                <a:srgbClr val="1E2328"/>
              </a:solidFill>
              <a:latin typeface="Montserrat"/>
              <a:ea typeface="Montserrat"/>
              <a:cs typeface="Montserrat"/>
            </a:endParaRPr>
          </a:p>
          <a:p>
            <a:pPr marL="452755" lvl="1" indent="-226060" algn="just">
              <a:lnSpc>
                <a:spcPts val="3148"/>
              </a:lnSpc>
              <a:buFont typeface="Arial"/>
              <a:buChar char="•"/>
            </a:pPr>
            <a:r>
              <a:rPr lang="en-US" sz="2099" dirty="0">
                <a:solidFill>
                  <a:srgbClr val="1E2328"/>
                </a:solidFill>
                <a:latin typeface="Montserrat"/>
                <a:ea typeface="Montserrat"/>
                <a:cs typeface="Montserrat"/>
                <a:sym typeface="Montserrat"/>
              </a:rPr>
              <a:t>How to </a:t>
            </a:r>
            <a:r>
              <a:rPr lang="en-US" sz="2099" b="1" dirty="0">
                <a:solidFill>
                  <a:srgbClr val="1E2328"/>
                </a:solidFill>
                <a:latin typeface="Montserrat Bold"/>
                <a:ea typeface="Montserrat Bold"/>
                <a:cs typeface="Montserrat Bold"/>
                <a:sym typeface="Montserrat Bold"/>
              </a:rPr>
              <a:t>import, trace, and refine patterns in Blender</a:t>
            </a:r>
            <a:r>
              <a:rPr lang="en-US" sz="2099" dirty="0">
                <a:solidFill>
                  <a:srgbClr val="1E2328"/>
                </a:solidFill>
                <a:latin typeface="Montserrat"/>
                <a:ea typeface="Montserrat"/>
                <a:cs typeface="Montserrat"/>
                <a:sym typeface="Montserrat"/>
              </a:rPr>
              <a:t> for garment construction.</a:t>
            </a:r>
            <a:endParaRPr lang="en-US" sz="2099" dirty="0">
              <a:solidFill>
                <a:srgbClr val="1E2328"/>
              </a:solidFill>
              <a:latin typeface="Montserrat"/>
              <a:ea typeface="Montserrat"/>
              <a:cs typeface="Montserrat"/>
            </a:endParaRPr>
          </a:p>
          <a:p>
            <a:pPr marL="452755" lvl="1" indent="-226060" algn="just">
              <a:lnSpc>
                <a:spcPts val="3148"/>
              </a:lnSpc>
              <a:buFont typeface="Arial"/>
              <a:buChar char="•"/>
            </a:pPr>
            <a:r>
              <a:rPr lang="en-US" sz="2099" dirty="0">
                <a:solidFill>
                  <a:srgbClr val="1E2328"/>
                </a:solidFill>
                <a:latin typeface="Montserrat"/>
                <a:ea typeface="Montserrat"/>
                <a:cs typeface="Montserrat"/>
                <a:sym typeface="Montserrat"/>
              </a:rPr>
              <a:t>The </a:t>
            </a:r>
            <a:r>
              <a:rPr lang="en-US" sz="2099" b="1" dirty="0">
                <a:solidFill>
                  <a:srgbClr val="1E2328"/>
                </a:solidFill>
                <a:latin typeface="Montserrat Bold"/>
                <a:ea typeface="Montserrat Bold"/>
                <a:cs typeface="Montserrat Bold"/>
                <a:sym typeface="Montserrat Bold"/>
              </a:rPr>
              <a:t>benefits of virtual garment prototyping</a:t>
            </a:r>
            <a:r>
              <a:rPr lang="en-US" sz="2099" dirty="0">
                <a:solidFill>
                  <a:srgbClr val="1E2328"/>
                </a:solidFill>
                <a:latin typeface="Montserrat"/>
                <a:ea typeface="Montserrat"/>
                <a:cs typeface="Montserrat"/>
                <a:sym typeface="Montserrat"/>
              </a:rPr>
              <a:t>, reducing waste and improving design flexibility.</a:t>
            </a:r>
            <a:endParaRPr lang="en-US" sz="2099" dirty="0">
              <a:solidFill>
                <a:srgbClr val="1E2328"/>
              </a:solidFill>
              <a:latin typeface="Montserrat"/>
              <a:ea typeface="Montserrat"/>
              <a:cs typeface="Montserrat"/>
            </a:endParaRPr>
          </a:p>
          <a:p>
            <a:pPr marL="452755" lvl="1" indent="-226060" algn="just">
              <a:lnSpc>
                <a:spcPts val="3148"/>
              </a:lnSpc>
              <a:buFont typeface="Arial"/>
              <a:buChar char="•"/>
            </a:pPr>
            <a:r>
              <a:rPr lang="en-US" sz="2099" dirty="0">
                <a:solidFill>
                  <a:srgbClr val="1E2328"/>
                </a:solidFill>
                <a:latin typeface="Montserrat"/>
                <a:ea typeface="Montserrat"/>
                <a:cs typeface="Montserrat"/>
                <a:sym typeface="Montserrat"/>
              </a:rPr>
              <a:t>How </a:t>
            </a:r>
            <a:r>
              <a:rPr lang="en-US" sz="2099" b="1" dirty="0">
                <a:solidFill>
                  <a:srgbClr val="1E2328"/>
                </a:solidFill>
                <a:latin typeface="Montserrat Bold"/>
                <a:ea typeface="Montserrat Bold"/>
                <a:cs typeface="Montserrat Bold"/>
                <a:sym typeface="Montserrat Bold"/>
              </a:rPr>
              <a:t>fashion brands use hybrid 2D/3D workflows</a:t>
            </a:r>
            <a:r>
              <a:rPr lang="en-US" sz="2099" dirty="0">
                <a:solidFill>
                  <a:srgbClr val="1E2328"/>
                </a:solidFill>
                <a:latin typeface="Montserrat"/>
                <a:ea typeface="Montserrat"/>
                <a:cs typeface="Montserrat"/>
                <a:sym typeface="Montserrat"/>
              </a:rPr>
              <a:t> to optimize their creative and production processes.</a:t>
            </a:r>
            <a:endParaRPr lang="en-US" sz="2099" dirty="0">
              <a:solidFill>
                <a:srgbClr val="1E2328"/>
              </a:solidFill>
              <a:latin typeface="Montserrat"/>
              <a:ea typeface="Montserrat"/>
              <a:cs typeface="Montserrat"/>
            </a:endParaRPr>
          </a:p>
          <a:p>
            <a:pPr algn="l">
              <a:lnSpc>
                <a:spcPts val="3299"/>
              </a:lnSpc>
            </a:pPr>
            <a:endParaRPr lang="en-US" sz="2099" dirty="0">
              <a:solidFill>
                <a:srgbClr val="1E2328"/>
              </a:solidFill>
              <a:latin typeface="Montserrat"/>
              <a:ea typeface="Montserrat"/>
              <a:cs typeface="Montserrat"/>
              <a:sym typeface="Montserrat"/>
            </a:endParaRPr>
          </a:p>
        </p:txBody>
      </p:sp>
      <p:sp>
        <p:nvSpPr>
          <p:cNvPr id="17" name="Freeform 17"/>
          <p:cNvSpPr/>
          <p:nvPr/>
        </p:nvSpPr>
        <p:spPr>
          <a:xfrm>
            <a:off x="946488" y="2126555"/>
            <a:ext cx="3474574" cy="7094874"/>
          </a:xfrm>
          <a:custGeom>
            <a:avLst/>
            <a:gdLst/>
            <a:ahLst/>
            <a:cxnLst/>
            <a:rect l="l" t="t" r="r" b="b"/>
            <a:pathLst>
              <a:path w="3474574" h="7094874">
                <a:moveTo>
                  <a:pt x="0" y="0"/>
                </a:moveTo>
                <a:lnTo>
                  <a:pt x="3474575" y="0"/>
                </a:lnTo>
                <a:lnTo>
                  <a:pt x="3474575" y="7094875"/>
                </a:lnTo>
                <a:lnTo>
                  <a:pt x="0" y="70948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grpSp>
        <p:nvGrpSpPr>
          <p:cNvPr id="18" name="Group 18"/>
          <p:cNvGrpSpPr/>
          <p:nvPr/>
        </p:nvGrpSpPr>
        <p:grpSpPr>
          <a:xfrm>
            <a:off x="1129083" y="2307395"/>
            <a:ext cx="3112896" cy="6741974"/>
            <a:chOff x="0" y="0"/>
            <a:chExt cx="4150527" cy="8989299"/>
          </a:xfrm>
        </p:grpSpPr>
        <p:sp>
          <p:nvSpPr>
            <p:cNvPr id="19" name="Freeform 19"/>
            <p:cNvSpPr/>
            <p:nvPr/>
          </p:nvSpPr>
          <p:spPr>
            <a:xfrm>
              <a:off x="0" y="0"/>
              <a:ext cx="4150487" cy="8989187"/>
            </a:xfrm>
            <a:custGeom>
              <a:avLst/>
              <a:gdLst/>
              <a:ahLst/>
              <a:cxnLst/>
              <a:rect l="l" t="t" r="r" b="b"/>
              <a:pathLst>
                <a:path w="4150487" h="8989187">
                  <a:moveTo>
                    <a:pt x="3761867" y="0"/>
                  </a:moveTo>
                  <a:lnTo>
                    <a:pt x="3260979" y="0"/>
                  </a:lnTo>
                  <a:lnTo>
                    <a:pt x="3260979" y="105283"/>
                  </a:lnTo>
                  <a:cubicBezTo>
                    <a:pt x="3260979" y="224663"/>
                    <a:pt x="3162681" y="322961"/>
                    <a:pt x="3043301" y="322961"/>
                  </a:cubicBezTo>
                  <a:lnTo>
                    <a:pt x="1109599" y="322961"/>
                  </a:lnTo>
                  <a:cubicBezTo>
                    <a:pt x="990219" y="322961"/>
                    <a:pt x="891921" y="224663"/>
                    <a:pt x="891921" y="105283"/>
                  </a:cubicBezTo>
                  <a:lnTo>
                    <a:pt x="891921" y="0"/>
                  </a:lnTo>
                  <a:lnTo>
                    <a:pt x="386207" y="0"/>
                  </a:lnTo>
                  <a:cubicBezTo>
                    <a:pt x="173228" y="0"/>
                    <a:pt x="0" y="173228"/>
                    <a:pt x="0" y="386207"/>
                  </a:cubicBezTo>
                  <a:lnTo>
                    <a:pt x="0" y="8602980"/>
                  </a:lnTo>
                  <a:cubicBezTo>
                    <a:pt x="0" y="8815960"/>
                    <a:pt x="173228" y="8989187"/>
                    <a:pt x="386207" y="8989187"/>
                  </a:cubicBezTo>
                  <a:lnTo>
                    <a:pt x="3761867" y="8989187"/>
                  </a:lnTo>
                  <a:cubicBezTo>
                    <a:pt x="3974846" y="8989187"/>
                    <a:pt x="4148074" y="8815960"/>
                    <a:pt x="4148074" y="8602980"/>
                  </a:cubicBezTo>
                  <a:lnTo>
                    <a:pt x="4148074" y="386207"/>
                  </a:lnTo>
                  <a:cubicBezTo>
                    <a:pt x="4150487" y="173228"/>
                    <a:pt x="3977259" y="0"/>
                    <a:pt x="3761867" y="0"/>
                  </a:cubicBezTo>
                  <a:close/>
                </a:path>
              </a:pathLst>
            </a:custGeom>
            <a:blipFill>
              <a:blip r:embed="rId9"/>
              <a:stretch>
                <a:fillRect l="-22207" r="-22265" b="-1"/>
              </a:stretch>
            </a:blipFill>
          </p:spPr>
        </p:sp>
      </p:grpSp>
      <p:grpSp>
        <p:nvGrpSpPr>
          <p:cNvPr id="20" name="Group 20"/>
          <p:cNvGrpSpPr/>
          <p:nvPr/>
        </p:nvGrpSpPr>
        <p:grpSpPr>
          <a:xfrm>
            <a:off x="2423051" y="2365334"/>
            <a:ext cx="481068" cy="59695"/>
            <a:chOff x="0" y="0"/>
            <a:chExt cx="641424" cy="79593"/>
          </a:xfrm>
        </p:grpSpPr>
        <p:sp>
          <p:nvSpPr>
            <p:cNvPr id="21" name="Freeform 21"/>
            <p:cNvSpPr/>
            <p:nvPr/>
          </p:nvSpPr>
          <p:spPr>
            <a:xfrm>
              <a:off x="0" y="0"/>
              <a:ext cx="641350" cy="79629"/>
            </a:xfrm>
            <a:custGeom>
              <a:avLst/>
              <a:gdLst/>
              <a:ahLst/>
              <a:cxnLst/>
              <a:rect l="l" t="t" r="r" b="b"/>
              <a:pathLst>
                <a:path w="641350" h="79629">
                  <a:moveTo>
                    <a:pt x="601599" y="0"/>
                  </a:moveTo>
                  <a:lnTo>
                    <a:pt x="39751" y="0"/>
                  </a:lnTo>
                  <a:cubicBezTo>
                    <a:pt x="18669" y="0"/>
                    <a:pt x="0" y="16383"/>
                    <a:pt x="0" y="39751"/>
                  </a:cubicBezTo>
                  <a:cubicBezTo>
                    <a:pt x="0" y="63119"/>
                    <a:pt x="18669" y="79629"/>
                    <a:pt x="39751" y="79629"/>
                  </a:cubicBezTo>
                  <a:lnTo>
                    <a:pt x="601599" y="79629"/>
                  </a:lnTo>
                  <a:cubicBezTo>
                    <a:pt x="622681" y="79629"/>
                    <a:pt x="641350" y="63246"/>
                    <a:pt x="641350" y="39878"/>
                  </a:cubicBezTo>
                  <a:cubicBezTo>
                    <a:pt x="641350" y="16510"/>
                    <a:pt x="622681" y="0"/>
                    <a:pt x="601599" y="0"/>
                  </a:cubicBezTo>
                  <a:close/>
                </a:path>
              </a:pathLst>
            </a:custGeom>
            <a:solidFill>
              <a:srgbClr val="555555"/>
            </a:solidFill>
          </p:spPr>
        </p:sp>
      </p:grpSp>
      <p:grpSp>
        <p:nvGrpSpPr>
          <p:cNvPr id="22" name="Group 22"/>
          <p:cNvGrpSpPr/>
          <p:nvPr/>
        </p:nvGrpSpPr>
        <p:grpSpPr>
          <a:xfrm>
            <a:off x="3054699" y="2351217"/>
            <a:ext cx="92122" cy="87927"/>
            <a:chOff x="0" y="0"/>
            <a:chExt cx="122829" cy="117236"/>
          </a:xfrm>
        </p:grpSpPr>
        <p:sp>
          <p:nvSpPr>
            <p:cNvPr id="23" name="Freeform 23"/>
            <p:cNvSpPr/>
            <p:nvPr/>
          </p:nvSpPr>
          <p:spPr>
            <a:xfrm>
              <a:off x="0" y="0"/>
              <a:ext cx="122936" cy="117348"/>
            </a:xfrm>
            <a:custGeom>
              <a:avLst/>
              <a:gdLst/>
              <a:ahLst/>
              <a:cxnLst/>
              <a:rect l="l" t="t" r="r" b="b"/>
              <a:pathLst>
                <a:path w="122936" h="117348">
                  <a:moveTo>
                    <a:pt x="61468" y="127"/>
                  </a:moveTo>
                  <a:cubicBezTo>
                    <a:pt x="40386" y="0"/>
                    <a:pt x="21082" y="11176"/>
                    <a:pt x="10541" y="29337"/>
                  </a:cubicBezTo>
                  <a:cubicBezTo>
                    <a:pt x="0" y="47498"/>
                    <a:pt x="0" y="69850"/>
                    <a:pt x="10541" y="88011"/>
                  </a:cubicBezTo>
                  <a:cubicBezTo>
                    <a:pt x="21082" y="106172"/>
                    <a:pt x="40513" y="117348"/>
                    <a:pt x="61468" y="117221"/>
                  </a:cubicBezTo>
                  <a:cubicBezTo>
                    <a:pt x="82423" y="117348"/>
                    <a:pt x="101854" y="106172"/>
                    <a:pt x="112395" y="88011"/>
                  </a:cubicBezTo>
                  <a:cubicBezTo>
                    <a:pt x="122936" y="69850"/>
                    <a:pt x="122936" y="47498"/>
                    <a:pt x="112395" y="29337"/>
                  </a:cubicBezTo>
                  <a:cubicBezTo>
                    <a:pt x="101854" y="11176"/>
                    <a:pt x="82423" y="0"/>
                    <a:pt x="61468" y="127"/>
                  </a:cubicBezTo>
                  <a:close/>
                </a:path>
              </a:pathLst>
            </a:custGeom>
            <a:solidFill>
              <a:srgbClr val="555555"/>
            </a:solidFill>
          </p:spPr>
        </p:sp>
      </p:grpSp>
      <p:grpSp>
        <p:nvGrpSpPr>
          <p:cNvPr id="24" name="Group 24"/>
          <p:cNvGrpSpPr/>
          <p:nvPr/>
        </p:nvGrpSpPr>
        <p:grpSpPr>
          <a:xfrm>
            <a:off x="872748" y="3039531"/>
            <a:ext cx="38626" cy="294961"/>
            <a:chOff x="0" y="0"/>
            <a:chExt cx="51501" cy="393282"/>
          </a:xfrm>
        </p:grpSpPr>
        <p:sp>
          <p:nvSpPr>
            <p:cNvPr id="25" name="Freeform 25"/>
            <p:cNvSpPr/>
            <p:nvPr/>
          </p:nvSpPr>
          <p:spPr>
            <a:xfrm>
              <a:off x="0" y="0"/>
              <a:ext cx="51562" cy="393319"/>
            </a:xfrm>
            <a:custGeom>
              <a:avLst/>
              <a:gdLst/>
              <a:ahLst/>
              <a:cxnLst/>
              <a:rect l="l" t="t" r="r" b="b"/>
              <a:pathLst>
                <a:path w="51562" h="393319">
                  <a:moveTo>
                    <a:pt x="0" y="49149"/>
                  </a:moveTo>
                  <a:lnTo>
                    <a:pt x="0" y="341757"/>
                  </a:lnTo>
                  <a:cubicBezTo>
                    <a:pt x="0" y="369824"/>
                    <a:pt x="23368" y="393319"/>
                    <a:pt x="51562" y="393319"/>
                  </a:cubicBezTo>
                  <a:lnTo>
                    <a:pt x="51562" y="0"/>
                  </a:lnTo>
                  <a:cubicBezTo>
                    <a:pt x="23368" y="0"/>
                    <a:pt x="0" y="21082"/>
                    <a:pt x="0" y="49149"/>
                  </a:cubicBezTo>
                  <a:close/>
                </a:path>
              </a:pathLst>
            </a:custGeom>
            <a:solidFill>
              <a:srgbClr val="2E2E2E"/>
            </a:solidFill>
          </p:spPr>
        </p:sp>
      </p:grpSp>
      <p:grpSp>
        <p:nvGrpSpPr>
          <p:cNvPr id="26" name="Group 26"/>
          <p:cNvGrpSpPr/>
          <p:nvPr/>
        </p:nvGrpSpPr>
        <p:grpSpPr>
          <a:xfrm>
            <a:off x="872748" y="3553958"/>
            <a:ext cx="38626" cy="531984"/>
            <a:chOff x="0" y="0"/>
            <a:chExt cx="51501" cy="709312"/>
          </a:xfrm>
        </p:grpSpPr>
        <p:sp>
          <p:nvSpPr>
            <p:cNvPr id="27" name="Freeform 27"/>
            <p:cNvSpPr/>
            <p:nvPr/>
          </p:nvSpPr>
          <p:spPr>
            <a:xfrm>
              <a:off x="0" y="0"/>
              <a:ext cx="51562" cy="709422"/>
            </a:xfrm>
            <a:custGeom>
              <a:avLst/>
              <a:gdLst/>
              <a:ahLst/>
              <a:cxnLst/>
              <a:rect l="l" t="t" r="r" b="b"/>
              <a:pathLst>
                <a:path w="51562" h="709422">
                  <a:moveTo>
                    <a:pt x="0" y="49149"/>
                  </a:moveTo>
                  <a:lnTo>
                    <a:pt x="0" y="657860"/>
                  </a:lnTo>
                  <a:cubicBezTo>
                    <a:pt x="0" y="685927"/>
                    <a:pt x="23368" y="709422"/>
                    <a:pt x="51562" y="709422"/>
                  </a:cubicBezTo>
                  <a:lnTo>
                    <a:pt x="51562" y="0"/>
                  </a:lnTo>
                  <a:cubicBezTo>
                    <a:pt x="23368" y="0"/>
                    <a:pt x="0" y="21082"/>
                    <a:pt x="0" y="49149"/>
                  </a:cubicBezTo>
                  <a:close/>
                </a:path>
              </a:pathLst>
            </a:custGeom>
            <a:solidFill>
              <a:srgbClr val="2E2E2E"/>
            </a:solidFill>
          </p:spPr>
        </p:sp>
      </p:grpSp>
      <p:grpSp>
        <p:nvGrpSpPr>
          <p:cNvPr id="28" name="Group 28"/>
          <p:cNvGrpSpPr/>
          <p:nvPr/>
        </p:nvGrpSpPr>
        <p:grpSpPr>
          <a:xfrm>
            <a:off x="872748" y="4201819"/>
            <a:ext cx="38626" cy="533740"/>
            <a:chOff x="0" y="0"/>
            <a:chExt cx="51501" cy="711653"/>
          </a:xfrm>
        </p:grpSpPr>
        <p:sp>
          <p:nvSpPr>
            <p:cNvPr id="29" name="Freeform 29"/>
            <p:cNvSpPr/>
            <p:nvPr/>
          </p:nvSpPr>
          <p:spPr>
            <a:xfrm>
              <a:off x="0" y="0"/>
              <a:ext cx="51562" cy="711708"/>
            </a:xfrm>
            <a:custGeom>
              <a:avLst/>
              <a:gdLst/>
              <a:ahLst/>
              <a:cxnLst/>
              <a:rect l="l" t="t" r="r" b="b"/>
              <a:pathLst>
                <a:path w="51562" h="711708">
                  <a:moveTo>
                    <a:pt x="0" y="51562"/>
                  </a:moveTo>
                  <a:lnTo>
                    <a:pt x="0" y="660146"/>
                  </a:lnTo>
                  <a:cubicBezTo>
                    <a:pt x="0" y="688213"/>
                    <a:pt x="23368" y="711708"/>
                    <a:pt x="51562" y="711708"/>
                  </a:cubicBezTo>
                  <a:lnTo>
                    <a:pt x="51562" y="0"/>
                  </a:lnTo>
                  <a:cubicBezTo>
                    <a:pt x="23368" y="0"/>
                    <a:pt x="0" y="23368"/>
                    <a:pt x="0" y="51562"/>
                  </a:cubicBezTo>
                  <a:close/>
                </a:path>
              </a:pathLst>
            </a:custGeom>
            <a:solidFill>
              <a:srgbClr val="2E2E2E"/>
            </a:solidFill>
          </p:spPr>
        </p:sp>
      </p:grpSp>
      <p:grpSp>
        <p:nvGrpSpPr>
          <p:cNvPr id="30" name="Group 30"/>
          <p:cNvGrpSpPr/>
          <p:nvPr/>
        </p:nvGrpSpPr>
        <p:grpSpPr>
          <a:xfrm>
            <a:off x="4456177" y="3729530"/>
            <a:ext cx="38626" cy="855037"/>
            <a:chOff x="0" y="0"/>
            <a:chExt cx="51501" cy="1140049"/>
          </a:xfrm>
        </p:grpSpPr>
        <p:sp>
          <p:nvSpPr>
            <p:cNvPr id="31" name="Freeform 31"/>
            <p:cNvSpPr/>
            <p:nvPr/>
          </p:nvSpPr>
          <p:spPr>
            <a:xfrm>
              <a:off x="0" y="0"/>
              <a:ext cx="51562" cy="1140079"/>
            </a:xfrm>
            <a:custGeom>
              <a:avLst/>
              <a:gdLst/>
              <a:ahLst/>
              <a:cxnLst/>
              <a:rect l="l" t="t" r="r" b="b"/>
              <a:pathLst>
                <a:path w="51562" h="1140079">
                  <a:moveTo>
                    <a:pt x="0" y="0"/>
                  </a:moveTo>
                  <a:lnTo>
                    <a:pt x="0" y="1140079"/>
                  </a:lnTo>
                  <a:cubicBezTo>
                    <a:pt x="28067" y="1140079"/>
                    <a:pt x="51562" y="1116711"/>
                    <a:pt x="51562" y="1088517"/>
                  </a:cubicBezTo>
                  <a:lnTo>
                    <a:pt x="51562" y="51562"/>
                  </a:lnTo>
                  <a:cubicBezTo>
                    <a:pt x="51562" y="23368"/>
                    <a:pt x="28067" y="0"/>
                    <a:pt x="0" y="0"/>
                  </a:cubicBezTo>
                  <a:close/>
                </a:path>
              </a:pathLst>
            </a:custGeom>
            <a:solidFill>
              <a:srgbClr val="2E2E2E"/>
            </a:solidFill>
          </p:spPr>
        </p:sp>
      </p:grpSp>
      <p:sp>
        <p:nvSpPr>
          <p:cNvPr id="32" name="Freeform 32"/>
          <p:cNvSpPr/>
          <p:nvPr/>
        </p:nvSpPr>
        <p:spPr>
          <a:xfrm>
            <a:off x="911374" y="2091441"/>
            <a:ext cx="3544803" cy="7165103"/>
          </a:xfrm>
          <a:custGeom>
            <a:avLst/>
            <a:gdLst/>
            <a:ahLst/>
            <a:cxnLst/>
            <a:rect l="l" t="t" r="r" b="b"/>
            <a:pathLst>
              <a:path w="3544803" h="7165103">
                <a:moveTo>
                  <a:pt x="0" y="0"/>
                </a:moveTo>
                <a:lnTo>
                  <a:pt x="3544803" y="0"/>
                </a:lnTo>
                <a:lnTo>
                  <a:pt x="3544803" y="7165103"/>
                </a:lnTo>
                <a:lnTo>
                  <a:pt x="0" y="71651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33" name="TextBox 33"/>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34" name="TextBox 34"/>
          <p:cNvSpPr txBox="1"/>
          <p:nvPr/>
        </p:nvSpPr>
        <p:spPr>
          <a:xfrm rot="16200000">
            <a:off x="15876720" y="7496163"/>
            <a:ext cx="325561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2" tooltip="https://www.fashionupproject.com"/>
              </a:rPr>
              <a:t>www.fashionupproject.com</a:t>
            </a:r>
            <a:endParaRPr lang="en-US" sz="1800" u="sng">
              <a:solidFill>
                <a:srgbClr val="1E2328"/>
              </a:solidFill>
              <a:latin typeface="Montserrat"/>
              <a:ea typeface="Montserrat"/>
              <a:cs typeface="Montserrat"/>
              <a:sym typeface="Montserrat"/>
              <a:hlinkClick r:id="rId12" tooltip="https://www.fashionupproject.co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033462"/>
            <a:ext cx="1028700" cy="9253538"/>
          </a:xfrm>
          <a:custGeom>
            <a:avLst/>
            <a:gdLst/>
            <a:ahLst/>
            <a:cxnLst/>
            <a:rect l="l" t="t" r="r" b="b"/>
            <a:pathLst>
              <a:path w="1028700" h="9253538">
                <a:moveTo>
                  <a:pt x="0" y="0"/>
                </a:moveTo>
                <a:lnTo>
                  <a:pt x="1028700" y="0"/>
                </a:lnTo>
                <a:lnTo>
                  <a:pt x="1028700" y="9253538"/>
                </a:lnTo>
                <a:lnTo>
                  <a:pt x="0" y="92535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670568" y="-4762"/>
            <a:ext cx="9525" cy="10296525"/>
            <a:chOff x="0" y="0"/>
            <a:chExt cx="12700" cy="13728700"/>
          </a:xfrm>
        </p:grpSpPr>
        <p:sp>
          <p:nvSpPr>
            <p:cNvPr id="4" name="Freeform 4"/>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5" name="Group 5"/>
          <p:cNvGrpSpPr/>
          <p:nvPr/>
        </p:nvGrpSpPr>
        <p:grpSpPr>
          <a:xfrm rot="-10800000">
            <a:off x="-4762" y="1019175"/>
            <a:ext cx="18297525" cy="9525"/>
            <a:chOff x="0" y="0"/>
            <a:chExt cx="24396700" cy="12700"/>
          </a:xfrm>
        </p:grpSpPr>
        <p:sp>
          <p:nvSpPr>
            <p:cNvPr id="6" name="Freeform 6"/>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7" name="Group 7"/>
          <p:cNvGrpSpPr/>
          <p:nvPr/>
        </p:nvGrpSpPr>
        <p:grpSpPr>
          <a:xfrm>
            <a:off x="16675330" y="1028700"/>
            <a:ext cx="1612669" cy="1612670"/>
            <a:chOff x="0" y="0"/>
            <a:chExt cx="2150226" cy="2150226"/>
          </a:xfrm>
        </p:grpSpPr>
        <p:sp>
          <p:nvSpPr>
            <p:cNvPr id="8" name="Freeform 8"/>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sp>
      </p:grpSp>
      <p:sp>
        <p:nvSpPr>
          <p:cNvPr id="9" name="TextBox 9"/>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grpSp>
        <p:nvGrpSpPr>
          <p:cNvPr id="10" name="Group 10"/>
          <p:cNvGrpSpPr/>
          <p:nvPr/>
        </p:nvGrpSpPr>
        <p:grpSpPr>
          <a:xfrm rot="-10800000">
            <a:off x="-4762" y="1019174"/>
            <a:ext cx="18297525" cy="9525"/>
            <a:chOff x="0" y="0"/>
            <a:chExt cx="24396700" cy="12700"/>
          </a:xfrm>
        </p:grpSpPr>
        <p:sp>
          <p:nvSpPr>
            <p:cNvPr id="11" name="Freeform 11"/>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2" name="Freeform 12"/>
          <p:cNvSpPr/>
          <p:nvPr/>
        </p:nvSpPr>
        <p:spPr>
          <a:xfrm>
            <a:off x="0" y="4067054"/>
            <a:ext cx="3933182" cy="2152892"/>
          </a:xfrm>
          <a:custGeom>
            <a:avLst/>
            <a:gdLst/>
            <a:ahLst/>
            <a:cxnLst/>
            <a:rect l="l" t="t" r="r" b="b"/>
            <a:pathLst>
              <a:path w="3933182" h="2152892">
                <a:moveTo>
                  <a:pt x="0" y="0"/>
                </a:moveTo>
                <a:lnTo>
                  <a:pt x="3933182" y="0"/>
                </a:lnTo>
                <a:lnTo>
                  <a:pt x="3933182" y="2152892"/>
                </a:lnTo>
                <a:lnTo>
                  <a:pt x="0" y="21528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TextBox 13"/>
          <p:cNvSpPr txBox="1"/>
          <p:nvPr/>
        </p:nvSpPr>
        <p:spPr>
          <a:xfrm>
            <a:off x="446202" y="4866753"/>
            <a:ext cx="2590421" cy="536826"/>
          </a:xfrm>
          <a:prstGeom prst="rect">
            <a:avLst/>
          </a:prstGeom>
        </p:spPr>
        <p:txBody>
          <a:bodyPr lIns="0" tIns="0" rIns="0" bIns="0" rtlCol="0" anchor="t">
            <a:spAutoFit/>
          </a:bodyPr>
          <a:lstStyle/>
          <a:p>
            <a:pPr algn="l">
              <a:lnSpc>
                <a:spcPts val="4227"/>
              </a:lnSpc>
            </a:pPr>
            <a:r>
              <a:rPr lang="en-US" sz="3465">
                <a:solidFill>
                  <a:srgbClr val="FFFFFF"/>
                </a:solidFill>
                <a:latin typeface="DM Serif Display"/>
                <a:ea typeface="DM Serif Display"/>
                <a:cs typeface="DM Serif Display"/>
                <a:sym typeface="DM Serif Display"/>
              </a:rPr>
              <a:t>References</a:t>
            </a:r>
          </a:p>
        </p:txBody>
      </p:sp>
      <p:grpSp>
        <p:nvGrpSpPr>
          <p:cNvPr id="14" name="Group 14"/>
          <p:cNvGrpSpPr/>
          <p:nvPr/>
        </p:nvGrpSpPr>
        <p:grpSpPr>
          <a:xfrm rot="22765">
            <a:off x="10106768" y="4983956"/>
            <a:ext cx="728582" cy="9525"/>
            <a:chOff x="0" y="0"/>
            <a:chExt cx="971443" cy="12700"/>
          </a:xfrm>
        </p:grpSpPr>
        <p:sp>
          <p:nvSpPr>
            <p:cNvPr id="15" name="Freeform 15"/>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CFCF5A"/>
            </a:solidFill>
          </p:spPr>
        </p:sp>
      </p:grpSp>
      <p:sp>
        <p:nvSpPr>
          <p:cNvPr id="16" name="TextBox 16"/>
          <p:cNvSpPr txBox="1"/>
          <p:nvPr/>
        </p:nvSpPr>
        <p:spPr>
          <a:xfrm>
            <a:off x="4326104" y="4412628"/>
            <a:ext cx="11951541" cy="1445076"/>
          </a:xfrm>
          <a:prstGeom prst="rect">
            <a:avLst/>
          </a:prstGeom>
        </p:spPr>
        <p:txBody>
          <a:bodyPr lIns="0" tIns="0" rIns="0" bIns="0" rtlCol="0" anchor="t">
            <a:spAutoFit/>
          </a:bodyPr>
          <a:lstStyle/>
          <a:p>
            <a:pPr marL="594129" lvl="2" indent="-198043" algn="l">
              <a:lnSpc>
                <a:spcPts val="3898"/>
              </a:lnSpc>
              <a:buFont typeface="Arial"/>
              <a:buChar char="⚬"/>
            </a:pPr>
            <a:r>
              <a:rPr lang="en-US" sz="2200" dirty="0">
                <a:solidFill>
                  <a:srgbClr val="1E2328"/>
                </a:solidFill>
                <a:latin typeface="Montserrat"/>
                <a:ea typeface="Montserrat"/>
                <a:cs typeface="Montserrat"/>
                <a:sym typeface="Montserrat"/>
              </a:rPr>
              <a:t>Blender Documentation – </a:t>
            </a:r>
            <a:r>
              <a:rPr lang="en-US" sz="2200" u="sng" dirty="0">
                <a:solidFill>
                  <a:srgbClr val="1E2328"/>
                </a:solidFill>
                <a:latin typeface="Montserrat"/>
                <a:ea typeface="Montserrat"/>
                <a:cs typeface="Montserrat"/>
                <a:sym typeface="Montserrat"/>
                <a:hlinkClick r:id="rId7" tooltip="https://www.blender.org"/>
              </a:rPr>
              <a:t>www.blender.org</a:t>
            </a:r>
          </a:p>
          <a:p>
            <a:pPr marL="594129" lvl="2" indent="-198043" algn="l">
              <a:lnSpc>
                <a:spcPts val="3898"/>
              </a:lnSpc>
              <a:buFont typeface="Arial"/>
              <a:buChar char="⚬"/>
            </a:pPr>
            <a:r>
              <a:rPr lang="en-US" sz="2200" dirty="0">
                <a:solidFill>
                  <a:srgbClr val="1E2328"/>
                </a:solidFill>
                <a:latin typeface="Montserrat"/>
                <a:ea typeface="Montserrat"/>
                <a:cs typeface="Montserrat"/>
                <a:sym typeface="Montserrat"/>
              </a:rPr>
              <a:t>Sustainable Fashion Articles – </a:t>
            </a:r>
            <a:r>
              <a:rPr lang="en-US" sz="2200" u="sng" dirty="0">
                <a:solidFill>
                  <a:srgbClr val="1E2328"/>
                </a:solidFill>
                <a:latin typeface="Montserrat"/>
                <a:ea typeface="Montserrat"/>
                <a:cs typeface="Montserrat"/>
                <a:sym typeface="Montserrat"/>
                <a:hlinkClick r:id="rId8" tooltip="https://ellenmacarthurfoundation.org"/>
              </a:rPr>
              <a:t>www.ellenmacarthurfoundation.org</a:t>
            </a:r>
          </a:p>
          <a:p>
            <a:pPr marL="594129" lvl="2" indent="-198043" algn="l">
              <a:lnSpc>
                <a:spcPts val="3898"/>
              </a:lnSpc>
              <a:buFont typeface="Arial"/>
              <a:buChar char="⚬"/>
            </a:pPr>
            <a:r>
              <a:rPr lang="en-US" sz="2200" dirty="0">
                <a:solidFill>
                  <a:srgbClr val="1E2328"/>
                </a:solidFill>
                <a:latin typeface="Montserrat"/>
                <a:ea typeface="Montserrat"/>
                <a:cs typeface="Montserrat"/>
                <a:sym typeface="Montserrat"/>
              </a:rPr>
              <a:t>Virtual Prototyping Research – </a:t>
            </a:r>
            <a:r>
              <a:rPr lang="en-US" sz="2200" u="sng" dirty="0">
                <a:solidFill>
                  <a:srgbClr val="1E2328"/>
                </a:solidFill>
                <a:latin typeface="Montserrat"/>
                <a:ea typeface="Montserrat"/>
                <a:cs typeface="Montserrat"/>
                <a:sym typeface="Montserrat"/>
                <a:hlinkClick r:id="rId9" tooltip="https://www.businessoffashion.com"/>
              </a:rPr>
              <a:t>www.businessoffashion.com</a:t>
            </a:r>
          </a:p>
        </p:txBody>
      </p:sp>
      <p:sp>
        <p:nvSpPr>
          <p:cNvPr id="17" name="TextBox 17"/>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rot="16200000">
            <a:off x="15831000" y="7503783"/>
            <a:ext cx="324037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0" tooltip="https://www.fashionupproject.com"/>
              </a:rPr>
              <a:t>www.fashionupproject.com</a:t>
            </a:r>
            <a:endParaRPr lang="en-US" sz="1800" u="sng">
              <a:solidFill>
                <a:srgbClr val="1E2328"/>
              </a:solidFill>
              <a:latin typeface="Montserrat"/>
              <a:ea typeface="Montserrat"/>
              <a:cs typeface="Montserrat"/>
              <a:sym typeface="Montserrat"/>
              <a:hlinkClick r:id="rId10" tooltip="https://www.fashionupproject.co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4762" y="1019174"/>
            <a:ext cx="18297525" cy="9525"/>
            <a:chOff x="0" y="0"/>
            <a:chExt cx="24396700" cy="12700"/>
          </a:xfrm>
        </p:grpSpPr>
        <p:sp>
          <p:nvSpPr>
            <p:cNvPr id="3" name="Freeform 3"/>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4" name="Freeform 4"/>
          <p:cNvSpPr/>
          <p:nvPr/>
        </p:nvSpPr>
        <p:spPr>
          <a:xfrm>
            <a:off x="0" y="9263063"/>
            <a:ext cx="12735070" cy="1023937"/>
          </a:xfrm>
          <a:custGeom>
            <a:avLst/>
            <a:gdLst/>
            <a:ahLst/>
            <a:cxnLst/>
            <a:rect l="l" t="t" r="r" b="b"/>
            <a:pathLst>
              <a:path w="12735070" h="1023937">
                <a:moveTo>
                  <a:pt x="0" y="0"/>
                </a:moveTo>
                <a:lnTo>
                  <a:pt x="12735070" y="0"/>
                </a:lnTo>
                <a:lnTo>
                  <a:pt x="12735070" y="1023937"/>
                </a:lnTo>
                <a:lnTo>
                  <a:pt x="0" y="10239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7751895" y="5657850"/>
            <a:ext cx="5296402" cy="5008320"/>
          </a:xfrm>
          <a:custGeom>
            <a:avLst/>
            <a:gdLst/>
            <a:ahLst/>
            <a:cxnLst/>
            <a:rect l="l" t="t" r="r" b="b"/>
            <a:pathLst>
              <a:path w="5296402" h="5008320">
                <a:moveTo>
                  <a:pt x="0" y="0"/>
                </a:moveTo>
                <a:lnTo>
                  <a:pt x="5296402" y="0"/>
                </a:lnTo>
                <a:lnTo>
                  <a:pt x="5296402" y="5008320"/>
                </a:lnTo>
                <a:lnTo>
                  <a:pt x="0" y="50083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7751895" y="1028700"/>
            <a:ext cx="9482623" cy="9258300"/>
          </a:xfrm>
          <a:custGeom>
            <a:avLst/>
            <a:gdLst/>
            <a:ahLst/>
            <a:cxnLst/>
            <a:rect l="l" t="t" r="r" b="b"/>
            <a:pathLst>
              <a:path w="9482623" h="9258300">
                <a:moveTo>
                  <a:pt x="0" y="0"/>
                </a:moveTo>
                <a:lnTo>
                  <a:pt x="9482623" y="0"/>
                </a:lnTo>
                <a:lnTo>
                  <a:pt x="9482623" y="9258300"/>
                </a:lnTo>
                <a:lnTo>
                  <a:pt x="0" y="9258300"/>
                </a:lnTo>
                <a:lnTo>
                  <a:pt x="0" y="0"/>
                </a:lnTo>
                <a:close/>
              </a:path>
            </a:pathLst>
          </a:custGeom>
          <a:blipFill>
            <a:blip r:embed="rId6"/>
            <a:stretch>
              <a:fillRect t="-1210" b="-1212"/>
            </a:stretch>
          </a:blipFill>
        </p:spPr>
      </p:sp>
      <p:sp>
        <p:nvSpPr>
          <p:cNvPr id="7" name="TextBox 7"/>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grpSp>
        <p:nvGrpSpPr>
          <p:cNvPr id="8" name="Group 8"/>
          <p:cNvGrpSpPr/>
          <p:nvPr/>
        </p:nvGrpSpPr>
        <p:grpSpPr>
          <a:xfrm>
            <a:off x="16670569" y="-4762"/>
            <a:ext cx="9525" cy="10296525"/>
            <a:chOff x="0" y="0"/>
            <a:chExt cx="12700" cy="13728700"/>
          </a:xfrm>
        </p:grpSpPr>
        <p:sp>
          <p:nvSpPr>
            <p:cNvPr id="9" name="Freeform 9"/>
            <p:cNvSpPr/>
            <p:nvPr/>
          </p:nvSpPr>
          <p:spPr>
            <a:xfrm>
              <a:off x="0" y="6350"/>
              <a:ext cx="12700" cy="13716000"/>
            </a:xfrm>
            <a:custGeom>
              <a:avLst/>
              <a:gdLst/>
              <a:ahLst/>
              <a:cxnLst/>
              <a:rect l="l" t="t" r="r" b="b"/>
              <a:pathLst>
                <a:path w="12700" h="13716000">
                  <a:moveTo>
                    <a:pt x="0" y="13716000"/>
                  </a:moveTo>
                  <a:lnTo>
                    <a:pt x="0" y="0"/>
                  </a:lnTo>
                  <a:lnTo>
                    <a:pt x="12700" y="0"/>
                  </a:lnTo>
                  <a:lnTo>
                    <a:pt x="12700" y="13716000"/>
                  </a:lnTo>
                  <a:close/>
                </a:path>
              </a:pathLst>
            </a:custGeom>
            <a:solidFill>
              <a:srgbClr val="1E2328"/>
            </a:solidFill>
          </p:spPr>
        </p:sp>
      </p:grpSp>
      <p:sp>
        <p:nvSpPr>
          <p:cNvPr id="10" name="TextBox 10"/>
          <p:cNvSpPr txBox="1"/>
          <p:nvPr/>
        </p:nvSpPr>
        <p:spPr>
          <a:xfrm>
            <a:off x="1031566" y="2956560"/>
            <a:ext cx="4695894" cy="4240529"/>
          </a:xfrm>
          <a:prstGeom prst="rect">
            <a:avLst/>
          </a:prstGeom>
        </p:spPr>
        <p:txBody>
          <a:bodyPr lIns="0" tIns="0" rIns="0" bIns="0" rtlCol="0" anchor="t">
            <a:spAutoFit/>
          </a:bodyPr>
          <a:lstStyle/>
          <a:p>
            <a:pPr algn="just">
              <a:lnSpc>
                <a:spcPts val="3300"/>
              </a:lnSpc>
            </a:pPr>
            <a:r>
              <a:rPr lang="en-US" sz="2200">
                <a:solidFill>
                  <a:srgbClr val="000000"/>
                </a:solidFill>
                <a:latin typeface="Montserrat"/>
                <a:ea typeface="Montserrat"/>
                <a:cs typeface="Montserrat"/>
                <a:sym typeface="Montserra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1" name="Group 11"/>
          <p:cNvGrpSpPr/>
          <p:nvPr/>
        </p:nvGrpSpPr>
        <p:grpSpPr>
          <a:xfrm>
            <a:off x="13662188" y="268369"/>
            <a:ext cx="2675477" cy="559152"/>
            <a:chOff x="0" y="0"/>
            <a:chExt cx="3567303" cy="745536"/>
          </a:xfrm>
        </p:grpSpPr>
        <p:sp>
          <p:nvSpPr>
            <p:cNvPr id="12" name="Freeform 12"/>
            <p:cNvSpPr/>
            <p:nvPr/>
          </p:nvSpPr>
          <p:spPr>
            <a:xfrm>
              <a:off x="0" y="0"/>
              <a:ext cx="3567303" cy="745490"/>
            </a:xfrm>
            <a:custGeom>
              <a:avLst/>
              <a:gdLst/>
              <a:ahLst/>
              <a:cxnLst/>
              <a:rect l="l" t="t" r="r" b="b"/>
              <a:pathLst>
                <a:path w="3567303" h="745490">
                  <a:moveTo>
                    <a:pt x="0" y="0"/>
                  </a:moveTo>
                  <a:lnTo>
                    <a:pt x="3567303" y="0"/>
                  </a:lnTo>
                  <a:lnTo>
                    <a:pt x="3567303" y="745490"/>
                  </a:lnTo>
                  <a:lnTo>
                    <a:pt x="0" y="745490"/>
                  </a:lnTo>
                  <a:lnTo>
                    <a:pt x="0" y="0"/>
                  </a:lnTo>
                  <a:close/>
                </a:path>
              </a:pathLst>
            </a:custGeom>
            <a:blipFill>
              <a:blip r:embed="rId7"/>
              <a:stretch>
                <a:fillRect l="-60" r="-60" b="-6"/>
              </a:stretch>
            </a:blipFill>
          </p:spPr>
        </p:sp>
      </p:grpSp>
      <p:sp>
        <p:nvSpPr>
          <p:cNvPr id="13" name="TextBox 13"/>
          <p:cNvSpPr txBox="1"/>
          <p:nvPr/>
        </p:nvSpPr>
        <p:spPr>
          <a:xfrm rot="16200000">
            <a:off x="15838620" y="7549503"/>
            <a:ext cx="33013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8" tooltip="https://www.fashionupproject.com"/>
              </a:rPr>
              <a:t>www.fashionupproject.com</a:t>
            </a:r>
            <a:endParaRPr lang="en-US" sz="1800" u="sng">
              <a:solidFill>
                <a:srgbClr val="1E2328"/>
              </a:solidFill>
              <a:latin typeface="Montserrat"/>
              <a:ea typeface="Montserrat"/>
              <a:cs typeface="Montserrat"/>
              <a:sym typeface="Montserrat"/>
              <a:hlinkClick r:id="rId8" tooltip="https://www.fashionupproject.co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 </a:t>
            </a:r>
          </a:p>
        </p:txBody>
      </p:sp>
      <p:sp>
        <p:nvSpPr>
          <p:cNvPr id="9" name="Freeform 9"/>
          <p:cNvSpPr/>
          <p:nvPr/>
        </p:nvSpPr>
        <p:spPr>
          <a:xfrm>
            <a:off x="0" y="1707643"/>
            <a:ext cx="10729563" cy="4454427"/>
          </a:xfrm>
          <a:custGeom>
            <a:avLst/>
            <a:gdLst/>
            <a:ahLst/>
            <a:cxnLst/>
            <a:rect l="l" t="t" r="r" b="b"/>
            <a:pathLst>
              <a:path w="10729563" h="4454427">
                <a:moveTo>
                  <a:pt x="0" y="0"/>
                </a:moveTo>
                <a:lnTo>
                  <a:pt x="10729563" y="0"/>
                </a:lnTo>
                <a:lnTo>
                  <a:pt x="10729563" y="4454427"/>
                </a:lnTo>
                <a:lnTo>
                  <a:pt x="0" y="4454427"/>
                </a:lnTo>
                <a:lnTo>
                  <a:pt x="0" y="0"/>
                </a:lnTo>
                <a:close/>
              </a:path>
            </a:pathLst>
          </a:custGeom>
          <a:blipFill>
            <a:blip r:embed="rId3"/>
            <a:stretch>
              <a:fillRect t="-30267" b="-30362"/>
            </a:stretch>
          </a:blipFill>
        </p:spPr>
      </p:sp>
      <p:sp>
        <p:nvSpPr>
          <p:cNvPr id="10" name="Freeform 10"/>
          <p:cNvSpPr/>
          <p:nvPr/>
        </p:nvSpPr>
        <p:spPr>
          <a:xfrm>
            <a:off x="9717692" y="2708859"/>
            <a:ext cx="6348470" cy="4290075"/>
          </a:xfrm>
          <a:custGeom>
            <a:avLst/>
            <a:gdLst/>
            <a:ahLst/>
            <a:cxnLst/>
            <a:rect l="l" t="t" r="r" b="b"/>
            <a:pathLst>
              <a:path w="6348470" h="4290075">
                <a:moveTo>
                  <a:pt x="0" y="0"/>
                </a:moveTo>
                <a:lnTo>
                  <a:pt x="6348470" y="0"/>
                </a:lnTo>
                <a:lnTo>
                  <a:pt x="6348470" y="4290075"/>
                </a:lnTo>
                <a:lnTo>
                  <a:pt x="0" y="42900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1" name="TextBox 11"/>
          <p:cNvSpPr txBox="1"/>
          <p:nvPr/>
        </p:nvSpPr>
        <p:spPr>
          <a:xfrm>
            <a:off x="10689513" y="3634060"/>
            <a:ext cx="3490990" cy="2238375"/>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Overview of the Unit</a:t>
            </a:r>
          </a:p>
        </p:txBody>
      </p:sp>
      <p:grpSp>
        <p:nvGrpSpPr>
          <p:cNvPr id="12" name="Group 12"/>
          <p:cNvGrpSpPr/>
          <p:nvPr/>
        </p:nvGrpSpPr>
        <p:grpSpPr>
          <a:xfrm>
            <a:off x="10684782" y="6098288"/>
            <a:ext cx="728566" cy="14287"/>
            <a:chOff x="0" y="0"/>
            <a:chExt cx="971422" cy="19049"/>
          </a:xfrm>
        </p:grpSpPr>
        <p:sp>
          <p:nvSpPr>
            <p:cNvPr id="13" name="Freeform 13"/>
            <p:cNvSpPr/>
            <p:nvPr/>
          </p:nvSpPr>
          <p:spPr>
            <a:xfrm>
              <a:off x="8382" y="0"/>
              <a:ext cx="958850" cy="23241"/>
            </a:xfrm>
            <a:custGeom>
              <a:avLst/>
              <a:gdLst/>
              <a:ahLst/>
              <a:cxnLst/>
              <a:rect l="l" t="t" r="r" b="b"/>
              <a:pathLst>
                <a:path w="958850" h="23241">
                  <a:moveTo>
                    <a:pt x="127" y="0"/>
                  </a:moveTo>
                  <a:lnTo>
                    <a:pt x="958850" y="6350"/>
                  </a:lnTo>
                  <a:lnTo>
                    <a:pt x="958723" y="23241"/>
                  </a:lnTo>
                  <a:lnTo>
                    <a:pt x="0" y="16891"/>
                  </a:lnTo>
                  <a:close/>
                </a:path>
              </a:pathLst>
            </a:custGeom>
            <a:solidFill>
              <a:srgbClr val="FFFFFF"/>
            </a:solidFill>
          </p:spPr>
        </p:sp>
      </p:grpSp>
      <p:sp>
        <p:nvSpPr>
          <p:cNvPr id="14" name="TextBox 14"/>
          <p:cNvSpPr txBox="1"/>
          <p:nvPr/>
        </p:nvSpPr>
        <p:spPr>
          <a:xfrm>
            <a:off x="533400" y="7570468"/>
            <a:ext cx="15411789" cy="2079865"/>
          </a:xfrm>
          <a:prstGeom prst="rect">
            <a:avLst/>
          </a:prstGeom>
        </p:spPr>
        <p:txBody>
          <a:bodyPr wrap="square" lIns="0" tIns="0" rIns="0" bIns="0" rtlCol="0" anchor="t">
            <a:spAutoFit/>
          </a:bodyPr>
          <a:lstStyle/>
          <a:p>
            <a:pPr algn="just">
              <a:lnSpc>
                <a:spcPts val="3300"/>
              </a:lnSpc>
            </a:pPr>
            <a:r>
              <a:rPr lang="en-US" sz="2200" dirty="0">
                <a:solidFill>
                  <a:srgbClr val="000000"/>
                </a:solidFill>
                <a:latin typeface="Montserrat"/>
                <a:ea typeface="Montserrat"/>
                <a:cs typeface="Montserrat"/>
                <a:sym typeface="Montserrat"/>
              </a:rPr>
              <a:t>This unit explores how to transition from 2D fashion patterns to 3D digital models, integrating traditional and digital techniques for sustainable design. By building on a </a:t>
            </a:r>
            <a:r>
              <a:rPr lang="en-US" sz="2200" dirty="0">
                <a:solidFill>
                  <a:srgbClr val="000000"/>
                </a:solidFill>
                <a:latin typeface="Montserrat"/>
                <a:ea typeface="Montserrat Bold"/>
                <a:cs typeface="Montserrat Bold"/>
                <a:sym typeface="Montserrat Bold"/>
              </a:rPr>
              <a:t>2D paper pattern,</a:t>
            </a:r>
            <a:r>
              <a:rPr lang="en-US" sz="2200" dirty="0">
                <a:solidFill>
                  <a:srgbClr val="000000"/>
                </a:solidFill>
                <a:latin typeface="Montserrat"/>
                <a:ea typeface="Montserrat"/>
                <a:cs typeface="Montserrat"/>
                <a:sym typeface="Montserrat"/>
              </a:rPr>
              <a:t> learners will digitize their work and develop 3D garments in Blender. To complete this unit, the 2D pattern can be the one created within </a:t>
            </a:r>
            <a:r>
              <a:rPr lang="en-US" sz="2200" dirty="0">
                <a:solidFill>
                  <a:srgbClr val="000000"/>
                </a:solidFill>
                <a:latin typeface="Montserrat"/>
                <a:ea typeface="Montserrat Bold"/>
                <a:cs typeface="Montserrat Bold"/>
                <a:sym typeface="Montserrat Bold"/>
              </a:rPr>
              <a:t>Module 4</a:t>
            </a:r>
            <a:r>
              <a:rPr lang="en-US" sz="2200" dirty="0">
                <a:solidFill>
                  <a:srgbClr val="000000"/>
                </a:solidFill>
                <a:latin typeface="Montserrat"/>
                <a:ea typeface="Montserrat"/>
                <a:cs typeface="Montserrat"/>
                <a:sym typeface="Montserrat"/>
              </a:rPr>
              <a:t> or it can be chosen directly by the trainer. This hybrid approach reduces waste, improves precision, and enhances design flexibility while preparing for Unit 4.</a:t>
            </a:r>
            <a:endParaRPr lang="it-IT"/>
          </a:p>
        </p:txBody>
      </p:sp>
      <p:sp>
        <p:nvSpPr>
          <p:cNvPr id="15" name="TextBox 15"/>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6" name="TextBox 16"/>
          <p:cNvSpPr txBox="1"/>
          <p:nvPr/>
        </p:nvSpPr>
        <p:spPr>
          <a:xfrm rot="16200000">
            <a:off x="15838620" y="7465683"/>
            <a:ext cx="331657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691312"/>
            <a:ext cx="9310979" cy="3595688"/>
          </a:xfrm>
          <a:custGeom>
            <a:avLst/>
            <a:gdLst/>
            <a:ahLst/>
            <a:cxnLst/>
            <a:rect l="l" t="t" r="r" b="b"/>
            <a:pathLst>
              <a:path w="9310979" h="3595688">
                <a:moveTo>
                  <a:pt x="0" y="0"/>
                </a:moveTo>
                <a:lnTo>
                  <a:pt x="9310979" y="0"/>
                </a:lnTo>
                <a:lnTo>
                  <a:pt x="9310979" y="3595688"/>
                </a:lnTo>
                <a:lnTo>
                  <a:pt x="0" y="3595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6670568" y="-4762"/>
            <a:ext cx="9525" cy="10296525"/>
            <a:chOff x="0" y="0"/>
            <a:chExt cx="12700" cy="13728700"/>
          </a:xfrm>
        </p:grpSpPr>
        <p:sp>
          <p:nvSpPr>
            <p:cNvPr id="4" name="Freeform 4"/>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000000"/>
            </a:solidFill>
          </p:spPr>
        </p:sp>
      </p:grpSp>
      <p:grpSp>
        <p:nvGrpSpPr>
          <p:cNvPr id="5" name="Group 5"/>
          <p:cNvGrpSpPr/>
          <p:nvPr/>
        </p:nvGrpSpPr>
        <p:grpSpPr>
          <a:xfrm rot="-10800000">
            <a:off x="-4762" y="1019175"/>
            <a:ext cx="18297525" cy="9525"/>
            <a:chOff x="0" y="0"/>
            <a:chExt cx="24396700" cy="12700"/>
          </a:xfrm>
        </p:grpSpPr>
        <p:sp>
          <p:nvSpPr>
            <p:cNvPr id="6" name="Freeform 6"/>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7" name="Group 7"/>
          <p:cNvGrpSpPr/>
          <p:nvPr/>
        </p:nvGrpSpPr>
        <p:grpSpPr>
          <a:xfrm>
            <a:off x="16675330" y="1028700"/>
            <a:ext cx="1612669" cy="1612670"/>
            <a:chOff x="0" y="0"/>
            <a:chExt cx="2150226" cy="2150226"/>
          </a:xfrm>
        </p:grpSpPr>
        <p:sp>
          <p:nvSpPr>
            <p:cNvPr id="8" name="Freeform 8"/>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sp>
      </p:grpSp>
      <p:sp>
        <p:nvSpPr>
          <p:cNvPr id="9" name="TextBox 9"/>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sp>
        <p:nvSpPr>
          <p:cNvPr id="10" name="TextBox 10"/>
          <p:cNvSpPr txBox="1"/>
          <p:nvPr/>
        </p:nvSpPr>
        <p:spPr>
          <a:xfrm>
            <a:off x="9604697" y="7630250"/>
            <a:ext cx="5406326" cy="474662"/>
          </a:xfrm>
          <a:prstGeom prst="rect">
            <a:avLst/>
          </a:prstGeom>
        </p:spPr>
        <p:txBody>
          <a:bodyPr lIns="0" tIns="0" rIns="0" bIns="0" rtlCol="0" anchor="t">
            <a:spAutoFit/>
          </a:bodyPr>
          <a:lstStyle/>
          <a:p>
            <a:pPr algn="l">
              <a:lnSpc>
                <a:spcPts val="3500"/>
              </a:lnSpc>
            </a:pPr>
            <a:r>
              <a:rPr lang="en-US" sz="2499" dirty="0">
                <a:solidFill>
                  <a:srgbClr val="1E2328"/>
                </a:solidFill>
                <a:latin typeface="DM Serif Display"/>
                <a:ea typeface="DM Serif Display"/>
                <a:cs typeface="DM Serif Display"/>
                <a:sym typeface="DM Serif Display"/>
              </a:rPr>
              <a:t>Pre-requisite knowledge</a:t>
            </a:r>
          </a:p>
        </p:txBody>
      </p:sp>
      <p:sp>
        <p:nvSpPr>
          <p:cNvPr id="11" name="TextBox 11"/>
          <p:cNvSpPr txBox="1"/>
          <p:nvPr/>
        </p:nvSpPr>
        <p:spPr>
          <a:xfrm>
            <a:off x="9573770" y="8092766"/>
            <a:ext cx="6834007" cy="2172903"/>
          </a:xfrm>
          <a:prstGeom prst="rect">
            <a:avLst/>
          </a:prstGeom>
        </p:spPr>
        <p:txBody>
          <a:bodyPr wrap="square" lIns="0" tIns="0" rIns="0" bIns="0" rtlCol="0" anchor="t">
            <a:spAutoFit/>
          </a:bodyPr>
          <a:lstStyle/>
          <a:p>
            <a:pPr marL="409996" lvl="1" indent="-204998" algn="l">
              <a:lnSpc>
                <a:spcPts val="2848"/>
              </a:lnSpc>
              <a:buFont typeface="Arial"/>
              <a:buChar char="•"/>
            </a:pPr>
            <a:r>
              <a:rPr lang="en-US" sz="2200" dirty="0">
                <a:solidFill>
                  <a:srgbClr val="1E2328"/>
                </a:solidFill>
                <a:latin typeface="Montserrat"/>
                <a:ea typeface="Montserrat"/>
                <a:cs typeface="Montserrat"/>
                <a:sym typeface="Montserrat"/>
              </a:rPr>
              <a:t>Basic fashion patternmaking (Module 4).</a:t>
            </a:r>
          </a:p>
          <a:p>
            <a:pPr marL="409996" lvl="1" indent="-204998" algn="l">
              <a:lnSpc>
                <a:spcPts val="2848"/>
              </a:lnSpc>
              <a:buFont typeface="Arial"/>
              <a:buChar char="•"/>
            </a:pPr>
            <a:r>
              <a:rPr lang="en-US" sz="2200" dirty="0">
                <a:solidFill>
                  <a:srgbClr val="1E2328"/>
                </a:solidFill>
                <a:latin typeface="Montserrat"/>
                <a:ea typeface="Montserrat"/>
                <a:cs typeface="Montserrat"/>
                <a:sym typeface="Montserrat"/>
              </a:rPr>
              <a:t>Familiarity with fashion construction and computer-based design tools.</a:t>
            </a:r>
          </a:p>
          <a:p>
            <a:pPr marL="409996" lvl="1" indent="-204998" algn="l">
              <a:lnSpc>
                <a:spcPts val="2848"/>
              </a:lnSpc>
              <a:buFont typeface="Arial"/>
              <a:buChar char="•"/>
            </a:pPr>
            <a:r>
              <a:rPr lang="en-US" sz="2200" dirty="0">
                <a:solidFill>
                  <a:srgbClr val="1E2328"/>
                </a:solidFill>
                <a:latin typeface="Montserrat"/>
                <a:ea typeface="Montserrat"/>
                <a:cs typeface="Montserrat"/>
                <a:sym typeface="Montserrat"/>
              </a:rPr>
              <a:t>An interest in sustainability and digital fashion innovation.</a:t>
            </a:r>
          </a:p>
          <a:p>
            <a:pPr algn="l">
              <a:lnSpc>
                <a:spcPts val="3299"/>
              </a:lnSpc>
            </a:pPr>
            <a:endParaRPr lang="en-US" sz="1899" dirty="0">
              <a:solidFill>
                <a:srgbClr val="1E2328"/>
              </a:solidFill>
              <a:latin typeface="Montserrat"/>
              <a:ea typeface="Montserrat"/>
              <a:cs typeface="Montserrat"/>
              <a:sym typeface="Montserrat"/>
            </a:endParaRPr>
          </a:p>
        </p:txBody>
      </p:sp>
      <p:grpSp>
        <p:nvGrpSpPr>
          <p:cNvPr id="12" name="Group 12"/>
          <p:cNvGrpSpPr/>
          <p:nvPr/>
        </p:nvGrpSpPr>
        <p:grpSpPr>
          <a:xfrm rot="-10800000">
            <a:off x="-4762" y="1019174"/>
            <a:ext cx="18297525" cy="9525"/>
            <a:chOff x="0" y="0"/>
            <a:chExt cx="24396700" cy="12700"/>
          </a:xfrm>
        </p:grpSpPr>
        <p:sp>
          <p:nvSpPr>
            <p:cNvPr id="13" name="Freeform 13"/>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4" name="Freeform 14"/>
          <p:cNvSpPr/>
          <p:nvPr/>
        </p:nvSpPr>
        <p:spPr>
          <a:xfrm>
            <a:off x="1031566" y="2057400"/>
            <a:ext cx="5356508" cy="7200900"/>
          </a:xfrm>
          <a:custGeom>
            <a:avLst/>
            <a:gdLst/>
            <a:ahLst/>
            <a:cxnLst/>
            <a:rect l="l" t="t" r="r" b="b"/>
            <a:pathLst>
              <a:path w="5356508" h="7200900">
                <a:moveTo>
                  <a:pt x="0" y="0"/>
                </a:moveTo>
                <a:lnTo>
                  <a:pt x="5356508" y="0"/>
                </a:lnTo>
                <a:lnTo>
                  <a:pt x="5356508" y="7200900"/>
                </a:lnTo>
                <a:lnTo>
                  <a:pt x="0" y="7200900"/>
                </a:lnTo>
                <a:lnTo>
                  <a:pt x="0" y="0"/>
                </a:lnTo>
                <a:close/>
              </a:path>
            </a:pathLst>
          </a:custGeom>
          <a:blipFill>
            <a:blip r:embed="rId5"/>
            <a:stretch>
              <a:fillRect t="-5824" r="-89" b="-5824"/>
            </a:stretch>
          </a:blipFill>
        </p:spPr>
      </p:sp>
      <p:sp>
        <p:nvSpPr>
          <p:cNvPr id="15" name="TextBox 15"/>
          <p:cNvSpPr txBox="1"/>
          <p:nvPr/>
        </p:nvSpPr>
        <p:spPr>
          <a:xfrm>
            <a:off x="6802933" y="3843821"/>
            <a:ext cx="9452776" cy="3349443"/>
          </a:xfrm>
          <a:prstGeom prst="rect">
            <a:avLst/>
          </a:prstGeom>
        </p:spPr>
        <p:txBody>
          <a:bodyPr lIns="0" tIns="0" rIns="0" bIns="0" rtlCol="0" anchor="t">
            <a:spAutoFit/>
          </a:bodyPr>
          <a:lstStyle/>
          <a:p>
            <a:pPr algn="l">
              <a:lnSpc>
                <a:spcPts val="3299"/>
              </a:lnSpc>
            </a:pPr>
            <a:r>
              <a:rPr lang="en-US" sz="2199" dirty="0">
                <a:solidFill>
                  <a:srgbClr val="1E2328"/>
                </a:solidFill>
                <a:latin typeface="Montserrat"/>
                <a:ea typeface="Montserrat"/>
                <a:cs typeface="Montserrat"/>
                <a:sym typeface="Montserrat"/>
              </a:rPr>
              <a:t>By the end of this Unit, you will be able to: </a:t>
            </a:r>
            <a:endParaRPr lang="el-GR" sz="2199" dirty="0">
              <a:solidFill>
                <a:srgbClr val="1E2328"/>
              </a:solidFill>
              <a:latin typeface="Montserrat"/>
              <a:ea typeface="Montserrat"/>
              <a:cs typeface="Montserrat"/>
              <a:sym typeface="Montserrat"/>
            </a:endParaRPr>
          </a:p>
          <a:p>
            <a:pPr marL="457200" indent="-457200" algn="l">
              <a:lnSpc>
                <a:spcPts val="3299"/>
              </a:lnSpc>
              <a:buFont typeface="+mj-lt"/>
              <a:buAutoNum type="arabicPeriod"/>
            </a:pPr>
            <a:r>
              <a:rPr lang="en-US" sz="2199" dirty="0">
                <a:solidFill>
                  <a:srgbClr val="1E2328"/>
                </a:solidFill>
                <a:latin typeface="Montserrat"/>
                <a:ea typeface="Montserrat"/>
                <a:cs typeface="Montserrat"/>
                <a:sym typeface="Montserrat"/>
              </a:rPr>
              <a:t>Convert a handmade </a:t>
            </a:r>
            <a:r>
              <a:rPr lang="en-US" sz="2199" b="1" dirty="0">
                <a:solidFill>
                  <a:srgbClr val="1E2328"/>
                </a:solidFill>
                <a:latin typeface="Montserrat Bold"/>
                <a:ea typeface="Montserrat Bold"/>
                <a:cs typeface="Montserrat Bold"/>
                <a:sym typeface="Montserrat Bold"/>
              </a:rPr>
              <a:t>2D pattern into a 3D digital model using</a:t>
            </a:r>
            <a:r>
              <a:rPr lang="en-US" sz="2199" dirty="0">
                <a:solidFill>
                  <a:srgbClr val="1E2328"/>
                </a:solidFill>
                <a:latin typeface="Montserrat"/>
                <a:ea typeface="Montserrat"/>
                <a:cs typeface="Montserrat"/>
                <a:sym typeface="Montserrat"/>
              </a:rPr>
              <a:t> </a:t>
            </a:r>
            <a:r>
              <a:rPr lang="en-US" sz="2199" b="1" dirty="0">
                <a:solidFill>
                  <a:srgbClr val="1E2328"/>
                </a:solidFill>
                <a:latin typeface="Montserrat Bold"/>
                <a:ea typeface="Montserrat Bold"/>
                <a:cs typeface="Montserrat Bold"/>
                <a:sym typeface="Montserrat Bold"/>
              </a:rPr>
              <a:t>Blender</a:t>
            </a:r>
            <a:r>
              <a:rPr lang="en-US" sz="2199" dirty="0">
                <a:solidFill>
                  <a:srgbClr val="1E2328"/>
                </a:solidFill>
                <a:latin typeface="Montserrat"/>
                <a:ea typeface="Montserrat"/>
                <a:cs typeface="Montserrat"/>
                <a:sym typeface="Montserrat"/>
              </a:rPr>
              <a:t>.</a:t>
            </a:r>
            <a:endParaRPr lang="el-GR" sz="2199" dirty="0">
              <a:solidFill>
                <a:srgbClr val="1E2328"/>
              </a:solidFill>
              <a:latin typeface="Montserrat"/>
              <a:ea typeface="Montserrat"/>
              <a:cs typeface="Montserrat"/>
              <a:sym typeface="Montserrat"/>
            </a:endParaRPr>
          </a:p>
          <a:p>
            <a:pPr marL="457200" indent="-457200" algn="l">
              <a:lnSpc>
                <a:spcPts val="3299"/>
              </a:lnSpc>
              <a:buFont typeface="+mj-lt"/>
              <a:buAutoNum type="arabicPeriod"/>
            </a:pPr>
            <a:r>
              <a:rPr lang="en-US" sz="2199" dirty="0">
                <a:solidFill>
                  <a:srgbClr val="1E2328"/>
                </a:solidFill>
                <a:latin typeface="Montserrat"/>
                <a:ea typeface="Montserrat"/>
                <a:cs typeface="Montserrat"/>
                <a:sym typeface="Montserrat"/>
              </a:rPr>
              <a:t>Understand the </a:t>
            </a:r>
            <a:r>
              <a:rPr lang="en-US" sz="2199" b="1" dirty="0">
                <a:solidFill>
                  <a:srgbClr val="1E2328"/>
                </a:solidFill>
                <a:latin typeface="Montserrat Bold"/>
                <a:ea typeface="Montserrat Bold"/>
                <a:cs typeface="Montserrat Bold"/>
                <a:sym typeface="Montserrat Bold"/>
              </a:rPr>
              <a:t>workflow for hybrid 2D/3D design</a:t>
            </a:r>
            <a:r>
              <a:rPr lang="en-US" sz="2199" dirty="0">
                <a:solidFill>
                  <a:srgbClr val="1E2328"/>
                </a:solidFill>
                <a:latin typeface="Montserrat"/>
                <a:ea typeface="Montserrat"/>
                <a:cs typeface="Montserrat"/>
                <a:sym typeface="Montserrat"/>
              </a:rPr>
              <a:t> in fashion.</a:t>
            </a:r>
            <a:endParaRPr lang="el-GR" sz="2199" dirty="0">
              <a:solidFill>
                <a:srgbClr val="1E2328"/>
              </a:solidFill>
              <a:latin typeface="Montserrat"/>
              <a:ea typeface="Montserrat"/>
              <a:cs typeface="Montserrat"/>
              <a:sym typeface="Montserrat"/>
            </a:endParaRPr>
          </a:p>
          <a:p>
            <a:pPr marL="457200" indent="-457200" algn="l">
              <a:lnSpc>
                <a:spcPts val="3299"/>
              </a:lnSpc>
              <a:buFont typeface="+mj-lt"/>
              <a:buAutoNum type="arabicPeriod"/>
            </a:pPr>
            <a:r>
              <a:rPr lang="en-US" sz="2199" dirty="0">
                <a:solidFill>
                  <a:srgbClr val="1E2328"/>
                </a:solidFill>
                <a:latin typeface="Montserrat"/>
                <a:ea typeface="Montserrat"/>
                <a:cs typeface="Montserrat"/>
                <a:sym typeface="Montserrat"/>
              </a:rPr>
              <a:t>Recognize the </a:t>
            </a:r>
            <a:r>
              <a:rPr lang="en-US" sz="2199" b="1" dirty="0">
                <a:solidFill>
                  <a:srgbClr val="1E2328"/>
                </a:solidFill>
                <a:latin typeface="Montserrat Bold"/>
                <a:ea typeface="Montserrat Bold"/>
                <a:cs typeface="Montserrat Bold"/>
                <a:sym typeface="Montserrat Bold"/>
              </a:rPr>
              <a:t>sustainability benefits</a:t>
            </a:r>
            <a:r>
              <a:rPr lang="en-US" sz="2199" dirty="0">
                <a:solidFill>
                  <a:srgbClr val="1E2328"/>
                </a:solidFill>
                <a:latin typeface="Montserrat"/>
                <a:ea typeface="Montserrat"/>
                <a:cs typeface="Montserrat"/>
                <a:sym typeface="Montserrat"/>
              </a:rPr>
              <a:t> of digital garment modeling.</a:t>
            </a:r>
            <a:endParaRPr lang="el-GR" sz="2199" dirty="0">
              <a:solidFill>
                <a:srgbClr val="1E2328"/>
              </a:solidFill>
              <a:latin typeface="Montserrat"/>
              <a:ea typeface="Montserrat"/>
              <a:cs typeface="Montserrat"/>
              <a:sym typeface="Montserrat"/>
            </a:endParaRPr>
          </a:p>
          <a:p>
            <a:pPr marL="457200" indent="-457200" algn="l">
              <a:lnSpc>
                <a:spcPts val="3299"/>
              </a:lnSpc>
              <a:buFont typeface="+mj-lt"/>
              <a:buAutoNum type="arabicPeriod"/>
            </a:pPr>
            <a:r>
              <a:rPr lang="en-US" sz="2199" dirty="0">
                <a:solidFill>
                  <a:srgbClr val="1E2328"/>
                </a:solidFill>
                <a:latin typeface="Montserrat"/>
                <a:ea typeface="Montserrat"/>
                <a:cs typeface="Montserrat"/>
                <a:sym typeface="Montserrat"/>
              </a:rPr>
              <a:t>Prepare a </a:t>
            </a:r>
            <a:r>
              <a:rPr lang="en-US" sz="2199" b="1" dirty="0">
                <a:solidFill>
                  <a:srgbClr val="1E2328"/>
                </a:solidFill>
                <a:latin typeface="Montserrat Bold"/>
                <a:ea typeface="Montserrat Bold"/>
                <a:cs typeface="Montserrat Bold"/>
                <a:sym typeface="Montserrat Bold"/>
              </a:rPr>
              <a:t>3D garment for further exercises in Unit 4</a:t>
            </a:r>
            <a:r>
              <a:rPr lang="en-US" sz="2199" dirty="0">
                <a:solidFill>
                  <a:srgbClr val="1E2328"/>
                </a:solidFill>
                <a:latin typeface="Montserrat"/>
                <a:ea typeface="Montserrat"/>
                <a:cs typeface="Montserrat"/>
                <a:sym typeface="Montserrat"/>
              </a:rPr>
              <a:t>.</a:t>
            </a:r>
          </a:p>
          <a:p>
            <a:pPr algn="l">
              <a:lnSpc>
                <a:spcPts val="3299"/>
              </a:lnSpc>
            </a:pPr>
            <a:endParaRPr lang="en-US" sz="2199" dirty="0">
              <a:solidFill>
                <a:srgbClr val="1E2328"/>
              </a:solidFill>
              <a:latin typeface="Montserrat"/>
              <a:ea typeface="Montserrat"/>
              <a:cs typeface="Montserrat"/>
              <a:sym typeface="Montserrat"/>
            </a:endParaRPr>
          </a:p>
        </p:txBody>
      </p:sp>
      <p:sp>
        <p:nvSpPr>
          <p:cNvPr id="16" name="TextBox 16"/>
          <p:cNvSpPr txBox="1"/>
          <p:nvPr/>
        </p:nvSpPr>
        <p:spPr>
          <a:xfrm>
            <a:off x="6736672" y="2257425"/>
            <a:ext cx="6727118" cy="1476375"/>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Expected </a:t>
            </a:r>
          </a:p>
          <a:p>
            <a:pPr algn="l">
              <a:lnSpc>
                <a:spcPts val="6000"/>
              </a:lnSpc>
            </a:pPr>
            <a:r>
              <a:rPr lang="en-US" sz="6000">
                <a:solidFill>
                  <a:srgbClr val="1E2328"/>
                </a:solidFill>
                <a:latin typeface="DM Serif Display"/>
                <a:ea typeface="DM Serif Display"/>
                <a:cs typeface="DM Serif Display"/>
                <a:sym typeface="DM Serif Display"/>
              </a:rPr>
              <a:t>Learning Outcomes</a:t>
            </a:r>
          </a:p>
        </p:txBody>
      </p:sp>
      <p:sp>
        <p:nvSpPr>
          <p:cNvPr id="17" name="TextBox 17"/>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rot="16200000">
            <a:off x="15731940" y="7389483"/>
            <a:ext cx="346897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
        <p:nvSpPr>
          <p:cNvPr id="19" name="TextBox 10">
            <a:extLst>
              <a:ext uri="{FF2B5EF4-FFF2-40B4-BE49-F238E27FC236}">
                <a16:creationId xmlns:a16="http://schemas.microsoft.com/office/drawing/2014/main" id="{65EB3AD8-CF13-DBF3-759E-C7D30E9B06E7}"/>
              </a:ext>
            </a:extLst>
          </p:cNvPr>
          <p:cNvSpPr txBox="1"/>
          <p:nvPr/>
        </p:nvSpPr>
        <p:spPr>
          <a:xfrm>
            <a:off x="1031566" y="9298410"/>
            <a:ext cx="5406326" cy="430567"/>
          </a:xfrm>
          <a:prstGeom prst="rect">
            <a:avLst/>
          </a:prstGeom>
        </p:spPr>
        <p:txBody>
          <a:bodyPr lIns="0" tIns="0" rIns="0" bIns="0" rtlCol="0" anchor="t">
            <a:spAutoFit/>
          </a:bodyPr>
          <a:lstStyle/>
          <a:p>
            <a:pPr algn="l">
              <a:lnSpc>
                <a:spcPts val="3500"/>
              </a:lnSpc>
            </a:pPr>
            <a:r>
              <a:rPr lang="en-US" sz="2499" dirty="0">
                <a:solidFill>
                  <a:srgbClr val="1E2328"/>
                </a:solidFill>
                <a:latin typeface="DM Serif Display"/>
                <a:ea typeface="DM Serif Display"/>
                <a:cs typeface="DM Serif Display"/>
                <a:sym typeface="DM Serif Display"/>
              </a:rPr>
              <a:t>Estimated Reading Time</a:t>
            </a:r>
          </a:p>
        </p:txBody>
      </p:sp>
      <p:sp>
        <p:nvSpPr>
          <p:cNvPr id="20" name="TextBox 11">
            <a:extLst>
              <a:ext uri="{FF2B5EF4-FFF2-40B4-BE49-F238E27FC236}">
                <a16:creationId xmlns:a16="http://schemas.microsoft.com/office/drawing/2014/main" id="{6E779825-76AD-C190-A159-ABBBC3AB1FBF}"/>
              </a:ext>
            </a:extLst>
          </p:cNvPr>
          <p:cNvSpPr txBox="1"/>
          <p:nvPr/>
        </p:nvSpPr>
        <p:spPr>
          <a:xfrm>
            <a:off x="1031566" y="9637430"/>
            <a:ext cx="6546439" cy="387094"/>
          </a:xfrm>
          <a:prstGeom prst="rect">
            <a:avLst/>
          </a:prstGeom>
        </p:spPr>
        <p:txBody>
          <a:bodyPr wrap="square" lIns="0" tIns="0" rIns="0" bIns="0" rtlCol="0" anchor="t">
            <a:spAutoFit/>
          </a:bodyPr>
          <a:lstStyle/>
          <a:p>
            <a:pPr>
              <a:lnSpc>
                <a:spcPts val="3299"/>
              </a:lnSpc>
            </a:pPr>
            <a:r>
              <a:rPr lang="en-US" sz="2199" dirty="0">
                <a:solidFill>
                  <a:srgbClr val="1E2328"/>
                </a:solidFill>
                <a:latin typeface="Montserrat"/>
                <a:ea typeface="Montserrat"/>
                <a:cs typeface="Montserrat"/>
                <a:sym typeface="Montserrat"/>
              </a:rPr>
              <a:t>7 minutes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grpSp>
        <p:nvGrpSpPr>
          <p:cNvPr id="9" name="Group 9"/>
          <p:cNvGrpSpPr/>
          <p:nvPr/>
        </p:nvGrpSpPr>
        <p:grpSpPr>
          <a:xfrm rot="-10800000">
            <a:off x="-4762" y="1019174"/>
            <a:ext cx="18297525" cy="9525"/>
            <a:chOff x="0" y="0"/>
            <a:chExt cx="24396700" cy="12700"/>
          </a:xfrm>
        </p:grpSpPr>
        <p:sp>
          <p:nvSpPr>
            <p:cNvPr id="10" name="Freeform 10"/>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1" name="Freeform 11"/>
          <p:cNvSpPr/>
          <p:nvPr/>
        </p:nvSpPr>
        <p:spPr>
          <a:xfrm>
            <a:off x="0" y="1033462"/>
            <a:ext cx="6051534" cy="9253538"/>
          </a:xfrm>
          <a:custGeom>
            <a:avLst/>
            <a:gdLst/>
            <a:ahLst/>
            <a:cxnLst/>
            <a:rect l="l" t="t" r="r" b="b"/>
            <a:pathLst>
              <a:path w="6051534" h="9253538">
                <a:moveTo>
                  <a:pt x="0" y="0"/>
                </a:moveTo>
                <a:lnTo>
                  <a:pt x="6051534" y="0"/>
                </a:lnTo>
                <a:lnTo>
                  <a:pt x="6051534" y="9253538"/>
                </a:lnTo>
                <a:lnTo>
                  <a:pt x="0" y="9253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TextBox 12"/>
          <p:cNvSpPr txBox="1"/>
          <p:nvPr/>
        </p:nvSpPr>
        <p:spPr>
          <a:xfrm>
            <a:off x="1087161" y="2589239"/>
            <a:ext cx="4119719" cy="14478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Learning</a:t>
            </a:r>
          </a:p>
          <a:p>
            <a:pPr algn="l">
              <a:lnSpc>
                <a:spcPts val="6000"/>
              </a:lnSpc>
            </a:pPr>
            <a:r>
              <a:rPr lang="en-US" sz="6000">
                <a:solidFill>
                  <a:srgbClr val="FFFFFF"/>
                </a:solidFill>
                <a:latin typeface="DM Serif Display"/>
                <a:ea typeface="DM Serif Display"/>
                <a:cs typeface="DM Serif Display"/>
                <a:sym typeface="DM Serif Display"/>
              </a:rPr>
              <a:t>Objective</a:t>
            </a:r>
          </a:p>
        </p:txBody>
      </p:sp>
      <p:grpSp>
        <p:nvGrpSpPr>
          <p:cNvPr id="13" name="Group 13"/>
          <p:cNvGrpSpPr/>
          <p:nvPr/>
        </p:nvGrpSpPr>
        <p:grpSpPr>
          <a:xfrm>
            <a:off x="1087161" y="4515532"/>
            <a:ext cx="728566" cy="14287"/>
            <a:chOff x="0" y="0"/>
            <a:chExt cx="971421" cy="19049"/>
          </a:xfrm>
        </p:grpSpPr>
        <p:sp>
          <p:nvSpPr>
            <p:cNvPr id="14" name="Freeform 14"/>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sp>
      </p:grpSp>
      <p:sp>
        <p:nvSpPr>
          <p:cNvPr id="15" name="TextBox 15"/>
          <p:cNvSpPr txBox="1"/>
          <p:nvPr/>
        </p:nvSpPr>
        <p:spPr>
          <a:xfrm>
            <a:off x="924085" y="4610860"/>
            <a:ext cx="4445870" cy="4617418"/>
          </a:xfrm>
          <a:prstGeom prst="rect">
            <a:avLst/>
          </a:prstGeom>
        </p:spPr>
        <p:txBody>
          <a:bodyPr lIns="0" tIns="0" rIns="0" bIns="0" rtlCol="0" anchor="t">
            <a:spAutoFit/>
          </a:bodyPr>
          <a:lstStyle/>
          <a:p>
            <a:pPr algn="just">
              <a:lnSpc>
                <a:spcPts val="3299"/>
              </a:lnSpc>
            </a:pPr>
            <a:r>
              <a:rPr lang="en-US" sz="2150" dirty="0">
                <a:solidFill>
                  <a:srgbClr val="FFFFFF"/>
                </a:solidFill>
                <a:latin typeface="Montserrat"/>
                <a:ea typeface="Montserrat"/>
                <a:cs typeface="Montserrat"/>
                <a:sym typeface="Montserrat"/>
              </a:rPr>
              <a:t>The goal of the Unit is to equip learners with the ability to</a:t>
            </a:r>
            <a:r>
              <a:rPr lang="en-US" sz="2150" b="1" dirty="0">
                <a:solidFill>
                  <a:srgbClr val="FFFFFF"/>
                </a:solidFill>
                <a:latin typeface="Montserrat Bold"/>
                <a:ea typeface="Montserrat Bold"/>
                <a:cs typeface="Montserrat Bold"/>
                <a:sym typeface="Montserrat Bold"/>
              </a:rPr>
              <a:t> translate a 2D pattern into a 3D</a:t>
            </a:r>
            <a:r>
              <a:rPr lang="en-US" sz="2150" dirty="0">
                <a:solidFill>
                  <a:srgbClr val="FFFFFF"/>
                </a:solidFill>
                <a:latin typeface="Montserrat"/>
                <a:ea typeface="Montserrat"/>
                <a:cs typeface="Montserrat"/>
                <a:sym typeface="Montserrat"/>
              </a:rPr>
              <a:t> digital garment, integrating traditional patternmaking with digital modeling in </a:t>
            </a:r>
            <a:r>
              <a:rPr lang="en-US" sz="2150" b="1" dirty="0">
                <a:solidFill>
                  <a:srgbClr val="FFFFFF"/>
                </a:solidFill>
                <a:latin typeface="Montserrat Bold"/>
                <a:ea typeface="Montserrat Bold"/>
                <a:cs typeface="Montserrat Bold"/>
                <a:sym typeface="Montserrat Bold"/>
              </a:rPr>
              <a:t>Blender</a:t>
            </a:r>
            <a:r>
              <a:rPr lang="en-US" sz="2150" dirty="0">
                <a:solidFill>
                  <a:srgbClr val="FFFFFF"/>
                </a:solidFill>
                <a:latin typeface="Montserrat"/>
                <a:ea typeface="Montserrat"/>
                <a:cs typeface="Montserrat"/>
                <a:sym typeface="Montserrat"/>
              </a:rPr>
              <a:t>. Learners will gain practical skills in </a:t>
            </a:r>
            <a:r>
              <a:rPr lang="en-US" sz="2150" b="1" dirty="0">
                <a:solidFill>
                  <a:srgbClr val="FFFFFF"/>
                </a:solidFill>
                <a:latin typeface="Montserrat Bold"/>
                <a:ea typeface="Montserrat Bold"/>
                <a:cs typeface="Montserrat Bold"/>
                <a:sym typeface="Montserrat Bold"/>
              </a:rPr>
              <a:t>digitization, virtual garment construction, and sustainable fashion design</a:t>
            </a:r>
            <a:r>
              <a:rPr lang="en-US" sz="2150" dirty="0">
                <a:solidFill>
                  <a:srgbClr val="FFFFFF"/>
                </a:solidFill>
                <a:latin typeface="Montserrat"/>
                <a:ea typeface="Montserrat"/>
                <a:cs typeface="Montserrat"/>
                <a:sym typeface="Montserrat"/>
              </a:rPr>
              <a:t>, preparing them for advanced exercises in Unit 4.</a:t>
            </a:r>
          </a:p>
        </p:txBody>
      </p:sp>
      <p:sp>
        <p:nvSpPr>
          <p:cNvPr id="16" name="Freeform 16"/>
          <p:cNvSpPr/>
          <p:nvPr/>
        </p:nvSpPr>
        <p:spPr>
          <a:xfrm>
            <a:off x="5604996" y="5305711"/>
            <a:ext cx="699514" cy="699514"/>
          </a:xfrm>
          <a:custGeom>
            <a:avLst/>
            <a:gdLst/>
            <a:ahLst/>
            <a:cxnLst/>
            <a:rect l="l" t="t" r="r" b="b"/>
            <a:pathLst>
              <a:path w="699514" h="699514">
                <a:moveTo>
                  <a:pt x="0" y="0"/>
                </a:moveTo>
                <a:lnTo>
                  <a:pt x="699514" y="0"/>
                </a:lnTo>
                <a:lnTo>
                  <a:pt x="699514" y="699514"/>
                </a:lnTo>
                <a:lnTo>
                  <a:pt x="0" y="69951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TextBox 17"/>
          <p:cNvSpPr txBox="1"/>
          <p:nvPr/>
        </p:nvSpPr>
        <p:spPr>
          <a:xfrm>
            <a:off x="6736672" y="3036914"/>
            <a:ext cx="9601147" cy="792455"/>
          </a:xfrm>
          <a:prstGeom prst="rect">
            <a:avLst/>
          </a:prstGeom>
        </p:spPr>
        <p:txBody>
          <a:bodyPr lIns="0" tIns="0" rIns="0" bIns="0" rtlCol="0" anchor="t">
            <a:spAutoFit/>
          </a:bodyPr>
          <a:lstStyle/>
          <a:p>
            <a:pPr algn="just">
              <a:lnSpc>
                <a:spcPts val="3299"/>
              </a:lnSpc>
            </a:pPr>
            <a:r>
              <a:rPr lang="en-US" sz="2199" dirty="0">
                <a:solidFill>
                  <a:srgbClr val="1E2328"/>
                </a:solidFill>
                <a:latin typeface="Montserrat"/>
                <a:ea typeface="Montserrat"/>
                <a:cs typeface="Montserrat"/>
                <a:sym typeface="Montserrat"/>
              </a:rPr>
              <a:t>This Unit targets learners who are seeking basic knowledge on how to pass from a 2D pattern to a 3D project for a garment</a:t>
            </a:r>
          </a:p>
        </p:txBody>
      </p:sp>
      <p:sp>
        <p:nvSpPr>
          <p:cNvPr id="18" name="TextBox 18"/>
          <p:cNvSpPr txBox="1"/>
          <p:nvPr/>
        </p:nvSpPr>
        <p:spPr>
          <a:xfrm>
            <a:off x="6736672" y="1760564"/>
            <a:ext cx="6832707" cy="714375"/>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Target Audience</a:t>
            </a:r>
          </a:p>
        </p:txBody>
      </p:sp>
      <p:sp>
        <p:nvSpPr>
          <p:cNvPr id="19" name="TextBox 19"/>
          <p:cNvSpPr txBox="1"/>
          <p:nvPr/>
        </p:nvSpPr>
        <p:spPr>
          <a:xfrm>
            <a:off x="6736672" y="6724362"/>
            <a:ext cx="9601147" cy="1233479"/>
          </a:xfrm>
          <a:prstGeom prst="rect">
            <a:avLst/>
          </a:prstGeom>
        </p:spPr>
        <p:txBody>
          <a:bodyPr lIns="0" tIns="0" rIns="0" bIns="0" rtlCol="0" anchor="t">
            <a:spAutoFit/>
          </a:bodyPr>
          <a:lstStyle/>
          <a:p>
            <a:pPr algn="l">
              <a:lnSpc>
                <a:spcPts val="3298"/>
              </a:lnSpc>
            </a:pPr>
            <a:r>
              <a:rPr lang="en-US" sz="2199" dirty="0">
                <a:solidFill>
                  <a:srgbClr val="1E2328"/>
                </a:solidFill>
                <a:latin typeface="Montserrat" panose="00000500000000000000" pitchFamily="2" charset="0"/>
                <a:ea typeface="Montserrat Bold"/>
                <a:cs typeface="Montserrat Bold"/>
                <a:sym typeface="Montserrat Bold"/>
              </a:rPr>
              <a:t>2D-to-3D Workflow</a:t>
            </a:r>
            <a:r>
              <a:rPr lang="en-US" sz="2199" dirty="0">
                <a:solidFill>
                  <a:srgbClr val="1E2328"/>
                </a:solidFill>
                <a:latin typeface="Montserrat" panose="00000500000000000000" pitchFamily="2" charset="0"/>
                <a:ea typeface="Montserrat"/>
                <a:cs typeface="Montserrat"/>
                <a:sym typeface="Montserrat"/>
              </a:rPr>
              <a:t>, </a:t>
            </a:r>
            <a:r>
              <a:rPr lang="en-US" sz="2199" dirty="0">
                <a:solidFill>
                  <a:srgbClr val="1E2328"/>
                </a:solidFill>
                <a:latin typeface="Montserrat" panose="00000500000000000000" pitchFamily="2" charset="0"/>
                <a:ea typeface="Montserrat Bold"/>
                <a:cs typeface="Montserrat Bold"/>
                <a:sym typeface="Montserrat Bold"/>
              </a:rPr>
              <a:t>Digital Patternmaking</a:t>
            </a:r>
            <a:r>
              <a:rPr lang="en-US" sz="2199" dirty="0">
                <a:solidFill>
                  <a:srgbClr val="1E2328"/>
                </a:solidFill>
                <a:latin typeface="Montserrat" panose="00000500000000000000" pitchFamily="2" charset="0"/>
                <a:ea typeface="Montserrat"/>
                <a:cs typeface="Montserrat"/>
                <a:sym typeface="Montserrat"/>
              </a:rPr>
              <a:t>, </a:t>
            </a:r>
            <a:r>
              <a:rPr lang="en-US" sz="2199" dirty="0">
                <a:solidFill>
                  <a:srgbClr val="1E2328"/>
                </a:solidFill>
                <a:latin typeface="Montserrat" panose="00000500000000000000" pitchFamily="2" charset="0"/>
                <a:ea typeface="Montserrat Bold"/>
                <a:cs typeface="Montserrat Bold"/>
                <a:sym typeface="Montserrat Bold"/>
              </a:rPr>
              <a:t>Virtual Garment Prototyping</a:t>
            </a:r>
            <a:r>
              <a:rPr lang="en-US" sz="2199" dirty="0">
                <a:solidFill>
                  <a:srgbClr val="1E2328"/>
                </a:solidFill>
                <a:latin typeface="Montserrat" panose="00000500000000000000" pitchFamily="2" charset="0"/>
                <a:ea typeface="Montserrat"/>
                <a:cs typeface="Montserrat"/>
                <a:sym typeface="Montserrat"/>
              </a:rPr>
              <a:t>, </a:t>
            </a:r>
            <a:r>
              <a:rPr lang="en-US" sz="2199" dirty="0">
                <a:solidFill>
                  <a:srgbClr val="1E2328"/>
                </a:solidFill>
                <a:latin typeface="Montserrat" panose="00000500000000000000" pitchFamily="2" charset="0"/>
                <a:ea typeface="Montserrat Bold"/>
                <a:cs typeface="Montserrat Bold"/>
                <a:sym typeface="Montserrat Bold"/>
              </a:rPr>
              <a:t>Sustainable Fashion Design</a:t>
            </a:r>
            <a:r>
              <a:rPr lang="en-US" sz="2199" dirty="0">
                <a:solidFill>
                  <a:srgbClr val="1E2328"/>
                </a:solidFill>
                <a:latin typeface="Montserrat" panose="00000500000000000000" pitchFamily="2" charset="0"/>
                <a:ea typeface="Montserrat"/>
                <a:cs typeface="Montserrat"/>
                <a:sym typeface="Montserrat"/>
              </a:rPr>
              <a:t>, </a:t>
            </a:r>
            <a:r>
              <a:rPr lang="en-US" sz="2199" dirty="0">
                <a:solidFill>
                  <a:srgbClr val="1E2328"/>
                </a:solidFill>
                <a:latin typeface="Montserrat" panose="00000500000000000000" pitchFamily="2" charset="0"/>
                <a:ea typeface="Montserrat Bold"/>
                <a:cs typeface="Montserrat Bold"/>
                <a:sym typeface="Montserrat Bold"/>
              </a:rPr>
              <a:t>Seam Alignment &amp; Fit Testing</a:t>
            </a:r>
            <a:r>
              <a:rPr lang="en-US" sz="2199" dirty="0">
                <a:solidFill>
                  <a:srgbClr val="1E2328"/>
                </a:solidFill>
                <a:latin typeface="Montserrat" panose="00000500000000000000" pitchFamily="2" charset="0"/>
                <a:ea typeface="Montserrat"/>
                <a:cs typeface="Montserrat"/>
                <a:sym typeface="Montserrat"/>
              </a:rPr>
              <a:t>, </a:t>
            </a:r>
            <a:r>
              <a:rPr lang="en-US" sz="2199" dirty="0">
                <a:solidFill>
                  <a:srgbClr val="1E2328"/>
                </a:solidFill>
                <a:latin typeface="Montserrat" panose="00000500000000000000" pitchFamily="2" charset="0"/>
                <a:ea typeface="Montserrat Bold"/>
                <a:cs typeface="Montserrat Bold"/>
                <a:sym typeface="Montserrat Bold"/>
              </a:rPr>
              <a:t>Blender for Fashion Design</a:t>
            </a:r>
            <a:endParaRPr lang="en-US" sz="2199" dirty="0">
              <a:solidFill>
                <a:srgbClr val="1E2328"/>
              </a:solidFill>
              <a:latin typeface="Montserrat" panose="00000500000000000000" pitchFamily="2" charset="0"/>
              <a:ea typeface="Montserrat"/>
              <a:cs typeface="Montserrat"/>
              <a:sym typeface="Montserrat"/>
            </a:endParaRPr>
          </a:p>
        </p:txBody>
      </p:sp>
      <p:sp>
        <p:nvSpPr>
          <p:cNvPr id="20" name="TextBox 20"/>
          <p:cNvSpPr txBox="1"/>
          <p:nvPr/>
        </p:nvSpPr>
        <p:spPr>
          <a:xfrm>
            <a:off x="6736672" y="5705188"/>
            <a:ext cx="6832707" cy="714375"/>
          </a:xfrm>
          <a:prstGeom prst="rect">
            <a:avLst/>
          </a:prstGeom>
        </p:spPr>
        <p:txBody>
          <a:bodyPr lIns="0" tIns="0" rIns="0" bIns="0" rtlCol="0" anchor="t">
            <a:spAutoFit/>
          </a:bodyPr>
          <a:lstStyle/>
          <a:p>
            <a:pPr algn="l">
              <a:lnSpc>
                <a:spcPts val="6000"/>
              </a:lnSpc>
            </a:pPr>
            <a:r>
              <a:rPr lang="en-US" sz="6000">
                <a:solidFill>
                  <a:srgbClr val="1E2328"/>
                </a:solidFill>
                <a:latin typeface="DM Serif Display"/>
                <a:ea typeface="DM Serif Display"/>
                <a:cs typeface="DM Serif Display"/>
                <a:sym typeface="DM Serif Display"/>
              </a:rPr>
              <a:t>Key concepts</a:t>
            </a:r>
          </a:p>
        </p:txBody>
      </p:sp>
      <p:sp>
        <p:nvSpPr>
          <p:cNvPr id="21" name="TextBox 21"/>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2" name="TextBox 22"/>
          <p:cNvSpPr txBox="1"/>
          <p:nvPr/>
        </p:nvSpPr>
        <p:spPr>
          <a:xfrm rot="16200000">
            <a:off x="15823380" y="7473303"/>
            <a:ext cx="33013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7" tooltip="https://www.fashionupproject.com"/>
              </a:rPr>
              <a:t>www.fashionupproject.com</a:t>
            </a:r>
            <a:endParaRPr lang="en-US" sz="1800" u="sng">
              <a:solidFill>
                <a:srgbClr val="1E2328"/>
              </a:solidFill>
              <a:latin typeface="Montserrat"/>
              <a:ea typeface="Montserrat"/>
              <a:cs typeface="Montserrat"/>
              <a:sym typeface="Montserrat"/>
              <a:hlinkClick r:id="rId7" tooltip="https://www.fashionupproject.co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CF5A"/>
        </a:solidFill>
        <a:effectLst/>
      </p:bgPr>
    </p:bg>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sp>
        <p:nvSpPr>
          <p:cNvPr id="9" name="Freeform 9"/>
          <p:cNvSpPr/>
          <p:nvPr/>
        </p:nvSpPr>
        <p:spPr>
          <a:xfrm>
            <a:off x="8127431" y="1028700"/>
            <a:ext cx="8545347" cy="7210425"/>
          </a:xfrm>
          <a:custGeom>
            <a:avLst/>
            <a:gdLst/>
            <a:ahLst/>
            <a:cxnLst/>
            <a:rect l="l" t="t" r="r" b="b"/>
            <a:pathLst>
              <a:path w="8545347" h="7210425">
                <a:moveTo>
                  <a:pt x="0" y="0"/>
                </a:moveTo>
                <a:lnTo>
                  <a:pt x="8545347" y="0"/>
                </a:lnTo>
                <a:lnTo>
                  <a:pt x="8545347" y="7210425"/>
                </a:lnTo>
                <a:lnTo>
                  <a:pt x="0" y="7210425"/>
                </a:lnTo>
                <a:lnTo>
                  <a:pt x="0" y="0"/>
                </a:lnTo>
                <a:close/>
              </a:path>
            </a:pathLst>
          </a:custGeom>
          <a:blipFill>
            <a:blip r:embed="rId3"/>
            <a:stretch>
              <a:fillRect t="-5128" b="-41183"/>
            </a:stretch>
          </a:blipFill>
        </p:spPr>
      </p:sp>
      <p:grpSp>
        <p:nvGrpSpPr>
          <p:cNvPr id="10" name="Group 10"/>
          <p:cNvGrpSpPr/>
          <p:nvPr/>
        </p:nvGrpSpPr>
        <p:grpSpPr>
          <a:xfrm rot="-10800000">
            <a:off x="-4762" y="1019174"/>
            <a:ext cx="18297525" cy="9525"/>
            <a:chOff x="0" y="0"/>
            <a:chExt cx="24396700" cy="12700"/>
          </a:xfrm>
        </p:grpSpPr>
        <p:sp>
          <p:nvSpPr>
            <p:cNvPr id="11" name="Freeform 11"/>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2" name="Freeform 12"/>
          <p:cNvSpPr/>
          <p:nvPr/>
        </p:nvSpPr>
        <p:spPr>
          <a:xfrm>
            <a:off x="1028700" y="5653088"/>
            <a:ext cx="8282280" cy="4633913"/>
          </a:xfrm>
          <a:custGeom>
            <a:avLst/>
            <a:gdLst/>
            <a:ahLst/>
            <a:cxnLst/>
            <a:rect l="l" t="t" r="r" b="b"/>
            <a:pathLst>
              <a:path w="8282280" h="4633913">
                <a:moveTo>
                  <a:pt x="0" y="0"/>
                </a:moveTo>
                <a:lnTo>
                  <a:pt x="8282280" y="0"/>
                </a:lnTo>
                <a:lnTo>
                  <a:pt x="8282280" y="4633913"/>
                </a:lnTo>
                <a:lnTo>
                  <a:pt x="0" y="46339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TextBox 13"/>
          <p:cNvSpPr txBox="1"/>
          <p:nvPr/>
        </p:nvSpPr>
        <p:spPr>
          <a:xfrm>
            <a:off x="2315212" y="6622474"/>
            <a:ext cx="3852940" cy="1447800"/>
          </a:xfrm>
          <a:prstGeom prst="rect">
            <a:avLst/>
          </a:prstGeom>
        </p:spPr>
        <p:txBody>
          <a:bodyPr lIns="0" tIns="0" rIns="0" bIns="0" rtlCol="0" anchor="t">
            <a:spAutoFit/>
          </a:bodyPr>
          <a:lstStyle/>
          <a:p>
            <a:pPr algn="l">
              <a:lnSpc>
                <a:spcPts val="6000"/>
              </a:lnSpc>
            </a:pPr>
            <a:r>
              <a:rPr lang="en-US" sz="6000">
                <a:solidFill>
                  <a:srgbClr val="FFFFFF"/>
                </a:solidFill>
                <a:latin typeface="DM Serif Display"/>
                <a:ea typeface="DM Serif Display"/>
                <a:cs typeface="DM Serif Display"/>
                <a:sym typeface="DM Serif Display"/>
              </a:rPr>
              <a:t>Necessary </a:t>
            </a:r>
          </a:p>
          <a:p>
            <a:pPr algn="l">
              <a:lnSpc>
                <a:spcPts val="6000"/>
              </a:lnSpc>
            </a:pPr>
            <a:r>
              <a:rPr lang="en-US" sz="6000">
                <a:solidFill>
                  <a:srgbClr val="FFFFFF"/>
                </a:solidFill>
                <a:latin typeface="DM Serif Display"/>
                <a:ea typeface="DM Serif Display"/>
                <a:cs typeface="DM Serif Display"/>
                <a:sym typeface="DM Serif Display"/>
              </a:rPr>
              <a:t>equipment</a:t>
            </a:r>
          </a:p>
        </p:txBody>
      </p:sp>
      <p:grpSp>
        <p:nvGrpSpPr>
          <p:cNvPr id="14" name="Group 14"/>
          <p:cNvGrpSpPr/>
          <p:nvPr/>
        </p:nvGrpSpPr>
        <p:grpSpPr>
          <a:xfrm>
            <a:off x="2310482" y="8607468"/>
            <a:ext cx="728566" cy="14287"/>
            <a:chOff x="0" y="0"/>
            <a:chExt cx="971421" cy="19049"/>
          </a:xfrm>
        </p:grpSpPr>
        <p:sp>
          <p:nvSpPr>
            <p:cNvPr id="15" name="Freeform 15"/>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sp>
      </p:grpSp>
      <p:sp>
        <p:nvSpPr>
          <p:cNvPr id="16" name="TextBox 16"/>
          <p:cNvSpPr txBox="1"/>
          <p:nvPr/>
        </p:nvSpPr>
        <p:spPr>
          <a:xfrm>
            <a:off x="1028700" y="1687351"/>
            <a:ext cx="6413126" cy="3659511"/>
          </a:xfrm>
          <a:prstGeom prst="rect">
            <a:avLst/>
          </a:prstGeom>
        </p:spPr>
        <p:txBody>
          <a:bodyPr lIns="0" tIns="0" rIns="0" bIns="0" rtlCol="0" anchor="t">
            <a:spAutoFit/>
          </a:bodyPr>
          <a:lstStyle/>
          <a:p>
            <a:pPr algn="l">
              <a:lnSpc>
                <a:spcPts val="3298"/>
              </a:lnSpc>
            </a:pPr>
            <a:r>
              <a:rPr lang="en-US" sz="2199" dirty="0">
                <a:solidFill>
                  <a:srgbClr val="1E2328"/>
                </a:solidFill>
                <a:latin typeface="Montserrat"/>
                <a:ea typeface="Montserrat"/>
                <a:cs typeface="Montserrat"/>
                <a:sym typeface="Montserrat"/>
              </a:rPr>
              <a:t>To complete the exercises in this unit, you will need:</a:t>
            </a:r>
          </a:p>
          <a:p>
            <a:pPr marL="474764" lvl="1" indent="-237382" algn="l">
              <a:lnSpc>
                <a:spcPts val="3298"/>
              </a:lnSpc>
              <a:buFont typeface="Arial"/>
              <a:buChar char="•"/>
            </a:pPr>
            <a:r>
              <a:rPr lang="en-US" sz="2199" b="1" dirty="0">
                <a:solidFill>
                  <a:srgbClr val="1E2328"/>
                </a:solidFill>
                <a:latin typeface="Montserrat Bold"/>
                <a:ea typeface="Montserrat Bold"/>
                <a:cs typeface="Montserrat Bold"/>
                <a:sym typeface="Montserrat Bold"/>
              </a:rPr>
              <a:t>2D paper pattern</a:t>
            </a:r>
            <a:r>
              <a:rPr lang="en-US" sz="2199" dirty="0">
                <a:solidFill>
                  <a:srgbClr val="1E2328"/>
                </a:solidFill>
                <a:latin typeface="Montserrat"/>
                <a:ea typeface="Montserrat"/>
                <a:cs typeface="Montserrat"/>
                <a:sym typeface="Montserrat"/>
              </a:rPr>
              <a:t> (from Module 4 or other).</a:t>
            </a:r>
          </a:p>
          <a:p>
            <a:pPr marL="474764" lvl="1" indent="-237382" algn="l">
              <a:lnSpc>
                <a:spcPts val="3298"/>
              </a:lnSpc>
              <a:buFont typeface="Arial"/>
              <a:buChar char="•"/>
            </a:pPr>
            <a:r>
              <a:rPr lang="en-US" sz="2199" b="1" dirty="0">
                <a:solidFill>
                  <a:srgbClr val="1E2328"/>
                </a:solidFill>
                <a:latin typeface="Montserrat Bold"/>
                <a:ea typeface="Montserrat Bold"/>
                <a:cs typeface="Montserrat Bold"/>
                <a:sym typeface="Montserrat Bold"/>
              </a:rPr>
              <a:t>Scanner or smartphone camera</a:t>
            </a:r>
            <a:r>
              <a:rPr lang="en-US" sz="2199" dirty="0">
                <a:solidFill>
                  <a:srgbClr val="1E2328"/>
                </a:solidFill>
                <a:latin typeface="Montserrat"/>
                <a:ea typeface="Montserrat"/>
                <a:cs typeface="Montserrat"/>
                <a:sym typeface="Montserrat"/>
              </a:rPr>
              <a:t> (to digitize the pattern).</a:t>
            </a:r>
          </a:p>
          <a:p>
            <a:pPr marL="474764" lvl="1" indent="-237382" algn="l">
              <a:lnSpc>
                <a:spcPts val="3298"/>
              </a:lnSpc>
              <a:buFont typeface="Arial"/>
              <a:buChar char="•"/>
            </a:pPr>
            <a:r>
              <a:rPr lang="en-US" sz="2199" b="1" dirty="0">
                <a:solidFill>
                  <a:srgbClr val="1E2328"/>
                </a:solidFill>
                <a:latin typeface="Montserrat Bold"/>
                <a:ea typeface="Montserrat Bold"/>
                <a:cs typeface="Montserrat Bold"/>
                <a:sym typeface="Montserrat Bold"/>
              </a:rPr>
              <a:t>Computer with Blender installed</a:t>
            </a:r>
            <a:r>
              <a:rPr lang="en-US" sz="2199" dirty="0">
                <a:solidFill>
                  <a:srgbClr val="1E2328"/>
                </a:solidFill>
                <a:latin typeface="Montserrat"/>
                <a:ea typeface="Montserrat"/>
                <a:cs typeface="Montserrat"/>
                <a:sym typeface="Montserrat"/>
              </a:rPr>
              <a:t>.</a:t>
            </a:r>
          </a:p>
          <a:p>
            <a:pPr marL="474764" lvl="1" indent="-237382" algn="l">
              <a:lnSpc>
                <a:spcPts val="3298"/>
              </a:lnSpc>
              <a:buFont typeface="Arial"/>
              <a:buChar char="•"/>
            </a:pPr>
            <a:r>
              <a:rPr lang="en-US" sz="2199" b="1" dirty="0">
                <a:solidFill>
                  <a:srgbClr val="1E2328"/>
                </a:solidFill>
                <a:latin typeface="Montserrat Bold"/>
                <a:ea typeface="Montserrat Bold"/>
                <a:cs typeface="Montserrat Bold"/>
                <a:sym typeface="Montserrat Bold"/>
              </a:rPr>
              <a:t>Stylus or mouse</a:t>
            </a:r>
            <a:r>
              <a:rPr lang="en-US" sz="2199" dirty="0">
                <a:solidFill>
                  <a:srgbClr val="1E2328"/>
                </a:solidFill>
                <a:latin typeface="Montserrat"/>
                <a:ea typeface="Montserrat"/>
                <a:cs typeface="Montserrat"/>
                <a:sym typeface="Montserrat"/>
              </a:rPr>
              <a:t> (for digital adjustments).</a:t>
            </a:r>
          </a:p>
          <a:p>
            <a:pPr algn="l">
              <a:lnSpc>
                <a:spcPts val="3299"/>
              </a:lnSpc>
            </a:pPr>
            <a:endParaRPr lang="en-US" sz="2199" dirty="0">
              <a:solidFill>
                <a:srgbClr val="1E2328"/>
              </a:solidFill>
              <a:latin typeface="Montserrat"/>
              <a:ea typeface="Montserrat"/>
              <a:cs typeface="Montserrat"/>
              <a:sym typeface="Montserrat"/>
            </a:endParaRPr>
          </a:p>
        </p:txBody>
      </p:sp>
      <p:sp>
        <p:nvSpPr>
          <p:cNvPr id="17" name="TextBox 17"/>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rot="16200000">
            <a:off x="15853860" y="7494668"/>
            <a:ext cx="3255610" cy="27165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sp>
        <p:nvSpPr>
          <p:cNvPr id="8" name="TextBox 8"/>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grpSp>
        <p:nvGrpSpPr>
          <p:cNvPr id="9" name="Group 9"/>
          <p:cNvGrpSpPr/>
          <p:nvPr/>
        </p:nvGrpSpPr>
        <p:grpSpPr>
          <a:xfrm rot="-10800000">
            <a:off x="-4762" y="1019174"/>
            <a:ext cx="18297525" cy="9525"/>
            <a:chOff x="0" y="0"/>
            <a:chExt cx="24396700" cy="12700"/>
          </a:xfrm>
        </p:grpSpPr>
        <p:sp>
          <p:nvSpPr>
            <p:cNvPr id="10" name="Freeform 10"/>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1" name="Freeform 11"/>
          <p:cNvSpPr/>
          <p:nvPr/>
        </p:nvSpPr>
        <p:spPr>
          <a:xfrm>
            <a:off x="1747984" y="2458189"/>
            <a:ext cx="5601865" cy="4513372"/>
          </a:xfrm>
          <a:custGeom>
            <a:avLst/>
            <a:gdLst/>
            <a:ahLst/>
            <a:cxnLst/>
            <a:rect l="l" t="t" r="r" b="b"/>
            <a:pathLst>
              <a:path w="5601865" h="4147460">
                <a:moveTo>
                  <a:pt x="0" y="0"/>
                </a:moveTo>
                <a:lnTo>
                  <a:pt x="5601865" y="0"/>
                </a:lnTo>
                <a:lnTo>
                  <a:pt x="5601865" y="4147460"/>
                </a:lnTo>
                <a:lnTo>
                  <a:pt x="0" y="41474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p:cNvSpPr/>
          <p:nvPr/>
        </p:nvSpPr>
        <p:spPr>
          <a:xfrm>
            <a:off x="3039151" y="2019992"/>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13" name="Group 13"/>
          <p:cNvGrpSpPr/>
          <p:nvPr/>
        </p:nvGrpSpPr>
        <p:grpSpPr>
          <a:xfrm>
            <a:off x="4168148" y="4363122"/>
            <a:ext cx="728566" cy="14287"/>
            <a:chOff x="0" y="0"/>
            <a:chExt cx="971421" cy="19049"/>
          </a:xfrm>
        </p:grpSpPr>
        <p:sp>
          <p:nvSpPr>
            <p:cNvPr id="14" name="Freeform 14"/>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sp>
      </p:grpSp>
      <p:sp>
        <p:nvSpPr>
          <p:cNvPr id="15" name="TextBox 15"/>
          <p:cNvSpPr txBox="1"/>
          <p:nvPr/>
        </p:nvSpPr>
        <p:spPr>
          <a:xfrm>
            <a:off x="1852264" y="3347794"/>
            <a:ext cx="5360333" cy="4889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Teacher's Profile </a:t>
            </a:r>
          </a:p>
        </p:txBody>
      </p:sp>
      <p:sp>
        <p:nvSpPr>
          <p:cNvPr id="16" name="TextBox 16"/>
          <p:cNvSpPr txBox="1"/>
          <p:nvPr/>
        </p:nvSpPr>
        <p:spPr>
          <a:xfrm>
            <a:off x="3039151" y="2156613"/>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01</a:t>
            </a:r>
          </a:p>
        </p:txBody>
      </p:sp>
      <p:sp>
        <p:nvSpPr>
          <p:cNvPr id="17" name="TextBox 17"/>
          <p:cNvSpPr txBox="1"/>
          <p:nvPr/>
        </p:nvSpPr>
        <p:spPr>
          <a:xfrm>
            <a:off x="2044191" y="4492713"/>
            <a:ext cx="5009663" cy="2503058"/>
          </a:xfrm>
          <a:prstGeom prst="rect">
            <a:avLst/>
          </a:prstGeom>
        </p:spPr>
        <p:txBody>
          <a:bodyPr wrap="square" lIns="0" tIns="0" rIns="0" bIns="0" rtlCol="0" anchor="t">
            <a:spAutoFit/>
          </a:bodyPr>
          <a:lstStyle/>
          <a:p>
            <a:pPr>
              <a:lnSpc>
                <a:spcPts val="3298"/>
              </a:lnSpc>
            </a:pPr>
            <a:r>
              <a:rPr lang="en-US" sz="2199" dirty="0">
                <a:solidFill>
                  <a:srgbClr val="FFFFFF"/>
                </a:solidFill>
                <a:latin typeface="Montserrat"/>
                <a:ea typeface="Montserrat"/>
                <a:cs typeface="Montserrat"/>
                <a:sym typeface="Montserrat"/>
              </a:rPr>
              <a:t>PROFESSIONAL FASHION DESIGNER EXPERT IN 3D DESIGN </a:t>
            </a:r>
          </a:p>
          <a:p>
            <a:pPr algn="just">
              <a:lnSpc>
                <a:spcPts val="3298"/>
              </a:lnSpc>
            </a:pPr>
            <a:r>
              <a:rPr lang="en-US" sz="2199" dirty="0">
                <a:solidFill>
                  <a:srgbClr val="FFFFFF"/>
                </a:solidFill>
                <a:latin typeface="Montserrat"/>
                <a:ea typeface="Montserrat"/>
                <a:cs typeface="Montserrat"/>
                <a:sym typeface="Montserrat"/>
              </a:rPr>
              <a:t>or </a:t>
            </a:r>
          </a:p>
          <a:p>
            <a:pPr algn="just">
              <a:lnSpc>
                <a:spcPts val="3298"/>
              </a:lnSpc>
            </a:pPr>
            <a:r>
              <a:rPr lang="en-US" sz="2199" dirty="0">
                <a:solidFill>
                  <a:srgbClr val="FFFFFF"/>
                </a:solidFill>
                <a:latin typeface="Montserrat"/>
                <a:ea typeface="Montserrat"/>
                <a:cs typeface="Montserrat"/>
                <a:sym typeface="Montserrat"/>
              </a:rPr>
              <a:t>TRAINER FOR FASHION DESIGN &amp; MODELING EXPERT IN 3D DESIGN</a:t>
            </a:r>
          </a:p>
          <a:p>
            <a:pPr algn="l">
              <a:lnSpc>
                <a:spcPts val="3299"/>
              </a:lnSpc>
            </a:pPr>
            <a:endParaRPr lang="en-US" sz="2199" dirty="0">
              <a:solidFill>
                <a:srgbClr val="FFFFFF"/>
              </a:solidFill>
              <a:latin typeface="Montserrat"/>
              <a:ea typeface="Montserrat"/>
              <a:cs typeface="Montserrat"/>
              <a:sym typeface="Montserrat"/>
            </a:endParaRPr>
          </a:p>
        </p:txBody>
      </p:sp>
      <p:sp>
        <p:nvSpPr>
          <p:cNvPr id="18" name="Freeform 18"/>
          <p:cNvSpPr/>
          <p:nvPr/>
        </p:nvSpPr>
        <p:spPr>
          <a:xfrm>
            <a:off x="9269471" y="4706272"/>
            <a:ext cx="5601865" cy="4147460"/>
          </a:xfrm>
          <a:custGeom>
            <a:avLst/>
            <a:gdLst/>
            <a:ahLst/>
            <a:cxnLst/>
            <a:rect l="l" t="t" r="r" b="b"/>
            <a:pathLst>
              <a:path w="5601865" h="4147460">
                <a:moveTo>
                  <a:pt x="0" y="0"/>
                </a:moveTo>
                <a:lnTo>
                  <a:pt x="5601865" y="0"/>
                </a:lnTo>
                <a:lnTo>
                  <a:pt x="5601865" y="4147460"/>
                </a:lnTo>
                <a:lnTo>
                  <a:pt x="0" y="41474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9" name="Freeform 19"/>
          <p:cNvSpPr/>
          <p:nvPr/>
        </p:nvSpPr>
        <p:spPr>
          <a:xfrm>
            <a:off x="12885116" y="4377408"/>
            <a:ext cx="876394" cy="876394"/>
          </a:xfrm>
          <a:custGeom>
            <a:avLst/>
            <a:gdLst/>
            <a:ahLst/>
            <a:cxnLst/>
            <a:rect l="l" t="t" r="r" b="b"/>
            <a:pathLst>
              <a:path w="876394" h="876394">
                <a:moveTo>
                  <a:pt x="0" y="0"/>
                </a:moveTo>
                <a:lnTo>
                  <a:pt x="876394" y="0"/>
                </a:lnTo>
                <a:lnTo>
                  <a:pt x="876394" y="876394"/>
                </a:lnTo>
                <a:lnTo>
                  <a:pt x="0" y="8763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0" name="TextBox 20"/>
          <p:cNvSpPr txBox="1"/>
          <p:nvPr/>
        </p:nvSpPr>
        <p:spPr>
          <a:xfrm>
            <a:off x="12885116" y="4514030"/>
            <a:ext cx="876394" cy="4888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01</a:t>
            </a:r>
          </a:p>
        </p:txBody>
      </p:sp>
      <p:grpSp>
        <p:nvGrpSpPr>
          <p:cNvPr id="21" name="Group 21"/>
          <p:cNvGrpSpPr/>
          <p:nvPr/>
        </p:nvGrpSpPr>
        <p:grpSpPr>
          <a:xfrm>
            <a:off x="11706120" y="6648423"/>
            <a:ext cx="728566" cy="14287"/>
            <a:chOff x="0" y="0"/>
            <a:chExt cx="971421" cy="19049"/>
          </a:xfrm>
        </p:grpSpPr>
        <p:sp>
          <p:nvSpPr>
            <p:cNvPr id="22" name="Freeform 22"/>
            <p:cNvSpPr/>
            <p:nvPr/>
          </p:nvSpPr>
          <p:spPr>
            <a:xfrm>
              <a:off x="6350" y="0"/>
              <a:ext cx="958723" cy="19050"/>
            </a:xfrm>
            <a:custGeom>
              <a:avLst/>
              <a:gdLst/>
              <a:ahLst/>
              <a:cxnLst/>
              <a:rect l="l" t="t" r="r" b="b"/>
              <a:pathLst>
                <a:path w="958723" h="19050">
                  <a:moveTo>
                    <a:pt x="0" y="0"/>
                  </a:moveTo>
                  <a:lnTo>
                    <a:pt x="958723" y="6350"/>
                  </a:lnTo>
                  <a:lnTo>
                    <a:pt x="958596" y="19050"/>
                  </a:lnTo>
                  <a:lnTo>
                    <a:pt x="0" y="12700"/>
                  </a:lnTo>
                  <a:close/>
                </a:path>
              </a:pathLst>
            </a:custGeom>
            <a:solidFill>
              <a:srgbClr val="FFFFFF"/>
            </a:solidFill>
          </p:spPr>
        </p:sp>
      </p:grpSp>
      <p:sp>
        <p:nvSpPr>
          <p:cNvPr id="23" name="TextBox 23"/>
          <p:cNvSpPr txBox="1"/>
          <p:nvPr/>
        </p:nvSpPr>
        <p:spPr>
          <a:xfrm>
            <a:off x="9390237" y="5633096"/>
            <a:ext cx="5360333" cy="488950"/>
          </a:xfrm>
          <a:prstGeom prst="rect">
            <a:avLst/>
          </a:prstGeom>
        </p:spPr>
        <p:txBody>
          <a:bodyPr lIns="0" tIns="0" rIns="0" bIns="0" rtlCol="0" anchor="t">
            <a:spAutoFit/>
          </a:bodyPr>
          <a:lstStyle/>
          <a:p>
            <a:pPr algn="ctr">
              <a:lnSpc>
                <a:spcPts val="3500"/>
              </a:lnSpc>
            </a:pPr>
            <a:r>
              <a:rPr lang="en-US" sz="2499">
                <a:solidFill>
                  <a:srgbClr val="FFFFFF"/>
                </a:solidFill>
                <a:latin typeface="DM Serif Display"/>
                <a:ea typeface="DM Serif Display"/>
                <a:cs typeface="DM Serif Display"/>
                <a:sym typeface="DM Serif Display"/>
              </a:rPr>
              <a:t>Methodology </a:t>
            </a:r>
          </a:p>
        </p:txBody>
      </p:sp>
      <p:sp>
        <p:nvSpPr>
          <p:cNvPr id="24" name="TextBox 24"/>
          <p:cNvSpPr txBox="1"/>
          <p:nvPr/>
        </p:nvSpPr>
        <p:spPr>
          <a:xfrm>
            <a:off x="9763918" y="6722852"/>
            <a:ext cx="4700868" cy="810286"/>
          </a:xfrm>
          <a:prstGeom prst="rect">
            <a:avLst/>
          </a:prstGeom>
        </p:spPr>
        <p:txBody>
          <a:bodyPr lIns="0" tIns="0" rIns="0" bIns="0" rtlCol="0" anchor="t">
            <a:spAutoFit/>
          </a:bodyPr>
          <a:lstStyle/>
          <a:p>
            <a:pPr>
              <a:lnSpc>
                <a:spcPts val="3299"/>
              </a:lnSpc>
            </a:pPr>
            <a:r>
              <a:rPr lang="en-US" sz="2199" dirty="0">
                <a:solidFill>
                  <a:srgbClr val="FFFFFF"/>
                </a:solidFill>
                <a:latin typeface="Montserrat"/>
                <a:ea typeface="Montserrat"/>
                <a:cs typeface="Montserrat"/>
                <a:sym typeface="Montserrat"/>
              </a:rPr>
              <a:t>Mixed: traditional teaching + experiential learning</a:t>
            </a:r>
          </a:p>
        </p:txBody>
      </p:sp>
      <p:sp>
        <p:nvSpPr>
          <p:cNvPr id="25" name="TextBox 25"/>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26" name="TextBox 26"/>
          <p:cNvSpPr txBox="1"/>
          <p:nvPr/>
        </p:nvSpPr>
        <p:spPr>
          <a:xfrm rot="16200000">
            <a:off x="15907200" y="7511403"/>
            <a:ext cx="322513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11" tooltip="https://www.fashionupproject.com"/>
              </a:rPr>
              <a:t>www.fashionupproject.com</a:t>
            </a:r>
            <a:endParaRPr lang="en-US" sz="1800" u="sng">
              <a:solidFill>
                <a:srgbClr val="1E2328"/>
              </a:solidFill>
              <a:latin typeface="Montserrat"/>
              <a:ea typeface="Montserrat"/>
              <a:cs typeface="Montserrat"/>
              <a:sym typeface="Montserrat"/>
              <a:hlinkClick r:id="rId11" tooltip="https://www.fashionupproject.co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2"/>
              <a:stretch>
                <a:fillRect/>
              </a:stretch>
            </a:blipFill>
          </p:spPr>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0" name="Freeform 10"/>
          <p:cNvSpPr/>
          <p:nvPr/>
        </p:nvSpPr>
        <p:spPr>
          <a:xfrm>
            <a:off x="11814819" y="2052636"/>
            <a:ext cx="4415781" cy="7967663"/>
          </a:xfrm>
          <a:custGeom>
            <a:avLst/>
            <a:gdLst/>
            <a:ahLst/>
            <a:cxnLst/>
            <a:rect l="l" t="t" r="r" b="b"/>
            <a:pathLst>
              <a:path w="4415781" h="7209712">
                <a:moveTo>
                  <a:pt x="0" y="0"/>
                </a:moveTo>
                <a:lnTo>
                  <a:pt x="4415781" y="0"/>
                </a:lnTo>
                <a:lnTo>
                  <a:pt x="4415781" y="7209712"/>
                </a:lnTo>
                <a:lnTo>
                  <a:pt x="0" y="7209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1" name="Group 11"/>
          <p:cNvGrpSpPr/>
          <p:nvPr/>
        </p:nvGrpSpPr>
        <p:grpSpPr>
          <a:xfrm rot="22765">
            <a:off x="1026827" y="9241632"/>
            <a:ext cx="728582" cy="9525"/>
            <a:chOff x="0" y="0"/>
            <a:chExt cx="971443" cy="12700"/>
          </a:xfrm>
        </p:grpSpPr>
        <p:sp>
          <p:nvSpPr>
            <p:cNvPr id="12" name="Freeform 12"/>
            <p:cNvSpPr/>
            <p:nvPr/>
          </p:nvSpPr>
          <p:spPr>
            <a:xfrm>
              <a:off x="6350" y="0"/>
              <a:ext cx="958723" cy="12700"/>
            </a:xfrm>
            <a:custGeom>
              <a:avLst/>
              <a:gdLst/>
              <a:ahLst/>
              <a:cxnLst/>
              <a:rect l="l" t="t" r="r" b="b"/>
              <a:pathLst>
                <a:path w="958723" h="12700">
                  <a:moveTo>
                    <a:pt x="0" y="0"/>
                  </a:moveTo>
                  <a:lnTo>
                    <a:pt x="958723" y="0"/>
                  </a:lnTo>
                  <a:lnTo>
                    <a:pt x="958723" y="12700"/>
                  </a:lnTo>
                  <a:lnTo>
                    <a:pt x="0" y="12700"/>
                  </a:lnTo>
                  <a:close/>
                </a:path>
              </a:pathLst>
            </a:custGeom>
            <a:solidFill>
              <a:srgbClr val="CFCF5A"/>
            </a:solidFill>
          </p:spPr>
        </p:sp>
      </p:grpSp>
      <p:sp>
        <p:nvSpPr>
          <p:cNvPr id="13" name="Freeform 13"/>
          <p:cNvSpPr/>
          <p:nvPr/>
        </p:nvSpPr>
        <p:spPr>
          <a:xfrm>
            <a:off x="8569769" y="2905391"/>
            <a:ext cx="6356958" cy="6356958"/>
          </a:xfrm>
          <a:custGeom>
            <a:avLst/>
            <a:gdLst/>
            <a:ahLst/>
            <a:cxnLst/>
            <a:rect l="l" t="t" r="r" b="b"/>
            <a:pathLst>
              <a:path w="6356958" h="6356958">
                <a:moveTo>
                  <a:pt x="0" y="0"/>
                </a:moveTo>
                <a:lnTo>
                  <a:pt x="6356958" y="0"/>
                </a:lnTo>
                <a:lnTo>
                  <a:pt x="6356958" y="6356958"/>
                </a:lnTo>
                <a:lnTo>
                  <a:pt x="0" y="6356958"/>
                </a:lnTo>
                <a:lnTo>
                  <a:pt x="0" y="0"/>
                </a:lnTo>
                <a:close/>
              </a:path>
            </a:pathLst>
          </a:custGeom>
          <a:blipFill>
            <a:blip r:embed="rId5"/>
            <a:stretch>
              <a:fillRect/>
            </a:stretch>
          </a:blipFill>
        </p:spPr>
      </p:sp>
      <p:sp>
        <p:nvSpPr>
          <p:cNvPr id="14" name="TextBox 14"/>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sp>
        <p:nvSpPr>
          <p:cNvPr id="15" name="TextBox 15"/>
          <p:cNvSpPr txBox="1"/>
          <p:nvPr/>
        </p:nvSpPr>
        <p:spPr>
          <a:xfrm>
            <a:off x="1026804" y="1599161"/>
            <a:ext cx="6882836" cy="1869557"/>
          </a:xfrm>
          <a:prstGeom prst="rect">
            <a:avLst/>
          </a:prstGeom>
        </p:spPr>
        <p:txBody>
          <a:bodyPr lIns="0" tIns="0" rIns="0" bIns="0" rtlCol="0" anchor="t">
            <a:spAutoFit/>
          </a:bodyPr>
          <a:lstStyle/>
          <a:p>
            <a:pPr algn="l">
              <a:lnSpc>
                <a:spcPts val="4883"/>
              </a:lnSpc>
            </a:pPr>
            <a:r>
              <a:rPr lang="en-US" sz="4399">
                <a:solidFill>
                  <a:srgbClr val="1E2328"/>
                </a:solidFill>
                <a:latin typeface="DM Serif Display"/>
                <a:ea typeface="DM Serif Display"/>
                <a:cs typeface="DM Serif Display"/>
                <a:sym typeface="DM Serif Display"/>
              </a:rPr>
              <a:t>The transition from 2D to 3D in sustainable Fashion Design</a:t>
            </a:r>
          </a:p>
        </p:txBody>
      </p:sp>
      <p:sp>
        <p:nvSpPr>
          <p:cNvPr id="16" name="TextBox 16"/>
          <p:cNvSpPr txBox="1"/>
          <p:nvPr/>
        </p:nvSpPr>
        <p:spPr>
          <a:xfrm>
            <a:off x="1031597" y="3622672"/>
            <a:ext cx="6882836" cy="6526568"/>
          </a:xfrm>
          <a:prstGeom prst="rect">
            <a:avLst/>
          </a:prstGeom>
        </p:spPr>
        <p:txBody>
          <a:bodyPr lIns="0" tIns="0" rIns="0" bIns="0" rtlCol="0" anchor="t">
            <a:spAutoFit/>
          </a:bodyPr>
          <a:lstStyle/>
          <a:p>
            <a:pPr algn="just">
              <a:lnSpc>
                <a:spcPts val="3298"/>
              </a:lnSpc>
            </a:pPr>
            <a:r>
              <a:rPr lang="en-US" sz="2199" dirty="0">
                <a:solidFill>
                  <a:srgbClr val="1E2328"/>
                </a:solidFill>
                <a:latin typeface="Montserrat"/>
                <a:ea typeface="Montserrat"/>
                <a:cs typeface="Montserrat"/>
                <a:sym typeface="Montserrat"/>
              </a:rPr>
              <a:t>Traditional fashion design relies on </a:t>
            </a:r>
            <a:r>
              <a:rPr lang="en-US" sz="2199" b="1" dirty="0">
                <a:solidFill>
                  <a:srgbClr val="1E2328"/>
                </a:solidFill>
                <a:latin typeface="Montserrat Bold"/>
                <a:ea typeface="Montserrat Bold"/>
                <a:cs typeface="Montserrat Bold"/>
                <a:sym typeface="Montserrat Bold"/>
              </a:rPr>
              <a:t>physical prototyping</a:t>
            </a:r>
            <a:r>
              <a:rPr lang="en-US" sz="2199" dirty="0">
                <a:solidFill>
                  <a:srgbClr val="1E2328"/>
                </a:solidFill>
                <a:latin typeface="Montserrat"/>
                <a:ea typeface="Montserrat"/>
                <a:cs typeface="Montserrat"/>
                <a:sym typeface="Montserrat"/>
              </a:rPr>
              <a:t>, which can be </a:t>
            </a:r>
            <a:r>
              <a:rPr lang="en-US" sz="2199" b="1" dirty="0">
                <a:solidFill>
                  <a:srgbClr val="1E2328"/>
                </a:solidFill>
                <a:latin typeface="Montserrat Bold"/>
                <a:ea typeface="Montserrat Bold"/>
                <a:cs typeface="Montserrat Bold"/>
                <a:sym typeface="Montserrat Bold"/>
              </a:rPr>
              <a:t>wasteful and time-consuming</a:t>
            </a:r>
            <a:r>
              <a:rPr lang="en-US" sz="2199" dirty="0">
                <a:solidFill>
                  <a:srgbClr val="1E2328"/>
                </a:solidFill>
                <a:latin typeface="Montserrat"/>
                <a:ea typeface="Montserrat"/>
                <a:cs typeface="Montserrat"/>
                <a:sym typeface="Montserrat"/>
              </a:rPr>
              <a:t>. By integrating </a:t>
            </a:r>
            <a:r>
              <a:rPr lang="en-US" sz="2199" b="1" dirty="0">
                <a:solidFill>
                  <a:srgbClr val="1E2328"/>
                </a:solidFill>
                <a:latin typeface="Montserrat Bold"/>
                <a:ea typeface="Montserrat Bold"/>
                <a:cs typeface="Montserrat Bold"/>
                <a:sym typeface="Montserrat Bold"/>
              </a:rPr>
              <a:t>3D modeling</a:t>
            </a:r>
            <a:r>
              <a:rPr lang="en-US" sz="2199" dirty="0">
                <a:solidFill>
                  <a:srgbClr val="1E2328"/>
                </a:solidFill>
                <a:latin typeface="Montserrat"/>
                <a:ea typeface="Montserrat"/>
                <a:cs typeface="Montserrat"/>
                <a:sym typeface="Montserrat"/>
              </a:rPr>
              <a:t>, designers can create, test, and refine garments </a:t>
            </a:r>
            <a:r>
              <a:rPr lang="en-US" sz="2199" b="1" dirty="0">
                <a:solidFill>
                  <a:srgbClr val="1E2328"/>
                </a:solidFill>
                <a:latin typeface="Montserrat Bold"/>
                <a:ea typeface="Montserrat Bold"/>
                <a:cs typeface="Montserrat Bold"/>
                <a:sym typeface="Montserrat Bold"/>
              </a:rPr>
              <a:t>without material waste</a:t>
            </a:r>
            <a:r>
              <a:rPr lang="en-US" sz="2199" dirty="0">
                <a:solidFill>
                  <a:srgbClr val="1E2328"/>
                </a:solidFill>
                <a:latin typeface="Montserrat"/>
                <a:ea typeface="Montserrat"/>
                <a:cs typeface="Montserrat"/>
                <a:sym typeface="Montserrat"/>
              </a:rPr>
              <a:t>. This hybrid method </a:t>
            </a:r>
            <a:r>
              <a:rPr lang="en-US" sz="2199" b="1" dirty="0">
                <a:solidFill>
                  <a:srgbClr val="1E2328"/>
                </a:solidFill>
                <a:latin typeface="Montserrat Bold"/>
                <a:ea typeface="Montserrat Bold"/>
                <a:cs typeface="Montserrat Bold"/>
                <a:sym typeface="Montserrat Bold"/>
              </a:rPr>
              <a:t>bridges craftsmanship and technology</a:t>
            </a:r>
            <a:r>
              <a:rPr lang="en-US" sz="2199" dirty="0">
                <a:solidFill>
                  <a:srgbClr val="1E2328"/>
                </a:solidFill>
                <a:latin typeface="Montserrat"/>
                <a:ea typeface="Montserrat"/>
                <a:cs typeface="Montserrat"/>
                <a:sym typeface="Montserrat"/>
              </a:rPr>
              <a:t>, ensuring </a:t>
            </a:r>
            <a:r>
              <a:rPr lang="en-US" sz="2199" b="1" dirty="0">
                <a:solidFill>
                  <a:srgbClr val="1E2328"/>
                </a:solidFill>
                <a:latin typeface="Montserrat Bold"/>
                <a:ea typeface="Montserrat Bold"/>
                <a:cs typeface="Montserrat Bold"/>
                <a:sym typeface="Montserrat Bold"/>
              </a:rPr>
              <a:t>better fit, faster iterations, and reduced production costs</a:t>
            </a:r>
            <a:r>
              <a:rPr lang="en-US" sz="2199" dirty="0">
                <a:solidFill>
                  <a:srgbClr val="1E2328"/>
                </a:solidFill>
                <a:latin typeface="Montserrat"/>
                <a:ea typeface="Montserrat"/>
                <a:cs typeface="Montserrat"/>
                <a:sym typeface="Montserrat"/>
              </a:rPr>
              <a:t>.</a:t>
            </a:r>
          </a:p>
          <a:p>
            <a:pPr algn="just">
              <a:lnSpc>
                <a:spcPts val="3298"/>
              </a:lnSpc>
            </a:pPr>
            <a:endParaRPr lang="en-US" sz="2199" dirty="0">
              <a:solidFill>
                <a:srgbClr val="1E2328"/>
              </a:solidFill>
              <a:latin typeface="Montserrat"/>
              <a:ea typeface="Montserrat"/>
              <a:cs typeface="Montserrat"/>
              <a:sym typeface="Montserrat"/>
            </a:endParaRPr>
          </a:p>
          <a:p>
            <a:pPr algn="just">
              <a:lnSpc>
                <a:spcPts val="3298"/>
              </a:lnSpc>
            </a:pPr>
            <a:r>
              <a:rPr lang="en-US" sz="2199" dirty="0">
                <a:solidFill>
                  <a:srgbClr val="1E2328"/>
                </a:solidFill>
                <a:latin typeface="Montserrat"/>
                <a:ea typeface="Montserrat"/>
                <a:cs typeface="Montserrat"/>
                <a:sym typeface="Montserrat"/>
              </a:rPr>
              <a:t>📌 </a:t>
            </a:r>
            <a:r>
              <a:rPr lang="en-US" sz="2199" u="sng" dirty="0">
                <a:solidFill>
                  <a:srgbClr val="1E2328"/>
                </a:solidFill>
                <a:latin typeface="Montserrat"/>
                <a:ea typeface="Montserrat"/>
                <a:cs typeface="Montserrat"/>
                <a:sym typeface="Montserrat"/>
              </a:rPr>
              <a:t>Why It Matters</a:t>
            </a:r>
            <a:r>
              <a:rPr lang="en-US" sz="2199" dirty="0">
                <a:solidFill>
                  <a:srgbClr val="1E2328"/>
                </a:solidFill>
                <a:latin typeface="Montserrat"/>
                <a:ea typeface="Montserrat"/>
                <a:cs typeface="Montserrat"/>
                <a:sym typeface="Montserrat"/>
              </a:rPr>
              <a:t>:</a:t>
            </a:r>
          </a:p>
          <a:p>
            <a:pPr marL="474764" lvl="1" indent="-237382" algn="just">
              <a:lnSpc>
                <a:spcPts val="3299"/>
              </a:lnSpc>
              <a:buFont typeface="Arial"/>
              <a:buChar char="•"/>
            </a:pPr>
            <a:r>
              <a:rPr lang="en-US" sz="2199" dirty="0">
                <a:solidFill>
                  <a:srgbClr val="1E2328"/>
                </a:solidFill>
                <a:latin typeface="Montserrat"/>
                <a:ea typeface="Montserrat"/>
                <a:cs typeface="Montserrat"/>
                <a:sym typeface="Montserrat"/>
              </a:rPr>
              <a:t>Avoids unnecessary fabric waste.</a:t>
            </a:r>
          </a:p>
          <a:p>
            <a:pPr marL="474764" lvl="1" indent="-237382" algn="just">
              <a:lnSpc>
                <a:spcPts val="3298"/>
              </a:lnSpc>
              <a:buFont typeface="Arial"/>
              <a:buChar char="•"/>
            </a:pPr>
            <a:r>
              <a:rPr lang="en-US" sz="2199" dirty="0">
                <a:solidFill>
                  <a:srgbClr val="1E2328"/>
                </a:solidFill>
                <a:latin typeface="Montserrat"/>
                <a:ea typeface="Montserrat"/>
                <a:cs typeface="Montserrat"/>
                <a:sym typeface="Montserrat"/>
              </a:rPr>
              <a:t>Speeds up design revisions without creating multiple physical prototypes.</a:t>
            </a:r>
          </a:p>
          <a:p>
            <a:pPr marL="474764" lvl="1" indent="-237382" algn="just">
              <a:lnSpc>
                <a:spcPts val="3299"/>
              </a:lnSpc>
              <a:buFont typeface="Arial"/>
              <a:buChar char="•"/>
            </a:pPr>
            <a:r>
              <a:rPr lang="en-US" sz="2199" dirty="0">
                <a:solidFill>
                  <a:srgbClr val="1E2328"/>
                </a:solidFill>
                <a:latin typeface="Montserrat"/>
                <a:ea typeface="Montserrat"/>
                <a:cs typeface="Montserrat"/>
                <a:sym typeface="Montserrat"/>
              </a:rPr>
              <a:t>Enhances sustainability in the fashion industry.</a:t>
            </a:r>
          </a:p>
          <a:p>
            <a:pPr algn="l">
              <a:lnSpc>
                <a:spcPts val="3298"/>
              </a:lnSpc>
            </a:pPr>
            <a:endParaRPr lang="en-US" sz="2199" dirty="0">
              <a:solidFill>
                <a:srgbClr val="1E2328"/>
              </a:solidFill>
              <a:latin typeface="Montserrat"/>
              <a:ea typeface="Montserrat"/>
              <a:cs typeface="Montserrat"/>
              <a:sym typeface="Montserrat"/>
            </a:endParaRPr>
          </a:p>
        </p:txBody>
      </p:sp>
      <p:sp>
        <p:nvSpPr>
          <p:cNvPr id="17" name="TextBox 17"/>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rot="16200000">
            <a:off x="15876720" y="7519023"/>
            <a:ext cx="3209890" cy="268663"/>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0">
            <a:extLst>
              <a:ext uri="{FF2B5EF4-FFF2-40B4-BE49-F238E27FC236}">
                <a16:creationId xmlns:a16="http://schemas.microsoft.com/office/drawing/2014/main" id="{4CF9DCFB-982C-0172-BF72-BE3AF14ABAA8}"/>
              </a:ext>
            </a:extLst>
          </p:cNvPr>
          <p:cNvSpPr/>
          <p:nvPr/>
        </p:nvSpPr>
        <p:spPr>
          <a:xfrm>
            <a:off x="11814819" y="2052636"/>
            <a:ext cx="4415781" cy="7967663"/>
          </a:xfrm>
          <a:custGeom>
            <a:avLst/>
            <a:gdLst/>
            <a:ahLst/>
            <a:cxnLst/>
            <a:rect l="l" t="t" r="r" b="b"/>
            <a:pathLst>
              <a:path w="4415781" h="7209712">
                <a:moveTo>
                  <a:pt x="0" y="0"/>
                </a:moveTo>
                <a:lnTo>
                  <a:pt x="4415781" y="0"/>
                </a:lnTo>
                <a:lnTo>
                  <a:pt x="4415781" y="7209712"/>
                </a:lnTo>
                <a:lnTo>
                  <a:pt x="0" y="72097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2" name="Group 2"/>
          <p:cNvGrpSpPr/>
          <p:nvPr/>
        </p:nvGrpSpPr>
        <p:grpSpPr>
          <a:xfrm>
            <a:off x="16670568" y="-4762"/>
            <a:ext cx="9525" cy="10296525"/>
            <a:chOff x="0" y="0"/>
            <a:chExt cx="12700" cy="13728700"/>
          </a:xfrm>
        </p:grpSpPr>
        <p:sp>
          <p:nvSpPr>
            <p:cNvPr id="3" name="Freeform 3"/>
            <p:cNvSpPr/>
            <p:nvPr/>
          </p:nvSpPr>
          <p:spPr>
            <a:xfrm>
              <a:off x="0" y="8509"/>
              <a:ext cx="16891" cy="13716001"/>
            </a:xfrm>
            <a:custGeom>
              <a:avLst/>
              <a:gdLst/>
              <a:ahLst/>
              <a:cxnLst/>
              <a:rect l="l" t="t" r="r" b="b"/>
              <a:pathLst>
                <a:path w="16891" h="13716001">
                  <a:moveTo>
                    <a:pt x="0" y="13716001"/>
                  </a:moveTo>
                  <a:lnTo>
                    <a:pt x="0" y="0"/>
                  </a:lnTo>
                  <a:lnTo>
                    <a:pt x="16891" y="0"/>
                  </a:lnTo>
                  <a:lnTo>
                    <a:pt x="16891" y="13716001"/>
                  </a:lnTo>
                  <a:close/>
                </a:path>
              </a:pathLst>
            </a:custGeom>
            <a:solidFill>
              <a:srgbClr val="1E2328"/>
            </a:solidFill>
          </p:spPr>
        </p:sp>
      </p:grpSp>
      <p:grpSp>
        <p:nvGrpSpPr>
          <p:cNvPr id="4" name="Group 4"/>
          <p:cNvGrpSpPr/>
          <p:nvPr/>
        </p:nvGrpSpPr>
        <p:grpSpPr>
          <a:xfrm rot="-10800000">
            <a:off x="-4762" y="1019175"/>
            <a:ext cx="18297525" cy="9525"/>
            <a:chOff x="0" y="0"/>
            <a:chExt cx="24396700" cy="12700"/>
          </a:xfrm>
        </p:grpSpPr>
        <p:sp>
          <p:nvSpPr>
            <p:cNvPr id="5" name="Freeform 5"/>
            <p:cNvSpPr/>
            <p:nvPr/>
          </p:nvSpPr>
          <p:spPr>
            <a:xfrm>
              <a:off x="8509" y="0"/>
              <a:ext cx="24384001" cy="16891"/>
            </a:xfrm>
            <a:custGeom>
              <a:avLst/>
              <a:gdLst/>
              <a:ahLst/>
              <a:cxnLst/>
              <a:rect l="l" t="t" r="r" b="b"/>
              <a:pathLst>
                <a:path w="24384001" h="16891">
                  <a:moveTo>
                    <a:pt x="0" y="0"/>
                  </a:moveTo>
                  <a:lnTo>
                    <a:pt x="24384001" y="0"/>
                  </a:lnTo>
                  <a:lnTo>
                    <a:pt x="24384001" y="16891"/>
                  </a:lnTo>
                  <a:lnTo>
                    <a:pt x="0" y="16891"/>
                  </a:lnTo>
                  <a:close/>
                </a:path>
              </a:pathLst>
            </a:custGeom>
            <a:solidFill>
              <a:srgbClr val="1E2328"/>
            </a:solidFill>
          </p:spPr>
        </p:sp>
      </p:grpSp>
      <p:grpSp>
        <p:nvGrpSpPr>
          <p:cNvPr id="6" name="Group 6"/>
          <p:cNvGrpSpPr/>
          <p:nvPr/>
        </p:nvGrpSpPr>
        <p:grpSpPr>
          <a:xfrm>
            <a:off x="16675330" y="1028700"/>
            <a:ext cx="1612669" cy="1612670"/>
            <a:chOff x="0" y="0"/>
            <a:chExt cx="2150226" cy="2150226"/>
          </a:xfrm>
        </p:grpSpPr>
        <p:sp>
          <p:nvSpPr>
            <p:cNvPr id="7" name="Freeform 7"/>
            <p:cNvSpPr/>
            <p:nvPr/>
          </p:nvSpPr>
          <p:spPr>
            <a:xfrm>
              <a:off x="0" y="0"/>
              <a:ext cx="2150237" cy="2150237"/>
            </a:xfrm>
            <a:custGeom>
              <a:avLst/>
              <a:gdLst/>
              <a:ahLst/>
              <a:cxnLst/>
              <a:rect l="l" t="t" r="r" b="b"/>
              <a:pathLst>
                <a:path w="2150237" h="2150237">
                  <a:moveTo>
                    <a:pt x="0" y="0"/>
                  </a:moveTo>
                  <a:lnTo>
                    <a:pt x="2150237" y="0"/>
                  </a:lnTo>
                  <a:lnTo>
                    <a:pt x="2150237" y="2150237"/>
                  </a:lnTo>
                  <a:lnTo>
                    <a:pt x="0" y="2150237"/>
                  </a:lnTo>
                  <a:lnTo>
                    <a:pt x="0" y="0"/>
                  </a:lnTo>
                  <a:close/>
                </a:path>
              </a:pathLst>
            </a:custGeom>
            <a:blipFill>
              <a:blip r:embed="rId4"/>
              <a:stretch>
                <a:fillRect/>
              </a:stretch>
            </a:blipFill>
          </p:spPr>
        </p:sp>
      </p:grpSp>
      <p:grpSp>
        <p:nvGrpSpPr>
          <p:cNvPr id="8" name="Group 8"/>
          <p:cNvGrpSpPr/>
          <p:nvPr/>
        </p:nvGrpSpPr>
        <p:grpSpPr>
          <a:xfrm rot="-10800000">
            <a:off x="-4762" y="1019174"/>
            <a:ext cx="18297525" cy="9525"/>
            <a:chOff x="0" y="0"/>
            <a:chExt cx="24396700" cy="12700"/>
          </a:xfrm>
        </p:grpSpPr>
        <p:sp>
          <p:nvSpPr>
            <p:cNvPr id="9" name="Freeform 9"/>
            <p:cNvSpPr/>
            <p:nvPr/>
          </p:nvSpPr>
          <p:spPr>
            <a:xfrm>
              <a:off x="6350" y="0"/>
              <a:ext cx="24384000" cy="12700"/>
            </a:xfrm>
            <a:custGeom>
              <a:avLst/>
              <a:gdLst/>
              <a:ahLst/>
              <a:cxnLst/>
              <a:rect l="l" t="t" r="r" b="b"/>
              <a:pathLst>
                <a:path w="24384000" h="12700">
                  <a:moveTo>
                    <a:pt x="0" y="0"/>
                  </a:moveTo>
                  <a:lnTo>
                    <a:pt x="24384000" y="0"/>
                  </a:lnTo>
                  <a:lnTo>
                    <a:pt x="24384000" y="12700"/>
                  </a:lnTo>
                  <a:lnTo>
                    <a:pt x="0" y="12700"/>
                  </a:lnTo>
                  <a:close/>
                </a:path>
              </a:pathLst>
            </a:custGeom>
            <a:solidFill>
              <a:srgbClr val="1E2328"/>
            </a:solidFill>
          </p:spPr>
        </p:sp>
      </p:grpSp>
      <p:sp>
        <p:nvSpPr>
          <p:cNvPr id="13" name="Freeform 13"/>
          <p:cNvSpPr/>
          <p:nvPr/>
        </p:nvSpPr>
        <p:spPr>
          <a:xfrm>
            <a:off x="8569769" y="3135343"/>
            <a:ext cx="6356958" cy="6356958"/>
          </a:xfrm>
          <a:custGeom>
            <a:avLst/>
            <a:gdLst/>
            <a:ahLst/>
            <a:cxnLst/>
            <a:rect l="l" t="t" r="r" b="b"/>
            <a:pathLst>
              <a:path w="6356958" h="6356958">
                <a:moveTo>
                  <a:pt x="0" y="0"/>
                </a:moveTo>
                <a:lnTo>
                  <a:pt x="6356958" y="0"/>
                </a:lnTo>
                <a:lnTo>
                  <a:pt x="6356958" y="6356959"/>
                </a:lnTo>
                <a:lnTo>
                  <a:pt x="0" y="6356959"/>
                </a:lnTo>
                <a:lnTo>
                  <a:pt x="0" y="0"/>
                </a:lnTo>
                <a:close/>
              </a:path>
            </a:pathLst>
          </a:custGeom>
          <a:blipFill>
            <a:blip r:embed="rId5"/>
            <a:stretch>
              <a:fillRect/>
            </a:stretch>
          </a:blipFill>
        </p:spPr>
      </p:sp>
      <p:sp>
        <p:nvSpPr>
          <p:cNvPr id="14" name="TextBox 14"/>
          <p:cNvSpPr txBox="1"/>
          <p:nvPr/>
        </p:nvSpPr>
        <p:spPr>
          <a:xfrm>
            <a:off x="13790579" y="329406"/>
            <a:ext cx="2756219" cy="374650"/>
          </a:xfrm>
          <a:prstGeom prst="rect">
            <a:avLst/>
          </a:prstGeom>
        </p:spPr>
        <p:txBody>
          <a:bodyPr lIns="0" tIns="0" rIns="0" bIns="0" rtlCol="0" anchor="t">
            <a:spAutoFit/>
          </a:bodyPr>
          <a:lstStyle/>
          <a:p>
            <a:pPr algn="ctr">
              <a:lnSpc>
                <a:spcPts val="3049"/>
              </a:lnSpc>
            </a:pPr>
            <a:r>
              <a:rPr lang="en-US" sz="2499">
                <a:solidFill>
                  <a:srgbClr val="1E2328"/>
                </a:solidFill>
                <a:latin typeface="Montserrat"/>
                <a:ea typeface="Montserrat"/>
                <a:cs typeface="Montserrat"/>
                <a:sym typeface="Montserrat"/>
              </a:rPr>
              <a:t>Module 6, Unit 3</a:t>
            </a:r>
          </a:p>
        </p:txBody>
      </p:sp>
      <p:sp>
        <p:nvSpPr>
          <p:cNvPr id="15" name="TextBox 15"/>
          <p:cNvSpPr txBox="1"/>
          <p:nvPr/>
        </p:nvSpPr>
        <p:spPr>
          <a:xfrm>
            <a:off x="1026804" y="1294361"/>
            <a:ext cx="6882836" cy="1250432"/>
          </a:xfrm>
          <a:prstGeom prst="rect">
            <a:avLst/>
          </a:prstGeom>
        </p:spPr>
        <p:txBody>
          <a:bodyPr lIns="0" tIns="0" rIns="0" bIns="0" rtlCol="0" anchor="t">
            <a:spAutoFit/>
          </a:bodyPr>
          <a:lstStyle/>
          <a:p>
            <a:pPr algn="l">
              <a:lnSpc>
                <a:spcPts val="4883"/>
              </a:lnSpc>
            </a:pPr>
            <a:r>
              <a:rPr lang="en-US" sz="4399">
                <a:solidFill>
                  <a:srgbClr val="1E2328"/>
                </a:solidFill>
                <a:latin typeface="DM Serif Display"/>
                <a:ea typeface="DM Serif Display"/>
                <a:cs typeface="DM Serif Display"/>
                <a:sym typeface="DM Serif Display"/>
              </a:rPr>
              <a:t>Overview of traditional 2D patternmaking</a:t>
            </a:r>
          </a:p>
        </p:txBody>
      </p:sp>
      <p:sp>
        <p:nvSpPr>
          <p:cNvPr id="16" name="TextBox 16"/>
          <p:cNvSpPr txBox="1"/>
          <p:nvPr/>
        </p:nvSpPr>
        <p:spPr>
          <a:xfrm>
            <a:off x="1024331" y="2743162"/>
            <a:ext cx="6882836" cy="7581371"/>
          </a:xfrm>
          <a:prstGeom prst="rect">
            <a:avLst/>
          </a:prstGeom>
        </p:spPr>
        <p:txBody>
          <a:bodyPr lIns="0" tIns="0" rIns="0" bIns="0" rtlCol="0" anchor="t">
            <a:spAutoFit/>
          </a:bodyPr>
          <a:lstStyle/>
          <a:p>
            <a:pPr algn="just">
              <a:lnSpc>
                <a:spcPts val="3298"/>
              </a:lnSpc>
            </a:pPr>
            <a:r>
              <a:rPr lang="en-US" sz="2199" dirty="0">
                <a:solidFill>
                  <a:srgbClr val="1E2328"/>
                </a:solidFill>
                <a:latin typeface="Montserrat"/>
                <a:ea typeface="Montserrat"/>
                <a:cs typeface="Montserrat"/>
                <a:sym typeface="Montserrat"/>
              </a:rPr>
              <a:t>Fashion designers start with a </a:t>
            </a:r>
            <a:r>
              <a:rPr lang="en-US" sz="2199" b="1" dirty="0">
                <a:solidFill>
                  <a:srgbClr val="1E2328"/>
                </a:solidFill>
                <a:latin typeface="Montserrat Bold"/>
                <a:ea typeface="Montserrat Bold"/>
                <a:cs typeface="Montserrat Bold"/>
                <a:sym typeface="Montserrat Bold"/>
              </a:rPr>
              <a:t>2D pattern</a:t>
            </a:r>
            <a:r>
              <a:rPr lang="en-US" sz="2199" dirty="0">
                <a:solidFill>
                  <a:srgbClr val="1E2328"/>
                </a:solidFill>
                <a:latin typeface="Montserrat"/>
                <a:ea typeface="Montserrat"/>
                <a:cs typeface="Montserrat"/>
                <a:sym typeface="Montserrat"/>
              </a:rPr>
              <a:t>, carefully measuring, cutting, and assembling fabric to form a garment. In </a:t>
            </a:r>
            <a:r>
              <a:rPr lang="en-US" sz="2199" b="1" dirty="0">
                <a:solidFill>
                  <a:srgbClr val="1E2328"/>
                </a:solidFill>
                <a:latin typeface="Montserrat Bold"/>
                <a:ea typeface="Montserrat Bold"/>
                <a:cs typeface="Montserrat Bold"/>
                <a:sym typeface="Montserrat Bold"/>
              </a:rPr>
              <a:t>Module 4</a:t>
            </a:r>
            <a:r>
              <a:rPr lang="en-US" sz="2199" dirty="0">
                <a:solidFill>
                  <a:srgbClr val="1E2328"/>
                </a:solidFill>
                <a:latin typeface="Montserrat"/>
                <a:ea typeface="Montserrat"/>
                <a:cs typeface="Montserrat"/>
                <a:sym typeface="Montserrat"/>
              </a:rPr>
              <a:t>, you created a </a:t>
            </a:r>
            <a:r>
              <a:rPr lang="en-US" sz="2199" b="1" dirty="0">
                <a:solidFill>
                  <a:srgbClr val="1E2328"/>
                </a:solidFill>
                <a:latin typeface="Montserrat Bold"/>
                <a:ea typeface="Montserrat Bold"/>
                <a:cs typeface="Montserrat Bold"/>
                <a:sym typeface="Montserrat Bold"/>
              </a:rPr>
              <a:t>2D paper pattern</a:t>
            </a:r>
            <a:r>
              <a:rPr lang="en-US" sz="2199" dirty="0">
                <a:solidFill>
                  <a:srgbClr val="1E2328"/>
                </a:solidFill>
                <a:latin typeface="Montserrat"/>
                <a:ea typeface="Montserrat"/>
                <a:cs typeface="Montserrat"/>
                <a:sym typeface="Montserrat"/>
              </a:rPr>
              <a:t>, which we will now </a:t>
            </a:r>
            <a:r>
              <a:rPr lang="en-US" sz="2199" b="1" dirty="0">
                <a:solidFill>
                  <a:srgbClr val="1E2328"/>
                </a:solidFill>
                <a:latin typeface="Montserrat Bold"/>
                <a:ea typeface="Montserrat Bold"/>
                <a:cs typeface="Montserrat Bold"/>
                <a:sym typeface="Montserrat Bold"/>
              </a:rPr>
              <a:t>digitize and transform into 3D</a:t>
            </a:r>
            <a:r>
              <a:rPr lang="en-US" sz="2199" dirty="0">
                <a:solidFill>
                  <a:srgbClr val="1E2328"/>
                </a:solidFill>
                <a:latin typeface="Montserrat"/>
                <a:ea typeface="Montserrat"/>
                <a:cs typeface="Montserrat"/>
                <a:sym typeface="Montserrat"/>
              </a:rPr>
              <a:t>.</a:t>
            </a:r>
          </a:p>
          <a:p>
            <a:pPr algn="just">
              <a:lnSpc>
                <a:spcPts val="3298"/>
              </a:lnSpc>
            </a:pPr>
            <a:endParaRPr lang="en-US" sz="2199" dirty="0">
              <a:solidFill>
                <a:srgbClr val="1E2328"/>
              </a:solidFill>
              <a:latin typeface="Montserrat"/>
              <a:ea typeface="Montserrat"/>
              <a:cs typeface="Montserrat"/>
              <a:sym typeface="Montserrat"/>
            </a:endParaRPr>
          </a:p>
          <a:p>
            <a:pPr algn="just">
              <a:lnSpc>
                <a:spcPts val="3298"/>
              </a:lnSpc>
            </a:pPr>
            <a:r>
              <a:rPr lang="en-US" sz="2199" dirty="0">
                <a:solidFill>
                  <a:srgbClr val="1E2328"/>
                </a:solidFill>
                <a:latin typeface="Montserrat"/>
                <a:ea typeface="Montserrat"/>
                <a:cs typeface="Montserrat"/>
                <a:sym typeface="Montserrat"/>
              </a:rPr>
              <a:t>📌 </a:t>
            </a:r>
            <a:r>
              <a:rPr lang="en-US" sz="2199" u="sng" dirty="0">
                <a:solidFill>
                  <a:srgbClr val="1E2328"/>
                </a:solidFill>
                <a:latin typeface="Montserrat"/>
                <a:ea typeface="Montserrat"/>
                <a:cs typeface="Montserrat"/>
                <a:sym typeface="Montserrat"/>
              </a:rPr>
              <a:t>Limitations of 2D Patterns</a:t>
            </a:r>
            <a:r>
              <a:rPr lang="en-US" sz="2199" dirty="0">
                <a:solidFill>
                  <a:srgbClr val="1E2328"/>
                </a:solidFill>
                <a:latin typeface="Montserrat"/>
                <a:ea typeface="Montserrat"/>
                <a:cs typeface="Montserrat"/>
                <a:sym typeface="Montserrat"/>
              </a:rPr>
              <a:t>:</a:t>
            </a: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Must be </a:t>
            </a:r>
            <a:r>
              <a:rPr lang="en-US" sz="2199" b="1" dirty="0">
                <a:solidFill>
                  <a:srgbClr val="1E2328"/>
                </a:solidFill>
                <a:latin typeface="Montserrat Bold"/>
                <a:ea typeface="Montserrat Bold"/>
                <a:cs typeface="Montserrat Bold"/>
                <a:sym typeface="Montserrat Bold"/>
              </a:rPr>
              <a:t>physically adjusted</a:t>
            </a:r>
            <a:r>
              <a:rPr lang="en-US" sz="2199" dirty="0">
                <a:solidFill>
                  <a:srgbClr val="1E2328"/>
                </a:solidFill>
                <a:latin typeface="Montserrat"/>
                <a:ea typeface="Montserrat"/>
                <a:cs typeface="Montserrat"/>
                <a:sym typeface="Montserrat"/>
              </a:rPr>
              <a:t> if changes are needed.</a:t>
            </a:r>
            <a:endParaRPr lang="en-US" sz="2199" dirty="0">
              <a:solidFill>
                <a:srgbClr val="1E2328"/>
              </a:solidFill>
              <a:latin typeface="Montserrat"/>
              <a:ea typeface="Montserrat"/>
              <a:cs typeface="Montserrat"/>
            </a:endParaRPr>
          </a:p>
          <a:p>
            <a:pPr marL="474345" lvl="1" indent="-236855" algn="just">
              <a:lnSpc>
                <a:spcPts val="3299"/>
              </a:lnSpc>
              <a:buFont typeface="Arial"/>
              <a:buChar char="•"/>
            </a:pPr>
            <a:r>
              <a:rPr lang="en-US" sz="2199" dirty="0">
                <a:solidFill>
                  <a:srgbClr val="1E2328"/>
                </a:solidFill>
                <a:latin typeface="Montserrat"/>
                <a:ea typeface="Montserrat"/>
                <a:cs typeface="Montserrat"/>
                <a:sym typeface="Montserrat"/>
              </a:rPr>
              <a:t>Requires </a:t>
            </a:r>
            <a:r>
              <a:rPr lang="en-US" sz="2199" b="1" dirty="0">
                <a:solidFill>
                  <a:srgbClr val="1E2328"/>
                </a:solidFill>
                <a:latin typeface="Montserrat Bold"/>
                <a:ea typeface="Montserrat Bold"/>
                <a:cs typeface="Montserrat Bold"/>
                <a:sym typeface="Montserrat Bold"/>
              </a:rPr>
              <a:t>multiple tes</a:t>
            </a:r>
            <a:r>
              <a:rPr lang="en-US" sz="2199" b="1" u="none" dirty="0">
                <a:solidFill>
                  <a:srgbClr val="1E2328"/>
                </a:solidFill>
                <a:latin typeface="Montserrat Bold"/>
                <a:ea typeface="Montserrat Bold"/>
                <a:cs typeface="Montserrat Bold"/>
                <a:sym typeface="Montserrat Bold"/>
              </a:rPr>
              <a:t>t </a:t>
            </a:r>
            <a:r>
              <a:rPr lang="en-US" sz="2199" b="1" dirty="0">
                <a:solidFill>
                  <a:srgbClr val="1E2328"/>
                </a:solidFill>
                <a:latin typeface="Montserrat Bold"/>
                <a:ea typeface="Montserrat Bold"/>
                <a:cs typeface="Montserrat Bold"/>
                <a:sym typeface="Montserrat Bold"/>
              </a:rPr>
              <a:t>g</a:t>
            </a:r>
            <a:r>
              <a:rPr lang="en-US" sz="2199" b="1" u="none" dirty="0">
                <a:solidFill>
                  <a:srgbClr val="1E2328"/>
                </a:solidFill>
                <a:latin typeface="Montserrat Bold"/>
                <a:ea typeface="Montserrat Bold"/>
                <a:cs typeface="Montserrat Bold"/>
                <a:sym typeface="Montserrat Bold"/>
              </a:rPr>
              <a:t>a</a:t>
            </a:r>
            <a:r>
              <a:rPr lang="en-US" sz="2199" b="1" dirty="0">
                <a:solidFill>
                  <a:srgbClr val="1E2328"/>
                </a:solidFill>
                <a:latin typeface="Montserrat Bold"/>
                <a:ea typeface="Montserrat Bold"/>
                <a:cs typeface="Montserrat Bold"/>
                <a:sym typeface="Montserrat Bold"/>
              </a:rPr>
              <a:t>rmen</a:t>
            </a:r>
            <a:r>
              <a:rPr lang="en-US" sz="2199" b="1" u="none" dirty="0">
                <a:solidFill>
                  <a:srgbClr val="1E2328"/>
                </a:solidFill>
                <a:latin typeface="Montserrat Bold"/>
                <a:ea typeface="Montserrat Bold"/>
                <a:cs typeface="Montserrat Bold"/>
                <a:sym typeface="Montserrat Bold"/>
              </a:rPr>
              <a:t>t</a:t>
            </a:r>
            <a:r>
              <a:rPr lang="en-US" sz="2199" b="1" dirty="0">
                <a:solidFill>
                  <a:srgbClr val="1E2328"/>
                </a:solidFill>
                <a:latin typeface="Montserrat Bold"/>
                <a:ea typeface="Montserrat Bold"/>
                <a:cs typeface="Montserrat Bold"/>
                <a:sym typeface="Montserrat Bold"/>
              </a:rPr>
              <a:t>s</a:t>
            </a:r>
            <a:r>
              <a:rPr lang="en-US" sz="2199" dirty="0">
                <a:solidFill>
                  <a:srgbClr val="1E2328"/>
                </a:solidFill>
                <a:latin typeface="Montserrat"/>
                <a:ea typeface="Montserrat"/>
                <a:cs typeface="Montserrat"/>
                <a:sym typeface="Montserrat"/>
              </a:rPr>
              <a:t> b</a:t>
            </a:r>
            <a:r>
              <a:rPr lang="en-US" sz="2199" u="none" dirty="0">
                <a:solidFill>
                  <a:srgbClr val="1E2328"/>
                </a:solidFill>
                <a:latin typeface="Montserrat"/>
                <a:ea typeface="Montserrat"/>
                <a:cs typeface="Montserrat"/>
                <a:sym typeface="Montserrat"/>
              </a:rPr>
              <a:t>e</a:t>
            </a:r>
            <a:r>
              <a:rPr lang="en-US" sz="2199" dirty="0">
                <a:solidFill>
                  <a:srgbClr val="1E2328"/>
                </a:solidFill>
                <a:latin typeface="Montserrat"/>
                <a:ea typeface="Montserrat"/>
                <a:cs typeface="Montserrat"/>
                <a:sym typeface="Montserrat"/>
              </a:rPr>
              <a:t>fo</a:t>
            </a:r>
            <a:r>
              <a:rPr lang="en-US" sz="2199" u="none" dirty="0">
                <a:solidFill>
                  <a:srgbClr val="1E2328"/>
                </a:solidFill>
                <a:latin typeface="Montserrat"/>
                <a:ea typeface="Montserrat"/>
                <a:cs typeface="Montserrat"/>
                <a:sym typeface="Montserrat"/>
              </a:rPr>
              <a:t>r</a:t>
            </a:r>
            <a:r>
              <a:rPr lang="en-US" sz="2199" dirty="0">
                <a:solidFill>
                  <a:srgbClr val="1E2328"/>
                </a:solidFill>
                <a:latin typeface="Montserrat"/>
                <a:ea typeface="Montserrat"/>
                <a:cs typeface="Montserrat"/>
                <a:sym typeface="Montserrat"/>
              </a:rPr>
              <a:t>e achieving the final fit.</a:t>
            </a:r>
            <a:endParaRPr lang="en-US" sz="2199" dirty="0">
              <a:solidFill>
                <a:srgbClr val="1E2328"/>
              </a:solidFill>
              <a:latin typeface="Montserrat"/>
              <a:ea typeface="Montserrat"/>
              <a:cs typeface="Montserrat"/>
            </a:endParaRPr>
          </a:p>
          <a:p>
            <a:pPr marL="474345" lvl="1" indent="-236855" algn="just">
              <a:lnSpc>
                <a:spcPts val="3298"/>
              </a:lnSpc>
              <a:buFont typeface="Arial"/>
              <a:buChar char="•"/>
            </a:pPr>
            <a:r>
              <a:rPr lang="en-US" sz="2199" dirty="0">
                <a:solidFill>
                  <a:srgbClr val="1E2328"/>
                </a:solidFill>
                <a:latin typeface="Montserrat"/>
                <a:ea typeface="Montserrat"/>
                <a:cs typeface="Montserrat"/>
                <a:sym typeface="Montserrat"/>
              </a:rPr>
              <a:t>Does not allow for instant visualization of fit, drape, or movement.</a:t>
            </a:r>
            <a:endParaRPr lang="en-US" sz="2199" dirty="0">
              <a:solidFill>
                <a:srgbClr val="1E2328"/>
              </a:solidFill>
              <a:latin typeface="Montserrat"/>
              <a:ea typeface="Montserrat"/>
              <a:cs typeface="Montserrat"/>
            </a:endParaRPr>
          </a:p>
          <a:p>
            <a:pPr algn="just">
              <a:lnSpc>
                <a:spcPts val="3298"/>
              </a:lnSpc>
            </a:pPr>
            <a:endParaRPr lang="en-US" sz="2199" dirty="0">
              <a:solidFill>
                <a:srgbClr val="1E2328"/>
              </a:solidFill>
              <a:latin typeface="Montserrat"/>
              <a:ea typeface="Montserrat"/>
              <a:cs typeface="Montserrat"/>
              <a:sym typeface="Montserrat"/>
            </a:endParaRPr>
          </a:p>
          <a:p>
            <a:pPr algn="just">
              <a:lnSpc>
                <a:spcPts val="3299"/>
              </a:lnSpc>
            </a:pPr>
            <a:r>
              <a:rPr lang="en-US" sz="2199" dirty="0">
                <a:solidFill>
                  <a:srgbClr val="1E2328"/>
                </a:solidFill>
                <a:latin typeface="Montserrat"/>
                <a:ea typeface="Montserrat"/>
                <a:cs typeface="Montserrat"/>
                <a:sym typeface="Montserrat"/>
              </a:rPr>
              <a:t>By </a:t>
            </a:r>
            <a:r>
              <a:rPr lang="en-US" sz="2199" b="1" dirty="0">
                <a:solidFill>
                  <a:srgbClr val="1E2328"/>
                </a:solidFill>
                <a:latin typeface="Montserrat Bold"/>
                <a:ea typeface="Montserrat Bold"/>
                <a:cs typeface="Montserrat Bold"/>
                <a:sym typeface="Montserrat Bold"/>
              </a:rPr>
              <a:t>digitizing the pattern</a:t>
            </a:r>
            <a:r>
              <a:rPr lang="en-US" sz="2199" dirty="0">
                <a:solidFill>
                  <a:srgbClr val="1E2328"/>
                </a:solidFill>
                <a:latin typeface="Montserrat"/>
                <a:ea typeface="Montserrat"/>
                <a:cs typeface="Montserrat"/>
                <a:sym typeface="Montserrat"/>
              </a:rPr>
              <a:t>, is possible to overcome these challenges and enable a </a:t>
            </a:r>
            <a:r>
              <a:rPr lang="en-US" sz="2199" b="1" dirty="0">
                <a:solidFill>
                  <a:srgbClr val="1E2328"/>
                </a:solidFill>
                <a:latin typeface="Montserrat Bold"/>
                <a:ea typeface="Montserrat Bold"/>
                <a:cs typeface="Montserrat Bold"/>
                <a:sym typeface="Montserrat Bold"/>
              </a:rPr>
              <a:t>more flexible, sustainable design process.</a:t>
            </a:r>
          </a:p>
          <a:p>
            <a:pPr algn="l">
              <a:lnSpc>
                <a:spcPts val="3298"/>
              </a:lnSpc>
            </a:pPr>
            <a:endParaRPr lang="en-US" sz="2199" b="1" dirty="0">
              <a:solidFill>
                <a:srgbClr val="1E2328"/>
              </a:solidFill>
              <a:latin typeface="Montserrat Bold"/>
              <a:ea typeface="Montserrat Bold"/>
              <a:cs typeface="Montserrat Bold"/>
              <a:sym typeface="Montserrat Bold"/>
            </a:endParaRPr>
          </a:p>
        </p:txBody>
      </p:sp>
      <p:sp>
        <p:nvSpPr>
          <p:cNvPr id="17" name="TextBox 17"/>
          <p:cNvSpPr txBox="1"/>
          <p:nvPr/>
        </p:nvSpPr>
        <p:spPr>
          <a:xfrm>
            <a:off x="1031566" y="341570"/>
            <a:ext cx="4506489" cy="393700"/>
          </a:xfrm>
          <a:prstGeom prst="rect">
            <a:avLst/>
          </a:prstGeom>
        </p:spPr>
        <p:txBody>
          <a:bodyPr lIns="0" tIns="0" rIns="0" bIns="0" rtlCol="0" anchor="t">
            <a:spAutoFit/>
          </a:bodyPr>
          <a:lstStyle/>
          <a:p>
            <a:pPr algn="l">
              <a:lnSpc>
                <a:spcPts val="3049"/>
              </a:lnSpc>
            </a:pPr>
            <a:r>
              <a:rPr lang="en-US" sz="2499">
                <a:solidFill>
                  <a:srgbClr val="1E2328"/>
                </a:solidFill>
                <a:latin typeface="DM Serif Display"/>
                <a:ea typeface="DM Serif Display"/>
                <a:cs typeface="DM Serif Display"/>
                <a:sym typeface="DM Serif Display"/>
              </a:rPr>
              <a:t>UpTraK Training Programme</a:t>
            </a:r>
          </a:p>
        </p:txBody>
      </p:sp>
      <p:sp>
        <p:nvSpPr>
          <p:cNvPr id="18" name="TextBox 18"/>
          <p:cNvSpPr txBox="1"/>
          <p:nvPr/>
        </p:nvSpPr>
        <p:spPr>
          <a:xfrm rot="16200000">
            <a:off x="15884340" y="7400819"/>
            <a:ext cx="3164170" cy="550792"/>
          </a:xfrm>
          <a:prstGeom prst="rect">
            <a:avLst/>
          </a:prstGeom>
        </p:spPr>
        <p:txBody>
          <a:bodyPr wrap="square" lIns="0" tIns="0" rIns="0" bIns="0" rtlCol="0" anchor="t">
            <a:spAutoFit/>
          </a:bodyPr>
          <a:lstStyle/>
          <a:p>
            <a:pPr algn="l">
              <a:lnSpc>
                <a:spcPts val="2196"/>
              </a:lnSpc>
            </a:pPr>
            <a:r>
              <a:rPr lang="en-US" sz="1800" u="sng">
                <a:solidFill>
                  <a:srgbClr val="1E2328"/>
                </a:solidFill>
                <a:latin typeface="Montserrat"/>
                <a:ea typeface="Montserrat"/>
                <a:cs typeface="Montserrat"/>
                <a:sym typeface="Montserrat"/>
                <a:hlinkClick r:id="rId6" tooltip="https://www.fashionupproject.com"/>
              </a:rPr>
              <a:t>www.fashionupproject.com</a:t>
            </a:r>
            <a:endParaRPr lang="en-US" sz="1800" u="sng">
              <a:solidFill>
                <a:srgbClr val="1E2328"/>
              </a:solidFill>
              <a:latin typeface="Montserrat"/>
              <a:ea typeface="Montserrat"/>
              <a:cs typeface="Montserrat"/>
              <a:sym typeface="Montserrat"/>
              <a:hlinkClick r:id="rId6" tooltip="https://www.fashionupproject.com"/>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1539</Words>
  <Application>Microsoft Office PowerPoint</Application>
  <PresentationFormat>Personalizzato</PresentationFormat>
  <Paragraphs>206</Paragraphs>
  <Slides>19</Slides>
  <Notes>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UpTraK Mod6_UNIT 3.pptx</dc:title>
  <cp:lastModifiedBy>My-PC</cp:lastModifiedBy>
  <cp:revision>74</cp:revision>
  <dcterms:created xsi:type="dcterms:W3CDTF">2006-08-16T00:00:00Z</dcterms:created>
  <dcterms:modified xsi:type="dcterms:W3CDTF">2025-11-07T10:36:33Z</dcterms:modified>
  <dc:identifier>DAGdqror3LQ</dc:identifier>
</cp:coreProperties>
</file>