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7" r:id="rId2"/>
    <p:sldId id="261" r:id="rId3"/>
    <p:sldId id="263" r:id="rId4"/>
    <p:sldId id="265" r:id="rId5"/>
    <p:sldId id="267" r:id="rId6"/>
    <p:sldId id="269" r:id="rId7"/>
    <p:sldId id="271" r:id="rId8"/>
    <p:sldId id="273" r:id="rId9"/>
    <p:sldId id="275" r:id="rId10"/>
    <p:sldId id="277" r:id="rId11"/>
    <p:sldId id="279" r:id="rId12"/>
    <p:sldId id="281" r:id="rId13"/>
  </p:sldIdLst>
  <p:sldSz cx="18288000" cy="10287000"/>
  <p:notesSz cx="6858000" cy="9144000"/>
  <p:embeddedFontLst>
    <p:embeddedFont>
      <p:font typeface="Open Sans" panose="020B0606030504020204" pitchFamily="34" charset="0"/>
      <p:regular r:id="rId14"/>
      <p:bold r:id="rId15"/>
    </p:embeddedFont>
    <p:embeddedFont>
      <p:font typeface="Open Sans Bold" panose="020B0806030504020204" charset="0"/>
      <p:regular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2" d="100"/>
          <a:sy n="42" d="100"/>
        </p:scale>
        <p:origin x="912" y="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image" Target="../media/image17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svg"/><Relationship Id="rId5" Type="http://schemas.openxmlformats.org/officeDocument/2006/relationships/image" Target="../media/image22.png"/><Relationship Id="rId10" Type="http://schemas.openxmlformats.org/officeDocument/2006/relationships/image" Target="../media/image19.svg"/><Relationship Id="rId4" Type="http://schemas.openxmlformats.org/officeDocument/2006/relationships/image" Target="../media/image17.svg"/><Relationship Id="rId9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makeuse.nz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academia.edu/3762020/From_15_to_0_Investigating_the_creation_of_fashion_without_the_creation_of_fabric_waste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2697" y="1025204"/>
            <a:ext cx="18288000" cy="1"/>
            <a:chOff x="0" y="0"/>
            <a:chExt cx="24384000" cy="1"/>
          </a:xfrm>
        </p:grpSpPr>
        <p:sp>
          <p:nvSpPr>
            <p:cNvPr id="3" name="Freeform 3"/>
            <p:cNvSpPr/>
            <p:nvPr/>
          </p:nvSpPr>
          <p:spPr>
            <a:xfrm>
              <a:off x="0" y="-1524"/>
              <a:ext cx="24384000" cy="3175"/>
            </a:xfrm>
            <a:custGeom>
              <a:avLst/>
              <a:gdLst/>
              <a:ahLst/>
              <a:cxnLst/>
              <a:rect l="l" t="t" r="r" b="b"/>
              <a:pathLst>
                <a:path w="24384000" h="3175">
                  <a:moveTo>
                    <a:pt x="24384000" y="3175"/>
                  </a:moveTo>
                  <a:lnTo>
                    <a:pt x="0" y="3048"/>
                  </a:lnTo>
                  <a:lnTo>
                    <a:pt x="0" y="0"/>
                  </a:lnTo>
                  <a:lnTo>
                    <a:pt x="24384000" y="0"/>
                  </a:lnTo>
                  <a:close/>
                </a:path>
              </a:pathLst>
            </a:custGeom>
            <a:solidFill>
              <a:srgbClr val="1E2328"/>
            </a:solidFill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-6353" y="9256709"/>
            <a:ext cx="12747774" cy="1036634"/>
            <a:chOff x="0" y="0"/>
            <a:chExt cx="16997032" cy="1382179"/>
          </a:xfrm>
        </p:grpSpPr>
        <p:sp>
          <p:nvSpPr>
            <p:cNvPr id="5" name="Freeform 5"/>
            <p:cNvSpPr/>
            <p:nvPr/>
          </p:nvSpPr>
          <p:spPr>
            <a:xfrm>
              <a:off x="8509" y="8509"/>
              <a:ext cx="16980028" cy="1365250"/>
            </a:xfrm>
            <a:custGeom>
              <a:avLst/>
              <a:gdLst/>
              <a:ahLst/>
              <a:cxnLst/>
              <a:rect l="l" t="t" r="r" b="b"/>
              <a:pathLst>
                <a:path w="16980028" h="1365250">
                  <a:moveTo>
                    <a:pt x="0" y="0"/>
                  </a:moveTo>
                  <a:lnTo>
                    <a:pt x="16980028" y="0"/>
                  </a:lnTo>
                  <a:lnTo>
                    <a:pt x="16980028" y="1365250"/>
                  </a:lnTo>
                  <a:lnTo>
                    <a:pt x="0" y="136525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7745549" y="5651497"/>
            <a:ext cx="5309102" cy="5021018"/>
            <a:chOff x="0" y="0"/>
            <a:chExt cx="7078802" cy="6694691"/>
          </a:xfrm>
        </p:grpSpPr>
        <p:sp>
          <p:nvSpPr>
            <p:cNvPr id="7" name="Freeform 7"/>
            <p:cNvSpPr/>
            <p:nvPr/>
          </p:nvSpPr>
          <p:spPr>
            <a:xfrm>
              <a:off x="8509" y="8509"/>
              <a:ext cx="7061835" cy="6677660"/>
            </a:xfrm>
            <a:custGeom>
              <a:avLst/>
              <a:gdLst/>
              <a:ahLst/>
              <a:cxnLst/>
              <a:rect l="l" t="t" r="r" b="b"/>
              <a:pathLst>
                <a:path w="7061835" h="6677660">
                  <a:moveTo>
                    <a:pt x="0" y="0"/>
                  </a:moveTo>
                  <a:lnTo>
                    <a:pt x="7061835" y="0"/>
                  </a:lnTo>
                  <a:lnTo>
                    <a:pt x="7061835" y="6677660"/>
                  </a:lnTo>
                  <a:lnTo>
                    <a:pt x="0" y="6677660"/>
                  </a:lnTo>
                  <a:close/>
                </a:path>
              </a:pathLst>
            </a:custGeom>
            <a:solidFill>
              <a:srgbClr val="CFCF5A"/>
            </a:solidFill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7745549" y="1022347"/>
            <a:ext cx="9495320" cy="9270997"/>
            <a:chOff x="0" y="0"/>
            <a:chExt cx="12660427" cy="12361329"/>
          </a:xfrm>
        </p:grpSpPr>
        <p:sp>
          <p:nvSpPr>
            <p:cNvPr id="9" name="Freeform 9" descr="Zdjęcie 10"/>
            <p:cNvSpPr/>
            <p:nvPr/>
          </p:nvSpPr>
          <p:spPr>
            <a:xfrm>
              <a:off x="0" y="0"/>
              <a:ext cx="12660376" cy="12361291"/>
            </a:xfrm>
            <a:custGeom>
              <a:avLst/>
              <a:gdLst/>
              <a:ahLst/>
              <a:cxnLst/>
              <a:rect l="l" t="t" r="r" b="b"/>
              <a:pathLst>
                <a:path w="12660376" h="12361291">
                  <a:moveTo>
                    <a:pt x="0" y="0"/>
                  </a:moveTo>
                  <a:lnTo>
                    <a:pt x="12660376" y="0"/>
                  </a:lnTo>
                  <a:lnTo>
                    <a:pt x="12660376" y="12361291"/>
                  </a:lnTo>
                  <a:lnTo>
                    <a:pt x="0" y="1236129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t="-1210" r="-2" b="-1210"/>
              </a:stretch>
            </a:blipFill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13655840" y="262023"/>
            <a:ext cx="2688184" cy="571852"/>
            <a:chOff x="0" y="0"/>
            <a:chExt cx="3584245" cy="762470"/>
          </a:xfrm>
        </p:grpSpPr>
        <p:sp>
          <p:nvSpPr>
            <p:cNvPr id="11" name="Freeform 11"/>
            <p:cNvSpPr/>
            <p:nvPr/>
          </p:nvSpPr>
          <p:spPr>
            <a:xfrm>
              <a:off x="8509" y="8509"/>
              <a:ext cx="3567303" cy="745490"/>
            </a:xfrm>
            <a:custGeom>
              <a:avLst/>
              <a:gdLst/>
              <a:ahLst/>
              <a:cxnLst/>
              <a:rect l="l" t="t" r="r" b="b"/>
              <a:pathLst>
                <a:path w="3567303" h="745490">
                  <a:moveTo>
                    <a:pt x="0" y="0"/>
                  </a:moveTo>
                  <a:lnTo>
                    <a:pt x="3567303" y="0"/>
                  </a:lnTo>
                  <a:lnTo>
                    <a:pt x="3567303" y="745490"/>
                  </a:lnTo>
                  <a:lnTo>
                    <a:pt x="0" y="745490"/>
                  </a:lnTo>
                  <a:close/>
                </a:path>
              </a:pathLst>
            </a:custGeom>
            <a:blipFill>
              <a:blip r:embed="rId3"/>
              <a:stretch>
                <a:fillRect l="-1199" t="-1141" r="-1196" b="-1136"/>
              </a:stretch>
            </a:blipFill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1025214" y="335223"/>
            <a:ext cx="4519193" cy="3971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000"/>
              </a:lnSpc>
            </a:pPr>
            <a:r>
              <a:rPr lang="en-US" sz="2400">
                <a:solidFill>
                  <a:srgbClr val="1E2328"/>
                </a:solidFill>
                <a:latin typeface="Open Sans"/>
                <a:ea typeface="Open Sans"/>
                <a:cs typeface="Open Sans"/>
                <a:sym typeface="Open Sans"/>
              </a:rPr>
              <a:t>Program szkoleniowy UpTraK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898299" y="4044086"/>
            <a:ext cx="6289784" cy="363894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5759"/>
              </a:lnSpc>
            </a:pPr>
            <a:r>
              <a:rPr lang="en-US" sz="32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GENEROWANIE POMYSŁÓW: KREATYWNOŚĆ ZASTOSOWANA W PROCESIE UPCYKLINGU ODZIEŻY (REPROJEKTOWANIE I RENOWACJA PRODUKTÓW)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004792" y="2415273"/>
            <a:ext cx="6695475" cy="16288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3299"/>
              </a:lnSpc>
            </a:pPr>
            <a:r>
              <a:rPr lang="en-US" sz="12000">
                <a:solidFill>
                  <a:srgbClr val="CFCF5A"/>
                </a:solidFill>
                <a:latin typeface="Open Sans"/>
                <a:ea typeface="Open Sans"/>
                <a:cs typeface="Open Sans"/>
                <a:sym typeface="Open Sans"/>
              </a:rPr>
              <a:t>Moduł 2</a:t>
            </a:r>
          </a:p>
        </p:txBody>
      </p:sp>
      <p:grpSp>
        <p:nvGrpSpPr>
          <p:cNvPr id="15" name="Group 15"/>
          <p:cNvGrpSpPr/>
          <p:nvPr/>
        </p:nvGrpSpPr>
        <p:grpSpPr>
          <a:xfrm>
            <a:off x="16675332" y="-12697"/>
            <a:ext cx="1" cy="10287000"/>
            <a:chOff x="0" y="0"/>
            <a:chExt cx="1" cy="13716000"/>
          </a:xfrm>
        </p:grpSpPr>
        <p:sp>
          <p:nvSpPr>
            <p:cNvPr id="16" name="Freeform 16"/>
            <p:cNvSpPr/>
            <p:nvPr/>
          </p:nvSpPr>
          <p:spPr>
            <a:xfrm>
              <a:off x="-1524" y="0"/>
              <a:ext cx="3175" cy="13716000"/>
            </a:xfrm>
            <a:custGeom>
              <a:avLst/>
              <a:gdLst/>
              <a:ahLst/>
              <a:cxnLst/>
              <a:rect l="l" t="t" r="r" b="b"/>
              <a:pathLst>
                <a:path w="3175" h="13716000">
                  <a:moveTo>
                    <a:pt x="0" y="13716000"/>
                  </a:moveTo>
                  <a:lnTo>
                    <a:pt x="0" y="0"/>
                  </a:lnTo>
                  <a:lnTo>
                    <a:pt x="3175" y="0"/>
                  </a:lnTo>
                  <a:lnTo>
                    <a:pt x="3175" y="13716000"/>
                  </a:lnTo>
                  <a:close/>
                </a:path>
              </a:pathLst>
            </a:custGeom>
            <a:solidFill>
              <a:srgbClr val="1E2328"/>
            </a:solidFill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17" name="TextBox 17"/>
          <p:cNvSpPr txBox="1"/>
          <p:nvPr/>
        </p:nvSpPr>
        <p:spPr>
          <a:xfrm rot="-5400000">
            <a:off x="15811309" y="7532350"/>
            <a:ext cx="3344513" cy="2724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100"/>
              </a:lnSpc>
            </a:pPr>
            <a:r>
              <a:rPr lang="en-US" sz="1800">
                <a:solidFill>
                  <a:srgbClr val="1E2328"/>
                </a:solidFill>
                <a:latin typeface="Open Sans"/>
                <a:ea typeface="Open Sans"/>
                <a:cs typeface="Open Sans"/>
                <a:sym typeface="Open Sans"/>
              </a:rPr>
              <a:t>www.fashionupproject.com</a:t>
            </a: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6681675" y="-6353"/>
            <a:ext cx="12697" cy="10299706"/>
            <a:chOff x="0" y="0"/>
            <a:chExt cx="16929" cy="13732942"/>
          </a:xfrm>
        </p:grpSpPr>
        <p:sp>
          <p:nvSpPr>
            <p:cNvPr id="3" name="Freeform 3"/>
            <p:cNvSpPr/>
            <p:nvPr/>
          </p:nvSpPr>
          <p:spPr>
            <a:xfrm>
              <a:off x="0" y="8509"/>
              <a:ext cx="16891" cy="13716001"/>
            </a:xfrm>
            <a:custGeom>
              <a:avLst/>
              <a:gdLst/>
              <a:ahLst/>
              <a:cxnLst/>
              <a:rect l="l" t="t" r="r" b="b"/>
              <a:pathLst>
                <a:path w="16891" h="13716001">
                  <a:moveTo>
                    <a:pt x="0" y="13716001"/>
                  </a:moveTo>
                  <a:lnTo>
                    <a:pt x="0" y="0"/>
                  </a:lnTo>
                  <a:lnTo>
                    <a:pt x="16891" y="0"/>
                  </a:lnTo>
                  <a:lnTo>
                    <a:pt x="16891" y="13716001"/>
                  </a:lnTo>
                  <a:close/>
                </a:path>
              </a:pathLst>
            </a:custGeom>
            <a:solidFill>
              <a:srgbClr val="1E2328"/>
            </a:solidFill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-6353" y="1031557"/>
            <a:ext cx="18300706" cy="12697"/>
            <a:chOff x="0" y="0"/>
            <a:chExt cx="24400942" cy="16929"/>
          </a:xfrm>
        </p:grpSpPr>
        <p:sp>
          <p:nvSpPr>
            <p:cNvPr id="5" name="Freeform 5"/>
            <p:cNvSpPr/>
            <p:nvPr/>
          </p:nvSpPr>
          <p:spPr>
            <a:xfrm>
              <a:off x="8509" y="0"/>
              <a:ext cx="24384001" cy="16891"/>
            </a:xfrm>
            <a:custGeom>
              <a:avLst/>
              <a:gdLst/>
              <a:ahLst/>
              <a:cxnLst/>
              <a:rect l="l" t="t" r="r" b="b"/>
              <a:pathLst>
                <a:path w="24384001" h="16891">
                  <a:moveTo>
                    <a:pt x="24384001" y="16891"/>
                  </a:moveTo>
                  <a:lnTo>
                    <a:pt x="1" y="16891"/>
                  </a:lnTo>
                  <a:lnTo>
                    <a:pt x="0" y="0"/>
                  </a:lnTo>
                  <a:lnTo>
                    <a:pt x="24384001" y="0"/>
                  </a:lnTo>
                  <a:close/>
                </a:path>
              </a:pathLst>
            </a:custGeom>
            <a:solidFill>
              <a:srgbClr val="1E2328"/>
            </a:solidFill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6688029" y="1041397"/>
            <a:ext cx="1612668" cy="1612668"/>
            <a:chOff x="0" y="0"/>
            <a:chExt cx="2150224" cy="2150224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150237" cy="2150237"/>
            </a:xfrm>
            <a:custGeom>
              <a:avLst/>
              <a:gdLst/>
              <a:ahLst/>
              <a:cxnLst/>
              <a:rect l="l" t="t" r="r" b="b"/>
              <a:pathLst>
                <a:path w="2150237" h="2150237">
                  <a:moveTo>
                    <a:pt x="0" y="0"/>
                  </a:moveTo>
                  <a:lnTo>
                    <a:pt x="2150237" y="0"/>
                  </a:lnTo>
                  <a:lnTo>
                    <a:pt x="2150237" y="2150237"/>
                  </a:lnTo>
                  <a:lnTo>
                    <a:pt x="0" y="2150237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8" name="TextBox 8"/>
          <p:cNvSpPr txBox="1"/>
          <p:nvPr/>
        </p:nvSpPr>
        <p:spPr>
          <a:xfrm rot="-5400000">
            <a:off x="15868459" y="7467580"/>
            <a:ext cx="3347047" cy="2597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100"/>
              </a:lnSpc>
            </a:pPr>
            <a:r>
              <a:rPr lang="en-US" sz="1800">
                <a:solidFill>
                  <a:srgbClr val="1E2328"/>
                </a:solidFill>
                <a:latin typeface="Open Sans"/>
                <a:ea typeface="Open Sans"/>
                <a:cs typeface="Open Sans"/>
                <a:sym typeface="Open Sans"/>
              </a:rPr>
              <a:t>www.fashionupproject.com</a:t>
            </a:r>
          </a:p>
        </p:txBody>
      </p:sp>
      <p:grpSp>
        <p:nvGrpSpPr>
          <p:cNvPr id="9" name="Group 9"/>
          <p:cNvGrpSpPr/>
          <p:nvPr/>
        </p:nvGrpSpPr>
        <p:grpSpPr>
          <a:xfrm>
            <a:off x="-12697" y="1025204"/>
            <a:ext cx="18288000" cy="1"/>
            <a:chOff x="0" y="0"/>
            <a:chExt cx="24384000" cy="1"/>
          </a:xfrm>
        </p:grpSpPr>
        <p:sp>
          <p:nvSpPr>
            <p:cNvPr id="10" name="Freeform 10"/>
            <p:cNvSpPr/>
            <p:nvPr/>
          </p:nvSpPr>
          <p:spPr>
            <a:xfrm>
              <a:off x="0" y="-1524"/>
              <a:ext cx="24384000" cy="3175"/>
            </a:xfrm>
            <a:custGeom>
              <a:avLst/>
              <a:gdLst/>
              <a:ahLst/>
              <a:cxnLst/>
              <a:rect l="l" t="t" r="r" b="b"/>
              <a:pathLst>
                <a:path w="24384000" h="3175">
                  <a:moveTo>
                    <a:pt x="24384000" y="3175"/>
                  </a:moveTo>
                  <a:lnTo>
                    <a:pt x="0" y="3048"/>
                  </a:lnTo>
                  <a:lnTo>
                    <a:pt x="0" y="0"/>
                  </a:lnTo>
                  <a:lnTo>
                    <a:pt x="24384000" y="0"/>
                  </a:lnTo>
                  <a:close/>
                </a:path>
              </a:pathLst>
            </a:custGeom>
            <a:solidFill>
              <a:srgbClr val="1E2328"/>
            </a:solidFill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3293145" y="6311217"/>
            <a:ext cx="719042" cy="4762"/>
            <a:chOff x="0" y="0"/>
            <a:chExt cx="958723" cy="6350"/>
          </a:xfrm>
        </p:grpSpPr>
        <p:sp>
          <p:nvSpPr>
            <p:cNvPr id="12" name="Freeform 12"/>
            <p:cNvSpPr/>
            <p:nvPr/>
          </p:nvSpPr>
          <p:spPr>
            <a:xfrm>
              <a:off x="0" y="-1524"/>
              <a:ext cx="958723" cy="9525"/>
            </a:xfrm>
            <a:custGeom>
              <a:avLst/>
              <a:gdLst/>
              <a:ahLst/>
              <a:cxnLst/>
              <a:rect l="l" t="t" r="r" b="b"/>
              <a:pathLst>
                <a:path w="958723" h="9525">
                  <a:moveTo>
                    <a:pt x="0" y="0"/>
                  </a:moveTo>
                  <a:lnTo>
                    <a:pt x="958723" y="6350"/>
                  </a:lnTo>
                  <a:lnTo>
                    <a:pt x="958723" y="9525"/>
                  </a:lnTo>
                  <a:lnTo>
                    <a:pt x="0" y="304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6954041" y="6311217"/>
            <a:ext cx="719042" cy="4762"/>
            <a:chOff x="0" y="0"/>
            <a:chExt cx="958723" cy="6350"/>
          </a:xfrm>
        </p:grpSpPr>
        <p:sp>
          <p:nvSpPr>
            <p:cNvPr id="14" name="Freeform 14"/>
            <p:cNvSpPr/>
            <p:nvPr/>
          </p:nvSpPr>
          <p:spPr>
            <a:xfrm>
              <a:off x="0" y="-1524"/>
              <a:ext cx="958723" cy="9525"/>
            </a:xfrm>
            <a:custGeom>
              <a:avLst/>
              <a:gdLst/>
              <a:ahLst/>
              <a:cxnLst/>
              <a:rect l="l" t="t" r="r" b="b"/>
              <a:pathLst>
                <a:path w="958723" h="9525">
                  <a:moveTo>
                    <a:pt x="0" y="0"/>
                  </a:moveTo>
                  <a:lnTo>
                    <a:pt x="958723" y="6350"/>
                  </a:lnTo>
                  <a:lnTo>
                    <a:pt x="958723" y="9525"/>
                  </a:lnTo>
                  <a:lnTo>
                    <a:pt x="0" y="304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15" name="Freeform 15"/>
          <p:cNvSpPr/>
          <p:nvPr/>
        </p:nvSpPr>
        <p:spPr>
          <a:xfrm>
            <a:off x="11006118" y="3870846"/>
            <a:ext cx="4658820" cy="6094409"/>
          </a:xfrm>
          <a:custGeom>
            <a:avLst/>
            <a:gdLst/>
            <a:ahLst/>
            <a:cxnLst/>
            <a:rect l="l" t="t" r="r" b="b"/>
            <a:pathLst>
              <a:path w="4658820" h="6094409">
                <a:moveTo>
                  <a:pt x="0" y="0"/>
                </a:moveTo>
                <a:lnTo>
                  <a:pt x="4658821" y="0"/>
                </a:lnTo>
                <a:lnTo>
                  <a:pt x="4658821" y="6094409"/>
                </a:lnTo>
                <a:lnTo>
                  <a:pt x="0" y="609440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grpSp>
        <p:nvGrpSpPr>
          <p:cNvPr id="16" name="Group 16"/>
          <p:cNvGrpSpPr/>
          <p:nvPr/>
        </p:nvGrpSpPr>
        <p:grpSpPr>
          <a:xfrm>
            <a:off x="12956915" y="7666644"/>
            <a:ext cx="719042" cy="4762"/>
            <a:chOff x="0" y="0"/>
            <a:chExt cx="958723" cy="6350"/>
          </a:xfrm>
        </p:grpSpPr>
        <p:sp>
          <p:nvSpPr>
            <p:cNvPr id="17" name="Freeform 17"/>
            <p:cNvSpPr/>
            <p:nvPr/>
          </p:nvSpPr>
          <p:spPr>
            <a:xfrm>
              <a:off x="0" y="-1524"/>
              <a:ext cx="958723" cy="9525"/>
            </a:xfrm>
            <a:custGeom>
              <a:avLst/>
              <a:gdLst/>
              <a:ahLst/>
              <a:cxnLst/>
              <a:rect l="l" t="t" r="r" b="b"/>
              <a:pathLst>
                <a:path w="958723" h="9525">
                  <a:moveTo>
                    <a:pt x="0" y="0"/>
                  </a:moveTo>
                  <a:lnTo>
                    <a:pt x="958723" y="6350"/>
                  </a:lnTo>
                  <a:lnTo>
                    <a:pt x="958723" y="9525"/>
                  </a:lnTo>
                  <a:lnTo>
                    <a:pt x="0" y="304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18" name="TextBox 18"/>
          <p:cNvSpPr txBox="1"/>
          <p:nvPr/>
        </p:nvSpPr>
        <p:spPr>
          <a:xfrm>
            <a:off x="3028669" y="1171688"/>
            <a:ext cx="10611641" cy="7011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000"/>
              </a:lnSpc>
            </a:pPr>
            <a:r>
              <a:rPr lang="en-US" sz="6000" dirty="0" err="1">
                <a:solidFill>
                  <a:srgbClr val="1E2328"/>
                </a:solidFill>
                <a:latin typeface="Open Sans"/>
                <a:ea typeface="Open Sans"/>
                <a:cs typeface="Open Sans"/>
                <a:sym typeface="Open Sans"/>
              </a:rPr>
              <a:t>Jednostki</a:t>
            </a:r>
            <a:r>
              <a:rPr lang="en-US" sz="6000" dirty="0">
                <a:solidFill>
                  <a:srgbClr val="1E2328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6000" dirty="0" err="1">
                <a:solidFill>
                  <a:srgbClr val="1E2328"/>
                </a:solidFill>
                <a:latin typeface="Open Sans"/>
                <a:ea typeface="Open Sans"/>
                <a:cs typeface="Open Sans"/>
                <a:sym typeface="Open Sans"/>
              </a:rPr>
              <a:t>szkoleniowe</a:t>
            </a:r>
            <a:r>
              <a:rPr lang="en-US" sz="6000" dirty="0">
                <a:solidFill>
                  <a:srgbClr val="1E2328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6000" dirty="0" err="1">
                <a:solidFill>
                  <a:srgbClr val="1E2328"/>
                </a:solidFill>
                <a:latin typeface="Open Sans"/>
                <a:ea typeface="Open Sans"/>
                <a:cs typeface="Open Sans"/>
                <a:sym typeface="Open Sans"/>
              </a:rPr>
              <a:t>modułu</a:t>
            </a:r>
            <a:r>
              <a:rPr lang="en-US" sz="6000" dirty="0">
                <a:solidFill>
                  <a:srgbClr val="1E2328"/>
                </a:solidFill>
                <a:latin typeface="Open Sans"/>
                <a:ea typeface="Open Sans"/>
                <a:cs typeface="Open Sans"/>
                <a:sym typeface="Open Sans"/>
              </a:rPr>
              <a:t> 2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092622" y="4114190"/>
            <a:ext cx="889092" cy="4889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499"/>
              </a:lnSpc>
            </a:pPr>
            <a:r>
              <a:rPr lang="en-US" sz="2499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0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6869011" y="4207688"/>
            <a:ext cx="889092" cy="4889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499"/>
              </a:lnSpc>
            </a:pPr>
            <a:r>
              <a:rPr lang="en-US" sz="2499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02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5682120" y="5398875"/>
            <a:ext cx="3262874" cy="4889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499"/>
              </a:lnSpc>
            </a:pPr>
            <a:r>
              <a:rPr lang="en-US" sz="2499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treść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1806142" y="4973069"/>
            <a:ext cx="3262874" cy="22376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499"/>
              </a:lnSpc>
            </a:pPr>
            <a:r>
              <a:rPr lang="en-US" sz="2799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ODZIEŻ MODUŁOWA I KREATYWNE PODEJŚCIA DO UPCYKLINGU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2054764" y="7985541"/>
            <a:ext cx="2586923" cy="3872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700"/>
              </a:lnSpc>
            </a:pPr>
            <a:r>
              <a:rPr lang="en-US" sz="18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Czas trwania: 13 godzin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1025214" y="335223"/>
            <a:ext cx="4519193" cy="3971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000"/>
              </a:lnSpc>
            </a:pPr>
            <a:r>
              <a:rPr lang="en-US" sz="2400">
                <a:solidFill>
                  <a:srgbClr val="1E2328"/>
                </a:solidFill>
                <a:latin typeface="Open Sans"/>
                <a:ea typeface="Open Sans"/>
                <a:cs typeface="Open Sans"/>
                <a:sym typeface="Open Sans"/>
              </a:rPr>
              <a:t>Program szkoleniowy UpTraK</a:t>
            </a:r>
          </a:p>
        </p:txBody>
      </p:sp>
      <p:grpSp>
        <p:nvGrpSpPr>
          <p:cNvPr id="25" name="Group 25"/>
          <p:cNvGrpSpPr/>
          <p:nvPr/>
        </p:nvGrpSpPr>
        <p:grpSpPr>
          <a:xfrm>
            <a:off x="5760291" y="3869541"/>
            <a:ext cx="4671517" cy="6094409"/>
            <a:chOff x="0" y="0"/>
            <a:chExt cx="6228690" cy="8125879"/>
          </a:xfrm>
        </p:grpSpPr>
        <p:sp>
          <p:nvSpPr>
            <p:cNvPr id="26" name="Freeform 26"/>
            <p:cNvSpPr/>
            <p:nvPr/>
          </p:nvSpPr>
          <p:spPr>
            <a:xfrm>
              <a:off x="8509" y="8509"/>
              <a:ext cx="6211697" cy="8108950"/>
            </a:xfrm>
            <a:custGeom>
              <a:avLst/>
              <a:gdLst/>
              <a:ahLst/>
              <a:cxnLst/>
              <a:rect l="l" t="t" r="r" b="b"/>
              <a:pathLst>
                <a:path w="6211697" h="8108950">
                  <a:moveTo>
                    <a:pt x="0" y="0"/>
                  </a:moveTo>
                  <a:lnTo>
                    <a:pt x="6211697" y="0"/>
                  </a:lnTo>
                  <a:lnTo>
                    <a:pt x="6211697" y="8108950"/>
                  </a:lnTo>
                  <a:lnTo>
                    <a:pt x="0" y="8108950"/>
                  </a:lnTo>
                  <a:close/>
                </a:path>
              </a:pathLst>
            </a:custGeom>
            <a:solidFill>
              <a:srgbClr val="1E2328"/>
            </a:solidFill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27" name="TextBox 27"/>
          <p:cNvSpPr txBox="1"/>
          <p:nvPr/>
        </p:nvSpPr>
        <p:spPr>
          <a:xfrm>
            <a:off x="6276708" y="4906670"/>
            <a:ext cx="3438068" cy="22376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499"/>
              </a:lnSpc>
            </a:pPr>
            <a:r>
              <a:rPr lang="en-US" sz="2799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METODOLOGIE DEKONSTRUKCJI ODZIEŻY I PRZEPROJEKTOWANIA PRODUKTÓW</a:t>
            </a:r>
          </a:p>
        </p:txBody>
      </p:sp>
      <p:grpSp>
        <p:nvGrpSpPr>
          <p:cNvPr id="28" name="Group 28"/>
          <p:cNvGrpSpPr/>
          <p:nvPr/>
        </p:nvGrpSpPr>
        <p:grpSpPr>
          <a:xfrm>
            <a:off x="7590606" y="7648927"/>
            <a:ext cx="719042" cy="4762"/>
            <a:chOff x="0" y="0"/>
            <a:chExt cx="958723" cy="6350"/>
          </a:xfrm>
        </p:grpSpPr>
        <p:sp>
          <p:nvSpPr>
            <p:cNvPr id="29" name="Freeform 29"/>
            <p:cNvSpPr/>
            <p:nvPr/>
          </p:nvSpPr>
          <p:spPr>
            <a:xfrm>
              <a:off x="0" y="-1524"/>
              <a:ext cx="958723" cy="9525"/>
            </a:xfrm>
            <a:custGeom>
              <a:avLst/>
              <a:gdLst/>
              <a:ahLst/>
              <a:cxnLst/>
              <a:rect l="l" t="t" r="r" b="b"/>
              <a:pathLst>
                <a:path w="958723" h="9525">
                  <a:moveTo>
                    <a:pt x="0" y="0"/>
                  </a:moveTo>
                  <a:lnTo>
                    <a:pt x="958723" y="6350"/>
                  </a:lnTo>
                  <a:lnTo>
                    <a:pt x="958723" y="9525"/>
                  </a:lnTo>
                  <a:lnTo>
                    <a:pt x="0" y="304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30" name="TextBox 30"/>
          <p:cNvSpPr txBox="1"/>
          <p:nvPr/>
        </p:nvSpPr>
        <p:spPr>
          <a:xfrm>
            <a:off x="6629991" y="8052873"/>
            <a:ext cx="2586923" cy="3872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700"/>
              </a:lnSpc>
            </a:pPr>
            <a:r>
              <a:rPr lang="en-US" sz="18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Czas trwania: 13 godzin</a:t>
            </a:r>
          </a:p>
        </p:txBody>
      </p:sp>
      <p:grpSp>
        <p:nvGrpSpPr>
          <p:cNvPr id="31" name="Group 31"/>
          <p:cNvGrpSpPr/>
          <p:nvPr/>
        </p:nvGrpSpPr>
        <p:grpSpPr>
          <a:xfrm>
            <a:off x="468944" y="3795398"/>
            <a:ext cx="4671517" cy="6094409"/>
            <a:chOff x="0" y="0"/>
            <a:chExt cx="6228690" cy="8125879"/>
          </a:xfrm>
        </p:grpSpPr>
        <p:sp>
          <p:nvSpPr>
            <p:cNvPr id="32" name="Freeform 32"/>
            <p:cNvSpPr/>
            <p:nvPr/>
          </p:nvSpPr>
          <p:spPr>
            <a:xfrm>
              <a:off x="8509" y="8509"/>
              <a:ext cx="6211697" cy="8108950"/>
            </a:xfrm>
            <a:custGeom>
              <a:avLst/>
              <a:gdLst/>
              <a:ahLst/>
              <a:cxnLst/>
              <a:rect l="l" t="t" r="r" b="b"/>
              <a:pathLst>
                <a:path w="6211697" h="8108950">
                  <a:moveTo>
                    <a:pt x="0" y="0"/>
                  </a:moveTo>
                  <a:lnTo>
                    <a:pt x="6211697" y="0"/>
                  </a:lnTo>
                  <a:lnTo>
                    <a:pt x="6211697" y="8108950"/>
                  </a:lnTo>
                  <a:lnTo>
                    <a:pt x="0" y="8108950"/>
                  </a:lnTo>
                  <a:close/>
                </a:path>
              </a:pathLst>
            </a:custGeom>
            <a:solidFill>
              <a:srgbClr val="CFCF5A"/>
            </a:solidFill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33" name="TextBox 33"/>
          <p:cNvSpPr txBox="1"/>
          <p:nvPr/>
        </p:nvSpPr>
        <p:spPr>
          <a:xfrm>
            <a:off x="1035225" y="4625892"/>
            <a:ext cx="3262874" cy="26821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499"/>
              </a:lnSpc>
            </a:pPr>
            <a:r>
              <a:rPr lang="en-US" sz="2799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POCZĄTKI UPCYKLINGU, JEGO EWOLUCJA I WSPÓŁCZESNA PRAKTYKA TWÓRCZA</a:t>
            </a:r>
          </a:p>
        </p:txBody>
      </p:sp>
      <p:grpSp>
        <p:nvGrpSpPr>
          <p:cNvPr id="34" name="Group 34"/>
          <p:cNvGrpSpPr/>
          <p:nvPr/>
        </p:nvGrpSpPr>
        <p:grpSpPr>
          <a:xfrm>
            <a:off x="2078907" y="7744797"/>
            <a:ext cx="719042" cy="4762"/>
            <a:chOff x="0" y="0"/>
            <a:chExt cx="958723" cy="6350"/>
          </a:xfrm>
        </p:grpSpPr>
        <p:sp>
          <p:nvSpPr>
            <p:cNvPr id="35" name="Freeform 35"/>
            <p:cNvSpPr/>
            <p:nvPr/>
          </p:nvSpPr>
          <p:spPr>
            <a:xfrm>
              <a:off x="0" y="-1524"/>
              <a:ext cx="958723" cy="9525"/>
            </a:xfrm>
            <a:custGeom>
              <a:avLst/>
              <a:gdLst/>
              <a:ahLst/>
              <a:cxnLst/>
              <a:rect l="l" t="t" r="r" b="b"/>
              <a:pathLst>
                <a:path w="958723" h="9525">
                  <a:moveTo>
                    <a:pt x="0" y="0"/>
                  </a:moveTo>
                  <a:lnTo>
                    <a:pt x="958723" y="6350"/>
                  </a:lnTo>
                  <a:lnTo>
                    <a:pt x="958723" y="9525"/>
                  </a:lnTo>
                  <a:lnTo>
                    <a:pt x="0" y="304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36" name="TextBox 36"/>
          <p:cNvSpPr txBox="1"/>
          <p:nvPr/>
        </p:nvSpPr>
        <p:spPr>
          <a:xfrm>
            <a:off x="1314136" y="7947812"/>
            <a:ext cx="2586923" cy="3872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700"/>
              </a:lnSpc>
            </a:pPr>
            <a:r>
              <a:rPr lang="en-US" sz="18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Czas trwania: 7 godzin</a:t>
            </a:r>
          </a:p>
        </p:txBody>
      </p:sp>
      <p:sp>
        <p:nvSpPr>
          <p:cNvPr id="37" name="Freeform 37"/>
          <p:cNvSpPr/>
          <p:nvPr/>
        </p:nvSpPr>
        <p:spPr>
          <a:xfrm>
            <a:off x="3270056" y="3415074"/>
            <a:ext cx="1021690" cy="998896"/>
          </a:xfrm>
          <a:custGeom>
            <a:avLst/>
            <a:gdLst/>
            <a:ahLst/>
            <a:cxnLst/>
            <a:rect l="l" t="t" r="r" b="b"/>
            <a:pathLst>
              <a:path w="1021690" h="998896">
                <a:moveTo>
                  <a:pt x="0" y="0"/>
                </a:moveTo>
                <a:lnTo>
                  <a:pt x="1021690" y="0"/>
                </a:lnTo>
                <a:lnTo>
                  <a:pt x="1021690" y="998897"/>
                </a:lnTo>
                <a:lnTo>
                  <a:pt x="0" y="99889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38" name="TextBox 38"/>
          <p:cNvSpPr txBox="1"/>
          <p:nvPr/>
        </p:nvSpPr>
        <p:spPr>
          <a:xfrm>
            <a:off x="3292392" y="3812286"/>
            <a:ext cx="889092" cy="4331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500"/>
              </a:lnSpc>
            </a:pPr>
            <a:r>
              <a:rPr lang="en-US" sz="32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01</a:t>
            </a:r>
          </a:p>
        </p:txBody>
      </p:sp>
      <p:sp>
        <p:nvSpPr>
          <p:cNvPr id="39" name="Freeform 39"/>
          <p:cNvSpPr/>
          <p:nvPr/>
        </p:nvSpPr>
        <p:spPr>
          <a:xfrm>
            <a:off x="8518007" y="3370088"/>
            <a:ext cx="1021690" cy="998896"/>
          </a:xfrm>
          <a:custGeom>
            <a:avLst/>
            <a:gdLst/>
            <a:ahLst/>
            <a:cxnLst/>
            <a:rect l="l" t="t" r="r" b="b"/>
            <a:pathLst>
              <a:path w="1021690" h="998896">
                <a:moveTo>
                  <a:pt x="0" y="0"/>
                </a:moveTo>
                <a:lnTo>
                  <a:pt x="1021690" y="0"/>
                </a:lnTo>
                <a:lnTo>
                  <a:pt x="1021690" y="998896"/>
                </a:lnTo>
                <a:lnTo>
                  <a:pt x="0" y="99889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40" name="Freeform 40"/>
          <p:cNvSpPr/>
          <p:nvPr/>
        </p:nvSpPr>
        <p:spPr>
          <a:xfrm>
            <a:off x="13647544" y="3415074"/>
            <a:ext cx="1021690" cy="998896"/>
          </a:xfrm>
          <a:custGeom>
            <a:avLst/>
            <a:gdLst/>
            <a:ahLst/>
            <a:cxnLst/>
            <a:rect l="l" t="t" r="r" b="b"/>
            <a:pathLst>
              <a:path w="1021690" h="998896">
                <a:moveTo>
                  <a:pt x="0" y="0"/>
                </a:moveTo>
                <a:lnTo>
                  <a:pt x="1021689" y="0"/>
                </a:lnTo>
                <a:lnTo>
                  <a:pt x="1021689" y="998897"/>
                </a:lnTo>
                <a:lnTo>
                  <a:pt x="0" y="99889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41" name="TextBox 41"/>
          <p:cNvSpPr txBox="1"/>
          <p:nvPr/>
        </p:nvSpPr>
        <p:spPr>
          <a:xfrm>
            <a:off x="8590645" y="3646894"/>
            <a:ext cx="889092" cy="4331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500"/>
              </a:lnSpc>
            </a:pPr>
            <a:r>
              <a:rPr lang="en-US" sz="32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02</a:t>
            </a:r>
          </a:p>
        </p:txBody>
      </p:sp>
      <p:sp>
        <p:nvSpPr>
          <p:cNvPr id="42" name="TextBox 42"/>
          <p:cNvSpPr txBox="1"/>
          <p:nvPr/>
        </p:nvSpPr>
        <p:spPr>
          <a:xfrm>
            <a:off x="13674652" y="3796255"/>
            <a:ext cx="889092" cy="4331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500"/>
              </a:lnSpc>
            </a:pPr>
            <a:r>
              <a:rPr lang="en-US" sz="32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03</a:t>
            </a:r>
          </a:p>
        </p:txBody>
      </p:sp>
      <p:sp>
        <p:nvSpPr>
          <p:cNvPr id="43" name="TextBox 43"/>
          <p:cNvSpPr txBox="1"/>
          <p:nvPr/>
        </p:nvSpPr>
        <p:spPr>
          <a:xfrm>
            <a:off x="5262129" y="2793182"/>
            <a:ext cx="7533446" cy="4155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199"/>
              </a:lnSpc>
            </a:pPr>
            <a:r>
              <a:rPr lang="en-US" sz="2400" dirty="0" err="1">
                <a:solidFill>
                  <a:srgbClr val="1E2328"/>
                </a:solidFill>
                <a:latin typeface="Open Sans"/>
                <a:ea typeface="Open Sans"/>
                <a:cs typeface="Open Sans"/>
                <a:sym typeface="Open Sans"/>
              </a:rPr>
              <a:t>Te</a:t>
            </a:r>
            <a:r>
              <a:rPr lang="en-US" sz="2400" dirty="0">
                <a:solidFill>
                  <a:srgbClr val="1E2328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400" dirty="0" err="1">
                <a:solidFill>
                  <a:srgbClr val="1E2328"/>
                </a:solidFill>
                <a:latin typeface="Open Sans"/>
                <a:ea typeface="Open Sans"/>
                <a:cs typeface="Open Sans"/>
                <a:sym typeface="Open Sans"/>
              </a:rPr>
              <a:t>jednostki</a:t>
            </a:r>
            <a:r>
              <a:rPr lang="en-US" sz="2400" dirty="0">
                <a:solidFill>
                  <a:srgbClr val="1E2328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400" dirty="0" err="1">
                <a:solidFill>
                  <a:srgbClr val="1E2328"/>
                </a:solidFill>
                <a:latin typeface="Open Sans"/>
                <a:ea typeface="Open Sans"/>
                <a:cs typeface="Open Sans"/>
                <a:sym typeface="Open Sans"/>
              </a:rPr>
              <a:t>szkoleniowe</a:t>
            </a:r>
            <a:r>
              <a:rPr lang="en-US" sz="2400" dirty="0">
                <a:solidFill>
                  <a:srgbClr val="1E2328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400" dirty="0" err="1">
                <a:solidFill>
                  <a:srgbClr val="1E2328"/>
                </a:solidFill>
                <a:latin typeface="Open Sans"/>
                <a:ea typeface="Open Sans"/>
                <a:cs typeface="Open Sans"/>
                <a:sym typeface="Open Sans"/>
              </a:rPr>
              <a:t>stanowią</a:t>
            </a:r>
            <a:r>
              <a:rPr lang="en-US" sz="2400" dirty="0">
                <a:solidFill>
                  <a:srgbClr val="1E2328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400" dirty="0" err="1">
                <a:solidFill>
                  <a:srgbClr val="1E2328"/>
                </a:solidFill>
                <a:latin typeface="Open Sans"/>
                <a:ea typeface="Open Sans"/>
                <a:cs typeface="Open Sans"/>
                <a:sym typeface="Open Sans"/>
              </a:rPr>
              <a:t>Moduł</a:t>
            </a:r>
            <a:r>
              <a:rPr lang="en-US" sz="2400" dirty="0">
                <a:solidFill>
                  <a:srgbClr val="1E2328"/>
                </a:solidFill>
                <a:latin typeface="Open Sans"/>
                <a:ea typeface="Open Sans"/>
                <a:cs typeface="Open Sans"/>
                <a:sym typeface="Open Sans"/>
              </a:rPr>
              <a:t> 2</a:t>
            </a:r>
          </a:p>
        </p:txBody>
      </p:sp>
      <p:sp>
        <p:nvSpPr>
          <p:cNvPr id="44" name="TextBox 44"/>
          <p:cNvSpPr txBox="1"/>
          <p:nvPr/>
        </p:nvSpPr>
        <p:spPr>
          <a:xfrm>
            <a:off x="7185308" y="163401"/>
            <a:ext cx="9569453" cy="782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000"/>
              </a:lnSpc>
            </a:pPr>
            <a:r>
              <a:rPr lang="en-US" sz="2450">
                <a:solidFill>
                  <a:srgbClr val="1E2328"/>
                </a:solidFill>
                <a:latin typeface="Open Sans"/>
                <a:ea typeface="Open Sans"/>
                <a:cs typeface="Open Sans"/>
                <a:sym typeface="Open Sans"/>
              </a:rPr>
              <a:t>Moduł 2, GENEROWANIE POMYSŁÓW: KREATYWNOŚĆ W PROCESIE UPCYKLINGU ODZIEŻY </a:t>
            </a:r>
          </a:p>
        </p:txBody>
      </p:sp>
    </p:spTree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6681675" y="-6353"/>
            <a:ext cx="12697" cy="10299706"/>
            <a:chOff x="0" y="0"/>
            <a:chExt cx="16929" cy="13732942"/>
          </a:xfrm>
        </p:grpSpPr>
        <p:sp>
          <p:nvSpPr>
            <p:cNvPr id="3" name="Freeform 3"/>
            <p:cNvSpPr/>
            <p:nvPr/>
          </p:nvSpPr>
          <p:spPr>
            <a:xfrm>
              <a:off x="0" y="8509"/>
              <a:ext cx="16891" cy="13716001"/>
            </a:xfrm>
            <a:custGeom>
              <a:avLst/>
              <a:gdLst/>
              <a:ahLst/>
              <a:cxnLst/>
              <a:rect l="l" t="t" r="r" b="b"/>
              <a:pathLst>
                <a:path w="16891" h="13716001">
                  <a:moveTo>
                    <a:pt x="0" y="13716001"/>
                  </a:moveTo>
                  <a:lnTo>
                    <a:pt x="0" y="0"/>
                  </a:lnTo>
                  <a:lnTo>
                    <a:pt x="16891" y="0"/>
                  </a:lnTo>
                  <a:lnTo>
                    <a:pt x="16891" y="13716001"/>
                  </a:lnTo>
                  <a:close/>
                </a:path>
              </a:pathLst>
            </a:custGeom>
            <a:solidFill>
              <a:srgbClr val="1E2328"/>
            </a:solidFill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-6353" y="1031557"/>
            <a:ext cx="18300706" cy="12697"/>
            <a:chOff x="0" y="0"/>
            <a:chExt cx="24400942" cy="16929"/>
          </a:xfrm>
        </p:grpSpPr>
        <p:sp>
          <p:nvSpPr>
            <p:cNvPr id="5" name="Freeform 5"/>
            <p:cNvSpPr/>
            <p:nvPr/>
          </p:nvSpPr>
          <p:spPr>
            <a:xfrm>
              <a:off x="8509" y="0"/>
              <a:ext cx="24384001" cy="16891"/>
            </a:xfrm>
            <a:custGeom>
              <a:avLst/>
              <a:gdLst/>
              <a:ahLst/>
              <a:cxnLst/>
              <a:rect l="l" t="t" r="r" b="b"/>
              <a:pathLst>
                <a:path w="24384001" h="16891">
                  <a:moveTo>
                    <a:pt x="24384001" y="16891"/>
                  </a:moveTo>
                  <a:lnTo>
                    <a:pt x="1" y="16891"/>
                  </a:lnTo>
                  <a:lnTo>
                    <a:pt x="0" y="0"/>
                  </a:lnTo>
                  <a:lnTo>
                    <a:pt x="24384001" y="0"/>
                  </a:lnTo>
                  <a:close/>
                </a:path>
              </a:pathLst>
            </a:custGeom>
            <a:solidFill>
              <a:srgbClr val="1E2328"/>
            </a:solidFill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6688029" y="1041397"/>
            <a:ext cx="1612668" cy="1612668"/>
            <a:chOff x="0" y="0"/>
            <a:chExt cx="2150224" cy="2150224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150237" cy="2150237"/>
            </a:xfrm>
            <a:custGeom>
              <a:avLst/>
              <a:gdLst/>
              <a:ahLst/>
              <a:cxnLst/>
              <a:rect l="l" t="t" r="r" b="b"/>
              <a:pathLst>
                <a:path w="2150237" h="2150237">
                  <a:moveTo>
                    <a:pt x="0" y="0"/>
                  </a:moveTo>
                  <a:lnTo>
                    <a:pt x="2150237" y="0"/>
                  </a:lnTo>
                  <a:lnTo>
                    <a:pt x="2150237" y="2150237"/>
                  </a:lnTo>
                  <a:lnTo>
                    <a:pt x="0" y="2150237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8" name="TextBox 8"/>
          <p:cNvSpPr txBox="1"/>
          <p:nvPr/>
        </p:nvSpPr>
        <p:spPr>
          <a:xfrm rot="-5400000">
            <a:off x="15845600" y="7505680"/>
            <a:ext cx="3270847" cy="2597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100"/>
              </a:lnSpc>
            </a:pPr>
            <a:r>
              <a:rPr lang="en-US" sz="1800">
                <a:solidFill>
                  <a:srgbClr val="1E2328"/>
                </a:solidFill>
                <a:latin typeface="Open Sans"/>
                <a:ea typeface="Open Sans"/>
                <a:cs typeface="Open Sans"/>
                <a:sym typeface="Open Sans"/>
              </a:rPr>
              <a:t>www.fashionupproject.com</a:t>
            </a:r>
          </a:p>
        </p:txBody>
      </p:sp>
      <p:grpSp>
        <p:nvGrpSpPr>
          <p:cNvPr id="9" name="Group 9"/>
          <p:cNvGrpSpPr/>
          <p:nvPr/>
        </p:nvGrpSpPr>
        <p:grpSpPr>
          <a:xfrm>
            <a:off x="-12697" y="1025204"/>
            <a:ext cx="18288000" cy="1"/>
            <a:chOff x="0" y="0"/>
            <a:chExt cx="24384000" cy="1"/>
          </a:xfrm>
        </p:grpSpPr>
        <p:sp>
          <p:nvSpPr>
            <p:cNvPr id="10" name="Freeform 10"/>
            <p:cNvSpPr/>
            <p:nvPr/>
          </p:nvSpPr>
          <p:spPr>
            <a:xfrm>
              <a:off x="0" y="-1524"/>
              <a:ext cx="24384000" cy="3175"/>
            </a:xfrm>
            <a:custGeom>
              <a:avLst/>
              <a:gdLst/>
              <a:ahLst/>
              <a:cxnLst/>
              <a:rect l="l" t="t" r="r" b="b"/>
              <a:pathLst>
                <a:path w="24384000" h="3175">
                  <a:moveTo>
                    <a:pt x="24384000" y="3175"/>
                  </a:moveTo>
                  <a:lnTo>
                    <a:pt x="0" y="3048"/>
                  </a:lnTo>
                  <a:lnTo>
                    <a:pt x="0" y="0"/>
                  </a:lnTo>
                  <a:lnTo>
                    <a:pt x="24384000" y="0"/>
                  </a:lnTo>
                  <a:close/>
                </a:path>
              </a:pathLst>
            </a:custGeom>
            <a:solidFill>
              <a:srgbClr val="1E2328"/>
            </a:solidFill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3293145" y="6311217"/>
            <a:ext cx="719042" cy="4762"/>
            <a:chOff x="0" y="0"/>
            <a:chExt cx="958723" cy="6350"/>
          </a:xfrm>
        </p:grpSpPr>
        <p:sp>
          <p:nvSpPr>
            <p:cNvPr id="12" name="Freeform 12"/>
            <p:cNvSpPr/>
            <p:nvPr/>
          </p:nvSpPr>
          <p:spPr>
            <a:xfrm>
              <a:off x="0" y="-1524"/>
              <a:ext cx="958723" cy="9525"/>
            </a:xfrm>
            <a:custGeom>
              <a:avLst/>
              <a:gdLst/>
              <a:ahLst/>
              <a:cxnLst/>
              <a:rect l="l" t="t" r="r" b="b"/>
              <a:pathLst>
                <a:path w="958723" h="9525">
                  <a:moveTo>
                    <a:pt x="0" y="0"/>
                  </a:moveTo>
                  <a:lnTo>
                    <a:pt x="958723" y="6350"/>
                  </a:lnTo>
                  <a:lnTo>
                    <a:pt x="958723" y="9525"/>
                  </a:lnTo>
                  <a:lnTo>
                    <a:pt x="0" y="304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6954041" y="6311217"/>
            <a:ext cx="719042" cy="4762"/>
            <a:chOff x="0" y="0"/>
            <a:chExt cx="958723" cy="6350"/>
          </a:xfrm>
        </p:grpSpPr>
        <p:sp>
          <p:nvSpPr>
            <p:cNvPr id="14" name="Freeform 14"/>
            <p:cNvSpPr/>
            <p:nvPr/>
          </p:nvSpPr>
          <p:spPr>
            <a:xfrm>
              <a:off x="0" y="-1524"/>
              <a:ext cx="958723" cy="9525"/>
            </a:xfrm>
            <a:custGeom>
              <a:avLst/>
              <a:gdLst/>
              <a:ahLst/>
              <a:cxnLst/>
              <a:rect l="l" t="t" r="r" b="b"/>
              <a:pathLst>
                <a:path w="958723" h="9525">
                  <a:moveTo>
                    <a:pt x="0" y="0"/>
                  </a:moveTo>
                  <a:lnTo>
                    <a:pt x="958723" y="6350"/>
                  </a:lnTo>
                  <a:lnTo>
                    <a:pt x="958723" y="9525"/>
                  </a:lnTo>
                  <a:lnTo>
                    <a:pt x="0" y="304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12956915" y="7666644"/>
            <a:ext cx="719042" cy="4762"/>
            <a:chOff x="0" y="0"/>
            <a:chExt cx="958723" cy="6350"/>
          </a:xfrm>
        </p:grpSpPr>
        <p:sp>
          <p:nvSpPr>
            <p:cNvPr id="16" name="Freeform 16"/>
            <p:cNvSpPr/>
            <p:nvPr/>
          </p:nvSpPr>
          <p:spPr>
            <a:xfrm>
              <a:off x="0" y="-1524"/>
              <a:ext cx="958723" cy="9525"/>
            </a:xfrm>
            <a:custGeom>
              <a:avLst/>
              <a:gdLst/>
              <a:ahLst/>
              <a:cxnLst/>
              <a:rect l="l" t="t" r="r" b="b"/>
              <a:pathLst>
                <a:path w="958723" h="9525">
                  <a:moveTo>
                    <a:pt x="0" y="0"/>
                  </a:moveTo>
                  <a:lnTo>
                    <a:pt x="958723" y="6350"/>
                  </a:lnTo>
                  <a:lnTo>
                    <a:pt x="958723" y="9525"/>
                  </a:lnTo>
                  <a:lnTo>
                    <a:pt x="0" y="304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17" name="TextBox 17"/>
          <p:cNvSpPr txBox="1"/>
          <p:nvPr/>
        </p:nvSpPr>
        <p:spPr>
          <a:xfrm>
            <a:off x="2284785" y="1333426"/>
            <a:ext cx="10611641" cy="7011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000"/>
              </a:lnSpc>
            </a:pPr>
            <a:r>
              <a:rPr lang="en-US" sz="6000" dirty="0" err="1">
                <a:solidFill>
                  <a:srgbClr val="1E2328"/>
                </a:solidFill>
                <a:latin typeface="Open Sans"/>
                <a:ea typeface="Open Sans"/>
                <a:cs typeface="Open Sans"/>
                <a:sym typeface="Open Sans"/>
              </a:rPr>
              <a:t>Jednostki</a:t>
            </a:r>
            <a:r>
              <a:rPr lang="en-US" sz="6000" dirty="0">
                <a:solidFill>
                  <a:srgbClr val="1E2328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6000" dirty="0" err="1">
                <a:solidFill>
                  <a:srgbClr val="1E2328"/>
                </a:solidFill>
                <a:latin typeface="Open Sans"/>
                <a:ea typeface="Open Sans"/>
                <a:cs typeface="Open Sans"/>
                <a:sym typeface="Open Sans"/>
              </a:rPr>
              <a:t>szkoleniowe</a:t>
            </a:r>
            <a:r>
              <a:rPr lang="en-US" sz="6000" dirty="0">
                <a:solidFill>
                  <a:srgbClr val="1E2328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6000" dirty="0" err="1">
                <a:solidFill>
                  <a:srgbClr val="1E2328"/>
                </a:solidFill>
                <a:latin typeface="Open Sans"/>
                <a:ea typeface="Open Sans"/>
                <a:cs typeface="Open Sans"/>
                <a:sym typeface="Open Sans"/>
              </a:rPr>
              <a:t>modułu</a:t>
            </a:r>
            <a:r>
              <a:rPr lang="en-US" sz="6000" dirty="0">
                <a:solidFill>
                  <a:srgbClr val="1E2328"/>
                </a:solidFill>
                <a:latin typeface="Open Sans"/>
                <a:ea typeface="Open Sans"/>
                <a:cs typeface="Open Sans"/>
                <a:sym typeface="Open Sans"/>
              </a:rPr>
              <a:t> 2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092622" y="4114190"/>
            <a:ext cx="889092" cy="4889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499"/>
              </a:lnSpc>
            </a:pPr>
            <a:r>
              <a:rPr lang="en-US" sz="2499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0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6869011" y="4207688"/>
            <a:ext cx="889092" cy="4889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499"/>
              </a:lnSpc>
            </a:pPr>
            <a:r>
              <a:rPr lang="en-US" sz="2499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02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5682120" y="5398875"/>
            <a:ext cx="3262874" cy="4889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499"/>
              </a:lnSpc>
            </a:pPr>
            <a:r>
              <a:rPr lang="en-US" sz="2499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treść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1806142" y="4973069"/>
            <a:ext cx="3262874" cy="4596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499"/>
              </a:lnSpc>
            </a:pPr>
            <a:r>
              <a:rPr lang="en-US" sz="2799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TYTUŁ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2054764" y="7985541"/>
            <a:ext cx="2586923" cy="3872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700"/>
              </a:lnSpc>
            </a:pPr>
            <a:r>
              <a:rPr lang="en-US" sz="18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Czas trwania.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025214" y="335223"/>
            <a:ext cx="4519193" cy="3971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000"/>
              </a:lnSpc>
            </a:pPr>
            <a:r>
              <a:rPr lang="en-US" sz="2400">
                <a:solidFill>
                  <a:srgbClr val="1E2328"/>
                </a:solidFill>
                <a:latin typeface="Open Sans"/>
                <a:ea typeface="Open Sans"/>
                <a:cs typeface="Open Sans"/>
                <a:sym typeface="Open Sans"/>
              </a:rPr>
              <a:t>Program szkoleniowy UpTraK</a:t>
            </a:r>
          </a:p>
        </p:txBody>
      </p:sp>
      <p:sp>
        <p:nvSpPr>
          <p:cNvPr id="24" name="Freeform 24"/>
          <p:cNvSpPr/>
          <p:nvPr/>
        </p:nvSpPr>
        <p:spPr>
          <a:xfrm>
            <a:off x="5753948" y="3863188"/>
            <a:ext cx="4658820" cy="6094409"/>
          </a:xfrm>
          <a:custGeom>
            <a:avLst/>
            <a:gdLst/>
            <a:ahLst/>
            <a:cxnLst/>
            <a:rect l="l" t="t" r="r" b="b"/>
            <a:pathLst>
              <a:path w="4658820" h="6094409">
                <a:moveTo>
                  <a:pt x="0" y="0"/>
                </a:moveTo>
                <a:lnTo>
                  <a:pt x="4658820" y="0"/>
                </a:lnTo>
                <a:lnTo>
                  <a:pt x="4658820" y="6094409"/>
                </a:lnTo>
                <a:lnTo>
                  <a:pt x="0" y="609440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25" name="TextBox 25"/>
          <p:cNvSpPr txBox="1"/>
          <p:nvPr/>
        </p:nvSpPr>
        <p:spPr>
          <a:xfrm>
            <a:off x="6318685" y="4523280"/>
            <a:ext cx="3262874" cy="35711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499"/>
              </a:lnSpc>
            </a:pPr>
            <a:r>
              <a:rPr lang="en-US" sz="2799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UPCYKLING KATEGORII ODZIEŻY: SKUPIENIE NA PRZEPROJEKTOWANIU ODZIEŻY ELASTYCZNEJ</a:t>
            </a:r>
          </a:p>
        </p:txBody>
      </p:sp>
      <p:grpSp>
        <p:nvGrpSpPr>
          <p:cNvPr id="26" name="Group 26"/>
          <p:cNvGrpSpPr/>
          <p:nvPr/>
        </p:nvGrpSpPr>
        <p:grpSpPr>
          <a:xfrm>
            <a:off x="7590606" y="7648927"/>
            <a:ext cx="719042" cy="4762"/>
            <a:chOff x="0" y="0"/>
            <a:chExt cx="958723" cy="6350"/>
          </a:xfrm>
        </p:grpSpPr>
        <p:sp>
          <p:nvSpPr>
            <p:cNvPr id="27" name="Freeform 27"/>
            <p:cNvSpPr/>
            <p:nvPr/>
          </p:nvSpPr>
          <p:spPr>
            <a:xfrm>
              <a:off x="0" y="-1524"/>
              <a:ext cx="958723" cy="9525"/>
            </a:xfrm>
            <a:custGeom>
              <a:avLst/>
              <a:gdLst/>
              <a:ahLst/>
              <a:cxnLst/>
              <a:rect l="l" t="t" r="r" b="b"/>
              <a:pathLst>
                <a:path w="958723" h="9525">
                  <a:moveTo>
                    <a:pt x="0" y="0"/>
                  </a:moveTo>
                  <a:lnTo>
                    <a:pt x="958723" y="6350"/>
                  </a:lnTo>
                  <a:lnTo>
                    <a:pt x="958723" y="9525"/>
                  </a:lnTo>
                  <a:lnTo>
                    <a:pt x="0" y="304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28" name="TextBox 28"/>
          <p:cNvSpPr txBox="1"/>
          <p:nvPr/>
        </p:nvSpPr>
        <p:spPr>
          <a:xfrm>
            <a:off x="6629991" y="8052873"/>
            <a:ext cx="2586923" cy="3872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700"/>
              </a:lnSpc>
            </a:pPr>
            <a:r>
              <a:rPr lang="en-US" sz="18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Czas trwania: 13 godzin</a:t>
            </a:r>
          </a:p>
        </p:txBody>
      </p:sp>
      <p:sp>
        <p:nvSpPr>
          <p:cNvPr id="29" name="Freeform 29"/>
          <p:cNvSpPr/>
          <p:nvPr/>
        </p:nvSpPr>
        <p:spPr>
          <a:xfrm>
            <a:off x="462601" y="3789055"/>
            <a:ext cx="4658820" cy="6094409"/>
          </a:xfrm>
          <a:custGeom>
            <a:avLst/>
            <a:gdLst/>
            <a:ahLst/>
            <a:cxnLst/>
            <a:rect l="l" t="t" r="r" b="b"/>
            <a:pathLst>
              <a:path w="4658820" h="6094409">
                <a:moveTo>
                  <a:pt x="0" y="0"/>
                </a:moveTo>
                <a:lnTo>
                  <a:pt x="4658820" y="0"/>
                </a:lnTo>
                <a:lnTo>
                  <a:pt x="4658820" y="6094409"/>
                </a:lnTo>
                <a:lnTo>
                  <a:pt x="0" y="609440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30" name="TextBox 30"/>
          <p:cNvSpPr txBox="1"/>
          <p:nvPr/>
        </p:nvSpPr>
        <p:spPr>
          <a:xfrm>
            <a:off x="1035225" y="4625892"/>
            <a:ext cx="3262874" cy="26821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499"/>
              </a:lnSpc>
            </a:pPr>
            <a:r>
              <a:rPr lang="en-US" sz="2799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MATERIAŁ Z MATERIAŁÓW WRACA DO ŻYCIA: PROCES TWORZENIA I GENEROWANIE POMYSŁÓW W PROJEKTOWANIU</a:t>
            </a:r>
          </a:p>
        </p:txBody>
      </p:sp>
      <p:grpSp>
        <p:nvGrpSpPr>
          <p:cNvPr id="31" name="Group 31"/>
          <p:cNvGrpSpPr/>
          <p:nvPr/>
        </p:nvGrpSpPr>
        <p:grpSpPr>
          <a:xfrm>
            <a:off x="2078907" y="7744797"/>
            <a:ext cx="719042" cy="4762"/>
            <a:chOff x="0" y="0"/>
            <a:chExt cx="958723" cy="6350"/>
          </a:xfrm>
        </p:grpSpPr>
        <p:sp>
          <p:nvSpPr>
            <p:cNvPr id="32" name="Freeform 32"/>
            <p:cNvSpPr/>
            <p:nvPr/>
          </p:nvSpPr>
          <p:spPr>
            <a:xfrm>
              <a:off x="0" y="-1524"/>
              <a:ext cx="958723" cy="9525"/>
            </a:xfrm>
            <a:custGeom>
              <a:avLst/>
              <a:gdLst/>
              <a:ahLst/>
              <a:cxnLst/>
              <a:rect l="l" t="t" r="r" b="b"/>
              <a:pathLst>
                <a:path w="958723" h="9525">
                  <a:moveTo>
                    <a:pt x="0" y="0"/>
                  </a:moveTo>
                  <a:lnTo>
                    <a:pt x="958723" y="6350"/>
                  </a:lnTo>
                  <a:lnTo>
                    <a:pt x="958723" y="9525"/>
                  </a:lnTo>
                  <a:lnTo>
                    <a:pt x="0" y="304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33" name="TextBox 33"/>
          <p:cNvSpPr txBox="1"/>
          <p:nvPr/>
        </p:nvSpPr>
        <p:spPr>
          <a:xfrm>
            <a:off x="1314136" y="7947812"/>
            <a:ext cx="2586923" cy="3872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700"/>
              </a:lnSpc>
            </a:pPr>
            <a:r>
              <a:rPr lang="en-US" sz="18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Czas trwania: 10 godzin</a:t>
            </a:r>
          </a:p>
        </p:txBody>
      </p:sp>
      <p:sp>
        <p:nvSpPr>
          <p:cNvPr id="34" name="Freeform 34"/>
          <p:cNvSpPr/>
          <p:nvPr/>
        </p:nvSpPr>
        <p:spPr>
          <a:xfrm>
            <a:off x="3270056" y="3415074"/>
            <a:ext cx="1021690" cy="998896"/>
          </a:xfrm>
          <a:custGeom>
            <a:avLst/>
            <a:gdLst/>
            <a:ahLst/>
            <a:cxnLst/>
            <a:rect l="l" t="t" r="r" b="b"/>
            <a:pathLst>
              <a:path w="1021690" h="998896">
                <a:moveTo>
                  <a:pt x="0" y="0"/>
                </a:moveTo>
                <a:lnTo>
                  <a:pt x="1021690" y="0"/>
                </a:lnTo>
                <a:lnTo>
                  <a:pt x="1021690" y="998897"/>
                </a:lnTo>
                <a:lnTo>
                  <a:pt x="0" y="99889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35" name="TextBox 35"/>
          <p:cNvSpPr txBox="1"/>
          <p:nvPr/>
        </p:nvSpPr>
        <p:spPr>
          <a:xfrm>
            <a:off x="3292392" y="3812286"/>
            <a:ext cx="889092" cy="4331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500"/>
              </a:lnSpc>
            </a:pPr>
            <a:r>
              <a:rPr lang="en-US" sz="32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04</a:t>
            </a:r>
          </a:p>
        </p:txBody>
      </p:sp>
      <p:sp>
        <p:nvSpPr>
          <p:cNvPr id="36" name="Freeform 36"/>
          <p:cNvSpPr/>
          <p:nvPr/>
        </p:nvSpPr>
        <p:spPr>
          <a:xfrm>
            <a:off x="8518007" y="3370088"/>
            <a:ext cx="1021690" cy="998896"/>
          </a:xfrm>
          <a:custGeom>
            <a:avLst/>
            <a:gdLst/>
            <a:ahLst/>
            <a:cxnLst/>
            <a:rect l="l" t="t" r="r" b="b"/>
            <a:pathLst>
              <a:path w="1021690" h="998896">
                <a:moveTo>
                  <a:pt x="0" y="0"/>
                </a:moveTo>
                <a:lnTo>
                  <a:pt x="1021690" y="0"/>
                </a:lnTo>
                <a:lnTo>
                  <a:pt x="1021690" y="998896"/>
                </a:lnTo>
                <a:lnTo>
                  <a:pt x="0" y="998896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37" name="TextBox 37"/>
          <p:cNvSpPr txBox="1"/>
          <p:nvPr/>
        </p:nvSpPr>
        <p:spPr>
          <a:xfrm>
            <a:off x="8590645" y="3646894"/>
            <a:ext cx="889092" cy="4331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500"/>
              </a:lnSpc>
            </a:pPr>
            <a:r>
              <a:rPr lang="en-US" sz="32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05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13674652" y="3796255"/>
            <a:ext cx="889092" cy="4331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500"/>
              </a:lnSpc>
            </a:pPr>
            <a:r>
              <a:rPr lang="en-US" sz="32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06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7185308" y="163401"/>
            <a:ext cx="9569453" cy="782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000"/>
              </a:lnSpc>
            </a:pPr>
            <a:r>
              <a:rPr lang="en-US" sz="2450">
                <a:solidFill>
                  <a:srgbClr val="1E2328"/>
                </a:solidFill>
                <a:latin typeface="Open Sans"/>
                <a:ea typeface="Open Sans"/>
                <a:cs typeface="Open Sans"/>
                <a:sym typeface="Open Sans"/>
              </a:rPr>
              <a:t>Moduł 2, GENEROWANIE POMYSŁÓW: KREATYWNOŚĆ W PROCESIE UPCYKLINGU ODZIEŻY </a:t>
            </a:r>
          </a:p>
        </p:txBody>
      </p:sp>
    </p:spTree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6353" y="1027109"/>
            <a:ext cx="1041397" cy="9266234"/>
            <a:chOff x="0" y="0"/>
            <a:chExt cx="1388529" cy="12354979"/>
          </a:xfrm>
        </p:grpSpPr>
        <p:sp>
          <p:nvSpPr>
            <p:cNvPr id="3" name="Freeform 3"/>
            <p:cNvSpPr/>
            <p:nvPr/>
          </p:nvSpPr>
          <p:spPr>
            <a:xfrm>
              <a:off x="8509" y="8509"/>
              <a:ext cx="1371600" cy="12338050"/>
            </a:xfrm>
            <a:custGeom>
              <a:avLst/>
              <a:gdLst/>
              <a:ahLst/>
              <a:cxnLst/>
              <a:rect l="l" t="t" r="r" b="b"/>
              <a:pathLst>
                <a:path w="1371600" h="12338050">
                  <a:moveTo>
                    <a:pt x="0" y="0"/>
                  </a:moveTo>
                  <a:lnTo>
                    <a:pt x="1371600" y="0"/>
                  </a:lnTo>
                  <a:lnTo>
                    <a:pt x="1371600" y="12338050"/>
                  </a:lnTo>
                  <a:lnTo>
                    <a:pt x="0" y="12338050"/>
                  </a:lnTo>
                  <a:close/>
                </a:path>
              </a:pathLst>
            </a:custGeom>
            <a:solidFill>
              <a:srgbClr val="CFCF5A"/>
            </a:solidFill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16681675" y="-6353"/>
            <a:ext cx="12697" cy="10299706"/>
            <a:chOff x="0" y="0"/>
            <a:chExt cx="16929" cy="13732942"/>
          </a:xfrm>
        </p:grpSpPr>
        <p:sp>
          <p:nvSpPr>
            <p:cNvPr id="5" name="Freeform 5"/>
            <p:cNvSpPr/>
            <p:nvPr/>
          </p:nvSpPr>
          <p:spPr>
            <a:xfrm>
              <a:off x="0" y="8509"/>
              <a:ext cx="16891" cy="13716001"/>
            </a:xfrm>
            <a:custGeom>
              <a:avLst/>
              <a:gdLst/>
              <a:ahLst/>
              <a:cxnLst/>
              <a:rect l="l" t="t" r="r" b="b"/>
              <a:pathLst>
                <a:path w="16891" h="13716001">
                  <a:moveTo>
                    <a:pt x="0" y="13716001"/>
                  </a:moveTo>
                  <a:lnTo>
                    <a:pt x="0" y="0"/>
                  </a:lnTo>
                  <a:lnTo>
                    <a:pt x="16891" y="0"/>
                  </a:lnTo>
                  <a:lnTo>
                    <a:pt x="16891" y="13716001"/>
                  </a:lnTo>
                  <a:close/>
                </a:path>
              </a:pathLst>
            </a:custGeom>
            <a:solidFill>
              <a:srgbClr val="1E2328"/>
            </a:solidFill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-6353" y="1031557"/>
            <a:ext cx="18300706" cy="12697"/>
            <a:chOff x="0" y="0"/>
            <a:chExt cx="24400942" cy="16929"/>
          </a:xfrm>
        </p:grpSpPr>
        <p:sp>
          <p:nvSpPr>
            <p:cNvPr id="7" name="Freeform 7"/>
            <p:cNvSpPr/>
            <p:nvPr/>
          </p:nvSpPr>
          <p:spPr>
            <a:xfrm>
              <a:off x="8509" y="0"/>
              <a:ext cx="24384001" cy="16891"/>
            </a:xfrm>
            <a:custGeom>
              <a:avLst/>
              <a:gdLst/>
              <a:ahLst/>
              <a:cxnLst/>
              <a:rect l="l" t="t" r="r" b="b"/>
              <a:pathLst>
                <a:path w="24384001" h="16891">
                  <a:moveTo>
                    <a:pt x="24384001" y="16891"/>
                  </a:moveTo>
                  <a:lnTo>
                    <a:pt x="1" y="16891"/>
                  </a:lnTo>
                  <a:lnTo>
                    <a:pt x="0" y="0"/>
                  </a:lnTo>
                  <a:lnTo>
                    <a:pt x="24384001" y="0"/>
                  </a:lnTo>
                  <a:close/>
                </a:path>
              </a:pathLst>
            </a:custGeom>
            <a:solidFill>
              <a:srgbClr val="1E2328"/>
            </a:solidFill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6688029" y="1041397"/>
            <a:ext cx="1612668" cy="1612668"/>
            <a:chOff x="0" y="0"/>
            <a:chExt cx="2150224" cy="2150224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150237" cy="2150237"/>
            </a:xfrm>
            <a:custGeom>
              <a:avLst/>
              <a:gdLst/>
              <a:ahLst/>
              <a:cxnLst/>
              <a:rect l="l" t="t" r="r" b="b"/>
              <a:pathLst>
                <a:path w="2150237" h="2150237">
                  <a:moveTo>
                    <a:pt x="0" y="0"/>
                  </a:moveTo>
                  <a:lnTo>
                    <a:pt x="2150237" y="0"/>
                  </a:lnTo>
                  <a:lnTo>
                    <a:pt x="2150237" y="2150237"/>
                  </a:lnTo>
                  <a:lnTo>
                    <a:pt x="0" y="2150237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10" name="TextBox 10"/>
          <p:cNvSpPr txBox="1"/>
          <p:nvPr/>
        </p:nvSpPr>
        <p:spPr>
          <a:xfrm rot="-5400000">
            <a:off x="15853220" y="7437100"/>
            <a:ext cx="3408007" cy="2597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100"/>
              </a:lnSpc>
            </a:pPr>
            <a:r>
              <a:rPr lang="en-US" sz="1800">
                <a:solidFill>
                  <a:srgbClr val="1E2328"/>
                </a:solidFill>
                <a:latin typeface="Open Sans"/>
                <a:ea typeface="Open Sans"/>
                <a:cs typeface="Open Sans"/>
                <a:sym typeface="Open Sans"/>
              </a:rPr>
              <a:t>www.fashionupproject.com</a:t>
            </a:r>
          </a:p>
        </p:txBody>
      </p:sp>
      <p:grpSp>
        <p:nvGrpSpPr>
          <p:cNvPr id="11" name="Group 11"/>
          <p:cNvGrpSpPr/>
          <p:nvPr/>
        </p:nvGrpSpPr>
        <p:grpSpPr>
          <a:xfrm>
            <a:off x="-12697" y="1025204"/>
            <a:ext cx="18288000" cy="1"/>
            <a:chOff x="0" y="0"/>
            <a:chExt cx="24384000" cy="1"/>
          </a:xfrm>
        </p:grpSpPr>
        <p:sp>
          <p:nvSpPr>
            <p:cNvPr id="12" name="Freeform 12"/>
            <p:cNvSpPr/>
            <p:nvPr/>
          </p:nvSpPr>
          <p:spPr>
            <a:xfrm>
              <a:off x="0" y="-1524"/>
              <a:ext cx="24384000" cy="3175"/>
            </a:xfrm>
            <a:custGeom>
              <a:avLst/>
              <a:gdLst/>
              <a:ahLst/>
              <a:cxnLst/>
              <a:rect l="l" t="t" r="r" b="b"/>
              <a:pathLst>
                <a:path w="24384000" h="3175">
                  <a:moveTo>
                    <a:pt x="24384000" y="3175"/>
                  </a:moveTo>
                  <a:lnTo>
                    <a:pt x="0" y="3048"/>
                  </a:lnTo>
                  <a:lnTo>
                    <a:pt x="0" y="0"/>
                  </a:lnTo>
                  <a:lnTo>
                    <a:pt x="24384000" y="0"/>
                  </a:lnTo>
                  <a:close/>
                </a:path>
              </a:pathLst>
            </a:custGeom>
            <a:solidFill>
              <a:srgbClr val="1E2328"/>
            </a:solidFill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-25403" y="4054354"/>
            <a:ext cx="3933187" cy="2152898"/>
            <a:chOff x="0" y="0"/>
            <a:chExt cx="5244249" cy="287053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5244211" cy="2870581"/>
            </a:xfrm>
            <a:custGeom>
              <a:avLst/>
              <a:gdLst/>
              <a:ahLst/>
              <a:cxnLst/>
              <a:rect l="l" t="t" r="r" b="b"/>
              <a:pathLst>
                <a:path w="5244211" h="2870581">
                  <a:moveTo>
                    <a:pt x="0" y="0"/>
                  </a:moveTo>
                  <a:lnTo>
                    <a:pt x="5244211" y="0"/>
                  </a:lnTo>
                  <a:lnTo>
                    <a:pt x="5244211" y="2870581"/>
                  </a:lnTo>
                  <a:lnTo>
                    <a:pt x="0" y="2870581"/>
                  </a:lnTo>
                  <a:close/>
                </a:path>
              </a:pathLst>
            </a:custGeom>
            <a:solidFill>
              <a:srgbClr val="1E2328"/>
            </a:solidFill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15" name="TextBox 15"/>
          <p:cNvSpPr txBox="1"/>
          <p:nvPr/>
        </p:nvSpPr>
        <p:spPr>
          <a:xfrm>
            <a:off x="433502" y="4866751"/>
            <a:ext cx="2590419" cy="5355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199"/>
              </a:lnSpc>
            </a:pPr>
            <a:r>
              <a:rPr lang="en-US" sz="3399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Odniesienia</a:t>
            </a:r>
          </a:p>
        </p:txBody>
      </p:sp>
      <p:grpSp>
        <p:nvGrpSpPr>
          <p:cNvPr id="16" name="Group 16"/>
          <p:cNvGrpSpPr/>
          <p:nvPr/>
        </p:nvGrpSpPr>
        <p:grpSpPr>
          <a:xfrm>
            <a:off x="10111540" y="4986338"/>
            <a:ext cx="719042" cy="4762"/>
            <a:chOff x="0" y="0"/>
            <a:chExt cx="958723" cy="6350"/>
          </a:xfrm>
        </p:grpSpPr>
        <p:sp>
          <p:nvSpPr>
            <p:cNvPr id="17" name="Freeform 17"/>
            <p:cNvSpPr/>
            <p:nvPr/>
          </p:nvSpPr>
          <p:spPr>
            <a:xfrm>
              <a:off x="0" y="-1524"/>
              <a:ext cx="958723" cy="9525"/>
            </a:xfrm>
            <a:custGeom>
              <a:avLst/>
              <a:gdLst/>
              <a:ahLst/>
              <a:cxnLst/>
              <a:rect l="l" t="t" r="r" b="b"/>
              <a:pathLst>
                <a:path w="958723" h="9525">
                  <a:moveTo>
                    <a:pt x="0" y="0"/>
                  </a:moveTo>
                  <a:lnTo>
                    <a:pt x="958723" y="6350"/>
                  </a:lnTo>
                  <a:lnTo>
                    <a:pt x="958723" y="9525"/>
                  </a:lnTo>
                  <a:lnTo>
                    <a:pt x="0" y="3048"/>
                  </a:lnTo>
                  <a:close/>
                </a:path>
              </a:pathLst>
            </a:custGeom>
            <a:solidFill>
              <a:srgbClr val="CFCF5A"/>
            </a:solidFill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18" name="TextBox 18"/>
          <p:cNvSpPr txBox="1"/>
          <p:nvPr/>
        </p:nvSpPr>
        <p:spPr>
          <a:xfrm>
            <a:off x="4366574" y="3426457"/>
            <a:ext cx="11964248" cy="49297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02919" lvl="2" indent="-167640" algn="just">
              <a:lnSpc>
                <a:spcPts val="3200"/>
              </a:lnSpc>
              <a:buFont typeface="Arial"/>
              <a:buChar char="⚬"/>
            </a:pPr>
            <a:r>
              <a:rPr lang="en-US" sz="2199">
                <a:solidFill>
                  <a:srgbClr val="1E2328"/>
                </a:solidFill>
                <a:latin typeface="Open Sans"/>
                <a:ea typeface="Open Sans"/>
                <a:cs typeface="Open Sans"/>
                <a:sym typeface="Open Sans"/>
              </a:rPr>
              <a:t>Brown, S. (2013) ReFashioned: Nowoczesna odzież z materiałów poddanych recyklingowi, Laurence King Publishing, Kingston University London</a:t>
            </a:r>
          </a:p>
          <a:p>
            <a:pPr marL="502919" lvl="2" indent="-167640" algn="just">
              <a:lnSpc>
                <a:spcPts val="3200"/>
              </a:lnSpc>
              <a:buFont typeface="Arial"/>
              <a:buChar char="⚬"/>
            </a:pPr>
            <a:r>
              <a:rPr lang="en-US" sz="2199">
                <a:solidFill>
                  <a:srgbClr val="1E2328"/>
                </a:solidFill>
                <a:latin typeface="Open Sans"/>
                <a:ea typeface="Open Sans"/>
                <a:cs typeface="Open Sans"/>
                <a:sym typeface="Open Sans"/>
              </a:rPr>
              <a:t>Rissanen, T. i McQuillan, H. (2023) Projektowanie mody zero waste, Bloomsbury Publishing PLC, Londyn</a:t>
            </a:r>
          </a:p>
          <a:p>
            <a:pPr marL="502919" lvl="2" indent="-167640" algn="just">
              <a:lnSpc>
                <a:spcPts val="3200"/>
              </a:lnSpc>
              <a:buFont typeface="Arial"/>
              <a:buChar char="⚬"/>
            </a:pPr>
            <a:r>
              <a:rPr lang="en-US" sz="2199">
                <a:solidFill>
                  <a:srgbClr val="1E2328"/>
                </a:solidFill>
                <a:latin typeface="Open Sans"/>
                <a:ea typeface="Open Sans"/>
                <a:cs typeface="Open Sans"/>
                <a:sym typeface="Open Sans"/>
              </a:rPr>
              <a:t>Gwilt, A. i Rissanen, T. (2011) Kształtowanie zrównoważonej mody: zmiana sposobu, w jaki produkujemy i używamy ubrań, Taylor &amp; Francis Ltd, Milton Park</a:t>
            </a:r>
          </a:p>
          <a:p>
            <a:pPr marL="502919" lvl="2" indent="-167640" algn="just">
              <a:lnSpc>
                <a:spcPts val="3200"/>
              </a:lnSpc>
              <a:buFont typeface="Arial"/>
              <a:buChar char="⚬"/>
            </a:pPr>
            <a:r>
              <a:rPr lang="en-US" sz="2199">
                <a:solidFill>
                  <a:srgbClr val="1E2328"/>
                </a:solidFill>
                <a:latin typeface="Open Sans"/>
                <a:ea typeface="Open Sans"/>
                <a:cs typeface="Open Sans"/>
                <a:sym typeface="Open Sans"/>
              </a:rPr>
              <a:t>Banzi, N. (1976) Fiorucci prezentuje: Ubrania na rok. Przepisy na tworzenie własnej garderoby i ponowne wykorzystanie używanych ubrań, AMZ Marietti, Turyn</a:t>
            </a:r>
          </a:p>
          <a:p>
            <a:pPr marL="478791" lvl="2" indent="-159597" algn="just">
              <a:lnSpc>
                <a:spcPts val="3200"/>
              </a:lnSpc>
              <a:buFont typeface="Arial"/>
              <a:buChar char="⚬"/>
            </a:pPr>
            <a:r>
              <a:rPr lang="en-US" sz="2000" u="sng">
                <a:solidFill>
                  <a:srgbClr val="0000FF"/>
                </a:solidFill>
                <a:latin typeface="Open Sans"/>
                <a:ea typeface="Open Sans"/>
                <a:cs typeface="Open Sans"/>
                <a:sym typeface="Open Sans"/>
                <a:hlinkClick r:id="rId3" tooltip="https://makeuse.nz/"/>
              </a:rPr>
              <a:t>make/use: modułowy system dla mody zero waste (makeuse.nz)</a:t>
            </a:r>
          </a:p>
          <a:p>
            <a:pPr marL="478791" lvl="2" indent="-159597" algn="just">
              <a:lnSpc>
                <a:spcPts val="3200"/>
              </a:lnSpc>
              <a:buFont typeface="Arial"/>
              <a:buChar char="⚬"/>
            </a:pPr>
            <a:r>
              <a:rPr lang="en-US" sz="2000" u="sng">
                <a:solidFill>
                  <a:srgbClr val="0000FF"/>
                </a:solidFill>
                <a:latin typeface="Open Sans"/>
                <a:ea typeface="Open Sans"/>
                <a:cs typeface="Open Sans"/>
                <a:sym typeface="Open Sans"/>
                <a:hlinkClick r:id="rId4" tooltip="https://www.academia.edu/3762020/From_15_to_0_Investigating_the_creation_of_fashion_without_the_creation_of_fabric_waste"/>
              </a:rPr>
              <a:t>(PDF) Od 15% do 0: badanie tworzenia mody bez marnowania tkanin | Timo Rissanen - Academia.edu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025214" y="335223"/>
            <a:ext cx="4519193" cy="3971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000"/>
              </a:lnSpc>
            </a:pPr>
            <a:r>
              <a:rPr lang="en-US" sz="2400">
                <a:solidFill>
                  <a:srgbClr val="1E2328"/>
                </a:solidFill>
                <a:latin typeface="Open Sans"/>
                <a:ea typeface="Open Sans"/>
                <a:cs typeface="Open Sans"/>
                <a:sym typeface="Open Sans"/>
              </a:rPr>
              <a:t>Program szkoleniowy UpTraK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7185308" y="163401"/>
            <a:ext cx="9569453" cy="782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000"/>
              </a:lnSpc>
            </a:pPr>
            <a:r>
              <a:rPr lang="en-US" sz="2450">
                <a:solidFill>
                  <a:srgbClr val="1E2328"/>
                </a:solidFill>
                <a:latin typeface="Open Sans"/>
                <a:ea typeface="Open Sans"/>
                <a:cs typeface="Open Sans"/>
                <a:sym typeface="Open Sans"/>
              </a:rPr>
              <a:t>Moduł 2, GENEROWANIE POMYSŁÓW: KREATYWNOŚĆ W PROCESIE UPCYKLINGU ODZIEŻY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2697" y="1025204"/>
            <a:ext cx="18288000" cy="1"/>
            <a:chOff x="0" y="0"/>
            <a:chExt cx="24384000" cy="1"/>
          </a:xfrm>
        </p:grpSpPr>
        <p:sp>
          <p:nvSpPr>
            <p:cNvPr id="3" name="Freeform 3"/>
            <p:cNvSpPr/>
            <p:nvPr/>
          </p:nvSpPr>
          <p:spPr>
            <a:xfrm>
              <a:off x="0" y="-1524"/>
              <a:ext cx="24384000" cy="3175"/>
            </a:xfrm>
            <a:custGeom>
              <a:avLst/>
              <a:gdLst/>
              <a:ahLst/>
              <a:cxnLst/>
              <a:rect l="l" t="t" r="r" b="b"/>
              <a:pathLst>
                <a:path w="24384000" h="3175">
                  <a:moveTo>
                    <a:pt x="24384000" y="3175"/>
                  </a:moveTo>
                  <a:lnTo>
                    <a:pt x="0" y="3048"/>
                  </a:lnTo>
                  <a:lnTo>
                    <a:pt x="0" y="0"/>
                  </a:lnTo>
                  <a:lnTo>
                    <a:pt x="24384000" y="0"/>
                  </a:lnTo>
                  <a:close/>
                </a:path>
              </a:pathLst>
            </a:custGeom>
            <a:solidFill>
              <a:srgbClr val="1E2328"/>
            </a:solidFill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-6353" y="9256709"/>
            <a:ext cx="12747774" cy="1036634"/>
            <a:chOff x="0" y="0"/>
            <a:chExt cx="16997032" cy="1382179"/>
          </a:xfrm>
        </p:grpSpPr>
        <p:sp>
          <p:nvSpPr>
            <p:cNvPr id="5" name="Freeform 5"/>
            <p:cNvSpPr/>
            <p:nvPr/>
          </p:nvSpPr>
          <p:spPr>
            <a:xfrm>
              <a:off x="8509" y="8509"/>
              <a:ext cx="16980028" cy="1365250"/>
            </a:xfrm>
            <a:custGeom>
              <a:avLst/>
              <a:gdLst/>
              <a:ahLst/>
              <a:cxnLst/>
              <a:rect l="l" t="t" r="r" b="b"/>
              <a:pathLst>
                <a:path w="16980028" h="1365250">
                  <a:moveTo>
                    <a:pt x="0" y="0"/>
                  </a:moveTo>
                  <a:lnTo>
                    <a:pt x="16980028" y="0"/>
                  </a:lnTo>
                  <a:lnTo>
                    <a:pt x="16980028" y="1365250"/>
                  </a:lnTo>
                  <a:lnTo>
                    <a:pt x="0" y="136525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7745549" y="5651497"/>
            <a:ext cx="5309102" cy="5021018"/>
            <a:chOff x="0" y="0"/>
            <a:chExt cx="7078802" cy="6694691"/>
          </a:xfrm>
        </p:grpSpPr>
        <p:sp>
          <p:nvSpPr>
            <p:cNvPr id="7" name="Freeform 7"/>
            <p:cNvSpPr/>
            <p:nvPr/>
          </p:nvSpPr>
          <p:spPr>
            <a:xfrm>
              <a:off x="8509" y="8509"/>
              <a:ext cx="7061835" cy="6677660"/>
            </a:xfrm>
            <a:custGeom>
              <a:avLst/>
              <a:gdLst/>
              <a:ahLst/>
              <a:cxnLst/>
              <a:rect l="l" t="t" r="r" b="b"/>
              <a:pathLst>
                <a:path w="7061835" h="6677660">
                  <a:moveTo>
                    <a:pt x="0" y="0"/>
                  </a:moveTo>
                  <a:lnTo>
                    <a:pt x="7061835" y="0"/>
                  </a:lnTo>
                  <a:lnTo>
                    <a:pt x="7061835" y="6677660"/>
                  </a:lnTo>
                  <a:lnTo>
                    <a:pt x="0" y="6677660"/>
                  </a:lnTo>
                  <a:close/>
                </a:path>
              </a:pathLst>
            </a:custGeom>
            <a:solidFill>
              <a:srgbClr val="CFCF5A"/>
            </a:solidFill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7745549" y="1022347"/>
            <a:ext cx="9495320" cy="9270997"/>
            <a:chOff x="0" y="0"/>
            <a:chExt cx="12660427" cy="12361329"/>
          </a:xfrm>
        </p:grpSpPr>
        <p:sp>
          <p:nvSpPr>
            <p:cNvPr id="9" name="Freeform 9" descr="Zdjęcie 10"/>
            <p:cNvSpPr/>
            <p:nvPr/>
          </p:nvSpPr>
          <p:spPr>
            <a:xfrm>
              <a:off x="0" y="0"/>
              <a:ext cx="12660376" cy="12361291"/>
            </a:xfrm>
            <a:custGeom>
              <a:avLst/>
              <a:gdLst/>
              <a:ahLst/>
              <a:cxnLst/>
              <a:rect l="l" t="t" r="r" b="b"/>
              <a:pathLst>
                <a:path w="12660376" h="12361291">
                  <a:moveTo>
                    <a:pt x="0" y="0"/>
                  </a:moveTo>
                  <a:lnTo>
                    <a:pt x="12660376" y="0"/>
                  </a:lnTo>
                  <a:lnTo>
                    <a:pt x="12660376" y="12361291"/>
                  </a:lnTo>
                  <a:lnTo>
                    <a:pt x="0" y="1236129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t="-1210" r="-2" b="-1210"/>
              </a:stretch>
            </a:blipFill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1025214" y="335223"/>
            <a:ext cx="4519193" cy="3971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000"/>
              </a:lnSpc>
            </a:pPr>
            <a:r>
              <a:rPr lang="en-US" sz="2400">
                <a:solidFill>
                  <a:srgbClr val="1E2328"/>
                </a:solidFill>
                <a:latin typeface="Open Sans"/>
                <a:ea typeface="Open Sans"/>
                <a:cs typeface="Open Sans"/>
                <a:sym typeface="Open Sans"/>
              </a:rPr>
              <a:t>Program szkoleniowy UpTraK</a:t>
            </a:r>
          </a:p>
        </p:txBody>
      </p:sp>
      <p:grpSp>
        <p:nvGrpSpPr>
          <p:cNvPr id="11" name="Group 11"/>
          <p:cNvGrpSpPr/>
          <p:nvPr/>
        </p:nvGrpSpPr>
        <p:grpSpPr>
          <a:xfrm>
            <a:off x="16675332" y="-12697"/>
            <a:ext cx="1" cy="10287000"/>
            <a:chOff x="0" y="0"/>
            <a:chExt cx="1" cy="13716000"/>
          </a:xfrm>
        </p:grpSpPr>
        <p:sp>
          <p:nvSpPr>
            <p:cNvPr id="12" name="Freeform 12"/>
            <p:cNvSpPr/>
            <p:nvPr/>
          </p:nvSpPr>
          <p:spPr>
            <a:xfrm>
              <a:off x="-1524" y="0"/>
              <a:ext cx="3175" cy="13716000"/>
            </a:xfrm>
            <a:custGeom>
              <a:avLst/>
              <a:gdLst/>
              <a:ahLst/>
              <a:cxnLst/>
              <a:rect l="l" t="t" r="r" b="b"/>
              <a:pathLst>
                <a:path w="3175" h="13716000">
                  <a:moveTo>
                    <a:pt x="0" y="13716000"/>
                  </a:moveTo>
                  <a:lnTo>
                    <a:pt x="0" y="0"/>
                  </a:lnTo>
                  <a:lnTo>
                    <a:pt x="3175" y="0"/>
                  </a:lnTo>
                  <a:lnTo>
                    <a:pt x="3175" y="13716000"/>
                  </a:lnTo>
                  <a:close/>
                </a:path>
              </a:pathLst>
            </a:custGeom>
            <a:solidFill>
              <a:srgbClr val="1E2328"/>
            </a:solidFill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13" name="TextBox 13"/>
          <p:cNvSpPr txBox="1"/>
          <p:nvPr/>
        </p:nvSpPr>
        <p:spPr>
          <a:xfrm rot="-5400000">
            <a:off x="15826550" y="7555210"/>
            <a:ext cx="3298793" cy="2724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100"/>
              </a:lnSpc>
            </a:pPr>
            <a:r>
              <a:rPr lang="en-US" sz="1800">
                <a:solidFill>
                  <a:srgbClr val="1E2328"/>
                </a:solidFill>
                <a:latin typeface="Open Sans"/>
                <a:ea typeface="Open Sans"/>
                <a:cs typeface="Open Sans"/>
                <a:sym typeface="Open Sans"/>
              </a:rPr>
              <a:t>www.fashionupproject.com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287475" y="2690755"/>
            <a:ext cx="4708598" cy="38221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3299"/>
              </a:lnSpc>
            </a:pPr>
            <a:r>
              <a:rPr lang="en-US" sz="21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Finansowane przez Unię Europejską. Wyrażone poglądy i opinie są jednak poglądami i opiniami wyłącznie autora/autorów i niekoniecznie odzwierciedlają poglądy Unii Europejskiej ani Europejskiej Agencji Wykonawczej ds. Edukacji i Kultury (EACEA). Ani Unia Europejska, ani EACEA nie ponoszą za nie odpowiedzialności.</a:t>
            </a:r>
          </a:p>
        </p:txBody>
      </p:sp>
      <p:grpSp>
        <p:nvGrpSpPr>
          <p:cNvPr id="15" name="Group 15"/>
          <p:cNvGrpSpPr/>
          <p:nvPr/>
        </p:nvGrpSpPr>
        <p:grpSpPr>
          <a:xfrm>
            <a:off x="13655840" y="262023"/>
            <a:ext cx="2688184" cy="571852"/>
            <a:chOff x="0" y="0"/>
            <a:chExt cx="3584245" cy="762470"/>
          </a:xfrm>
        </p:grpSpPr>
        <p:sp>
          <p:nvSpPr>
            <p:cNvPr id="16" name="Freeform 16"/>
            <p:cNvSpPr/>
            <p:nvPr/>
          </p:nvSpPr>
          <p:spPr>
            <a:xfrm>
              <a:off x="8509" y="8509"/>
              <a:ext cx="3567303" cy="745490"/>
            </a:xfrm>
            <a:custGeom>
              <a:avLst/>
              <a:gdLst/>
              <a:ahLst/>
              <a:cxnLst/>
              <a:rect l="l" t="t" r="r" b="b"/>
              <a:pathLst>
                <a:path w="3567303" h="745490">
                  <a:moveTo>
                    <a:pt x="0" y="0"/>
                  </a:moveTo>
                  <a:lnTo>
                    <a:pt x="3567303" y="0"/>
                  </a:lnTo>
                  <a:lnTo>
                    <a:pt x="3567303" y="745490"/>
                  </a:lnTo>
                  <a:lnTo>
                    <a:pt x="0" y="745490"/>
                  </a:lnTo>
                  <a:close/>
                </a:path>
              </a:pathLst>
            </a:custGeom>
            <a:blipFill>
              <a:blip r:embed="rId3"/>
              <a:stretch>
                <a:fillRect l="-1199" t="-1141" r="-1196" b="-1136"/>
              </a:stretch>
            </a:blipFill>
          </p:spPr>
          <p:txBody>
            <a:bodyPr/>
            <a:lstStyle/>
            <a:p>
              <a:endParaRPr lang="it-IT"/>
            </a:p>
          </p:txBody>
        </p:sp>
      </p:grpSp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6681675" y="-6353"/>
            <a:ext cx="12697" cy="10299706"/>
            <a:chOff x="0" y="0"/>
            <a:chExt cx="16929" cy="13732942"/>
          </a:xfrm>
        </p:grpSpPr>
        <p:sp>
          <p:nvSpPr>
            <p:cNvPr id="3" name="Freeform 3"/>
            <p:cNvSpPr/>
            <p:nvPr/>
          </p:nvSpPr>
          <p:spPr>
            <a:xfrm>
              <a:off x="0" y="8509"/>
              <a:ext cx="16891" cy="13716001"/>
            </a:xfrm>
            <a:custGeom>
              <a:avLst/>
              <a:gdLst/>
              <a:ahLst/>
              <a:cxnLst/>
              <a:rect l="l" t="t" r="r" b="b"/>
              <a:pathLst>
                <a:path w="16891" h="13716001">
                  <a:moveTo>
                    <a:pt x="0" y="13716001"/>
                  </a:moveTo>
                  <a:lnTo>
                    <a:pt x="0" y="0"/>
                  </a:lnTo>
                  <a:lnTo>
                    <a:pt x="16891" y="0"/>
                  </a:lnTo>
                  <a:lnTo>
                    <a:pt x="16891" y="13716001"/>
                  </a:lnTo>
                  <a:close/>
                </a:path>
              </a:pathLst>
            </a:custGeom>
            <a:solidFill>
              <a:srgbClr val="1E2328"/>
            </a:solidFill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-6353" y="1031557"/>
            <a:ext cx="18300706" cy="12697"/>
            <a:chOff x="0" y="0"/>
            <a:chExt cx="24400942" cy="16929"/>
          </a:xfrm>
        </p:grpSpPr>
        <p:sp>
          <p:nvSpPr>
            <p:cNvPr id="5" name="Freeform 5"/>
            <p:cNvSpPr/>
            <p:nvPr/>
          </p:nvSpPr>
          <p:spPr>
            <a:xfrm>
              <a:off x="8509" y="0"/>
              <a:ext cx="24384001" cy="16891"/>
            </a:xfrm>
            <a:custGeom>
              <a:avLst/>
              <a:gdLst/>
              <a:ahLst/>
              <a:cxnLst/>
              <a:rect l="l" t="t" r="r" b="b"/>
              <a:pathLst>
                <a:path w="24384001" h="16891">
                  <a:moveTo>
                    <a:pt x="24384001" y="16891"/>
                  </a:moveTo>
                  <a:lnTo>
                    <a:pt x="1" y="16891"/>
                  </a:lnTo>
                  <a:lnTo>
                    <a:pt x="0" y="0"/>
                  </a:lnTo>
                  <a:lnTo>
                    <a:pt x="24384001" y="0"/>
                  </a:lnTo>
                  <a:close/>
                </a:path>
              </a:pathLst>
            </a:custGeom>
            <a:solidFill>
              <a:srgbClr val="1E2328"/>
            </a:solidFill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6688029" y="1041397"/>
            <a:ext cx="1612668" cy="1612668"/>
            <a:chOff x="0" y="0"/>
            <a:chExt cx="2150224" cy="2150224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150237" cy="2150237"/>
            </a:xfrm>
            <a:custGeom>
              <a:avLst/>
              <a:gdLst/>
              <a:ahLst/>
              <a:cxnLst/>
              <a:rect l="l" t="t" r="r" b="b"/>
              <a:pathLst>
                <a:path w="2150237" h="2150237">
                  <a:moveTo>
                    <a:pt x="0" y="0"/>
                  </a:moveTo>
                  <a:lnTo>
                    <a:pt x="2150237" y="0"/>
                  </a:lnTo>
                  <a:lnTo>
                    <a:pt x="2150237" y="2150237"/>
                  </a:lnTo>
                  <a:lnTo>
                    <a:pt x="0" y="2150237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8" name="TextBox 8"/>
          <p:cNvSpPr txBox="1"/>
          <p:nvPr/>
        </p:nvSpPr>
        <p:spPr>
          <a:xfrm rot="-5400000">
            <a:off x="15853220" y="7505680"/>
            <a:ext cx="3270847" cy="2597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100"/>
              </a:lnSpc>
            </a:pPr>
            <a:r>
              <a:rPr lang="en-US" sz="1800">
                <a:solidFill>
                  <a:srgbClr val="1E2328"/>
                </a:solidFill>
                <a:latin typeface="Open Sans"/>
                <a:ea typeface="Open Sans"/>
                <a:cs typeface="Open Sans"/>
                <a:sym typeface="Open Sans"/>
              </a:rPr>
              <a:t>www.fashionupproject.com</a:t>
            </a:r>
          </a:p>
        </p:txBody>
      </p:sp>
      <p:grpSp>
        <p:nvGrpSpPr>
          <p:cNvPr id="9" name="Group 9"/>
          <p:cNvGrpSpPr/>
          <p:nvPr/>
        </p:nvGrpSpPr>
        <p:grpSpPr>
          <a:xfrm>
            <a:off x="-12697" y="1025204"/>
            <a:ext cx="18288000" cy="1"/>
            <a:chOff x="0" y="0"/>
            <a:chExt cx="24384000" cy="1"/>
          </a:xfrm>
        </p:grpSpPr>
        <p:sp>
          <p:nvSpPr>
            <p:cNvPr id="10" name="Freeform 10"/>
            <p:cNvSpPr/>
            <p:nvPr/>
          </p:nvSpPr>
          <p:spPr>
            <a:xfrm>
              <a:off x="0" y="-1524"/>
              <a:ext cx="24384000" cy="3175"/>
            </a:xfrm>
            <a:custGeom>
              <a:avLst/>
              <a:gdLst/>
              <a:ahLst/>
              <a:cxnLst/>
              <a:rect l="l" t="t" r="r" b="b"/>
              <a:pathLst>
                <a:path w="24384000" h="3175">
                  <a:moveTo>
                    <a:pt x="24384000" y="3175"/>
                  </a:moveTo>
                  <a:lnTo>
                    <a:pt x="0" y="3048"/>
                  </a:lnTo>
                  <a:lnTo>
                    <a:pt x="0" y="0"/>
                  </a:lnTo>
                  <a:lnTo>
                    <a:pt x="24384000" y="0"/>
                  </a:lnTo>
                  <a:close/>
                </a:path>
              </a:pathLst>
            </a:custGeom>
            <a:solidFill>
              <a:srgbClr val="1E2328"/>
            </a:solidFill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1808466" y="2046284"/>
            <a:ext cx="4428477" cy="7222407"/>
            <a:chOff x="0" y="0"/>
            <a:chExt cx="5904636" cy="9629877"/>
          </a:xfrm>
        </p:grpSpPr>
        <p:sp>
          <p:nvSpPr>
            <p:cNvPr id="12" name="Freeform 12"/>
            <p:cNvSpPr/>
            <p:nvPr/>
          </p:nvSpPr>
          <p:spPr>
            <a:xfrm>
              <a:off x="8509" y="8509"/>
              <a:ext cx="5887720" cy="9612884"/>
            </a:xfrm>
            <a:custGeom>
              <a:avLst/>
              <a:gdLst/>
              <a:ahLst/>
              <a:cxnLst/>
              <a:rect l="l" t="t" r="r" b="b"/>
              <a:pathLst>
                <a:path w="5887720" h="9612884">
                  <a:moveTo>
                    <a:pt x="0" y="0"/>
                  </a:moveTo>
                  <a:lnTo>
                    <a:pt x="5887720" y="0"/>
                  </a:lnTo>
                  <a:lnTo>
                    <a:pt x="5887720" y="9612884"/>
                  </a:lnTo>
                  <a:lnTo>
                    <a:pt x="0" y="9612884"/>
                  </a:lnTo>
                  <a:close/>
                </a:path>
              </a:pathLst>
            </a:custGeom>
            <a:solidFill>
              <a:srgbClr val="CFCF5A"/>
            </a:solidFill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8421386" y="3070222"/>
            <a:ext cx="6786867" cy="7223131"/>
            <a:chOff x="0" y="0"/>
            <a:chExt cx="9049156" cy="9630842"/>
          </a:xfrm>
        </p:grpSpPr>
        <p:sp>
          <p:nvSpPr>
            <p:cNvPr id="14" name="Freeform 14" descr="Zdjęcie 13"/>
            <p:cNvSpPr/>
            <p:nvPr/>
          </p:nvSpPr>
          <p:spPr>
            <a:xfrm>
              <a:off x="0" y="0"/>
              <a:ext cx="9049131" cy="9630791"/>
            </a:xfrm>
            <a:custGeom>
              <a:avLst/>
              <a:gdLst/>
              <a:ahLst/>
              <a:cxnLst/>
              <a:rect l="l" t="t" r="r" b="b"/>
              <a:pathLst>
                <a:path w="9049131" h="9630791">
                  <a:moveTo>
                    <a:pt x="0" y="0"/>
                  </a:moveTo>
                  <a:lnTo>
                    <a:pt x="9049131" y="0"/>
                  </a:lnTo>
                  <a:lnTo>
                    <a:pt x="9049131" y="9630791"/>
                  </a:lnTo>
                  <a:lnTo>
                    <a:pt x="0" y="963079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t="-35431" r="-48" b="-5577"/>
              </a:stretch>
            </a:blipFill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15" name="TextBox 15"/>
          <p:cNvSpPr txBox="1"/>
          <p:nvPr/>
        </p:nvSpPr>
        <p:spPr>
          <a:xfrm>
            <a:off x="1025214" y="1125302"/>
            <a:ext cx="6895538" cy="14705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6000"/>
              </a:lnSpc>
            </a:pPr>
            <a:r>
              <a:rPr lang="en-US" sz="6000" dirty="0">
                <a:solidFill>
                  <a:srgbClr val="1E2328"/>
                </a:solidFill>
                <a:latin typeface="Open Sans"/>
                <a:ea typeface="Open Sans"/>
                <a:cs typeface="Open Sans"/>
                <a:sym typeface="Open Sans"/>
              </a:rPr>
              <a:t>Cele </a:t>
            </a:r>
            <a:r>
              <a:rPr lang="en-US" sz="6000" dirty="0" err="1">
                <a:solidFill>
                  <a:srgbClr val="1E2328"/>
                </a:solidFill>
                <a:latin typeface="Open Sans"/>
                <a:ea typeface="Open Sans"/>
                <a:cs typeface="Open Sans"/>
                <a:sym typeface="Open Sans"/>
              </a:rPr>
              <a:t>edukacyjne</a:t>
            </a:r>
            <a:r>
              <a:rPr lang="en-US" sz="6000" dirty="0">
                <a:solidFill>
                  <a:srgbClr val="1E2328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6000" dirty="0" err="1">
                <a:solidFill>
                  <a:srgbClr val="1E2328"/>
                </a:solidFill>
                <a:latin typeface="Open Sans"/>
                <a:ea typeface="Open Sans"/>
                <a:cs typeface="Open Sans"/>
                <a:sym typeface="Open Sans"/>
              </a:rPr>
              <a:t>modułu</a:t>
            </a:r>
            <a:r>
              <a:rPr lang="en-US" sz="6000" dirty="0">
                <a:solidFill>
                  <a:srgbClr val="1E2328"/>
                </a:solidFill>
                <a:latin typeface="Open Sans"/>
                <a:ea typeface="Open Sans"/>
                <a:cs typeface="Open Sans"/>
                <a:sym typeface="Open Sans"/>
              </a:rPr>
              <a:t> 2</a:t>
            </a:r>
          </a:p>
        </p:txBody>
      </p:sp>
      <p:grpSp>
        <p:nvGrpSpPr>
          <p:cNvPr id="16" name="Group 16"/>
          <p:cNvGrpSpPr/>
          <p:nvPr/>
        </p:nvGrpSpPr>
        <p:grpSpPr>
          <a:xfrm>
            <a:off x="1031605" y="9244012"/>
            <a:ext cx="719042" cy="4762"/>
            <a:chOff x="0" y="0"/>
            <a:chExt cx="958723" cy="6350"/>
          </a:xfrm>
        </p:grpSpPr>
        <p:sp>
          <p:nvSpPr>
            <p:cNvPr id="17" name="Freeform 17"/>
            <p:cNvSpPr/>
            <p:nvPr/>
          </p:nvSpPr>
          <p:spPr>
            <a:xfrm>
              <a:off x="0" y="-1524"/>
              <a:ext cx="958723" cy="9525"/>
            </a:xfrm>
            <a:custGeom>
              <a:avLst/>
              <a:gdLst/>
              <a:ahLst/>
              <a:cxnLst/>
              <a:rect l="l" t="t" r="r" b="b"/>
              <a:pathLst>
                <a:path w="958723" h="9525">
                  <a:moveTo>
                    <a:pt x="0" y="0"/>
                  </a:moveTo>
                  <a:lnTo>
                    <a:pt x="958723" y="6350"/>
                  </a:lnTo>
                  <a:lnTo>
                    <a:pt x="958723" y="9525"/>
                  </a:lnTo>
                  <a:lnTo>
                    <a:pt x="0" y="3048"/>
                  </a:lnTo>
                  <a:close/>
                </a:path>
              </a:pathLst>
            </a:custGeom>
            <a:solidFill>
              <a:srgbClr val="CFCF5A"/>
            </a:solidFill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18" name="TextBox 18"/>
          <p:cNvSpPr txBox="1"/>
          <p:nvPr/>
        </p:nvSpPr>
        <p:spPr>
          <a:xfrm>
            <a:off x="953301" y="2676944"/>
            <a:ext cx="6786848" cy="73353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just">
              <a:lnSpc>
                <a:spcPts val="2639"/>
              </a:lnSpc>
            </a:pPr>
            <a:r>
              <a:rPr lang="en-US" sz="2199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Na </a:t>
            </a:r>
            <a:r>
              <a:rPr lang="en-US" sz="2199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koniec</a:t>
            </a:r>
            <a:r>
              <a:rPr lang="en-US" sz="2199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199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modułu</a:t>
            </a:r>
            <a:r>
              <a:rPr lang="en-US" sz="2199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199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studenci</a:t>
            </a:r>
            <a:r>
              <a:rPr lang="en-US" sz="2199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199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będą</a:t>
            </a:r>
            <a:r>
              <a:rPr lang="en-US" sz="2199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199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potrafili</a:t>
            </a:r>
            <a:r>
              <a:rPr lang="en-US" sz="2199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: </a:t>
            </a:r>
          </a:p>
          <a:p>
            <a:pPr marL="0" lvl="0" indent="0" algn="just">
              <a:lnSpc>
                <a:spcPts val="2639"/>
              </a:lnSpc>
            </a:pPr>
            <a:r>
              <a:rPr lang="en-US" sz="2199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• </a:t>
            </a:r>
            <a:r>
              <a:rPr lang="en-US" sz="2199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zrozumienie</a:t>
            </a:r>
            <a:r>
              <a:rPr lang="en-US" sz="2199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199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zrównoważonej</a:t>
            </a:r>
            <a:r>
              <a:rPr lang="en-US" sz="2199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199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mody</a:t>
            </a:r>
            <a:endParaRPr lang="en-US" sz="2199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just">
              <a:lnSpc>
                <a:spcPts val="2639"/>
              </a:lnSpc>
            </a:pPr>
            <a:r>
              <a:rPr lang="en-US" sz="2199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• </a:t>
            </a:r>
            <a:r>
              <a:rPr lang="en-US" sz="2199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poznasz</a:t>
            </a:r>
            <a:r>
              <a:rPr lang="en-US" sz="2199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199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zasady</a:t>
            </a:r>
            <a:r>
              <a:rPr lang="en-US" sz="2199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199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upcyklingu</a:t>
            </a:r>
            <a:r>
              <a:rPr lang="en-US" sz="2199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199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i</a:t>
            </a:r>
            <a:r>
              <a:rPr lang="en-US" sz="2199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199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jego</a:t>
            </a:r>
            <a:r>
              <a:rPr lang="en-US" sz="2199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199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znaczenie</a:t>
            </a:r>
            <a:r>
              <a:rPr lang="en-US" sz="2199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w </a:t>
            </a:r>
            <a:r>
              <a:rPr lang="en-US" sz="2199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redukcji</a:t>
            </a:r>
            <a:r>
              <a:rPr lang="en-US" sz="2199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199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odpadów</a:t>
            </a:r>
            <a:endParaRPr lang="en-US" sz="2199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just">
              <a:lnSpc>
                <a:spcPts val="2639"/>
              </a:lnSpc>
            </a:pPr>
            <a:r>
              <a:rPr lang="en-US" sz="2199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• </a:t>
            </a:r>
            <a:r>
              <a:rPr lang="en-US" sz="2199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ucząc</a:t>
            </a:r>
            <a:r>
              <a:rPr lang="en-US" sz="2199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199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się</a:t>
            </a:r>
            <a:r>
              <a:rPr lang="en-US" sz="2199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z </a:t>
            </a:r>
            <a:r>
              <a:rPr lang="en-US" sz="2199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badań</a:t>
            </a:r>
            <a:r>
              <a:rPr lang="en-US" sz="2199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199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historycznych</a:t>
            </a:r>
            <a:r>
              <a:rPr lang="en-US" sz="2199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199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i</a:t>
            </a:r>
            <a:r>
              <a:rPr lang="en-US" sz="2199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199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kulturowych</a:t>
            </a:r>
            <a:r>
              <a:rPr lang="en-US" sz="2199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en-US" sz="2199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kreatywnie</a:t>
            </a:r>
            <a:r>
              <a:rPr lang="en-US" sz="2199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199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wykorzystując</a:t>
            </a:r>
            <a:r>
              <a:rPr lang="en-US" sz="2199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199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te</a:t>
            </a:r>
            <a:r>
              <a:rPr lang="en-US" sz="2199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199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wpływy</a:t>
            </a:r>
            <a:r>
              <a:rPr lang="en-US" sz="2199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do </a:t>
            </a:r>
            <a:r>
              <a:rPr lang="en-US" sz="2199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przeprojektowywania</a:t>
            </a:r>
            <a:r>
              <a:rPr lang="en-US" sz="2199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199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i</a:t>
            </a:r>
            <a:r>
              <a:rPr lang="en-US" sz="2199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199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renowacji</a:t>
            </a:r>
            <a:r>
              <a:rPr lang="en-US" sz="2199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199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odzieży</a:t>
            </a:r>
            <a:endParaRPr lang="en-US" sz="2199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just">
              <a:lnSpc>
                <a:spcPts val="2639"/>
              </a:lnSpc>
            </a:pPr>
            <a:r>
              <a:rPr lang="en-US" sz="2199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• </a:t>
            </a:r>
            <a:r>
              <a:rPr lang="en-US" sz="2199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rozwijanie</a:t>
            </a:r>
            <a:r>
              <a:rPr lang="en-US" sz="2199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199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umiejętności</a:t>
            </a:r>
            <a:r>
              <a:rPr lang="en-US" sz="2199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199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twórczych</a:t>
            </a:r>
            <a:r>
              <a:rPr lang="en-US" sz="2199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en-US" sz="2199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doskonalenie</a:t>
            </a:r>
            <a:r>
              <a:rPr lang="en-US" sz="2199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199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umiejętności</a:t>
            </a:r>
            <a:r>
              <a:rPr lang="en-US" sz="2199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199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kreatywnego</a:t>
            </a:r>
            <a:r>
              <a:rPr lang="en-US" sz="2199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199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myślenia</a:t>
            </a:r>
            <a:r>
              <a:rPr lang="en-US" sz="2199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199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i</a:t>
            </a:r>
            <a:r>
              <a:rPr lang="en-US" sz="2199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199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rozwiązywania</a:t>
            </a:r>
            <a:r>
              <a:rPr lang="en-US" sz="2199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199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problemów</a:t>
            </a:r>
            <a:r>
              <a:rPr lang="en-US" sz="2199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en-US" sz="2199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stosowanych</a:t>
            </a:r>
            <a:r>
              <a:rPr lang="en-US" sz="2199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199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przy</a:t>
            </a:r>
            <a:r>
              <a:rPr lang="en-US" sz="2199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199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projektowaniu</a:t>
            </a:r>
            <a:r>
              <a:rPr lang="en-US" sz="2199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199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odzieży</a:t>
            </a:r>
            <a:endParaRPr lang="en-US" sz="2199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just">
              <a:lnSpc>
                <a:spcPts val="2639"/>
              </a:lnSpc>
            </a:pPr>
            <a:r>
              <a:rPr lang="en-US" sz="2199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• </a:t>
            </a:r>
            <a:r>
              <a:rPr lang="en-US" sz="2199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stosowanie</a:t>
            </a:r>
            <a:r>
              <a:rPr lang="en-US" sz="2199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199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różnych</a:t>
            </a:r>
            <a:r>
              <a:rPr lang="en-US" sz="2199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199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technik</a:t>
            </a:r>
            <a:r>
              <a:rPr lang="en-US" sz="2199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199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przeprojektowywania</a:t>
            </a:r>
            <a:r>
              <a:rPr lang="en-US" sz="2199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199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określonych</a:t>
            </a:r>
            <a:r>
              <a:rPr lang="en-US" sz="2199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199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ubrań</a:t>
            </a:r>
            <a:r>
              <a:rPr lang="en-US" sz="2199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199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rozciągliwych</a:t>
            </a:r>
            <a:endParaRPr lang="en-US" sz="2199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just">
              <a:lnSpc>
                <a:spcPts val="2639"/>
              </a:lnSpc>
            </a:pPr>
            <a:endParaRPr lang="en-US" sz="2199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just">
              <a:lnSpc>
                <a:spcPts val="2639"/>
              </a:lnSpc>
            </a:pPr>
            <a:r>
              <a:rPr lang="en-US" sz="2199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Moduł</a:t>
            </a:r>
            <a:r>
              <a:rPr lang="en-US" sz="2199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ten </a:t>
            </a:r>
            <a:r>
              <a:rPr lang="en-US" sz="2199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pomoże</a:t>
            </a:r>
            <a:r>
              <a:rPr lang="en-US" sz="2199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199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studentom</a:t>
            </a:r>
            <a:r>
              <a:rPr lang="en-US" sz="2199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199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zrozumieć</a:t>
            </a:r>
            <a:r>
              <a:rPr lang="en-US" sz="2199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199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zasady</a:t>
            </a:r>
            <a:r>
              <a:rPr lang="en-US" sz="2199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199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zrównoważonego</a:t>
            </a:r>
            <a:r>
              <a:rPr lang="en-US" sz="2199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199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rozwoju</a:t>
            </a:r>
            <a:r>
              <a:rPr lang="en-US" sz="2199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w </a:t>
            </a:r>
            <a:r>
              <a:rPr lang="en-US" sz="2199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modzie</a:t>
            </a:r>
            <a:r>
              <a:rPr lang="en-US" sz="2199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199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i</a:t>
            </a:r>
            <a:r>
              <a:rPr lang="en-US" sz="2199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199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metody</a:t>
            </a:r>
            <a:r>
              <a:rPr lang="en-US" sz="2199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199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projektowania</a:t>
            </a:r>
            <a:r>
              <a:rPr lang="en-US" sz="2199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199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oparte</a:t>
            </a:r>
            <a:r>
              <a:rPr lang="en-US" sz="2199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199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na</a:t>
            </a:r>
            <a:r>
              <a:rPr lang="en-US" sz="2199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199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recyklingu</a:t>
            </a:r>
            <a:r>
              <a:rPr lang="en-US" sz="2199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</a:p>
          <a:p>
            <a:pPr marL="0" lvl="0" indent="0" algn="just">
              <a:lnSpc>
                <a:spcPts val="2639"/>
              </a:lnSpc>
            </a:pPr>
            <a:r>
              <a:rPr lang="en-US" sz="2199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Uczniowie</a:t>
            </a:r>
            <a:r>
              <a:rPr lang="en-US" sz="2199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199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dowiedzą</a:t>
            </a:r>
            <a:r>
              <a:rPr lang="en-US" sz="2199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199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się</a:t>
            </a:r>
            <a:r>
              <a:rPr lang="en-US" sz="2199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199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więcej</a:t>
            </a:r>
            <a:r>
              <a:rPr lang="en-US" sz="2199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199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na</a:t>
            </a:r>
            <a:r>
              <a:rPr lang="en-US" sz="2199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199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temat</a:t>
            </a:r>
            <a:r>
              <a:rPr lang="en-US" sz="2199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199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zasad</a:t>
            </a:r>
            <a:r>
              <a:rPr lang="en-US" sz="2199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199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upcyklingu</a:t>
            </a:r>
            <a:r>
              <a:rPr lang="en-US" sz="2199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199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i</a:t>
            </a:r>
            <a:r>
              <a:rPr lang="en-US" sz="2199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199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jego</a:t>
            </a:r>
            <a:r>
              <a:rPr lang="en-US" sz="2199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199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znaczenia</a:t>
            </a:r>
            <a:r>
              <a:rPr lang="en-US" sz="2199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w </a:t>
            </a:r>
            <a:r>
              <a:rPr lang="en-US" sz="2199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ograniczaniu</a:t>
            </a:r>
            <a:r>
              <a:rPr lang="en-US" sz="2199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199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ilości</a:t>
            </a:r>
            <a:r>
              <a:rPr lang="en-US" sz="2199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199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odpadów</a:t>
            </a:r>
            <a:r>
              <a:rPr lang="en-US" sz="2199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, a </a:t>
            </a:r>
            <a:r>
              <a:rPr lang="en-US" sz="2199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także</a:t>
            </a:r>
            <a:r>
              <a:rPr lang="en-US" sz="2199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199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rozwiną</a:t>
            </a:r>
            <a:r>
              <a:rPr lang="en-US" sz="2199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199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umiejętności</a:t>
            </a:r>
            <a:r>
              <a:rPr lang="en-US" sz="2199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199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przeprojektowywania</a:t>
            </a:r>
            <a:r>
              <a:rPr lang="en-US" sz="2199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199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i</a:t>
            </a:r>
            <a:r>
              <a:rPr lang="en-US" sz="2199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199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renowacji</a:t>
            </a:r>
            <a:r>
              <a:rPr lang="en-US" sz="2199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199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różnych</a:t>
            </a:r>
            <a:r>
              <a:rPr lang="en-US" sz="2199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199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rodzajów</a:t>
            </a:r>
            <a:r>
              <a:rPr lang="en-US" sz="2199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199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odzieży</a:t>
            </a:r>
            <a:r>
              <a:rPr lang="en-US" sz="2199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025214" y="335223"/>
            <a:ext cx="4519193" cy="3971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000"/>
              </a:lnSpc>
            </a:pPr>
            <a:r>
              <a:rPr lang="en-US" sz="2400">
                <a:solidFill>
                  <a:srgbClr val="1E2328"/>
                </a:solidFill>
                <a:latin typeface="Open Sans"/>
                <a:ea typeface="Open Sans"/>
                <a:cs typeface="Open Sans"/>
                <a:sym typeface="Open Sans"/>
              </a:rPr>
              <a:t>Program szkoleniowy UpTraK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7257879" y="171593"/>
            <a:ext cx="9569453" cy="782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000"/>
              </a:lnSpc>
            </a:pPr>
            <a:r>
              <a:rPr lang="en-US" sz="2450">
                <a:solidFill>
                  <a:srgbClr val="1E2328"/>
                </a:solidFill>
                <a:latin typeface="Open Sans"/>
                <a:ea typeface="Open Sans"/>
                <a:cs typeface="Open Sans"/>
                <a:sym typeface="Open Sans"/>
              </a:rPr>
              <a:t>Moduł 2, GENEROWANIE POMYSŁÓW: KREATYWNOŚĆ W PROCESIE UPCYKLINGU ODZIEŻY</a:t>
            </a:r>
          </a:p>
        </p:txBody>
      </p:sp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2697" y="6691312"/>
            <a:ext cx="9323680" cy="3595688"/>
          </a:xfrm>
          <a:custGeom>
            <a:avLst/>
            <a:gdLst/>
            <a:ahLst/>
            <a:cxnLst/>
            <a:rect l="l" t="t" r="r" b="b"/>
            <a:pathLst>
              <a:path w="9323680" h="3595688">
                <a:moveTo>
                  <a:pt x="0" y="0"/>
                </a:moveTo>
                <a:lnTo>
                  <a:pt x="9323680" y="0"/>
                </a:lnTo>
                <a:lnTo>
                  <a:pt x="9323680" y="3595688"/>
                </a:lnTo>
                <a:lnTo>
                  <a:pt x="0" y="359568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grpSp>
        <p:nvGrpSpPr>
          <p:cNvPr id="3" name="Group 3"/>
          <p:cNvGrpSpPr/>
          <p:nvPr/>
        </p:nvGrpSpPr>
        <p:grpSpPr>
          <a:xfrm>
            <a:off x="16681675" y="-6353"/>
            <a:ext cx="12697" cy="10299706"/>
            <a:chOff x="0" y="0"/>
            <a:chExt cx="16929" cy="13732942"/>
          </a:xfrm>
        </p:grpSpPr>
        <p:sp>
          <p:nvSpPr>
            <p:cNvPr id="4" name="Freeform 4"/>
            <p:cNvSpPr/>
            <p:nvPr/>
          </p:nvSpPr>
          <p:spPr>
            <a:xfrm>
              <a:off x="0" y="8509"/>
              <a:ext cx="16891" cy="13716001"/>
            </a:xfrm>
            <a:custGeom>
              <a:avLst/>
              <a:gdLst/>
              <a:ahLst/>
              <a:cxnLst/>
              <a:rect l="l" t="t" r="r" b="b"/>
              <a:pathLst>
                <a:path w="16891" h="13716001">
                  <a:moveTo>
                    <a:pt x="0" y="13716001"/>
                  </a:moveTo>
                  <a:lnTo>
                    <a:pt x="0" y="0"/>
                  </a:lnTo>
                  <a:lnTo>
                    <a:pt x="16891" y="0"/>
                  </a:lnTo>
                  <a:lnTo>
                    <a:pt x="16891" y="1371600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6353" y="1031557"/>
            <a:ext cx="18300706" cy="12697"/>
            <a:chOff x="0" y="0"/>
            <a:chExt cx="24400942" cy="16929"/>
          </a:xfrm>
        </p:grpSpPr>
        <p:sp>
          <p:nvSpPr>
            <p:cNvPr id="6" name="Freeform 6"/>
            <p:cNvSpPr/>
            <p:nvPr/>
          </p:nvSpPr>
          <p:spPr>
            <a:xfrm>
              <a:off x="8509" y="0"/>
              <a:ext cx="24384001" cy="16891"/>
            </a:xfrm>
            <a:custGeom>
              <a:avLst/>
              <a:gdLst/>
              <a:ahLst/>
              <a:cxnLst/>
              <a:rect l="l" t="t" r="r" b="b"/>
              <a:pathLst>
                <a:path w="24384001" h="16891">
                  <a:moveTo>
                    <a:pt x="24384001" y="16891"/>
                  </a:moveTo>
                  <a:lnTo>
                    <a:pt x="1" y="16891"/>
                  </a:lnTo>
                  <a:lnTo>
                    <a:pt x="0" y="0"/>
                  </a:lnTo>
                  <a:lnTo>
                    <a:pt x="24384001" y="0"/>
                  </a:lnTo>
                  <a:close/>
                </a:path>
              </a:pathLst>
            </a:custGeom>
            <a:solidFill>
              <a:srgbClr val="1E2328"/>
            </a:solidFill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16688029" y="1041397"/>
            <a:ext cx="1612668" cy="1612668"/>
            <a:chOff x="0" y="0"/>
            <a:chExt cx="2150224" cy="2150224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150237" cy="2150237"/>
            </a:xfrm>
            <a:custGeom>
              <a:avLst/>
              <a:gdLst/>
              <a:ahLst/>
              <a:cxnLst/>
              <a:rect l="l" t="t" r="r" b="b"/>
              <a:pathLst>
                <a:path w="2150237" h="2150237">
                  <a:moveTo>
                    <a:pt x="0" y="0"/>
                  </a:moveTo>
                  <a:lnTo>
                    <a:pt x="2150237" y="0"/>
                  </a:lnTo>
                  <a:lnTo>
                    <a:pt x="2150237" y="2150237"/>
                  </a:lnTo>
                  <a:lnTo>
                    <a:pt x="0" y="2150237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-12697" y="1025204"/>
            <a:ext cx="18288000" cy="1"/>
            <a:chOff x="0" y="0"/>
            <a:chExt cx="24384000" cy="1"/>
          </a:xfrm>
        </p:grpSpPr>
        <p:sp>
          <p:nvSpPr>
            <p:cNvPr id="10" name="Freeform 10"/>
            <p:cNvSpPr/>
            <p:nvPr/>
          </p:nvSpPr>
          <p:spPr>
            <a:xfrm>
              <a:off x="0" y="-1524"/>
              <a:ext cx="24384000" cy="3175"/>
            </a:xfrm>
            <a:custGeom>
              <a:avLst/>
              <a:gdLst/>
              <a:ahLst/>
              <a:cxnLst/>
              <a:rect l="l" t="t" r="r" b="b"/>
              <a:pathLst>
                <a:path w="24384000" h="3175">
                  <a:moveTo>
                    <a:pt x="24384000" y="3175"/>
                  </a:moveTo>
                  <a:lnTo>
                    <a:pt x="0" y="3048"/>
                  </a:lnTo>
                  <a:lnTo>
                    <a:pt x="0" y="0"/>
                  </a:lnTo>
                  <a:lnTo>
                    <a:pt x="24384000" y="0"/>
                  </a:lnTo>
                  <a:close/>
                </a:path>
              </a:pathLst>
            </a:custGeom>
            <a:solidFill>
              <a:srgbClr val="1E2328"/>
            </a:solidFill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025214" y="2051047"/>
            <a:ext cx="5369204" cy="7213606"/>
            <a:chOff x="0" y="0"/>
            <a:chExt cx="7158939" cy="9618142"/>
          </a:xfrm>
        </p:grpSpPr>
        <p:sp>
          <p:nvSpPr>
            <p:cNvPr id="12" name="Freeform 12" descr="Zdjęcie 20"/>
            <p:cNvSpPr/>
            <p:nvPr/>
          </p:nvSpPr>
          <p:spPr>
            <a:xfrm>
              <a:off x="0" y="0"/>
              <a:ext cx="7158990" cy="9618091"/>
            </a:xfrm>
            <a:custGeom>
              <a:avLst/>
              <a:gdLst/>
              <a:ahLst/>
              <a:cxnLst/>
              <a:rect l="l" t="t" r="r" b="b"/>
              <a:pathLst>
                <a:path w="7158990" h="9618091">
                  <a:moveTo>
                    <a:pt x="0" y="0"/>
                  </a:moveTo>
                  <a:lnTo>
                    <a:pt x="7158990" y="0"/>
                  </a:lnTo>
                  <a:lnTo>
                    <a:pt x="7158990" y="9618091"/>
                  </a:lnTo>
                  <a:lnTo>
                    <a:pt x="0" y="961809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t="-5824" r="-27" b="-5825"/>
              </a:stretch>
            </a:blipFill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6686493" y="2878593"/>
            <a:ext cx="8996019" cy="57120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just">
              <a:lnSpc>
                <a:spcPts val="3200"/>
              </a:lnSpc>
            </a:pPr>
            <a:r>
              <a:rPr lang="en-US" sz="2100" dirty="0">
                <a:solidFill>
                  <a:srgbClr val="1E2328"/>
                </a:solidFill>
                <a:latin typeface="Open Sans"/>
                <a:ea typeface="Open Sans"/>
                <a:cs typeface="Open Sans"/>
                <a:sym typeface="Open Sans"/>
              </a:rPr>
              <a:t>Pod </a:t>
            </a:r>
            <a:r>
              <a:rPr lang="en-US" sz="2100" dirty="0" err="1">
                <a:solidFill>
                  <a:srgbClr val="1E2328"/>
                </a:solidFill>
                <a:latin typeface="Open Sans"/>
                <a:ea typeface="Open Sans"/>
                <a:cs typeface="Open Sans"/>
                <a:sym typeface="Open Sans"/>
              </a:rPr>
              <a:t>koniec</a:t>
            </a:r>
            <a:r>
              <a:rPr lang="en-US" sz="2100" dirty="0">
                <a:solidFill>
                  <a:srgbClr val="1E2328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100" dirty="0" err="1">
                <a:solidFill>
                  <a:srgbClr val="1E2328"/>
                </a:solidFill>
                <a:latin typeface="Open Sans"/>
                <a:ea typeface="Open Sans"/>
                <a:cs typeface="Open Sans"/>
                <a:sym typeface="Open Sans"/>
              </a:rPr>
              <a:t>tego</a:t>
            </a:r>
            <a:r>
              <a:rPr lang="en-US" sz="2100" dirty="0">
                <a:solidFill>
                  <a:srgbClr val="1E2328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100" dirty="0" err="1">
                <a:solidFill>
                  <a:srgbClr val="1E2328"/>
                </a:solidFill>
                <a:latin typeface="Open Sans"/>
                <a:ea typeface="Open Sans"/>
                <a:cs typeface="Open Sans"/>
                <a:sym typeface="Open Sans"/>
              </a:rPr>
              <a:t>modułu</a:t>
            </a:r>
            <a:r>
              <a:rPr lang="en-US" sz="2100" dirty="0">
                <a:solidFill>
                  <a:srgbClr val="1E2328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100" dirty="0" err="1">
                <a:solidFill>
                  <a:srgbClr val="1E2328"/>
                </a:solidFill>
                <a:latin typeface="Open Sans"/>
                <a:ea typeface="Open Sans"/>
                <a:cs typeface="Open Sans"/>
                <a:sym typeface="Open Sans"/>
              </a:rPr>
              <a:t>uczestnicy</a:t>
            </a:r>
            <a:r>
              <a:rPr lang="en-US" sz="2100" dirty="0">
                <a:solidFill>
                  <a:srgbClr val="1E2328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100" dirty="0" err="1">
                <a:solidFill>
                  <a:srgbClr val="1E2328"/>
                </a:solidFill>
                <a:latin typeface="Open Sans"/>
                <a:ea typeface="Open Sans"/>
                <a:cs typeface="Open Sans"/>
                <a:sym typeface="Open Sans"/>
              </a:rPr>
              <a:t>zrozumieją</a:t>
            </a:r>
            <a:r>
              <a:rPr lang="en-US" sz="2100" dirty="0">
                <a:solidFill>
                  <a:srgbClr val="1E2328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100" dirty="0" err="1">
                <a:solidFill>
                  <a:srgbClr val="1E2328"/>
                </a:solidFill>
                <a:latin typeface="Open Sans"/>
                <a:ea typeface="Open Sans"/>
                <a:cs typeface="Open Sans"/>
                <a:sym typeface="Open Sans"/>
              </a:rPr>
              <a:t>istotę</a:t>
            </a:r>
            <a:r>
              <a:rPr lang="en-US" sz="2100" dirty="0">
                <a:solidFill>
                  <a:srgbClr val="1E2328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100" dirty="0" err="1">
                <a:solidFill>
                  <a:srgbClr val="1E2328"/>
                </a:solidFill>
                <a:latin typeface="Open Sans"/>
                <a:ea typeface="Open Sans"/>
                <a:cs typeface="Open Sans"/>
                <a:sym typeface="Open Sans"/>
              </a:rPr>
              <a:t>zrównoważonej</a:t>
            </a:r>
            <a:r>
              <a:rPr lang="en-US" sz="2100" dirty="0">
                <a:solidFill>
                  <a:srgbClr val="1E2328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100" dirty="0" err="1">
                <a:solidFill>
                  <a:srgbClr val="1E2328"/>
                </a:solidFill>
                <a:latin typeface="Open Sans"/>
                <a:ea typeface="Open Sans"/>
                <a:cs typeface="Open Sans"/>
                <a:sym typeface="Open Sans"/>
              </a:rPr>
              <a:t>mody</a:t>
            </a:r>
            <a:r>
              <a:rPr lang="en-US" sz="2100" dirty="0">
                <a:solidFill>
                  <a:srgbClr val="1E2328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100" dirty="0" err="1">
                <a:solidFill>
                  <a:srgbClr val="1E2328"/>
                </a:solidFill>
                <a:latin typeface="Open Sans"/>
                <a:ea typeface="Open Sans"/>
                <a:cs typeface="Open Sans"/>
                <a:sym typeface="Open Sans"/>
              </a:rPr>
              <a:t>i</a:t>
            </a:r>
            <a:r>
              <a:rPr lang="en-US" sz="2100" dirty="0">
                <a:solidFill>
                  <a:srgbClr val="1E2328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100" dirty="0" err="1">
                <a:solidFill>
                  <a:srgbClr val="1E2328"/>
                </a:solidFill>
                <a:latin typeface="Open Sans"/>
                <a:ea typeface="Open Sans"/>
                <a:cs typeface="Open Sans"/>
                <a:sym typeface="Open Sans"/>
              </a:rPr>
              <a:t>poznają</a:t>
            </a:r>
            <a:r>
              <a:rPr lang="en-US" sz="2100" dirty="0">
                <a:solidFill>
                  <a:srgbClr val="1E2328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100" dirty="0" err="1">
                <a:solidFill>
                  <a:srgbClr val="1E2328"/>
                </a:solidFill>
                <a:latin typeface="Open Sans"/>
                <a:ea typeface="Open Sans"/>
                <a:cs typeface="Open Sans"/>
                <a:sym typeface="Open Sans"/>
              </a:rPr>
              <a:t>zasady</a:t>
            </a:r>
            <a:r>
              <a:rPr lang="en-US" sz="2100" dirty="0">
                <a:solidFill>
                  <a:srgbClr val="1E2328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100" dirty="0" err="1">
                <a:solidFill>
                  <a:srgbClr val="1E2328"/>
                </a:solidFill>
                <a:latin typeface="Open Sans"/>
                <a:ea typeface="Open Sans"/>
                <a:cs typeface="Open Sans"/>
                <a:sym typeface="Open Sans"/>
              </a:rPr>
              <a:t>upcyklingu</a:t>
            </a:r>
            <a:r>
              <a:rPr lang="en-US" sz="2100" dirty="0">
                <a:solidFill>
                  <a:srgbClr val="1E2328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en-US" sz="2100" dirty="0" err="1">
                <a:solidFill>
                  <a:srgbClr val="1E2328"/>
                </a:solidFill>
                <a:latin typeface="Open Sans"/>
                <a:ea typeface="Open Sans"/>
                <a:cs typeface="Open Sans"/>
                <a:sym typeface="Open Sans"/>
              </a:rPr>
              <a:t>jego</a:t>
            </a:r>
            <a:r>
              <a:rPr lang="en-US" sz="2100" dirty="0">
                <a:solidFill>
                  <a:srgbClr val="1E2328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100" dirty="0" err="1">
                <a:solidFill>
                  <a:srgbClr val="1E2328"/>
                </a:solidFill>
                <a:latin typeface="Open Sans"/>
                <a:ea typeface="Open Sans"/>
                <a:cs typeface="Open Sans"/>
                <a:sym typeface="Open Sans"/>
              </a:rPr>
              <a:t>słownictwo</a:t>
            </a:r>
            <a:r>
              <a:rPr lang="en-US" sz="2100" dirty="0">
                <a:solidFill>
                  <a:srgbClr val="1E2328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100" dirty="0" err="1">
                <a:solidFill>
                  <a:srgbClr val="1E2328"/>
                </a:solidFill>
                <a:latin typeface="Open Sans"/>
                <a:ea typeface="Open Sans"/>
                <a:cs typeface="Open Sans"/>
                <a:sym typeface="Open Sans"/>
              </a:rPr>
              <a:t>i</a:t>
            </a:r>
            <a:r>
              <a:rPr lang="en-US" sz="2100" dirty="0">
                <a:solidFill>
                  <a:srgbClr val="1E2328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100" dirty="0" err="1">
                <a:solidFill>
                  <a:srgbClr val="1E2328"/>
                </a:solidFill>
                <a:latin typeface="Open Sans"/>
                <a:ea typeface="Open Sans"/>
                <a:cs typeface="Open Sans"/>
                <a:sym typeface="Open Sans"/>
              </a:rPr>
              <a:t>znaczenie</a:t>
            </a:r>
            <a:r>
              <a:rPr lang="en-US" sz="2100" dirty="0">
                <a:solidFill>
                  <a:srgbClr val="1E2328"/>
                </a:solidFill>
                <a:latin typeface="Open Sans"/>
                <a:ea typeface="Open Sans"/>
                <a:cs typeface="Open Sans"/>
                <a:sym typeface="Open Sans"/>
              </a:rPr>
              <a:t> w </a:t>
            </a:r>
            <a:r>
              <a:rPr lang="en-US" sz="2100" dirty="0" err="1">
                <a:solidFill>
                  <a:srgbClr val="1E2328"/>
                </a:solidFill>
                <a:latin typeface="Open Sans"/>
                <a:ea typeface="Open Sans"/>
                <a:cs typeface="Open Sans"/>
                <a:sym typeface="Open Sans"/>
              </a:rPr>
              <a:t>ograniczaniu</a:t>
            </a:r>
            <a:r>
              <a:rPr lang="en-US" sz="2100" dirty="0">
                <a:solidFill>
                  <a:srgbClr val="1E2328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100" dirty="0" err="1">
                <a:solidFill>
                  <a:srgbClr val="1E2328"/>
                </a:solidFill>
                <a:latin typeface="Open Sans"/>
                <a:ea typeface="Open Sans"/>
                <a:cs typeface="Open Sans"/>
                <a:sym typeface="Open Sans"/>
              </a:rPr>
              <a:t>ilości</a:t>
            </a:r>
            <a:r>
              <a:rPr lang="en-US" sz="2100" dirty="0">
                <a:solidFill>
                  <a:srgbClr val="1E2328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100" dirty="0" err="1">
                <a:solidFill>
                  <a:srgbClr val="1E2328"/>
                </a:solidFill>
                <a:latin typeface="Open Sans"/>
                <a:ea typeface="Open Sans"/>
                <a:cs typeface="Open Sans"/>
                <a:sym typeface="Open Sans"/>
              </a:rPr>
              <a:t>odpadów</a:t>
            </a:r>
            <a:r>
              <a:rPr lang="en-US" sz="2100" dirty="0">
                <a:solidFill>
                  <a:srgbClr val="1E2328"/>
                </a:solidFill>
                <a:latin typeface="Open Sans"/>
                <a:ea typeface="Open Sans"/>
                <a:cs typeface="Open Sans"/>
                <a:sym typeface="Open Sans"/>
              </a:rPr>
              <a:t>. </a:t>
            </a:r>
            <a:r>
              <a:rPr lang="en-US" sz="2100" dirty="0" err="1">
                <a:solidFill>
                  <a:srgbClr val="1E2328"/>
                </a:solidFill>
                <a:latin typeface="Open Sans"/>
                <a:ea typeface="Open Sans"/>
                <a:cs typeface="Open Sans"/>
                <a:sym typeface="Open Sans"/>
              </a:rPr>
              <a:t>Korzystając</a:t>
            </a:r>
            <a:r>
              <a:rPr lang="en-US" sz="2100" dirty="0">
                <a:solidFill>
                  <a:srgbClr val="1E2328"/>
                </a:solidFill>
                <a:latin typeface="Open Sans"/>
                <a:ea typeface="Open Sans"/>
                <a:cs typeface="Open Sans"/>
                <a:sym typeface="Open Sans"/>
              </a:rPr>
              <a:t> z </a:t>
            </a:r>
            <a:r>
              <a:rPr lang="en-US" sz="2100" dirty="0" err="1">
                <a:solidFill>
                  <a:srgbClr val="1E2328"/>
                </a:solidFill>
                <a:latin typeface="Open Sans"/>
                <a:ea typeface="Open Sans"/>
                <a:cs typeface="Open Sans"/>
                <a:sym typeface="Open Sans"/>
              </a:rPr>
              <a:t>badań</a:t>
            </a:r>
            <a:r>
              <a:rPr lang="en-US" sz="2100" dirty="0">
                <a:solidFill>
                  <a:srgbClr val="1E2328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100" dirty="0" err="1">
                <a:solidFill>
                  <a:srgbClr val="1E2328"/>
                </a:solidFill>
                <a:latin typeface="Open Sans"/>
                <a:ea typeface="Open Sans"/>
                <a:cs typeface="Open Sans"/>
                <a:sym typeface="Open Sans"/>
              </a:rPr>
              <a:t>historycznych</a:t>
            </a:r>
            <a:r>
              <a:rPr lang="en-US" sz="2100" dirty="0">
                <a:solidFill>
                  <a:srgbClr val="1E2328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en-US" sz="2100" dirty="0" err="1">
                <a:solidFill>
                  <a:srgbClr val="1E2328"/>
                </a:solidFill>
                <a:latin typeface="Open Sans"/>
                <a:ea typeface="Open Sans"/>
                <a:cs typeface="Open Sans"/>
                <a:sym typeface="Open Sans"/>
              </a:rPr>
              <a:t>współczesnych</a:t>
            </a:r>
            <a:r>
              <a:rPr lang="en-US" sz="2100" dirty="0">
                <a:solidFill>
                  <a:srgbClr val="1E2328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100" dirty="0" err="1">
                <a:solidFill>
                  <a:srgbClr val="1E2328"/>
                </a:solidFill>
                <a:latin typeface="Open Sans"/>
                <a:ea typeface="Open Sans"/>
                <a:cs typeface="Open Sans"/>
                <a:sym typeface="Open Sans"/>
              </a:rPr>
              <a:t>i</a:t>
            </a:r>
            <a:r>
              <a:rPr lang="en-US" sz="2100" dirty="0">
                <a:solidFill>
                  <a:srgbClr val="1E2328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100" dirty="0" err="1">
                <a:solidFill>
                  <a:srgbClr val="1E2328"/>
                </a:solidFill>
                <a:latin typeface="Open Sans"/>
                <a:ea typeface="Open Sans"/>
                <a:cs typeface="Open Sans"/>
                <a:sym typeface="Open Sans"/>
              </a:rPr>
              <a:t>kulturowych</a:t>
            </a:r>
            <a:r>
              <a:rPr lang="en-US" sz="2100" dirty="0">
                <a:solidFill>
                  <a:srgbClr val="1E2328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en-US" sz="2100" dirty="0" err="1">
                <a:solidFill>
                  <a:srgbClr val="1E2328"/>
                </a:solidFill>
                <a:latin typeface="Open Sans"/>
                <a:ea typeface="Open Sans"/>
                <a:cs typeface="Open Sans"/>
                <a:sym typeface="Open Sans"/>
              </a:rPr>
              <a:t>będą</a:t>
            </a:r>
            <a:r>
              <a:rPr lang="en-US" sz="2100" dirty="0">
                <a:solidFill>
                  <a:srgbClr val="1E2328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100" dirty="0" err="1">
                <a:solidFill>
                  <a:srgbClr val="1E2328"/>
                </a:solidFill>
                <a:latin typeface="Open Sans"/>
                <a:ea typeface="Open Sans"/>
                <a:cs typeface="Open Sans"/>
                <a:sym typeface="Open Sans"/>
              </a:rPr>
              <a:t>mogli</a:t>
            </a:r>
            <a:r>
              <a:rPr lang="en-US" sz="2100" dirty="0">
                <a:solidFill>
                  <a:srgbClr val="1E2328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100" dirty="0" err="1">
                <a:solidFill>
                  <a:srgbClr val="1E2328"/>
                </a:solidFill>
                <a:latin typeface="Open Sans"/>
                <a:ea typeface="Open Sans"/>
                <a:cs typeface="Open Sans"/>
                <a:sym typeface="Open Sans"/>
              </a:rPr>
              <a:t>zastosować</a:t>
            </a:r>
            <a:r>
              <a:rPr lang="en-US" sz="2100" dirty="0">
                <a:solidFill>
                  <a:srgbClr val="1E2328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100" dirty="0" err="1">
                <a:solidFill>
                  <a:srgbClr val="1E2328"/>
                </a:solidFill>
                <a:latin typeface="Open Sans"/>
                <a:ea typeface="Open Sans"/>
                <a:cs typeface="Open Sans"/>
                <a:sym typeface="Open Sans"/>
              </a:rPr>
              <a:t>kreatywne</a:t>
            </a:r>
            <a:r>
              <a:rPr lang="en-US" sz="2100" dirty="0">
                <a:solidFill>
                  <a:srgbClr val="1E2328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100" dirty="0" err="1">
                <a:solidFill>
                  <a:srgbClr val="1E2328"/>
                </a:solidFill>
                <a:latin typeface="Open Sans"/>
                <a:ea typeface="Open Sans"/>
                <a:cs typeface="Open Sans"/>
                <a:sym typeface="Open Sans"/>
              </a:rPr>
              <a:t>myślenie</a:t>
            </a:r>
            <a:r>
              <a:rPr lang="en-US" sz="2100" dirty="0">
                <a:solidFill>
                  <a:srgbClr val="1E2328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100" dirty="0" err="1">
                <a:solidFill>
                  <a:srgbClr val="1E2328"/>
                </a:solidFill>
                <a:latin typeface="Open Sans"/>
                <a:ea typeface="Open Sans"/>
                <a:cs typeface="Open Sans"/>
                <a:sym typeface="Open Sans"/>
              </a:rPr>
              <a:t>i</a:t>
            </a:r>
            <a:r>
              <a:rPr lang="en-US" sz="2100" dirty="0">
                <a:solidFill>
                  <a:srgbClr val="1E2328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100" dirty="0" err="1">
                <a:solidFill>
                  <a:srgbClr val="1E2328"/>
                </a:solidFill>
                <a:latin typeface="Open Sans"/>
                <a:ea typeface="Open Sans"/>
                <a:cs typeface="Open Sans"/>
                <a:sym typeface="Open Sans"/>
              </a:rPr>
              <a:t>umiejętności</a:t>
            </a:r>
            <a:r>
              <a:rPr lang="en-US" sz="2100" dirty="0">
                <a:solidFill>
                  <a:srgbClr val="1E2328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100" dirty="0" err="1">
                <a:solidFill>
                  <a:srgbClr val="1E2328"/>
                </a:solidFill>
                <a:latin typeface="Open Sans"/>
                <a:ea typeface="Open Sans"/>
                <a:cs typeface="Open Sans"/>
                <a:sym typeface="Open Sans"/>
              </a:rPr>
              <a:t>rozwiązywania</a:t>
            </a:r>
            <a:r>
              <a:rPr lang="en-US" sz="2100" dirty="0">
                <a:solidFill>
                  <a:srgbClr val="1E2328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100" dirty="0" err="1">
                <a:solidFill>
                  <a:srgbClr val="1E2328"/>
                </a:solidFill>
                <a:latin typeface="Open Sans"/>
                <a:ea typeface="Open Sans"/>
                <a:cs typeface="Open Sans"/>
                <a:sym typeface="Open Sans"/>
              </a:rPr>
              <a:t>problemów</a:t>
            </a:r>
            <a:r>
              <a:rPr lang="en-US" sz="2100" dirty="0">
                <a:solidFill>
                  <a:srgbClr val="1E2328"/>
                </a:solidFill>
                <a:latin typeface="Open Sans"/>
                <a:ea typeface="Open Sans"/>
                <a:cs typeface="Open Sans"/>
                <a:sym typeface="Open Sans"/>
              </a:rPr>
              <a:t> w </a:t>
            </a:r>
            <a:r>
              <a:rPr lang="en-US" sz="2100" dirty="0" err="1">
                <a:solidFill>
                  <a:srgbClr val="1E2328"/>
                </a:solidFill>
                <a:latin typeface="Open Sans"/>
                <a:ea typeface="Open Sans"/>
                <a:cs typeface="Open Sans"/>
                <a:sym typeface="Open Sans"/>
              </a:rPr>
              <a:t>projektowaniu</a:t>
            </a:r>
            <a:r>
              <a:rPr lang="en-US" sz="2100" dirty="0">
                <a:solidFill>
                  <a:srgbClr val="1E2328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100" dirty="0" err="1">
                <a:solidFill>
                  <a:srgbClr val="1E2328"/>
                </a:solidFill>
                <a:latin typeface="Open Sans"/>
                <a:ea typeface="Open Sans"/>
                <a:cs typeface="Open Sans"/>
                <a:sym typeface="Open Sans"/>
              </a:rPr>
              <a:t>nowych</a:t>
            </a:r>
            <a:r>
              <a:rPr lang="en-US" sz="2100" dirty="0">
                <a:solidFill>
                  <a:srgbClr val="1E2328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100" dirty="0" err="1">
                <a:solidFill>
                  <a:srgbClr val="1E2328"/>
                </a:solidFill>
                <a:latin typeface="Open Sans"/>
                <a:ea typeface="Open Sans"/>
                <a:cs typeface="Open Sans"/>
                <a:sym typeface="Open Sans"/>
              </a:rPr>
              <a:t>ubrań</a:t>
            </a:r>
            <a:r>
              <a:rPr lang="en-US" sz="2100" dirty="0">
                <a:solidFill>
                  <a:srgbClr val="1E2328"/>
                </a:solidFill>
                <a:latin typeface="Open Sans"/>
                <a:ea typeface="Open Sans"/>
                <a:cs typeface="Open Sans"/>
                <a:sym typeface="Open Sans"/>
              </a:rPr>
              <a:t> za </a:t>
            </a:r>
            <a:r>
              <a:rPr lang="en-US" sz="2100" dirty="0" err="1">
                <a:solidFill>
                  <a:srgbClr val="1E2328"/>
                </a:solidFill>
                <a:latin typeface="Open Sans"/>
                <a:ea typeface="Open Sans"/>
                <a:cs typeface="Open Sans"/>
                <a:sym typeface="Open Sans"/>
              </a:rPr>
              <a:t>pomocą</a:t>
            </a:r>
            <a:r>
              <a:rPr lang="en-US" sz="2100" dirty="0">
                <a:solidFill>
                  <a:srgbClr val="1E2328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100" dirty="0" err="1">
                <a:solidFill>
                  <a:srgbClr val="1E2328"/>
                </a:solidFill>
                <a:latin typeface="Open Sans"/>
                <a:ea typeface="Open Sans"/>
                <a:cs typeface="Open Sans"/>
                <a:sym typeface="Open Sans"/>
              </a:rPr>
              <a:t>tablic</a:t>
            </a:r>
            <a:r>
              <a:rPr lang="en-US" sz="2100" dirty="0">
                <a:solidFill>
                  <a:srgbClr val="1E2328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100" dirty="0" err="1">
                <a:solidFill>
                  <a:srgbClr val="1E2328"/>
                </a:solidFill>
                <a:latin typeface="Open Sans"/>
                <a:ea typeface="Open Sans"/>
                <a:cs typeface="Open Sans"/>
                <a:sym typeface="Open Sans"/>
              </a:rPr>
              <a:t>inspiracji</a:t>
            </a:r>
            <a:r>
              <a:rPr lang="en-US" sz="2100" dirty="0">
                <a:solidFill>
                  <a:srgbClr val="1E2328"/>
                </a:solidFill>
                <a:latin typeface="Open Sans"/>
                <a:ea typeface="Open Sans"/>
                <a:cs typeface="Open Sans"/>
                <a:sym typeface="Open Sans"/>
              </a:rPr>
              <a:t>. </a:t>
            </a:r>
            <a:r>
              <a:rPr lang="en-US" sz="2100" dirty="0" err="1">
                <a:solidFill>
                  <a:srgbClr val="1E2328"/>
                </a:solidFill>
                <a:latin typeface="Open Sans"/>
                <a:ea typeface="Open Sans"/>
                <a:cs typeface="Open Sans"/>
                <a:sym typeface="Open Sans"/>
              </a:rPr>
              <a:t>Uczestnicy</a:t>
            </a:r>
            <a:r>
              <a:rPr lang="en-US" sz="2100" dirty="0">
                <a:solidFill>
                  <a:srgbClr val="1E2328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100" dirty="0" err="1">
                <a:solidFill>
                  <a:srgbClr val="1E2328"/>
                </a:solidFill>
                <a:latin typeface="Open Sans"/>
                <a:ea typeface="Open Sans"/>
                <a:cs typeface="Open Sans"/>
                <a:sym typeface="Open Sans"/>
              </a:rPr>
              <a:t>zgłębią</a:t>
            </a:r>
            <a:r>
              <a:rPr lang="en-US" sz="2100" dirty="0">
                <a:solidFill>
                  <a:srgbClr val="1E2328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100" dirty="0" err="1">
                <a:solidFill>
                  <a:srgbClr val="1E2328"/>
                </a:solidFill>
                <a:latin typeface="Open Sans"/>
                <a:ea typeface="Open Sans"/>
                <a:cs typeface="Open Sans"/>
                <a:sym typeface="Open Sans"/>
              </a:rPr>
              <a:t>tajniki</a:t>
            </a:r>
            <a:r>
              <a:rPr lang="en-US" sz="2100" dirty="0">
                <a:solidFill>
                  <a:srgbClr val="1E2328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100" dirty="0" err="1">
                <a:solidFill>
                  <a:srgbClr val="1E2328"/>
                </a:solidFill>
                <a:latin typeface="Open Sans"/>
                <a:ea typeface="Open Sans"/>
                <a:cs typeface="Open Sans"/>
                <a:sym typeface="Open Sans"/>
              </a:rPr>
              <a:t>dekonstrukcji</a:t>
            </a:r>
            <a:r>
              <a:rPr lang="en-US" sz="2100" dirty="0">
                <a:solidFill>
                  <a:srgbClr val="1E2328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100" dirty="0" err="1">
                <a:solidFill>
                  <a:srgbClr val="1E2328"/>
                </a:solidFill>
                <a:latin typeface="Open Sans"/>
                <a:ea typeface="Open Sans"/>
                <a:cs typeface="Open Sans"/>
                <a:sym typeface="Open Sans"/>
              </a:rPr>
              <a:t>odzieży</a:t>
            </a:r>
            <a:r>
              <a:rPr lang="en-US" sz="2100" dirty="0">
                <a:solidFill>
                  <a:srgbClr val="1E2328"/>
                </a:solidFill>
                <a:latin typeface="Open Sans"/>
                <a:ea typeface="Open Sans"/>
                <a:cs typeface="Open Sans"/>
                <a:sym typeface="Open Sans"/>
              </a:rPr>
              <a:t>, aby </a:t>
            </a:r>
            <a:r>
              <a:rPr lang="en-US" sz="2100" dirty="0" err="1">
                <a:solidFill>
                  <a:srgbClr val="1E2328"/>
                </a:solidFill>
                <a:latin typeface="Open Sans"/>
                <a:ea typeface="Open Sans"/>
                <a:cs typeface="Open Sans"/>
                <a:sym typeface="Open Sans"/>
              </a:rPr>
              <a:t>dzięki</a:t>
            </a:r>
            <a:r>
              <a:rPr lang="en-US" sz="2100" dirty="0">
                <a:solidFill>
                  <a:srgbClr val="1E2328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100" dirty="0" err="1">
                <a:solidFill>
                  <a:srgbClr val="1E2328"/>
                </a:solidFill>
                <a:latin typeface="Open Sans"/>
                <a:ea typeface="Open Sans"/>
                <a:cs typeface="Open Sans"/>
                <a:sym typeface="Open Sans"/>
              </a:rPr>
              <a:t>technikom</a:t>
            </a:r>
            <a:r>
              <a:rPr lang="en-US" sz="2100" dirty="0">
                <a:solidFill>
                  <a:srgbClr val="1E2328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100" dirty="0" err="1">
                <a:solidFill>
                  <a:srgbClr val="1E2328"/>
                </a:solidFill>
                <a:latin typeface="Open Sans"/>
                <a:ea typeface="Open Sans"/>
                <a:cs typeface="Open Sans"/>
                <a:sym typeface="Open Sans"/>
              </a:rPr>
              <a:t>przeprojektowywania</a:t>
            </a:r>
            <a:r>
              <a:rPr lang="en-US" sz="2100" dirty="0">
                <a:solidFill>
                  <a:srgbClr val="1E2328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100" dirty="0" err="1">
                <a:solidFill>
                  <a:srgbClr val="1E2328"/>
                </a:solidFill>
                <a:latin typeface="Open Sans"/>
                <a:ea typeface="Open Sans"/>
                <a:cs typeface="Open Sans"/>
                <a:sym typeface="Open Sans"/>
              </a:rPr>
              <a:t>przekształcić</a:t>
            </a:r>
            <a:r>
              <a:rPr lang="en-US" sz="2100" dirty="0">
                <a:solidFill>
                  <a:srgbClr val="1E2328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100" dirty="0" err="1">
                <a:solidFill>
                  <a:srgbClr val="1E2328"/>
                </a:solidFill>
                <a:latin typeface="Open Sans"/>
                <a:ea typeface="Open Sans"/>
                <a:cs typeface="Open Sans"/>
                <a:sym typeface="Open Sans"/>
              </a:rPr>
              <a:t>istniejące</a:t>
            </a:r>
            <a:r>
              <a:rPr lang="en-US" sz="2100" dirty="0">
                <a:solidFill>
                  <a:srgbClr val="1E2328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100" dirty="0" err="1">
                <a:solidFill>
                  <a:srgbClr val="1E2328"/>
                </a:solidFill>
                <a:latin typeface="Open Sans"/>
                <a:ea typeface="Open Sans"/>
                <a:cs typeface="Open Sans"/>
                <a:sym typeface="Open Sans"/>
              </a:rPr>
              <a:t>ubrania</a:t>
            </a:r>
            <a:r>
              <a:rPr lang="en-US" sz="2100" dirty="0">
                <a:solidFill>
                  <a:srgbClr val="1E2328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en-US" sz="2100" dirty="0" err="1">
                <a:solidFill>
                  <a:srgbClr val="1E2328"/>
                </a:solidFill>
                <a:latin typeface="Open Sans"/>
                <a:ea typeface="Open Sans"/>
                <a:cs typeface="Open Sans"/>
                <a:sym typeface="Open Sans"/>
              </a:rPr>
              <a:t>ubrania</a:t>
            </a:r>
            <a:r>
              <a:rPr lang="en-US" sz="2100" dirty="0">
                <a:solidFill>
                  <a:srgbClr val="1E2328"/>
                </a:solidFill>
                <a:latin typeface="Open Sans"/>
                <a:ea typeface="Open Sans"/>
                <a:cs typeface="Open Sans"/>
                <a:sym typeface="Open Sans"/>
              </a:rPr>
              <a:t> z </a:t>
            </a:r>
            <a:r>
              <a:rPr lang="en-US" sz="2100" dirty="0" err="1">
                <a:solidFill>
                  <a:srgbClr val="1E2328"/>
                </a:solidFill>
                <a:latin typeface="Open Sans"/>
                <a:ea typeface="Open Sans"/>
                <a:cs typeface="Open Sans"/>
                <a:sym typeface="Open Sans"/>
              </a:rPr>
              <a:t>drugiej</a:t>
            </a:r>
            <a:r>
              <a:rPr lang="en-US" sz="2100" dirty="0">
                <a:solidFill>
                  <a:srgbClr val="1E2328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100" dirty="0" err="1">
                <a:solidFill>
                  <a:srgbClr val="1E2328"/>
                </a:solidFill>
                <a:latin typeface="Open Sans"/>
                <a:ea typeface="Open Sans"/>
                <a:cs typeface="Open Sans"/>
                <a:sym typeface="Open Sans"/>
              </a:rPr>
              <a:t>ręki</a:t>
            </a:r>
            <a:r>
              <a:rPr lang="en-US" sz="2100" dirty="0">
                <a:solidFill>
                  <a:srgbClr val="1E2328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100" dirty="0" err="1">
                <a:solidFill>
                  <a:srgbClr val="1E2328"/>
                </a:solidFill>
                <a:latin typeface="Open Sans"/>
                <a:ea typeface="Open Sans"/>
                <a:cs typeface="Open Sans"/>
                <a:sym typeface="Open Sans"/>
              </a:rPr>
              <a:t>lub</a:t>
            </a:r>
            <a:r>
              <a:rPr lang="en-US" sz="2100" dirty="0">
                <a:solidFill>
                  <a:srgbClr val="1E2328"/>
                </a:solidFill>
                <a:latin typeface="Open Sans"/>
                <a:ea typeface="Open Sans"/>
                <a:cs typeface="Open Sans"/>
                <a:sym typeface="Open Sans"/>
              </a:rPr>
              <a:t> vintage w </a:t>
            </a:r>
            <a:r>
              <a:rPr lang="en-US" sz="2100" dirty="0" err="1">
                <a:solidFill>
                  <a:srgbClr val="1E2328"/>
                </a:solidFill>
                <a:latin typeface="Open Sans"/>
                <a:ea typeface="Open Sans"/>
                <a:cs typeface="Open Sans"/>
                <a:sym typeface="Open Sans"/>
              </a:rPr>
              <a:t>nowe</a:t>
            </a:r>
            <a:r>
              <a:rPr lang="en-US" sz="2100" dirty="0">
                <a:solidFill>
                  <a:srgbClr val="1E2328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en-US" sz="2100" dirty="0" err="1">
                <a:solidFill>
                  <a:srgbClr val="1E2328"/>
                </a:solidFill>
                <a:latin typeface="Open Sans"/>
                <a:ea typeface="Open Sans"/>
                <a:cs typeface="Open Sans"/>
                <a:sym typeface="Open Sans"/>
              </a:rPr>
              <a:t>innowacyjne</a:t>
            </a:r>
            <a:r>
              <a:rPr lang="en-US" sz="2100" dirty="0">
                <a:solidFill>
                  <a:srgbClr val="1E2328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100" dirty="0" err="1">
                <a:solidFill>
                  <a:srgbClr val="1E2328"/>
                </a:solidFill>
                <a:latin typeface="Open Sans"/>
                <a:ea typeface="Open Sans"/>
                <a:cs typeface="Open Sans"/>
                <a:sym typeface="Open Sans"/>
              </a:rPr>
              <a:t>i</a:t>
            </a:r>
            <a:r>
              <a:rPr lang="en-US" sz="2100" dirty="0">
                <a:solidFill>
                  <a:srgbClr val="1E2328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100" dirty="0" err="1">
                <a:solidFill>
                  <a:srgbClr val="1E2328"/>
                </a:solidFill>
                <a:latin typeface="Open Sans"/>
                <a:ea typeface="Open Sans"/>
                <a:cs typeface="Open Sans"/>
                <a:sym typeface="Open Sans"/>
              </a:rPr>
              <a:t>odpowiedzialne</a:t>
            </a:r>
            <a:r>
              <a:rPr lang="en-US" sz="2100" dirty="0">
                <a:solidFill>
                  <a:srgbClr val="1E2328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100" dirty="0" err="1">
                <a:solidFill>
                  <a:srgbClr val="1E2328"/>
                </a:solidFill>
                <a:latin typeface="Open Sans"/>
                <a:ea typeface="Open Sans"/>
                <a:cs typeface="Open Sans"/>
                <a:sym typeface="Open Sans"/>
              </a:rPr>
              <a:t>produkty</a:t>
            </a:r>
            <a:r>
              <a:rPr lang="en-US" sz="2100" dirty="0">
                <a:solidFill>
                  <a:srgbClr val="1E2328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100" dirty="0" err="1">
                <a:solidFill>
                  <a:srgbClr val="1E2328"/>
                </a:solidFill>
                <a:latin typeface="Open Sans"/>
                <a:ea typeface="Open Sans"/>
                <a:cs typeface="Open Sans"/>
                <a:sym typeface="Open Sans"/>
              </a:rPr>
              <a:t>modowe</a:t>
            </a:r>
            <a:r>
              <a:rPr lang="en-US" sz="2100" dirty="0">
                <a:solidFill>
                  <a:srgbClr val="1E2328"/>
                </a:solidFill>
                <a:latin typeface="Open Sans"/>
                <a:ea typeface="Open Sans"/>
                <a:cs typeface="Open Sans"/>
                <a:sym typeface="Open Sans"/>
              </a:rPr>
              <a:t>. </a:t>
            </a:r>
            <a:r>
              <a:rPr lang="en-US" sz="2100" dirty="0" err="1">
                <a:solidFill>
                  <a:srgbClr val="1E2328"/>
                </a:solidFill>
                <a:latin typeface="Open Sans"/>
                <a:ea typeface="Open Sans"/>
                <a:cs typeface="Open Sans"/>
                <a:sym typeface="Open Sans"/>
              </a:rPr>
              <a:t>Zajmą</a:t>
            </a:r>
            <a:r>
              <a:rPr lang="en-US" sz="2100" dirty="0">
                <a:solidFill>
                  <a:srgbClr val="1E2328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100" dirty="0" err="1">
                <a:solidFill>
                  <a:srgbClr val="1E2328"/>
                </a:solidFill>
                <a:latin typeface="Open Sans"/>
                <a:ea typeface="Open Sans"/>
                <a:cs typeface="Open Sans"/>
                <a:sym typeface="Open Sans"/>
              </a:rPr>
              <a:t>się</a:t>
            </a:r>
            <a:r>
              <a:rPr lang="en-US" sz="2100" dirty="0">
                <a:solidFill>
                  <a:srgbClr val="1E2328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100" dirty="0" err="1">
                <a:solidFill>
                  <a:srgbClr val="1E2328"/>
                </a:solidFill>
                <a:latin typeface="Open Sans"/>
                <a:ea typeface="Open Sans"/>
                <a:cs typeface="Open Sans"/>
                <a:sym typeface="Open Sans"/>
              </a:rPr>
              <a:t>różnymi</a:t>
            </a:r>
            <a:r>
              <a:rPr lang="en-US" sz="2100" dirty="0">
                <a:solidFill>
                  <a:srgbClr val="1E2328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100" dirty="0" err="1">
                <a:solidFill>
                  <a:srgbClr val="1E2328"/>
                </a:solidFill>
                <a:latin typeface="Open Sans"/>
                <a:ea typeface="Open Sans"/>
                <a:cs typeface="Open Sans"/>
                <a:sym typeface="Open Sans"/>
              </a:rPr>
              <a:t>tkaninami</a:t>
            </a:r>
            <a:r>
              <a:rPr lang="en-US" sz="2100" dirty="0">
                <a:solidFill>
                  <a:srgbClr val="1E2328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100" dirty="0" err="1">
                <a:solidFill>
                  <a:srgbClr val="1E2328"/>
                </a:solidFill>
                <a:latin typeface="Open Sans"/>
                <a:ea typeface="Open Sans"/>
                <a:cs typeface="Open Sans"/>
                <a:sym typeface="Open Sans"/>
              </a:rPr>
              <a:t>i</a:t>
            </a:r>
            <a:r>
              <a:rPr lang="en-US" sz="2100" dirty="0">
                <a:solidFill>
                  <a:srgbClr val="1E2328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100" dirty="0" err="1">
                <a:solidFill>
                  <a:srgbClr val="1E2328"/>
                </a:solidFill>
                <a:latin typeface="Open Sans"/>
                <a:ea typeface="Open Sans"/>
                <a:cs typeface="Open Sans"/>
                <a:sym typeface="Open Sans"/>
              </a:rPr>
              <a:t>ubraniami</a:t>
            </a:r>
            <a:r>
              <a:rPr lang="en-US" sz="2100" dirty="0">
                <a:solidFill>
                  <a:srgbClr val="1E2328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en-US" sz="2100" dirty="0" err="1">
                <a:solidFill>
                  <a:srgbClr val="1E2328"/>
                </a:solidFill>
                <a:latin typeface="Open Sans"/>
                <a:ea typeface="Open Sans"/>
                <a:cs typeface="Open Sans"/>
                <a:sym typeface="Open Sans"/>
              </a:rPr>
              <a:t>rozumiejąc</a:t>
            </a:r>
            <a:r>
              <a:rPr lang="en-US" sz="2100" dirty="0">
                <a:solidFill>
                  <a:srgbClr val="1E2328"/>
                </a:solidFill>
                <a:latin typeface="Open Sans"/>
                <a:ea typeface="Open Sans"/>
                <a:cs typeface="Open Sans"/>
                <a:sym typeface="Open Sans"/>
              </a:rPr>
              <a:t>, jak </a:t>
            </a:r>
            <a:r>
              <a:rPr lang="en-US" sz="2100" dirty="0" err="1">
                <a:solidFill>
                  <a:srgbClr val="1E2328"/>
                </a:solidFill>
                <a:latin typeface="Open Sans"/>
                <a:ea typeface="Open Sans"/>
                <a:cs typeface="Open Sans"/>
                <a:sym typeface="Open Sans"/>
              </a:rPr>
              <a:t>przeprojektować</a:t>
            </a:r>
            <a:r>
              <a:rPr lang="en-US" sz="2100" dirty="0">
                <a:solidFill>
                  <a:srgbClr val="1E2328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100" dirty="0" err="1">
                <a:solidFill>
                  <a:srgbClr val="1E2328"/>
                </a:solidFill>
                <a:latin typeface="Open Sans"/>
                <a:ea typeface="Open Sans"/>
                <a:cs typeface="Open Sans"/>
                <a:sym typeface="Open Sans"/>
              </a:rPr>
              <a:t>przedmioty</a:t>
            </a:r>
            <a:r>
              <a:rPr lang="en-US" sz="2100" dirty="0">
                <a:solidFill>
                  <a:srgbClr val="1E2328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100" dirty="0" err="1">
                <a:solidFill>
                  <a:srgbClr val="1E2328"/>
                </a:solidFill>
                <a:latin typeface="Open Sans"/>
                <a:ea typeface="Open Sans"/>
                <a:cs typeface="Open Sans"/>
                <a:sym typeface="Open Sans"/>
              </a:rPr>
              <a:t>modułowe</a:t>
            </a:r>
            <a:r>
              <a:rPr lang="en-US" sz="2100" dirty="0">
                <a:solidFill>
                  <a:srgbClr val="1E2328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en-US" sz="2100" dirty="0" err="1">
                <a:solidFill>
                  <a:srgbClr val="1E2328"/>
                </a:solidFill>
                <a:latin typeface="Open Sans"/>
                <a:ea typeface="Open Sans"/>
                <a:cs typeface="Open Sans"/>
                <a:sym typeface="Open Sans"/>
              </a:rPr>
              <a:t>takie</a:t>
            </a:r>
            <a:r>
              <a:rPr lang="en-US" sz="2100" dirty="0">
                <a:solidFill>
                  <a:srgbClr val="1E2328"/>
                </a:solidFill>
                <a:latin typeface="Open Sans"/>
                <a:ea typeface="Open Sans"/>
                <a:cs typeface="Open Sans"/>
                <a:sym typeface="Open Sans"/>
              </a:rPr>
              <a:t> jak </a:t>
            </a:r>
            <a:r>
              <a:rPr lang="en-US" sz="2100" dirty="0" err="1">
                <a:solidFill>
                  <a:srgbClr val="1E2328"/>
                </a:solidFill>
                <a:latin typeface="Open Sans"/>
                <a:ea typeface="Open Sans"/>
                <a:cs typeface="Open Sans"/>
                <a:sym typeface="Open Sans"/>
              </a:rPr>
              <a:t>ręczniki</a:t>
            </a:r>
            <a:r>
              <a:rPr lang="en-US" sz="2100" dirty="0">
                <a:solidFill>
                  <a:srgbClr val="1E2328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100" dirty="0" err="1">
                <a:solidFill>
                  <a:srgbClr val="1E2328"/>
                </a:solidFill>
                <a:latin typeface="Open Sans"/>
                <a:ea typeface="Open Sans"/>
                <a:cs typeface="Open Sans"/>
                <a:sym typeface="Open Sans"/>
              </a:rPr>
              <a:t>czy</a:t>
            </a:r>
            <a:r>
              <a:rPr lang="en-US" sz="2100" dirty="0">
                <a:solidFill>
                  <a:srgbClr val="1E2328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100" dirty="0" err="1">
                <a:solidFill>
                  <a:srgbClr val="1E2328"/>
                </a:solidFill>
                <a:latin typeface="Open Sans"/>
                <a:ea typeface="Open Sans"/>
                <a:cs typeface="Open Sans"/>
                <a:sym typeface="Open Sans"/>
              </a:rPr>
              <a:t>przybory</a:t>
            </a:r>
            <a:r>
              <a:rPr lang="en-US" sz="2100" dirty="0">
                <a:solidFill>
                  <a:srgbClr val="1E2328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100" dirty="0" err="1">
                <a:solidFill>
                  <a:srgbClr val="1E2328"/>
                </a:solidFill>
                <a:latin typeface="Open Sans"/>
                <a:ea typeface="Open Sans"/>
                <a:cs typeface="Open Sans"/>
                <a:sym typeface="Open Sans"/>
              </a:rPr>
              <a:t>kuchenne</a:t>
            </a:r>
            <a:r>
              <a:rPr lang="en-US" sz="2100" dirty="0">
                <a:solidFill>
                  <a:srgbClr val="1E2328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en-US" sz="2100" dirty="0" err="1">
                <a:solidFill>
                  <a:srgbClr val="1E2328"/>
                </a:solidFill>
                <a:latin typeface="Open Sans"/>
                <a:ea typeface="Open Sans"/>
                <a:cs typeface="Open Sans"/>
                <a:sym typeface="Open Sans"/>
              </a:rPr>
              <a:t>stosując</a:t>
            </a:r>
            <a:r>
              <a:rPr lang="en-US" sz="2100" dirty="0">
                <a:solidFill>
                  <a:srgbClr val="1E2328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100" dirty="0" err="1">
                <a:solidFill>
                  <a:srgbClr val="1E2328"/>
                </a:solidFill>
                <a:latin typeface="Open Sans"/>
                <a:ea typeface="Open Sans"/>
                <a:cs typeface="Open Sans"/>
                <a:sym typeface="Open Sans"/>
              </a:rPr>
              <a:t>techniki</a:t>
            </a:r>
            <a:r>
              <a:rPr lang="en-US" sz="2100" dirty="0">
                <a:solidFill>
                  <a:srgbClr val="1E2328"/>
                </a:solidFill>
                <a:latin typeface="Open Sans"/>
                <a:ea typeface="Open Sans"/>
                <a:cs typeface="Open Sans"/>
                <a:sym typeface="Open Sans"/>
              </a:rPr>
              <a:t> zero waste.</a:t>
            </a:r>
          </a:p>
          <a:p>
            <a:pPr marL="0" lvl="0" indent="0" algn="just">
              <a:lnSpc>
                <a:spcPts val="3200"/>
              </a:lnSpc>
            </a:pPr>
            <a:r>
              <a:rPr lang="en-US" sz="2100" dirty="0" err="1">
                <a:solidFill>
                  <a:srgbClr val="1E2328"/>
                </a:solidFill>
                <a:latin typeface="Open Sans"/>
                <a:ea typeface="Open Sans"/>
                <a:cs typeface="Open Sans"/>
                <a:sym typeface="Open Sans"/>
              </a:rPr>
              <a:t>Nauczą</a:t>
            </a:r>
            <a:r>
              <a:rPr lang="en-US" sz="2100" dirty="0">
                <a:solidFill>
                  <a:srgbClr val="1E2328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100" dirty="0" err="1">
                <a:solidFill>
                  <a:srgbClr val="1E2328"/>
                </a:solidFill>
                <a:latin typeface="Open Sans"/>
                <a:ea typeface="Open Sans"/>
                <a:cs typeface="Open Sans"/>
                <a:sym typeface="Open Sans"/>
              </a:rPr>
              <a:t>się</a:t>
            </a:r>
            <a:r>
              <a:rPr lang="en-US" sz="2100" dirty="0">
                <a:solidFill>
                  <a:srgbClr val="1E2328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100" dirty="0" err="1">
                <a:solidFill>
                  <a:srgbClr val="1E2328"/>
                </a:solidFill>
                <a:latin typeface="Open Sans"/>
                <a:ea typeface="Open Sans"/>
                <a:cs typeface="Open Sans"/>
                <a:sym typeface="Open Sans"/>
              </a:rPr>
              <a:t>również</a:t>
            </a:r>
            <a:r>
              <a:rPr lang="en-US" sz="2100" dirty="0">
                <a:solidFill>
                  <a:srgbClr val="1E2328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100" dirty="0" err="1">
                <a:solidFill>
                  <a:srgbClr val="1E2328"/>
                </a:solidFill>
                <a:latin typeface="Open Sans"/>
                <a:ea typeface="Open Sans"/>
                <a:cs typeface="Open Sans"/>
                <a:sym typeface="Open Sans"/>
              </a:rPr>
              <a:t>pracować</a:t>
            </a:r>
            <a:r>
              <a:rPr lang="en-US" sz="2100" dirty="0">
                <a:solidFill>
                  <a:srgbClr val="1E2328"/>
                </a:solidFill>
                <a:latin typeface="Open Sans"/>
                <a:ea typeface="Open Sans"/>
                <a:cs typeface="Open Sans"/>
                <a:sym typeface="Open Sans"/>
              </a:rPr>
              <a:t> z </a:t>
            </a:r>
            <a:r>
              <a:rPr lang="en-US" sz="2100" dirty="0" err="1">
                <a:solidFill>
                  <a:srgbClr val="1E2328"/>
                </a:solidFill>
                <a:latin typeface="Open Sans"/>
                <a:ea typeface="Open Sans"/>
                <a:cs typeface="Open Sans"/>
                <a:sym typeface="Open Sans"/>
              </a:rPr>
              <a:t>materiałami</a:t>
            </a:r>
            <a:r>
              <a:rPr lang="en-US" sz="2100" dirty="0">
                <a:solidFill>
                  <a:srgbClr val="1E2328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100" dirty="0" err="1">
                <a:solidFill>
                  <a:srgbClr val="1E2328"/>
                </a:solidFill>
                <a:latin typeface="Open Sans"/>
                <a:ea typeface="Open Sans"/>
                <a:cs typeface="Open Sans"/>
                <a:sym typeface="Open Sans"/>
              </a:rPr>
              <a:t>elastycznymi</a:t>
            </a:r>
            <a:r>
              <a:rPr lang="en-US" sz="2100" dirty="0">
                <a:solidFill>
                  <a:srgbClr val="1E2328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en-US" sz="2100" dirty="0" err="1">
                <a:solidFill>
                  <a:srgbClr val="1E2328"/>
                </a:solidFill>
                <a:latin typeface="Open Sans"/>
                <a:ea typeface="Open Sans"/>
                <a:cs typeface="Open Sans"/>
                <a:sym typeface="Open Sans"/>
              </a:rPr>
              <a:t>przy</a:t>
            </a:r>
            <a:r>
              <a:rPr lang="en-US" sz="2100" dirty="0">
                <a:solidFill>
                  <a:srgbClr val="1E2328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100" dirty="0" err="1">
                <a:solidFill>
                  <a:srgbClr val="1E2328"/>
                </a:solidFill>
                <a:latin typeface="Open Sans"/>
                <a:ea typeface="Open Sans"/>
                <a:cs typeface="Open Sans"/>
                <a:sym typeface="Open Sans"/>
              </a:rPr>
              <a:t>użyciu</a:t>
            </a:r>
            <a:r>
              <a:rPr lang="en-US" sz="2100" dirty="0">
                <a:solidFill>
                  <a:srgbClr val="1E2328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100" dirty="0" err="1">
                <a:solidFill>
                  <a:srgbClr val="1E2328"/>
                </a:solidFill>
                <a:latin typeface="Open Sans"/>
                <a:ea typeface="Open Sans"/>
                <a:cs typeface="Open Sans"/>
                <a:sym typeface="Open Sans"/>
              </a:rPr>
              <a:t>overlocka</a:t>
            </a:r>
            <a:r>
              <a:rPr lang="en-US" sz="2100" dirty="0">
                <a:solidFill>
                  <a:srgbClr val="1E2328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6663633" y="1318186"/>
            <a:ext cx="7725499" cy="154516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6000"/>
              </a:lnSpc>
            </a:pPr>
            <a:r>
              <a:rPr lang="en-US" sz="6000" dirty="0" err="1">
                <a:solidFill>
                  <a:srgbClr val="1E2328"/>
                </a:solidFill>
                <a:latin typeface="Open Sans"/>
                <a:ea typeface="Open Sans"/>
                <a:cs typeface="Open Sans"/>
                <a:sym typeface="Open Sans"/>
              </a:rPr>
              <a:t>Oczekiwane</a:t>
            </a:r>
            <a:r>
              <a:rPr lang="en-US" sz="6000" dirty="0">
                <a:solidFill>
                  <a:srgbClr val="1E2328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6000" dirty="0" err="1">
                <a:solidFill>
                  <a:srgbClr val="1E2328"/>
                </a:solidFill>
                <a:latin typeface="Open Sans"/>
                <a:ea typeface="Open Sans"/>
                <a:cs typeface="Open Sans"/>
                <a:sym typeface="Open Sans"/>
              </a:rPr>
              <a:t>rezultaty</a:t>
            </a:r>
            <a:r>
              <a:rPr lang="en-US" sz="6000" dirty="0">
                <a:solidFill>
                  <a:srgbClr val="1E2328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6000" dirty="0" err="1">
                <a:solidFill>
                  <a:srgbClr val="1E2328"/>
                </a:solidFill>
                <a:latin typeface="Open Sans"/>
                <a:ea typeface="Open Sans"/>
                <a:cs typeface="Open Sans"/>
                <a:sym typeface="Open Sans"/>
              </a:rPr>
              <a:t>uczenia</a:t>
            </a:r>
            <a:r>
              <a:rPr lang="en-US" sz="6000" dirty="0">
                <a:solidFill>
                  <a:srgbClr val="1E2328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6000" dirty="0" err="1">
                <a:solidFill>
                  <a:srgbClr val="1E2328"/>
                </a:solidFill>
                <a:latin typeface="Open Sans"/>
                <a:ea typeface="Open Sans"/>
                <a:cs typeface="Open Sans"/>
                <a:sym typeface="Open Sans"/>
              </a:rPr>
              <a:t>się</a:t>
            </a:r>
            <a:endParaRPr lang="en-US" sz="6000" dirty="0">
              <a:solidFill>
                <a:srgbClr val="1E2328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1025214" y="335223"/>
            <a:ext cx="4519193" cy="3971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000"/>
              </a:lnSpc>
            </a:pPr>
            <a:r>
              <a:rPr lang="en-US" sz="2400">
                <a:solidFill>
                  <a:srgbClr val="1E2328"/>
                </a:solidFill>
                <a:latin typeface="Open Sans"/>
                <a:ea typeface="Open Sans"/>
                <a:cs typeface="Open Sans"/>
                <a:sym typeface="Open Sans"/>
              </a:rPr>
              <a:t>Program szkoleniowy UpTraK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7214340" y="163992"/>
            <a:ext cx="9569453" cy="782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000"/>
              </a:lnSpc>
            </a:pPr>
            <a:r>
              <a:rPr lang="en-US" sz="2450">
                <a:solidFill>
                  <a:srgbClr val="1E2328"/>
                </a:solidFill>
                <a:latin typeface="Open Sans"/>
                <a:ea typeface="Open Sans"/>
                <a:cs typeface="Open Sans"/>
                <a:sym typeface="Open Sans"/>
              </a:rPr>
              <a:t>Moduł 2, GENEROWANIE POMYSŁÓW: KREATYWNOŚĆ W PROCESIE UPCYKLINGU ODZIEŻY</a:t>
            </a:r>
          </a:p>
        </p:txBody>
      </p:sp>
      <p:sp>
        <p:nvSpPr>
          <p:cNvPr id="17" name="TextBox 17"/>
          <p:cNvSpPr txBox="1"/>
          <p:nvPr/>
        </p:nvSpPr>
        <p:spPr>
          <a:xfrm rot="-5400000">
            <a:off x="15886242" y="7531084"/>
            <a:ext cx="3194647" cy="2597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100"/>
              </a:lnSpc>
            </a:pPr>
            <a:r>
              <a:rPr lang="en-US" sz="1800">
                <a:solidFill>
                  <a:srgbClr val="1E2328"/>
                </a:solidFill>
                <a:latin typeface="Open Sans"/>
                <a:ea typeface="Open Sans"/>
                <a:cs typeface="Open Sans"/>
                <a:sym typeface="Open Sans"/>
              </a:rPr>
              <a:t>www.fashionupproject.com</a:t>
            </a:r>
          </a:p>
        </p:txBody>
      </p:sp>
    </p:spTree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7061464" y="6604825"/>
            <a:ext cx="9310983" cy="3595688"/>
          </a:xfrm>
          <a:custGeom>
            <a:avLst/>
            <a:gdLst/>
            <a:ahLst/>
            <a:cxnLst/>
            <a:rect l="l" t="t" r="r" b="b"/>
            <a:pathLst>
              <a:path w="9310983" h="3595688">
                <a:moveTo>
                  <a:pt x="0" y="0"/>
                </a:moveTo>
                <a:lnTo>
                  <a:pt x="9310982" y="0"/>
                </a:lnTo>
                <a:lnTo>
                  <a:pt x="9310982" y="3595688"/>
                </a:lnTo>
                <a:lnTo>
                  <a:pt x="0" y="359568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grpSp>
        <p:nvGrpSpPr>
          <p:cNvPr id="3" name="Group 3"/>
          <p:cNvGrpSpPr/>
          <p:nvPr/>
        </p:nvGrpSpPr>
        <p:grpSpPr>
          <a:xfrm>
            <a:off x="16681675" y="-6353"/>
            <a:ext cx="12697" cy="10299706"/>
            <a:chOff x="0" y="0"/>
            <a:chExt cx="16929" cy="13732942"/>
          </a:xfrm>
        </p:grpSpPr>
        <p:sp>
          <p:nvSpPr>
            <p:cNvPr id="4" name="Freeform 4"/>
            <p:cNvSpPr/>
            <p:nvPr/>
          </p:nvSpPr>
          <p:spPr>
            <a:xfrm>
              <a:off x="0" y="8509"/>
              <a:ext cx="16891" cy="13716001"/>
            </a:xfrm>
            <a:custGeom>
              <a:avLst/>
              <a:gdLst/>
              <a:ahLst/>
              <a:cxnLst/>
              <a:rect l="l" t="t" r="r" b="b"/>
              <a:pathLst>
                <a:path w="16891" h="13716001">
                  <a:moveTo>
                    <a:pt x="0" y="13716001"/>
                  </a:moveTo>
                  <a:lnTo>
                    <a:pt x="0" y="0"/>
                  </a:lnTo>
                  <a:lnTo>
                    <a:pt x="16891" y="0"/>
                  </a:lnTo>
                  <a:lnTo>
                    <a:pt x="16891" y="1371600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6353" y="1031557"/>
            <a:ext cx="18300706" cy="12697"/>
            <a:chOff x="0" y="0"/>
            <a:chExt cx="24400942" cy="16929"/>
          </a:xfrm>
        </p:grpSpPr>
        <p:sp>
          <p:nvSpPr>
            <p:cNvPr id="6" name="Freeform 6"/>
            <p:cNvSpPr/>
            <p:nvPr/>
          </p:nvSpPr>
          <p:spPr>
            <a:xfrm>
              <a:off x="8509" y="0"/>
              <a:ext cx="24384001" cy="16891"/>
            </a:xfrm>
            <a:custGeom>
              <a:avLst/>
              <a:gdLst/>
              <a:ahLst/>
              <a:cxnLst/>
              <a:rect l="l" t="t" r="r" b="b"/>
              <a:pathLst>
                <a:path w="24384001" h="16891">
                  <a:moveTo>
                    <a:pt x="24384001" y="16891"/>
                  </a:moveTo>
                  <a:lnTo>
                    <a:pt x="1" y="16891"/>
                  </a:lnTo>
                  <a:lnTo>
                    <a:pt x="0" y="0"/>
                  </a:lnTo>
                  <a:lnTo>
                    <a:pt x="24384001" y="0"/>
                  </a:lnTo>
                  <a:close/>
                </a:path>
              </a:pathLst>
            </a:custGeom>
            <a:solidFill>
              <a:srgbClr val="1E2328"/>
            </a:solidFill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16688029" y="1041397"/>
            <a:ext cx="1612668" cy="1612668"/>
            <a:chOff x="0" y="0"/>
            <a:chExt cx="2150224" cy="2150224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150237" cy="2150237"/>
            </a:xfrm>
            <a:custGeom>
              <a:avLst/>
              <a:gdLst/>
              <a:ahLst/>
              <a:cxnLst/>
              <a:rect l="l" t="t" r="r" b="b"/>
              <a:pathLst>
                <a:path w="2150237" h="2150237">
                  <a:moveTo>
                    <a:pt x="0" y="0"/>
                  </a:moveTo>
                  <a:lnTo>
                    <a:pt x="2150237" y="0"/>
                  </a:lnTo>
                  <a:lnTo>
                    <a:pt x="2150237" y="2150237"/>
                  </a:lnTo>
                  <a:lnTo>
                    <a:pt x="0" y="2150237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7204358" y="182451"/>
            <a:ext cx="9556756" cy="7694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000"/>
              </a:lnSpc>
            </a:pPr>
            <a:r>
              <a:rPr lang="en-US" sz="2450">
                <a:solidFill>
                  <a:srgbClr val="1E2328"/>
                </a:solidFill>
                <a:latin typeface="Open Sans"/>
                <a:ea typeface="Open Sans"/>
                <a:cs typeface="Open Sans"/>
                <a:sym typeface="Open Sans"/>
              </a:rPr>
              <a:t>Moduł 2, GENEROWANIE POMYSŁÓW: KREATYWNOŚĆ W PROCESIE UPCYKLINGU ODZIEŻY  </a:t>
            </a:r>
          </a:p>
        </p:txBody>
      </p:sp>
      <p:grpSp>
        <p:nvGrpSpPr>
          <p:cNvPr id="10" name="Group 10"/>
          <p:cNvGrpSpPr/>
          <p:nvPr/>
        </p:nvGrpSpPr>
        <p:grpSpPr>
          <a:xfrm>
            <a:off x="-12697" y="1025204"/>
            <a:ext cx="18288000" cy="1"/>
            <a:chOff x="0" y="0"/>
            <a:chExt cx="24384000" cy="1"/>
          </a:xfrm>
        </p:grpSpPr>
        <p:sp>
          <p:nvSpPr>
            <p:cNvPr id="11" name="Freeform 11"/>
            <p:cNvSpPr/>
            <p:nvPr/>
          </p:nvSpPr>
          <p:spPr>
            <a:xfrm>
              <a:off x="0" y="-1524"/>
              <a:ext cx="24384000" cy="3175"/>
            </a:xfrm>
            <a:custGeom>
              <a:avLst/>
              <a:gdLst/>
              <a:ahLst/>
              <a:cxnLst/>
              <a:rect l="l" t="t" r="r" b="b"/>
              <a:pathLst>
                <a:path w="24384000" h="3175">
                  <a:moveTo>
                    <a:pt x="24384000" y="3175"/>
                  </a:moveTo>
                  <a:lnTo>
                    <a:pt x="0" y="3048"/>
                  </a:lnTo>
                  <a:lnTo>
                    <a:pt x="0" y="0"/>
                  </a:lnTo>
                  <a:lnTo>
                    <a:pt x="24384000" y="0"/>
                  </a:lnTo>
                  <a:close/>
                </a:path>
              </a:pathLst>
            </a:custGeom>
            <a:solidFill>
              <a:srgbClr val="1E2328"/>
            </a:solidFill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507359" y="2230469"/>
            <a:ext cx="9452781" cy="61861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3200"/>
              </a:lnSpc>
            </a:pPr>
            <a:r>
              <a:rPr lang="en-US" sz="2100" b="1" dirty="0" err="1">
                <a:solidFill>
                  <a:srgbClr val="1E2328"/>
                </a:solidFill>
                <a:latin typeface="Open Sans"/>
                <a:ea typeface="Open Sans"/>
                <a:cs typeface="Open Sans"/>
                <a:sym typeface="Open Sans"/>
              </a:rPr>
              <a:t>Metoda</a:t>
            </a:r>
            <a:r>
              <a:rPr lang="en-US" sz="2100" b="1" dirty="0">
                <a:solidFill>
                  <a:srgbClr val="1E2328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100" dirty="0">
                <a:solidFill>
                  <a:srgbClr val="1E2328"/>
                </a:solidFill>
                <a:latin typeface="Open Sans"/>
                <a:ea typeface="Open Sans"/>
                <a:cs typeface="Open Sans"/>
                <a:sym typeface="Open Sans"/>
              </a:rPr>
              <a:t>ta </a:t>
            </a:r>
            <a:r>
              <a:rPr lang="en-US" sz="2100" dirty="0" err="1">
                <a:solidFill>
                  <a:srgbClr val="1E2328"/>
                </a:solidFill>
                <a:latin typeface="Open Sans"/>
                <a:ea typeface="Open Sans"/>
                <a:cs typeface="Open Sans"/>
                <a:sym typeface="Open Sans"/>
              </a:rPr>
              <a:t>będzie</a:t>
            </a:r>
            <a:r>
              <a:rPr lang="en-US" sz="2100" dirty="0">
                <a:solidFill>
                  <a:srgbClr val="1E2328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100" dirty="0" err="1">
                <a:solidFill>
                  <a:srgbClr val="1E2328"/>
                </a:solidFill>
                <a:latin typeface="Open Sans"/>
                <a:ea typeface="Open Sans"/>
                <a:cs typeface="Open Sans"/>
                <a:sym typeface="Open Sans"/>
              </a:rPr>
              <a:t>opierać</a:t>
            </a:r>
            <a:r>
              <a:rPr lang="en-US" sz="2100" dirty="0">
                <a:solidFill>
                  <a:srgbClr val="1E2328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100" dirty="0" err="1">
                <a:solidFill>
                  <a:srgbClr val="1E2328"/>
                </a:solidFill>
                <a:latin typeface="Open Sans"/>
                <a:ea typeface="Open Sans"/>
                <a:cs typeface="Open Sans"/>
                <a:sym typeface="Open Sans"/>
              </a:rPr>
              <a:t>się</a:t>
            </a:r>
            <a:r>
              <a:rPr lang="en-US" sz="2100" dirty="0">
                <a:solidFill>
                  <a:srgbClr val="1E2328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100" dirty="0" err="1">
                <a:solidFill>
                  <a:srgbClr val="1E2328"/>
                </a:solidFill>
                <a:latin typeface="Open Sans"/>
                <a:ea typeface="Open Sans"/>
                <a:cs typeface="Open Sans"/>
                <a:sym typeface="Open Sans"/>
              </a:rPr>
              <a:t>na</a:t>
            </a:r>
            <a:r>
              <a:rPr lang="en-US" sz="2100" dirty="0">
                <a:solidFill>
                  <a:srgbClr val="1E2328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100" dirty="0" err="1">
                <a:solidFill>
                  <a:srgbClr val="1E2328"/>
                </a:solidFill>
                <a:latin typeface="Open Sans"/>
                <a:ea typeface="Open Sans"/>
                <a:cs typeface="Open Sans"/>
                <a:sym typeface="Open Sans"/>
              </a:rPr>
              <a:t>uczeniu</a:t>
            </a:r>
            <a:r>
              <a:rPr lang="en-US" sz="2100" dirty="0">
                <a:solidFill>
                  <a:srgbClr val="1E2328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100" dirty="0" err="1">
                <a:solidFill>
                  <a:srgbClr val="1E2328"/>
                </a:solidFill>
                <a:latin typeface="Open Sans"/>
                <a:ea typeface="Open Sans"/>
                <a:cs typeface="Open Sans"/>
                <a:sym typeface="Open Sans"/>
              </a:rPr>
              <a:t>się</a:t>
            </a:r>
            <a:r>
              <a:rPr lang="en-US" sz="2100" dirty="0">
                <a:solidFill>
                  <a:srgbClr val="1E2328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100" dirty="0" err="1">
                <a:solidFill>
                  <a:srgbClr val="1E2328"/>
                </a:solidFill>
                <a:latin typeface="Open Sans"/>
                <a:ea typeface="Open Sans"/>
                <a:cs typeface="Open Sans"/>
                <a:sym typeface="Open Sans"/>
              </a:rPr>
              <a:t>przez</a:t>
            </a:r>
            <a:r>
              <a:rPr lang="en-US" sz="2100" dirty="0">
                <a:solidFill>
                  <a:srgbClr val="1E2328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100" dirty="0" err="1">
                <a:solidFill>
                  <a:srgbClr val="1E2328"/>
                </a:solidFill>
                <a:latin typeface="Open Sans"/>
                <a:ea typeface="Open Sans"/>
                <a:cs typeface="Open Sans"/>
                <a:sym typeface="Open Sans"/>
              </a:rPr>
              <a:t>doświadczenie</a:t>
            </a:r>
            <a:r>
              <a:rPr lang="en-US" sz="2100" dirty="0">
                <a:solidFill>
                  <a:srgbClr val="1E2328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en-US" sz="2100" dirty="0" err="1">
                <a:solidFill>
                  <a:srgbClr val="1E2328"/>
                </a:solidFill>
                <a:latin typeface="Open Sans"/>
                <a:ea typeface="Open Sans"/>
                <a:cs typeface="Open Sans"/>
                <a:sym typeface="Open Sans"/>
              </a:rPr>
              <a:t>połączeniu</a:t>
            </a:r>
            <a:r>
              <a:rPr lang="en-US" sz="2100" dirty="0">
                <a:solidFill>
                  <a:srgbClr val="1E2328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100" dirty="0" err="1">
                <a:solidFill>
                  <a:srgbClr val="1E2328"/>
                </a:solidFill>
                <a:latin typeface="Open Sans"/>
                <a:ea typeface="Open Sans"/>
                <a:cs typeface="Open Sans"/>
                <a:sym typeface="Open Sans"/>
              </a:rPr>
              <a:t>zajęć</a:t>
            </a:r>
            <a:r>
              <a:rPr lang="en-US" sz="2100" dirty="0">
                <a:solidFill>
                  <a:srgbClr val="1E2328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100" dirty="0" err="1">
                <a:solidFill>
                  <a:srgbClr val="1E2328"/>
                </a:solidFill>
                <a:latin typeface="Open Sans"/>
                <a:ea typeface="Open Sans"/>
                <a:cs typeface="Open Sans"/>
                <a:sym typeface="Open Sans"/>
              </a:rPr>
              <a:t>teoretycznych</a:t>
            </a:r>
            <a:r>
              <a:rPr lang="en-US" sz="2100" dirty="0">
                <a:solidFill>
                  <a:srgbClr val="1E2328"/>
                </a:solidFill>
                <a:latin typeface="Open Sans"/>
                <a:ea typeface="Open Sans"/>
                <a:cs typeface="Open Sans"/>
                <a:sym typeface="Open Sans"/>
              </a:rPr>
              <a:t> z </a:t>
            </a:r>
            <a:r>
              <a:rPr lang="en-US" sz="2100" dirty="0" err="1">
                <a:solidFill>
                  <a:srgbClr val="1E2328"/>
                </a:solidFill>
                <a:latin typeface="Open Sans"/>
                <a:ea typeface="Open Sans"/>
                <a:cs typeface="Open Sans"/>
                <a:sym typeface="Open Sans"/>
              </a:rPr>
              <a:t>praktyką</a:t>
            </a:r>
            <a:r>
              <a:rPr lang="en-US" sz="2100" dirty="0">
                <a:solidFill>
                  <a:srgbClr val="1E2328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en-US" sz="2100" dirty="0" err="1">
                <a:solidFill>
                  <a:srgbClr val="1E2328"/>
                </a:solidFill>
                <a:latin typeface="Open Sans"/>
                <a:ea typeface="Open Sans"/>
                <a:cs typeface="Open Sans"/>
                <a:sym typeface="Open Sans"/>
              </a:rPr>
              <a:t>mającym</a:t>
            </a:r>
            <a:r>
              <a:rPr lang="en-US" sz="2100" dirty="0">
                <a:solidFill>
                  <a:srgbClr val="1E2328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100" dirty="0" err="1">
                <a:solidFill>
                  <a:srgbClr val="1E2328"/>
                </a:solidFill>
                <a:latin typeface="Open Sans"/>
                <a:ea typeface="Open Sans"/>
                <a:cs typeface="Open Sans"/>
                <a:sym typeface="Open Sans"/>
              </a:rPr>
              <a:t>na</a:t>
            </a:r>
            <a:r>
              <a:rPr lang="en-US" sz="2100" dirty="0">
                <a:solidFill>
                  <a:srgbClr val="1E2328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100" dirty="0" err="1">
                <a:solidFill>
                  <a:srgbClr val="1E2328"/>
                </a:solidFill>
                <a:latin typeface="Open Sans"/>
                <a:ea typeface="Open Sans"/>
                <a:cs typeface="Open Sans"/>
                <a:sym typeface="Open Sans"/>
              </a:rPr>
              <a:t>celu</a:t>
            </a:r>
            <a:r>
              <a:rPr lang="en-US" sz="2100" dirty="0">
                <a:solidFill>
                  <a:srgbClr val="1E2328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100" dirty="0" err="1">
                <a:solidFill>
                  <a:srgbClr val="1E2328"/>
                </a:solidFill>
                <a:latin typeface="Open Sans"/>
                <a:ea typeface="Open Sans"/>
                <a:cs typeface="Open Sans"/>
                <a:sym typeface="Open Sans"/>
              </a:rPr>
              <a:t>rozwijanie</a:t>
            </a:r>
            <a:r>
              <a:rPr lang="en-US" sz="2100" dirty="0">
                <a:solidFill>
                  <a:srgbClr val="1E2328"/>
                </a:solidFill>
                <a:latin typeface="Open Sans"/>
                <a:ea typeface="Open Sans"/>
                <a:cs typeface="Open Sans"/>
                <a:sym typeface="Open Sans"/>
              </a:rPr>
              <a:t> u </a:t>
            </a:r>
            <a:r>
              <a:rPr lang="en-US" sz="2100" dirty="0" err="1">
                <a:solidFill>
                  <a:srgbClr val="1E2328"/>
                </a:solidFill>
                <a:latin typeface="Open Sans"/>
                <a:ea typeface="Open Sans"/>
                <a:cs typeface="Open Sans"/>
                <a:sym typeface="Open Sans"/>
              </a:rPr>
              <a:t>uczniów</a:t>
            </a:r>
            <a:r>
              <a:rPr lang="en-US" sz="2100" dirty="0">
                <a:solidFill>
                  <a:srgbClr val="1E2328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100" dirty="0" err="1">
                <a:solidFill>
                  <a:srgbClr val="1E2328"/>
                </a:solidFill>
                <a:latin typeface="Open Sans"/>
                <a:ea typeface="Open Sans"/>
                <a:cs typeface="Open Sans"/>
                <a:sym typeface="Open Sans"/>
              </a:rPr>
              <a:t>krytycznego</a:t>
            </a:r>
            <a:r>
              <a:rPr lang="en-US" sz="2100" dirty="0">
                <a:solidFill>
                  <a:srgbClr val="1E2328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100" dirty="0" err="1">
                <a:solidFill>
                  <a:srgbClr val="1E2328"/>
                </a:solidFill>
                <a:latin typeface="Open Sans"/>
                <a:ea typeface="Open Sans"/>
                <a:cs typeface="Open Sans"/>
                <a:sym typeface="Open Sans"/>
              </a:rPr>
              <a:t>myślenia</a:t>
            </a:r>
            <a:r>
              <a:rPr lang="en-US" sz="2100" dirty="0">
                <a:solidFill>
                  <a:srgbClr val="1E2328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100" dirty="0" err="1">
                <a:solidFill>
                  <a:srgbClr val="1E2328"/>
                </a:solidFill>
                <a:latin typeface="Open Sans"/>
                <a:ea typeface="Open Sans"/>
                <a:cs typeface="Open Sans"/>
                <a:sym typeface="Open Sans"/>
              </a:rPr>
              <a:t>i</a:t>
            </a:r>
            <a:r>
              <a:rPr lang="en-US" sz="2100" dirty="0">
                <a:solidFill>
                  <a:srgbClr val="1E2328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100" dirty="0" err="1">
                <a:solidFill>
                  <a:srgbClr val="1E2328"/>
                </a:solidFill>
                <a:latin typeface="Open Sans"/>
                <a:ea typeface="Open Sans"/>
                <a:cs typeface="Open Sans"/>
                <a:sym typeface="Open Sans"/>
              </a:rPr>
              <a:t>głębokiego</a:t>
            </a:r>
            <a:r>
              <a:rPr lang="en-US" sz="2100" dirty="0">
                <a:solidFill>
                  <a:srgbClr val="1E2328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100" dirty="0" err="1">
                <a:solidFill>
                  <a:srgbClr val="1E2328"/>
                </a:solidFill>
                <a:latin typeface="Open Sans"/>
                <a:ea typeface="Open Sans"/>
                <a:cs typeface="Open Sans"/>
                <a:sym typeface="Open Sans"/>
              </a:rPr>
              <a:t>zrozumienia</a:t>
            </a:r>
            <a:r>
              <a:rPr lang="en-US" sz="2100" dirty="0">
                <a:solidFill>
                  <a:srgbClr val="1E2328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</a:p>
          <a:p>
            <a:pPr marL="0" lvl="0" indent="0" algn="just">
              <a:lnSpc>
                <a:spcPts val="3200"/>
              </a:lnSpc>
            </a:pPr>
            <a:r>
              <a:rPr lang="en-US" sz="2100" dirty="0">
                <a:solidFill>
                  <a:srgbClr val="1E2328"/>
                </a:solidFill>
                <a:latin typeface="Open Sans"/>
                <a:ea typeface="Open Sans"/>
                <a:cs typeface="Open Sans"/>
                <a:sym typeface="Open Sans"/>
              </a:rPr>
              <a:t>Celem jest </a:t>
            </a:r>
            <a:r>
              <a:rPr lang="en-US" sz="2100" dirty="0" err="1">
                <a:solidFill>
                  <a:srgbClr val="1E2328"/>
                </a:solidFill>
                <a:latin typeface="Open Sans"/>
                <a:ea typeface="Open Sans"/>
                <a:cs typeface="Open Sans"/>
                <a:sym typeface="Open Sans"/>
              </a:rPr>
              <a:t>zapewnienie</a:t>
            </a:r>
            <a:r>
              <a:rPr lang="en-US" sz="2100" dirty="0">
                <a:solidFill>
                  <a:srgbClr val="1E2328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100" dirty="0" err="1">
                <a:solidFill>
                  <a:srgbClr val="1E2328"/>
                </a:solidFill>
                <a:latin typeface="Open Sans"/>
                <a:ea typeface="Open Sans"/>
                <a:cs typeface="Open Sans"/>
                <a:sym typeface="Open Sans"/>
              </a:rPr>
              <a:t>uczestnikom</a:t>
            </a:r>
            <a:r>
              <a:rPr lang="en-US" sz="2100" dirty="0">
                <a:solidFill>
                  <a:srgbClr val="1E2328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100" dirty="0" err="1">
                <a:solidFill>
                  <a:srgbClr val="1E2328"/>
                </a:solidFill>
                <a:latin typeface="Open Sans"/>
                <a:ea typeface="Open Sans"/>
                <a:cs typeface="Open Sans"/>
                <a:sym typeface="Open Sans"/>
              </a:rPr>
              <a:t>wszechstronnej</a:t>
            </a:r>
            <a:r>
              <a:rPr lang="en-US" sz="2100" dirty="0">
                <a:solidFill>
                  <a:srgbClr val="1E2328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100" dirty="0" err="1">
                <a:solidFill>
                  <a:srgbClr val="1E2328"/>
                </a:solidFill>
                <a:latin typeface="Open Sans"/>
                <a:ea typeface="Open Sans"/>
                <a:cs typeface="Open Sans"/>
                <a:sym typeface="Open Sans"/>
              </a:rPr>
              <a:t>wiedzy</a:t>
            </a:r>
            <a:r>
              <a:rPr lang="en-US" sz="2100" dirty="0">
                <a:solidFill>
                  <a:srgbClr val="1E2328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100" dirty="0" err="1">
                <a:solidFill>
                  <a:srgbClr val="1E2328"/>
                </a:solidFill>
                <a:latin typeface="Open Sans"/>
                <a:ea typeface="Open Sans"/>
                <a:cs typeface="Open Sans"/>
                <a:sym typeface="Open Sans"/>
              </a:rPr>
              <a:t>na</a:t>
            </a:r>
            <a:r>
              <a:rPr lang="en-US" sz="2100" dirty="0">
                <a:solidFill>
                  <a:srgbClr val="1E2328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100" dirty="0" err="1">
                <a:solidFill>
                  <a:srgbClr val="1E2328"/>
                </a:solidFill>
                <a:latin typeface="Open Sans"/>
                <a:ea typeface="Open Sans"/>
                <a:cs typeface="Open Sans"/>
                <a:sym typeface="Open Sans"/>
              </a:rPr>
              <a:t>temat</a:t>
            </a:r>
            <a:r>
              <a:rPr lang="en-US" sz="2100" dirty="0">
                <a:solidFill>
                  <a:srgbClr val="1E2328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100" dirty="0" err="1">
                <a:solidFill>
                  <a:srgbClr val="1E2328"/>
                </a:solidFill>
                <a:latin typeface="Open Sans"/>
                <a:ea typeface="Open Sans"/>
                <a:cs typeface="Open Sans"/>
                <a:sym typeface="Open Sans"/>
              </a:rPr>
              <a:t>upcyklingu</a:t>
            </a:r>
            <a:r>
              <a:rPr lang="en-US" sz="2100" dirty="0">
                <a:solidFill>
                  <a:srgbClr val="1E2328"/>
                </a:solidFill>
                <a:latin typeface="Open Sans"/>
                <a:ea typeface="Open Sans"/>
                <a:cs typeface="Open Sans"/>
                <a:sym typeface="Open Sans"/>
              </a:rPr>
              <a:t>, a </a:t>
            </a:r>
            <a:r>
              <a:rPr lang="en-US" sz="2100" dirty="0" err="1">
                <a:solidFill>
                  <a:srgbClr val="1E2328"/>
                </a:solidFill>
                <a:latin typeface="Open Sans"/>
                <a:ea typeface="Open Sans"/>
                <a:cs typeface="Open Sans"/>
                <a:sym typeface="Open Sans"/>
              </a:rPr>
              <a:t>także</a:t>
            </a:r>
            <a:r>
              <a:rPr lang="en-US" sz="2100" dirty="0">
                <a:solidFill>
                  <a:srgbClr val="1E2328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100" dirty="0" err="1">
                <a:solidFill>
                  <a:srgbClr val="1E2328"/>
                </a:solidFill>
                <a:latin typeface="Open Sans"/>
                <a:ea typeface="Open Sans"/>
                <a:cs typeface="Open Sans"/>
                <a:sym typeface="Open Sans"/>
              </a:rPr>
              <a:t>rozwijanie</a:t>
            </a:r>
            <a:r>
              <a:rPr lang="en-US" sz="2100" dirty="0">
                <a:solidFill>
                  <a:srgbClr val="1E2328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100" dirty="0" err="1">
                <a:solidFill>
                  <a:srgbClr val="1E2328"/>
                </a:solidFill>
                <a:latin typeface="Open Sans"/>
                <a:ea typeface="Open Sans"/>
                <a:cs typeface="Open Sans"/>
                <a:sym typeface="Open Sans"/>
              </a:rPr>
              <a:t>kreatywności</a:t>
            </a:r>
            <a:r>
              <a:rPr lang="en-US" sz="2100" dirty="0">
                <a:solidFill>
                  <a:srgbClr val="1E2328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en-US" sz="2100" dirty="0" err="1">
                <a:solidFill>
                  <a:srgbClr val="1E2328"/>
                </a:solidFill>
                <a:latin typeface="Open Sans"/>
                <a:ea typeface="Open Sans"/>
                <a:cs typeface="Open Sans"/>
                <a:sym typeface="Open Sans"/>
              </a:rPr>
              <a:t>świadomości</a:t>
            </a:r>
            <a:r>
              <a:rPr lang="en-US" sz="2100" dirty="0">
                <a:solidFill>
                  <a:srgbClr val="1E2328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100" dirty="0" err="1">
                <a:solidFill>
                  <a:srgbClr val="1E2328"/>
                </a:solidFill>
                <a:latin typeface="Open Sans"/>
                <a:ea typeface="Open Sans"/>
                <a:cs typeface="Open Sans"/>
                <a:sym typeface="Open Sans"/>
              </a:rPr>
              <a:t>zrównoważonego</a:t>
            </a:r>
            <a:r>
              <a:rPr lang="en-US" sz="2100" dirty="0">
                <a:solidFill>
                  <a:srgbClr val="1E2328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100" dirty="0" err="1">
                <a:solidFill>
                  <a:srgbClr val="1E2328"/>
                </a:solidFill>
                <a:latin typeface="Open Sans"/>
                <a:ea typeface="Open Sans"/>
                <a:cs typeface="Open Sans"/>
                <a:sym typeface="Open Sans"/>
              </a:rPr>
              <a:t>rozwoju</a:t>
            </a:r>
            <a:r>
              <a:rPr lang="en-US" sz="2100" dirty="0">
                <a:solidFill>
                  <a:srgbClr val="1E2328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100" dirty="0" err="1">
                <a:solidFill>
                  <a:srgbClr val="1E2328"/>
                </a:solidFill>
                <a:latin typeface="Open Sans"/>
                <a:ea typeface="Open Sans"/>
                <a:cs typeface="Open Sans"/>
                <a:sym typeface="Open Sans"/>
              </a:rPr>
              <a:t>i</a:t>
            </a:r>
            <a:r>
              <a:rPr lang="en-US" sz="2100" dirty="0">
                <a:solidFill>
                  <a:srgbClr val="1E2328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100" dirty="0" err="1">
                <a:solidFill>
                  <a:srgbClr val="1E2328"/>
                </a:solidFill>
                <a:latin typeface="Open Sans"/>
                <a:ea typeface="Open Sans"/>
                <a:cs typeface="Open Sans"/>
                <a:sym typeface="Open Sans"/>
              </a:rPr>
              <a:t>generowania</a:t>
            </a:r>
            <a:r>
              <a:rPr lang="en-US" sz="2100" dirty="0">
                <a:solidFill>
                  <a:srgbClr val="1E2328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100" dirty="0" err="1">
                <a:solidFill>
                  <a:srgbClr val="1E2328"/>
                </a:solidFill>
                <a:latin typeface="Open Sans"/>
                <a:ea typeface="Open Sans"/>
                <a:cs typeface="Open Sans"/>
                <a:sym typeface="Open Sans"/>
              </a:rPr>
              <a:t>pomysłów</a:t>
            </a:r>
            <a:r>
              <a:rPr lang="en-US" sz="2100" dirty="0">
                <a:solidFill>
                  <a:srgbClr val="1E2328"/>
                </a:solidFill>
                <a:latin typeface="Open Sans"/>
                <a:ea typeface="Open Sans"/>
                <a:cs typeface="Open Sans"/>
                <a:sym typeface="Open Sans"/>
              </a:rPr>
              <a:t> w </a:t>
            </a:r>
            <a:r>
              <a:rPr lang="en-US" sz="2100" dirty="0" err="1">
                <a:solidFill>
                  <a:srgbClr val="1E2328"/>
                </a:solidFill>
                <a:latin typeface="Open Sans"/>
                <a:ea typeface="Open Sans"/>
                <a:cs typeface="Open Sans"/>
                <a:sym typeface="Open Sans"/>
              </a:rPr>
              <a:t>ramach</a:t>
            </a:r>
            <a:r>
              <a:rPr lang="en-US" sz="2100" dirty="0">
                <a:solidFill>
                  <a:srgbClr val="1E2328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100" dirty="0" err="1">
                <a:solidFill>
                  <a:srgbClr val="1E2328"/>
                </a:solidFill>
                <a:latin typeface="Open Sans"/>
                <a:ea typeface="Open Sans"/>
                <a:cs typeface="Open Sans"/>
                <a:sym typeface="Open Sans"/>
              </a:rPr>
              <a:t>procesu</a:t>
            </a:r>
            <a:r>
              <a:rPr lang="en-US" sz="2100" dirty="0">
                <a:solidFill>
                  <a:srgbClr val="1E2328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100" dirty="0" err="1">
                <a:solidFill>
                  <a:srgbClr val="1E2328"/>
                </a:solidFill>
                <a:latin typeface="Open Sans"/>
                <a:ea typeface="Open Sans"/>
                <a:cs typeface="Open Sans"/>
                <a:sym typeface="Open Sans"/>
              </a:rPr>
              <a:t>upcyklingu</a:t>
            </a:r>
            <a:r>
              <a:rPr lang="en-US" sz="2100" dirty="0">
                <a:solidFill>
                  <a:srgbClr val="1E2328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</a:p>
          <a:p>
            <a:pPr marL="0" lvl="0" indent="0" algn="just">
              <a:lnSpc>
                <a:spcPts val="3200"/>
              </a:lnSpc>
            </a:pPr>
            <a:r>
              <a:rPr lang="en-US" sz="2100" dirty="0" err="1">
                <a:solidFill>
                  <a:srgbClr val="1E2328"/>
                </a:solidFill>
                <a:latin typeface="Open Sans"/>
                <a:ea typeface="Open Sans"/>
                <a:cs typeface="Open Sans"/>
                <a:sym typeface="Open Sans"/>
              </a:rPr>
              <a:t>Zaprezentowane</a:t>
            </a:r>
            <a:r>
              <a:rPr lang="en-US" sz="2100" dirty="0">
                <a:solidFill>
                  <a:srgbClr val="1E2328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100" dirty="0" err="1">
                <a:solidFill>
                  <a:srgbClr val="1E2328"/>
                </a:solidFill>
                <a:latin typeface="Open Sans"/>
                <a:ea typeface="Open Sans"/>
                <a:cs typeface="Open Sans"/>
                <a:sym typeface="Open Sans"/>
              </a:rPr>
              <a:t>zostaną</a:t>
            </a:r>
            <a:r>
              <a:rPr lang="en-US" sz="2100" dirty="0">
                <a:solidFill>
                  <a:srgbClr val="1E2328"/>
                </a:solidFill>
                <a:latin typeface="Open Sans"/>
                <a:ea typeface="Open Sans"/>
                <a:cs typeface="Open Sans"/>
                <a:sym typeface="Open Sans"/>
              </a:rPr>
              <a:t> studia </a:t>
            </a:r>
            <a:r>
              <a:rPr lang="en-US" sz="2100" dirty="0" err="1">
                <a:solidFill>
                  <a:srgbClr val="1E2328"/>
                </a:solidFill>
                <a:latin typeface="Open Sans"/>
                <a:ea typeface="Open Sans"/>
                <a:cs typeface="Open Sans"/>
                <a:sym typeface="Open Sans"/>
              </a:rPr>
              <a:t>przypadków</a:t>
            </a:r>
            <a:r>
              <a:rPr lang="en-US" sz="2100" dirty="0">
                <a:solidFill>
                  <a:srgbClr val="1E2328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100" dirty="0" err="1">
                <a:solidFill>
                  <a:srgbClr val="1E2328"/>
                </a:solidFill>
                <a:latin typeface="Open Sans"/>
                <a:ea typeface="Open Sans"/>
                <a:cs typeface="Open Sans"/>
                <a:sym typeface="Open Sans"/>
              </a:rPr>
              <a:t>pokazujące</a:t>
            </a:r>
            <a:r>
              <a:rPr lang="en-US" sz="2100" dirty="0">
                <a:solidFill>
                  <a:srgbClr val="1E2328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100" dirty="0" err="1">
                <a:solidFill>
                  <a:srgbClr val="1E2328"/>
                </a:solidFill>
                <a:latin typeface="Open Sans"/>
                <a:ea typeface="Open Sans"/>
                <a:cs typeface="Open Sans"/>
                <a:sym typeface="Open Sans"/>
              </a:rPr>
              <a:t>udane</a:t>
            </a:r>
            <a:r>
              <a:rPr lang="en-US" sz="2100" dirty="0">
                <a:solidFill>
                  <a:srgbClr val="1E2328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100" dirty="0" err="1">
                <a:solidFill>
                  <a:srgbClr val="1E2328"/>
                </a:solidFill>
                <a:latin typeface="Open Sans"/>
                <a:ea typeface="Open Sans"/>
                <a:cs typeface="Open Sans"/>
                <a:sym typeface="Open Sans"/>
              </a:rPr>
              <a:t>projekty</a:t>
            </a:r>
            <a:r>
              <a:rPr lang="en-US" sz="2100" dirty="0">
                <a:solidFill>
                  <a:srgbClr val="1E2328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100" dirty="0" err="1">
                <a:solidFill>
                  <a:srgbClr val="1E2328"/>
                </a:solidFill>
                <a:latin typeface="Open Sans"/>
                <a:ea typeface="Open Sans"/>
                <a:cs typeface="Open Sans"/>
                <a:sym typeface="Open Sans"/>
              </a:rPr>
              <a:t>marek</a:t>
            </a:r>
            <a:r>
              <a:rPr lang="en-US" sz="2100" dirty="0">
                <a:solidFill>
                  <a:srgbClr val="1E2328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100" dirty="0" err="1">
                <a:solidFill>
                  <a:srgbClr val="1E2328"/>
                </a:solidFill>
                <a:latin typeface="Open Sans"/>
                <a:ea typeface="Open Sans"/>
                <a:cs typeface="Open Sans"/>
                <a:sym typeface="Open Sans"/>
              </a:rPr>
              <a:t>stawiających</a:t>
            </a:r>
            <a:r>
              <a:rPr lang="en-US" sz="2100" dirty="0">
                <a:solidFill>
                  <a:srgbClr val="1E2328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100" dirty="0" err="1">
                <a:solidFill>
                  <a:srgbClr val="1E2328"/>
                </a:solidFill>
                <a:latin typeface="Open Sans"/>
                <a:ea typeface="Open Sans"/>
                <a:cs typeface="Open Sans"/>
                <a:sym typeface="Open Sans"/>
              </a:rPr>
              <a:t>na</a:t>
            </a:r>
            <a:r>
              <a:rPr lang="en-US" sz="2100" dirty="0">
                <a:solidFill>
                  <a:srgbClr val="1E2328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100" dirty="0" err="1">
                <a:solidFill>
                  <a:srgbClr val="1E2328"/>
                </a:solidFill>
                <a:latin typeface="Open Sans"/>
                <a:ea typeface="Open Sans"/>
                <a:cs typeface="Open Sans"/>
                <a:sym typeface="Open Sans"/>
              </a:rPr>
              <a:t>upcykling</a:t>
            </a:r>
            <a:r>
              <a:rPr lang="en-US" sz="2100" dirty="0">
                <a:solidFill>
                  <a:srgbClr val="1E2328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100" dirty="0" err="1">
                <a:solidFill>
                  <a:srgbClr val="1E2328"/>
                </a:solidFill>
                <a:latin typeface="Open Sans"/>
                <a:ea typeface="Open Sans"/>
                <a:cs typeface="Open Sans"/>
                <a:sym typeface="Open Sans"/>
              </a:rPr>
              <a:t>i</a:t>
            </a:r>
            <a:r>
              <a:rPr lang="en-US" sz="2100" dirty="0">
                <a:solidFill>
                  <a:srgbClr val="1E2328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100" dirty="0" err="1">
                <a:solidFill>
                  <a:srgbClr val="1E2328"/>
                </a:solidFill>
                <a:latin typeface="Open Sans"/>
                <a:ea typeface="Open Sans"/>
                <a:cs typeface="Open Sans"/>
                <a:sym typeface="Open Sans"/>
              </a:rPr>
              <a:t>zrównoważony</a:t>
            </a:r>
            <a:r>
              <a:rPr lang="en-US" sz="2100" dirty="0">
                <a:solidFill>
                  <a:srgbClr val="1E2328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100" dirty="0" err="1">
                <a:solidFill>
                  <a:srgbClr val="1E2328"/>
                </a:solidFill>
                <a:latin typeface="Open Sans"/>
                <a:ea typeface="Open Sans"/>
                <a:cs typeface="Open Sans"/>
                <a:sym typeface="Open Sans"/>
              </a:rPr>
              <a:t>rozwój</a:t>
            </a:r>
            <a:r>
              <a:rPr lang="en-US" sz="2100" dirty="0">
                <a:solidFill>
                  <a:srgbClr val="1E2328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</a:p>
          <a:p>
            <a:pPr marL="0" lvl="0" indent="0" algn="just">
              <a:lnSpc>
                <a:spcPts val="3200"/>
              </a:lnSpc>
            </a:pPr>
            <a:r>
              <a:rPr lang="en-US" sz="2100" dirty="0" err="1">
                <a:solidFill>
                  <a:srgbClr val="1E2328"/>
                </a:solidFill>
                <a:latin typeface="Open Sans"/>
                <a:ea typeface="Open Sans"/>
                <a:cs typeface="Open Sans"/>
                <a:sym typeface="Open Sans"/>
              </a:rPr>
              <a:t>Będziemy</a:t>
            </a:r>
            <a:r>
              <a:rPr lang="en-US" sz="2100" dirty="0">
                <a:solidFill>
                  <a:srgbClr val="1E2328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100" dirty="0" err="1">
                <a:solidFill>
                  <a:srgbClr val="1E2328"/>
                </a:solidFill>
                <a:latin typeface="Open Sans"/>
                <a:ea typeface="Open Sans"/>
                <a:cs typeface="Open Sans"/>
                <a:sym typeface="Open Sans"/>
              </a:rPr>
              <a:t>zachęcać</a:t>
            </a:r>
            <a:r>
              <a:rPr lang="en-US" sz="2100" dirty="0">
                <a:solidFill>
                  <a:srgbClr val="1E2328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100" dirty="0" err="1">
                <a:solidFill>
                  <a:srgbClr val="1E2328"/>
                </a:solidFill>
                <a:latin typeface="Open Sans"/>
                <a:ea typeface="Open Sans"/>
                <a:cs typeface="Open Sans"/>
                <a:sym typeface="Open Sans"/>
              </a:rPr>
              <a:t>uczestników</a:t>
            </a:r>
            <a:r>
              <a:rPr lang="en-US" sz="2100" dirty="0">
                <a:solidFill>
                  <a:srgbClr val="1E2328"/>
                </a:solidFill>
                <a:latin typeface="Open Sans"/>
                <a:ea typeface="Open Sans"/>
                <a:cs typeface="Open Sans"/>
                <a:sym typeface="Open Sans"/>
              </a:rPr>
              <a:t> do </a:t>
            </a:r>
            <a:r>
              <a:rPr lang="en-US" sz="2100" dirty="0" err="1">
                <a:solidFill>
                  <a:srgbClr val="1E2328"/>
                </a:solidFill>
                <a:latin typeface="Open Sans"/>
                <a:ea typeface="Open Sans"/>
                <a:cs typeface="Open Sans"/>
                <a:sym typeface="Open Sans"/>
              </a:rPr>
              <a:t>podejmowania</a:t>
            </a:r>
            <a:r>
              <a:rPr lang="en-US" sz="2100" dirty="0">
                <a:solidFill>
                  <a:srgbClr val="1E2328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100" dirty="0" err="1">
                <a:solidFill>
                  <a:srgbClr val="1E2328"/>
                </a:solidFill>
                <a:latin typeface="Open Sans"/>
                <a:ea typeface="Open Sans"/>
                <a:cs typeface="Open Sans"/>
                <a:sym typeface="Open Sans"/>
              </a:rPr>
              <a:t>kreatywnego</a:t>
            </a:r>
            <a:r>
              <a:rPr lang="en-US" sz="2100" dirty="0">
                <a:solidFill>
                  <a:srgbClr val="1E2328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100" dirty="0" err="1">
                <a:solidFill>
                  <a:srgbClr val="1E2328"/>
                </a:solidFill>
                <a:latin typeface="Open Sans"/>
                <a:ea typeface="Open Sans"/>
                <a:cs typeface="Open Sans"/>
                <a:sym typeface="Open Sans"/>
              </a:rPr>
              <a:t>ryzyka</a:t>
            </a:r>
            <a:r>
              <a:rPr lang="en-US" sz="2100" dirty="0">
                <a:solidFill>
                  <a:srgbClr val="1E2328"/>
                </a:solidFill>
                <a:latin typeface="Open Sans"/>
                <a:ea typeface="Open Sans"/>
                <a:cs typeface="Open Sans"/>
                <a:sym typeface="Open Sans"/>
              </a:rPr>
              <a:t>, co </a:t>
            </a:r>
            <a:r>
              <a:rPr lang="en-US" sz="2100" dirty="0" err="1">
                <a:solidFill>
                  <a:srgbClr val="1E2328"/>
                </a:solidFill>
                <a:latin typeface="Open Sans"/>
                <a:ea typeface="Open Sans"/>
                <a:cs typeface="Open Sans"/>
                <a:sym typeface="Open Sans"/>
              </a:rPr>
              <a:t>pomoże</a:t>
            </a:r>
            <a:r>
              <a:rPr lang="en-US" sz="2100" dirty="0">
                <a:solidFill>
                  <a:srgbClr val="1E2328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100" dirty="0" err="1">
                <a:solidFill>
                  <a:srgbClr val="1E2328"/>
                </a:solidFill>
                <a:latin typeface="Open Sans"/>
                <a:ea typeface="Open Sans"/>
                <a:cs typeface="Open Sans"/>
                <a:sym typeface="Open Sans"/>
              </a:rPr>
              <a:t>im</a:t>
            </a:r>
            <a:r>
              <a:rPr lang="en-US" sz="2100" dirty="0">
                <a:solidFill>
                  <a:srgbClr val="1E2328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100" dirty="0" err="1">
                <a:solidFill>
                  <a:srgbClr val="1E2328"/>
                </a:solidFill>
                <a:latin typeface="Open Sans"/>
                <a:ea typeface="Open Sans"/>
                <a:cs typeface="Open Sans"/>
                <a:sym typeface="Open Sans"/>
              </a:rPr>
              <a:t>poczuć</a:t>
            </a:r>
            <a:r>
              <a:rPr lang="en-US" sz="2100" dirty="0">
                <a:solidFill>
                  <a:srgbClr val="1E2328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100" dirty="0" err="1">
                <a:solidFill>
                  <a:srgbClr val="1E2328"/>
                </a:solidFill>
                <a:latin typeface="Open Sans"/>
                <a:ea typeface="Open Sans"/>
                <a:cs typeface="Open Sans"/>
                <a:sym typeface="Open Sans"/>
              </a:rPr>
              <a:t>się</a:t>
            </a:r>
            <a:r>
              <a:rPr lang="en-US" sz="2100" dirty="0">
                <a:solidFill>
                  <a:srgbClr val="1E2328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100" dirty="0" err="1">
                <a:solidFill>
                  <a:srgbClr val="1E2328"/>
                </a:solidFill>
                <a:latin typeface="Open Sans"/>
                <a:ea typeface="Open Sans"/>
                <a:cs typeface="Open Sans"/>
                <a:sym typeface="Open Sans"/>
              </a:rPr>
              <a:t>swobodnie</a:t>
            </a:r>
            <a:r>
              <a:rPr lang="en-US" sz="2100" dirty="0">
                <a:solidFill>
                  <a:srgbClr val="1E2328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100" dirty="0" err="1">
                <a:solidFill>
                  <a:srgbClr val="1E2328"/>
                </a:solidFill>
                <a:latin typeface="Open Sans"/>
                <a:ea typeface="Open Sans"/>
                <a:cs typeface="Open Sans"/>
                <a:sym typeface="Open Sans"/>
              </a:rPr>
              <a:t>podczas</a:t>
            </a:r>
            <a:r>
              <a:rPr lang="en-US" sz="2100" dirty="0">
                <a:solidFill>
                  <a:srgbClr val="1E2328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100" dirty="0" err="1">
                <a:solidFill>
                  <a:srgbClr val="1E2328"/>
                </a:solidFill>
                <a:latin typeface="Open Sans"/>
                <a:ea typeface="Open Sans"/>
                <a:cs typeface="Open Sans"/>
                <a:sym typeface="Open Sans"/>
              </a:rPr>
              <a:t>eksperymentowania</a:t>
            </a:r>
            <a:r>
              <a:rPr lang="en-US" sz="2100" dirty="0">
                <a:solidFill>
                  <a:srgbClr val="1E2328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</a:p>
          <a:p>
            <a:pPr marL="0" lvl="0" indent="0" algn="just">
              <a:lnSpc>
                <a:spcPts val="3200"/>
              </a:lnSpc>
            </a:pPr>
            <a:r>
              <a:rPr lang="en-US" sz="2100" dirty="0" err="1">
                <a:solidFill>
                  <a:srgbClr val="1E2328"/>
                </a:solidFill>
                <a:latin typeface="Open Sans"/>
                <a:ea typeface="Open Sans"/>
                <a:cs typeface="Open Sans"/>
                <a:sym typeface="Open Sans"/>
              </a:rPr>
              <a:t>Instruktorzy</a:t>
            </a:r>
            <a:r>
              <a:rPr lang="en-US" sz="2100" dirty="0">
                <a:solidFill>
                  <a:srgbClr val="1E2328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100" dirty="0" err="1">
                <a:solidFill>
                  <a:srgbClr val="1E2328"/>
                </a:solidFill>
                <a:latin typeface="Open Sans"/>
                <a:ea typeface="Open Sans"/>
                <a:cs typeface="Open Sans"/>
                <a:sym typeface="Open Sans"/>
              </a:rPr>
              <a:t>oferują</a:t>
            </a:r>
            <a:r>
              <a:rPr lang="en-US" sz="2100" dirty="0">
                <a:solidFill>
                  <a:srgbClr val="1E2328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100" dirty="0" err="1">
                <a:solidFill>
                  <a:srgbClr val="1E2328"/>
                </a:solidFill>
                <a:latin typeface="Open Sans"/>
                <a:ea typeface="Open Sans"/>
                <a:cs typeface="Open Sans"/>
                <a:sym typeface="Open Sans"/>
              </a:rPr>
              <a:t>wskazówki</a:t>
            </a:r>
            <a:r>
              <a:rPr lang="en-US" sz="2100" dirty="0">
                <a:solidFill>
                  <a:srgbClr val="1E2328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en-US" sz="2100" dirty="0" err="1">
                <a:solidFill>
                  <a:srgbClr val="1E2328"/>
                </a:solidFill>
                <a:latin typeface="Open Sans"/>
                <a:ea typeface="Open Sans"/>
                <a:cs typeface="Open Sans"/>
                <a:sym typeface="Open Sans"/>
              </a:rPr>
              <a:t>pomagając</a:t>
            </a:r>
            <a:r>
              <a:rPr lang="en-US" sz="2100" dirty="0">
                <a:solidFill>
                  <a:srgbClr val="1E2328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100" dirty="0" err="1">
                <a:solidFill>
                  <a:srgbClr val="1E2328"/>
                </a:solidFill>
                <a:latin typeface="Open Sans"/>
                <a:ea typeface="Open Sans"/>
                <a:cs typeface="Open Sans"/>
                <a:sym typeface="Open Sans"/>
              </a:rPr>
              <a:t>uczestnikom</a:t>
            </a:r>
            <a:r>
              <a:rPr lang="en-US" sz="2100" dirty="0">
                <a:solidFill>
                  <a:srgbClr val="1E2328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100" dirty="0" err="1">
                <a:solidFill>
                  <a:srgbClr val="1E2328"/>
                </a:solidFill>
                <a:latin typeface="Open Sans"/>
                <a:ea typeface="Open Sans"/>
                <a:cs typeface="Open Sans"/>
                <a:sym typeface="Open Sans"/>
              </a:rPr>
              <a:t>pokonywać</a:t>
            </a:r>
            <a:r>
              <a:rPr lang="en-US" sz="2100" dirty="0">
                <a:solidFill>
                  <a:srgbClr val="1E2328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100" dirty="0" err="1">
                <a:solidFill>
                  <a:srgbClr val="1E2328"/>
                </a:solidFill>
                <a:latin typeface="Open Sans"/>
                <a:ea typeface="Open Sans"/>
                <a:cs typeface="Open Sans"/>
                <a:sym typeface="Open Sans"/>
              </a:rPr>
              <a:t>trudności</a:t>
            </a:r>
            <a:r>
              <a:rPr lang="en-US" sz="2100" dirty="0">
                <a:solidFill>
                  <a:srgbClr val="1E2328"/>
                </a:solidFill>
                <a:latin typeface="Open Sans"/>
                <a:ea typeface="Open Sans"/>
                <a:cs typeface="Open Sans"/>
                <a:sym typeface="Open Sans"/>
              </a:rPr>
              <a:t> w </a:t>
            </a:r>
            <a:r>
              <a:rPr lang="en-US" sz="2100" dirty="0" err="1">
                <a:solidFill>
                  <a:srgbClr val="1E2328"/>
                </a:solidFill>
                <a:latin typeface="Open Sans"/>
                <a:ea typeface="Open Sans"/>
                <a:cs typeface="Open Sans"/>
                <a:sym typeface="Open Sans"/>
              </a:rPr>
              <a:t>realizacji</a:t>
            </a:r>
            <a:r>
              <a:rPr lang="en-US" sz="2100" dirty="0">
                <a:solidFill>
                  <a:srgbClr val="1E2328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100" dirty="0" err="1">
                <a:solidFill>
                  <a:srgbClr val="1E2328"/>
                </a:solidFill>
                <a:latin typeface="Open Sans"/>
                <a:ea typeface="Open Sans"/>
                <a:cs typeface="Open Sans"/>
                <a:sym typeface="Open Sans"/>
              </a:rPr>
              <a:t>zadań</a:t>
            </a:r>
            <a:r>
              <a:rPr lang="en-US" sz="2100" dirty="0">
                <a:solidFill>
                  <a:srgbClr val="1E2328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100" dirty="0" err="1">
                <a:solidFill>
                  <a:srgbClr val="1E2328"/>
                </a:solidFill>
                <a:latin typeface="Open Sans"/>
                <a:ea typeface="Open Sans"/>
                <a:cs typeface="Open Sans"/>
                <a:sym typeface="Open Sans"/>
              </a:rPr>
              <a:t>i</a:t>
            </a:r>
            <a:r>
              <a:rPr lang="en-US" sz="2100" dirty="0">
                <a:solidFill>
                  <a:srgbClr val="1E2328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100" dirty="0" err="1">
                <a:solidFill>
                  <a:srgbClr val="1E2328"/>
                </a:solidFill>
                <a:latin typeface="Open Sans"/>
                <a:ea typeface="Open Sans"/>
                <a:cs typeface="Open Sans"/>
                <a:sym typeface="Open Sans"/>
              </a:rPr>
              <a:t>prezentując</a:t>
            </a:r>
            <a:r>
              <a:rPr lang="en-US" sz="2100" dirty="0">
                <a:solidFill>
                  <a:srgbClr val="1E2328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100" dirty="0" err="1">
                <a:solidFill>
                  <a:srgbClr val="1E2328"/>
                </a:solidFill>
                <a:latin typeface="Open Sans"/>
                <a:ea typeface="Open Sans"/>
                <a:cs typeface="Open Sans"/>
                <a:sym typeface="Open Sans"/>
              </a:rPr>
              <a:t>praktyczne</a:t>
            </a:r>
            <a:r>
              <a:rPr lang="en-US" sz="2100" dirty="0">
                <a:solidFill>
                  <a:srgbClr val="1E2328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100" dirty="0" err="1">
                <a:solidFill>
                  <a:srgbClr val="1E2328"/>
                </a:solidFill>
                <a:latin typeface="Open Sans"/>
                <a:ea typeface="Open Sans"/>
                <a:cs typeface="Open Sans"/>
                <a:sym typeface="Open Sans"/>
              </a:rPr>
              <a:t>podejścia</a:t>
            </a:r>
            <a:r>
              <a:rPr lang="en-US" sz="2100" dirty="0">
                <a:solidFill>
                  <a:srgbClr val="1E2328"/>
                </a:solidFill>
                <a:latin typeface="Open Sans"/>
                <a:ea typeface="Open Sans"/>
                <a:cs typeface="Open Sans"/>
                <a:sym typeface="Open Sans"/>
              </a:rPr>
              <a:t> do </a:t>
            </a:r>
            <a:r>
              <a:rPr lang="en-US" sz="2100" dirty="0" err="1">
                <a:solidFill>
                  <a:srgbClr val="1E2328"/>
                </a:solidFill>
                <a:latin typeface="Open Sans"/>
                <a:ea typeface="Open Sans"/>
                <a:cs typeface="Open Sans"/>
                <a:sym typeface="Open Sans"/>
              </a:rPr>
              <a:t>recyklingu</a:t>
            </a:r>
            <a:r>
              <a:rPr lang="en-US" sz="2100" dirty="0">
                <a:solidFill>
                  <a:srgbClr val="1E2328"/>
                </a:solidFill>
                <a:latin typeface="Open Sans"/>
                <a:ea typeface="Open Sans"/>
                <a:cs typeface="Open Sans"/>
                <a:sym typeface="Open Sans"/>
              </a:rPr>
              <a:t>. </a:t>
            </a:r>
          </a:p>
          <a:p>
            <a:pPr marL="0" lvl="0" indent="0" algn="just">
              <a:lnSpc>
                <a:spcPts val="3200"/>
              </a:lnSpc>
            </a:pPr>
            <a:r>
              <a:rPr lang="en-US" sz="2100" dirty="0" err="1">
                <a:solidFill>
                  <a:srgbClr val="1E2328"/>
                </a:solidFill>
                <a:latin typeface="Open Sans"/>
                <a:ea typeface="Open Sans"/>
                <a:cs typeface="Open Sans"/>
                <a:sym typeface="Open Sans"/>
              </a:rPr>
              <a:t>Moduł</a:t>
            </a:r>
            <a:r>
              <a:rPr lang="en-US" sz="2100" dirty="0">
                <a:solidFill>
                  <a:srgbClr val="1E2328"/>
                </a:solidFill>
                <a:latin typeface="Open Sans"/>
                <a:ea typeface="Open Sans"/>
                <a:cs typeface="Open Sans"/>
                <a:sym typeface="Open Sans"/>
              </a:rPr>
              <a:t> ten </a:t>
            </a:r>
            <a:r>
              <a:rPr lang="en-US" sz="2100" dirty="0" err="1">
                <a:solidFill>
                  <a:srgbClr val="1E2328"/>
                </a:solidFill>
                <a:latin typeface="Open Sans"/>
                <a:ea typeface="Open Sans"/>
                <a:cs typeface="Open Sans"/>
                <a:sym typeface="Open Sans"/>
              </a:rPr>
              <a:t>udostępnia</a:t>
            </a:r>
            <a:r>
              <a:rPr lang="en-US" sz="2100" dirty="0">
                <a:solidFill>
                  <a:srgbClr val="1E2328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100" dirty="0" err="1">
                <a:solidFill>
                  <a:srgbClr val="1E2328"/>
                </a:solidFill>
                <a:latin typeface="Open Sans"/>
                <a:ea typeface="Open Sans"/>
                <a:cs typeface="Open Sans"/>
                <a:sym typeface="Open Sans"/>
              </a:rPr>
              <a:t>uczestnikom</a:t>
            </a:r>
            <a:r>
              <a:rPr lang="en-US" sz="2100" dirty="0">
                <a:solidFill>
                  <a:srgbClr val="1E2328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100" dirty="0" err="1">
                <a:solidFill>
                  <a:srgbClr val="1E2328"/>
                </a:solidFill>
                <a:latin typeface="Open Sans"/>
                <a:ea typeface="Open Sans"/>
                <a:cs typeface="Open Sans"/>
                <a:sym typeface="Open Sans"/>
              </a:rPr>
              <a:t>materiały</a:t>
            </a:r>
            <a:r>
              <a:rPr lang="en-US" sz="2100" dirty="0">
                <a:solidFill>
                  <a:srgbClr val="1E2328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100" dirty="0" err="1">
                <a:solidFill>
                  <a:srgbClr val="1E2328"/>
                </a:solidFill>
                <a:latin typeface="Open Sans"/>
                <a:ea typeface="Open Sans"/>
                <a:cs typeface="Open Sans"/>
                <a:sym typeface="Open Sans"/>
              </a:rPr>
              <a:t>i</a:t>
            </a:r>
            <a:r>
              <a:rPr lang="en-US" sz="2100" dirty="0">
                <a:solidFill>
                  <a:srgbClr val="1E2328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100" dirty="0" err="1">
                <a:solidFill>
                  <a:srgbClr val="1E2328"/>
                </a:solidFill>
                <a:latin typeface="Open Sans"/>
                <a:ea typeface="Open Sans"/>
                <a:cs typeface="Open Sans"/>
                <a:sym typeface="Open Sans"/>
              </a:rPr>
              <a:t>pomysły</a:t>
            </a:r>
            <a:r>
              <a:rPr lang="en-US" sz="2100" dirty="0">
                <a:solidFill>
                  <a:srgbClr val="1E2328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100" dirty="0" err="1">
                <a:solidFill>
                  <a:srgbClr val="1E2328"/>
                </a:solidFill>
                <a:latin typeface="Open Sans"/>
                <a:ea typeface="Open Sans"/>
                <a:cs typeface="Open Sans"/>
                <a:sym typeface="Open Sans"/>
              </a:rPr>
              <a:t>na</a:t>
            </a:r>
            <a:r>
              <a:rPr lang="en-US" sz="2100" dirty="0">
                <a:solidFill>
                  <a:srgbClr val="1E2328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100" dirty="0" err="1">
                <a:solidFill>
                  <a:srgbClr val="1E2328"/>
                </a:solidFill>
                <a:latin typeface="Open Sans"/>
                <a:ea typeface="Open Sans"/>
                <a:cs typeface="Open Sans"/>
                <a:sym typeface="Open Sans"/>
              </a:rPr>
              <a:t>kontynuację</a:t>
            </a:r>
            <a:r>
              <a:rPr lang="en-US" sz="2100" dirty="0">
                <a:solidFill>
                  <a:srgbClr val="1E2328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100" dirty="0" err="1">
                <a:solidFill>
                  <a:srgbClr val="1E2328"/>
                </a:solidFill>
                <a:latin typeface="Open Sans"/>
                <a:ea typeface="Open Sans"/>
                <a:cs typeface="Open Sans"/>
                <a:sym typeface="Open Sans"/>
              </a:rPr>
              <a:t>podróży</a:t>
            </a:r>
            <a:r>
              <a:rPr lang="en-US" sz="2100" dirty="0">
                <a:solidFill>
                  <a:srgbClr val="1E2328"/>
                </a:solidFill>
                <a:latin typeface="Open Sans"/>
                <a:ea typeface="Open Sans"/>
                <a:cs typeface="Open Sans"/>
                <a:sym typeface="Open Sans"/>
              </a:rPr>
              <a:t> w </a:t>
            </a:r>
            <a:r>
              <a:rPr lang="en-US" sz="2100" dirty="0" err="1">
                <a:solidFill>
                  <a:srgbClr val="1E2328"/>
                </a:solidFill>
                <a:latin typeface="Open Sans"/>
                <a:ea typeface="Open Sans"/>
                <a:cs typeface="Open Sans"/>
                <a:sym typeface="Open Sans"/>
              </a:rPr>
              <a:t>kierunku</a:t>
            </a:r>
            <a:r>
              <a:rPr lang="en-US" sz="2100" dirty="0">
                <a:solidFill>
                  <a:srgbClr val="1E2328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100" dirty="0" err="1">
                <a:solidFill>
                  <a:srgbClr val="1E2328"/>
                </a:solidFill>
                <a:latin typeface="Open Sans"/>
                <a:ea typeface="Open Sans"/>
                <a:cs typeface="Open Sans"/>
                <a:sym typeface="Open Sans"/>
              </a:rPr>
              <a:t>upcyklingu</a:t>
            </a:r>
            <a:r>
              <a:rPr lang="en-US" sz="2100" dirty="0">
                <a:solidFill>
                  <a:srgbClr val="1E2328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025214" y="335223"/>
            <a:ext cx="4519193" cy="3971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000"/>
              </a:lnSpc>
            </a:pPr>
            <a:r>
              <a:rPr lang="en-US" sz="2400">
                <a:solidFill>
                  <a:srgbClr val="1E2328"/>
                </a:solidFill>
                <a:latin typeface="Open Sans"/>
                <a:ea typeface="Open Sans"/>
                <a:cs typeface="Open Sans"/>
                <a:sym typeface="Open Sans"/>
              </a:rPr>
              <a:t>Program szkoleniowy UpTraK</a:t>
            </a:r>
          </a:p>
        </p:txBody>
      </p:sp>
      <p:grpSp>
        <p:nvGrpSpPr>
          <p:cNvPr id="14" name="Group 14"/>
          <p:cNvGrpSpPr/>
          <p:nvPr/>
        </p:nvGrpSpPr>
        <p:grpSpPr>
          <a:xfrm>
            <a:off x="11620633" y="2635015"/>
            <a:ext cx="5050165" cy="7571851"/>
            <a:chOff x="0" y="0"/>
            <a:chExt cx="6733553" cy="10095802"/>
          </a:xfrm>
        </p:grpSpPr>
        <p:sp>
          <p:nvSpPr>
            <p:cNvPr id="15" name="Freeform 15" descr="Obraz 15"/>
            <p:cNvSpPr/>
            <p:nvPr/>
          </p:nvSpPr>
          <p:spPr>
            <a:xfrm>
              <a:off x="0" y="0"/>
              <a:ext cx="6733540" cy="10095738"/>
            </a:xfrm>
            <a:custGeom>
              <a:avLst/>
              <a:gdLst/>
              <a:ahLst/>
              <a:cxnLst/>
              <a:rect l="l" t="t" r="r" b="b"/>
              <a:pathLst>
                <a:path w="6733540" h="10095738">
                  <a:moveTo>
                    <a:pt x="0" y="0"/>
                  </a:moveTo>
                  <a:lnTo>
                    <a:pt x="6733540" y="0"/>
                  </a:lnTo>
                  <a:lnTo>
                    <a:pt x="6733540" y="10095738"/>
                  </a:lnTo>
                  <a:lnTo>
                    <a:pt x="0" y="1009573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t="-42" b="-42"/>
              </a:stretch>
            </a:blipFill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16" name="TextBox 16"/>
          <p:cNvSpPr txBox="1"/>
          <p:nvPr/>
        </p:nvSpPr>
        <p:spPr>
          <a:xfrm rot="-5400000">
            <a:off x="15893862" y="7531084"/>
            <a:ext cx="3194647" cy="2597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100"/>
              </a:lnSpc>
            </a:pPr>
            <a:r>
              <a:rPr lang="en-US" sz="1800">
                <a:solidFill>
                  <a:srgbClr val="1E2328"/>
                </a:solidFill>
                <a:latin typeface="Open Sans"/>
                <a:ea typeface="Open Sans"/>
                <a:cs typeface="Open Sans"/>
                <a:sym typeface="Open Sans"/>
              </a:rPr>
              <a:t>www.fashionupproject.com</a:t>
            </a:r>
          </a:p>
        </p:txBody>
      </p:sp>
    </p:spTree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6681675" y="-6353"/>
            <a:ext cx="12697" cy="10299706"/>
            <a:chOff x="0" y="0"/>
            <a:chExt cx="16929" cy="13732942"/>
          </a:xfrm>
        </p:grpSpPr>
        <p:sp>
          <p:nvSpPr>
            <p:cNvPr id="3" name="Freeform 3"/>
            <p:cNvSpPr/>
            <p:nvPr/>
          </p:nvSpPr>
          <p:spPr>
            <a:xfrm>
              <a:off x="0" y="8509"/>
              <a:ext cx="16891" cy="13716001"/>
            </a:xfrm>
            <a:custGeom>
              <a:avLst/>
              <a:gdLst/>
              <a:ahLst/>
              <a:cxnLst/>
              <a:rect l="l" t="t" r="r" b="b"/>
              <a:pathLst>
                <a:path w="16891" h="13716001">
                  <a:moveTo>
                    <a:pt x="0" y="13716001"/>
                  </a:moveTo>
                  <a:lnTo>
                    <a:pt x="0" y="0"/>
                  </a:lnTo>
                  <a:lnTo>
                    <a:pt x="16891" y="0"/>
                  </a:lnTo>
                  <a:lnTo>
                    <a:pt x="16891" y="13716001"/>
                  </a:lnTo>
                  <a:close/>
                </a:path>
              </a:pathLst>
            </a:custGeom>
            <a:solidFill>
              <a:srgbClr val="1E2328"/>
            </a:solidFill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-6353" y="1031557"/>
            <a:ext cx="18300706" cy="12697"/>
            <a:chOff x="0" y="0"/>
            <a:chExt cx="24400942" cy="16929"/>
          </a:xfrm>
        </p:grpSpPr>
        <p:sp>
          <p:nvSpPr>
            <p:cNvPr id="5" name="Freeform 5"/>
            <p:cNvSpPr/>
            <p:nvPr/>
          </p:nvSpPr>
          <p:spPr>
            <a:xfrm>
              <a:off x="8509" y="0"/>
              <a:ext cx="24384001" cy="16891"/>
            </a:xfrm>
            <a:custGeom>
              <a:avLst/>
              <a:gdLst/>
              <a:ahLst/>
              <a:cxnLst/>
              <a:rect l="l" t="t" r="r" b="b"/>
              <a:pathLst>
                <a:path w="24384001" h="16891">
                  <a:moveTo>
                    <a:pt x="24384001" y="16891"/>
                  </a:moveTo>
                  <a:lnTo>
                    <a:pt x="1" y="16891"/>
                  </a:lnTo>
                  <a:lnTo>
                    <a:pt x="0" y="0"/>
                  </a:lnTo>
                  <a:lnTo>
                    <a:pt x="24384001" y="0"/>
                  </a:lnTo>
                  <a:close/>
                </a:path>
              </a:pathLst>
            </a:custGeom>
            <a:solidFill>
              <a:srgbClr val="1E2328"/>
            </a:solidFill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6688029" y="1041397"/>
            <a:ext cx="1612668" cy="1612668"/>
            <a:chOff x="0" y="0"/>
            <a:chExt cx="2150224" cy="2150224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150237" cy="2150237"/>
            </a:xfrm>
            <a:custGeom>
              <a:avLst/>
              <a:gdLst/>
              <a:ahLst/>
              <a:cxnLst/>
              <a:rect l="l" t="t" r="r" b="b"/>
              <a:pathLst>
                <a:path w="2150237" h="2150237">
                  <a:moveTo>
                    <a:pt x="0" y="0"/>
                  </a:moveTo>
                  <a:lnTo>
                    <a:pt x="2150237" y="0"/>
                  </a:lnTo>
                  <a:lnTo>
                    <a:pt x="2150237" y="2150237"/>
                  </a:lnTo>
                  <a:lnTo>
                    <a:pt x="0" y="2150237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8" name="TextBox 8"/>
          <p:cNvSpPr txBox="1"/>
          <p:nvPr/>
        </p:nvSpPr>
        <p:spPr>
          <a:xfrm rot="-5400000">
            <a:off x="15815120" y="7528540"/>
            <a:ext cx="3225127" cy="2597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100"/>
              </a:lnSpc>
            </a:pPr>
            <a:r>
              <a:rPr lang="en-US" sz="1800">
                <a:solidFill>
                  <a:srgbClr val="1E2328"/>
                </a:solidFill>
                <a:latin typeface="Open Sans"/>
                <a:ea typeface="Open Sans"/>
                <a:cs typeface="Open Sans"/>
                <a:sym typeface="Open Sans"/>
              </a:rPr>
              <a:t>www.fashionupproject.com</a:t>
            </a:r>
          </a:p>
        </p:txBody>
      </p:sp>
      <p:grpSp>
        <p:nvGrpSpPr>
          <p:cNvPr id="9" name="Group 9"/>
          <p:cNvGrpSpPr/>
          <p:nvPr/>
        </p:nvGrpSpPr>
        <p:grpSpPr>
          <a:xfrm>
            <a:off x="-12697" y="1025204"/>
            <a:ext cx="18288000" cy="1"/>
            <a:chOff x="0" y="0"/>
            <a:chExt cx="24384000" cy="1"/>
          </a:xfrm>
        </p:grpSpPr>
        <p:sp>
          <p:nvSpPr>
            <p:cNvPr id="10" name="Freeform 10"/>
            <p:cNvSpPr/>
            <p:nvPr/>
          </p:nvSpPr>
          <p:spPr>
            <a:xfrm>
              <a:off x="0" y="-1524"/>
              <a:ext cx="24384000" cy="3175"/>
            </a:xfrm>
            <a:custGeom>
              <a:avLst/>
              <a:gdLst/>
              <a:ahLst/>
              <a:cxnLst/>
              <a:rect l="l" t="t" r="r" b="b"/>
              <a:pathLst>
                <a:path w="24384000" h="3175">
                  <a:moveTo>
                    <a:pt x="24384000" y="3175"/>
                  </a:moveTo>
                  <a:lnTo>
                    <a:pt x="0" y="3048"/>
                  </a:lnTo>
                  <a:lnTo>
                    <a:pt x="0" y="0"/>
                  </a:lnTo>
                  <a:lnTo>
                    <a:pt x="24384000" y="0"/>
                  </a:lnTo>
                  <a:close/>
                </a:path>
              </a:pathLst>
            </a:custGeom>
            <a:solidFill>
              <a:srgbClr val="1E2328"/>
            </a:solidFill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56436" y="1236288"/>
            <a:ext cx="6064234" cy="9266234"/>
            <a:chOff x="0" y="0"/>
            <a:chExt cx="8085646" cy="12354979"/>
          </a:xfrm>
        </p:grpSpPr>
        <p:sp>
          <p:nvSpPr>
            <p:cNvPr id="12" name="Freeform 12"/>
            <p:cNvSpPr/>
            <p:nvPr/>
          </p:nvSpPr>
          <p:spPr>
            <a:xfrm>
              <a:off x="8509" y="8509"/>
              <a:ext cx="8068691" cy="12338050"/>
            </a:xfrm>
            <a:custGeom>
              <a:avLst/>
              <a:gdLst/>
              <a:ahLst/>
              <a:cxnLst/>
              <a:rect l="l" t="t" r="r" b="b"/>
              <a:pathLst>
                <a:path w="8068691" h="12338050">
                  <a:moveTo>
                    <a:pt x="0" y="0"/>
                  </a:moveTo>
                  <a:lnTo>
                    <a:pt x="8068691" y="0"/>
                  </a:lnTo>
                  <a:lnTo>
                    <a:pt x="8068691" y="12338050"/>
                  </a:lnTo>
                  <a:lnTo>
                    <a:pt x="0" y="12338050"/>
                  </a:lnTo>
                  <a:close/>
                </a:path>
              </a:pathLst>
            </a:custGeom>
            <a:solidFill>
              <a:srgbClr val="CFCF5A"/>
            </a:solidFill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1022347" y="3938921"/>
            <a:ext cx="4132421" cy="14705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6000"/>
              </a:lnSpc>
            </a:pPr>
            <a:r>
              <a:rPr lang="en-US" sz="6000">
                <a:solidFill>
                  <a:srgbClr val="1E2328"/>
                </a:solidFill>
                <a:latin typeface="Open Sans"/>
                <a:ea typeface="Open Sans"/>
                <a:cs typeface="Open Sans"/>
                <a:sym typeface="Open Sans"/>
              </a:rPr>
              <a:t>Czas trwania modułu 2</a:t>
            </a:r>
          </a:p>
        </p:txBody>
      </p:sp>
      <p:grpSp>
        <p:nvGrpSpPr>
          <p:cNvPr id="14" name="Group 14"/>
          <p:cNvGrpSpPr/>
          <p:nvPr/>
        </p:nvGrpSpPr>
        <p:grpSpPr>
          <a:xfrm>
            <a:off x="1087193" y="5869410"/>
            <a:ext cx="719042" cy="4762"/>
            <a:chOff x="0" y="0"/>
            <a:chExt cx="958723" cy="6350"/>
          </a:xfrm>
        </p:grpSpPr>
        <p:sp>
          <p:nvSpPr>
            <p:cNvPr id="15" name="Freeform 15"/>
            <p:cNvSpPr/>
            <p:nvPr/>
          </p:nvSpPr>
          <p:spPr>
            <a:xfrm>
              <a:off x="0" y="-1524"/>
              <a:ext cx="958723" cy="9525"/>
            </a:xfrm>
            <a:custGeom>
              <a:avLst/>
              <a:gdLst/>
              <a:ahLst/>
              <a:cxnLst/>
              <a:rect l="l" t="t" r="r" b="b"/>
              <a:pathLst>
                <a:path w="958723" h="9525">
                  <a:moveTo>
                    <a:pt x="0" y="0"/>
                  </a:moveTo>
                  <a:lnTo>
                    <a:pt x="958723" y="6350"/>
                  </a:lnTo>
                  <a:lnTo>
                    <a:pt x="958723" y="9525"/>
                  </a:lnTo>
                  <a:lnTo>
                    <a:pt x="0" y="304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16" name="TextBox 16"/>
          <p:cNvSpPr txBox="1"/>
          <p:nvPr/>
        </p:nvSpPr>
        <p:spPr>
          <a:xfrm>
            <a:off x="1110148" y="6261945"/>
            <a:ext cx="3956809" cy="4269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200"/>
              </a:lnSpc>
            </a:pPr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Bold"/>
                <a:ea typeface="Open Sans Bold"/>
                <a:cs typeface="Open Sans Bold"/>
                <a:sym typeface="Open Sans Bold"/>
              </a:rPr>
              <a:t>56 </a:t>
            </a:r>
            <a:r>
              <a:rPr lang="en-US" sz="3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Bold"/>
                <a:ea typeface="Open Sans Bold"/>
                <a:cs typeface="Open Sans Bold"/>
                <a:sym typeface="Open Sans Bold"/>
              </a:rPr>
              <a:t>godzin</a:t>
            </a:r>
            <a:endParaRPr lang="en-US" sz="3600" b="1" dirty="0">
              <a:solidFill>
                <a:schemeClr val="tx1">
                  <a:lumMod val="85000"/>
                  <a:lumOff val="15000"/>
                </a:schemeClr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</p:txBody>
      </p:sp>
      <p:grpSp>
        <p:nvGrpSpPr>
          <p:cNvPr id="17" name="Group 17"/>
          <p:cNvGrpSpPr/>
          <p:nvPr/>
        </p:nvGrpSpPr>
        <p:grpSpPr>
          <a:xfrm>
            <a:off x="5181952" y="5169837"/>
            <a:ext cx="712213" cy="712213"/>
            <a:chOff x="0" y="0"/>
            <a:chExt cx="949617" cy="949617"/>
          </a:xfrm>
        </p:grpSpPr>
        <p:sp>
          <p:nvSpPr>
            <p:cNvPr id="18" name="Freeform 18"/>
            <p:cNvSpPr/>
            <p:nvPr/>
          </p:nvSpPr>
          <p:spPr>
            <a:xfrm>
              <a:off x="8509" y="8509"/>
              <a:ext cx="932688" cy="932688"/>
            </a:xfrm>
            <a:custGeom>
              <a:avLst/>
              <a:gdLst/>
              <a:ahLst/>
              <a:cxnLst/>
              <a:rect l="l" t="t" r="r" b="b"/>
              <a:pathLst>
                <a:path w="932688" h="932688">
                  <a:moveTo>
                    <a:pt x="0" y="0"/>
                  </a:moveTo>
                  <a:lnTo>
                    <a:pt x="932688" y="0"/>
                  </a:lnTo>
                  <a:lnTo>
                    <a:pt x="932688" y="932688"/>
                  </a:lnTo>
                  <a:lnTo>
                    <a:pt x="0" y="932688"/>
                  </a:lnTo>
                  <a:close/>
                </a:path>
              </a:pathLst>
            </a:custGeom>
            <a:blipFill>
              <a:blip r:embed="rId3"/>
              <a:stretch>
                <a:fillRect l="-912" t="-912" r="-902" b="-902"/>
              </a:stretch>
            </a:blipFill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19" name="TextBox 19"/>
          <p:cNvSpPr txBox="1"/>
          <p:nvPr/>
        </p:nvSpPr>
        <p:spPr>
          <a:xfrm>
            <a:off x="6246794" y="2050854"/>
            <a:ext cx="9601152" cy="55304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89560" lvl="1" indent="-144780" algn="just">
              <a:lnSpc>
                <a:spcPts val="2879"/>
              </a:lnSpc>
              <a:buFont typeface="Arial"/>
              <a:buChar char="•"/>
            </a:pPr>
            <a:r>
              <a:rPr lang="en-US" sz="24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zeszyt</a:t>
            </a:r>
            <a:endParaRPr lang="en-US" sz="2400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289560" lvl="1" indent="-144780" algn="just">
              <a:lnSpc>
                <a:spcPts val="2879"/>
              </a:lnSpc>
              <a:buFont typeface="Arial"/>
              <a:buChar char="•"/>
            </a:pPr>
            <a:r>
              <a:rPr lang="en-US" sz="24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laptop</a:t>
            </a:r>
          </a:p>
          <a:p>
            <a:pPr marL="289560" lvl="1" indent="-144780" algn="just">
              <a:lnSpc>
                <a:spcPts val="2879"/>
              </a:lnSpc>
              <a:buFont typeface="Arial"/>
              <a:buChar char="•"/>
            </a:pPr>
            <a:r>
              <a:rPr lang="en-US" sz="24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czasopisma</a:t>
            </a:r>
            <a:r>
              <a:rPr lang="en-US" sz="24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(</a:t>
            </a:r>
            <a:r>
              <a:rPr lang="en-US" sz="24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moda</a:t>
            </a:r>
            <a:r>
              <a:rPr lang="en-US" sz="24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podróże</a:t>
            </a:r>
            <a:r>
              <a:rPr lang="en-US" sz="24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przyroda</a:t>
            </a:r>
            <a:r>
              <a:rPr lang="en-US" sz="24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, design, </a:t>
            </a:r>
            <a:r>
              <a:rPr lang="en-US" sz="24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jedzenie</a:t>
            </a:r>
            <a:r>
              <a:rPr lang="en-US" sz="24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)</a:t>
            </a:r>
          </a:p>
          <a:p>
            <a:pPr marL="289560" lvl="1" indent="-144780" algn="just">
              <a:lnSpc>
                <a:spcPts val="2879"/>
              </a:lnSpc>
              <a:buFont typeface="Arial"/>
              <a:buChar char="•"/>
            </a:pPr>
            <a:r>
              <a:rPr lang="en-US" sz="24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Papier A3 220gr</a:t>
            </a:r>
          </a:p>
          <a:p>
            <a:pPr marL="289560" lvl="1" indent="-144780" algn="just">
              <a:lnSpc>
                <a:spcPts val="2879"/>
              </a:lnSpc>
              <a:buFont typeface="Arial"/>
              <a:buChar char="•"/>
            </a:pPr>
            <a:r>
              <a:rPr lang="en-US" sz="24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szkicownik</a:t>
            </a:r>
            <a:r>
              <a:rPr lang="en-US" sz="24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lub</a:t>
            </a:r>
            <a:r>
              <a:rPr lang="en-US" sz="24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coś</a:t>
            </a:r>
            <a:r>
              <a:rPr lang="en-US" sz="24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podobnego</a:t>
            </a:r>
            <a:endParaRPr lang="en-US" sz="2400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289560" lvl="1" indent="-144780" algn="just">
              <a:lnSpc>
                <a:spcPts val="2879"/>
              </a:lnSpc>
              <a:buFont typeface="Arial"/>
              <a:buChar char="•"/>
            </a:pPr>
            <a:r>
              <a:rPr lang="en-US" sz="24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ołówek</a:t>
            </a:r>
            <a:r>
              <a:rPr lang="en-US" sz="24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kolory</a:t>
            </a:r>
            <a:r>
              <a:rPr lang="en-US" sz="24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(</a:t>
            </a:r>
            <a:r>
              <a:rPr lang="en-US" sz="24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markery</a:t>
            </a:r>
            <a:r>
              <a:rPr lang="en-US" sz="24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i</a:t>
            </a:r>
            <a:r>
              <a:rPr lang="en-US" sz="24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/</a:t>
            </a:r>
            <a:r>
              <a:rPr lang="en-US" sz="24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lub</a:t>
            </a:r>
            <a:r>
              <a:rPr lang="en-US" sz="24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kredki</a:t>
            </a:r>
            <a:r>
              <a:rPr lang="en-US" sz="24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)</a:t>
            </a:r>
          </a:p>
          <a:p>
            <a:pPr marL="289560" lvl="1" indent="-144780" algn="just">
              <a:lnSpc>
                <a:spcPts val="2879"/>
              </a:lnSpc>
              <a:buFont typeface="Arial"/>
              <a:buChar char="•"/>
            </a:pPr>
            <a:r>
              <a:rPr lang="en-US" sz="24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maszyna</a:t>
            </a:r>
            <a:r>
              <a:rPr lang="en-US" sz="24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do </a:t>
            </a:r>
            <a:r>
              <a:rPr lang="en-US" sz="24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szycia</a:t>
            </a:r>
            <a:r>
              <a:rPr lang="en-US" sz="24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domowego</a:t>
            </a:r>
            <a:r>
              <a:rPr lang="en-US" sz="24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i</a:t>
            </a:r>
            <a:r>
              <a:rPr lang="en-US" sz="24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owerlok</a:t>
            </a:r>
            <a:endParaRPr lang="en-US" sz="2400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289560" lvl="1" indent="-144780" algn="just">
              <a:lnSpc>
                <a:spcPts val="2879"/>
              </a:lnSpc>
              <a:buFont typeface="Arial"/>
              <a:buChar char="•"/>
            </a:pPr>
            <a:r>
              <a:rPr lang="en-US" sz="24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szpilki</a:t>
            </a:r>
            <a:endParaRPr lang="en-US" sz="2400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289560" lvl="1" indent="-144780" algn="just">
              <a:lnSpc>
                <a:spcPts val="2879"/>
              </a:lnSpc>
              <a:buFont typeface="Arial"/>
              <a:buChar char="•"/>
            </a:pPr>
            <a:r>
              <a:rPr lang="en-US" sz="24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kreda</a:t>
            </a:r>
            <a:r>
              <a:rPr lang="en-US" sz="24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lub</a:t>
            </a:r>
            <a:r>
              <a:rPr lang="en-US" sz="24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coś</a:t>
            </a:r>
            <a:r>
              <a:rPr lang="en-US" sz="24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podobnego</a:t>
            </a:r>
            <a:endParaRPr lang="en-US" sz="2400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289560" lvl="1" indent="-144780" algn="just">
              <a:lnSpc>
                <a:spcPts val="2879"/>
              </a:lnSpc>
              <a:buFont typeface="Arial"/>
              <a:buChar char="•"/>
            </a:pPr>
            <a:r>
              <a:rPr lang="en-US" sz="24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nożyczki</a:t>
            </a:r>
            <a:r>
              <a:rPr lang="en-US" sz="24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do </a:t>
            </a:r>
            <a:r>
              <a:rPr lang="en-US" sz="24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tkanin</a:t>
            </a:r>
            <a:r>
              <a:rPr lang="en-US" sz="24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i</a:t>
            </a:r>
            <a:r>
              <a:rPr lang="en-US" sz="24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nici</a:t>
            </a:r>
            <a:r>
              <a:rPr lang="en-US" sz="24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do </a:t>
            </a:r>
            <a:r>
              <a:rPr lang="en-US" sz="24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szycia</a:t>
            </a:r>
            <a:r>
              <a:rPr lang="en-US" sz="24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w </a:t>
            </a:r>
            <a:r>
              <a:rPr lang="en-US" sz="24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różnych</a:t>
            </a:r>
            <a:r>
              <a:rPr lang="en-US" sz="24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kolorach</a:t>
            </a:r>
            <a:endParaRPr lang="en-US" sz="2400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289560" lvl="1" indent="-144780" algn="just">
              <a:lnSpc>
                <a:spcPts val="2879"/>
              </a:lnSpc>
              <a:buFont typeface="Arial"/>
              <a:buChar char="•"/>
            </a:pPr>
            <a:r>
              <a:rPr lang="en-US" sz="24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wzór</a:t>
            </a:r>
            <a:r>
              <a:rPr lang="en-US" sz="24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papierowy</a:t>
            </a:r>
            <a:r>
              <a:rPr lang="en-US" sz="24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i</a:t>
            </a:r>
            <a:r>
              <a:rPr lang="en-US" sz="24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miarka</a:t>
            </a:r>
            <a:r>
              <a:rPr lang="en-US" sz="24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krawiecka</a:t>
            </a:r>
            <a:endParaRPr lang="en-US" sz="2400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289560" lvl="1" indent="-144780" algn="just">
              <a:lnSpc>
                <a:spcPts val="2879"/>
              </a:lnSpc>
              <a:buFont typeface="Arial"/>
              <a:buChar char="•"/>
            </a:pPr>
            <a:r>
              <a:rPr lang="en-US" sz="24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linijka</a:t>
            </a:r>
            <a:r>
              <a:rPr lang="en-US" sz="24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przezroczysta</a:t>
            </a:r>
            <a:endParaRPr lang="en-US" sz="2400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289560" lvl="1" indent="-144780" algn="just">
              <a:lnSpc>
                <a:spcPts val="2879"/>
              </a:lnSpc>
              <a:buFont typeface="Arial"/>
              <a:buChar char="•"/>
            </a:pPr>
            <a:r>
              <a:rPr lang="en-US" sz="24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tkaniny</a:t>
            </a:r>
            <a:r>
              <a:rPr lang="en-US" sz="24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z </a:t>
            </a:r>
            <a:r>
              <a:rPr lang="en-US" sz="24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odzysku</a:t>
            </a:r>
            <a:r>
              <a:rPr lang="en-US" sz="24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odzież</a:t>
            </a:r>
            <a:r>
              <a:rPr lang="en-US" sz="24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używana</a:t>
            </a:r>
            <a:r>
              <a:rPr lang="en-US" sz="24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(</a:t>
            </a:r>
            <a:r>
              <a:rPr lang="en-US" sz="24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koszule</a:t>
            </a:r>
            <a:r>
              <a:rPr lang="en-US" sz="24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spodnie</a:t>
            </a:r>
            <a:r>
              <a:rPr lang="en-US" sz="24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dżinsowe</a:t>
            </a:r>
            <a:r>
              <a:rPr lang="en-US" sz="24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trencz</a:t>
            </a:r>
            <a:r>
              <a:rPr lang="en-US" sz="24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), </a:t>
            </a:r>
            <a:r>
              <a:rPr lang="en-US" sz="24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używana</a:t>
            </a:r>
            <a:r>
              <a:rPr lang="en-US" sz="24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odzież</a:t>
            </a:r>
            <a:r>
              <a:rPr lang="en-US" sz="24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domowa</a:t>
            </a:r>
            <a:r>
              <a:rPr lang="en-US" sz="24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(</a:t>
            </a:r>
            <a:r>
              <a:rPr lang="en-US" sz="24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ręczniki</a:t>
            </a:r>
            <a:r>
              <a:rPr lang="en-US" sz="24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poszewki</a:t>
            </a:r>
            <a:r>
              <a:rPr lang="en-US" sz="24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na</a:t>
            </a:r>
            <a:r>
              <a:rPr lang="en-US" sz="24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poduszki</a:t>
            </a:r>
            <a:r>
              <a:rPr lang="en-US" sz="24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), </a:t>
            </a:r>
            <a:r>
              <a:rPr lang="en-US" sz="24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używane</a:t>
            </a:r>
            <a:r>
              <a:rPr lang="en-US" sz="24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T-</a:t>
            </a:r>
            <a:r>
              <a:rPr lang="en-US" sz="24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shirty</a:t>
            </a:r>
            <a:r>
              <a:rPr lang="en-US" sz="24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6310998" y="1363979"/>
            <a:ext cx="7588929" cy="7160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6000"/>
              </a:lnSpc>
            </a:pPr>
            <a:r>
              <a:rPr lang="en-US" sz="5600" dirty="0" err="1">
                <a:solidFill>
                  <a:srgbClr val="CFCF5A"/>
                </a:solidFill>
                <a:latin typeface="Open Sans"/>
                <a:ea typeface="Open Sans"/>
                <a:cs typeface="Open Sans"/>
                <a:sym typeface="Open Sans"/>
              </a:rPr>
              <a:t>Niezbędny</a:t>
            </a:r>
            <a:r>
              <a:rPr lang="en-US" sz="5600" dirty="0">
                <a:solidFill>
                  <a:srgbClr val="CFCF5A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5600" dirty="0" err="1">
                <a:solidFill>
                  <a:srgbClr val="CFCF5A"/>
                </a:solidFill>
                <a:latin typeface="Open Sans"/>
                <a:ea typeface="Open Sans"/>
                <a:cs typeface="Open Sans"/>
                <a:sym typeface="Open Sans"/>
              </a:rPr>
              <a:t>sprzęt</a:t>
            </a:r>
            <a:endParaRPr lang="en-US" sz="5600" dirty="0">
              <a:solidFill>
                <a:srgbClr val="CFCF5A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1" name="TextBox 21"/>
          <p:cNvSpPr txBox="1"/>
          <p:nvPr/>
        </p:nvSpPr>
        <p:spPr>
          <a:xfrm>
            <a:off x="6509995" y="7903827"/>
            <a:ext cx="7325020" cy="7287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6000"/>
              </a:lnSpc>
            </a:pPr>
            <a:r>
              <a:rPr lang="en-US" sz="5600" dirty="0" err="1">
                <a:solidFill>
                  <a:srgbClr val="CFCF5A"/>
                </a:solidFill>
                <a:latin typeface="Open Sans"/>
                <a:ea typeface="Open Sans"/>
                <a:cs typeface="Open Sans"/>
                <a:sym typeface="Open Sans"/>
              </a:rPr>
              <a:t>Kryteria</a:t>
            </a:r>
            <a:r>
              <a:rPr lang="en-US" sz="5600" dirty="0">
                <a:solidFill>
                  <a:srgbClr val="CFCF5A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5600" dirty="0" err="1">
                <a:solidFill>
                  <a:srgbClr val="CFCF5A"/>
                </a:solidFill>
                <a:latin typeface="Open Sans"/>
                <a:ea typeface="Open Sans"/>
                <a:cs typeface="Open Sans"/>
                <a:sym typeface="Open Sans"/>
              </a:rPr>
              <a:t>oceny</a:t>
            </a:r>
            <a:endParaRPr lang="en-US" sz="5600" dirty="0">
              <a:solidFill>
                <a:srgbClr val="CFCF5A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2" name="TextBox 22"/>
          <p:cNvSpPr txBox="1"/>
          <p:nvPr/>
        </p:nvSpPr>
        <p:spPr>
          <a:xfrm>
            <a:off x="1025214" y="335223"/>
            <a:ext cx="4519193" cy="3971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000"/>
              </a:lnSpc>
            </a:pPr>
            <a:r>
              <a:rPr lang="en-US" sz="2400">
                <a:solidFill>
                  <a:srgbClr val="1E2328"/>
                </a:solidFill>
                <a:latin typeface="Open Sans"/>
                <a:ea typeface="Open Sans"/>
                <a:cs typeface="Open Sans"/>
                <a:sym typeface="Open Sans"/>
              </a:rPr>
              <a:t>Program szkoleniowy UpTraK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6588682" y="8660417"/>
            <a:ext cx="9632690" cy="8268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3199"/>
              </a:lnSpc>
            </a:pPr>
            <a:r>
              <a:rPr lang="en-US" sz="2400" dirty="0" err="1">
                <a:solidFill>
                  <a:srgbClr val="1E2328"/>
                </a:solidFill>
                <a:latin typeface="Open Sans"/>
                <a:ea typeface="Open Sans"/>
                <a:cs typeface="Open Sans"/>
                <a:sym typeface="Open Sans"/>
              </a:rPr>
              <a:t>Uczestnicy</a:t>
            </a:r>
            <a:r>
              <a:rPr lang="en-US" sz="2400" dirty="0">
                <a:solidFill>
                  <a:srgbClr val="1E2328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400" dirty="0" err="1">
                <a:solidFill>
                  <a:srgbClr val="1E2328"/>
                </a:solidFill>
                <a:latin typeface="Open Sans"/>
                <a:ea typeface="Open Sans"/>
                <a:cs typeface="Open Sans"/>
                <a:sym typeface="Open Sans"/>
              </a:rPr>
              <a:t>otrzymają</a:t>
            </a:r>
            <a:r>
              <a:rPr lang="en-US" sz="2400" dirty="0">
                <a:solidFill>
                  <a:srgbClr val="1E2328"/>
                </a:solidFill>
                <a:latin typeface="Open Sans"/>
                <a:ea typeface="Open Sans"/>
                <a:cs typeface="Open Sans"/>
                <a:sym typeface="Open Sans"/>
              </a:rPr>
              <a:t> test </a:t>
            </a:r>
            <a:r>
              <a:rPr lang="en-US" sz="2400" dirty="0" err="1">
                <a:solidFill>
                  <a:srgbClr val="1E2328"/>
                </a:solidFill>
                <a:latin typeface="Open Sans"/>
                <a:ea typeface="Open Sans"/>
                <a:cs typeface="Open Sans"/>
                <a:sym typeface="Open Sans"/>
              </a:rPr>
              <a:t>składający</a:t>
            </a:r>
            <a:r>
              <a:rPr lang="en-US" sz="2400" dirty="0">
                <a:solidFill>
                  <a:srgbClr val="1E2328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400" dirty="0" err="1">
                <a:solidFill>
                  <a:srgbClr val="1E2328"/>
                </a:solidFill>
                <a:latin typeface="Open Sans"/>
                <a:ea typeface="Open Sans"/>
                <a:cs typeface="Open Sans"/>
                <a:sym typeface="Open Sans"/>
              </a:rPr>
              <a:t>się</a:t>
            </a:r>
            <a:r>
              <a:rPr lang="en-US" sz="2400" dirty="0">
                <a:solidFill>
                  <a:srgbClr val="1E2328"/>
                </a:solidFill>
                <a:latin typeface="Open Sans"/>
                <a:ea typeface="Open Sans"/>
                <a:cs typeface="Open Sans"/>
                <a:sym typeface="Open Sans"/>
              </a:rPr>
              <a:t> z 5 </a:t>
            </a:r>
            <a:r>
              <a:rPr lang="en-US" sz="2400" dirty="0" err="1">
                <a:solidFill>
                  <a:srgbClr val="1E2328"/>
                </a:solidFill>
                <a:latin typeface="Open Sans"/>
                <a:ea typeface="Open Sans"/>
                <a:cs typeface="Open Sans"/>
                <a:sym typeface="Open Sans"/>
              </a:rPr>
              <a:t>pytań</a:t>
            </a:r>
            <a:r>
              <a:rPr lang="en-US" sz="2400" dirty="0">
                <a:solidFill>
                  <a:srgbClr val="1E2328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400" dirty="0" err="1">
                <a:solidFill>
                  <a:srgbClr val="1E2328"/>
                </a:solidFill>
                <a:latin typeface="Open Sans"/>
                <a:ea typeface="Open Sans"/>
                <a:cs typeface="Open Sans"/>
                <a:sym typeface="Open Sans"/>
              </a:rPr>
              <a:t>zamkniętych</a:t>
            </a:r>
            <a:r>
              <a:rPr lang="en-US" sz="2400" dirty="0">
                <a:solidFill>
                  <a:srgbClr val="1E2328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en-US" sz="2400" dirty="0" err="1">
                <a:solidFill>
                  <a:srgbClr val="1E2328"/>
                </a:solidFill>
                <a:latin typeface="Open Sans"/>
                <a:ea typeface="Open Sans"/>
                <a:cs typeface="Open Sans"/>
                <a:sym typeface="Open Sans"/>
              </a:rPr>
              <a:t>który</a:t>
            </a:r>
            <a:r>
              <a:rPr lang="en-US" sz="2400" dirty="0">
                <a:solidFill>
                  <a:srgbClr val="1E2328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400" dirty="0" err="1">
                <a:solidFill>
                  <a:srgbClr val="1E2328"/>
                </a:solidFill>
                <a:latin typeface="Open Sans"/>
                <a:ea typeface="Open Sans"/>
                <a:cs typeface="Open Sans"/>
                <a:sym typeface="Open Sans"/>
              </a:rPr>
              <a:t>pozwoli</a:t>
            </a:r>
            <a:r>
              <a:rPr lang="en-US" sz="2400" dirty="0">
                <a:solidFill>
                  <a:srgbClr val="1E2328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400" dirty="0" err="1">
                <a:solidFill>
                  <a:srgbClr val="1E2328"/>
                </a:solidFill>
                <a:latin typeface="Open Sans"/>
                <a:ea typeface="Open Sans"/>
                <a:cs typeface="Open Sans"/>
                <a:sym typeface="Open Sans"/>
              </a:rPr>
              <a:t>sprawdzić</a:t>
            </a:r>
            <a:r>
              <a:rPr lang="en-US" sz="2400" dirty="0">
                <a:solidFill>
                  <a:srgbClr val="1E2328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en-US" sz="2400" dirty="0" err="1">
                <a:solidFill>
                  <a:srgbClr val="1E2328"/>
                </a:solidFill>
                <a:latin typeface="Open Sans"/>
                <a:ea typeface="Open Sans"/>
                <a:cs typeface="Open Sans"/>
                <a:sym typeface="Open Sans"/>
              </a:rPr>
              <a:t>czy</a:t>
            </a:r>
            <a:r>
              <a:rPr lang="en-US" sz="2400" dirty="0">
                <a:solidFill>
                  <a:srgbClr val="1E2328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400" dirty="0" err="1">
                <a:solidFill>
                  <a:srgbClr val="1E2328"/>
                </a:solidFill>
                <a:latin typeface="Open Sans"/>
                <a:ea typeface="Open Sans"/>
                <a:cs typeface="Open Sans"/>
                <a:sym typeface="Open Sans"/>
              </a:rPr>
              <a:t>osiągnęli</a:t>
            </a:r>
            <a:r>
              <a:rPr lang="en-US" sz="2400" dirty="0">
                <a:solidFill>
                  <a:srgbClr val="1E2328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400" dirty="0" err="1">
                <a:solidFill>
                  <a:srgbClr val="1E2328"/>
                </a:solidFill>
                <a:latin typeface="Open Sans"/>
                <a:ea typeface="Open Sans"/>
                <a:cs typeface="Open Sans"/>
                <a:sym typeface="Open Sans"/>
              </a:rPr>
              <a:t>cele</a:t>
            </a:r>
            <a:r>
              <a:rPr lang="en-US" sz="2400" dirty="0">
                <a:solidFill>
                  <a:srgbClr val="1E2328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400" dirty="0" err="1">
                <a:solidFill>
                  <a:srgbClr val="1E2328"/>
                </a:solidFill>
                <a:latin typeface="Open Sans"/>
                <a:ea typeface="Open Sans"/>
                <a:cs typeface="Open Sans"/>
                <a:sym typeface="Open Sans"/>
              </a:rPr>
              <a:t>edukacyjne</a:t>
            </a:r>
            <a:r>
              <a:rPr lang="en-US" sz="2400" dirty="0">
                <a:solidFill>
                  <a:srgbClr val="1E2328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400" dirty="0" err="1">
                <a:solidFill>
                  <a:srgbClr val="1E2328"/>
                </a:solidFill>
                <a:latin typeface="Open Sans"/>
                <a:ea typeface="Open Sans"/>
                <a:cs typeface="Open Sans"/>
                <a:sym typeface="Open Sans"/>
              </a:rPr>
              <a:t>wyznaczone</a:t>
            </a:r>
            <a:r>
              <a:rPr lang="en-US" sz="2400" dirty="0">
                <a:solidFill>
                  <a:srgbClr val="1E2328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400" dirty="0" err="1">
                <a:solidFill>
                  <a:srgbClr val="1E2328"/>
                </a:solidFill>
                <a:latin typeface="Open Sans"/>
                <a:ea typeface="Open Sans"/>
                <a:cs typeface="Open Sans"/>
                <a:sym typeface="Open Sans"/>
              </a:rPr>
              <a:t>dla</a:t>
            </a:r>
            <a:r>
              <a:rPr lang="en-US" sz="2400" dirty="0">
                <a:solidFill>
                  <a:srgbClr val="1E2328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400" dirty="0" err="1">
                <a:solidFill>
                  <a:srgbClr val="1E2328"/>
                </a:solidFill>
                <a:latin typeface="Open Sans"/>
                <a:ea typeface="Open Sans"/>
                <a:cs typeface="Open Sans"/>
                <a:sym typeface="Open Sans"/>
              </a:rPr>
              <a:t>tego</a:t>
            </a:r>
            <a:r>
              <a:rPr lang="en-US" sz="2400" dirty="0">
                <a:solidFill>
                  <a:srgbClr val="1E2328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400" dirty="0" err="1">
                <a:solidFill>
                  <a:srgbClr val="1E2328"/>
                </a:solidFill>
                <a:latin typeface="Open Sans"/>
                <a:ea typeface="Open Sans"/>
                <a:cs typeface="Open Sans"/>
                <a:sym typeface="Open Sans"/>
              </a:rPr>
              <a:t>modułu</a:t>
            </a:r>
            <a:r>
              <a:rPr lang="en-US" sz="2400" dirty="0">
                <a:solidFill>
                  <a:srgbClr val="1E2328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</a:p>
        </p:txBody>
      </p:sp>
      <p:grpSp>
        <p:nvGrpSpPr>
          <p:cNvPr id="24" name="Group 24"/>
          <p:cNvGrpSpPr/>
          <p:nvPr/>
        </p:nvGrpSpPr>
        <p:grpSpPr>
          <a:xfrm>
            <a:off x="16668979" y="-6353"/>
            <a:ext cx="12697" cy="10299697"/>
            <a:chOff x="0" y="0"/>
            <a:chExt cx="16929" cy="13732929"/>
          </a:xfrm>
        </p:grpSpPr>
        <p:sp>
          <p:nvSpPr>
            <p:cNvPr id="25" name="Freeform 25"/>
            <p:cNvSpPr/>
            <p:nvPr/>
          </p:nvSpPr>
          <p:spPr>
            <a:xfrm>
              <a:off x="0" y="8509"/>
              <a:ext cx="16891" cy="13716001"/>
            </a:xfrm>
            <a:custGeom>
              <a:avLst/>
              <a:gdLst/>
              <a:ahLst/>
              <a:cxnLst/>
              <a:rect l="l" t="t" r="r" b="b"/>
              <a:pathLst>
                <a:path w="16891" h="13716001">
                  <a:moveTo>
                    <a:pt x="0" y="13716001"/>
                  </a:moveTo>
                  <a:lnTo>
                    <a:pt x="0" y="0"/>
                  </a:lnTo>
                  <a:lnTo>
                    <a:pt x="16891" y="0"/>
                  </a:lnTo>
                  <a:lnTo>
                    <a:pt x="16891" y="1371600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-19050" y="1018861"/>
            <a:ext cx="18300706" cy="12697"/>
            <a:chOff x="0" y="0"/>
            <a:chExt cx="24400942" cy="16929"/>
          </a:xfrm>
        </p:grpSpPr>
        <p:sp>
          <p:nvSpPr>
            <p:cNvPr id="27" name="Freeform 27"/>
            <p:cNvSpPr/>
            <p:nvPr/>
          </p:nvSpPr>
          <p:spPr>
            <a:xfrm>
              <a:off x="8509" y="0"/>
              <a:ext cx="24384001" cy="16891"/>
            </a:xfrm>
            <a:custGeom>
              <a:avLst/>
              <a:gdLst/>
              <a:ahLst/>
              <a:cxnLst/>
              <a:rect l="l" t="t" r="r" b="b"/>
              <a:pathLst>
                <a:path w="24384001" h="16891">
                  <a:moveTo>
                    <a:pt x="24384001" y="16891"/>
                  </a:moveTo>
                  <a:lnTo>
                    <a:pt x="1" y="16891"/>
                  </a:lnTo>
                  <a:lnTo>
                    <a:pt x="0" y="0"/>
                  </a:lnTo>
                  <a:lnTo>
                    <a:pt x="24384001" y="0"/>
                  </a:lnTo>
                  <a:close/>
                </a:path>
              </a:pathLst>
            </a:custGeom>
            <a:solidFill>
              <a:srgbClr val="1E2328"/>
            </a:solidFill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28" name="Group 28"/>
          <p:cNvGrpSpPr/>
          <p:nvPr/>
        </p:nvGrpSpPr>
        <p:grpSpPr>
          <a:xfrm>
            <a:off x="16675332" y="1028700"/>
            <a:ext cx="1612668" cy="1612668"/>
            <a:chOff x="0" y="0"/>
            <a:chExt cx="2150224" cy="2150224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2150237" cy="2150237"/>
            </a:xfrm>
            <a:custGeom>
              <a:avLst/>
              <a:gdLst/>
              <a:ahLst/>
              <a:cxnLst/>
              <a:rect l="l" t="t" r="r" b="b"/>
              <a:pathLst>
                <a:path w="2150237" h="2150237">
                  <a:moveTo>
                    <a:pt x="0" y="0"/>
                  </a:moveTo>
                  <a:lnTo>
                    <a:pt x="2150237" y="0"/>
                  </a:lnTo>
                  <a:lnTo>
                    <a:pt x="2150237" y="2150237"/>
                  </a:lnTo>
                  <a:lnTo>
                    <a:pt x="0" y="2150237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30" name="TextBox 30"/>
          <p:cNvSpPr txBox="1"/>
          <p:nvPr/>
        </p:nvSpPr>
        <p:spPr>
          <a:xfrm>
            <a:off x="7191661" y="184271"/>
            <a:ext cx="9556756" cy="7694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000"/>
              </a:lnSpc>
            </a:pPr>
            <a:r>
              <a:rPr lang="en-US" sz="2450">
                <a:solidFill>
                  <a:srgbClr val="1E2328"/>
                </a:solidFill>
                <a:latin typeface="Open Sans"/>
                <a:ea typeface="Open Sans"/>
                <a:cs typeface="Open Sans"/>
                <a:sym typeface="Open Sans"/>
              </a:rPr>
              <a:t>Moduł 2, GENEROWANIE POMYSŁÓW: KREATYWNOŚĆ W PROCESIE UPCYKLINGU ODZIEŻY </a:t>
            </a:r>
          </a:p>
        </p:txBody>
      </p:sp>
    </p:spTree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058" y="6074235"/>
            <a:ext cx="9323680" cy="4357087"/>
          </a:xfrm>
          <a:custGeom>
            <a:avLst/>
            <a:gdLst/>
            <a:ahLst/>
            <a:cxnLst/>
            <a:rect l="l" t="t" r="r" b="b"/>
            <a:pathLst>
              <a:path w="9323680" h="4357087">
                <a:moveTo>
                  <a:pt x="0" y="0"/>
                </a:moveTo>
                <a:lnTo>
                  <a:pt x="9323679" y="0"/>
                </a:lnTo>
                <a:lnTo>
                  <a:pt x="9323679" y="4357088"/>
                </a:lnTo>
                <a:lnTo>
                  <a:pt x="0" y="435708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grpSp>
        <p:nvGrpSpPr>
          <p:cNvPr id="3" name="Group 3"/>
          <p:cNvGrpSpPr/>
          <p:nvPr/>
        </p:nvGrpSpPr>
        <p:grpSpPr>
          <a:xfrm>
            <a:off x="16681675" y="-6353"/>
            <a:ext cx="12697" cy="10299706"/>
            <a:chOff x="0" y="0"/>
            <a:chExt cx="16929" cy="13732942"/>
          </a:xfrm>
        </p:grpSpPr>
        <p:sp>
          <p:nvSpPr>
            <p:cNvPr id="4" name="Freeform 4"/>
            <p:cNvSpPr/>
            <p:nvPr/>
          </p:nvSpPr>
          <p:spPr>
            <a:xfrm>
              <a:off x="0" y="8509"/>
              <a:ext cx="16891" cy="13716001"/>
            </a:xfrm>
            <a:custGeom>
              <a:avLst/>
              <a:gdLst/>
              <a:ahLst/>
              <a:cxnLst/>
              <a:rect l="l" t="t" r="r" b="b"/>
              <a:pathLst>
                <a:path w="16891" h="13716001">
                  <a:moveTo>
                    <a:pt x="0" y="13716001"/>
                  </a:moveTo>
                  <a:lnTo>
                    <a:pt x="0" y="0"/>
                  </a:lnTo>
                  <a:lnTo>
                    <a:pt x="16891" y="0"/>
                  </a:lnTo>
                  <a:lnTo>
                    <a:pt x="16891" y="1371600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6353" y="1031557"/>
            <a:ext cx="18300706" cy="12697"/>
            <a:chOff x="0" y="0"/>
            <a:chExt cx="24400942" cy="16929"/>
          </a:xfrm>
        </p:grpSpPr>
        <p:sp>
          <p:nvSpPr>
            <p:cNvPr id="6" name="Freeform 6"/>
            <p:cNvSpPr/>
            <p:nvPr/>
          </p:nvSpPr>
          <p:spPr>
            <a:xfrm>
              <a:off x="8509" y="0"/>
              <a:ext cx="24384001" cy="16891"/>
            </a:xfrm>
            <a:custGeom>
              <a:avLst/>
              <a:gdLst/>
              <a:ahLst/>
              <a:cxnLst/>
              <a:rect l="l" t="t" r="r" b="b"/>
              <a:pathLst>
                <a:path w="24384001" h="16891">
                  <a:moveTo>
                    <a:pt x="24384001" y="16891"/>
                  </a:moveTo>
                  <a:lnTo>
                    <a:pt x="1" y="16891"/>
                  </a:lnTo>
                  <a:lnTo>
                    <a:pt x="0" y="0"/>
                  </a:lnTo>
                  <a:lnTo>
                    <a:pt x="24384001" y="0"/>
                  </a:lnTo>
                  <a:close/>
                </a:path>
              </a:pathLst>
            </a:custGeom>
            <a:solidFill>
              <a:srgbClr val="1E2328"/>
            </a:solidFill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16688029" y="1041397"/>
            <a:ext cx="1612668" cy="1612668"/>
            <a:chOff x="0" y="0"/>
            <a:chExt cx="2150224" cy="2150224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150237" cy="2150237"/>
            </a:xfrm>
            <a:custGeom>
              <a:avLst/>
              <a:gdLst/>
              <a:ahLst/>
              <a:cxnLst/>
              <a:rect l="l" t="t" r="r" b="b"/>
              <a:pathLst>
                <a:path w="2150237" h="2150237">
                  <a:moveTo>
                    <a:pt x="0" y="0"/>
                  </a:moveTo>
                  <a:lnTo>
                    <a:pt x="2150237" y="0"/>
                  </a:lnTo>
                  <a:lnTo>
                    <a:pt x="2150237" y="2150237"/>
                  </a:lnTo>
                  <a:lnTo>
                    <a:pt x="0" y="2150237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-12697" y="1025204"/>
            <a:ext cx="18288000" cy="1"/>
            <a:chOff x="0" y="0"/>
            <a:chExt cx="24384000" cy="1"/>
          </a:xfrm>
        </p:grpSpPr>
        <p:sp>
          <p:nvSpPr>
            <p:cNvPr id="10" name="Freeform 10"/>
            <p:cNvSpPr/>
            <p:nvPr/>
          </p:nvSpPr>
          <p:spPr>
            <a:xfrm>
              <a:off x="0" y="-1524"/>
              <a:ext cx="24384000" cy="3175"/>
            </a:xfrm>
            <a:custGeom>
              <a:avLst/>
              <a:gdLst/>
              <a:ahLst/>
              <a:cxnLst/>
              <a:rect l="l" t="t" r="r" b="b"/>
              <a:pathLst>
                <a:path w="24384000" h="3175">
                  <a:moveTo>
                    <a:pt x="24384000" y="3175"/>
                  </a:moveTo>
                  <a:lnTo>
                    <a:pt x="0" y="3048"/>
                  </a:lnTo>
                  <a:lnTo>
                    <a:pt x="0" y="0"/>
                  </a:lnTo>
                  <a:lnTo>
                    <a:pt x="24384000" y="0"/>
                  </a:lnTo>
                  <a:close/>
                </a:path>
              </a:pathLst>
            </a:custGeom>
            <a:solidFill>
              <a:srgbClr val="1E2328"/>
            </a:solidFill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9374143" y="1331805"/>
            <a:ext cx="6940954" cy="77738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just">
              <a:lnSpc>
                <a:spcPts val="3200"/>
              </a:lnSpc>
            </a:pPr>
            <a:r>
              <a:rPr lang="en-US" sz="2400" dirty="0" err="1">
                <a:solidFill>
                  <a:srgbClr val="1E2328"/>
                </a:solidFill>
                <a:latin typeface="Open Sans"/>
                <a:ea typeface="Open Sans"/>
                <a:cs typeface="Open Sans"/>
                <a:sym typeface="Open Sans"/>
              </a:rPr>
              <a:t>Moduł</a:t>
            </a:r>
            <a:r>
              <a:rPr lang="en-US" sz="2400" dirty="0">
                <a:solidFill>
                  <a:srgbClr val="1E2328"/>
                </a:solidFill>
                <a:latin typeface="Open Sans"/>
                <a:ea typeface="Open Sans"/>
                <a:cs typeface="Open Sans"/>
                <a:sym typeface="Open Sans"/>
              </a:rPr>
              <a:t> ten </a:t>
            </a:r>
            <a:r>
              <a:rPr lang="en-US" sz="2400" dirty="0" err="1">
                <a:solidFill>
                  <a:srgbClr val="1E2328"/>
                </a:solidFill>
                <a:latin typeface="Open Sans"/>
                <a:ea typeface="Open Sans"/>
                <a:cs typeface="Open Sans"/>
                <a:sym typeface="Open Sans"/>
              </a:rPr>
              <a:t>obejmuje</a:t>
            </a:r>
            <a:r>
              <a:rPr lang="en-US" sz="2400" dirty="0">
                <a:solidFill>
                  <a:srgbClr val="1E2328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400" dirty="0" err="1">
                <a:solidFill>
                  <a:srgbClr val="1E2328"/>
                </a:solidFill>
                <a:latin typeface="Open Sans"/>
                <a:ea typeface="Open Sans"/>
                <a:cs typeface="Open Sans"/>
                <a:sym typeface="Open Sans"/>
              </a:rPr>
              <a:t>materiały</a:t>
            </a:r>
            <a:r>
              <a:rPr lang="en-US" sz="2400" dirty="0">
                <a:solidFill>
                  <a:srgbClr val="1E2328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400" dirty="0" err="1">
                <a:solidFill>
                  <a:srgbClr val="1E2328"/>
                </a:solidFill>
                <a:latin typeface="Open Sans"/>
                <a:ea typeface="Open Sans"/>
                <a:cs typeface="Open Sans"/>
                <a:sym typeface="Open Sans"/>
              </a:rPr>
              <a:t>szkoleniowe</a:t>
            </a:r>
            <a:r>
              <a:rPr lang="en-US" sz="2400" dirty="0">
                <a:solidFill>
                  <a:srgbClr val="1E2328"/>
                </a:solidFill>
                <a:latin typeface="Open Sans"/>
                <a:ea typeface="Open Sans"/>
                <a:cs typeface="Open Sans"/>
                <a:sym typeface="Open Sans"/>
              </a:rPr>
              <a:t> o </a:t>
            </a:r>
            <a:r>
              <a:rPr lang="en-US" sz="2400" dirty="0" err="1">
                <a:solidFill>
                  <a:srgbClr val="1E2328"/>
                </a:solidFill>
                <a:latin typeface="Open Sans"/>
                <a:ea typeface="Open Sans"/>
                <a:cs typeface="Open Sans"/>
                <a:sym typeface="Open Sans"/>
              </a:rPr>
              <a:t>charakterze</a:t>
            </a:r>
            <a:r>
              <a:rPr lang="en-US" sz="2400" dirty="0">
                <a:solidFill>
                  <a:srgbClr val="1E2328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400" dirty="0" err="1">
                <a:solidFill>
                  <a:srgbClr val="1E2328"/>
                </a:solidFill>
                <a:latin typeface="Open Sans"/>
                <a:ea typeface="Open Sans"/>
                <a:cs typeface="Open Sans"/>
                <a:sym typeface="Open Sans"/>
              </a:rPr>
              <a:t>teoretycznym</a:t>
            </a:r>
            <a:r>
              <a:rPr lang="en-US" sz="2400" dirty="0">
                <a:solidFill>
                  <a:srgbClr val="1E2328"/>
                </a:solidFill>
                <a:latin typeface="Open Sans"/>
                <a:ea typeface="Open Sans"/>
                <a:cs typeface="Open Sans"/>
                <a:sym typeface="Open Sans"/>
              </a:rPr>
              <a:t> w </a:t>
            </a:r>
            <a:r>
              <a:rPr lang="en-US" sz="2400" dirty="0" err="1">
                <a:solidFill>
                  <a:srgbClr val="1E2328"/>
                </a:solidFill>
                <a:latin typeface="Open Sans"/>
                <a:ea typeface="Open Sans"/>
                <a:cs typeface="Open Sans"/>
                <a:sym typeface="Open Sans"/>
              </a:rPr>
              <a:t>formacie</a:t>
            </a:r>
            <a:r>
              <a:rPr lang="en-US" sz="2400" dirty="0">
                <a:solidFill>
                  <a:srgbClr val="1E2328"/>
                </a:solidFill>
                <a:latin typeface="Open Sans"/>
                <a:ea typeface="Open Sans"/>
                <a:cs typeface="Open Sans"/>
                <a:sym typeface="Open Sans"/>
              </a:rPr>
              <a:t> PPT </a:t>
            </a:r>
            <a:r>
              <a:rPr lang="en-US" sz="2400" dirty="0" err="1">
                <a:solidFill>
                  <a:srgbClr val="1E2328"/>
                </a:solidFill>
                <a:latin typeface="Open Sans"/>
                <a:ea typeface="Open Sans"/>
                <a:cs typeface="Open Sans"/>
                <a:sym typeface="Open Sans"/>
              </a:rPr>
              <a:t>lub</a:t>
            </a:r>
            <a:r>
              <a:rPr lang="en-US" sz="2400" dirty="0">
                <a:solidFill>
                  <a:srgbClr val="1E2328"/>
                </a:solidFill>
                <a:latin typeface="Open Sans"/>
                <a:ea typeface="Open Sans"/>
                <a:cs typeface="Open Sans"/>
                <a:sym typeface="Open Sans"/>
              </a:rPr>
              <a:t> Canva, a ze </a:t>
            </a:r>
            <a:r>
              <a:rPr lang="en-US" sz="2400" dirty="0" err="1">
                <a:solidFill>
                  <a:srgbClr val="1E2328"/>
                </a:solidFill>
                <a:latin typeface="Open Sans"/>
                <a:ea typeface="Open Sans"/>
                <a:cs typeface="Open Sans"/>
                <a:sym typeface="Open Sans"/>
              </a:rPr>
              <a:t>względu</a:t>
            </a:r>
            <a:r>
              <a:rPr lang="en-US" sz="2400" dirty="0">
                <a:solidFill>
                  <a:srgbClr val="1E2328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400" dirty="0" err="1">
                <a:solidFill>
                  <a:srgbClr val="1E2328"/>
                </a:solidFill>
                <a:latin typeface="Open Sans"/>
                <a:ea typeface="Open Sans"/>
                <a:cs typeface="Open Sans"/>
                <a:sym typeface="Open Sans"/>
              </a:rPr>
              <a:t>na</a:t>
            </a:r>
            <a:r>
              <a:rPr lang="en-US" sz="2400" dirty="0">
                <a:solidFill>
                  <a:srgbClr val="1E2328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400" dirty="0" err="1">
                <a:solidFill>
                  <a:srgbClr val="1E2328"/>
                </a:solidFill>
                <a:latin typeface="Open Sans"/>
                <a:ea typeface="Open Sans"/>
                <a:cs typeface="Open Sans"/>
                <a:sym typeface="Open Sans"/>
              </a:rPr>
              <a:t>treści</a:t>
            </a:r>
            <a:r>
              <a:rPr lang="en-US" sz="2400" dirty="0">
                <a:solidFill>
                  <a:srgbClr val="1E2328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400" dirty="0" err="1">
                <a:solidFill>
                  <a:srgbClr val="1E2328"/>
                </a:solidFill>
                <a:latin typeface="Open Sans"/>
                <a:ea typeface="Open Sans"/>
                <a:cs typeface="Open Sans"/>
                <a:sym typeface="Open Sans"/>
              </a:rPr>
              <a:t>dydaktyczne</a:t>
            </a:r>
            <a:r>
              <a:rPr lang="en-US" sz="2400" dirty="0">
                <a:solidFill>
                  <a:srgbClr val="1E2328"/>
                </a:solidFill>
                <a:latin typeface="Open Sans"/>
                <a:ea typeface="Open Sans"/>
                <a:cs typeface="Open Sans"/>
                <a:sym typeface="Open Sans"/>
              </a:rPr>
              <a:t> o </a:t>
            </a:r>
            <a:r>
              <a:rPr lang="en-US" sz="2400" dirty="0" err="1">
                <a:solidFill>
                  <a:srgbClr val="1E2328"/>
                </a:solidFill>
                <a:latin typeface="Open Sans"/>
                <a:ea typeface="Open Sans"/>
                <a:cs typeface="Open Sans"/>
                <a:sym typeface="Open Sans"/>
              </a:rPr>
              <a:t>charakterze</a:t>
            </a:r>
            <a:r>
              <a:rPr lang="en-US" sz="2400" dirty="0">
                <a:solidFill>
                  <a:srgbClr val="1E2328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400" dirty="0" err="1">
                <a:solidFill>
                  <a:srgbClr val="1E2328"/>
                </a:solidFill>
                <a:latin typeface="Open Sans"/>
                <a:ea typeface="Open Sans"/>
                <a:cs typeface="Open Sans"/>
                <a:sym typeface="Open Sans"/>
              </a:rPr>
              <a:t>praktycznym</a:t>
            </a:r>
            <a:r>
              <a:rPr lang="en-US" sz="2400" dirty="0">
                <a:solidFill>
                  <a:srgbClr val="1E2328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en-US" sz="2400" dirty="0" err="1">
                <a:solidFill>
                  <a:srgbClr val="1E2328"/>
                </a:solidFill>
                <a:latin typeface="Open Sans"/>
                <a:ea typeface="Open Sans"/>
                <a:cs typeface="Open Sans"/>
                <a:sym typeface="Open Sans"/>
              </a:rPr>
              <a:t>uzupełniony</a:t>
            </a:r>
            <a:r>
              <a:rPr lang="en-US" sz="2400" dirty="0">
                <a:solidFill>
                  <a:srgbClr val="1E2328"/>
                </a:solidFill>
                <a:latin typeface="Open Sans"/>
                <a:ea typeface="Open Sans"/>
                <a:cs typeface="Open Sans"/>
                <a:sym typeface="Open Sans"/>
              </a:rPr>
              <a:t> jest 3 </a:t>
            </a:r>
            <a:r>
              <a:rPr lang="en-US" sz="2400" dirty="0" err="1">
                <a:solidFill>
                  <a:srgbClr val="1E2328"/>
                </a:solidFill>
                <a:latin typeface="Open Sans"/>
                <a:ea typeface="Open Sans"/>
                <a:cs typeface="Open Sans"/>
                <a:sym typeface="Open Sans"/>
              </a:rPr>
              <a:t>samouczkami</a:t>
            </a:r>
            <a:r>
              <a:rPr lang="en-US" sz="2400" dirty="0">
                <a:solidFill>
                  <a:srgbClr val="1E2328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400" dirty="0" err="1">
                <a:solidFill>
                  <a:srgbClr val="1E2328"/>
                </a:solidFill>
                <a:latin typeface="Open Sans"/>
                <a:ea typeface="Open Sans"/>
                <a:cs typeface="Open Sans"/>
                <a:sym typeface="Open Sans"/>
              </a:rPr>
              <a:t>wideo</a:t>
            </a:r>
            <a:r>
              <a:rPr lang="en-US" sz="2400" dirty="0">
                <a:solidFill>
                  <a:srgbClr val="1E2328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</a:p>
          <a:p>
            <a:pPr marL="0" lvl="0" indent="0" algn="just">
              <a:lnSpc>
                <a:spcPts val="3200"/>
              </a:lnSpc>
            </a:pPr>
            <a:endParaRPr lang="en-US" sz="2400" dirty="0">
              <a:solidFill>
                <a:srgbClr val="1E2328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just">
              <a:lnSpc>
                <a:spcPts val="3200"/>
              </a:lnSpc>
            </a:pPr>
            <a:r>
              <a:rPr lang="en-US" sz="2400" dirty="0" err="1">
                <a:solidFill>
                  <a:srgbClr val="1E2328"/>
                </a:solidFill>
                <a:latin typeface="Open Sans"/>
                <a:ea typeface="Open Sans"/>
                <a:cs typeface="Open Sans"/>
                <a:sym typeface="Open Sans"/>
              </a:rPr>
              <a:t>Materiały</a:t>
            </a:r>
            <a:r>
              <a:rPr lang="en-US" sz="2400" dirty="0">
                <a:solidFill>
                  <a:srgbClr val="1E2328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400" dirty="0" err="1">
                <a:solidFill>
                  <a:srgbClr val="1E2328"/>
                </a:solidFill>
                <a:latin typeface="Open Sans"/>
                <a:ea typeface="Open Sans"/>
                <a:cs typeface="Open Sans"/>
                <a:sym typeface="Open Sans"/>
              </a:rPr>
              <a:t>teoretyczne</a:t>
            </a:r>
            <a:r>
              <a:rPr lang="en-US" sz="2400" dirty="0">
                <a:solidFill>
                  <a:srgbClr val="1E2328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400" dirty="0" err="1">
                <a:solidFill>
                  <a:srgbClr val="1E2328"/>
                </a:solidFill>
                <a:latin typeface="Open Sans"/>
                <a:ea typeface="Open Sans"/>
                <a:cs typeface="Open Sans"/>
                <a:sym typeface="Open Sans"/>
              </a:rPr>
              <a:t>są</a:t>
            </a:r>
            <a:r>
              <a:rPr lang="en-US" sz="2400" dirty="0">
                <a:solidFill>
                  <a:srgbClr val="1E2328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400" dirty="0" err="1">
                <a:solidFill>
                  <a:srgbClr val="1E2328"/>
                </a:solidFill>
                <a:latin typeface="Open Sans"/>
                <a:ea typeface="Open Sans"/>
                <a:cs typeface="Open Sans"/>
                <a:sym typeface="Open Sans"/>
              </a:rPr>
              <a:t>dostępne</a:t>
            </a:r>
            <a:r>
              <a:rPr lang="en-US" sz="2400" dirty="0">
                <a:solidFill>
                  <a:srgbClr val="1E2328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400" dirty="0" err="1">
                <a:solidFill>
                  <a:srgbClr val="1E2328"/>
                </a:solidFill>
                <a:latin typeface="Open Sans"/>
                <a:ea typeface="Open Sans"/>
                <a:cs typeface="Open Sans"/>
                <a:sym typeface="Open Sans"/>
              </a:rPr>
              <a:t>dla</a:t>
            </a:r>
            <a:r>
              <a:rPr lang="en-US" sz="2400" dirty="0">
                <a:solidFill>
                  <a:srgbClr val="1E2328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400" dirty="0" err="1">
                <a:solidFill>
                  <a:srgbClr val="1E2328"/>
                </a:solidFill>
                <a:latin typeface="Open Sans"/>
                <a:ea typeface="Open Sans"/>
                <a:cs typeface="Open Sans"/>
                <a:sym typeface="Open Sans"/>
              </a:rPr>
              <a:t>każdej</a:t>
            </a:r>
            <a:r>
              <a:rPr lang="en-US" sz="2400" dirty="0">
                <a:solidFill>
                  <a:srgbClr val="1E2328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400" dirty="0" err="1">
                <a:solidFill>
                  <a:srgbClr val="1E2328"/>
                </a:solidFill>
                <a:latin typeface="Open Sans"/>
                <a:ea typeface="Open Sans"/>
                <a:cs typeface="Open Sans"/>
                <a:sym typeface="Open Sans"/>
              </a:rPr>
              <a:t>Jednostki</a:t>
            </a:r>
            <a:r>
              <a:rPr lang="en-US" sz="2400" dirty="0">
                <a:solidFill>
                  <a:srgbClr val="1E2328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400" dirty="0" err="1">
                <a:solidFill>
                  <a:srgbClr val="1E2328"/>
                </a:solidFill>
                <a:latin typeface="Open Sans"/>
                <a:ea typeface="Open Sans"/>
                <a:cs typeface="Open Sans"/>
                <a:sym typeface="Open Sans"/>
              </a:rPr>
              <a:t>Szkoleniowej</a:t>
            </a:r>
            <a:r>
              <a:rPr lang="en-US" sz="2400" dirty="0">
                <a:solidFill>
                  <a:srgbClr val="1E2328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400" dirty="0" err="1">
                <a:solidFill>
                  <a:srgbClr val="1E2328"/>
                </a:solidFill>
                <a:latin typeface="Open Sans"/>
                <a:ea typeface="Open Sans"/>
                <a:cs typeface="Open Sans"/>
                <a:sym typeface="Open Sans"/>
              </a:rPr>
              <a:t>wchodzącej</a:t>
            </a:r>
            <a:r>
              <a:rPr lang="en-US" sz="2400" dirty="0">
                <a:solidFill>
                  <a:srgbClr val="1E2328"/>
                </a:solidFill>
                <a:latin typeface="Open Sans"/>
                <a:ea typeface="Open Sans"/>
                <a:cs typeface="Open Sans"/>
                <a:sym typeface="Open Sans"/>
              </a:rPr>
              <a:t> w </a:t>
            </a:r>
            <a:r>
              <a:rPr lang="en-US" sz="2400" dirty="0" err="1">
                <a:solidFill>
                  <a:srgbClr val="1E2328"/>
                </a:solidFill>
                <a:latin typeface="Open Sans"/>
                <a:ea typeface="Open Sans"/>
                <a:cs typeface="Open Sans"/>
                <a:sym typeface="Open Sans"/>
              </a:rPr>
              <a:t>skład</a:t>
            </a:r>
            <a:r>
              <a:rPr lang="en-US" sz="2400" dirty="0">
                <a:solidFill>
                  <a:srgbClr val="1E2328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400" dirty="0" err="1">
                <a:solidFill>
                  <a:srgbClr val="1E2328"/>
                </a:solidFill>
                <a:latin typeface="Open Sans"/>
                <a:ea typeface="Open Sans"/>
                <a:cs typeface="Open Sans"/>
                <a:sym typeface="Open Sans"/>
              </a:rPr>
              <a:t>Modułu</a:t>
            </a:r>
            <a:r>
              <a:rPr lang="en-US" sz="2400" dirty="0">
                <a:solidFill>
                  <a:srgbClr val="1E2328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</a:p>
          <a:p>
            <a:pPr marL="0" lvl="0" indent="0" algn="just">
              <a:lnSpc>
                <a:spcPts val="3200"/>
              </a:lnSpc>
            </a:pPr>
            <a:endParaRPr lang="en-US" sz="2400" dirty="0">
              <a:solidFill>
                <a:srgbClr val="1E2328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just">
              <a:lnSpc>
                <a:spcPts val="3200"/>
              </a:lnSpc>
            </a:pPr>
            <a:r>
              <a:rPr lang="en-US" sz="2400" dirty="0" err="1">
                <a:solidFill>
                  <a:srgbClr val="1E2328"/>
                </a:solidFill>
                <a:latin typeface="Open Sans"/>
                <a:ea typeface="Open Sans"/>
                <a:cs typeface="Open Sans"/>
                <a:sym typeface="Open Sans"/>
              </a:rPr>
              <a:t>Dostępne</a:t>
            </a:r>
            <a:r>
              <a:rPr lang="en-US" sz="2400" dirty="0">
                <a:solidFill>
                  <a:srgbClr val="1E2328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400" dirty="0" err="1">
                <a:solidFill>
                  <a:srgbClr val="1E2328"/>
                </a:solidFill>
                <a:latin typeface="Open Sans"/>
                <a:ea typeface="Open Sans"/>
                <a:cs typeface="Open Sans"/>
                <a:sym typeface="Open Sans"/>
              </a:rPr>
              <a:t>samouczki</a:t>
            </a:r>
            <a:r>
              <a:rPr lang="en-US" sz="2400" dirty="0">
                <a:solidFill>
                  <a:srgbClr val="1E2328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400" dirty="0" err="1">
                <a:solidFill>
                  <a:srgbClr val="1E2328"/>
                </a:solidFill>
                <a:latin typeface="Open Sans"/>
                <a:ea typeface="Open Sans"/>
                <a:cs typeface="Open Sans"/>
                <a:sym typeface="Open Sans"/>
              </a:rPr>
              <a:t>wideo</a:t>
            </a:r>
            <a:r>
              <a:rPr lang="en-US" sz="2400" dirty="0">
                <a:solidFill>
                  <a:srgbClr val="1E2328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400" dirty="0" err="1">
                <a:solidFill>
                  <a:srgbClr val="1E2328"/>
                </a:solidFill>
                <a:latin typeface="Open Sans"/>
                <a:ea typeface="Open Sans"/>
                <a:cs typeface="Open Sans"/>
                <a:sym typeface="Open Sans"/>
              </a:rPr>
              <a:t>dotyczą</a:t>
            </a:r>
            <a:r>
              <a:rPr lang="en-US" sz="2400" dirty="0">
                <a:solidFill>
                  <a:srgbClr val="1E2328"/>
                </a:solidFill>
                <a:latin typeface="Open Sans"/>
                <a:ea typeface="Open Sans"/>
                <a:cs typeface="Open Sans"/>
                <a:sym typeface="Open Sans"/>
              </a:rPr>
              <a:t>:</a:t>
            </a:r>
          </a:p>
          <a:p>
            <a:pPr marL="0" lvl="0" indent="0" algn="just">
              <a:lnSpc>
                <a:spcPts val="3200"/>
              </a:lnSpc>
            </a:pPr>
            <a:endParaRPr lang="en-US" sz="2400" dirty="0">
              <a:solidFill>
                <a:srgbClr val="1E2328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337820" lvl="1" indent="-168910" algn="just">
              <a:lnSpc>
                <a:spcPts val="3200"/>
              </a:lnSpc>
              <a:buAutoNum type="arabicPeriod"/>
            </a:pPr>
            <a:r>
              <a:rPr lang="en-US" sz="2400" dirty="0" err="1">
                <a:solidFill>
                  <a:srgbClr val="1E2328"/>
                </a:solidFill>
                <a:latin typeface="Open Sans"/>
                <a:ea typeface="Open Sans"/>
                <a:cs typeface="Open Sans"/>
                <a:sym typeface="Open Sans"/>
              </a:rPr>
              <a:t>Różne</a:t>
            </a:r>
            <a:r>
              <a:rPr lang="en-US" sz="2400" dirty="0">
                <a:solidFill>
                  <a:srgbClr val="1E2328"/>
                </a:solidFill>
                <a:latin typeface="Open Sans"/>
                <a:ea typeface="Open Sans"/>
                <a:cs typeface="Open Sans"/>
                <a:sym typeface="Open Sans"/>
              </a:rPr>
              <a:t> style </a:t>
            </a:r>
            <a:r>
              <a:rPr lang="en-US" sz="2400" dirty="0" err="1">
                <a:solidFill>
                  <a:srgbClr val="1E2328"/>
                </a:solidFill>
                <a:latin typeface="Open Sans"/>
                <a:ea typeface="Open Sans"/>
                <a:cs typeface="Open Sans"/>
                <a:sym typeface="Open Sans"/>
              </a:rPr>
              <a:t>widocznego</a:t>
            </a:r>
            <a:r>
              <a:rPr lang="en-US" sz="2400" dirty="0">
                <a:solidFill>
                  <a:srgbClr val="1E2328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400" dirty="0" err="1">
                <a:solidFill>
                  <a:srgbClr val="1E2328"/>
                </a:solidFill>
                <a:latin typeface="Open Sans"/>
                <a:ea typeface="Open Sans"/>
                <a:cs typeface="Open Sans"/>
                <a:sym typeface="Open Sans"/>
              </a:rPr>
              <a:t>naprawiania</a:t>
            </a:r>
            <a:endParaRPr lang="en-US" sz="2400" dirty="0">
              <a:solidFill>
                <a:srgbClr val="1E2328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337820" lvl="1" indent="-168910" algn="just">
              <a:lnSpc>
                <a:spcPts val="3200"/>
              </a:lnSpc>
              <a:buAutoNum type="arabicPeriod"/>
            </a:pPr>
            <a:r>
              <a:rPr lang="en-US" sz="2400" dirty="0" err="1">
                <a:solidFill>
                  <a:srgbClr val="1E2328"/>
                </a:solidFill>
                <a:latin typeface="Open Sans"/>
                <a:ea typeface="Open Sans"/>
                <a:cs typeface="Open Sans"/>
                <a:sym typeface="Open Sans"/>
              </a:rPr>
              <a:t>Upcykling</a:t>
            </a:r>
            <a:r>
              <a:rPr lang="en-US" sz="2400" dirty="0">
                <a:solidFill>
                  <a:srgbClr val="1E2328"/>
                </a:solidFill>
                <a:latin typeface="Open Sans"/>
                <a:ea typeface="Open Sans"/>
                <a:cs typeface="Open Sans"/>
                <a:sym typeface="Open Sans"/>
              </a:rPr>
              <a:t> z </a:t>
            </a:r>
            <a:r>
              <a:rPr lang="en-US" sz="2400" dirty="0" err="1">
                <a:solidFill>
                  <a:srgbClr val="1E2328"/>
                </a:solidFill>
                <a:latin typeface="Open Sans"/>
                <a:ea typeface="Open Sans"/>
                <a:cs typeface="Open Sans"/>
                <a:sym typeface="Open Sans"/>
              </a:rPr>
              <a:t>już</a:t>
            </a:r>
            <a:r>
              <a:rPr lang="en-US" sz="2400" dirty="0">
                <a:solidFill>
                  <a:srgbClr val="1E2328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400" dirty="0" err="1">
                <a:solidFill>
                  <a:srgbClr val="1E2328"/>
                </a:solidFill>
                <a:latin typeface="Open Sans"/>
                <a:ea typeface="Open Sans"/>
                <a:cs typeface="Open Sans"/>
                <a:sym typeface="Open Sans"/>
              </a:rPr>
              <a:t>istniejących</a:t>
            </a:r>
            <a:r>
              <a:rPr lang="en-US" sz="2400" dirty="0">
                <a:solidFill>
                  <a:srgbClr val="1E2328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400" dirty="0" err="1">
                <a:solidFill>
                  <a:srgbClr val="1E2328"/>
                </a:solidFill>
                <a:latin typeface="Open Sans"/>
                <a:ea typeface="Open Sans"/>
                <a:cs typeface="Open Sans"/>
                <a:sym typeface="Open Sans"/>
              </a:rPr>
              <a:t>ubrań</a:t>
            </a:r>
            <a:r>
              <a:rPr lang="en-US" sz="2400" dirty="0">
                <a:solidFill>
                  <a:srgbClr val="1E2328"/>
                </a:solidFill>
                <a:latin typeface="Open Sans"/>
                <a:ea typeface="Open Sans"/>
                <a:cs typeface="Open Sans"/>
                <a:sym typeface="Open Sans"/>
              </a:rPr>
              <a:t> vintage/</a:t>
            </a:r>
            <a:r>
              <a:rPr lang="en-US" sz="2400" dirty="0" err="1">
                <a:solidFill>
                  <a:srgbClr val="1E2328"/>
                </a:solidFill>
                <a:latin typeface="Open Sans"/>
                <a:ea typeface="Open Sans"/>
                <a:cs typeface="Open Sans"/>
                <a:sym typeface="Open Sans"/>
              </a:rPr>
              <a:t>używanych</a:t>
            </a:r>
            <a:endParaRPr lang="en-US" sz="2400" dirty="0">
              <a:solidFill>
                <a:srgbClr val="1E2328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337820" lvl="1" indent="-168910" algn="just">
              <a:lnSpc>
                <a:spcPts val="3200"/>
              </a:lnSpc>
              <a:buAutoNum type="arabicPeriod"/>
            </a:pPr>
            <a:r>
              <a:rPr lang="en-US" sz="2400" dirty="0" err="1">
                <a:solidFill>
                  <a:srgbClr val="1E2328"/>
                </a:solidFill>
                <a:latin typeface="Open Sans"/>
                <a:ea typeface="Open Sans"/>
                <a:cs typeface="Open Sans"/>
                <a:sym typeface="Open Sans"/>
              </a:rPr>
              <a:t>Upcykling</a:t>
            </a:r>
            <a:r>
              <a:rPr lang="en-US" sz="2400" dirty="0">
                <a:solidFill>
                  <a:srgbClr val="1E2328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400" dirty="0" err="1">
                <a:solidFill>
                  <a:srgbClr val="1E2328"/>
                </a:solidFill>
                <a:latin typeface="Open Sans"/>
                <a:ea typeface="Open Sans"/>
                <a:cs typeface="Open Sans"/>
                <a:sym typeface="Open Sans"/>
              </a:rPr>
              <a:t>tkanin</a:t>
            </a:r>
            <a:r>
              <a:rPr lang="en-US" sz="2400" dirty="0">
                <a:solidFill>
                  <a:srgbClr val="1E2328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400" dirty="0" err="1">
                <a:solidFill>
                  <a:srgbClr val="1E2328"/>
                </a:solidFill>
                <a:latin typeface="Open Sans"/>
                <a:ea typeface="Open Sans"/>
                <a:cs typeface="Open Sans"/>
                <a:sym typeface="Open Sans"/>
              </a:rPr>
              <a:t>resztkowych</a:t>
            </a:r>
            <a:r>
              <a:rPr lang="en-US" sz="2400" dirty="0">
                <a:solidFill>
                  <a:srgbClr val="1E2328"/>
                </a:solidFill>
                <a:latin typeface="Open Sans"/>
                <a:ea typeface="Open Sans"/>
                <a:cs typeface="Open Sans"/>
                <a:sym typeface="Open Sans"/>
              </a:rPr>
              <a:t>/</a:t>
            </a:r>
            <a:r>
              <a:rPr lang="en-US" sz="2400" dirty="0" err="1">
                <a:solidFill>
                  <a:srgbClr val="1E2328"/>
                </a:solidFill>
                <a:latin typeface="Open Sans"/>
                <a:ea typeface="Open Sans"/>
                <a:cs typeface="Open Sans"/>
                <a:sym typeface="Open Sans"/>
              </a:rPr>
              <a:t>tkanin</a:t>
            </a:r>
            <a:r>
              <a:rPr lang="en-US" sz="2400" dirty="0">
                <a:solidFill>
                  <a:srgbClr val="1E2328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400" dirty="0" err="1">
                <a:solidFill>
                  <a:srgbClr val="1E2328"/>
                </a:solidFill>
                <a:latin typeface="Open Sans"/>
                <a:ea typeface="Open Sans"/>
                <a:cs typeface="Open Sans"/>
                <a:sym typeface="Open Sans"/>
              </a:rPr>
              <a:t>przeznaczonych</a:t>
            </a:r>
            <a:r>
              <a:rPr lang="en-US" sz="2400" dirty="0">
                <a:solidFill>
                  <a:srgbClr val="1E2328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400" dirty="0" err="1">
                <a:solidFill>
                  <a:srgbClr val="1E2328"/>
                </a:solidFill>
                <a:latin typeface="Open Sans"/>
                <a:ea typeface="Open Sans"/>
                <a:cs typeface="Open Sans"/>
                <a:sym typeface="Open Sans"/>
              </a:rPr>
              <a:t>na</a:t>
            </a:r>
            <a:r>
              <a:rPr lang="en-US" sz="2400" dirty="0">
                <a:solidFill>
                  <a:srgbClr val="1E2328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400" dirty="0" err="1">
                <a:solidFill>
                  <a:srgbClr val="1E2328"/>
                </a:solidFill>
                <a:latin typeface="Open Sans"/>
                <a:ea typeface="Open Sans"/>
                <a:cs typeface="Open Sans"/>
                <a:sym typeface="Open Sans"/>
              </a:rPr>
              <a:t>odpady</a:t>
            </a:r>
            <a:r>
              <a:rPr lang="en-US" sz="2400" dirty="0">
                <a:solidFill>
                  <a:srgbClr val="1E2328"/>
                </a:solidFill>
                <a:latin typeface="Open Sans"/>
                <a:ea typeface="Open Sans"/>
                <a:cs typeface="Open Sans"/>
                <a:sym typeface="Open Sans"/>
              </a:rPr>
              <a:t>/</a:t>
            </a:r>
            <a:r>
              <a:rPr lang="en-US" sz="2400" dirty="0" err="1">
                <a:solidFill>
                  <a:srgbClr val="1E2328"/>
                </a:solidFill>
                <a:latin typeface="Open Sans"/>
                <a:ea typeface="Open Sans"/>
                <a:cs typeface="Open Sans"/>
                <a:sym typeface="Open Sans"/>
              </a:rPr>
              <a:t>tkanin</a:t>
            </a:r>
            <a:r>
              <a:rPr lang="en-US" sz="2400" dirty="0">
                <a:solidFill>
                  <a:srgbClr val="1E2328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400" dirty="0" err="1">
                <a:solidFill>
                  <a:srgbClr val="1E2328"/>
                </a:solidFill>
                <a:latin typeface="Open Sans"/>
                <a:ea typeface="Open Sans"/>
                <a:cs typeface="Open Sans"/>
                <a:sym typeface="Open Sans"/>
              </a:rPr>
              <a:t>nieużywanych</a:t>
            </a:r>
            <a:r>
              <a:rPr lang="en-US" sz="2400" dirty="0">
                <a:solidFill>
                  <a:srgbClr val="1E2328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400" dirty="0" err="1">
                <a:solidFill>
                  <a:srgbClr val="1E2328"/>
                </a:solidFill>
                <a:latin typeface="Open Sans"/>
                <a:ea typeface="Open Sans"/>
                <a:cs typeface="Open Sans"/>
                <a:sym typeface="Open Sans"/>
              </a:rPr>
              <a:t>lub</a:t>
            </a:r>
            <a:r>
              <a:rPr lang="en-US" sz="2400" dirty="0">
                <a:solidFill>
                  <a:srgbClr val="1E2328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400" dirty="0" err="1">
                <a:solidFill>
                  <a:srgbClr val="1E2328"/>
                </a:solidFill>
                <a:latin typeface="Open Sans"/>
                <a:ea typeface="Open Sans"/>
                <a:cs typeface="Open Sans"/>
                <a:sym typeface="Open Sans"/>
              </a:rPr>
              <a:t>nie</a:t>
            </a:r>
            <a:r>
              <a:rPr lang="en-US" sz="2400" dirty="0">
                <a:solidFill>
                  <a:srgbClr val="1E2328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400" dirty="0" err="1">
                <a:solidFill>
                  <a:srgbClr val="1E2328"/>
                </a:solidFill>
                <a:latin typeface="Open Sans"/>
                <a:ea typeface="Open Sans"/>
                <a:cs typeface="Open Sans"/>
                <a:sym typeface="Open Sans"/>
              </a:rPr>
              <a:t>nadających</a:t>
            </a:r>
            <a:r>
              <a:rPr lang="en-US" sz="2400" dirty="0">
                <a:solidFill>
                  <a:srgbClr val="1E2328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400" dirty="0" err="1">
                <a:solidFill>
                  <a:srgbClr val="1E2328"/>
                </a:solidFill>
                <a:latin typeface="Open Sans"/>
                <a:ea typeface="Open Sans"/>
                <a:cs typeface="Open Sans"/>
                <a:sym typeface="Open Sans"/>
              </a:rPr>
              <a:t>się</a:t>
            </a:r>
            <a:r>
              <a:rPr lang="en-US" sz="2400" dirty="0">
                <a:solidFill>
                  <a:srgbClr val="1E2328"/>
                </a:solidFill>
                <a:latin typeface="Open Sans"/>
                <a:ea typeface="Open Sans"/>
                <a:cs typeface="Open Sans"/>
                <a:sym typeface="Open Sans"/>
              </a:rPr>
              <a:t> do </a:t>
            </a:r>
            <a:r>
              <a:rPr lang="en-US" sz="2400" dirty="0" err="1">
                <a:solidFill>
                  <a:srgbClr val="1E2328"/>
                </a:solidFill>
                <a:latin typeface="Open Sans"/>
                <a:ea typeface="Open Sans"/>
                <a:cs typeface="Open Sans"/>
                <a:sym typeface="Open Sans"/>
              </a:rPr>
              <a:t>sprzedaży</a:t>
            </a:r>
            <a:r>
              <a:rPr lang="en-US" sz="2400" dirty="0">
                <a:solidFill>
                  <a:srgbClr val="1E2328"/>
                </a:solidFill>
                <a:latin typeface="Open Sans"/>
                <a:ea typeface="Open Sans"/>
                <a:cs typeface="Open Sans"/>
                <a:sym typeface="Open Sans"/>
              </a:rPr>
              <a:t>/</a:t>
            </a:r>
            <a:r>
              <a:rPr lang="en-US" sz="2400" dirty="0" err="1">
                <a:solidFill>
                  <a:srgbClr val="1E2328"/>
                </a:solidFill>
                <a:latin typeface="Open Sans"/>
                <a:ea typeface="Open Sans"/>
                <a:cs typeface="Open Sans"/>
                <a:sym typeface="Open Sans"/>
              </a:rPr>
              <a:t>tkanin</a:t>
            </a:r>
            <a:r>
              <a:rPr lang="en-US" sz="2400" dirty="0">
                <a:solidFill>
                  <a:srgbClr val="1E2328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400" dirty="0" err="1">
                <a:solidFill>
                  <a:srgbClr val="1E2328"/>
                </a:solidFill>
                <a:latin typeface="Open Sans"/>
                <a:ea typeface="Open Sans"/>
                <a:cs typeface="Open Sans"/>
                <a:sym typeface="Open Sans"/>
              </a:rPr>
              <a:t>wadliwych</a:t>
            </a:r>
            <a:endParaRPr lang="en-US" sz="2400" dirty="0">
              <a:solidFill>
                <a:srgbClr val="1E2328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213159" y="7573404"/>
            <a:ext cx="8291169" cy="154516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6000"/>
              </a:lnSpc>
            </a:pPr>
            <a:r>
              <a:rPr lang="en-US" sz="6000" dirty="0" err="1">
                <a:solidFill>
                  <a:srgbClr val="1E2328"/>
                </a:solidFill>
                <a:latin typeface="Open Sans"/>
                <a:ea typeface="Open Sans"/>
                <a:cs typeface="Open Sans"/>
                <a:sym typeface="Open Sans"/>
              </a:rPr>
              <a:t>Materiały</a:t>
            </a:r>
            <a:r>
              <a:rPr lang="en-US" sz="6000" dirty="0">
                <a:solidFill>
                  <a:srgbClr val="1E2328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6000" dirty="0" err="1">
                <a:solidFill>
                  <a:srgbClr val="1E2328"/>
                </a:solidFill>
                <a:latin typeface="Open Sans"/>
                <a:ea typeface="Open Sans"/>
                <a:cs typeface="Open Sans"/>
                <a:sym typeface="Open Sans"/>
              </a:rPr>
              <a:t>szkoleniowe</a:t>
            </a:r>
            <a:r>
              <a:rPr lang="en-US" sz="6000" dirty="0">
                <a:solidFill>
                  <a:srgbClr val="1E2328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6000" dirty="0" err="1">
                <a:solidFill>
                  <a:srgbClr val="1E2328"/>
                </a:solidFill>
                <a:latin typeface="Open Sans"/>
                <a:ea typeface="Open Sans"/>
                <a:cs typeface="Open Sans"/>
                <a:sym typeface="Open Sans"/>
              </a:rPr>
              <a:t>i</a:t>
            </a:r>
            <a:r>
              <a:rPr lang="en-US" sz="6000" dirty="0">
                <a:solidFill>
                  <a:srgbClr val="1E2328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6000" dirty="0" err="1">
                <a:solidFill>
                  <a:srgbClr val="1E2328"/>
                </a:solidFill>
                <a:latin typeface="Open Sans"/>
                <a:ea typeface="Open Sans"/>
                <a:cs typeface="Open Sans"/>
                <a:sym typeface="Open Sans"/>
              </a:rPr>
              <a:t>samouczki</a:t>
            </a:r>
            <a:r>
              <a:rPr lang="en-US" sz="6000" dirty="0">
                <a:solidFill>
                  <a:srgbClr val="1E2328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6000" dirty="0" err="1">
                <a:solidFill>
                  <a:srgbClr val="1E2328"/>
                </a:solidFill>
                <a:latin typeface="Open Sans"/>
                <a:ea typeface="Open Sans"/>
                <a:cs typeface="Open Sans"/>
                <a:sym typeface="Open Sans"/>
              </a:rPr>
              <a:t>wideo</a:t>
            </a:r>
            <a:endParaRPr lang="en-US" sz="6000" dirty="0">
              <a:solidFill>
                <a:srgbClr val="1E2328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1025214" y="335223"/>
            <a:ext cx="4519193" cy="3971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000"/>
              </a:lnSpc>
            </a:pPr>
            <a:r>
              <a:rPr lang="en-US" sz="2400">
                <a:solidFill>
                  <a:srgbClr val="1E2328"/>
                </a:solidFill>
                <a:latin typeface="Open Sans"/>
                <a:ea typeface="Open Sans"/>
                <a:cs typeface="Open Sans"/>
                <a:sym typeface="Open Sans"/>
              </a:rPr>
              <a:t>Program szkoleniowy UpTraK</a:t>
            </a:r>
          </a:p>
        </p:txBody>
      </p:sp>
      <p:grpSp>
        <p:nvGrpSpPr>
          <p:cNvPr id="14" name="Group 14"/>
          <p:cNvGrpSpPr/>
          <p:nvPr/>
        </p:nvGrpSpPr>
        <p:grpSpPr>
          <a:xfrm>
            <a:off x="9401" y="1017584"/>
            <a:ext cx="7660624" cy="5118097"/>
            <a:chOff x="0" y="0"/>
            <a:chExt cx="10214166" cy="6824129"/>
          </a:xfrm>
        </p:grpSpPr>
        <p:sp>
          <p:nvSpPr>
            <p:cNvPr id="15" name="Freeform 15" descr="Obraz 16"/>
            <p:cNvSpPr/>
            <p:nvPr/>
          </p:nvSpPr>
          <p:spPr>
            <a:xfrm>
              <a:off x="0" y="0"/>
              <a:ext cx="10214102" cy="6824091"/>
            </a:xfrm>
            <a:custGeom>
              <a:avLst/>
              <a:gdLst/>
              <a:ahLst/>
              <a:cxnLst/>
              <a:rect l="l" t="t" r="r" b="b"/>
              <a:pathLst>
                <a:path w="10214102" h="6824091">
                  <a:moveTo>
                    <a:pt x="0" y="0"/>
                  </a:moveTo>
                  <a:lnTo>
                    <a:pt x="10214102" y="0"/>
                  </a:lnTo>
                  <a:lnTo>
                    <a:pt x="10214102" y="6824091"/>
                  </a:lnTo>
                  <a:lnTo>
                    <a:pt x="0" y="682409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-39" r="-40"/>
              </a:stretch>
            </a:blipFill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16668979" y="-6353"/>
            <a:ext cx="12697" cy="10299697"/>
            <a:chOff x="0" y="0"/>
            <a:chExt cx="16929" cy="13732929"/>
          </a:xfrm>
        </p:grpSpPr>
        <p:sp>
          <p:nvSpPr>
            <p:cNvPr id="17" name="Freeform 17"/>
            <p:cNvSpPr/>
            <p:nvPr/>
          </p:nvSpPr>
          <p:spPr>
            <a:xfrm>
              <a:off x="0" y="8509"/>
              <a:ext cx="16891" cy="13716001"/>
            </a:xfrm>
            <a:custGeom>
              <a:avLst/>
              <a:gdLst/>
              <a:ahLst/>
              <a:cxnLst/>
              <a:rect l="l" t="t" r="r" b="b"/>
              <a:pathLst>
                <a:path w="16891" h="13716001">
                  <a:moveTo>
                    <a:pt x="0" y="13716001"/>
                  </a:moveTo>
                  <a:lnTo>
                    <a:pt x="0" y="0"/>
                  </a:lnTo>
                  <a:lnTo>
                    <a:pt x="16891" y="0"/>
                  </a:lnTo>
                  <a:lnTo>
                    <a:pt x="16891" y="1371600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-19050" y="1018861"/>
            <a:ext cx="18300706" cy="12697"/>
            <a:chOff x="0" y="0"/>
            <a:chExt cx="24400942" cy="16929"/>
          </a:xfrm>
        </p:grpSpPr>
        <p:sp>
          <p:nvSpPr>
            <p:cNvPr id="19" name="Freeform 19"/>
            <p:cNvSpPr/>
            <p:nvPr/>
          </p:nvSpPr>
          <p:spPr>
            <a:xfrm>
              <a:off x="8509" y="0"/>
              <a:ext cx="24384001" cy="16891"/>
            </a:xfrm>
            <a:custGeom>
              <a:avLst/>
              <a:gdLst/>
              <a:ahLst/>
              <a:cxnLst/>
              <a:rect l="l" t="t" r="r" b="b"/>
              <a:pathLst>
                <a:path w="24384001" h="16891">
                  <a:moveTo>
                    <a:pt x="24384001" y="16891"/>
                  </a:moveTo>
                  <a:lnTo>
                    <a:pt x="1" y="16891"/>
                  </a:lnTo>
                  <a:lnTo>
                    <a:pt x="0" y="0"/>
                  </a:lnTo>
                  <a:lnTo>
                    <a:pt x="24384001" y="0"/>
                  </a:lnTo>
                  <a:close/>
                </a:path>
              </a:pathLst>
            </a:custGeom>
            <a:solidFill>
              <a:srgbClr val="1E2328"/>
            </a:solidFill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16675332" y="1028700"/>
            <a:ext cx="1612668" cy="1612668"/>
            <a:chOff x="0" y="0"/>
            <a:chExt cx="2150224" cy="2150224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2150237" cy="2150237"/>
            </a:xfrm>
            <a:custGeom>
              <a:avLst/>
              <a:gdLst/>
              <a:ahLst/>
              <a:cxnLst/>
              <a:rect l="l" t="t" r="r" b="b"/>
              <a:pathLst>
                <a:path w="2150237" h="2150237">
                  <a:moveTo>
                    <a:pt x="0" y="0"/>
                  </a:moveTo>
                  <a:lnTo>
                    <a:pt x="2150237" y="0"/>
                  </a:lnTo>
                  <a:lnTo>
                    <a:pt x="2150237" y="2150237"/>
                  </a:lnTo>
                  <a:lnTo>
                    <a:pt x="0" y="2150237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22" name="TextBox 22"/>
          <p:cNvSpPr txBox="1"/>
          <p:nvPr/>
        </p:nvSpPr>
        <p:spPr>
          <a:xfrm>
            <a:off x="7191661" y="169755"/>
            <a:ext cx="9556756" cy="7694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000"/>
              </a:lnSpc>
            </a:pPr>
            <a:r>
              <a:rPr lang="en-US" sz="2450">
                <a:solidFill>
                  <a:srgbClr val="1E2328"/>
                </a:solidFill>
                <a:latin typeface="Open Sans"/>
                <a:ea typeface="Open Sans"/>
                <a:cs typeface="Open Sans"/>
                <a:sym typeface="Open Sans"/>
              </a:rPr>
              <a:t>Moduł 2, GENEROWANIE POMYSŁÓW: KREATYWNOŚĆ W PROCESIE UPCYKLINGU ODZIEŻY  </a:t>
            </a:r>
          </a:p>
        </p:txBody>
      </p:sp>
      <p:sp>
        <p:nvSpPr>
          <p:cNvPr id="23" name="TextBox 23"/>
          <p:cNvSpPr txBox="1"/>
          <p:nvPr/>
        </p:nvSpPr>
        <p:spPr>
          <a:xfrm rot="-5400000">
            <a:off x="15886242" y="7531084"/>
            <a:ext cx="3194647" cy="2597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100"/>
              </a:lnSpc>
            </a:pPr>
            <a:r>
              <a:rPr lang="en-US" sz="1800">
                <a:solidFill>
                  <a:srgbClr val="1E2328"/>
                </a:solidFill>
                <a:latin typeface="Open Sans"/>
                <a:ea typeface="Open Sans"/>
                <a:cs typeface="Open Sans"/>
                <a:sym typeface="Open Sans"/>
              </a:rPr>
              <a:t>www.fashionupproject.com</a:t>
            </a:r>
          </a:p>
        </p:txBody>
      </p:sp>
    </p:spTree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FCF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6681675" y="-6353"/>
            <a:ext cx="12697" cy="10299706"/>
            <a:chOff x="0" y="0"/>
            <a:chExt cx="16929" cy="13732942"/>
          </a:xfrm>
        </p:grpSpPr>
        <p:sp>
          <p:nvSpPr>
            <p:cNvPr id="3" name="Freeform 3"/>
            <p:cNvSpPr/>
            <p:nvPr/>
          </p:nvSpPr>
          <p:spPr>
            <a:xfrm>
              <a:off x="0" y="8509"/>
              <a:ext cx="16891" cy="13716001"/>
            </a:xfrm>
            <a:custGeom>
              <a:avLst/>
              <a:gdLst/>
              <a:ahLst/>
              <a:cxnLst/>
              <a:rect l="l" t="t" r="r" b="b"/>
              <a:pathLst>
                <a:path w="16891" h="13716001">
                  <a:moveTo>
                    <a:pt x="0" y="13716001"/>
                  </a:moveTo>
                  <a:lnTo>
                    <a:pt x="0" y="0"/>
                  </a:lnTo>
                  <a:lnTo>
                    <a:pt x="16891" y="0"/>
                  </a:lnTo>
                  <a:lnTo>
                    <a:pt x="16891" y="13716001"/>
                  </a:lnTo>
                  <a:close/>
                </a:path>
              </a:pathLst>
            </a:custGeom>
            <a:solidFill>
              <a:srgbClr val="1E2328"/>
            </a:solidFill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-6353" y="1031557"/>
            <a:ext cx="18300706" cy="12697"/>
            <a:chOff x="0" y="0"/>
            <a:chExt cx="24400942" cy="16929"/>
          </a:xfrm>
        </p:grpSpPr>
        <p:sp>
          <p:nvSpPr>
            <p:cNvPr id="5" name="Freeform 5"/>
            <p:cNvSpPr/>
            <p:nvPr/>
          </p:nvSpPr>
          <p:spPr>
            <a:xfrm>
              <a:off x="8509" y="0"/>
              <a:ext cx="24384001" cy="16891"/>
            </a:xfrm>
            <a:custGeom>
              <a:avLst/>
              <a:gdLst/>
              <a:ahLst/>
              <a:cxnLst/>
              <a:rect l="l" t="t" r="r" b="b"/>
              <a:pathLst>
                <a:path w="24384001" h="16891">
                  <a:moveTo>
                    <a:pt x="24384001" y="16891"/>
                  </a:moveTo>
                  <a:lnTo>
                    <a:pt x="1" y="16891"/>
                  </a:lnTo>
                  <a:lnTo>
                    <a:pt x="0" y="0"/>
                  </a:lnTo>
                  <a:lnTo>
                    <a:pt x="24384001" y="0"/>
                  </a:lnTo>
                  <a:close/>
                </a:path>
              </a:pathLst>
            </a:custGeom>
            <a:solidFill>
              <a:srgbClr val="1E2328"/>
            </a:solidFill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6688029" y="1041397"/>
            <a:ext cx="1612668" cy="1612668"/>
            <a:chOff x="0" y="0"/>
            <a:chExt cx="2150224" cy="2150224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150237" cy="2150237"/>
            </a:xfrm>
            <a:custGeom>
              <a:avLst/>
              <a:gdLst/>
              <a:ahLst/>
              <a:cxnLst/>
              <a:rect l="l" t="t" r="r" b="b"/>
              <a:pathLst>
                <a:path w="2150237" h="2150237">
                  <a:moveTo>
                    <a:pt x="0" y="0"/>
                  </a:moveTo>
                  <a:lnTo>
                    <a:pt x="2150237" y="0"/>
                  </a:lnTo>
                  <a:lnTo>
                    <a:pt x="2150237" y="2150237"/>
                  </a:lnTo>
                  <a:lnTo>
                    <a:pt x="0" y="2150237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8" name="TextBox 8"/>
          <p:cNvSpPr txBox="1"/>
          <p:nvPr/>
        </p:nvSpPr>
        <p:spPr>
          <a:xfrm rot="-5400000">
            <a:off x="15845600" y="7528540"/>
            <a:ext cx="3225127" cy="2597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100"/>
              </a:lnSpc>
            </a:pPr>
            <a:r>
              <a:rPr lang="en-US" sz="1800">
                <a:solidFill>
                  <a:srgbClr val="1E2328"/>
                </a:solidFill>
                <a:latin typeface="Open Sans"/>
                <a:ea typeface="Open Sans"/>
                <a:cs typeface="Open Sans"/>
                <a:sym typeface="Open Sans"/>
              </a:rPr>
              <a:t>www.fashionupproject.com</a:t>
            </a:r>
          </a:p>
        </p:txBody>
      </p:sp>
      <p:grpSp>
        <p:nvGrpSpPr>
          <p:cNvPr id="9" name="Group 9"/>
          <p:cNvGrpSpPr/>
          <p:nvPr/>
        </p:nvGrpSpPr>
        <p:grpSpPr>
          <a:xfrm>
            <a:off x="-12697" y="1025204"/>
            <a:ext cx="18288000" cy="1"/>
            <a:chOff x="0" y="0"/>
            <a:chExt cx="24384000" cy="1"/>
          </a:xfrm>
        </p:grpSpPr>
        <p:sp>
          <p:nvSpPr>
            <p:cNvPr id="10" name="Freeform 10"/>
            <p:cNvSpPr/>
            <p:nvPr/>
          </p:nvSpPr>
          <p:spPr>
            <a:xfrm>
              <a:off x="0" y="-1524"/>
              <a:ext cx="24384000" cy="3175"/>
            </a:xfrm>
            <a:custGeom>
              <a:avLst/>
              <a:gdLst/>
              <a:ahLst/>
              <a:cxnLst/>
              <a:rect l="l" t="t" r="r" b="b"/>
              <a:pathLst>
                <a:path w="24384000" h="3175">
                  <a:moveTo>
                    <a:pt x="24384000" y="3175"/>
                  </a:moveTo>
                  <a:lnTo>
                    <a:pt x="0" y="3048"/>
                  </a:lnTo>
                  <a:lnTo>
                    <a:pt x="0" y="0"/>
                  </a:lnTo>
                  <a:lnTo>
                    <a:pt x="24384000" y="0"/>
                  </a:lnTo>
                  <a:close/>
                </a:path>
              </a:pathLst>
            </a:custGeom>
            <a:solidFill>
              <a:srgbClr val="1E2328"/>
            </a:solidFill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-6353" y="8203968"/>
            <a:ext cx="10452097" cy="2089375"/>
            <a:chOff x="0" y="0"/>
            <a:chExt cx="13936129" cy="2785834"/>
          </a:xfrm>
        </p:grpSpPr>
        <p:sp>
          <p:nvSpPr>
            <p:cNvPr id="12" name="Freeform 12"/>
            <p:cNvSpPr/>
            <p:nvPr/>
          </p:nvSpPr>
          <p:spPr>
            <a:xfrm>
              <a:off x="8509" y="8509"/>
              <a:ext cx="13919201" cy="2768854"/>
            </a:xfrm>
            <a:custGeom>
              <a:avLst/>
              <a:gdLst/>
              <a:ahLst/>
              <a:cxnLst/>
              <a:rect l="l" t="t" r="r" b="b"/>
              <a:pathLst>
                <a:path w="13919201" h="2768854">
                  <a:moveTo>
                    <a:pt x="0" y="0"/>
                  </a:moveTo>
                  <a:lnTo>
                    <a:pt x="13919201" y="0"/>
                  </a:lnTo>
                  <a:lnTo>
                    <a:pt x="13919201" y="2768854"/>
                  </a:lnTo>
                  <a:lnTo>
                    <a:pt x="0" y="2768854"/>
                  </a:lnTo>
                  <a:close/>
                </a:path>
              </a:pathLst>
            </a:custGeom>
            <a:solidFill>
              <a:srgbClr val="1E2328"/>
            </a:solidFill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805701" y="8570528"/>
            <a:ext cx="6654432" cy="14452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6000"/>
              </a:lnSpc>
            </a:pPr>
            <a:r>
              <a:rPr lang="en-US" sz="6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Profil kompetencji trenera(ów)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025214" y="335223"/>
            <a:ext cx="4519193" cy="3971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000"/>
              </a:lnSpc>
            </a:pPr>
            <a:r>
              <a:rPr lang="en-US" sz="2400">
                <a:solidFill>
                  <a:srgbClr val="1E2328"/>
                </a:solidFill>
                <a:latin typeface="Open Sans"/>
                <a:ea typeface="Open Sans"/>
                <a:cs typeface="Open Sans"/>
                <a:sym typeface="Open Sans"/>
              </a:rPr>
              <a:t>Program szkoleniowy UpTraK</a:t>
            </a:r>
          </a:p>
        </p:txBody>
      </p:sp>
      <p:grpSp>
        <p:nvGrpSpPr>
          <p:cNvPr id="15" name="Group 15"/>
          <p:cNvGrpSpPr/>
          <p:nvPr/>
        </p:nvGrpSpPr>
        <p:grpSpPr>
          <a:xfrm>
            <a:off x="-6353" y="2311175"/>
            <a:ext cx="8851897" cy="5905500"/>
            <a:chOff x="0" y="0"/>
            <a:chExt cx="11802529" cy="7874000"/>
          </a:xfrm>
        </p:grpSpPr>
        <p:sp>
          <p:nvSpPr>
            <p:cNvPr id="16" name="Freeform 16" descr="Obraz 20"/>
            <p:cNvSpPr/>
            <p:nvPr/>
          </p:nvSpPr>
          <p:spPr>
            <a:xfrm>
              <a:off x="0" y="0"/>
              <a:ext cx="11802491" cy="7874000"/>
            </a:xfrm>
            <a:custGeom>
              <a:avLst/>
              <a:gdLst/>
              <a:ahLst/>
              <a:cxnLst/>
              <a:rect l="l" t="t" r="r" b="b"/>
              <a:pathLst>
                <a:path w="11802491" h="7874000">
                  <a:moveTo>
                    <a:pt x="0" y="0"/>
                  </a:moveTo>
                  <a:lnTo>
                    <a:pt x="11802491" y="0"/>
                  </a:lnTo>
                  <a:lnTo>
                    <a:pt x="11802491" y="7874000"/>
                  </a:lnTo>
                  <a:lnTo>
                    <a:pt x="0" y="7874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-35" r="-36"/>
              </a:stretch>
            </a:blipFill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17" name="TextBox 17"/>
          <p:cNvSpPr txBox="1"/>
          <p:nvPr/>
        </p:nvSpPr>
        <p:spPr>
          <a:xfrm>
            <a:off x="10411949" y="1449240"/>
            <a:ext cx="6201688" cy="766876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just">
              <a:lnSpc>
                <a:spcPts val="2639"/>
              </a:lnSpc>
            </a:pPr>
            <a:r>
              <a:rPr lang="en-US" sz="2199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Kompetencje</a:t>
            </a:r>
            <a:r>
              <a:rPr lang="en-US" sz="2199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2199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pedagogiczne</a:t>
            </a:r>
            <a:r>
              <a:rPr lang="en-US" sz="2199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:</a:t>
            </a:r>
          </a:p>
          <a:p>
            <a:pPr marL="494029" lvl="1" indent="-247014" algn="just">
              <a:lnSpc>
                <a:spcPts val="2639"/>
              </a:lnSpc>
              <a:buFont typeface="Arial"/>
              <a:buChar char="•"/>
            </a:pPr>
            <a:r>
              <a:rPr lang="en-US" sz="2199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Doświadczenie</a:t>
            </a:r>
            <a:r>
              <a:rPr lang="en-US" sz="2199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 w </a:t>
            </a:r>
            <a:r>
              <a:rPr lang="en-US" sz="2199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nauczaniu</a:t>
            </a:r>
            <a:r>
              <a:rPr lang="en-US" sz="2199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 </a:t>
            </a:r>
            <a:r>
              <a:rPr lang="en-US" sz="2199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osób</a:t>
            </a:r>
            <a:r>
              <a:rPr lang="en-US" sz="2199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 </a:t>
            </a:r>
            <a:r>
              <a:rPr lang="en-US" sz="2199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dorosłych</a:t>
            </a:r>
            <a:r>
              <a:rPr lang="en-US" sz="2199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 </a:t>
            </a:r>
            <a:r>
              <a:rPr lang="en-US" sz="2199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i</a:t>
            </a:r>
            <a:r>
              <a:rPr lang="en-US" sz="2199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 </a:t>
            </a:r>
            <a:r>
              <a:rPr lang="en-US" sz="2199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rozumieniu</a:t>
            </a:r>
            <a:r>
              <a:rPr lang="en-US" sz="2199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 ich </a:t>
            </a:r>
            <a:r>
              <a:rPr lang="en-US" sz="2199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stylów</a:t>
            </a:r>
            <a:r>
              <a:rPr lang="en-US" sz="2199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 </a:t>
            </a:r>
            <a:r>
              <a:rPr lang="en-US" sz="2199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uczenia</a:t>
            </a:r>
            <a:r>
              <a:rPr lang="en-US" sz="2199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 </a:t>
            </a:r>
            <a:r>
              <a:rPr lang="en-US" sz="2199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się</a:t>
            </a:r>
            <a:r>
              <a:rPr lang="en-US" sz="2199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;</a:t>
            </a:r>
          </a:p>
          <a:p>
            <a:pPr marL="494029" lvl="1" indent="-247014" algn="just">
              <a:lnSpc>
                <a:spcPts val="2639"/>
              </a:lnSpc>
              <a:buFont typeface="Arial"/>
              <a:buChar char="•"/>
            </a:pPr>
            <a:r>
              <a:rPr lang="en-US" sz="2199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Doskonałe</a:t>
            </a:r>
            <a:r>
              <a:rPr lang="en-US" sz="2199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 </a:t>
            </a:r>
            <a:r>
              <a:rPr lang="en-US" sz="2199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umiejętności</a:t>
            </a:r>
            <a:r>
              <a:rPr lang="en-US" sz="2199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 </a:t>
            </a:r>
            <a:r>
              <a:rPr lang="en-US" sz="2199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komunikacyjne</a:t>
            </a:r>
            <a:r>
              <a:rPr lang="en-US" sz="2199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 </a:t>
            </a:r>
            <a:r>
              <a:rPr lang="en-US" sz="2199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i</a:t>
            </a:r>
            <a:r>
              <a:rPr lang="en-US" sz="2199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 </a:t>
            </a:r>
            <a:r>
              <a:rPr lang="en-US" sz="2199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prezentacyjne</a:t>
            </a:r>
            <a:r>
              <a:rPr lang="en-US" sz="2199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 </a:t>
            </a:r>
            <a:r>
              <a:rPr lang="en-US" sz="2199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pozwalające</a:t>
            </a:r>
            <a:r>
              <a:rPr lang="en-US" sz="2199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 </a:t>
            </a:r>
            <a:r>
              <a:rPr lang="en-US" sz="2199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na</a:t>
            </a:r>
            <a:r>
              <a:rPr lang="en-US" sz="2199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 </a:t>
            </a:r>
            <a:r>
              <a:rPr lang="en-US" sz="2199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zaangażowanie</a:t>
            </a:r>
            <a:r>
              <a:rPr lang="en-US" sz="2199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 </a:t>
            </a:r>
            <a:r>
              <a:rPr lang="en-US" sz="2199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uczniów</a:t>
            </a:r>
            <a:r>
              <a:rPr lang="en-US" sz="2199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.</a:t>
            </a:r>
          </a:p>
          <a:p>
            <a:pPr marL="0" lvl="0" indent="0" algn="just">
              <a:lnSpc>
                <a:spcPts val="2639"/>
              </a:lnSpc>
            </a:pPr>
            <a:endParaRPr lang="en-US" sz="2199" b="1" dirty="0">
              <a:solidFill>
                <a:srgbClr val="000000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  <a:p>
            <a:pPr marL="494029" lvl="1" indent="-247014" algn="just">
              <a:lnSpc>
                <a:spcPts val="2639"/>
              </a:lnSpc>
            </a:pPr>
            <a:r>
              <a:rPr lang="en-US" sz="2199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Kompetencje</a:t>
            </a:r>
            <a:r>
              <a:rPr lang="en-US" sz="2199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2199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techniczne</a:t>
            </a:r>
            <a:r>
              <a:rPr lang="en-US" sz="2199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:</a:t>
            </a:r>
          </a:p>
          <a:p>
            <a:pPr marL="494029" lvl="1" indent="-247014" algn="just">
              <a:lnSpc>
                <a:spcPts val="2639"/>
              </a:lnSpc>
              <a:buFont typeface="Arial"/>
              <a:buChar char="•"/>
            </a:pPr>
            <a:r>
              <a:rPr lang="en-US" sz="2199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historia</a:t>
            </a:r>
            <a:r>
              <a:rPr lang="en-US" sz="2199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 </a:t>
            </a:r>
            <a:r>
              <a:rPr lang="en-US" sz="2199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tradycji</a:t>
            </a:r>
            <a:r>
              <a:rPr lang="en-US" sz="2199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/</a:t>
            </a:r>
            <a:r>
              <a:rPr lang="en-US" sz="2199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mody</a:t>
            </a:r>
            <a:r>
              <a:rPr lang="en-US" sz="2199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/</a:t>
            </a:r>
            <a:r>
              <a:rPr lang="en-US" sz="2199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stroju</a:t>
            </a:r>
            <a:r>
              <a:rPr lang="en-US" sz="2199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, </a:t>
            </a:r>
            <a:r>
              <a:rPr lang="en-US" sz="2199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wiedza</a:t>
            </a:r>
            <a:r>
              <a:rPr lang="en-US" sz="2199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 o </a:t>
            </a:r>
            <a:r>
              <a:rPr lang="en-US" sz="2199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procesie</a:t>
            </a:r>
            <a:r>
              <a:rPr lang="en-US" sz="2199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 </a:t>
            </a:r>
            <a:r>
              <a:rPr lang="en-US" sz="2199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upcyklingu</a:t>
            </a:r>
            <a:r>
              <a:rPr lang="en-US" sz="2199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 </a:t>
            </a:r>
            <a:r>
              <a:rPr lang="en-US" sz="2199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i</a:t>
            </a:r>
            <a:r>
              <a:rPr lang="en-US" sz="2199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 </a:t>
            </a:r>
            <a:r>
              <a:rPr lang="en-US" sz="2199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świadomej</a:t>
            </a:r>
            <a:r>
              <a:rPr lang="en-US" sz="2199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 </a:t>
            </a:r>
            <a:r>
              <a:rPr lang="en-US" sz="2199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modzie</a:t>
            </a:r>
            <a:r>
              <a:rPr lang="en-US" sz="2199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, </a:t>
            </a:r>
            <a:r>
              <a:rPr lang="en-US" sz="2199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umiejętności</a:t>
            </a:r>
            <a:r>
              <a:rPr lang="en-US" sz="2199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 w </a:t>
            </a:r>
            <a:r>
              <a:rPr lang="en-US" sz="2199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zakresie</a:t>
            </a:r>
            <a:r>
              <a:rPr lang="en-US" sz="2199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 </a:t>
            </a:r>
            <a:r>
              <a:rPr lang="en-US" sz="2199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przeprojektowywania</a:t>
            </a:r>
            <a:r>
              <a:rPr lang="en-US" sz="2199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, </a:t>
            </a:r>
            <a:r>
              <a:rPr lang="en-US" sz="2199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procesy</a:t>
            </a:r>
            <a:r>
              <a:rPr lang="en-US" sz="2199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 </a:t>
            </a:r>
            <a:r>
              <a:rPr lang="en-US" sz="2199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badawcze</a:t>
            </a:r>
            <a:r>
              <a:rPr lang="en-US" sz="2199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 </a:t>
            </a:r>
            <a:r>
              <a:rPr lang="en-US" sz="2199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i</a:t>
            </a:r>
            <a:r>
              <a:rPr lang="en-US" sz="2199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 </a:t>
            </a:r>
            <a:r>
              <a:rPr lang="en-US" sz="2199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tablice</a:t>
            </a:r>
            <a:r>
              <a:rPr lang="en-US" sz="2199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 </a:t>
            </a:r>
            <a:r>
              <a:rPr lang="en-US" sz="2199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inspiracji</a:t>
            </a:r>
            <a:r>
              <a:rPr lang="en-US" sz="2199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 (</a:t>
            </a:r>
            <a:r>
              <a:rPr lang="en-US" sz="2199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poziom</a:t>
            </a:r>
            <a:r>
              <a:rPr lang="en-US" sz="2199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 </a:t>
            </a:r>
            <a:r>
              <a:rPr lang="en-US" sz="2199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średnio</a:t>
            </a:r>
            <a:r>
              <a:rPr lang="en-US" sz="2199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 </a:t>
            </a:r>
            <a:r>
              <a:rPr lang="en-US" sz="2199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zaawansowany</a:t>
            </a:r>
            <a:r>
              <a:rPr lang="en-US" sz="2199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);</a:t>
            </a:r>
          </a:p>
          <a:p>
            <a:pPr marL="494029" lvl="1" indent="-247014" algn="just">
              <a:lnSpc>
                <a:spcPts val="2639"/>
              </a:lnSpc>
              <a:buFont typeface="Arial"/>
              <a:buChar char="•"/>
            </a:pPr>
            <a:r>
              <a:rPr lang="en-US" sz="2199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techniki</a:t>
            </a:r>
            <a:r>
              <a:rPr lang="en-US" sz="2199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 </a:t>
            </a:r>
            <a:r>
              <a:rPr lang="en-US" sz="2199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projektowania</a:t>
            </a:r>
            <a:r>
              <a:rPr lang="en-US" sz="2199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 </a:t>
            </a:r>
            <a:r>
              <a:rPr lang="en-US" sz="2199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i</a:t>
            </a:r>
            <a:r>
              <a:rPr lang="en-US" sz="2199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 </a:t>
            </a:r>
            <a:r>
              <a:rPr lang="en-US" sz="2199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przeprojektowywania</a:t>
            </a:r>
            <a:r>
              <a:rPr lang="en-US" sz="2199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 zero waste, </a:t>
            </a:r>
            <a:r>
              <a:rPr lang="en-US" sz="2199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umiejętność</a:t>
            </a:r>
            <a:r>
              <a:rPr lang="en-US" sz="2199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 </a:t>
            </a:r>
            <a:r>
              <a:rPr lang="en-US" sz="2199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obsługi</a:t>
            </a:r>
            <a:r>
              <a:rPr lang="en-US" sz="2199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 </a:t>
            </a:r>
            <a:r>
              <a:rPr lang="en-US" sz="2199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maszyny</a:t>
            </a:r>
            <a:r>
              <a:rPr lang="en-US" sz="2199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 overlock </a:t>
            </a:r>
            <a:r>
              <a:rPr lang="en-US" sz="2199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i</a:t>
            </a:r>
            <a:r>
              <a:rPr lang="en-US" sz="2199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 </a:t>
            </a:r>
            <a:r>
              <a:rPr lang="en-US" sz="2199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szycia</a:t>
            </a:r>
            <a:r>
              <a:rPr lang="en-US" sz="2199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 </a:t>
            </a:r>
            <a:r>
              <a:rPr lang="en-US" sz="2199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ręcznego</a:t>
            </a:r>
            <a:r>
              <a:rPr lang="en-US" sz="2199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, </a:t>
            </a:r>
            <a:r>
              <a:rPr lang="en-US" sz="2199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tworzenie</a:t>
            </a:r>
            <a:r>
              <a:rPr lang="en-US" sz="2199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 </a:t>
            </a:r>
            <a:r>
              <a:rPr lang="en-US" sz="2199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wzorów</a:t>
            </a:r>
            <a:r>
              <a:rPr lang="en-US" sz="2199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, </a:t>
            </a:r>
            <a:r>
              <a:rPr lang="en-US" sz="2199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obróbka</a:t>
            </a:r>
            <a:r>
              <a:rPr lang="en-US" sz="2199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 </a:t>
            </a:r>
            <a:r>
              <a:rPr lang="en-US" sz="2199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tkanin</a:t>
            </a:r>
            <a:r>
              <a:rPr lang="en-US" sz="2199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, </a:t>
            </a:r>
            <a:r>
              <a:rPr lang="en-US" sz="2199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rozbieranie</a:t>
            </a:r>
            <a:r>
              <a:rPr lang="en-US" sz="2199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 </a:t>
            </a:r>
            <a:r>
              <a:rPr lang="en-US" sz="2199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odzieży</a:t>
            </a:r>
            <a:r>
              <a:rPr lang="en-US" sz="2199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 </a:t>
            </a:r>
            <a:r>
              <a:rPr lang="en-US" sz="2199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na</a:t>
            </a:r>
            <a:r>
              <a:rPr lang="en-US" sz="2199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 </a:t>
            </a:r>
            <a:r>
              <a:rPr lang="en-US" sz="2199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części</a:t>
            </a:r>
            <a:r>
              <a:rPr lang="en-US" sz="2199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 </a:t>
            </a:r>
            <a:r>
              <a:rPr lang="en-US" sz="2199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i</a:t>
            </a:r>
            <a:r>
              <a:rPr lang="en-US" sz="2199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 </a:t>
            </a:r>
            <a:r>
              <a:rPr lang="en-US" sz="2199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techniki</a:t>
            </a:r>
            <a:r>
              <a:rPr lang="en-US" sz="2199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 </a:t>
            </a:r>
            <a:r>
              <a:rPr lang="en-US" sz="2199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konstrukcyjne</a:t>
            </a:r>
            <a:r>
              <a:rPr lang="en-US" sz="2199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: </a:t>
            </a:r>
            <a:r>
              <a:rPr lang="en-US" sz="2199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znajomość</a:t>
            </a:r>
            <a:r>
              <a:rPr lang="en-US" sz="2199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 </a:t>
            </a:r>
            <a:r>
              <a:rPr lang="en-US" sz="2199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różnych</a:t>
            </a:r>
            <a:r>
              <a:rPr lang="en-US" sz="2199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, </a:t>
            </a:r>
            <a:r>
              <a:rPr lang="en-US" sz="2199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elastycznych</a:t>
            </a:r>
            <a:r>
              <a:rPr lang="en-US" sz="2199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 </a:t>
            </a:r>
            <a:r>
              <a:rPr lang="en-US" sz="2199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tkanin</a:t>
            </a:r>
            <a:r>
              <a:rPr lang="en-US" sz="2199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, ich </a:t>
            </a:r>
            <a:r>
              <a:rPr lang="en-US" sz="2199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właściwości</a:t>
            </a:r>
            <a:r>
              <a:rPr lang="en-US" sz="2199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 </a:t>
            </a:r>
            <a:r>
              <a:rPr lang="en-US" sz="2199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i</a:t>
            </a:r>
            <a:r>
              <a:rPr lang="en-US" sz="2199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 </a:t>
            </a:r>
            <a:r>
              <a:rPr lang="en-US" sz="2199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przydatności</a:t>
            </a:r>
            <a:r>
              <a:rPr lang="en-US" sz="2199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 do </a:t>
            </a:r>
            <a:r>
              <a:rPr lang="en-US" sz="2199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recyklingu</a:t>
            </a:r>
            <a:r>
              <a:rPr lang="en-US" sz="2199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 (</a:t>
            </a:r>
            <a:r>
              <a:rPr lang="en-US" sz="2199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wysoki</a:t>
            </a:r>
            <a:r>
              <a:rPr lang="en-US" sz="2199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 </a:t>
            </a:r>
            <a:r>
              <a:rPr lang="en-US" sz="2199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poziom</a:t>
            </a:r>
            <a:r>
              <a:rPr lang="en-US" sz="2199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).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7185308" y="177917"/>
            <a:ext cx="9569453" cy="782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000"/>
              </a:lnSpc>
            </a:pPr>
            <a:r>
              <a:rPr lang="en-US" sz="2450">
                <a:solidFill>
                  <a:srgbClr val="1E2328"/>
                </a:solidFill>
                <a:latin typeface="Open Sans"/>
                <a:ea typeface="Open Sans"/>
                <a:cs typeface="Open Sans"/>
                <a:sym typeface="Open Sans"/>
              </a:rPr>
              <a:t>Moduł 2, GENEROWANIE POMYSŁÓW: KREATYWNOŚĆ W PROCESIE UPCYKLINGU ODZIEŻY </a:t>
            </a:r>
          </a:p>
        </p:txBody>
      </p:sp>
    </p:spTree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6681675" y="-6353"/>
            <a:ext cx="12697" cy="10299706"/>
            <a:chOff x="0" y="0"/>
            <a:chExt cx="16929" cy="13732942"/>
          </a:xfrm>
        </p:grpSpPr>
        <p:sp>
          <p:nvSpPr>
            <p:cNvPr id="3" name="Freeform 3"/>
            <p:cNvSpPr/>
            <p:nvPr/>
          </p:nvSpPr>
          <p:spPr>
            <a:xfrm>
              <a:off x="0" y="8509"/>
              <a:ext cx="16891" cy="13716001"/>
            </a:xfrm>
            <a:custGeom>
              <a:avLst/>
              <a:gdLst/>
              <a:ahLst/>
              <a:cxnLst/>
              <a:rect l="l" t="t" r="r" b="b"/>
              <a:pathLst>
                <a:path w="16891" h="13716001">
                  <a:moveTo>
                    <a:pt x="0" y="13716001"/>
                  </a:moveTo>
                  <a:lnTo>
                    <a:pt x="0" y="0"/>
                  </a:lnTo>
                  <a:lnTo>
                    <a:pt x="16891" y="0"/>
                  </a:lnTo>
                  <a:lnTo>
                    <a:pt x="16891" y="13716001"/>
                  </a:lnTo>
                  <a:close/>
                </a:path>
              </a:pathLst>
            </a:custGeom>
            <a:solidFill>
              <a:srgbClr val="1E2328"/>
            </a:solidFill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-6353" y="1031557"/>
            <a:ext cx="18300706" cy="12697"/>
            <a:chOff x="0" y="0"/>
            <a:chExt cx="24400942" cy="16929"/>
          </a:xfrm>
        </p:grpSpPr>
        <p:sp>
          <p:nvSpPr>
            <p:cNvPr id="5" name="Freeform 5"/>
            <p:cNvSpPr/>
            <p:nvPr/>
          </p:nvSpPr>
          <p:spPr>
            <a:xfrm>
              <a:off x="8509" y="0"/>
              <a:ext cx="24384001" cy="16891"/>
            </a:xfrm>
            <a:custGeom>
              <a:avLst/>
              <a:gdLst/>
              <a:ahLst/>
              <a:cxnLst/>
              <a:rect l="l" t="t" r="r" b="b"/>
              <a:pathLst>
                <a:path w="24384001" h="16891">
                  <a:moveTo>
                    <a:pt x="24384001" y="16891"/>
                  </a:moveTo>
                  <a:lnTo>
                    <a:pt x="1" y="16891"/>
                  </a:lnTo>
                  <a:lnTo>
                    <a:pt x="0" y="0"/>
                  </a:lnTo>
                  <a:lnTo>
                    <a:pt x="24384001" y="0"/>
                  </a:lnTo>
                  <a:close/>
                </a:path>
              </a:pathLst>
            </a:custGeom>
            <a:solidFill>
              <a:srgbClr val="1E2328"/>
            </a:solidFill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6688029" y="1041397"/>
            <a:ext cx="1612668" cy="1612668"/>
            <a:chOff x="0" y="0"/>
            <a:chExt cx="2150224" cy="2150224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150237" cy="2150237"/>
            </a:xfrm>
            <a:custGeom>
              <a:avLst/>
              <a:gdLst/>
              <a:ahLst/>
              <a:cxnLst/>
              <a:rect l="l" t="t" r="r" b="b"/>
              <a:pathLst>
                <a:path w="2150237" h="2150237">
                  <a:moveTo>
                    <a:pt x="0" y="0"/>
                  </a:moveTo>
                  <a:lnTo>
                    <a:pt x="2150237" y="0"/>
                  </a:lnTo>
                  <a:lnTo>
                    <a:pt x="2150237" y="2150237"/>
                  </a:lnTo>
                  <a:lnTo>
                    <a:pt x="0" y="2150237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8" name="TextBox 8"/>
          <p:cNvSpPr txBox="1"/>
          <p:nvPr/>
        </p:nvSpPr>
        <p:spPr>
          <a:xfrm rot="-5400000">
            <a:off x="15837980" y="7467580"/>
            <a:ext cx="3347047" cy="2597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100"/>
              </a:lnSpc>
            </a:pPr>
            <a:r>
              <a:rPr lang="en-US" sz="1800">
                <a:solidFill>
                  <a:srgbClr val="1E2328"/>
                </a:solidFill>
                <a:latin typeface="Open Sans"/>
                <a:ea typeface="Open Sans"/>
                <a:cs typeface="Open Sans"/>
                <a:sym typeface="Open Sans"/>
              </a:rPr>
              <a:t>www.fashionupproject.com</a:t>
            </a:r>
          </a:p>
        </p:txBody>
      </p:sp>
      <p:grpSp>
        <p:nvGrpSpPr>
          <p:cNvPr id="9" name="Group 9"/>
          <p:cNvGrpSpPr/>
          <p:nvPr/>
        </p:nvGrpSpPr>
        <p:grpSpPr>
          <a:xfrm>
            <a:off x="-12697" y="1025204"/>
            <a:ext cx="18288000" cy="1"/>
            <a:chOff x="0" y="0"/>
            <a:chExt cx="24384000" cy="1"/>
          </a:xfrm>
        </p:grpSpPr>
        <p:sp>
          <p:nvSpPr>
            <p:cNvPr id="10" name="Freeform 10"/>
            <p:cNvSpPr/>
            <p:nvPr/>
          </p:nvSpPr>
          <p:spPr>
            <a:xfrm>
              <a:off x="0" y="-1524"/>
              <a:ext cx="24384000" cy="3175"/>
            </a:xfrm>
            <a:custGeom>
              <a:avLst/>
              <a:gdLst/>
              <a:ahLst/>
              <a:cxnLst/>
              <a:rect l="l" t="t" r="r" b="b"/>
              <a:pathLst>
                <a:path w="24384000" h="3175">
                  <a:moveTo>
                    <a:pt x="24384000" y="3175"/>
                  </a:moveTo>
                  <a:lnTo>
                    <a:pt x="0" y="3048"/>
                  </a:lnTo>
                  <a:lnTo>
                    <a:pt x="0" y="0"/>
                  </a:lnTo>
                  <a:lnTo>
                    <a:pt x="24384000" y="0"/>
                  </a:lnTo>
                  <a:close/>
                </a:path>
              </a:pathLst>
            </a:custGeom>
            <a:solidFill>
              <a:srgbClr val="1E2328"/>
            </a:solidFill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2984070" y="8236563"/>
            <a:ext cx="719042" cy="4762"/>
            <a:chOff x="0" y="0"/>
            <a:chExt cx="958723" cy="6350"/>
          </a:xfrm>
        </p:grpSpPr>
        <p:sp>
          <p:nvSpPr>
            <p:cNvPr id="12" name="Freeform 12"/>
            <p:cNvSpPr/>
            <p:nvPr/>
          </p:nvSpPr>
          <p:spPr>
            <a:xfrm>
              <a:off x="0" y="-1524"/>
              <a:ext cx="958723" cy="9525"/>
            </a:xfrm>
            <a:custGeom>
              <a:avLst/>
              <a:gdLst/>
              <a:ahLst/>
              <a:cxnLst/>
              <a:rect l="l" t="t" r="r" b="b"/>
              <a:pathLst>
                <a:path w="958723" h="9525">
                  <a:moveTo>
                    <a:pt x="0" y="0"/>
                  </a:moveTo>
                  <a:lnTo>
                    <a:pt x="958723" y="6350"/>
                  </a:lnTo>
                  <a:lnTo>
                    <a:pt x="958723" y="9525"/>
                  </a:lnTo>
                  <a:lnTo>
                    <a:pt x="0" y="304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1025214" y="335223"/>
            <a:ext cx="4519193" cy="3971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000"/>
              </a:lnSpc>
            </a:pPr>
            <a:r>
              <a:rPr lang="en-US" sz="2400">
                <a:solidFill>
                  <a:srgbClr val="1E2328"/>
                </a:solidFill>
                <a:latin typeface="Open Sans"/>
                <a:ea typeface="Open Sans"/>
                <a:cs typeface="Open Sans"/>
                <a:sym typeface="Open Sans"/>
              </a:rPr>
              <a:t>Program szkoleniowy UpTraK</a:t>
            </a:r>
          </a:p>
        </p:txBody>
      </p:sp>
      <p:grpSp>
        <p:nvGrpSpPr>
          <p:cNvPr id="14" name="Group 14"/>
          <p:cNvGrpSpPr/>
          <p:nvPr/>
        </p:nvGrpSpPr>
        <p:grpSpPr>
          <a:xfrm>
            <a:off x="6556086" y="6979853"/>
            <a:ext cx="10125599" cy="1669371"/>
            <a:chOff x="0" y="0"/>
            <a:chExt cx="13500798" cy="2225827"/>
          </a:xfrm>
        </p:grpSpPr>
        <p:sp>
          <p:nvSpPr>
            <p:cNvPr id="15" name="Freeform 15"/>
            <p:cNvSpPr/>
            <p:nvPr/>
          </p:nvSpPr>
          <p:spPr>
            <a:xfrm>
              <a:off x="8509" y="8509"/>
              <a:ext cx="13483844" cy="2208911"/>
            </a:xfrm>
            <a:custGeom>
              <a:avLst/>
              <a:gdLst/>
              <a:ahLst/>
              <a:cxnLst/>
              <a:rect l="l" t="t" r="r" b="b"/>
              <a:pathLst>
                <a:path w="13483844" h="2208911">
                  <a:moveTo>
                    <a:pt x="0" y="0"/>
                  </a:moveTo>
                  <a:lnTo>
                    <a:pt x="13483844" y="0"/>
                  </a:lnTo>
                  <a:lnTo>
                    <a:pt x="13483844" y="2208911"/>
                  </a:lnTo>
                  <a:lnTo>
                    <a:pt x="0" y="2208911"/>
                  </a:lnTo>
                  <a:close/>
                </a:path>
              </a:pathLst>
            </a:custGeom>
            <a:solidFill>
              <a:srgbClr val="CFCF5A"/>
            </a:solidFill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9446685" y="2301869"/>
            <a:ext cx="7235000" cy="4831328"/>
            <a:chOff x="0" y="0"/>
            <a:chExt cx="9646666" cy="6441770"/>
          </a:xfrm>
        </p:grpSpPr>
        <p:sp>
          <p:nvSpPr>
            <p:cNvPr id="17" name="Freeform 17" descr="Obraz 28"/>
            <p:cNvSpPr/>
            <p:nvPr/>
          </p:nvSpPr>
          <p:spPr>
            <a:xfrm>
              <a:off x="0" y="0"/>
              <a:ext cx="9646666" cy="6441821"/>
            </a:xfrm>
            <a:custGeom>
              <a:avLst/>
              <a:gdLst/>
              <a:ahLst/>
              <a:cxnLst/>
              <a:rect l="l" t="t" r="r" b="b"/>
              <a:pathLst>
                <a:path w="9646666" h="6441821">
                  <a:moveTo>
                    <a:pt x="0" y="0"/>
                  </a:moveTo>
                  <a:lnTo>
                    <a:pt x="9646666" y="0"/>
                  </a:lnTo>
                  <a:lnTo>
                    <a:pt x="9646666" y="6441821"/>
                  </a:lnTo>
                  <a:lnTo>
                    <a:pt x="0" y="644182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-43" r="-43"/>
              </a:stretch>
            </a:blipFill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4923292" y="8554002"/>
            <a:ext cx="11758384" cy="1685582"/>
            <a:chOff x="0" y="0"/>
            <a:chExt cx="15677845" cy="2247443"/>
          </a:xfrm>
        </p:grpSpPr>
        <p:sp>
          <p:nvSpPr>
            <p:cNvPr id="19" name="Freeform 19"/>
            <p:cNvSpPr/>
            <p:nvPr/>
          </p:nvSpPr>
          <p:spPr>
            <a:xfrm>
              <a:off x="8509" y="8509"/>
              <a:ext cx="15660879" cy="2230501"/>
            </a:xfrm>
            <a:custGeom>
              <a:avLst/>
              <a:gdLst/>
              <a:ahLst/>
              <a:cxnLst/>
              <a:rect l="l" t="t" r="r" b="b"/>
              <a:pathLst>
                <a:path w="15660879" h="2230501">
                  <a:moveTo>
                    <a:pt x="0" y="0"/>
                  </a:moveTo>
                  <a:lnTo>
                    <a:pt x="15660879" y="0"/>
                  </a:lnTo>
                  <a:lnTo>
                    <a:pt x="15660879" y="2230501"/>
                  </a:lnTo>
                  <a:lnTo>
                    <a:pt x="0" y="2230501"/>
                  </a:lnTo>
                  <a:close/>
                </a:path>
              </a:pathLst>
            </a:custGeom>
            <a:solidFill>
              <a:srgbClr val="1E2328"/>
            </a:solidFill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20" name="TextBox 20"/>
          <p:cNvSpPr txBox="1"/>
          <p:nvPr/>
        </p:nvSpPr>
        <p:spPr>
          <a:xfrm>
            <a:off x="7543800" y="8401874"/>
            <a:ext cx="10300002" cy="4279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6000"/>
              </a:lnSpc>
            </a:pPr>
            <a:r>
              <a:rPr lang="en-US" sz="9000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JEDNOSTKI SZKOLENIOWE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822447" y="3966324"/>
            <a:ext cx="6695475" cy="16288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3299"/>
              </a:lnSpc>
            </a:pPr>
            <a:r>
              <a:rPr lang="en-US" sz="12000">
                <a:solidFill>
                  <a:srgbClr val="CFCF5A"/>
                </a:solidFill>
                <a:latin typeface="Open Sans"/>
                <a:ea typeface="Open Sans"/>
                <a:cs typeface="Open Sans"/>
                <a:sym typeface="Open Sans"/>
              </a:rPr>
              <a:t>Moduł 2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7185308" y="163401"/>
            <a:ext cx="9569453" cy="782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000"/>
              </a:lnSpc>
            </a:pPr>
            <a:r>
              <a:rPr lang="en-US" sz="2450">
                <a:solidFill>
                  <a:srgbClr val="1E2328"/>
                </a:solidFill>
                <a:latin typeface="Open Sans"/>
                <a:ea typeface="Open Sans"/>
                <a:cs typeface="Open Sans"/>
                <a:sym typeface="Open Sans"/>
              </a:rPr>
              <a:t>Moduł 2, GENEROWANIE POMYSŁÓW: KREATYWNOŚĆ W PROCESIE UPCYKLINGU ODZIEŻY </a:t>
            </a:r>
          </a:p>
        </p:txBody>
      </p:sp>
    </p:spTree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1185</Words>
  <Application>Microsoft Office PowerPoint</Application>
  <PresentationFormat>Personalizzato</PresentationFormat>
  <Paragraphs>128</Paragraphs>
  <Slides>12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12</vt:i4>
      </vt:variant>
    </vt:vector>
  </HeadingPairs>
  <TitlesOfParts>
    <vt:vector size="17" baseType="lpstr">
      <vt:lpstr>Calibri</vt:lpstr>
      <vt:lpstr>Open Sans</vt:lpstr>
      <vt:lpstr>Arial</vt:lpstr>
      <vt:lpstr>Open Sans Bold</vt:lpstr>
      <vt:lpstr>Office Theme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UpTraK Module 2 Description.pptx</dc:title>
  <cp:lastModifiedBy>pina CENTRO MACHIAVELLI SRL</cp:lastModifiedBy>
  <cp:revision>2</cp:revision>
  <dcterms:created xsi:type="dcterms:W3CDTF">2006-08-16T00:00:00Z</dcterms:created>
  <dcterms:modified xsi:type="dcterms:W3CDTF">2026-03-10T10:12:19Z</dcterms:modified>
  <dc:identifier>DAHDiZ-OTl0</dc:identifier>
</cp:coreProperties>
</file>