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8288000" cy="10287000"/>
  <p:notesSz cx="6858000" cy="9144000"/>
  <p:embeddedFontLst>
    <p:embeddedFont>
      <p:font typeface="DM Serif Display" pitchFamily="2" charset="0"/>
      <p:regular r:id="rId23"/>
      <p:italic r:id="rId24"/>
    </p:embeddedFont>
    <p:embeddedFont>
      <p:font typeface="Montserrat" panose="00000500000000000000" pitchFamily="2" charset="-18"/>
      <p:regular r:id="rId25"/>
      <p:bold r:id="rId26"/>
      <p:italic r:id="rId27"/>
      <p:boldItalic r:id="rId28"/>
    </p:embeddedFont>
    <p:embeddedFont>
      <p:font typeface="Montserrat Bold" panose="00000800000000000000" charset="-18"/>
      <p:regular r:id="rId29"/>
      <p:bold r:id="rId30"/>
    </p:embeddedFont>
    <p:embeddedFont>
      <p:font typeface="Montserrat Italics" panose="020B0604020202020204" charset="-18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580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6851D-B165-4F1B-8345-0D458D94D3A5}" type="datetimeFigureOut">
              <a:rPr lang="pl-PL" smtClean="0"/>
              <a:t>09.03.2026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1E8DA-4F28-4648-8049-80DACB9F4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78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1E8DA-4F28-4648-8049-80DACB9F403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040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1E8DA-4F28-4648-8049-80DACB9F403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47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1E8DA-4F28-4648-8049-80DACB9F403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82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hionupproject.com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hyperlink" Target="https://optitex.com" TargetMode="External"/><Relationship Id="rId3" Type="http://schemas.openxmlformats.org/officeDocument/2006/relationships/hyperlink" Target="https://www.tinkercad.com" TargetMode="External"/><Relationship Id="rId7" Type="http://schemas.openxmlformats.org/officeDocument/2006/relationships/image" Target="../media/image28.png"/><Relationship Id="rId12" Type="http://schemas.openxmlformats.org/officeDocument/2006/relationships/hyperlink" Target="https://www.marvelousdesigner.com" TargetMode="External"/><Relationship Id="rId2" Type="http://schemas.openxmlformats.org/officeDocument/2006/relationships/hyperlink" Target="https://www.blender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www.clo3d.com" TargetMode="External"/><Relationship Id="rId5" Type="http://schemas.openxmlformats.org/officeDocument/2006/relationships/hyperlink" Target="https://openscad.org" TargetMode="External"/><Relationship Id="rId15" Type="http://schemas.openxmlformats.org/officeDocument/2006/relationships/hyperlink" Target="https://www.fashionupproject.com" TargetMode="External"/><Relationship Id="rId10" Type="http://schemas.openxmlformats.org/officeDocument/2006/relationships/image" Target="../media/image31.svg"/><Relationship Id="rId4" Type="http://schemas.openxmlformats.org/officeDocument/2006/relationships/hyperlink" Target="https://www.sketchup.com" TargetMode="External"/><Relationship Id="rId9" Type="http://schemas.openxmlformats.org/officeDocument/2006/relationships/image" Target="../media/image30.png"/><Relationship Id="rId14" Type="http://schemas.openxmlformats.org/officeDocument/2006/relationships/hyperlink" Target="https://www.tailornova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s://www.fashionupprojec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s://www.fashionupprojec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s://www.fashionupprojec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s://www.fashionupprojec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hionupproject.com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hionupproject.com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s://www.fashionupprojec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s://www.fashionupprojec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3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16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11" Type="http://schemas.openxmlformats.org/officeDocument/2006/relationships/image" Target="../media/image62.sv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svg"/><Relationship Id="rId9" Type="http://schemas.openxmlformats.org/officeDocument/2006/relationships/image" Target="../media/image60.jpeg"/><Relationship Id="rId14" Type="http://schemas.openxmlformats.org/officeDocument/2006/relationships/hyperlink" Target="https://www.fashionupproject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hionupproject.com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nkercad.com" TargetMode="External"/><Relationship Id="rId13" Type="http://schemas.openxmlformats.org/officeDocument/2006/relationships/hyperlink" Target="https://optitex.com" TargetMode="External"/><Relationship Id="rId18" Type="http://schemas.openxmlformats.org/officeDocument/2006/relationships/hyperlink" Target="https://www.wgsn.com" TargetMode="External"/><Relationship Id="rId3" Type="http://schemas.openxmlformats.org/officeDocument/2006/relationships/image" Target="../media/image64.svg"/><Relationship Id="rId7" Type="http://schemas.openxmlformats.org/officeDocument/2006/relationships/hyperlink" Target="https://www.blender.org" TargetMode="External"/><Relationship Id="rId12" Type="http://schemas.openxmlformats.org/officeDocument/2006/relationships/hyperlink" Target="https://www.marvelousdesigner.com" TargetMode="External"/><Relationship Id="rId17" Type="http://schemas.openxmlformats.org/officeDocument/2006/relationships/hyperlink" Target="https://www.statista.com/topics/5091/sustainability-in-the-fashion-industry/" TargetMode="External"/><Relationship Id="rId2" Type="http://schemas.openxmlformats.org/officeDocument/2006/relationships/image" Target="../media/image63.png"/><Relationship Id="rId16" Type="http://schemas.openxmlformats.org/officeDocument/2006/relationships/hyperlink" Target="https://ellenmacarthurfoundation.org/fash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11" Type="http://schemas.openxmlformats.org/officeDocument/2006/relationships/hyperlink" Target="https://www.clo3d.com" TargetMode="External"/><Relationship Id="rId5" Type="http://schemas.openxmlformats.org/officeDocument/2006/relationships/image" Target="../media/image65.png"/><Relationship Id="rId15" Type="http://schemas.openxmlformats.org/officeDocument/2006/relationships/hyperlink" Target="https://www.businessoffashion.com" TargetMode="External"/><Relationship Id="rId10" Type="http://schemas.openxmlformats.org/officeDocument/2006/relationships/hyperlink" Target="https://openscad.org" TargetMode="External"/><Relationship Id="rId19" Type="http://schemas.openxmlformats.org/officeDocument/2006/relationships/hyperlink" Target="https://www.fashionupproject.com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sketchup.com/plans-and-pricing/sketchup-free" TargetMode="External"/><Relationship Id="rId14" Type="http://schemas.openxmlformats.org/officeDocument/2006/relationships/hyperlink" Target="https://www.tailornova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shionupproject.com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fashionupprojec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fashionupprojec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shionupproject.com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hyperlink" Target="https://www.fashionupproject.com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63h-VqKSer4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2.svg"/><Relationship Id="rId5" Type="http://schemas.openxmlformats.org/officeDocument/2006/relationships/hyperlink" Target="https://www.youtube.com/watch?v=xhiRGiQlDbg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29.svg"/><Relationship Id="rId9" Type="http://schemas.openxmlformats.org/officeDocument/2006/relationships/hyperlink" Target="https://www.fashionupproject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shionupproject.com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3" name="Freeform 3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9263063"/>
            <a:ext cx="12735070" cy="1023937"/>
          </a:xfrm>
          <a:custGeom>
            <a:avLst/>
            <a:gdLst/>
            <a:ahLst/>
            <a:cxnLst/>
            <a:rect l="l" t="t" r="r" b="b"/>
            <a:pathLst>
              <a:path w="12735070" h="1023937">
                <a:moveTo>
                  <a:pt x="0" y="0"/>
                </a:moveTo>
                <a:lnTo>
                  <a:pt x="12735070" y="0"/>
                </a:lnTo>
                <a:lnTo>
                  <a:pt x="12735070" y="1023937"/>
                </a:lnTo>
                <a:lnTo>
                  <a:pt x="0" y="1023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7751895" y="5657850"/>
            <a:ext cx="5296402" cy="5008320"/>
          </a:xfrm>
          <a:custGeom>
            <a:avLst/>
            <a:gdLst/>
            <a:ahLst/>
            <a:cxnLst/>
            <a:rect l="l" t="t" r="r" b="b"/>
            <a:pathLst>
              <a:path w="5296402" h="5008320">
                <a:moveTo>
                  <a:pt x="0" y="0"/>
                </a:moveTo>
                <a:lnTo>
                  <a:pt x="5296402" y="0"/>
                </a:lnTo>
                <a:lnTo>
                  <a:pt x="5296402" y="5008320"/>
                </a:lnTo>
                <a:lnTo>
                  <a:pt x="0" y="5008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7751895" y="1028700"/>
            <a:ext cx="9482623" cy="9258300"/>
          </a:xfrm>
          <a:custGeom>
            <a:avLst/>
            <a:gdLst/>
            <a:ahLst/>
            <a:cxnLst/>
            <a:rect l="l" t="t" r="r" b="b"/>
            <a:pathLst>
              <a:path w="9482623" h="9258300">
                <a:moveTo>
                  <a:pt x="0" y="0"/>
                </a:moveTo>
                <a:lnTo>
                  <a:pt x="9482623" y="0"/>
                </a:lnTo>
                <a:lnTo>
                  <a:pt x="9482623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10" b="-1212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13662188" y="268369"/>
            <a:ext cx="2675477" cy="559152"/>
            <a:chOff x="0" y="0"/>
            <a:chExt cx="3567303" cy="7455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67303" cy="745490"/>
            </a:xfrm>
            <a:custGeom>
              <a:avLst/>
              <a:gdLst/>
              <a:ahLst/>
              <a:cxnLst/>
              <a:rect l="l" t="t" r="r" b="b"/>
              <a:pathLst>
                <a:path w="3567303" h="745490">
                  <a:moveTo>
                    <a:pt x="0" y="0"/>
                  </a:moveTo>
                  <a:lnTo>
                    <a:pt x="3567303" y="0"/>
                  </a:lnTo>
                  <a:lnTo>
                    <a:pt x="3567303" y="745490"/>
                  </a:lnTo>
                  <a:lnTo>
                    <a:pt x="0" y="745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0" r="-60" b="-6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77732" y="4667675"/>
            <a:ext cx="6774163" cy="132583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10656"/>
              </a:lnSpc>
            </a:pPr>
            <a:r>
              <a:rPr lang="pl-PL" sz="9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Rozdział</a:t>
            </a:r>
            <a:r>
              <a:rPr lang="en-US" sz="9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2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28700" y="2659586"/>
            <a:ext cx="6682774" cy="1718310"/>
            <a:chOff x="0" y="0"/>
            <a:chExt cx="8910365" cy="229108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910365" cy="2291080"/>
            </a:xfrm>
            <a:custGeom>
              <a:avLst/>
              <a:gdLst/>
              <a:ahLst/>
              <a:cxnLst/>
              <a:rect l="l" t="t" r="r" b="b"/>
              <a:pathLst>
                <a:path w="8910365" h="2291080">
                  <a:moveTo>
                    <a:pt x="0" y="0"/>
                  </a:moveTo>
                  <a:lnTo>
                    <a:pt x="8910365" y="0"/>
                  </a:lnTo>
                  <a:lnTo>
                    <a:pt x="8910365" y="2291080"/>
                  </a:lnTo>
                  <a:lnTo>
                    <a:pt x="0" y="22910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04775"/>
              <a:ext cx="8910365" cy="218630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13320"/>
                </a:lnSpc>
              </a:pPr>
              <a:r>
                <a:rPr lang="en-US" sz="12000" dirty="0">
                  <a:solidFill>
                    <a:srgbClr val="CFCF5A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Modu</a:t>
              </a:r>
              <a:r>
                <a:rPr lang="pl-PL" sz="12000" dirty="0">
                  <a:solidFill>
                    <a:srgbClr val="CFCF5A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ł</a:t>
              </a:r>
              <a:r>
                <a:rPr lang="en-US" sz="12000" dirty="0">
                  <a:solidFill>
                    <a:srgbClr val="CFCF5A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6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28700" y="6452845"/>
            <a:ext cx="6414118" cy="186558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ts val="4800"/>
              </a:lnSpc>
            </a:pPr>
            <a:r>
              <a:rPr lang="pl-PL" sz="3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NAJCZĘŚCIEJ UŻYWANE PROGRAMY 3D DO PROJEKTOWANIA MODY: KILKA PRZYKŁADÓW</a:t>
            </a:r>
            <a:endParaRPr lang="en-US" sz="32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6670569" y="-4762"/>
            <a:ext cx="9525" cy="10296525"/>
            <a:chOff x="0" y="0"/>
            <a:chExt cx="12700" cy="13728700"/>
          </a:xfrm>
        </p:grpSpPr>
        <p:sp>
          <p:nvSpPr>
            <p:cNvPr id="22" name="Freeform 22"/>
            <p:cNvSpPr/>
            <p:nvPr/>
          </p:nvSpPr>
          <p:spPr>
            <a:xfrm>
              <a:off x="0" y="6350"/>
              <a:ext cx="12700" cy="13716000"/>
            </a:xfrm>
            <a:custGeom>
              <a:avLst/>
              <a:gdLst/>
              <a:ahLst/>
              <a:cxnLst/>
              <a:rect l="l" t="t" r="r" b="b"/>
              <a:pathLst>
                <a:path w="12700" h="13716000">
                  <a:moveTo>
                    <a:pt x="0" y="1371600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3" name="TextBox 23"/>
          <p:cNvSpPr txBox="1"/>
          <p:nvPr/>
        </p:nvSpPr>
        <p:spPr>
          <a:xfrm rot="16200000">
            <a:off x="15815760" y="7557123"/>
            <a:ext cx="328609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fashionupproject.com"/>
              </a:rPr>
              <a:t>www.fashionupproject.com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4D01AD-C056-6E3D-5348-542122486BDD}"/>
              </a:ext>
            </a:extLst>
          </p:cNvPr>
          <p:cNvSpPr txBox="1"/>
          <p:nvPr/>
        </p:nvSpPr>
        <p:spPr>
          <a:xfrm>
            <a:off x="1284653" y="9604358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Duration: 1 hour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43599" y="3269157"/>
            <a:ext cx="9990286" cy="3748687"/>
            <a:chOff x="0" y="0"/>
            <a:chExt cx="13320381" cy="49982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20381" cy="4998249"/>
            </a:xfrm>
            <a:custGeom>
              <a:avLst/>
              <a:gdLst/>
              <a:ahLst/>
              <a:cxnLst/>
              <a:rect l="l" t="t" r="r" b="b"/>
              <a:pathLst>
                <a:path w="13320381" h="4998249">
                  <a:moveTo>
                    <a:pt x="0" y="0"/>
                  </a:moveTo>
                  <a:lnTo>
                    <a:pt x="13320381" y="0"/>
                  </a:lnTo>
                  <a:lnTo>
                    <a:pt x="13320381" y="4998249"/>
                  </a:lnTo>
                  <a:lnTo>
                    <a:pt x="0" y="49982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3320381" cy="506492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496354" lvl="1" indent="-248177" algn="l">
                <a:lnSpc>
                  <a:spcPts val="3448"/>
                </a:lnSpc>
                <a:buAutoNum type="arabicPeriod"/>
              </a:pPr>
              <a:r>
                <a:rPr lang="en-US" sz="2298" b="1" dirty="0">
                  <a:solidFill>
                    <a:srgbClr val="1E232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Blender</a:t>
              </a:r>
              <a:r>
                <a:rPr lang="en-US" sz="2298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– </a:t>
              </a:r>
              <a:r>
                <a:rPr lang="en-US" sz="2298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2" tooltip="https://www.blender.org"/>
                </a:rPr>
                <a:t>https://www.blender.org</a:t>
              </a:r>
            </a:p>
            <a:p>
              <a:pPr marL="496354" lvl="1" indent="-248177" algn="l">
                <a:lnSpc>
                  <a:spcPts val="3448"/>
                </a:lnSpc>
                <a:buAutoNum type="arabicPeriod"/>
              </a:pPr>
              <a:r>
                <a:rPr lang="en-US" sz="2298" b="1" dirty="0">
                  <a:solidFill>
                    <a:srgbClr val="1E232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298" b="1" dirty="0" err="1">
                  <a:solidFill>
                    <a:srgbClr val="1E232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Tinkercad</a:t>
              </a:r>
              <a:r>
                <a:rPr lang="en-US" sz="2298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– </a:t>
              </a:r>
              <a:r>
                <a:rPr lang="en-US" sz="2298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3" tooltip="https://www.tinkercad.com"/>
                </a:rPr>
                <a:t>https://www.tinkercad.com</a:t>
              </a:r>
            </a:p>
            <a:p>
              <a:pPr marL="496354" lvl="1" indent="-248177" algn="l">
                <a:lnSpc>
                  <a:spcPts val="3448"/>
                </a:lnSpc>
                <a:buAutoNum type="arabicPeriod"/>
              </a:pPr>
              <a:r>
                <a:rPr lang="en-US" sz="2298" b="1" dirty="0">
                  <a:solidFill>
                    <a:srgbClr val="1E232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SketchUp</a:t>
              </a:r>
              <a:r>
                <a:rPr lang="en-US" sz="2298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– </a:t>
              </a:r>
              <a:r>
                <a:rPr lang="en-US" sz="2298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4" tooltip="https://www.sketchup.com"/>
                </a:rPr>
                <a:t>https://www.sketchup.com/</a:t>
              </a:r>
            </a:p>
            <a:p>
              <a:pPr marL="496354" lvl="1" indent="-248177" algn="l">
                <a:lnSpc>
                  <a:spcPts val="3448"/>
                </a:lnSpc>
                <a:buAutoNum type="arabicPeriod"/>
              </a:pPr>
              <a:r>
                <a:rPr lang="en-US" sz="2298" b="1" dirty="0">
                  <a:solidFill>
                    <a:srgbClr val="1E232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298" b="1" dirty="0" err="1">
                  <a:solidFill>
                    <a:srgbClr val="1E232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OpenSCAD</a:t>
              </a:r>
              <a:r>
                <a:rPr lang="en-US" sz="2298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– </a:t>
              </a:r>
              <a:r>
                <a:rPr lang="en-US" sz="2298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5" tooltip="https://openscad.org"/>
                </a:rPr>
                <a:t>https://openscad.org</a:t>
              </a:r>
            </a:p>
            <a:p>
              <a:pPr algn="l">
                <a:lnSpc>
                  <a:spcPts val="3299"/>
                </a:lnSpc>
              </a:pPr>
              <a:endParaRPr lang="en-US" sz="2298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5" tooltip="https://openscad.org"/>
              </a:endParaRPr>
            </a:p>
            <a:p>
              <a:pPr algn="l">
                <a:lnSpc>
                  <a:spcPts val="3299"/>
                </a:lnSpc>
              </a:pPr>
              <a:endParaRPr lang="en-US" sz="2298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5" tooltip="https://openscad.org"/>
              </a:endParaRPr>
            </a:p>
            <a:p>
              <a:pPr algn="l">
                <a:lnSpc>
                  <a:spcPts val="3299"/>
                </a:lnSpc>
              </a:pPr>
              <a:endParaRPr lang="en-US" sz="2298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5" tooltip="https://openscad.org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6" name="Freeform 6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8" name="Freeform 8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91659" y="329406"/>
            <a:ext cx="9355140" cy="391318"/>
            <a:chOff x="0" y="0"/>
            <a:chExt cx="12473517" cy="52175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74958" cy="499533"/>
            </a:xfrm>
            <a:custGeom>
              <a:avLst/>
              <a:gdLst/>
              <a:ahLst/>
              <a:cxnLst/>
              <a:rect l="l" t="t" r="r" b="b"/>
              <a:pathLst>
                <a:path w="3674958" h="499533">
                  <a:moveTo>
                    <a:pt x="0" y="0"/>
                  </a:moveTo>
                  <a:lnTo>
                    <a:pt x="3674958" y="0"/>
                  </a:lnTo>
                  <a:lnTo>
                    <a:pt x="3674958" y="499533"/>
                  </a:lnTo>
                  <a:lnTo>
                    <a:pt x="0" y="499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784721" y="0"/>
              <a:ext cx="4688796" cy="5217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49"/>
                </a:lnSpc>
              </a:pP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6, 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5" name="Freeform 15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700" y="2539753"/>
            <a:ext cx="5633381" cy="3083525"/>
          </a:xfrm>
          <a:custGeom>
            <a:avLst/>
            <a:gdLst/>
            <a:ahLst/>
            <a:cxnLst/>
            <a:rect l="l" t="t" r="r" b="b"/>
            <a:pathLst>
              <a:path w="5633381" h="3083525">
                <a:moveTo>
                  <a:pt x="0" y="0"/>
                </a:moveTo>
                <a:lnTo>
                  <a:pt x="5633381" y="0"/>
                </a:lnTo>
                <a:lnTo>
                  <a:pt x="5633381" y="3083525"/>
                </a:lnTo>
                <a:lnTo>
                  <a:pt x="0" y="3083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7" name="Freeform 17"/>
          <p:cNvSpPr/>
          <p:nvPr/>
        </p:nvSpPr>
        <p:spPr>
          <a:xfrm>
            <a:off x="1028700" y="5909028"/>
            <a:ext cx="5633381" cy="3083525"/>
          </a:xfrm>
          <a:custGeom>
            <a:avLst/>
            <a:gdLst/>
            <a:ahLst/>
            <a:cxnLst/>
            <a:rect l="l" t="t" r="r" b="b"/>
            <a:pathLst>
              <a:path w="5633381" h="3083525">
                <a:moveTo>
                  <a:pt x="0" y="0"/>
                </a:moveTo>
                <a:lnTo>
                  <a:pt x="5633381" y="0"/>
                </a:lnTo>
                <a:lnTo>
                  <a:pt x="5633381" y="3083525"/>
                </a:lnTo>
                <a:lnTo>
                  <a:pt x="0" y="30835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8" name="Group 18"/>
          <p:cNvGrpSpPr/>
          <p:nvPr/>
        </p:nvGrpSpPr>
        <p:grpSpPr>
          <a:xfrm>
            <a:off x="1667782" y="3692343"/>
            <a:ext cx="3666218" cy="990362"/>
            <a:chOff x="0" y="-9525"/>
            <a:chExt cx="4888290" cy="13204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067677" cy="1310957"/>
            </a:xfrm>
            <a:custGeom>
              <a:avLst/>
              <a:gdLst/>
              <a:ahLst/>
              <a:cxnLst/>
              <a:rect l="l" t="t" r="r" b="b"/>
              <a:pathLst>
                <a:path w="4067677" h="1310957">
                  <a:moveTo>
                    <a:pt x="0" y="0"/>
                  </a:moveTo>
                  <a:lnTo>
                    <a:pt x="4067677" y="0"/>
                  </a:lnTo>
                  <a:lnTo>
                    <a:pt x="4067677" y="1310957"/>
                  </a:lnTo>
                  <a:lnTo>
                    <a:pt x="0" y="13109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4888290" cy="13204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055"/>
                </a:lnSpc>
              </a:pPr>
              <a:r>
                <a:rPr lang="pl-PL" sz="4963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DARMOWE</a:t>
              </a:r>
              <a:endParaRPr lang="en-US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67782" y="7061618"/>
            <a:ext cx="4047218" cy="990362"/>
            <a:chOff x="0" y="-9525"/>
            <a:chExt cx="5396290" cy="132048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067677" cy="1310957"/>
            </a:xfrm>
            <a:custGeom>
              <a:avLst/>
              <a:gdLst/>
              <a:ahLst/>
              <a:cxnLst/>
              <a:rect l="l" t="t" r="r" b="b"/>
              <a:pathLst>
                <a:path w="4067677" h="1310957">
                  <a:moveTo>
                    <a:pt x="0" y="0"/>
                  </a:moveTo>
                  <a:lnTo>
                    <a:pt x="4067677" y="0"/>
                  </a:lnTo>
                  <a:lnTo>
                    <a:pt x="4067677" y="1310957"/>
                  </a:lnTo>
                  <a:lnTo>
                    <a:pt x="0" y="13109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5396290" cy="13204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055"/>
                </a:lnSpc>
              </a:pPr>
              <a:r>
                <a:rPr lang="pl-PL" sz="4950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ZA OPŁATĄ</a:t>
              </a:r>
              <a:endParaRPr lang="en-US" sz="495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043599" y="6378849"/>
            <a:ext cx="9636494" cy="3748687"/>
            <a:chOff x="0" y="0"/>
            <a:chExt cx="12848659" cy="499824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2848659" cy="4998249"/>
            </a:xfrm>
            <a:custGeom>
              <a:avLst/>
              <a:gdLst/>
              <a:ahLst/>
              <a:cxnLst/>
              <a:rect l="l" t="t" r="r" b="b"/>
              <a:pathLst>
                <a:path w="12848659" h="4998249">
                  <a:moveTo>
                    <a:pt x="0" y="0"/>
                  </a:moveTo>
                  <a:lnTo>
                    <a:pt x="12848659" y="0"/>
                  </a:lnTo>
                  <a:lnTo>
                    <a:pt x="12848659" y="4998249"/>
                  </a:lnTo>
                  <a:lnTo>
                    <a:pt x="0" y="49982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66675"/>
              <a:ext cx="12848659" cy="506492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496354" lvl="1" indent="-248177" algn="l">
                <a:lnSpc>
                  <a:spcPts val="3448"/>
                </a:lnSpc>
                <a:buAutoNum type="arabicPeriod"/>
              </a:pPr>
              <a:r>
                <a:rPr lang="en-US" sz="2298" b="1" dirty="0">
                  <a:solidFill>
                    <a:srgbClr val="1E232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CLO 3D </a:t>
              </a:r>
              <a:r>
                <a:rPr lang="en-US" sz="2298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– </a:t>
              </a:r>
              <a:r>
                <a:rPr lang="en-US" sz="2298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11" tooltip="https://www.clo3d.com"/>
                </a:rPr>
                <a:t>https://www.clo3d.com</a:t>
              </a:r>
            </a:p>
            <a:p>
              <a:pPr marL="496354" lvl="1" indent="-248177" algn="l">
                <a:lnSpc>
                  <a:spcPts val="3448"/>
                </a:lnSpc>
                <a:buAutoNum type="arabicPeriod"/>
              </a:pPr>
              <a:r>
                <a:rPr lang="en-US" sz="2298" b="1" dirty="0">
                  <a:solidFill>
                    <a:srgbClr val="1E232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Marvelous Designer</a:t>
              </a:r>
              <a:r>
                <a:rPr lang="en-US" sz="2298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– </a:t>
              </a:r>
              <a:r>
                <a:rPr lang="en-US" sz="2298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12" tooltip="https://www.marvelousdesigner.com"/>
                </a:rPr>
                <a:t>https://www.marvelousdesigner.com</a:t>
              </a:r>
            </a:p>
            <a:p>
              <a:pPr marL="496354" lvl="1" indent="-248177" algn="l">
                <a:lnSpc>
                  <a:spcPts val="3448"/>
                </a:lnSpc>
                <a:buAutoNum type="arabicPeriod"/>
              </a:pPr>
              <a:r>
                <a:rPr lang="en-US" sz="2298" b="1" dirty="0">
                  <a:solidFill>
                    <a:srgbClr val="1E232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298" b="1" dirty="0" err="1">
                  <a:solidFill>
                    <a:srgbClr val="1E232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Optitex</a:t>
              </a:r>
              <a:r>
                <a:rPr lang="en-US" sz="2298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– </a:t>
              </a:r>
              <a:r>
                <a:rPr lang="en-US" sz="2298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13" tooltip="https://optitex.com"/>
                </a:rPr>
                <a:t>https://optitex.com</a:t>
              </a:r>
            </a:p>
            <a:p>
              <a:pPr marL="496354" lvl="1" indent="-248177" algn="l">
                <a:lnSpc>
                  <a:spcPts val="3448"/>
                </a:lnSpc>
                <a:buAutoNum type="arabicPeriod"/>
              </a:pPr>
              <a:r>
                <a:rPr lang="en-US" sz="2298" b="1" dirty="0">
                  <a:solidFill>
                    <a:srgbClr val="1E232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298" b="1" dirty="0" err="1">
                  <a:solidFill>
                    <a:srgbClr val="1E232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Tailornova</a:t>
              </a:r>
              <a:r>
                <a:rPr lang="en-US" sz="2298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– </a:t>
              </a:r>
              <a:r>
                <a:rPr lang="en-US" sz="2298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14" tooltip="https://www.tailornova.com"/>
                </a:rPr>
                <a:t>https://www.tailornova.com</a:t>
              </a:r>
            </a:p>
            <a:p>
              <a:pPr algn="l">
                <a:lnSpc>
                  <a:spcPts val="3299"/>
                </a:lnSpc>
              </a:pPr>
              <a:endParaRPr lang="en-US" sz="2298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4" tooltip="https://www.tailornova.com"/>
              </a:endParaRPr>
            </a:p>
            <a:p>
              <a:pPr algn="l">
                <a:lnSpc>
                  <a:spcPts val="3299"/>
                </a:lnSpc>
              </a:pPr>
              <a:endParaRPr lang="en-US" sz="2298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4" tooltip="https://www.tailornova.com"/>
              </a:endParaRPr>
            </a:p>
            <a:p>
              <a:pPr algn="l">
                <a:lnSpc>
                  <a:spcPts val="3299"/>
                </a:lnSpc>
              </a:pPr>
              <a:endParaRPr lang="en-US" sz="2298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4" tooltip="https://www.tailornova.com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 rot="16200000">
            <a:off x="15891960" y="7526643"/>
            <a:ext cx="319465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5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81819" y="329406"/>
            <a:ext cx="4264980" cy="374650"/>
            <a:chOff x="6786878" y="0"/>
            <a:chExt cx="5686638" cy="499533"/>
          </a:xfrm>
        </p:grpSpPr>
        <p:sp>
          <p:nvSpPr>
            <p:cNvPr id="9" name="Freeform 9"/>
            <p:cNvSpPr/>
            <p:nvPr/>
          </p:nvSpPr>
          <p:spPr>
            <a:xfrm>
              <a:off x="6786878" y="0"/>
              <a:ext cx="3674958" cy="499533"/>
            </a:xfrm>
            <a:custGeom>
              <a:avLst/>
              <a:gdLst/>
              <a:ahLst/>
              <a:cxnLst/>
              <a:rect l="l" t="t" r="r" b="b"/>
              <a:pathLst>
                <a:path w="3674958" h="499533">
                  <a:moveTo>
                    <a:pt x="0" y="0"/>
                  </a:moveTo>
                  <a:lnTo>
                    <a:pt x="3674958" y="0"/>
                  </a:lnTo>
                  <a:lnTo>
                    <a:pt x="3674958" y="499533"/>
                  </a:lnTo>
                  <a:lnTo>
                    <a:pt x="0" y="499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987919" y="0"/>
              <a:ext cx="4485597" cy="4995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49"/>
                </a:lnSpc>
              </a:pP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6, 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6048375" y="7479555"/>
            <a:ext cx="1028700" cy="2807445"/>
          </a:xfrm>
          <a:custGeom>
            <a:avLst/>
            <a:gdLst/>
            <a:ahLst/>
            <a:cxnLst/>
            <a:rect l="l" t="t" r="r" b="b"/>
            <a:pathLst>
              <a:path w="1028700" h="2807445">
                <a:moveTo>
                  <a:pt x="0" y="0"/>
                </a:moveTo>
                <a:lnTo>
                  <a:pt x="1028700" y="0"/>
                </a:lnTo>
                <a:lnTo>
                  <a:pt x="1028700" y="2807445"/>
                </a:lnTo>
                <a:lnTo>
                  <a:pt x="0" y="2807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4" name="Group 14"/>
          <p:cNvGrpSpPr/>
          <p:nvPr/>
        </p:nvGrpSpPr>
        <p:grpSpPr>
          <a:xfrm>
            <a:off x="609600" y="1236484"/>
            <a:ext cx="10541594" cy="1197102"/>
            <a:chOff x="-558800" y="0"/>
            <a:chExt cx="14055459" cy="15961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00395" cy="1596136"/>
            </a:xfrm>
            <a:custGeom>
              <a:avLst/>
              <a:gdLst/>
              <a:ahLst/>
              <a:cxnLst/>
              <a:rect l="l" t="t" r="r" b="b"/>
              <a:pathLst>
                <a:path w="12300395" h="1596136">
                  <a:moveTo>
                    <a:pt x="0" y="0"/>
                  </a:moveTo>
                  <a:lnTo>
                    <a:pt x="12300395" y="0"/>
                  </a:lnTo>
                  <a:lnTo>
                    <a:pt x="12300395" y="1596136"/>
                  </a:lnTo>
                  <a:lnTo>
                    <a:pt x="0" y="15961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558800" y="114300"/>
              <a:ext cx="14055459" cy="14818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000"/>
                </a:lnSpc>
              </a:pPr>
              <a:r>
                <a:rPr lang="en-US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Blender (</a:t>
              </a: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Program darmowy</a:t>
              </a:r>
              <a:r>
                <a:rPr lang="en-US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52501" y="2430805"/>
            <a:ext cx="16118067" cy="2112769"/>
            <a:chOff x="-634932" y="-57151"/>
            <a:chExt cx="21490756" cy="281702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344681" cy="2759874"/>
            </a:xfrm>
            <a:custGeom>
              <a:avLst/>
              <a:gdLst/>
              <a:ahLst/>
              <a:cxnLst/>
              <a:rect l="l" t="t" r="r" b="b"/>
              <a:pathLst>
                <a:path w="20344681" h="2759874">
                  <a:moveTo>
                    <a:pt x="0" y="0"/>
                  </a:moveTo>
                  <a:lnTo>
                    <a:pt x="20344681" y="0"/>
                  </a:lnTo>
                  <a:lnTo>
                    <a:pt x="20344681" y="2759874"/>
                  </a:lnTo>
                  <a:lnTo>
                    <a:pt x="0" y="27598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634932" y="-57151"/>
              <a:ext cx="21490756" cy="28170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298"/>
                </a:lnSpc>
              </a:pPr>
              <a:r>
                <a:rPr lang="pl-PL" sz="2000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Blender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to potężne </a:t>
              </a: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oprogramowanie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pl-PL" sz="2000" b="1" i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open </a:t>
              </a:r>
              <a:r>
                <a:rPr lang="pl-PL" sz="2000" b="1" i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source</a:t>
              </a:r>
              <a:r>
                <a:rPr lang="pl-PL" sz="2000" b="1" i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 modelowania i animacji 3D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szeroko stosowane w różnych branżach, w tym w modzie.</a:t>
              </a:r>
            </a:p>
            <a:p>
              <a:pPr algn="just">
                <a:lnSpc>
                  <a:spcPts val="3298"/>
                </a:lnSpc>
              </a:pPr>
              <a:endParaRPr lang="pl-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just">
                <a:lnSpc>
                  <a:spcPts val="3298"/>
                </a:lnSpc>
              </a:pP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Chociaż nie został zaprojektowany specjalnie do projektowania odzieży, oferuje zaawansowane </a:t>
              </a: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narzędzia do modelowania, symulacji tkanin i możliwości </a:t>
              </a:r>
              <a:r>
                <a:rPr lang="pl-PL" sz="2000" b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renderowania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co czyni go doskonałym wyborem do cyfrowej wizualizacji mody.</a:t>
              </a:r>
              <a:endParaRPr lang="en-US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599573" y="5143500"/>
            <a:ext cx="8687638" cy="4478655"/>
            <a:chOff x="0" y="0"/>
            <a:chExt cx="11583517" cy="59715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583517" cy="5971540"/>
            </a:xfrm>
            <a:custGeom>
              <a:avLst/>
              <a:gdLst/>
              <a:ahLst/>
              <a:cxnLst/>
              <a:rect l="l" t="t" r="r" b="b"/>
              <a:pathLst>
                <a:path w="11583517" h="5971540">
                  <a:moveTo>
                    <a:pt x="0" y="0"/>
                  </a:moveTo>
                  <a:lnTo>
                    <a:pt x="11583517" y="0"/>
                  </a:lnTo>
                  <a:lnTo>
                    <a:pt x="11583517" y="5971540"/>
                  </a:lnTo>
                  <a:lnTo>
                    <a:pt x="0" y="59715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1583517" cy="602869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298"/>
                </a:lnSpc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Główne cechy: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199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Modelowanie i rzeźbienie 3D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Twórz niezwykle szczegółowe projekty odzieży od podstaw.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199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Symulacja tkanin oparta na fizyce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Realistycznie symuluj układanie się, fałdy i ruchy odzieży.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199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Wysokiej jakości </a:t>
              </a:r>
              <a:r>
                <a:rPr lang="pl-PL" sz="2199" b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renderowanie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Twórz profesjonalnej jakości obrazy i animacje odzieży.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199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Otwarte oprogramowanie i darmowe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Brak opłat licencyjnych, z silną społecznością udostępniającą samouczki i wtyczki.</a:t>
              </a:r>
              <a:endPara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0972800" y="1189732"/>
            <a:ext cx="1469198" cy="1177195"/>
          </a:xfrm>
          <a:custGeom>
            <a:avLst/>
            <a:gdLst/>
            <a:ahLst/>
            <a:cxnLst/>
            <a:rect l="l" t="t" r="r" b="b"/>
            <a:pathLst>
              <a:path w="1469198" h="1177195">
                <a:moveTo>
                  <a:pt x="0" y="0"/>
                </a:moveTo>
                <a:lnTo>
                  <a:pt x="1469198" y="0"/>
                </a:lnTo>
                <a:lnTo>
                  <a:pt x="1469198" y="1177194"/>
                </a:lnTo>
                <a:lnTo>
                  <a:pt x="0" y="11771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7" name="Freeform 27"/>
          <p:cNvSpPr/>
          <p:nvPr/>
        </p:nvSpPr>
        <p:spPr>
          <a:xfrm>
            <a:off x="552501" y="4829324"/>
            <a:ext cx="5495874" cy="5457676"/>
          </a:xfrm>
          <a:custGeom>
            <a:avLst/>
            <a:gdLst/>
            <a:ahLst/>
            <a:cxnLst/>
            <a:rect l="l" t="t" r="r" b="b"/>
            <a:pathLst>
              <a:path w="5676849" h="5676849">
                <a:moveTo>
                  <a:pt x="0" y="0"/>
                </a:moveTo>
                <a:lnTo>
                  <a:pt x="5676849" y="0"/>
                </a:lnTo>
                <a:lnTo>
                  <a:pt x="5676849" y="5676849"/>
                </a:lnTo>
                <a:lnTo>
                  <a:pt x="0" y="5676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8" name="TextBox 28"/>
          <p:cNvSpPr txBox="1"/>
          <p:nvPr/>
        </p:nvSpPr>
        <p:spPr>
          <a:xfrm rot="16200000">
            <a:off x="15869100" y="7509908"/>
            <a:ext cx="3225130" cy="271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91659" y="329406"/>
            <a:ext cx="9370379" cy="374650"/>
            <a:chOff x="0" y="0"/>
            <a:chExt cx="12493836" cy="4995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4958" cy="499533"/>
            </a:xfrm>
            <a:custGeom>
              <a:avLst/>
              <a:gdLst/>
              <a:ahLst/>
              <a:cxnLst/>
              <a:rect l="l" t="t" r="r" b="b"/>
              <a:pathLst>
                <a:path w="3674958" h="499533">
                  <a:moveTo>
                    <a:pt x="0" y="0"/>
                  </a:moveTo>
                  <a:lnTo>
                    <a:pt x="3674958" y="0"/>
                  </a:lnTo>
                  <a:lnTo>
                    <a:pt x="3674958" y="499533"/>
                  </a:lnTo>
                  <a:lnTo>
                    <a:pt x="0" y="499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902108" y="0"/>
              <a:ext cx="4591728" cy="4995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49"/>
                </a:lnSpc>
              </a:pP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6, 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6048375" y="7479555"/>
            <a:ext cx="1028700" cy="2807445"/>
          </a:xfrm>
          <a:custGeom>
            <a:avLst/>
            <a:gdLst/>
            <a:ahLst/>
            <a:cxnLst/>
            <a:rect l="l" t="t" r="r" b="b"/>
            <a:pathLst>
              <a:path w="1028700" h="2807445">
                <a:moveTo>
                  <a:pt x="0" y="0"/>
                </a:moveTo>
                <a:lnTo>
                  <a:pt x="1028700" y="0"/>
                </a:lnTo>
                <a:lnTo>
                  <a:pt x="1028700" y="2807445"/>
                </a:lnTo>
                <a:lnTo>
                  <a:pt x="0" y="2807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1236484"/>
            <a:ext cx="10914692" cy="1197102"/>
            <a:chOff x="0" y="0"/>
            <a:chExt cx="12907523" cy="15961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00395" cy="1596136"/>
            </a:xfrm>
            <a:custGeom>
              <a:avLst/>
              <a:gdLst/>
              <a:ahLst/>
              <a:cxnLst/>
              <a:rect l="l" t="t" r="r" b="b"/>
              <a:pathLst>
                <a:path w="12300395" h="1596136">
                  <a:moveTo>
                    <a:pt x="0" y="0"/>
                  </a:moveTo>
                  <a:lnTo>
                    <a:pt x="12300395" y="0"/>
                  </a:lnTo>
                  <a:lnTo>
                    <a:pt x="12300395" y="1596136"/>
                  </a:lnTo>
                  <a:lnTo>
                    <a:pt x="0" y="15961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14300"/>
              <a:ext cx="12907523" cy="14818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00"/>
                </a:lnSpc>
              </a:pPr>
              <a:r>
                <a:rPr lang="en-US" sz="6000" dirty="0" err="1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Tinkercad</a:t>
              </a:r>
              <a:r>
                <a:rPr lang="en-US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(</a:t>
              </a: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Program darmowy</a:t>
              </a:r>
              <a:r>
                <a:rPr lang="en-US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3122295"/>
            <a:ext cx="15258511" cy="2021205"/>
            <a:chOff x="0" y="0"/>
            <a:chExt cx="20344681" cy="26949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344681" cy="2694940"/>
            </a:xfrm>
            <a:custGeom>
              <a:avLst/>
              <a:gdLst/>
              <a:ahLst/>
              <a:cxnLst/>
              <a:rect l="l" t="t" r="r" b="b"/>
              <a:pathLst>
                <a:path w="20344681" h="2694940">
                  <a:moveTo>
                    <a:pt x="0" y="0"/>
                  </a:moveTo>
                  <a:lnTo>
                    <a:pt x="20344681" y="0"/>
                  </a:lnTo>
                  <a:lnTo>
                    <a:pt x="20344681" y="2694940"/>
                  </a:lnTo>
                  <a:lnTo>
                    <a:pt x="0" y="26949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20344681" cy="275209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299"/>
                </a:lnSpc>
              </a:pPr>
              <a:r>
                <a:rPr lang="pl-PL" sz="2150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Tinkercad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to łatwe w obsłudze </a:t>
              </a:r>
              <a:r>
                <a:rPr lang="pl-PL" sz="21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narzędzie do modelowania 3D, oparte na przeglądarce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idealne dla początkujących, którzy chcą poznać projektowanie cyfrowe. Choć nie zostało zaprojektowane specjalnie dla branży modowej, oferuje </a:t>
              </a:r>
              <a:r>
                <a:rPr lang="pl-PL" sz="21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prosty i przystępny sposób na zrozumienie koncepcji modelowania 3D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lang="it-IT" sz="2150"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172028" y="4806286"/>
            <a:ext cx="9376432" cy="5472277"/>
            <a:chOff x="-570060" y="0"/>
            <a:chExt cx="12501909" cy="729636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583517" cy="7128717"/>
            </a:xfrm>
            <a:custGeom>
              <a:avLst/>
              <a:gdLst/>
              <a:ahLst/>
              <a:cxnLst/>
              <a:rect l="l" t="t" r="r" b="b"/>
              <a:pathLst>
                <a:path w="11583517" h="7128717">
                  <a:moveTo>
                    <a:pt x="0" y="0"/>
                  </a:moveTo>
                  <a:lnTo>
                    <a:pt x="11583517" y="0"/>
                  </a:lnTo>
                  <a:lnTo>
                    <a:pt x="11583517" y="7128717"/>
                  </a:lnTo>
                  <a:lnTo>
                    <a:pt x="0" y="71287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570060" y="110501"/>
              <a:ext cx="12501909" cy="718586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298"/>
                </a:lnSpc>
              </a:pPr>
              <a:r>
                <a:rPr lang="pl-PL" sz="2000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Główne cechy: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Modelowanie metodą „przeciągnij i upuść”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Nie wymaga zaawansowanej wiedzy, co czyni je idealnym rozwiązaniem dla początkujących.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Wersja internetowa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Nie wymaga pobierania; działa w całości online.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Podstawowe prototypowanie 3D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Można go używać do tworzenia prostych akcesoriów lub elementów garderoby.</a:t>
              </a:r>
            </a:p>
            <a:p>
              <a:pPr algn="just">
                <a:lnSpc>
                  <a:spcPts val="3298"/>
                </a:lnSpc>
              </a:pPr>
              <a:endParaRPr lang="pl-PL" sz="2000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just">
                <a:lnSpc>
                  <a:spcPts val="3298"/>
                </a:lnSpc>
              </a:pPr>
              <a:r>
                <a:rPr lang="pl-PL" sz="2000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Najlepsze dla: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Początkujących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którzy chcą poznać podstawy modelowania 3D.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Szybka wizualizacja koncepcyjna 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przed użyciem bardziej zaawansowanego oprogramowania.</a:t>
              </a:r>
              <a:endParaRPr lang="en-US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l">
                <a:lnSpc>
                  <a:spcPts val="3298"/>
                </a:lnSpc>
              </a:pPr>
              <a:endPara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1943392" y="1210458"/>
            <a:ext cx="1510159" cy="1488128"/>
          </a:xfrm>
          <a:custGeom>
            <a:avLst/>
            <a:gdLst/>
            <a:ahLst/>
            <a:cxnLst/>
            <a:rect l="l" t="t" r="r" b="b"/>
            <a:pathLst>
              <a:path w="1510159" h="1488128">
                <a:moveTo>
                  <a:pt x="0" y="0"/>
                </a:moveTo>
                <a:lnTo>
                  <a:pt x="1510159" y="0"/>
                </a:lnTo>
                <a:lnTo>
                  <a:pt x="1510159" y="1488128"/>
                </a:lnTo>
                <a:lnTo>
                  <a:pt x="0" y="14881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2784" t="-5974" r="-34346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7" name="Freeform 27"/>
          <p:cNvSpPr/>
          <p:nvPr/>
        </p:nvSpPr>
        <p:spPr>
          <a:xfrm>
            <a:off x="787574" y="5017762"/>
            <a:ext cx="5260801" cy="5260801"/>
          </a:xfrm>
          <a:custGeom>
            <a:avLst/>
            <a:gdLst/>
            <a:ahLst/>
            <a:cxnLst/>
            <a:rect l="l" t="t" r="r" b="b"/>
            <a:pathLst>
              <a:path w="5260801" h="5260801">
                <a:moveTo>
                  <a:pt x="0" y="0"/>
                </a:moveTo>
                <a:lnTo>
                  <a:pt x="5260801" y="0"/>
                </a:lnTo>
                <a:lnTo>
                  <a:pt x="5260801" y="5260802"/>
                </a:lnTo>
                <a:lnTo>
                  <a:pt x="0" y="52608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8" name="TextBox 28"/>
          <p:cNvSpPr txBox="1"/>
          <p:nvPr/>
        </p:nvSpPr>
        <p:spPr>
          <a:xfrm rot="16200000">
            <a:off x="15800520" y="7473303"/>
            <a:ext cx="330133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91659" y="329406"/>
            <a:ext cx="9355140" cy="374650"/>
            <a:chOff x="0" y="0"/>
            <a:chExt cx="12473517" cy="4995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4958" cy="499533"/>
            </a:xfrm>
            <a:custGeom>
              <a:avLst/>
              <a:gdLst/>
              <a:ahLst/>
              <a:cxnLst/>
              <a:rect l="l" t="t" r="r" b="b"/>
              <a:pathLst>
                <a:path w="3674958" h="499533">
                  <a:moveTo>
                    <a:pt x="0" y="0"/>
                  </a:moveTo>
                  <a:lnTo>
                    <a:pt x="3674958" y="0"/>
                  </a:lnTo>
                  <a:lnTo>
                    <a:pt x="3674958" y="499533"/>
                  </a:lnTo>
                  <a:lnTo>
                    <a:pt x="0" y="499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581521" y="0"/>
              <a:ext cx="4891996" cy="4488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49"/>
                </a:lnSpc>
              </a:pP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6, 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6048375" y="7479555"/>
            <a:ext cx="1028700" cy="2807445"/>
          </a:xfrm>
          <a:custGeom>
            <a:avLst/>
            <a:gdLst/>
            <a:ahLst/>
            <a:cxnLst/>
            <a:rect l="l" t="t" r="r" b="b"/>
            <a:pathLst>
              <a:path w="1028700" h="2807445">
                <a:moveTo>
                  <a:pt x="0" y="0"/>
                </a:moveTo>
                <a:lnTo>
                  <a:pt x="1028700" y="0"/>
                </a:lnTo>
                <a:lnTo>
                  <a:pt x="1028700" y="2807445"/>
                </a:lnTo>
                <a:lnTo>
                  <a:pt x="0" y="2807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1236484"/>
            <a:ext cx="10553700" cy="1197102"/>
            <a:chOff x="0" y="0"/>
            <a:chExt cx="14071600" cy="15961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00395" cy="1596136"/>
            </a:xfrm>
            <a:custGeom>
              <a:avLst/>
              <a:gdLst/>
              <a:ahLst/>
              <a:cxnLst/>
              <a:rect l="l" t="t" r="r" b="b"/>
              <a:pathLst>
                <a:path w="12300395" h="1596136">
                  <a:moveTo>
                    <a:pt x="0" y="0"/>
                  </a:moveTo>
                  <a:lnTo>
                    <a:pt x="12300395" y="0"/>
                  </a:lnTo>
                  <a:lnTo>
                    <a:pt x="12300395" y="1596136"/>
                  </a:lnTo>
                  <a:lnTo>
                    <a:pt x="0" y="15961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14300"/>
              <a:ext cx="14071600" cy="14818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00"/>
                </a:lnSpc>
              </a:pPr>
              <a:r>
                <a:rPr lang="en-US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SketchUp (</a:t>
              </a: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Program darmowy</a:t>
              </a:r>
              <a:r>
                <a:rPr lang="en-US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3122295"/>
            <a:ext cx="15258511" cy="2021205"/>
            <a:chOff x="0" y="0"/>
            <a:chExt cx="20344681" cy="26949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344681" cy="2694940"/>
            </a:xfrm>
            <a:custGeom>
              <a:avLst/>
              <a:gdLst/>
              <a:ahLst/>
              <a:cxnLst/>
              <a:rect l="l" t="t" r="r" b="b"/>
              <a:pathLst>
                <a:path w="20344681" h="2694940">
                  <a:moveTo>
                    <a:pt x="0" y="0"/>
                  </a:moveTo>
                  <a:lnTo>
                    <a:pt x="20344681" y="0"/>
                  </a:lnTo>
                  <a:lnTo>
                    <a:pt x="20344681" y="2694940"/>
                  </a:lnTo>
                  <a:lnTo>
                    <a:pt x="0" y="26949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20344681" cy="275209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299"/>
                </a:lnSpc>
              </a:pPr>
              <a:r>
                <a:rPr lang="pl-PL" sz="2199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SketchUp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to </a:t>
              </a:r>
              <a:r>
                <a:rPr lang="pl-PL" sz="2199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wszechstronny program do modelowania 3D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znany z przyjaznego dla użytkownika interfejsu i precyzyjnych narzędzi. Choć nie jest przeznaczony wyłącznie do branży modowej, projektanci mogą go używać </a:t>
              </a:r>
              <a:r>
                <a:rPr lang="pl-PL" sz="2199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 tworzenia podstawowych struktur odzieży, akcesoriów i projektów związanych z modą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lang="it-IT"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220722" y="4914900"/>
            <a:ext cx="9355140" cy="6454451"/>
            <a:chOff x="-9236" y="-424349"/>
            <a:chExt cx="11592754" cy="8605934"/>
          </a:xfrm>
        </p:grpSpPr>
        <p:sp>
          <p:nvSpPr>
            <p:cNvPr id="21" name="Freeform 21"/>
            <p:cNvSpPr/>
            <p:nvPr/>
          </p:nvSpPr>
          <p:spPr>
            <a:xfrm>
              <a:off x="1" y="506768"/>
              <a:ext cx="11583517" cy="7674817"/>
            </a:xfrm>
            <a:custGeom>
              <a:avLst/>
              <a:gdLst/>
              <a:ahLst/>
              <a:cxnLst/>
              <a:rect l="l" t="t" r="r" b="b"/>
              <a:pathLst>
                <a:path w="11583517" h="7674817">
                  <a:moveTo>
                    <a:pt x="0" y="0"/>
                  </a:moveTo>
                  <a:lnTo>
                    <a:pt x="11583517" y="0"/>
                  </a:lnTo>
                  <a:lnTo>
                    <a:pt x="11583517" y="7674817"/>
                  </a:lnTo>
                  <a:lnTo>
                    <a:pt x="0" y="7674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9236" y="-424349"/>
              <a:ext cx="11583517" cy="773196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298"/>
                </a:lnSpc>
              </a:pPr>
              <a:r>
                <a:rPr lang="pl-PL" sz="2000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Główne cechy: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Łatwy w obsłudze interfejs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Intuicyjne modelowanie metodą „przeciągnij i upuść” z minimalną krzywą uczenia się.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3D </a:t>
              </a:r>
              <a:r>
                <a:rPr lang="pl-PL" sz="2000" b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Warehouse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Dostęp do obszernej biblioteki gotowych modeli 3D.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Precyzyjne narzędzia pomiarowe: Zapewniają dokładne proporcje projektu.</a:t>
              </a:r>
            </a:p>
            <a:p>
              <a:pPr algn="just">
                <a:lnSpc>
                  <a:spcPts val="3298"/>
                </a:lnSpc>
              </a:pPr>
              <a:endParaRPr lang="pl-PL" sz="2000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just">
                <a:lnSpc>
                  <a:spcPts val="3298"/>
                </a:lnSpc>
              </a:pPr>
              <a:r>
                <a:rPr lang="pl-PL" sz="2000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Najlepsze dla: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Projektantów mody 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pracujących nad podstawowymi prototypami 3D.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Szybkie szkicowanie koncepcji mody 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przed przejściem do bardziej zaawansowanych narzędzi.</a:t>
              </a:r>
              <a:endParaRPr lang="en-US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l">
                <a:lnSpc>
                  <a:spcPts val="3298"/>
                </a:lnSpc>
              </a:pPr>
              <a:endPara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1327692" y="812122"/>
            <a:ext cx="4014472" cy="2328394"/>
          </a:xfrm>
          <a:custGeom>
            <a:avLst/>
            <a:gdLst/>
            <a:ahLst/>
            <a:cxnLst/>
            <a:rect l="l" t="t" r="r" b="b"/>
            <a:pathLst>
              <a:path w="4014472" h="2328394">
                <a:moveTo>
                  <a:pt x="0" y="0"/>
                </a:moveTo>
                <a:lnTo>
                  <a:pt x="4014473" y="0"/>
                </a:lnTo>
                <a:lnTo>
                  <a:pt x="4014473" y="2328394"/>
                </a:lnTo>
                <a:lnTo>
                  <a:pt x="0" y="23283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7" name="Freeform 27"/>
          <p:cNvSpPr/>
          <p:nvPr/>
        </p:nvSpPr>
        <p:spPr>
          <a:xfrm>
            <a:off x="1031566" y="5064427"/>
            <a:ext cx="5222573" cy="5222573"/>
          </a:xfrm>
          <a:custGeom>
            <a:avLst/>
            <a:gdLst/>
            <a:ahLst/>
            <a:cxnLst/>
            <a:rect l="l" t="t" r="r" b="b"/>
            <a:pathLst>
              <a:path w="5222573" h="5222573">
                <a:moveTo>
                  <a:pt x="0" y="0"/>
                </a:moveTo>
                <a:lnTo>
                  <a:pt x="5222573" y="0"/>
                </a:lnTo>
                <a:lnTo>
                  <a:pt x="5222573" y="5222573"/>
                </a:lnTo>
                <a:lnTo>
                  <a:pt x="0" y="52225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8" name="TextBox 28"/>
          <p:cNvSpPr txBox="1"/>
          <p:nvPr/>
        </p:nvSpPr>
        <p:spPr>
          <a:xfrm rot="16200000">
            <a:off x="15808140" y="7480923"/>
            <a:ext cx="328609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94579" y="329406"/>
            <a:ext cx="8836981" cy="374650"/>
            <a:chOff x="670560" y="0"/>
            <a:chExt cx="11782639" cy="499533"/>
          </a:xfrm>
        </p:grpSpPr>
        <p:sp>
          <p:nvSpPr>
            <p:cNvPr id="9" name="Freeform 9"/>
            <p:cNvSpPr/>
            <p:nvPr/>
          </p:nvSpPr>
          <p:spPr>
            <a:xfrm>
              <a:off x="670560" y="0"/>
              <a:ext cx="3674958" cy="499533"/>
            </a:xfrm>
            <a:custGeom>
              <a:avLst/>
              <a:gdLst/>
              <a:ahLst/>
              <a:cxnLst/>
              <a:rect l="l" t="t" r="r" b="b"/>
              <a:pathLst>
                <a:path w="3674958" h="499533">
                  <a:moveTo>
                    <a:pt x="0" y="0"/>
                  </a:moveTo>
                  <a:lnTo>
                    <a:pt x="3674958" y="0"/>
                  </a:lnTo>
                  <a:lnTo>
                    <a:pt x="3674958" y="499533"/>
                  </a:lnTo>
                  <a:lnTo>
                    <a:pt x="0" y="499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83122" y="0"/>
              <a:ext cx="4770077" cy="4995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49"/>
                </a:lnSpc>
              </a:pP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6, 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6048375" y="7479555"/>
            <a:ext cx="1028700" cy="2807445"/>
          </a:xfrm>
          <a:custGeom>
            <a:avLst/>
            <a:gdLst/>
            <a:ahLst/>
            <a:cxnLst/>
            <a:rect l="l" t="t" r="r" b="b"/>
            <a:pathLst>
              <a:path w="1028700" h="2807445">
                <a:moveTo>
                  <a:pt x="0" y="0"/>
                </a:moveTo>
                <a:lnTo>
                  <a:pt x="1028700" y="0"/>
                </a:lnTo>
                <a:lnTo>
                  <a:pt x="1028700" y="2807445"/>
                </a:lnTo>
                <a:lnTo>
                  <a:pt x="0" y="2807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4" name="Group 14"/>
          <p:cNvGrpSpPr/>
          <p:nvPr/>
        </p:nvGrpSpPr>
        <p:grpSpPr>
          <a:xfrm>
            <a:off x="745789" y="1399505"/>
            <a:ext cx="10845832" cy="1197102"/>
            <a:chOff x="0" y="0"/>
            <a:chExt cx="12300395" cy="15961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00395" cy="1596136"/>
            </a:xfrm>
            <a:custGeom>
              <a:avLst/>
              <a:gdLst/>
              <a:ahLst/>
              <a:cxnLst/>
              <a:rect l="l" t="t" r="r" b="b"/>
              <a:pathLst>
                <a:path w="12300395" h="1596136">
                  <a:moveTo>
                    <a:pt x="0" y="0"/>
                  </a:moveTo>
                  <a:lnTo>
                    <a:pt x="12300395" y="0"/>
                  </a:lnTo>
                  <a:lnTo>
                    <a:pt x="12300395" y="1596136"/>
                  </a:lnTo>
                  <a:lnTo>
                    <a:pt x="0" y="15961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14300"/>
              <a:ext cx="12300395" cy="14818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00"/>
                </a:lnSpc>
              </a:pPr>
              <a:r>
                <a:rPr lang="en-US" sz="6000" dirty="0" err="1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OpenSCAD</a:t>
              </a:r>
              <a:r>
                <a:rPr lang="en-US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(</a:t>
              </a: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Program darmowy</a:t>
              </a:r>
              <a:r>
                <a:rPr lang="en-US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3122295"/>
            <a:ext cx="15258511" cy="2021205"/>
            <a:chOff x="0" y="0"/>
            <a:chExt cx="20344681" cy="26949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344681" cy="2694940"/>
            </a:xfrm>
            <a:custGeom>
              <a:avLst/>
              <a:gdLst/>
              <a:ahLst/>
              <a:cxnLst/>
              <a:rect l="l" t="t" r="r" b="b"/>
              <a:pathLst>
                <a:path w="20344681" h="2694940">
                  <a:moveTo>
                    <a:pt x="0" y="0"/>
                  </a:moveTo>
                  <a:lnTo>
                    <a:pt x="20344681" y="0"/>
                  </a:lnTo>
                  <a:lnTo>
                    <a:pt x="20344681" y="2694940"/>
                  </a:lnTo>
                  <a:lnTo>
                    <a:pt x="0" y="26949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20344681" cy="275209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299"/>
                </a:lnSpc>
              </a:pPr>
              <a:r>
                <a:rPr lang="pl-PL" sz="2150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OpenSCAD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to </a:t>
              </a:r>
              <a:r>
                <a:rPr lang="pl-PL" sz="21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oparte na skryptach oprogramowanie do modelowania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które pozwala projektantom tworzyć precyzyjne modele 3D poprzez kodowanie. Jest przydatne dla tych, którzy chcą </a:t>
              </a:r>
              <a:r>
                <a:rPr lang="pl-PL" sz="21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generować parametryczne komponenty modowe z matematyczną dokładnością.</a:t>
              </a:r>
              <a:endParaRPr lang="it-IT" sz="2150" b="1"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077075" y="4608546"/>
            <a:ext cx="9523989" cy="6074375"/>
            <a:chOff x="-696664" y="-424349"/>
            <a:chExt cx="12309514" cy="809916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583517" cy="7674817"/>
            </a:xfrm>
            <a:custGeom>
              <a:avLst/>
              <a:gdLst/>
              <a:ahLst/>
              <a:cxnLst/>
              <a:rect l="l" t="t" r="r" b="b"/>
              <a:pathLst>
                <a:path w="11583517" h="7674817">
                  <a:moveTo>
                    <a:pt x="0" y="0"/>
                  </a:moveTo>
                  <a:lnTo>
                    <a:pt x="11583517" y="0"/>
                  </a:lnTo>
                  <a:lnTo>
                    <a:pt x="11583517" y="7674817"/>
                  </a:lnTo>
                  <a:lnTo>
                    <a:pt x="0" y="7674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696664" y="-424349"/>
              <a:ext cx="12309514" cy="773196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298"/>
                </a:lnSpc>
              </a:pPr>
              <a:r>
                <a:rPr lang="pl-PL" sz="2000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Główne cechy: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Modelowanie oparte na kodzie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Projekty są tworzone za pomocą skryptów, a nie narzędzi graficznych.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Wysoce precyzyjne pomiary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Idealne do projektowania wzorów technicznych.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Konfigurowalne modele parametryczne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Użytkownicy mogą tworzyć szablony wielokrotnego użytku dla komponentów odzieżowych.</a:t>
              </a:r>
            </a:p>
            <a:p>
              <a:pPr algn="just">
                <a:lnSpc>
                  <a:spcPts val="3298"/>
                </a:lnSpc>
              </a:pPr>
              <a:endParaRPr lang="pl-PL" sz="2000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just">
                <a:lnSpc>
                  <a:spcPts val="3298"/>
                </a:lnSpc>
              </a:pPr>
              <a:r>
                <a:rPr lang="pl-PL" sz="2000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Najlepsze dla: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Projektantów ze znajomością kodowania, które potrzebują precyzyjnych komponentów odzieżowych.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Projektantów mody technicznej, pracujące nad projektami strukturalnymi lub geometrycznymi.</a:t>
              </a:r>
              <a:endParaRPr lang="en-US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l">
                <a:lnSpc>
                  <a:spcPts val="3298"/>
                </a:lnSpc>
              </a:pPr>
              <a:endPara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1436479" y="1257019"/>
            <a:ext cx="5164585" cy="1562287"/>
          </a:xfrm>
          <a:custGeom>
            <a:avLst/>
            <a:gdLst/>
            <a:ahLst/>
            <a:cxnLst/>
            <a:rect l="l" t="t" r="r" b="b"/>
            <a:pathLst>
              <a:path w="5164585" h="1562287">
                <a:moveTo>
                  <a:pt x="0" y="0"/>
                </a:moveTo>
                <a:lnTo>
                  <a:pt x="5164585" y="0"/>
                </a:lnTo>
                <a:lnTo>
                  <a:pt x="5164585" y="1562287"/>
                </a:lnTo>
                <a:lnTo>
                  <a:pt x="0" y="15622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7" name="Freeform 27"/>
          <p:cNvSpPr/>
          <p:nvPr/>
        </p:nvSpPr>
        <p:spPr>
          <a:xfrm>
            <a:off x="1031566" y="5194838"/>
            <a:ext cx="5092162" cy="5092162"/>
          </a:xfrm>
          <a:custGeom>
            <a:avLst/>
            <a:gdLst/>
            <a:ahLst/>
            <a:cxnLst/>
            <a:rect l="l" t="t" r="r" b="b"/>
            <a:pathLst>
              <a:path w="5092162" h="5092162">
                <a:moveTo>
                  <a:pt x="0" y="0"/>
                </a:moveTo>
                <a:lnTo>
                  <a:pt x="5092162" y="0"/>
                </a:lnTo>
                <a:lnTo>
                  <a:pt x="5092162" y="5092162"/>
                </a:lnTo>
                <a:lnTo>
                  <a:pt x="0" y="50921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8" name="TextBox 28"/>
          <p:cNvSpPr txBox="1"/>
          <p:nvPr/>
        </p:nvSpPr>
        <p:spPr>
          <a:xfrm rot="16200000">
            <a:off x="15869100" y="7509908"/>
            <a:ext cx="3225130" cy="271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267859" y="329405"/>
            <a:ext cx="9263701" cy="391319"/>
            <a:chOff x="101600" y="-1"/>
            <a:chExt cx="12351599" cy="521758"/>
          </a:xfrm>
        </p:grpSpPr>
        <p:sp>
          <p:nvSpPr>
            <p:cNvPr id="9" name="Freeform 9"/>
            <p:cNvSpPr/>
            <p:nvPr/>
          </p:nvSpPr>
          <p:spPr>
            <a:xfrm>
              <a:off x="101600" y="0"/>
              <a:ext cx="3674958" cy="499533"/>
            </a:xfrm>
            <a:custGeom>
              <a:avLst/>
              <a:gdLst/>
              <a:ahLst/>
              <a:cxnLst/>
              <a:rect l="l" t="t" r="r" b="b"/>
              <a:pathLst>
                <a:path w="3674958" h="499533">
                  <a:moveTo>
                    <a:pt x="0" y="0"/>
                  </a:moveTo>
                  <a:lnTo>
                    <a:pt x="3674958" y="0"/>
                  </a:lnTo>
                  <a:lnTo>
                    <a:pt x="3674958" y="499533"/>
                  </a:lnTo>
                  <a:lnTo>
                    <a:pt x="0" y="499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581522" y="-1"/>
              <a:ext cx="4871677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49"/>
                </a:lnSpc>
              </a:pP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6, 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6048375" y="7479555"/>
            <a:ext cx="1028700" cy="2807445"/>
          </a:xfrm>
          <a:custGeom>
            <a:avLst/>
            <a:gdLst/>
            <a:ahLst/>
            <a:cxnLst/>
            <a:rect l="l" t="t" r="r" b="b"/>
            <a:pathLst>
              <a:path w="1028700" h="2807445">
                <a:moveTo>
                  <a:pt x="0" y="0"/>
                </a:moveTo>
                <a:lnTo>
                  <a:pt x="1028700" y="0"/>
                </a:lnTo>
                <a:lnTo>
                  <a:pt x="1028700" y="2807445"/>
                </a:lnTo>
                <a:lnTo>
                  <a:pt x="0" y="28074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1236484"/>
            <a:ext cx="9225296" cy="1197102"/>
            <a:chOff x="0" y="0"/>
            <a:chExt cx="12300395" cy="15961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00395" cy="1596136"/>
            </a:xfrm>
            <a:custGeom>
              <a:avLst/>
              <a:gdLst/>
              <a:ahLst/>
              <a:cxnLst/>
              <a:rect l="l" t="t" r="r" b="b"/>
              <a:pathLst>
                <a:path w="12300395" h="1596136">
                  <a:moveTo>
                    <a:pt x="0" y="0"/>
                  </a:moveTo>
                  <a:lnTo>
                    <a:pt x="12300395" y="0"/>
                  </a:lnTo>
                  <a:lnTo>
                    <a:pt x="12300395" y="1596136"/>
                  </a:lnTo>
                  <a:lnTo>
                    <a:pt x="0" y="15961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14300"/>
              <a:ext cx="12300395" cy="14818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000"/>
                </a:lnSpc>
              </a:pPr>
              <a:r>
                <a:rPr lang="en-US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CLO 3D (Program</a:t>
              </a: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Płatny</a:t>
              </a:r>
              <a:r>
                <a:rPr lang="en-US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3122295"/>
            <a:ext cx="15258511" cy="2021205"/>
            <a:chOff x="0" y="0"/>
            <a:chExt cx="20344681" cy="26949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344681" cy="2694940"/>
            </a:xfrm>
            <a:custGeom>
              <a:avLst/>
              <a:gdLst/>
              <a:ahLst/>
              <a:cxnLst/>
              <a:rect l="l" t="t" r="r" b="b"/>
              <a:pathLst>
                <a:path w="20344681" h="2694940">
                  <a:moveTo>
                    <a:pt x="0" y="0"/>
                  </a:moveTo>
                  <a:lnTo>
                    <a:pt x="20344681" y="0"/>
                  </a:lnTo>
                  <a:lnTo>
                    <a:pt x="20344681" y="2694940"/>
                  </a:lnTo>
                  <a:lnTo>
                    <a:pt x="0" y="26949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20344681" cy="275209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299"/>
                </a:lnSpc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CLO 3D to jedno z </a:t>
              </a:r>
              <a:r>
                <a:rPr lang="pl-PL" sz="2199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najnowocześniejszych narzędzi do projektowania mody 3D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wykorzystywane przez profesjonalistów </a:t>
              </a:r>
              <a:r>
                <a:rPr lang="pl-PL" sz="2199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 tworzenia wzorów, wirtualnego prototypowania i realistycznej symulacji tkanin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Pomaga projektantom tworzyć, testować i udoskonalać odzież przed jej fizyczną produkcją.</a:t>
              </a:r>
              <a:endParaRPr lang="it-IT"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267858" y="4543901"/>
            <a:ext cx="9402709" cy="6018498"/>
            <a:chOff x="-442286" y="-349847"/>
            <a:chExt cx="12536945" cy="802466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583517" cy="7674817"/>
            </a:xfrm>
            <a:custGeom>
              <a:avLst/>
              <a:gdLst/>
              <a:ahLst/>
              <a:cxnLst/>
              <a:rect l="l" t="t" r="r" b="b"/>
              <a:pathLst>
                <a:path w="11583517" h="7674817">
                  <a:moveTo>
                    <a:pt x="0" y="0"/>
                  </a:moveTo>
                  <a:lnTo>
                    <a:pt x="11583517" y="0"/>
                  </a:lnTo>
                  <a:lnTo>
                    <a:pt x="11583517" y="7674817"/>
                  </a:lnTo>
                  <a:lnTo>
                    <a:pt x="0" y="7674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442286" y="-349847"/>
              <a:ext cx="12536945" cy="773196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298"/>
                </a:lnSpc>
              </a:pP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Główne cechy: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Realistyczna symulacja tkaniny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Dokładne odwzorowanie układania się i ruchu odzieży.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Integracja wzorów 2D do 3D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Natychmiastowa konwersja tradycyjnych wzorów na ubrania 3D.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Wirtualne testowanie dopasowania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Umożliwia projektantom ocenę dopasowania i dopasowanie przed produkcją.</a:t>
              </a:r>
            </a:p>
            <a:p>
              <a:pPr algn="just">
                <a:lnSpc>
                  <a:spcPts val="3298"/>
                </a:lnSpc>
              </a:pPr>
              <a:endParaRPr lang="pl-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just">
                <a:lnSpc>
                  <a:spcPts val="3298"/>
                </a:lnSpc>
              </a:pP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Najlepsze dla: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Profesjonalnych projektantów mody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którzy koncentrują się na wirtualnym prototypowaniu.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Marek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które chcą obniżyć koszty produkcji próbek i ilość odpadów.</a:t>
              </a:r>
              <a:endParaRPr lang="en-US" sz="2000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l">
                <a:lnSpc>
                  <a:spcPts val="3298"/>
                </a:lnSpc>
              </a:pPr>
              <a:endParaRPr lang="en-US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1811000" y="1529992"/>
            <a:ext cx="2237893" cy="966822"/>
          </a:xfrm>
          <a:custGeom>
            <a:avLst/>
            <a:gdLst/>
            <a:ahLst/>
            <a:cxnLst/>
            <a:rect l="l" t="t" r="r" b="b"/>
            <a:pathLst>
              <a:path w="3093447" h="1307090">
                <a:moveTo>
                  <a:pt x="0" y="0"/>
                </a:moveTo>
                <a:lnTo>
                  <a:pt x="3093446" y="0"/>
                </a:lnTo>
                <a:lnTo>
                  <a:pt x="3093446" y="1307091"/>
                </a:lnTo>
                <a:lnTo>
                  <a:pt x="0" y="1307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7" name="Freeform 27"/>
          <p:cNvSpPr/>
          <p:nvPr/>
        </p:nvSpPr>
        <p:spPr>
          <a:xfrm>
            <a:off x="1159295" y="5093838"/>
            <a:ext cx="5181008" cy="5181008"/>
          </a:xfrm>
          <a:custGeom>
            <a:avLst/>
            <a:gdLst/>
            <a:ahLst/>
            <a:cxnLst/>
            <a:rect l="l" t="t" r="r" b="b"/>
            <a:pathLst>
              <a:path w="5181008" h="5181008">
                <a:moveTo>
                  <a:pt x="0" y="0"/>
                </a:moveTo>
                <a:lnTo>
                  <a:pt x="5181008" y="0"/>
                </a:lnTo>
                <a:lnTo>
                  <a:pt x="5181008" y="5181009"/>
                </a:lnTo>
                <a:lnTo>
                  <a:pt x="0" y="51810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8" name="TextBox 28"/>
          <p:cNvSpPr txBox="1"/>
          <p:nvPr/>
        </p:nvSpPr>
        <p:spPr>
          <a:xfrm rot="16200000">
            <a:off x="15831000" y="7480923"/>
            <a:ext cx="328609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91659" y="329406"/>
            <a:ext cx="9355140" cy="374650"/>
            <a:chOff x="0" y="0"/>
            <a:chExt cx="12473517" cy="4995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4958" cy="499533"/>
            </a:xfrm>
            <a:custGeom>
              <a:avLst/>
              <a:gdLst/>
              <a:ahLst/>
              <a:cxnLst/>
              <a:rect l="l" t="t" r="r" b="b"/>
              <a:pathLst>
                <a:path w="3674958" h="499533">
                  <a:moveTo>
                    <a:pt x="0" y="0"/>
                  </a:moveTo>
                  <a:lnTo>
                    <a:pt x="3674958" y="0"/>
                  </a:lnTo>
                  <a:lnTo>
                    <a:pt x="3674958" y="499533"/>
                  </a:lnTo>
                  <a:lnTo>
                    <a:pt x="0" y="499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784721" y="0"/>
              <a:ext cx="4688796" cy="4119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49"/>
                </a:lnSpc>
              </a:pP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6, 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6048375" y="7479555"/>
            <a:ext cx="1028700" cy="2807445"/>
          </a:xfrm>
          <a:custGeom>
            <a:avLst/>
            <a:gdLst/>
            <a:ahLst/>
            <a:cxnLst/>
            <a:rect l="l" t="t" r="r" b="b"/>
            <a:pathLst>
              <a:path w="1028700" h="2807445">
                <a:moveTo>
                  <a:pt x="0" y="0"/>
                </a:moveTo>
                <a:lnTo>
                  <a:pt x="1028700" y="0"/>
                </a:lnTo>
                <a:lnTo>
                  <a:pt x="1028700" y="2807445"/>
                </a:lnTo>
                <a:lnTo>
                  <a:pt x="0" y="28074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1236484"/>
            <a:ext cx="13220700" cy="1197102"/>
            <a:chOff x="0" y="0"/>
            <a:chExt cx="17627600" cy="15961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106621" cy="1596136"/>
            </a:xfrm>
            <a:custGeom>
              <a:avLst/>
              <a:gdLst/>
              <a:ahLst/>
              <a:cxnLst/>
              <a:rect l="l" t="t" r="r" b="b"/>
              <a:pathLst>
                <a:path w="17106621" h="1596136">
                  <a:moveTo>
                    <a:pt x="0" y="0"/>
                  </a:moveTo>
                  <a:lnTo>
                    <a:pt x="17106621" y="0"/>
                  </a:lnTo>
                  <a:lnTo>
                    <a:pt x="17106621" y="1596136"/>
                  </a:lnTo>
                  <a:lnTo>
                    <a:pt x="0" y="15961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14300"/>
              <a:ext cx="17627600" cy="14818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00"/>
                </a:lnSpc>
              </a:pPr>
              <a:r>
                <a:rPr lang="en-US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Marvelous Designer  (Program</a:t>
              </a: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Płatny</a:t>
              </a:r>
              <a:r>
                <a:rPr lang="en-US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3122295"/>
            <a:ext cx="15258511" cy="2021205"/>
            <a:chOff x="0" y="0"/>
            <a:chExt cx="20344681" cy="26949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344681" cy="2694940"/>
            </a:xfrm>
            <a:custGeom>
              <a:avLst/>
              <a:gdLst/>
              <a:ahLst/>
              <a:cxnLst/>
              <a:rect l="l" t="t" r="r" b="b"/>
              <a:pathLst>
                <a:path w="20344681" h="2694940">
                  <a:moveTo>
                    <a:pt x="0" y="0"/>
                  </a:moveTo>
                  <a:lnTo>
                    <a:pt x="20344681" y="0"/>
                  </a:lnTo>
                  <a:lnTo>
                    <a:pt x="20344681" y="2694940"/>
                  </a:lnTo>
                  <a:lnTo>
                    <a:pt x="0" y="26949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20344681" cy="275209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299"/>
                </a:lnSpc>
              </a:pPr>
              <a:r>
                <a:rPr lang="pl-PL" sz="2199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Marvelous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Designer to </a:t>
              </a:r>
              <a:r>
                <a:rPr lang="pl-PL" sz="2199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potężne narzędzie do symulacji odzieży 3D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szeroko stosowane w modzie cyfrowej, grach i animacji. Koncentruje się na </a:t>
              </a:r>
              <a:r>
                <a:rPr lang="pl-PL" sz="2199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realistycznej fizyce tkanin i konstrukcji odzieży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lang="it-IT"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191659" y="4484318"/>
            <a:ext cx="9355140" cy="6078081"/>
            <a:chOff x="-543885" y="-429291"/>
            <a:chExt cx="12127402" cy="81041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583517" cy="7674817"/>
            </a:xfrm>
            <a:custGeom>
              <a:avLst/>
              <a:gdLst/>
              <a:ahLst/>
              <a:cxnLst/>
              <a:rect l="l" t="t" r="r" b="b"/>
              <a:pathLst>
                <a:path w="11583517" h="7674817">
                  <a:moveTo>
                    <a:pt x="0" y="0"/>
                  </a:moveTo>
                  <a:lnTo>
                    <a:pt x="11583517" y="0"/>
                  </a:lnTo>
                  <a:lnTo>
                    <a:pt x="11583517" y="7674817"/>
                  </a:lnTo>
                  <a:lnTo>
                    <a:pt x="0" y="7674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543885" y="-429291"/>
              <a:ext cx="12127402" cy="773196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298"/>
                </a:lnSpc>
              </a:pPr>
              <a:r>
                <a:rPr lang="pl-PL" sz="2199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Główne cechy: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199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Intuicyjne projektowanie oparte na wzorach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Użytkownicy mogą tworzyć ubrania tak, jakby szyli z prawdziwej tkaniny.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199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Zaawansowana fizyka tkanin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Realistyczne drapowanie, fałdy i efekty rozciągania.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199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Wysokiej jakości opcje eksportu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Umożliwia integrację z innym oprogramowaniem 3D.</a:t>
              </a:r>
            </a:p>
            <a:p>
              <a:pPr algn="just">
                <a:lnSpc>
                  <a:spcPts val="3298"/>
                </a:lnSpc>
              </a:pPr>
              <a:endParaRPr lang="pl-PL" sz="2199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just">
                <a:lnSpc>
                  <a:spcPts val="3298"/>
                </a:lnSpc>
              </a:pPr>
              <a:r>
                <a:rPr lang="pl-PL" sz="2199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Najlepsze dla: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Projektantów tworzących cyfrowe zasoby modowe </a:t>
              </a:r>
              <a:r>
                <a:rPr lang="pl-PL" sz="2199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 gier, animacji i wirtualnych pokazów mody.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Użytkowników potrzebujących </a:t>
              </a:r>
              <a:r>
                <a:rPr lang="pl-PL" sz="2199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szczegółowej symulacji drapowania i ruchu ubrań.</a:t>
              </a:r>
              <a:endParaRPr lang="en-US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l">
                <a:lnSpc>
                  <a:spcPts val="3298"/>
                </a:lnSpc>
              </a:pPr>
              <a:endParaRPr lang="en-US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4076273" y="1196280"/>
            <a:ext cx="1758435" cy="1758435"/>
          </a:xfrm>
          <a:custGeom>
            <a:avLst/>
            <a:gdLst/>
            <a:ahLst/>
            <a:cxnLst/>
            <a:rect l="l" t="t" r="r" b="b"/>
            <a:pathLst>
              <a:path w="1758435" h="1758435">
                <a:moveTo>
                  <a:pt x="0" y="0"/>
                </a:moveTo>
                <a:lnTo>
                  <a:pt x="1758435" y="0"/>
                </a:lnTo>
                <a:lnTo>
                  <a:pt x="1758435" y="1758435"/>
                </a:lnTo>
                <a:lnTo>
                  <a:pt x="0" y="17584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7" name="Freeform 27"/>
          <p:cNvSpPr/>
          <p:nvPr/>
        </p:nvSpPr>
        <p:spPr>
          <a:xfrm>
            <a:off x="1031566" y="5199601"/>
            <a:ext cx="5092162" cy="5092162"/>
          </a:xfrm>
          <a:custGeom>
            <a:avLst/>
            <a:gdLst/>
            <a:ahLst/>
            <a:cxnLst/>
            <a:rect l="l" t="t" r="r" b="b"/>
            <a:pathLst>
              <a:path w="5092162" h="5092162">
                <a:moveTo>
                  <a:pt x="0" y="0"/>
                </a:moveTo>
                <a:lnTo>
                  <a:pt x="5092162" y="0"/>
                </a:lnTo>
                <a:lnTo>
                  <a:pt x="5092162" y="5092161"/>
                </a:lnTo>
                <a:lnTo>
                  <a:pt x="0" y="50921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8" name="TextBox 28"/>
          <p:cNvSpPr txBox="1"/>
          <p:nvPr/>
        </p:nvSpPr>
        <p:spPr>
          <a:xfrm rot="16200000">
            <a:off x="15846240" y="7519023"/>
            <a:ext cx="320989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91659" y="329406"/>
            <a:ext cx="9355139" cy="374650"/>
            <a:chOff x="0" y="0"/>
            <a:chExt cx="12473516" cy="4995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4958" cy="499533"/>
            </a:xfrm>
            <a:custGeom>
              <a:avLst/>
              <a:gdLst/>
              <a:ahLst/>
              <a:cxnLst/>
              <a:rect l="l" t="t" r="r" b="b"/>
              <a:pathLst>
                <a:path w="3674958" h="499533">
                  <a:moveTo>
                    <a:pt x="0" y="0"/>
                  </a:moveTo>
                  <a:lnTo>
                    <a:pt x="3674958" y="0"/>
                  </a:lnTo>
                  <a:lnTo>
                    <a:pt x="3674958" y="499533"/>
                  </a:lnTo>
                  <a:lnTo>
                    <a:pt x="0" y="499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004812" y="0"/>
              <a:ext cx="4468704" cy="46260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49"/>
                </a:lnSpc>
              </a:pP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6, 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6048375" y="7479555"/>
            <a:ext cx="1028700" cy="2807445"/>
          </a:xfrm>
          <a:custGeom>
            <a:avLst/>
            <a:gdLst/>
            <a:ahLst/>
            <a:cxnLst/>
            <a:rect l="l" t="t" r="r" b="b"/>
            <a:pathLst>
              <a:path w="1028700" h="2807445">
                <a:moveTo>
                  <a:pt x="0" y="0"/>
                </a:moveTo>
                <a:lnTo>
                  <a:pt x="1028700" y="0"/>
                </a:lnTo>
                <a:lnTo>
                  <a:pt x="1028700" y="2807445"/>
                </a:lnTo>
                <a:lnTo>
                  <a:pt x="0" y="2807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1236484"/>
            <a:ext cx="12829966" cy="1197102"/>
            <a:chOff x="0" y="0"/>
            <a:chExt cx="17106621" cy="15961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106621" cy="1596136"/>
            </a:xfrm>
            <a:custGeom>
              <a:avLst/>
              <a:gdLst/>
              <a:ahLst/>
              <a:cxnLst/>
              <a:rect l="l" t="t" r="r" b="b"/>
              <a:pathLst>
                <a:path w="17106621" h="1596136">
                  <a:moveTo>
                    <a:pt x="0" y="0"/>
                  </a:moveTo>
                  <a:lnTo>
                    <a:pt x="17106621" y="0"/>
                  </a:lnTo>
                  <a:lnTo>
                    <a:pt x="17106621" y="1596136"/>
                  </a:lnTo>
                  <a:lnTo>
                    <a:pt x="0" y="15961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14300"/>
              <a:ext cx="17106621" cy="14818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00"/>
                </a:lnSpc>
              </a:pPr>
              <a:r>
                <a:rPr lang="en-US" sz="6000" dirty="0" err="1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Optitex</a:t>
              </a:r>
              <a:r>
                <a:rPr lang="en-US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 (Program</a:t>
              </a: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Płatny</a:t>
              </a:r>
              <a:r>
                <a:rPr lang="en-US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3122295"/>
            <a:ext cx="15258511" cy="2021205"/>
            <a:chOff x="0" y="0"/>
            <a:chExt cx="20344681" cy="26949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344681" cy="2694940"/>
            </a:xfrm>
            <a:custGeom>
              <a:avLst/>
              <a:gdLst/>
              <a:ahLst/>
              <a:cxnLst/>
              <a:rect l="l" t="t" r="r" b="b"/>
              <a:pathLst>
                <a:path w="20344681" h="2694940">
                  <a:moveTo>
                    <a:pt x="0" y="0"/>
                  </a:moveTo>
                  <a:lnTo>
                    <a:pt x="20344681" y="0"/>
                  </a:lnTo>
                  <a:lnTo>
                    <a:pt x="20344681" y="2694940"/>
                  </a:lnTo>
                  <a:lnTo>
                    <a:pt x="0" y="26949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20344681" cy="275209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299"/>
                </a:lnSpc>
              </a:pPr>
              <a:r>
                <a:rPr lang="pl-PL" sz="2150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Optitex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to </a:t>
              </a:r>
              <a:r>
                <a:rPr lang="pl-PL" sz="21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oprogramowanie oparte na systemie CAD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przeznaczone dla profesjonalnych projektantów i producentów odzieży. Oferuje zaawansowane narzędzia </a:t>
              </a:r>
              <a:r>
                <a:rPr lang="pl-PL" sz="21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 projektowania wzorów, stopniowania i zarządzania procesami produkcyjnymi</a:t>
              </a:r>
              <a:r>
                <a:rPr lang="en-US" sz="2150" b="1" dirty="0">
                  <a:solidFill>
                    <a:srgbClr val="1E232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.</a:t>
              </a:r>
              <a:endParaRPr lang="it-IT" sz="2150" b="1"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268754" y="4545058"/>
            <a:ext cx="9210136" cy="6618126"/>
            <a:chOff x="-696664" y="-57151"/>
            <a:chExt cx="12280181" cy="882416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583517" cy="8767017"/>
            </a:xfrm>
            <a:custGeom>
              <a:avLst/>
              <a:gdLst/>
              <a:ahLst/>
              <a:cxnLst/>
              <a:rect l="l" t="t" r="r" b="b"/>
              <a:pathLst>
                <a:path w="11583517" h="8767017">
                  <a:moveTo>
                    <a:pt x="0" y="0"/>
                  </a:moveTo>
                  <a:lnTo>
                    <a:pt x="11583517" y="0"/>
                  </a:lnTo>
                  <a:lnTo>
                    <a:pt x="11583517" y="8767017"/>
                  </a:lnTo>
                  <a:lnTo>
                    <a:pt x="0" y="87670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696664" y="-57151"/>
              <a:ext cx="12280181" cy="882416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298"/>
                </a:lnSpc>
              </a:pPr>
              <a:r>
                <a:rPr lang="pl-PL" sz="2000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Główne cechy: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Precyzyjne tworzenie modeli 2D i 3D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Bezproblemowa integracja płaskich modeli z odzieżą 3D.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Wirtualne dopasowanie i drapowanie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Pomaga projektantom udoskonalić konstrukcję odzieży przed produkcją.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Integracja z branżą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Wykorzystywana przez duże marki modowe do cyfrowego prototypowania.</a:t>
              </a:r>
            </a:p>
            <a:p>
              <a:pPr algn="just">
                <a:lnSpc>
                  <a:spcPts val="3298"/>
                </a:lnSpc>
              </a:pPr>
              <a:endParaRPr lang="pl-PL" sz="2000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just">
                <a:lnSpc>
                  <a:spcPts val="3298"/>
                </a:lnSpc>
              </a:pPr>
              <a:r>
                <a:rPr lang="pl-PL" sz="2000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Najlepsze dla: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Profesjonalnych twórców modeli i producentów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którym zależy na </a:t>
              </a: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precyzji.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Marek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poszukujących cyfrowych próbek, aby zwiększyć </a:t>
              </a: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wydajność produkcji.</a:t>
              </a:r>
              <a:endParaRPr lang="en-US" sz="2000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l">
                <a:lnSpc>
                  <a:spcPts val="3299"/>
                </a:lnSpc>
              </a:pPr>
              <a:endParaRPr lang="en-US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l">
                <a:lnSpc>
                  <a:spcPts val="3298"/>
                </a:lnSpc>
              </a:pPr>
              <a:endParaRPr lang="en-US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0976749" y="1434687"/>
            <a:ext cx="4816209" cy="800695"/>
          </a:xfrm>
          <a:custGeom>
            <a:avLst/>
            <a:gdLst/>
            <a:ahLst/>
            <a:cxnLst/>
            <a:rect l="l" t="t" r="r" b="b"/>
            <a:pathLst>
              <a:path w="4816209" h="800695">
                <a:moveTo>
                  <a:pt x="0" y="0"/>
                </a:moveTo>
                <a:lnTo>
                  <a:pt x="4816209" y="0"/>
                </a:lnTo>
                <a:lnTo>
                  <a:pt x="4816209" y="800695"/>
                </a:lnTo>
                <a:lnTo>
                  <a:pt x="0" y="8006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7" name="Freeform 27"/>
          <p:cNvSpPr/>
          <p:nvPr/>
        </p:nvSpPr>
        <p:spPr>
          <a:xfrm>
            <a:off x="1370094" y="5429250"/>
            <a:ext cx="4849743" cy="4849743"/>
          </a:xfrm>
          <a:custGeom>
            <a:avLst/>
            <a:gdLst/>
            <a:ahLst/>
            <a:cxnLst/>
            <a:rect l="l" t="t" r="r" b="b"/>
            <a:pathLst>
              <a:path w="4849743" h="4849743">
                <a:moveTo>
                  <a:pt x="0" y="0"/>
                </a:moveTo>
                <a:lnTo>
                  <a:pt x="4849743" y="0"/>
                </a:lnTo>
                <a:lnTo>
                  <a:pt x="4849743" y="4849743"/>
                </a:lnTo>
                <a:lnTo>
                  <a:pt x="0" y="48497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8" name="TextBox 28"/>
          <p:cNvSpPr txBox="1"/>
          <p:nvPr/>
        </p:nvSpPr>
        <p:spPr>
          <a:xfrm rot="16200000">
            <a:off x="15876720" y="7496163"/>
            <a:ext cx="325561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91659" y="329406"/>
            <a:ext cx="9355140" cy="374650"/>
            <a:chOff x="0" y="0"/>
            <a:chExt cx="12473517" cy="4995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4958" cy="499533"/>
            </a:xfrm>
            <a:custGeom>
              <a:avLst/>
              <a:gdLst/>
              <a:ahLst/>
              <a:cxnLst/>
              <a:rect l="l" t="t" r="r" b="b"/>
              <a:pathLst>
                <a:path w="3674958" h="499533">
                  <a:moveTo>
                    <a:pt x="0" y="0"/>
                  </a:moveTo>
                  <a:lnTo>
                    <a:pt x="3674958" y="0"/>
                  </a:lnTo>
                  <a:lnTo>
                    <a:pt x="3674958" y="499533"/>
                  </a:lnTo>
                  <a:lnTo>
                    <a:pt x="0" y="499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191121" y="0"/>
              <a:ext cx="4282396" cy="46260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49"/>
                </a:lnSpc>
              </a:pP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6, 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6048375" y="7479555"/>
            <a:ext cx="1028700" cy="2807445"/>
          </a:xfrm>
          <a:custGeom>
            <a:avLst/>
            <a:gdLst/>
            <a:ahLst/>
            <a:cxnLst/>
            <a:rect l="l" t="t" r="r" b="b"/>
            <a:pathLst>
              <a:path w="1028700" h="2807445">
                <a:moveTo>
                  <a:pt x="0" y="0"/>
                </a:moveTo>
                <a:lnTo>
                  <a:pt x="1028700" y="0"/>
                </a:lnTo>
                <a:lnTo>
                  <a:pt x="1028700" y="2807445"/>
                </a:lnTo>
                <a:lnTo>
                  <a:pt x="0" y="2807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1236484"/>
            <a:ext cx="12829966" cy="1197102"/>
            <a:chOff x="0" y="0"/>
            <a:chExt cx="17106621" cy="15961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106621" cy="1596136"/>
            </a:xfrm>
            <a:custGeom>
              <a:avLst/>
              <a:gdLst/>
              <a:ahLst/>
              <a:cxnLst/>
              <a:rect l="l" t="t" r="r" b="b"/>
              <a:pathLst>
                <a:path w="17106621" h="1596136">
                  <a:moveTo>
                    <a:pt x="0" y="0"/>
                  </a:moveTo>
                  <a:lnTo>
                    <a:pt x="17106621" y="0"/>
                  </a:lnTo>
                  <a:lnTo>
                    <a:pt x="17106621" y="1596136"/>
                  </a:lnTo>
                  <a:lnTo>
                    <a:pt x="0" y="15961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14300"/>
              <a:ext cx="17106621" cy="14818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00"/>
                </a:lnSpc>
              </a:pPr>
              <a:r>
                <a:rPr lang="en-US" sz="6000" dirty="0" err="1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Tailornova</a:t>
              </a:r>
              <a:r>
                <a:rPr lang="en-US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(Program</a:t>
              </a: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Płatny</a:t>
              </a:r>
              <a:r>
                <a:rPr lang="en-US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3122295"/>
            <a:ext cx="15258511" cy="2021205"/>
            <a:chOff x="0" y="0"/>
            <a:chExt cx="20344681" cy="26949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344681" cy="2694940"/>
            </a:xfrm>
            <a:custGeom>
              <a:avLst/>
              <a:gdLst/>
              <a:ahLst/>
              <a:cxnLst/>
              <a:rect l="l" t="t" r="r" b="b"/>
              <a:pathLst>
                <a:path w="20344681" h="2694940">
                  <a:moveTo>
                    <a:pt x="0" y="0"/>
                  </a:moveTo>
                  <a:lnTo>
                    <a:pt x="20344681" y="0"/>
                  </a:lnTo>
                  <a:lnTo>
                    <a:pt x="20344681" y="2694940"/>
                  </a:lnTo>
                  <a:lnTo>
                    <a:pt x="0" y="26949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20344681" cy="275209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298"/>
                </a:lnSpc>
              </a:pPr>
              <a:r>
                <a:rPr lang="pl-PL" sz="2150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Tailornova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to </a:t>
              </a:r>
              <a:r>
                <a:rPr lang="pl-PL" sz="21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oparta na sztucznej inteligencji platforma do projektowania mody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która automatyzuje generowanie i personalizację wzorów. Upraszcza </a:t>
              </a:r>
              <a:r>
                <a:rPr lang="pl-PL" sz="21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proces tworzenia dobrze dopasowanych ubrań dla różnych sylwetek.</a:t>
              </a:r>
              <a:endParaRPr lang="en-US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l">
                <a:lnSpc>
                  <a:spcPts val="3299"/>
                </a:lnSpc>
              </a:pPr>
              <a:endPara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239000" y="4763423"/>
            <a:ext cx="9048211" cy="7027701"/>
            <a:chOff x="-480764" y="-57151"/>
            <a:chExt cx="12064281" cy="937026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583517" cy="9313117"/>
            </a:xfrm>
            <a:custGeom>
              <a:avLst/>
              <a:gdLst/>
              <a:ahLst/>
              <a:cxnLst/>
              <a:rect l="l" t="t" r="r" b="b"/>
              <a:pathLst>
                <a:path w="11583517" h="9313117">
                  <a:moveTo>
                    <a:pt x="0" y="0"/>
                  </a:moveTo>
                  <a:lnTo>
                    <a:pt x="11583517" y="0"/>
                  </a:lnTo>
                  <a:lnTo>
                    <a:pt x="11583517" y="9313117"/>
                  </a:lnTo>
                  <a:lnTo>
                    <a:pt x="0" y="93131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480764" y="-57151"/>
              <a:ext cx="12064281" cy="937026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298"/>
                </a:lnSpc>
              </a:pPr>
              <a:r>
                <a:rPr lang="pl-PL" sz="2000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Główne cechy: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Automatyczne tworzenie niestandardowych wzorów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Generuje wzory na podstawie pomiarów wejściowych.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Platforma oparta na chmurze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Nie wymaga pobierania; działa całkowicie online.</a:t>
              </a:r>
            </a:p>
            <a:p>
              <a:pPr marL="342900" indent="-342900" algn="just">
                <a:lnSpc>
                  <a:spcPts val="3298"/>
                </a:lnSpc>
                <a:buFont typeface="Arial" panose="020B0604020202020204" pitchFamily="34" charset="0"/>
                <a:buChar char="•"/>
              </a:pP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Podgląd odzieży 3D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Natychmiastowa wizualizacja modyfikacji wzoru.</a:t>
              </a:r>
            </a:p>
            <a:p>
              <a:pPr algn="just">
                <a:lnSpc>
                  <a:spcPts val="3298"/>
                </a:lnSpc>
              </a:pPr>
              <a:endParaRPr lang="pl-PL" sz="2000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just">
                <a:lnSpc>
                  <a:spcPts val="3298"/>
                </a:lnSpc>
              </a:pPr>
              <a:r>
                <a:rPr lang="pl-PL" sz="2000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Najlepsze dla:</a:t>
              </a:r>
            </a:p>
            <a:p>
              <a:pPr algn="just">
                <a:lnSpc>
                  <a:spcPts val="3298"/>
                </a:lnSpc>
              </a:pP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Projektantek poszukujących </a:t>
              </a: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szybkiego i dokładnego generowania wzorów.</a:t>
              </a:r>
            </a:p>
            <a:p>
              <a:pPr algn="just">
                <a:lnSpc>
                  <a:spcPts val="3298"/>
                </a:lnSpc>
              </a:pP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Małych firm i startupów </a:t>
              </a:r>
              <a:r>
                <a:rPr lang="pl-PL" sz="20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potrzebujących szybkiego prototypowania cyfrowego.</a:t>
              </a:r>
              <a:endParaRPr lang="en-US" sz="2000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l">
                <a:lnSpc>
                  <a:spcPts val="3298"/>
                </a:lnSpc>
              </a:pPr>
              <a:endParaRPr lang="en-US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l">
                <a:lnSpc>
                  <a:spcPts val="3299"/>
                </a:lnSpc>
              </a:pPr>
              <a:endParaRPr lang="en-US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l">
                <a:lnSpc>
                  <a:spcPts val="3298"/>
                </a:lnSpc>
              </a:pPr>
              <a:endParaRPr lang="en-US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0776294" y="1393393"/>
            <a:ext cx="5128873" cy="1040193"/>
          </a:xfrm>
          <a:custGeom>
            <a:avLst/>
            <a:gdLst/>
            <a:ahLst/>
            <a:cxnLst/>
            <a:rect l="l" t="t" r="r" b="b"/>
            <a:pathLst>
              <a:path w="5128873" h="1040193">
                <a:moveTo>
                  <a:pt x="0" y="0"/>
                </a:moveTo>
                <a:lnTo>
                  <a:pt x="5128872" y="0"/>
                </a:lnTo>
                <a:lnTo>
                  <a:pt x="5128872" y="1040193"/>
                </a:lnTo>
                <a:lnTo>
                  <a:pt x="0" y="10401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7" name="Freeform 27"/>
          <p:cNvSpPr/>
          <p:nvPr/>
        </p:nvSpPr>
        <p:spPr>
          <a:xfrm>
            <a:off x="1475494" y="5429250"/>
            <a:ext cx="4810773" cy="4810773"/>
          </a:xfrm>
          <a:custGeom>
            <a:avLst/>
            <a:gdLst/>
            <a:ahLst/>
            <a:cxnLst/>
            <a:rect l="l" t="t" r="r" b="b"/>
            <a:pathLst>
              <a:path w="4810773" h="4810773">
                <a:moveTo>
                  <a:pt x="0" y="0"/>
                </a:moveTo>
                <a:lnTo>
                  <a:pt x="4810773" y="0"/>
                </a:lnTo>
                <a:lnTo>
                  <a:pt x="4810773" y="4810773"/>
                </a:lnTo>
                <a:lnTo>
                  <a:pt x="0" y="48107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8" name="TextBox 28"/>
          <p:cNvSpPr txBox="1"/>
          <p:nvPr/>
        </p:nvSpPr>
        <p:spPr>
          <a:xfrm rot="16200000">
            <a:off x="15861480" y="7496163"/>
            <a:ext cx="325561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201184" y="329406"/>
            <a:ext cx="9370379" cy="494909"/>
            <a:chOff x="0" y="0"/>
            <a:chExt cx="12493836" cy="6598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4958" cy="659879"/>
            </a:xfrm>
            <a:custGeom>
              <a:avLst/>
              <a:gdLst/>
              <a:ahLst/>
              <a:cxnLst/>
              <a:rect l="l" t="t" r="r" b="b"/>
              <a:pathLst>
                <a:path w="3674958" h="659879">
                  <a:moveTo>
                    <a:pt x="0" y="0"/>
                  </a:moveTo>
                  <a:lnTo>
                    <a:pt x="3674958" y="0"/>
                  </a:lnTo>
                  <a:lnTo>
                    <a:pt x="3674958" y="659879"/>
                  </a:lnTo>
                  <a:lnTo>
                    <a:pt x="0" y="6598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772020" y="0"/>
              <a:ext cx="4721816" cy="65987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49"/>
                </a:lnSpc>
              </a:pP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6, 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5674870"/>
            <a:ext cx="2839729" cy="4612130"/>
          </a:xfrm>
          <a:custGeom>
            <a:avLst/>
            <a:gdLst/>
            <a:ahLst/>
            <a:cxnLst/>
            <a:rect l="l" t="t" r="r" b="b"/>
            <a:pathLst>
              <a:path w="2839729" h="4612130">
                <a:moveTo>
                  <a:pt x="0" y="0"/>
                </a:moveTo>
                <a:lnTo>
                  <a:pt x="2839729" y="0"/>
                </a:lnTo>
                <a:lnTo>
                  <a:pt x="2839729" y="4612130"/>
                </a:lnTo>
                <a:lnTo>
                  <a:pt x="0" y="4612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/>
          <p:cNvSpPr/>
          <p:nvPr/>
        </p:nvSpPr>
        <p:spPr>
          <a:xfrm>
            <a:off x="10908" y="1016031"/>
            <a:ext cx="16672328" cy="4745461"/>
          </a:xfrm>
          <a:custGeom>
            <a:avLst/>
            <a:gdLst/>
            <a:ahLst/>
            <a:cxnLst/>
            <a:rect l="l" t="t" r="r" b="b"/>
            <a:pathLst>
              <a:path w="16672328" h="4745461">
                <a:moveTo>
                  <a:pt x="0" y="0"/>
                </a:moveTo>
                <a:lnTo>
                  <a:pt x="16672328" y="0"/>
                </a:lnTo>
                <a:lnTo>
                  <a:pt x="16672328" y="4745461"/>
                </a:lnTo>
                <a:lnTo>
                  <a:pt x="0" y="47454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3" name="Group 13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4" name="Freeform 14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228287" y="2683797"/>
            <a:ext cx="5831426" cy="2003074"/>
            <a:chOff x="0" y="0"/>
            <a:chExt cx="7775235" cy="26707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775235" cy="2670765"/>
            </a:xfrm>
            <a:custGeom>
              <a:avLst/>
              <a:gdLst/>
              <a:ahLst/>
              <a:cxnLst/>
              <a:rect l="l" t="t" r="r" b="b"/>
              <a:pathLst>
                <a:path w="7775235" h="2670765">
                  <a:moveTo>
                    <a:pt x="0" y="0"/>
                  </a:moveTo>
                  <a:lnTo>
                    <a:pt x="7775235" y="0"/>
                  </a:lnTo>
                  <a:lnTo>
                    <a:pt x="7775235" y="2670765"/>
                  </a:lnTo>
                  <a:lnTo>
                    <a:pt x="0" y="26707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14300"/>
              <a:ext cx="7775235" cy="25564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00"/>
                </a:lnSpc>
              </a:pPr>
              <a:r>
                <a:rPr lang="pl-PL" sz="6000" dirty="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Podsumowanie rozdziału</a:t>
              </a:r>
              <a:endParaRPr lang="en-US" sz="6000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282016" y="4686870"/>
            <a:ext cx="728566" cy="14287"/>
            <a:chOff x="0" y="0"/>
            <a:chExt cx="971421" cy="19049"/>
          </a:xfrm>
        </p:grpSpPr>
        <p:sp>
          <p:nvSpPr>
            <p:cNvPr id="19" name="Freeform 19"/>
            <p:cNvSpPr/>
            <p:nvPr/>
          </p:nvSpPr>
          <p:spPr>
            <a:xfrm>
              <a:off x="635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835643" y="6042253"/>
            <a:ext cx="10382798" cy="3686196"/>
            <a:chOff x="-520013" y="-516797"/>
            <a:chExt cx="13843730" cy="491492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23717" cy="4398132"/>
            </a:xfrm>
            <a:custGeom>
              <a:avLst/>
              <a:gdLst/>
              <a:ahLst/>
              <a:cxnLst/>
              <a:rect l="l" t="t" r="r" b="b"/>
              <a:pathLst>
                <a:path w="13323717" h="4398132">
                  <a:moveTo>
                    <a:pt x="0" y="0"/>
                  </a:moveTo>
                  <a:lnTo>
                    <a:pt x="13323717" y="0"/>
                  </a:lnTo>
                  <a:lnTo>
                    <a:pt x="13323717" y="4398132"/>
                  </a:lnTo>
                  <a:lnTo>
                    <a:pt x="0" y="43981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520013" y="-516797"/>
              <a:ext cx="13843730" cy="445528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299"/>
                </a:lnSpc>
              </a:pP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 tej jednostce poznałeś najczęściej używane programy </a:t>
              </a:r>
              <a:r>
                <a:rPr lang="pl-PL" sz="21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3D do projektowania mody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zarówno darmowe, jak i płatne, oraz ich rolę w zwiększaniu </a:t>
              </a:r>
              <a:r>
                <a:rPr lang="pl-PL" sz="21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precyzji, wydajności i zrównoważonego rozwoju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Darmowe narzędzia, takie jak </a:t>
              </a:r>
              <a:r>
                <a:rPr lang="pl-PL" sz="2150" b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Blender</a:t>
              </a:r>
              <a:r>
                <a:rPr lang="pl-PL" sz="21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pl-PL" sz="2150" b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Tinkercad</a:t>
              </a:r>
              <a:r>
                <a:rPr lang="pl-PL" sz="21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pl-PL" sz="2150" b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SketchUp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i </a:t>
              </a:r>
              <a:r>
                <a:rPr lang="pl-PL" sz="2150" b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OpenSCAD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umożliwiają podstawowe modelowanie 3D, a profesjonalne programy, takie jak </a:t>
              </a:r>
              <a:r>
                <a:rPr lang="pl-PL" sz="21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CLO 3D, </a:t>
              </a:r>
              <a:r>
                <a:rPr lang="pl-PL" sz="2150" b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Marvelous</a:t>
              </a:r>
              <a:r>
                <a:rPr lang="pl-PL" sz="21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Designer, </a:t>
              </a:r>
              <a:r>
                <a:rPr lang="pl-PL" sz="2150" b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Optitex</a:t>
              </a:r>
              <a:r>
                <a:rPr lang="pl-PL" sz="21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</a:t>
              </a:r>
              <a:r>
                <a:rPr lang="pl-PL" sz="21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pl-PL" sz="2150" b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Tailornova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oferują zaawansowane modelowanie i symulację dopasowania. Znajomość tych narzędzi pomaga projektantom optymalizować przepływy pracy, redukować ilość odpadów i wprowadzać innowacje w branży modowej.</a:t>
              </a:r>
              <a:endParaRPr lang="it-IT" sz="2150" dirty="0"/>
            </a:p>
          </p:txBody>
        </p:sp>
      </p:grpSp>
      <p:sp>
        <p:nvSpPr>
          <p:cNvPr id="23" name="Freeform 23"/>
          <p:cNvSpPr/>
          <p:nvPr/>
        </p:nvSpPr>
        <p:spPr>
          <a:xfrm>
            <a:off x="946488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3474574" h="7094874">
                <a:moveTo>
                  <a:pt x="0" y="0"/>
                </a:moveTo>
                <a:lnTo>
                  <a:pt x="3474575" y="0"/>
                </a:lnTo>
                <a:lnTo>
                  <a:pt x="3474575" y="7094875"/>
                </a:lnTo>
                <a:lnTo>
                  <a:pt x="0" y="70948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4" name="Group 24"/>
          <p:cNvGrpSpPr/>
          <p:nvPr/>
        </p:nvGrpSpPr>
        <p:grpSpPr>
          <a:xfrm>
            <a:off x="1107137" y="2303006"/>
            <a:ext cx="3112896" cy="6741974"/>
            <a:chOff x="0" y="0"/>
            <a:chExt cx="4150527" cy="898929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150487" cy="8989187"/>
            </a:xfrm>
            <a:custGeom>
              <a:avLst/>
              <a:gdLst/>
              <a:ahLst/>
              <a:cxnLst/>
              <a:rect l="l" t="t" r="r" b="b"/>
              <a:pathLst>
                <a:path w="4150487" h="8989187">
                  <a:moveTo>
                    <a:pt x="3761867" y="0"/>
                  </a:moveTo>
                  <a:lnTo>
                    <a:pt x="3260979" y="0"/>
                  </a:lnTo>
                  <a:lnTo>
                    <a:pt x="3260979" y="105283"/>
                  </a:lnTo>
                  <a:cubicBezTo>
                    <a:pt x="3260979" y="224663"/>
                    <a:pt x="3162681" y="322961"/>
                    <a:pt x="3043301" y="322961"/>
                  </a:cubicBezTo>
                  <a:lnTo>
                    <a:pt x="1109599" y="322961"/>
                  </a:lnTo>
                  <a:cubicBezTo>
                    <a:pt x="990219" y="322961"/>
                    <a:pt x="891921" y="224663"/>
                    <a:pt x="891921" y="105283"/>
                  </a:cubicBezTo>
                  <a:lnTo>
                    <a:pt x="891921" y="0"/>
                  </a:lnTo>
                  <a:lnTo>
                    <a:pt x="386207" y="0"/>
                  </a:lnTo>
                  <a:cubicBezTo>
                    <a:pt x="173228" y="0"/>
                    <a:pt x="0" y="173228"/>
                    <a:pt x="0" y="386207"/>
                  </a:cubicBezTo>
                  <a:lnTo>
                    <a:pt x="0" y="8602980"/>
                  </a:lnTo>
                  <a:cubicBezTo>
                    <a:pt x="0" y="8815960"/>
                    <a:pt x="173228" y="8989187"/>
                    <a:pt x="386207" y="8989187"/>
                  </a:cubicBezTo>
                  <a:lnTo>
                    <a:pt x="3761867" y="8989187"/>
                  </a:lnTo>
                  <a:cubicBezTo>
                    <a:pt x="3974846" y="8989187"/>
                    <a:pt x="4148074" y="8815960"/>
                    <a:pt x="4148074" y="8602980"/>
                  </a:cubicBezTo>
                  <a:lnTo>
                    <a:pt x="4148074" y="386207"/>
                  </a:lnTo>
                  <a:cubicBezTo>
                    <a:pt x="4150487" y="173228"/>
                    <a:pt x="3977259" y="0"/>
                    <a:pt x="3761867" y="0"/>
                  </a:cubicBezTo>
                  <a:close/>
                </a:path>
              </a:pathLst>
            </a:custGeom>
            <a:blipFill>
              <a:blip r:embed="rId9"/>
              <a:stretch>
                <a:fillRect l="-58353" r="-58353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23051" y="2365334"/>
            <a:ext cx="481068" cy="59695"/>
            <a:chOff x="0" y="0"/>
            <a:chExt cx="641424" cy="7959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41350" cy="79629"/>
            </a:xfrm>
            <a:custGeom>
              <a:avLst/>
              <a:gdLst/>
              <a:ahLst/>
              <a:cxnLst/>
              <a:rect l="l" t="t" r="r" b="b"/>
              <a:pathLst>
                <a:path w="641350" h="79629">
                  <a:moveTo>
                    <a:pt x="601599" y="0"/>
                  </a:moveTo>
                  <a:lnTo>
                    <a:pt x="39751" y="0"/>
                  </a:lnTo>
                  <a:cubicBezTo>
                    <a:pt x="18669" y="0"/>
                    <a:pt x="0" y="16383"/>
                    <a:pt x="0" y="39751"/>
                  </a:cubicBezTo>
                  <a:cubicBezTo>
                    <a:pt x="0" y="63119"/>
                    <a:pt x="18669" y="79629"/>
                    <a:pt x="39751" y="79629"/>
                  </a:cubicBezTo>
                  <a:lnTo>
                    <a:pt x="601599" y="79629"/>
                  </a:lnTo>
                  <a:cubicBezTo>
                    <a:pt x="622681" y="79629"/>
                    <a:pt x="641350" y="63246"/>
                    <a:pt x="641350" y="39878"/>
                  </a:cubicBezTo>
                  <a:cubicBezTo>
                    <a:pt x="641350" y="16510"/>
                    <a:pt x="622681" y="0"/>
                    <a:pt x="601599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054699" y="2351217"/>
            <a:ext cx="92122" cy="87927"/>
            <a:chOff x="0" y="0"/>
            <a:chExt cx="122829" cy="11723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22936" cy="117348"/>
            </a:xfrm>
            <a:custGeom>
              <a:avLst/>
              <a:gdLst/>
              <a:ahLst/>
              <a:cxnLst/>
              <a:rect l="l" t="t" r="r" b="b"/>
              <a:pathLst>
                <a:path w="122936" h="117348">
                  <a:moveTo>
                    <a:pt x="61468" y="127"/>
                  </a:moveTo>
                  <a:cubicBezTo>
                    <a:pt x="40386" y="0"/>
                    <a:pt x="21082" y="11176"/>
                    <a:pt x="10541" y="29337"/>
                  </a:cubicBezTo>
                  <a:cubicBezTo>
                    <a:pt x="0" y="47498"/>
                    <a:pt x="0" y="69850"/>
                    <a:pt x="10541" y="88011"/>
                  </a:cubicBezTo>
                  <a:cubicBezTo>
                    <a:pt x="21082" y="106172"/>
                    <a:pt x="40513" y="117348"/>
                    <a:pt x="61468" y="117221"/>
                  </a:cubicBezTo>
                  <a:cubicBezTo>
                    <a:pt x="82423" y="117348"/>
                    <a:pt x="101854" y="106172"/>
                    <a:pt x="112395" y="88011"/>
                  </a:cubicBezTo>
                  <a:cubicBezTo>
                    <a:pt x="122936" y="69850"/>
                    <a:pt x="122936" y="47498"/>
                    <a:pt x="112395" y="29337"/>
                  </a:cubicBezTo>
                  <a:cubicBezTo>
                    <a:pt x="101854" y="11176"/>
                    <a:pt x="82423" y="0"/>
                    <a:pt x="61468" y="127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72748" y="3039531"/>
            <a:ext cx="38626" cy="294961"/>
            <a:chOff x="0" y="0"/>
            <a:chExt cx="51501" cy="39328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1562" cy="393319"/>
            </a:xfrm>
            <a:custGeom>
              <a:avLst/>
              <a:gdLst/>
              <a:ahLst/>
              <a:cxnLst/>
              <a:rect l="l" t="t" r="r" b="b"/>
              <a:pathLst>
                <a:path w="51562" h="393319">
                  <a:moveTo>
                    <a:pt x="0" y="49149"/>
                  </a:moveTo>
                  <a:lnTo>
                    <a:pt x="0" y="341757"/>
                  </a:lnTo>
                  <a:cubicBezTo>
                    <a:pt x="0" y="369824"/>
                    <a:pt x="23368" y="393319"/>
                    <a:pt x="51562" y="393319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72748" y="3553958"/>
            <a:ext cx="38626" cy="531984"/>
            <a:chOff x="0" y="0"/>
            <a:chExt cx="51501" cy="70931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1562" cy="709422"/>
            </a:xfrm>
            <a:custGeom>
              <a:avLst/>
              <a:gdLst/>
              <a:ahLst/>
              <a:cxnLst/>
              <a:rect l="l" t="t" r="r" b="b"/>
              <a:pathLst>
                <a:path w="51562" h="709422">
                  <a:moveTo>
                    <a:pt x="0" y="49149"/>
                  </a:moveTo>
                  <a:lnTo>
                    <a:pt x="0" y="657860"/>
                  </a:lnTo>
                  <a:cubicBezTo>
                    <a:pt x="0" y="685927"/>
                    <a:pt x="23368" y="709422"/>
                    <a:pt x="51562" y="709422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72748" y="4201819"/>
            <a:ext cx="38626" cy="533740"/>
            <a:chOff x="0" y="0"/>
            <a:chExt cx="51501" cy="71165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1562" cy="711708"/>
            </a:xfrm>
            <a:custGeom>
              <a:avLst/>
              <a:gdLst/>
              <a:ahLst/>
              <a:cxnLst/>
              <a:rect l="l" t="t" r="r" b="b"/>
              <a:pathLst>
                <a:path w="51562" h="711708">
                  <a:moveTo>
                    <a:pt x="0" y="51562"/>
                  </a:moveTo>
                  <a:lnTo>
                    <a:pt x="0" y="660146"/>
                  </a:lnTo>
                  <a:cubicBezTo>
                    <a:pt x="0" y="688213"/>
                    <a:pt x="23368" y="711708"/>
                    <a:pt x="51562" y="711708"/>
                  </a:cubicBezTo>
                  <a:lnTo>
                    <a:pt x="51562" y="0"/>
                  </a:lnTo>
                  <a:cubicBezTo>
                    <a:pt x="23368" y="0"/>
                    <a:pt x="0" y="23368"/>
                    <a:pt x="0" y="51562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456177" y="3729530"/>
            <a:ext cx="38626" cy="855037"/>
            <a:chOff x="0" y="0"/>
            <a:chExt cx="51501" cy="1140049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1562" cy="1140079"/>
            </a:xfrm>
            <a:custGeom>
              <a:avLst/>
              <a:gdLst/>
              <a:ahLst/>
              <a:cxnLst/>
              <a:rect l="l" t="t" r="r" b="b"/>
              <a:pathLst>
                <a:path w="51562" h="1140079">
                  <a:moveTo>
                    <a:pt x="0" y="0"/>
                  </a:moveTo>
                  <a:lnTo>
                    <a:pt x="0" y="1140079"/>
                  </a:lnTo>
                  <a:cubicBezTo>
                    <a:pt x="28067" y="1140079"/>
                    <a:pt x="51562" y="1116711"/>
                    <a:pt x="51562" y="1088517"/>
                  </a:cubicBezTo>
                  <a:lnTo>
                    <a:pt x="51562" y="51562"/>
                  </a:lnTo>
                  <a:cubicBezTo>
                    <a:pt x="51562" y="23368"/>
                    <a:pt x="28067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8" name="Freeform 38"/>
          <p:cNvSpPr/>
          <p:nvPr/>
        </p:nvSpPr>
        <p:spPr>
          <a:xfrm>
            <a:off x="891183" y="2092318"/>
            <a:ext cx="3544803" cy="7165103"/>
          </a:xfrm>
          <a:custGeom>
            <a:avLst/>
            <a:gdLst/>
            <a:ahLst/>
            <a:cxnLst/>
            <a:rect l="l" t="t" r="r" b="b"/>
            <a:pathLst>
              <a:path w="3544803" h="7165103">
                <a:moveTo>
                  <a:pt x="0" y="0"/>
                </a:moveTo>
                <a:lnTo>
                  <a:pt x="3544803" y="0"/>
                </a:lnTo>
                <a:lnTo>
                  <a:pt x="3544803" y="7165104"/>
                </a:lnTo>
                <a:lnTo>
                  <a:pt x="0" y="71651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9" name="Freeform 39"/>
          <p:cNvSpPr/>
          <p:nvPr/>
        </p:nvSpPr>
        <p:spPr>
          <a:xfrm>
            <a:off x="5011788" y="6300121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4" y="0"/>
                </a:lnTo>
                <a:lnTo>
                  <a:pt x="699514" y="699514"/>
                </a:lnTo>
                <a:lnTo>
                  <a:pt x="0" y="6995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0" name="Group 40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 rot="16200000">
            <a:off x="15876720" y="7511403"/>
            <a:ext cx="322513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4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3" name="Freeform 3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9263063"/>
            <a:ext cx="12735070" cy="1023937"/>
          </a:xfrm>
          <a:custGeom>
            <a:avLst/>
            <a:gdLst/>
            <a:ahLst/>
            <a:cxnLst/>
            <a:rect l="l" t="t" r="r" b="b"/>
            <a:pathLst>
              <a:path w="12735070" h="1023937">
                <a:moveTo>
                  <a:pt x="0" y="0"/>
                </a:moveTo>
                <a:lnTo>
                  <a:pt x="12735070" y="0"/>
                </a:lnTo>
                <a:lnTo>
                  <a:pt x="12735070" y="1023937"/>
                </a:lnTo>
                <a:lnTo>
                  <a:pt x="0" y="1023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7751895" y="5657850"/>
            <a:ext cx="5296402" cy="5008320"/>
          </a:xfrm>
          <a:custGeom>
            <a:avLst/>
            <a:gdLst/>
            <a:ahLst/>
            <a:cxnLst/>
            <a:rect l="l" t="t" r="r" b="b"/>
            <a:pathLst>
              <a:path w="5296402" h="5008320">
                <a:moveTo>
                  <a:pt x="0" y="0"/>
                </a:moveTo>
                <a:lnTo>
                  <a:pt x="5296402" y="0"/>
                </a:lnTo>
                <a:lnTo>
                  <a:pt x="5296402" y="5008320"/>
                </a:lnTo>
                <a:lnTo>
                  <a:pt x="0" y="5008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7751895" y="1028700"/>
            <a:ext cx="9482623" cy="9258300"/>
          </a:xfrm>
          <a:custGeom>
            <a:avLst/>
            <a:gdLst/>
            <a:ahLst/>
            <a:cxnLst/>
            <a:rect l="l" t="t" r="r" b="b"/>
            <a:pathLst>
              <a:path w="9482623" h="9258300">
                <a:moveTo>
                  <a:pt x="0" y="0"/>
                </a:moveTo>
                <a:lnTo>
                  <a:pt x="9482623" y="0"/>
                </a:lnTo>
                <a:lnTo>
                  <a:pt x="9482623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10" b="-1212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670569" y="-4762"/>
            <a:ext cx="9525" cy="10296525"/>
            <a:chOff x="0" y="0"/>
            <a:chExt cx="12700" cy="13728700"/>
          </a:xfrm>
        </p:grpSpPr>
        <p:sp>
          <p:nvSpPr>
            <p:cNvPr id="11" name="Freeform 11"/>
            <p:cNvSpPr/>
            <p:nvPr/>
          </p:nvSpPr>
          <p:spPr>
            <a:xfrm>
              <a:off x="0" y="6350"/>
              <a:ext cx="12700" cy="13716000"/>
            </a:xfrm>
            <a:custGeom>
              <a:avLst/>
              <a:gdLst/>
              <a:ahLst/>
              <a:cxnLst/>
              <a:rect l="l" t="t" r="r" b="b"/>
              <a:pathLst>
                <a:path w="12700" h="13716000">
                  <a:moveTo>
                    <a:pt x="0" y="1371600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31566" y="2973229"/>
            <a:ext cx="5296402" cy="4223860"/>
            <a:chOff x="0" y="-66675"/>
            <a:chExt cx="7061869" cy="56318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61192" cy="5565139"/>
            </a:xfrm>
            <a:custGeom>
              <a:avLst/>
              <a:gdLst/>
              <a:ahLst/>
              <a:cxnLst/>
              <a:rect l="l" t="t" r="r" b="b"/>
              <a:pathLst>
                <a:path w="6261192" h="5565139">
                  <a:moveTo>
                    <a:pt x="0" y="0"/>
                  </a:moveTo>
                  <a:lnTo>
                    <a:pt x="6261192" y="0"/>
                  </a:lnTo>
                  <a:lnTo>
                    <a:pt x="6261192" y="5565139"/>
                  </a:lnTo>
                  <a:lnTo>
                    <a:pt x="0" y="55651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7061869" cy="563181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300"/>
                </a:lnSpc>
              </a:pPr>
              <a:r>
                <a:rPr lang="pl-PL" sz="2200" dirty="0">
                  <a:solidFill>
                    <a:srgbClr val="000000"/>
                  </a:solidFill>
                  <a:latin typeface="Montserrat"/>
                </a:rPr>
                <a:t>Sfinansowane przez Unię Europejską. Wyrażone poglądy </a:t>
              </a:r>
              <a:br>
                <a:rPr lang="pl-PL" sz="2200" dirty="0">
                  <a:solidFill>
                    <a:srgbClr val="000000"/>
                  </a:solidFill>
                  <a:latin typeface="Montserrat"/>
                </a:rPr>
              </a:br>
              <a:r>
                <a:rPr lang="pl-PL" sz="2200" dirty="0">
                  <a:solidFill>
                    <a:srgbClr val="000000"/>
                  </a:solidFill>
                  <a:latin typeface="Montserrat"/>
                </a:rPr>
                <a:t>i opinie są jednak wyłącznie poglądami autora/autorów </a:t>
              </a:r>
              <a:br>
                <a:rPr lang="pl-PL" sz="2200" dirty="0">
                  <a:solidFill>
                    <a:srgbClr val="000000"/>
                  </a:solidFill>
                  <a:latin typeface="Montserrat"/>
                </a:rPr>
              </a:br>
              <a:r>
                <a:rPr lang="pl-PL" sz="2200" dirty="0">
                  <a:solidFill>
                    <a:srgbClr val="000000"/>
                  </a:solidFill>
                  <a:latin typeface="Montserrat"/>
                </a:rPr>
                <a:t>i niekoniecznie odzwierciedlają stanowisko Unii Europejskiej ani Europejskiej Agencji Wykonawczej ds. Edukacji i Kultury (EACEA). Ani Unia Europejska, ani EACEA nie ponoszą za nie odpowiedzialności.</a:t>
              </a:r>
              <a:endParaRPr lang="en-US" sz="2200" dirty="0">
                <a:solidFill>
                  <a:srgbClr val="000000"/>
                </a:solidFill>
                <a:latin typeface="Montserrat"/>
                <a:sym typeface="Montserrat"/>
              </a:endParaRPr>
            </a:p>
            <a:p>
              <a:pPr algn="just">
                <a:lnSpc>
                  <a:spcPts val="3300"/>
                </a:lnSpc>
              </a:pPr>
              <a:endParaRPr lang="en-US" sz="2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662188" y="268369"/>
            <a:ext cx="2675477" cy="559152"/>
            <a:chOff x="0" y="0"/>
            <a:chExt cx="3567303" cy="7455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567303" cy="745490"/>
            </a:xfrm>
            <a:custGeom>
              <a:avLst/>
              <a:gdLst/>
              <a:ahLst/>
              <a:cxnLst/>
              <a:rect l="l" t="t" r="r" b="b"/>
              <a:pathLst>
                <a:path w="3567303" h="745490">
                  <a:moveTo>
                    <a:pt x="0" y="0"/>
                  </a:moveTo>
                  <a:lnTo>
                    <a:pt x="3567303" y="0"/>
                  </a:lnTo>
                  <a:lnTo>
                    <a:pt x="3567303" y="745490"/>
                  </a:lnTo>
                  <a:lnTo>
                    <a:pt x="0" y="745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0" r="-60" b="-6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TextBox 17"/>
          <p:cNvSpPr txBox="1"/>
          <p:nvPr/>
        </p:nvSpPr>
        <p:spPr>
          <a:xfrm rot="16200000">
            <a:off x="15770040" y="7465683"/>
            <a:ext cx="346897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33462"/>
            <a:ext cx="1028700" cy="9253538"/>
          </a:xfrm>
          <a:custGeom>
            <a:avLst/>
            <a:gdLst/>
            <a:ahLst/>
            <a:cxnLst/>
            <a:rect l="l" t="t" r="r" b="b"/>
            <a:pathLst>
              <a:path w="1028700" h="9253538">
                <a:moveTo>
                  <a:pt x="0" y="0"/>
                </a:moveTo>
                <a:lnTo>
                  <a:pt x="1028700" y="0"/>
                </a:lnTo>
                <a:lnTo>
                  <a:pt x="1028700" y="9253538"/>
                </a:lnTo>
                <a:lnTo>
                  <a:pt x="0" y="9253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4" name="Freeform 4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6" name="Freeform 6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79339" y="329406"/>
            <a:ext cx="8867461" cy="374650"/>
            <a:chOff x="650240" y="0"/>
            <a:chExt cx="11823279" cy="499533"/>
          </a:xfrm>
        </p:grpSpPr>
        <p:sp>
          <p:nvSpPr>
            <p:cNvPr id="10" name="Freeform 10"/>
            <p:cNvSpPr/>
            <p:nvPr/>
          </p:nvSpPr>
          <p:spPr>
            <a:xfrm>
              <a:off x="650240" y="0"/>
              <a:ext cx="3674958" cy="499533"/>
            </a:xfrm>
            <a:custGeom>
              <a:avLst/>
              <a:gdLst/>
              <a:ahLst/>
              <a:cxnLst/>
              <a:rect l="l" t="t" r="r" b="b"/>
              <a:pathLst>
                <a:path w="3674958" h="499533">
                  <a:moveTo>
                    <a:pt x="0" y="0"/>
                  </a:moveTo>
                  <a:lnTo>
                    <a:pt x="3674958" y="0"/>
                  </a:lnTo>
                  <a:lnTo>
                    <a:pt x="3674958" y="499533"/>
                  </a:lnTo>
                  <a:lnTo>
                    <a:pt x="0" y="499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191122" y="0"/>
              <a:ext cx="4282397" cy="4995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49"/>
                </a:lnSpc>
              </a:pP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6, 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3" name="Freeform 13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4067054"/>
            <a:ext cx="3933182" cy="2152892"/>
          </a:xfrm>
          <a:custGeom>
            <a:avLst/>
            <a:gdLst/>
            <a:ahLst/>
            <a:cxnLst/>
            <a:rect l="l" t="t" r="r" b="b"/>
            <a:pathLst>
              <a:path w="3933182" h="2152892">
                <a:moveTo>
                  <a:pt x="0" y="0"/>
                </a:moveTo>
                <a:lnTo>
                  <a:pt x="3933182" y="0"/>
                </a:lnTo>
                <a:lnTo>
                  <a:pt x="3933182" y="2152892"/>
                </a:lnTo>
                <a:lnTo>
                  <a:pt x="0" y="21528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5" name="Group 15"/>
          <p:cNvGrpSpPr/>
          <p:nvPr/>
        </p:nvGrpSpPr>
        <p:grpSpPr>
          <a:xfrm>
            <a:off x="446202" y="4876278"/>
            <a:ext cx="2590421" cy="527301"/>
            <a:chOff x="0" y="0"/>
            <a:chExt cx="3453894" cy="70306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53895" cy="703068"/>
            </a:xfrm>
            <a:custGeom>
              <a:avLst/>
              <a:gdLst/>
              <a:ahLst/>
              <a:cxnLst/>
              <a:rect l="l" t="t" r="r" b="b"/>
              <a:pathLst>
                <a:path w="3453895" h="703068">
                  <a:moveTo>
                    <a:pt x="0" y="0"/>
                  </a:moveTo>
                  <a:lnTo>
                    <a:pt x="3453895" y="0"/>
                  </a:lnTo>
                  <a:lnTo>
                    <a:pt x="3453895" y="703068"/>
                  </a:lnTo>
                  <a:lnTo>
                    <a:pt x="0" y="7030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3453894" cy="71259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4227"/>
                </a:lnSpc>
              </a:pPr>
              <a:r>
                <a:rPr lang="pl-PL" sz="3465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Materiały źródłowe</a:t>
              </a:r>
              <a:endParaRPr lang="en-US" sz="3465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22765">
            <a:off x="10106768" y="4983956"/>
            <a:ext cx="728582" cy="9525"/>
            <a:chOff x="0" y="0"/>
            <a:chExt cx="971443" cy="12700"/>
          </a:xfrm>
        </p:grpSpPr>
        <p:sp>
          <p:nvSpPr>
            <p:cNvPr id="19" name="Freeform 19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326105" y="1835035"/>
            <a:ext cx="12353988" cy="8213531"/>
            <a:chOff x="0" y="0"/>
            <a:chExt cx="16471985" cy="109513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471985" cy="10951375"/>
            </a:xfrm>
            <a:custGeom>
              <a:avLst/>
              <a:gdLst/>
              <a:ahLst/>
              <a:cxnLst/>
              <a:rect l="l" t="t" r="r" b="b"/>
              <a:pathLst>
                <a:path w="16471985" h="10951375">
                  <a:moveTo>
                    <a:pt x="0" y="0"/>
                  </a:moveTo>
                  <a:lnTo>
                    <a:pt x="16471985" y="0"/>
                  </a:lnTo>
                  <a:lnTo>
                    <a:pt x="16471985" y="10951375"/>
                  </a:lnTo>
                  <a:lnTo>
                    <a:pt x="0" y="109513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6471985" cy="1100852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02691" lvl="2" indent="-167564" algn="l">
                <a:lnSpc>
                  <a:spcPts val="3298"/>
                </a:lnSpc>
                <a:buFont typeface="Arial"/>
                <a:buChar char="⚬"/>
              </a:pP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Blender (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Strona Oficjalna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 – </a:t>
              </a:r>
              <a:r>
                <a:rPr lang="en-US" sz="2199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7" tooltip="https://www.blender.org"/>
                </a:rPr>
                <a:t>https://www.blender.org</a:t>
              </a:r>
            </a:p>
            <a:p>
              <a:pPr marL="502691" lvl="2" indent="-167564">
                <a:lnSpc>
                  <a:spcPts val="3298"/>
                </a:lnSpc>
                <a:buFont typeface="Arial"/>
                <a:buChar char="⚬"/>
              </a:pPr>
              <a:r>
                <a:rPr lang="en-US" sz="2199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Tinkercad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(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Strona Oficjalna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 – </a:t>
              </a:r>
              <a:r>
                <a:rPr lang="en-US" sz="2199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8" tooltip="https://www.tinkercad.com"/>
                </a:rPr>
                <a:t>https://www.tinkercad.com</a:t>
              </a:r>
            </a:p>
            <a:p>
              <a:pPr marL="502691" lvl="2" indent="-167564" algn="l">
                <a:lnSpc>
                  <a:spcPts val="3298"/>
                </a:lnSpc>
                <a:buFont typeface="Arial"/>
                <a:buChar char="⚬"/>
              </a:pP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SketchUp (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Wersja Darmowa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 – 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9"/>
                </a:rPr>
                <a:t>https://www.sketchup.com/plans-and-pricing/sketchup-free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  <a:p>
              <a:pPr marL="502691" lvl="2" indent="-167564">
                <a:lnSpc>
                  <a:spcPts val="3298"/>
                </a:lnSpc>
                <a:buFont typeface="Arial"/>
                <a:buChar char="⚬"/>
              </a:pPr>
              <a:r>
                <a:rPr lang="en-US" sz="2199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OpenSCAD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(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Strona Oficjalna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 – </a:t>
              </a:r>
              <a:r>
                <a:rPr lang="en-US" sz="2199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10" tooltip="https://openscad.org"/>
                </a:rPr>
                <a:t>https://openscad.org</a:t>
              </a:r>
            </a:p>
            <a:p>
              <a:pPr marL="502691" lvl="2" indent="-167564" algn="l">
                <a:lnSpc>
                  <a:spcPts val="3298"/>
                </a:lnSpc>
                <a:buFont typeface="Arial"/>
                <a:buChar char="⚬"/>
              </a:pP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Professional (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Płatne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 3D Fashion Design Software</a:t>
              </a:r>
            </a:p>
            <a:p>
              <a:pPr marL="502691" lvl="2" indent="-167564">
                <a:lnSpc>
                  <a:spcPts val="3298"/>
                </a:lnSpc>
                <a:buFont typeface="Arial"/>
                <a:buChar char="⚬"/>
              </a:pP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CLO 3D (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Strona Oficjalna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 – </a:t>
              </a:r>
              <a:r>
                <a:rPr lang="en-US" sz="2199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11" tooltip="https://www.clo3d.com"/>
                </a:rPr>
                <a:t>https://www.clo3d.com</a:t>
              </a:r>
            </a:p>
            <a:p>
              <a:pPr marL="502691" lvl="2" indent="-167564">
                <a:lnSpc>
                  <a:spcPts val="3298"/>
                </a:lnSpc>
                <a:buFont typeface="Arial"/>
                <a:buChar char="⚬"/>
              </a:pP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Marvelous Designer (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Strona Oficjalna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 – </a:t>
              </a:r>
              <a:r>
                <a:rPr lang="en-US" sz="2199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12" tooltip="https://www.marvelousdesigner.com"/>
                </a:rPr>
                <a:t>https://www.marvelousdesigner.com</a:t>
              </a:r>
            </a:p>
            <a:p>
              <a:pPr marL="502691" lvl="2" indent="-167564">
                <a:lnSpc>
                  <a:spcPts val="3298"/>
                </a:lnSpc>
                <a:buFont typeface="Arial"/>
                <a:buChar char="⚬"/>
              </a:pPr>
              <a:r>
                <a:rPr lang="en-US" sz="2199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Optitex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(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Strona Oficjalna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 – </a:t>
              </a:r>
              <a:r>
                <a:rPr lang="en-US" sz="2199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13" tooltip="https://optitex.com"/>
                </a:rPr>
                <a:t>https://optitex.com</a:t>
              </a:r>
            </a:p>
            <a:p>
              <a:pPr marL="502691" lvl="2" indent="-167564">
                <a:lnSpc>
                  <a:spcPts val="3298"/>
                </a:lnSpc>
                <a:buFont typeface="Arial"/>
                <a:buChar char="⚬"/>
              </a:pPr>
              <a:r>
                <a:rPr lang="en-US" sz="2199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Tailornova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(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Strona Oficjalna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 – </a:t>
              </a:r>
              <a:r>
                <a:rPr lang="en-US" sz="2199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14" tooltip="https://www.tailornova.com"/>
                </a:rPr>
                <a:t>https://www.tailornova.com</a:t>
              </a:r>
            </a:p>
            <a:p>
              <a:pPr marL="502691" lvl="2" indent="-167564" algn="l">
                <a:lnSpc>
                  <a:spcPts val="3298"/>
                </a:lnSpc>
                <a:buFont typeface="Arial"/>
                <a:buChar char="⚬"/>
              </a:pP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Industry Insights &amp; Reports on 3D Design in Fashion</a:t>
              </a:r>
            </a:p>
            <a:p>
              <a:pPr marL="502691" lvl="2" indent="-167564" algn="l">
                <a:lnSpc>
                  <a:spcPts val="3298"/>
                </a:lnSpc>
                <a:buFont typeface="Arial"/>
                <a:buChar char="⚬"/>
              </a:pP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Business of Fashion – Digital Tools for Fashion Designers </a:t>
              </a:r>
              <a:r>
                <a:rPr lang="en-US" sz="2199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15" tooltip="https://www.businessoffashion.com"/>
                </a:rPr>
                <a:t>https://www.businessoffashion.com</a:t>
              </a:r>
            </a:p>
            <a:p>
              <a:pPr marL="502691" lvl="2" indent="-167564" algn="l">
                <a:lnSpc>
                  <a:spcPts val="3298"/>
                </a:lnSpc>
                <a:buFont typeface="Arial"/>
                <a:buChar char="⚬"/>
              </a:pP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Ellen MacArthur Foundation – How 3D Design Supports Sustainability in Fashion 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16"/>
                </a:rPr>
                <a:t>https://ellenmacarthurfoundation.org/fashion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  <a:p>
              <a:pPr marL="502691" lvl="2" indent="-167564" algn="l">
                <a:lnSpc>
                  <a:spcPts val="3298"/>
                </a:lnSpc>
                <a:buFont typeface="Arial"/>
                <a:buChar char="⚬"/>
              </a:pP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Statista – Adoption of 3D Fashion Design Software in the Industry 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17"/>
                </a:rPr>
                <a:t>https://www.statista.com/topics/5091/sustainability-in-the-fashion-industry/</a:t>
              </a: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  <a:p>
              <a:pPr marL="502691" lvl="2" indent="-167564" algn="l">
                <a:lnSpc>
                  <a:spcPts val="3298"/>
                </a:lnSpc>
                <a:buFont typeface="Arial"/>
                <a:buChar char="⚬"/>
              </a:pPr>
              <a:r>
                <a:rPr lang="en-US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WGSN – The Role of 3D Technology in Fashion’s Future</a:t>
              </a:r>
            </a:p>
            <a:p>
              <a:pPr marL="502691" lvl="2" indent="-167564" algn="l">
                <a:lnSpc>
                  <a:spcPts val="3298"/>
                </a:lnSpc>
                <a:buFont typeface="Arial"/>
                <a:buChar char="⚬"/>
              </a:pPr>
              <a:r>
                <a:rPr lang="en-US" sz="2199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18" tooltip="https://www.wgsn.com"/>
                </a:rPr>
                <a:t>https://www.wgsn.com</a:t>
              </a:r>
            </a:p>
            <a:p>
              <a:pPr marL="502798" lvl="2" indent="-167599" algn="l">
                <a:lnSpc>
                  <a:spcPts val="3299"/>
                </a:lnSpc>
                <a:buFont typeface="Arial"/>
                <a:buChar char="⚬"/>
              </a:pPr>
              <a:endParaRPr lang="en-US" sz="2199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8" tooltip="https://www.wgsn.com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 rot="16200000">
            <a:off x="15876720" y="7400819"/>
            <a:ext cx="3164170" cy="550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9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91659" y="329406"/>
            <a:ext cx="9355139" cy="391318"/>
            <a:chOff x="0" y="0"/>
            <a:chExt cx="12473520" cy="5217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4959" cy="499533"/>
            </a:xfrm>
            <a:custGeom>
              <a:avLst/>
              <a:gdLst/>
              <a:ahLst/>
              <a:cxnLst/>
              <a:rect l="l" t="t" r="r" b="b"/>
              <a:pathLst>
                <a:path w="3674959" h="499533">
                  <a:moveTo>
                    <a:pt x="0" y="0"/>
                  </a:moveTo>
                  <a:lnTo>
                    <a:pt x="3674959" y="0"/>
                  </a:lnTo>
                  <a:lnTo>
                    <a:pt x="3674959" y="499533"/>
                  </a:lnTo>
                  <a:lnTo>
                    <a:pt x="0" y="499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903214" y="0"/>
              <a:ext cx="4570306" cy="5217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49"/>
                </a:lnSpc>
              </a:pP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6, 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1707643"/>
            <a:ext cx="10729563" cy="4454427"/>
          </a:xfrm>
          <a:custGeom>
            <a:avLst/>
            <a:gdLst/>
            <a:ahLst/>
            <a:cxnLst/>
            <a:rect l="l" t="t" r="r" b="b"/>
            <a:pathLst>
              <a:path w="10729563" h="4454427">
                <a:moveTo>
                  <a:pt x="0" y="0"/>
                </a:moveTo>
                <a:lnTo>
                  <a:pt x="10729563" y="0"/>
                </a:lnTo>
                <a:lnTo>
                  <a:pt x="10729563" y="4454427"/>
                </a:lnTo>
                <a:lnTo>
                  <a:pt x="0" y="44544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267" b="-3036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/>
          <p:cNvSpPr/>
          <p:nvPr/>
        </p:nvSpPr>
        <p:spPr>
          <a:xfrm>
            <a:off x="9717692" y="2708859"/>
            <a:ext cx="6348470" cy="4290075"/>
          </a:xfrm>
          <a:custGeom>
            <a:avLst/>
            <a:gdLst/>
            <a:ahLst/>
            <a:cxnLst/>
            <a:rect l="l" t="t" r="r" b="b"/>
            <a:pathLst>
              <a:path w="6348470" h="4290075">
                <a:moveTo>
                  <a:pt x="0" y="0"/>
                </a:moveTo>
                <a:lnTo>
                  <a:pt x="6348470" y="0"/>
                </a:lnTo>
                <a:lnTo>
                  <a:pt x="6348470" y="4290075"/>
                </a:lnTo>
                <a:lnTo>
                  <a:pt x="0" y="4290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3" name="Group 13"/>
          <p:cNvGrpSpPr/>
          <p:nvPr/>
        </p:nvGrpSpPr>
        <p:grpSpPr>
          <a:xfrm>
            <a:off x="10689513" y="3519760"/>
            <a:ext cx="3490990" cy="2352675"/>
            <a:chOff x="0" y="0"/>
            <a:chExt cx="4654654" cy="31369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654654" cy="3136900"/>
            </a:xfrm>
            <a:custGeom>
              <a:avLst/>
              <a:gdLst/>
              <a:ahLst/>
              <a:cxnLst/>
              <a:rect l="l" t="t" r="r" b="b"/>
              <a:pathLst>
                <a:path w="4654654" h="3136900">
                  <a:moveTo>
                    <a:pt x="0" y="0"/>
                  </a:moveTo>
                  <a:lnTo>
                    <a:pt x="4654654" y="0"/>
                  </a:lnTo>
                  <a:lnTo>
                    <a:pt x="4654654" y="3136900"/>
                  </a:lnTo>
                  <a:lnTo>
                    <a:pt x="0" y="3136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14300"/>
              <a:ext cx="4654654" cy="30226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00"/>
                </a:lnSpc>
              </a:pPr>
              <a:r>
                <a:rPr lang="pl-PL" sz="6000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Przegląd modułu</a:t>
              </a:r>
              <a:endPara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684782" y="6098288"/>
            <a:ext cx="728566" cy="14287"/>
            <a:chOff x="0" y="0"/>
            <a:chExt cx="971422" cy="19049"/>
          </a:xfrm>
        </p:grpSpPr>
        <p:sp>
          <p:nvSpPr>
            <p:cNvPr id="17" name="Freeform 17"/>
            <p:cNvSpPr/>
            <p:nvPr/>
          </p:nvSpPr>
          <p:spPr>
            <a:xfrm>
              <a:off x="8382" y="0"/>
              <a:ext cx="958850" cy="23241"/>
            </a:xfrm>
            <a:custGeom>
              <a:avLst/>
              <a:gdLst/>
              <a:ahLst/>
              <a:cxnLst/>
              <a:rect l="l" t="t" r="r" b="b"/>
              <a:pathLst>
                <a:path w="958850" h="23241">
                  <a:moveTo>
                    <a:pt x="127" y="0"/>
                  </a:moveTo>
                  <a:lnTo>
                    <a:pt x="958850" y="6350"/>
                  </a:lnTo>
                  <a:lnTo>
                    <a:pt x="958723" y="2324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69507" y="7505700"/>
            <a:ext cx="13960130" cy="265297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ts val="3300"/>
              </a:lnSpc>
            </a:pPr>
            <a:r>
              <a:rPr lang="pl-PL" sz="2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 tej jednostce omówiono </a:t>
            </a:r>
            <a:r>
              <a:rPr lang="pl-PL" sz="22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najpopularniejsze programy do projektowania 3D w modzie</a:t>
            </a:r>
            <a:r>
              <a:rPr lang="pl-PL" sz="2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zarówno darmowe, jak i płatne. Narzędzia ICT usprawniają modelowanie cyfrowe, symulację dopasowania, tworzenie modeli i redukcję odpadów, czyniąc projektowanie mody bardziej efektywnym i zrównoważonym. Poznasz ich główne funkcje, zalety i różnice, co pomoże Ci wybrać odpowiednie oprogramowanie do różnych potrzeb projektowych. Po zakończeniu tej jednostki będziesz mieć jasne zrozumienie, jak programy 3D optymalizują proces projektowania mody.</a:t>
            </a:r>
            <a:endParaRPr lang="en-US" sz="22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 rot="16200000">
            <a:off x="15891960" y="7496163"/>
            <a:ext cx="325561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91312"/>
            <a:ext cx="9310979" cy="3595688"/>
          </a:xfrm>
          <a:custGeom>
            <a:avLst/>
            <a:gdLst/>
            <a:ahLst/>
            <a:cxnLst/>
            <a:rect l="l" t="t" r="r" b="b"/>
            <a:pathLst>
              <a:path w="9310979" h="3595688">
                <a:moveTo>
                  <a:pt x="0" y="0"/>
                </a:moveTo>
                <a:lnTo>
                  <a:pt x="9310979" y="0"/>
                </a:lnTo>
                <a:lnTo>
                  <a:pt x="9310979" y="3595688"/>
                </a:lnTo>
                <a:lnTo>
                  <a:pt x="0" y="3595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4" name="Freeform 4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6" name="Freeform 6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334659" y="329406"/>
            <a:ext cx="8212139" cy="374650"/>
            <a:chOff x="1524000" y="0"/>
            <a:chExt cx="10949516" cy="499533"/>
          </a:xfrm>
        </p:grpSpPr>
        <p:sp>
          <p:nvSpPr>
            <p:cNvPr id="10" name="Freeform 10"/>
            <p:cNvSpPr/>
            <p:nvPr/>
          </p:nvSpPr>
          <p:spPr>
            <a:xfrm>
              <a:off x="1524000" y="0"/>
              <a:ext cx="3674958" cy="499533"/>
            </a:xfrm>
            <a:custGeom>
              <a:avLst/>
              <a:gdLst/>
              <a:ahLst/>
              <a:cxnLst/>
              <a:rect l="l" t="t" r="r" b="b"/>
              <a:pathLst>
                <a:path w="3674958" h="499533">
                  <a:moveTo>
                    <a:pt x="0" y="0"/>
                  </a:moveTo>
                  <a:lnTo>
                    <a:pt x="3674958" y="0"/>
                  </a:lnTo>
                  <a:lnTo>
                    <a:pt x="3674958" y="499533"/>
                  </a:lnTo>
                  <a:lnTo>
                    <a:pt x="0" y="499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598412" y="0"/>
              <a:ext cx="4875104" cy="45841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49"/>
                </a:lnSpc>
              </a:pP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6, 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811225" y="7370444"/>
            <a:ext cx="5406326" cy="597535"/>
            <a:chOff x="0" y="-402591"/>
            <a:chExt cx="7208434" cy="796714"/>
          </a:xfrm>
        </p:grpSpPr>
        <p:sp>
          <p:nvSpPr>
            <p:cNvPr id="13" name="Freeform 13"/>
            <p:cNvSpPr/>
            <p:nvPr/>
          </p:nvSpPr>
          <p:spPr>
            <a:xfrm>
              <a:off x="0" y="-162560"/>
              <a:ext cx="7208434" cy="556683"/>
            </a:xfrm>
            <a:custGeom>
              <a:avLst/>
              <a:gdLst/>
              <a:ahLst/>
              <a:cxnLst/>
              <a:rect l="l" t="t" r="r" b="b"/>
              <a:pathLst>
                <a:path w="7208434" h="556683">
                  <a:moveTo>
                    <a:pt x="0" y="0"/>
                  </a:moveTo>
                  <a:lnTo>
                    <a:pt x="7208434" y="0"/>
                  </a:lnTo>
                  <a:lnTo>
                    <a:pt x="7208434" y="556683"/>
                  </a:lnTo>
                  <a:lnTo>
                    <a:pt x="0" y="5566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02591"/>
              <a:ext cx="7208434" cy="61383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3500"/>
                </a:lnSpc>
              </a:pPr>
              <a:r>
                <a:rPr lang="pl-PL" sz="2499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Wymagana wiedza wstępna</a:t>
              </a:r>
              <a:endParaRPr lang="en-US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811225" y="7763412"/>
            <a:ext cx="6868868" cy="2827144"/>
            <a:chOff x="0" y="-463550"/>
            <a:chExt cx="9158491" cy="376952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158491" cy="3305975"/>
            </a:xfrm>
            <a:custGeom>
              <a:avLst/>
              <a:gdLst/>
              <a:ahLst/>
              <a:cxnLst/>
              <a:rect l="l" t="t" r="r" b="b"/>
              <a:pathLst>
                <a:path w="9158491" h="3305975">
                  <a:moveTo>
                    <a:pt x="0" y="0"/>
                  </a:moveTo>
                  <a:lnTo>
                    <a:pt x="9158491" y="0"/>
                  </a:lnTo>
                  <a:lnTo>
                    <a:pt x="9158491" y="3305975"/>
                  </a:lnTo>
                  <a:lnTo>
                    <a:pt x="0" y="33059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63550"/>
              <a:ext cx="9158491" cy="33631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3298"/>
                </a:lnSpc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 jednostka zakłada podstawową wiedzę z </a:t>
              </a:r>
              <a:r>
                <a:rPr lang="pl-PL" sz="2199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zakresu projektowania mody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w tym konstrukcji odzieży i tworzenia modeli. Znajomość narzędzi cyfrowych i zainteresowanie projektowaniem opartym na technologii będą pomocne, ale niekonieczne.</a:t>
              </a:r>
              <a:endPara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9" name="Freeform 19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" name="Freeform 20"/>
          <p:cNvSpPr/>
          <p:nvPr/>
        </p:nvSpPr>
        <p:spPr>
          <a:xfrm>
            <a:off x="1031566" y="2057400"/>
            <a:ext cx="5356508" cy="7200900"/>
          </a:xfrm>
          <a:custGeom>
            <a:avLst/>
            <a:gdLst/>
            <a:ahLst/>
            <a:cxnLst/>
            <a:rect l="l" t="t" r="r" b="b"/>
            <a:pathLst>
              <a:path w="5356508" h="7200900">
                <a:moveTo>
                  <a:pt x="0" y="0"/>
                </a:moveTo>
                <a:lnTo>
                  <a:pt x="5356508" y="0"/>
                </a:lnTo>
                <a:lnTo>
                  <a:pt x="5356508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824" r="-89" b="-5824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1" name="Group 21"/>
          <p:cNvGrpSpPr/>
          <p:nvPr/>
        </p:nvGrpSpPr>
        <p:grpSpPr>
          <a:xfrm>
            <a:off x="6736672" y="2186402"/>
            <a:ext cx="9813439" cy="5675891"/>
            <a:chOff x="0" y="-1316990"/>
            <a:chExt cx="12607957" cy="7567853"/>
          </a:xfrm>
        </p:grpSpPr>
        <p:sp>
          <p:nvSpPr>
            <p:cNvPr id="22" name="Freeform 22"/>
            <p:cNvSpPr/>
            <p:nvPr/>
          </p:nvSpPr>
          <p:spPr>
            <a:xfrm>
              <a:off x="0" y="-1316990"/>
              <a:ext cx="12603701" cy="6582573"/>
            </a:xfrm>
            <a:custGeom>
              <a:avLst/>
              <a:gdLst/>
              <a:ahLst/>
              <a:cxnLst/>
              <a:rect l="l" t="t" r="r" b="b"/>
              <a:pathLst>
                <a:path w="12603701" h="6582574">
                  <a:moveTo>
                    <a:pt x="0" y="0"/>
                  </a:moveTo>
                  <a:lnTo>
                    <a:pt x="12603701" y="0"/>
                  </a:lnTo>
                  <a:lnTo>
                    <a:pt x="12603701" y="6582574"/>
                  </a:lnTo>
                  <a:lnTo>
                    <a:pt x="0" y="65825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256" y="-388861"/>
              <a:ext cx="12603701" cy="663972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3298"/>
                </a:lnSpc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 zakończeniu tego modułu będziesz w stanie:</a:t>
              </a:r>
            </a:p>
            <a:p>
              <a:pPr marL="457200" indent="-457200">
                <a:lnSpc>
                  <a:spcPts val="3298"/>
                </a:lnSpc>
                <a:buFont typeface="+mj-lt"/>
                <a:buAutoNum type="arabicPeriod"/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Zidentyfikować najczęściej używane programy do projektowania mody 3D i ich zastosowania.</a:t>
              </a:r>
            </a:p>
            <a:p>
              <a:pPr marL="457200" indent="-457200">
                <a:lnSpc>
                  <a:spcPts val="3298"/>
                </a:lnSpc>
                <a:buFont typeface="+mj-lt"/>
                <a:buAutoNum type="arabicPeriod"/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Zrozumieć funkcje, mocne strony i ograniczenia zarówno darmowego, jak i płatnego oprogramowania do projektowania 3D.</a:t>
              </a:r>
            </a:p>
            <a:p>
              <a:pPr marL="457200" indent="-457200">
                <a:lnSpc>
                  <a:spcPts val="3298"/>
                </a:lnSpc>
                <a:buFont typeface="+mj-lt"/>
                <a:buAutoNum type="arabicPeriod"/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Rozpoznać, w jaki sposób narzędzia 3D poprawiają precyzję, efektywność czasową i zrównoważony rozwój w procesie projektowania.</a:t>
              </a:r>
            </a:p>
            <a:p>
              <a:pPr marL="457200" indent="-457200">
                <a:lnSpc>
                  <a:spcPts val="3298"/>
                </a:lnSpc>
                <a:buFont typeface="+mj-lt"/>
                <a:buAutoNum type="arabicPeriod"/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Ocenić, które oprogramowanie najlepiej odpowiada różnym potrzebom projektowym, od tworzenia modeli po wizualizację odzieży.</a:t>
              </a:r>
              <a:endPara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736672" y="1343025"/>
            <a:ext cx="7563592" cy="1959102"/>
            <a:chOff x="0" y="0"/>
            <a:chExt cx="8969491" cy="261213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969491" cy="2612136"/>
            </a:xfrm>
            <a:custGeom>
              <a:avLst/>
              <a:gdLst/>
              <a:ahLst/>
              <a:cxnLst/>
              <a:rect l="l" t="t" r="r" b="b"/>
              <a:pathLst>
                <a:path w="8969491" h="2612136">
                  <a:moveTo>
                    <a:pt x="0" y="0"/>
                  </a:moveTo>
                  <a:lnTo>
                    <a:pt x="8969491" y="0"/>
                  </a:lnTo>
                  <a:lnTo>
                    <a:pt x="8969491" y="2612136"/>
                  </a:lnTo>
                  <a:lnTo>
                    <a:pt x="0" y="26121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14300"/>
              <a:ext cx="8969491" cy="24978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00"/>
                </a:lnSpc>
              </a:pP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Oczekiwane efekty uczenia się</a:t>
              </a:r>
              <a:endPara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  <a:p>
              <a:pPr algn="l">
                <a:lnSpc>
                  <a:spcPts val="6000"/>
                </a:lnSpc>
              </a:pPr>
              <a:endPara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 rot="16200000">
            <a:off x="15907200" y="7519023"/>
            <a:ext cx="320989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fashionupproject.com"/>
              </a:rPr>
              <a:t>www.fashionupproject.com</a:t>
            </a: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8EA30980-C538-E929-CE11-63AD23BCAB6E}"/>
              </a:ext>
            </a:extLst>
          </p:cNvPr>
          <p:cNvSpPr txBox="1"/>
          <p:nvPr/>
        </p:nvSpPr>
        <p:spPr>
          <a:xfrm>
            <a:off x="1031566" y="9376302"/>
            <a:ext cx="5406326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Przewidywany czas czytania</a:t>
            </a:r>
            <a:endParaRPr lang="en-US" sz="2499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62CD5AD9-02A9-F053-4BDA-A76805F4C5D2}"/>
              </a:ext>
            </a:extLst>
          </p:cNvPr>
          <p:cNvSpPr txBox="1"/>
          <p:nvPr/>
        </p:nvSpPr>
        <p:spPr>
          <a:xfrm>
            <a:off x="1031566" y="9715322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10 </a:t>
            </a:r>
            <a:r>
              <a:rPr lang="en-US" sz="2199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minut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91659" y="329405"/>
            <a:ext cx="9355140" cy="440293"/>
            <a:chOff x="0" y="-1"/>
            <a:chExt cx="12473517" cy="5870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4958" cy="499533"/>
            </a:xfrm>
            <a:custGeom>
              <a:avLst/>
              <a:gdLst/>
              <a:ahLst/>
              <a:cxnLst/>
              <a:rect l="l" t="t" r="r" b="b"/>
              <a:pathLst>
                <a:path w="3674958" h="499533">
                  <a:moveTo>
                    <a:pt x="0" y="0"/>
                  </a:moveTo>
                  <a:lnTo>
                    <a:pt x="3674958" y="0"/>
                  </a:lnTo>
                  <a:lnTo>
                    <a:pt x="3674958" y="499533"/>
                  </a:lnTo>
                  <a:lnTo>
                    <a:pt x="0" y="499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089521" y="-1"/>
              <a:ext cx="4383996" cy="5870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49"/>
                </a:lnSpc>
              </a:pP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6, 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1033462"/>
            <a:ext cx="6051534" cy="9253538"/>
          </a:xfrm>
          <a:custGeom>
            <a:avLst/>
            <a:gdLst/>
            <a:ahLst/>
            <a:cxnLst/>
            <a:rect l="l" t="t" r="r" b="b"/>
            <a:pathLst>
              <a:path w="6051534" h="9253538">
                <a:moveTo>
                  <a:pt x="0" y="0"/>
                </a:moveTo>
                <a:lnTo>
                  <a:pt x="6051534" y="0"/>
                </a:lnTo>
                <a:lnTo>
                  <a:pt x="6051534" y="9253538"/>
                </a:lnTo>
                <a:lnTo>
                  <a:pt x="0" y="9253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4" name="Group 14"/>
          <p:cNvGrpSpPr/>
          <p:nvPr/>
        </p:nvGrpSpPr>
        <p:grpSpPr>
          <a:xfrm>
            <a:off x="1092185" y="2967294"/>
            <a:ext cx="4119719" cy="1959102"/>
            <a:chOff x="0" y="0"/>
            <a:chExt cx="5492959" cy="26121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92959" cy="2612136"/>
            </a:xfrm>
            <a:custGeom>
              <a:avLst/>
              <a:gdLst/>
              <a:ahLst/>
              <a:cxnLst/>
              <a:rect l="l" t="t" r="r" b="b"/>
              <a:pathLst>
                <a:path w="5492959" h="2612136">
                  <a:moveTo>
                    <a:pt x="0" y="0"/>
                  </a:moveTo>
                  <a:lnTo>
                    <a:pt x="5492959" y="0"/>
                  </a:lnTo>
                  <a:lnTo>
                    <a:pt x="5492959" y="2612136"/>
                  </a:lnTo>
                  <a:lnTo>
                    <a:pt x="0" y="26121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14300"/>
              <a:ext cx="5492959" cy="24978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00"/>
                </a:lnSpc>
              </a:pPr>
              <a:r>
                <a:rPr lang="pl-PL" sz="6000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Cel Edukacyjny</a:t>
              </a:r>
              <a:endPara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92185" y="4977843"/>
            <a:ext cx="728566" cy="14287"/>
            <a:chOff x="0" y="0"/>
            <a:chExt cx="971421" cy="19049"/>
          </a:xfrm>
        </p:grpSpPr>
        <p:sp>
          <p:nvSpPr>
            <p:cNvPr id="18" name="Freeform 18"/>
            <p:cNvSpPr/>
            <p:nvPr/>
          </p:nvSpPr>
          <p:spPr>
            <a:xfrm>
              <a:off x="635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41802" y="5190535"/>
            <a:ext cx="4563193" cy="5002633"/>
            <a:chOff x="-67177" y="-87646"/>
            <a:chExt cx="6084257" cy="667017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670881" cy="6582532"/>
            </a:xfrm>
            <a:custGeom>
              <a:avLst/>
              <a:gdLst/>
              <a:ahLst/>
              <a:cxnLst/>
              <a:rect l="l" t="t" r="r" b="b"/>
              <a:pathLst>
                <a:path w="4670881" h="6582532">
                  <a:moveTo>
                    <a:pt x="0" y="0"/>
                  </a:moveTo>
                  <a:lnTo>
                    <a:pt x="4670881" y="0"/>
                  </a:lnTo>
                  <a:lnTo>
                    <a:pt x="4670881" y="6582532"/>
                  </a:lnTo>
                  <a:lnTo>
                    <a:pt x="0" y="65825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67177" y="-87646"/>
              <a:ext cx="6084257" cy="663968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3299"/>
                </a:lnSpc>
              </a:pPr>
              <a:r>
                <a:rPr lang="pl-PL" sz="21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Celem rozdziału jest wyposażenie uczestników w wiedzę i umiejętności umożliwiające korzystanie z najczęściej używanych </a:t>
              </a:r>
              <a:r>
                <a:rPr lang="pl-PL" sz="2199" b="1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programów do projektowania mody 3D</a:t>
              </a:r>
              <a:r>
                <a:rPr lang="pl-PL" sz="21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zrozumienie ich cech, </a:t>
              </a:r>
              <a:r>
                <a:rPr lang="pl-PL" sz="2199" b="1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funkcji i korzyści</a:t>
              </a:r>
              <a:r>
                <a:rPr lang="pl-PL" sz="21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w cyfrowym tworzeniu odzieży, tworzeniu modeli i symulacji dopasowania.</a:t>
              </a:r>
              <a:endParaRPr lang="it-IT" dirty="0">
                <a:ea typeface="Calibri"/>
                <a:cs typeface="Calibri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5604996" y="5305711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4" y="0"/>
                </a:lnTo>
                <a:lnTo>
                  <a:pt x="699514" y="699514"/>
                </a:lnTo>
                <a:lnTo>
                  <a:pt x="0" y="699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3" name="Group 23"/>
          <p:cNvGrpSpPr/>
          <p:nvPr/>
        </p:nvGrpSpPr>
        <p:grpSpPr>
          <a:xfrm>
            <a:off x="6736672" y="2881070"/>
            <a:ext cx="9601147" cy="2926249"/>
            <a:chOff x="0" y="0"/>
            <a:chExt cx="12801529" cy="390166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801529" cy="3901665"/>
            </a:xfrm>
            <a:custGeom>
              <a:avLst/>
              <a:gdLst/>
              <a:ahLst/>
              <a:cxnLst/>
              <a:rect l="l" t="t" r="r" b="b"/>
              <a:pathLst>
                <a:path w="12801529" h="3901665">
                  <a:moveTo>
                    <a:pt x="0" y="0"/>
                  </a:moveTo>
                  <a:lnTo>
                    <a:pt x="12801529" y="0"/>
                  </a:lnTo>
                  <a:lnTo>
                    <a:pt x="12801529" y="3901665"/>
                  </a:lnTo>
                  <a:lnTo>
                    <a:pt x="0" y="39016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12801529" cy="395881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299"/>
                </a:lnSpc>
              </a:pP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 jednostka jest przeznaczona dla osób, które chcą zdobyć podstawową wiedzę na temat różnych </a:t>
              </a:r>
              <a:r>
                <a:rPr lang="pl-PL" sz="2150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oprogramowań</a:t>
              </a: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3D (bezpłatnych lub płatnych) dostępnych w projektowaniu mody, ze szczególnym uwzględnieniem tych najczęściej używanych lub najpopularniejszych.</a:t>
              </a:r>
              <a:endParaRPr lang="en-US" sz="215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736672" y="1394773"/>
            <a:ext cx="6832707" cy="1197102"/>
            <a:chOff x="0" y="0"/>
            <a:chExt cx="9110276" cy="159613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110276" cy="1596136"/>
            </a:xfrm>
            <a:custGeom>
              <a:avLst/>
              <a:gdLst/>
              <a:ahLst/>
              <a:cxnLst/>
              <a:rect l="l" t="t" r="r" b="b"/>
              <a:pathLst>
                <a:path w="9110276" h="1596136">
                  <a:moveTo>
                    <a:pt x="0" y="0"/>
                  </a:moveTo>
                  <a:lnTo>
                    <a:pt x="9110276" y="0"/>
                  </a:lnTo>
                  <a:lnTo>
                    <a:pt x="9110276" y="1596136"/>
                  </a:lnTo>
                  <a:lnTo>
                    <a:pt x="0" y="15961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14300"/>
              <a:ext cx="9110276" cy="14818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00"/>
                </a:lnSpc>
              </a:pP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Grupa Docelowa</a:t>
              </a:r>
              <a:endPara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736672" y="7287138"/>
            <a:ext cx="9601147" cy="2889056"/>
            <a:chOff x="0" y="0"/>
            <a:chExt cx="12801529" cy="385207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801529" cy="3852075"/>
            </a:xfrm>
            <a:custGeom>
              <a:avLst/>
              <a:gdLst/>
              <a:ahLst/>
              <a:cxnLst/>
              <a:rect l="l" t="t" r="r" b="b"/>
              <a:pathLst>
                <a:path w="12801529" h="3852075">
                  <a:moveTo>
                    <a:pt x="0" y="0"/>
                  </a:moveTo>
                  <a:lnTo>
                    <a:pt x="12801529" y="0"/>
                  </a:lnTo>
                  <a:lnTo>
                    <a:pt x="12801529" y="3852075"/>
                  </a:lnTo>
                  <a:lnTo>
                    <a:pt x="0" y="38520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2801529" cy="390922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3298"/>
                </a:lnSpc>
              </a:pP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Oprogramowanie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do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projektowania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mody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3D,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precyzja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i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efektywność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pomiarów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,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zrównoważony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rozwój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w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modzie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,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oprogramowanie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darmowe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i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płatne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,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przegląd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najważniejszych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programów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(Blender,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Tinkercad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, SketchUp,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OpenSCAD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, CLO 3D, Marvelous Designer,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Optitex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i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199" dirty="0" err="1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Tailornova</a:t>
              </a:r>
              <a:r>
                <a:rPr lang="en-US" sz="2199" dirty="0">
                  <a:solidFill>
                    <a:srgbClr val="1E2328"/>
                  </a:solidFill>
                  <a:latin typeface="Montserrat" panose="00000500000000000000" pitchFamily="2" charset="0"/>
                  <a:ea typeface="Montserrat Bold"/>
                  <a:cs typeface="Montserrat Bold"/>
                  <a:sym typeface="Montserrat Bold"/>
                </a:rPr>
                <a:t>)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736672" y="6096513"/>
            <a:ext cx="8761287" cy="1197102"/>
            <a:chOff x="0" y="0"/>
            <a:chExt cx="11681716" cy="159613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110276" cy="1596136"/>
            </a:xfrm>
            <a:custGeom>
              <a:avLst/>
              <a:gdLst/>
              <a:ahLst/>
              <a:cxnLst/>
              <a:rect l="l" t="t" r="r" b="b"/>
              <a:pathLst>
                <a:path w="9110276" h="1596136">
                  <a:moveTo>
                    <a:pt x="0" y="0"/>
                  </a:moveTo>
                  <a:lnTo>
                    <a:pt x="9110276" y="0"/>
                  </a:lnTo>
                  <a:lnTo>
                    <a:pt x="9110276" y="1596136"/>
                  </a:lnTo>
                  <a:lnTo>
                    <a:pt x="0" y="15961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14300"/>
              <a:ext cx="11681716" cy="14818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00"/>
                </a:lnSpc>
              </a:pP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Zagadnienia Kluczowe</a:t>
              </a:r>
              <a:endPara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 rot="16200000">
            <a:off x="15869100" y="7480923"/>
            <a:ext cx="328609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30059" y="329406"/>
            <a:ext cx="6916739" cy="374650"/>
            <a:chOff x="0" y="0"/>
            <a:chExt cx="9222317" cy="4995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4958" cy="499533"/>
            </a:xfrm>
            <a:custGeom>
              <a:avLst/>
              <a:gdLst/>
              <a:ahLst/>
              <a:cxnLst/>
              <a:rect l="l" t="t" r="r" b="b"/>
              <a:pathLst>
                <a:path w="3674958" h="499533">
                  <a:moveTo>
                    <a:pt x="0" y="0"/>
                  </a:moveTo>
                  <a:lnTo>
                    <a:pt x="3674958" y="0"/>
                  </a:lnTo>
                  <a:lnTo>
                    <a:pt x="3674958" y="499533"/>
                  </a:lnTo>
                  <a:lnTo>
                    <a:pt x="0" y="499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956812" y="0"/>
              <a:ext cx="4265505" cy="4995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49"/>
                </a:lnSpc>
              </a:pP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6, 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8127431" y="1028700"/>
            <a:ext cx="8545347" cy="7210425"/>
          </a:xfrm>
          <a:custGeom>
            <a:avLst/>
            <a:gdLst/>
            <a:ahLst/>
            <a:cxnLst/>
            <a:rect l="l" t="t" r="r" b="b"/>
            <a:pathLst>
              <a:path w="8545347" h="7210425">
                <a:moveTo>
                  <a:pt x="0" y="0"/>
                </a:moveTo>
                <a:lnTo>
                  <a:pt x="8545347" y="0"/>
                </a:lnTo>
                <a:lnTo>
                  <a:pt x="8545347" y="7210425"/>
                </a:lnTo>
                <a:lnTo>
                  <a:pt x="0" y="7210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128" b="-41183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3" name="Freeform 13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5653088"/>
            <a:ext cx="8282280" cy="4633913"/>
          </a:xfrm>
          <a:custGeom>
            <a:avLst/>
            <a:gdLst/>
            <a:ahLst/>
            <a:cxnLst/>
            <a:rect l="l" t="t" r="r" b="b"/>
            <a:pathLst>
              <a:path w="8282280" h="4633913">
                <a:moveTo>
                  <a:pt x="0" y="0"/>
                </a:moveTo>
                <a:lnTo>
                  <a:pt x="8282280" y="0"/>
                </a:lnTo>
                <a:lnTo>
                  <a:pt x="8282280" y="4633913"/>
                </a:lnTo>
                <a:lnTo>
                  <a:pt x="0" y="463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5" name="Group 15"/>
          <p:cNvGrpSpPr/>
          <p:nvPr/>
        </p:nvGrpSpPr>
        <p:grpSpPr>
          <a:xfrm>
            <a:off x="2315212" y="6508174"/>
            <a:ext cx="4923788" cy="1959102"/>
            <a:chOff x="0" y="0"/>
            <a:chExt cx="6565050" cy="26121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137253" cy="2612136"/>
            </a:xfrm>
            <a:custGeom>
              <a:avLst/>
              <a:gdLst/>
              <a:ahLst/>
              <a:cxnLst/>
              <a:rect l="l" t="t" r="r" b="b"/>
              <a:pathLst>
                <a:path w="5137253" h="2612136">
                  <a:moveTo>
                    <a:pt x="0" y="0"/>
                  </a:moveTo>
                  <a:lnTo>
                    <a:pt x="5137253" y="0"/>
                  </a:lnTo>
                  <a:lnTo>
                    <a:pt x="5137253" y="2612136"/>
                  </a:lnTo>
                  <a:lnTo>
                    <a:pt x="0" y="26121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14300"/>
              <a:ext cx="6565050" cy="24978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00"/>
                </a:lnSpc>
              </a:pPr>
              <a:r>
                <a:rPr lang="pl-PL" sz="6000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Niezbędne Wyposażenie</a:t>
              </a:r>
              <a:endPara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310482" y="8607468"/>
            <a:ext cx="728566" cy="14287"/>
            <a:chOff x="0" y="0"/>
            <a:chExt cx="971421" cy="19049"/>
          </a:xfrm>
        </p:grpSpPr>
        <p:sp>
          <p:nvSpPr>
            <p:cNvPr id="19" name="Freeform 19"/>
            <p:cNvSpPr/>
            <p:nvPr/>
          </p:nvSpPr>
          <p:spPr>
            <a:xfrm>
              <a:off x="635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2593075"/>
            <a:ext cx="6413126" cy="2079865"/>
            <a:chOff x="0" y="0"/>
            <a:chExt cx="8550835" cy="277315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550835" cy="2773153"/>
            </a:xfrm>
            <a:custGeom>
              <a:avLst/>
              <a:gdLst/>
              <a:ahLst/>
              <a:cxnLst/>
              <a:rect l="l" t="t" r="r" b="b"/>
              <a:pathLst>
                <a:path w="8550835" h="2773153">
                  <a:moveTo>
                    <a:pt x="0" y="0"/>
                  </a:moveTo>
                  <a:lnTo>
                    <a:pt x="8550835" y="0"/>
                  </a:lnTo>
                  <a:lnTo>
                    <a:pt x="8550835" y="2773153"/>
                  </a:lnTo>
                  <a:lnTo>
                    <a:pt x="0" y="27731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8550835" cy="283030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3299"/>
                </a:lnSpc>
              </a:pPr>
              <a:r>
                <a:rPr lang="pl-PL" sz="2200" dirty="0">
                  <a:solidFill>
                    <a:srgbClr val="26262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Jest to </a:t>
              </a:r>
              <a:r>
                <a:rPr lang="pl-PL" sz="2200" b="1" dirty="0">
                  <a:solidFill>
                    <a:srgbClr val="26262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 teoretyczny </a:t>
              </a:r>
              <a:r>
                <a:rPr lang="pl-PL" sz="2200" dirty="0">
                  <a:solidFill>
                    <a:srgbClr val="26262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bez części praktycznej, więc nie jest potrzebny żaden konkretny sprzęt poza tym, który jest potrzebny do prowadzenia tradycyjnych zajęć stacjonarnych (</a:t>
              </a:r>
              <a:r>
                <a:rPr lang="pl-PL" sz="2200" i="1" dirty="0">
                  <a:solidFill>
                    <a:srgbClr val="26262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komputer, połączenie internetowe, projektor itp</a:t>
              </a:r>
              <a:r>
                <a:rPr lang="pl-PL" sz="2200" dirty="0">
                  <a:solidFill>
                    <a:srgbClr val="26262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.).</a:t>
              </a:r>
              <a:endParaRPr lang="en-US" sz="2200" i="1" dirty="0">
                <a:solidFill>
                  <a:srgbClr val="262626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 rot="16200000">
            <a:off x="15891960" y="7511403"/>
            <a:ext cx="322513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91659" y="329406"/>
            <a:ext cx="9355139" cy="374650"/>
            <a:chOff x="0" y="0"/>
            <a:chExt cx="12473516" cy="4995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4958" cy="499533"/>
            </a:xfrm>
            <a:custGeom>
              <a:avLst/>
              <a:gdLst/>
              <a:ahLst/>
              <a:cxnLst/>
              <a:rect l="l" t="t" r="r" b="b"/>
              <a:pathLst>
                <a:path w="3674958" h="499533">
                  <a:moveTo>
                    <a:pt x="0" y="0"/>
                  </a:moveTo>
                  <a:lnTo>
                    <a:pt x="3674958" y="0"/>
                  </a:lnTo>
                  <a:lnTo>
                    <a:pt x="3674958" y="499533"/>
                  </a:lnTo>
                  <a:lnTo>
                    <a:pt x="0" y="499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818502" y="0"/>
              <a:ext cx="4655014" cy="3907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49"/>
                </a:lnSpc>
              </a:pP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6, 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716994" y="2683183"/>
            <a:ext cx="5601865" cy="4147460"/>
          </a:xfrm>
          <a:custGeom>
            <a:avLst/>
            <a:gdLst/>
            <a:ahLst/>
            <a:cxnLst/>
            <a:rect l="l" t="t" r="r" b="b"/>
            <a:pathLst>
              <a:path w="5601865" h="4147460">
                <a:moveTo>
                  <a:pt x="0" y="0"/>
                </a:moveTo>
                <a:lnTo>
                  <a:pt x="5601865" y="0"/>
                </a:lnTo>
                <a:lnTo>
                  <a:pt x="5601865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Freeform 14"/>
          <p:cNvSpPr/>
          <p:nvPr/>
        </p:nvSpPr>
        <p:spPr>
          <a:xfrm>
            <a:off x="3039151" y="2019992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5" name="Group 15"/>
          <p:cNvGrpSpPr/>
          <p:nvPr/>
        </p:nvGrpSpPr>
        <p:grpSpPr>
          <a:xfrm>
            <a:off x="4256509" y="3957241"/>
            <a:ext cx="728566" cy="14287"/>
            <a:chOff x="0" y="0"/>
            <a:chExt cx="971421" cy="19049"/>
          </a:xfrm>
        </p:grpSpPr>
        <p:sp>
          <p:nvSpPr>
            <p:cNvPr id="16" name="Freeform 16"/>
            <p:cNvSpPr/>
            <p:nvPr/>
          </p:nvSpPr>
          <p:spPr>
            <a:xfrm>
              <a:off x="635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852264" y="3263906"/>
            <a:ext cx="5360333" cy="572838"/>
            <a:chOff x="0" y="-188051"/>
            <a:chExt cx="7147111" cy="76378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147111" cy="575733"/>
            </a:xfrm>
            <a:custGeom>
              <a:avLst/>
              <a:gdLst/>
              <a:ahLst/>
              <a:cxnLst/>
              <a:rect l="l" t="t" r="r" b="b"/>
              <a:pathLst>
                <a:path w="7147111" h="575733">
                  <a:moveTo>
                    <a:pt x="0" y="0"/>
                  </a:moveTo>
                  <a:lnTo>
                    <a:pt x="7147111" y="0"/>
                  </a:lnTo>
                  <a:lnTo>
                    <a:pt x="7147111" y="575733"/>
                  </a:lnTo>
                  <a:lnTo>
                    <a:pt x="0" y="5757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88051"/>
              <a:ext cx="7147111" cy="63288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500"/>
                </a:lnSpc>
              </a:pPr>
              <a:r>
                <a:rPr lang="en-US" sz="2499" dirty="0" err="1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Profil</a:t>
              </a:r>
              <a:r>
                <a:rPr lang="pl-PL" sz="2499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Nauczyciela</a:t>
              </a:r>
              <a:r>
                <a:rPr lang="en-US" sz="2499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039151" y="2213763"/>
            <a:ext cx="876394" cy="431700"/>
            <a:chOff x="0" y="0"/>
            <a:chExt cx="1168525" cy="5756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68525" cy="575600"/>
            </a:xfrm>
            <a:custGeom>
              <a:avLst/>
              <a:gdLst/>
              <a:ahLst/>
              <a:cxnLst/>
              <a:rect l="l" t="t" r="r" b="b"/>
              <a:pathLst>
                <a:path w="1168525" h="575600">
                  <a:moveTo>
                    <a:pt x="0" y="0"/>
                  </a:moveTo>
                  <a:lnTo>
                    <a:pt x="1168525" y="0"/>
                  </a:lnTo>
                  <a:lnTo>
                    <a:pt x="1168525" y="575600"/>
                  </a:lnTo>
                  <a:lnTo>
                    <a:pt x="0" y="57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168525" cy="6327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500"/>
                </a:lnSpc>
              </a:pPr>
              <a:r>
                <a:rPr lang="en-US" sz="24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01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852264" y="4168685"/>
            <a:ext cx="5537057" cy="217023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ts val="3299"/>
              </a:lnSpc>
            </a:pPr>
            <a:r>
              <a:rPr lang="pl-PL" sz="19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PROFESJONALNY PROJEKTANT MODY, EKSPERT W PROJEKTOWANIU 3D</a:t>
            </a:r>
          </a:p>
          <a:p>
            <a:pPr>
              <a:lnSpc>
                <a:spcPts val="3299"/>
              </a:lnSpc>
            </a:pPr>
            <a:r>
              <a:rPr lang="pl-PL" sz="19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lub</a:t>
            </a:r>
          </a:p>
          <a:p>
            <a:pPr>
              <a:lnSpc>
                <a:spcPts val="3299"/>
              </a:lnSpc>
            </a:pPr>
            <a:r>
              <a:rPr lang="pl-PL" sz="19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SZKOLENIOWCA PROJEKTOWANIA MODY I MODELOWANIA, EKSPERT W PROJEKTOWANIU 3D</a:t>
            </a:r>
            <a:endParaRPr lang="en-US" sz="19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9269471" y="4706272"/>
            <a:ext cx="5601865" cy="4147460"/>
          </a:xfrm>
          <a:custGeom>
            <a:avLst/>
            <a:gdLst/>
            <a:ahLst/>
            <a:cxnLst/>
            <a:rect l="l" t="t" r="r" b="b"/>
            <a:pathLst>
              <a:path w="5601865" h="4147460">
                <a:moveTo>
                  <a:pt x="0" y="0"/>
                </a:moveTo>
                <a:lnTo>
                  <a:pt x="5601865" y="0"/>
                </a:lnTo>
                <a:lnTo>
                  <a:pt x="5601865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7" name="Freeform 27"/>
          <p:cNvSpPr/>
          <p:nvPr/>
        </p:nvSpPr>
        <p:spPr>
          <a:xfrm>
            <a:off x="12885116" y="4377408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8" name="Group 28"/>
          <p:cNvGrpSpPr/>
          <p:nvPr/>
        </p:nvGrpSpPr>
        <p:grpSpPr>
          <a:xfrm>
            <a:off x="12885116" y="4571180"/>
            <a:ext cx="876394" cy="431700"/>
            <a:chOff x="0" y="0"/>
            <a:chExt cx="1168525" cy="5756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68525" cy="575600"/>
            </a:xfrm>
            <a:custGeom>
              <a:avLst/>
              <a:gdLst/>
              <a:ahLst/>
              <a:cxnLst/>
              <a:rect l="l" t="t" r="r" b="b"/>
              <a:pathLst>
                <a:path w="1168525" h="575600">
                  <a:moveTo>
                    <a:pt x="0" y="0"/>
                  </a:moveTo>
                  <a:lnTo>
                    <a:pt x="1168525" y="0"/>
                  </a:lnTo>
                  <a:lnTo>
                    <a:pt x="1168525" y="575600"/>
                  </a:lnTo>
                  <a:lnTo>
                    <a:pt x="0" y="57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1168525" cy="6327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500"/>
                </a:lnSpc>
              </a:pPr>
              <a:r>
                <a:rPr lang="en-US" sz="2499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02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706120" y="6648423"/>
            <a:ext cx="728566" cy="14287"/>
            <a:chOff x="0" y="0"/>
            <a:chExt cx="971421" cy="19049"/>
          </a:xfrm>
        </p:grpSpPr>
        <p:sp>
          <p:nvSpPr>
            <p:cNvPr id="32" name="Freeform 32"/>
            <p:cNvSpPr/>
            <p:nvPr/>
          </p:nvSpPr>
          <p:spPr>
            <a:xfrm>
              <a:off x="635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390237" y="5690246"/>
            <a:ext cx="5360333" cy="431800"/>
            <a:chOff x="0" y="0"/>
            <a:chExt cx="7147111" cy="57573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147111" cy="575733"/>
            </a:xfrm>
            <a:custGeom>
              <a:avLst/>
              <a:gdLst/>
              <a:ahLst/>
              <a:cxnLst/>
              <a:rect l="l" t="t" r="r" b="b"/>
              <a:pathLst>
                <a:path w="7147111" h="575733">
                  <a:moveTo>
                    <a:pt x="0" y="0"/>
                  </a:moveTo>
                  <a:lnTo>
                    <a:pt x="7147111" y="0"/>
                  </a:lnTo>
                  <a:lnTo>
                    <a:pt x="7147111" y="575733"/>
                  </a:lnTo>
                  <a:lnTo>
                    <a:pt x="0" y="5757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57150"/>
              <a:ext cx="7147111" cy="63288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500"/>
                </a:lnSpc>
              </a:pPr>
              <a:r>
                <a:rPr lang="en-US" sz="2499" dirty="0">
                  <a:solidFill>
                    <a:srgbClr val="0D0D0D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Met</a:t>
              </a:r>
              <a:r>
                <a:rPr lang="pl-PL" sz="2499" dirty="0" err="1">
                  <a:solidFill>
                    <a:srgbClr val="0D0D0D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odologia</a:t>
              </a:r>
              <a:r>
                <a:rPr lang="en-US" sz="2499" dirty="0">
                  <a:solidFill>
                    <a:srgbClr val="0D0D0D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728212" y="6830643"/>
            <a:ext cx="4700868" cy="841350"/>
            <a:chOff x="0" y="0"/>
            <a:chExt cx="6267824" cy="1121799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267824" cy="1121799"/>
            </a:xfrm>
            <a:custGeom>
              <a:avLst/>
              <a:gdLst/>
              <a:ahLst/>
              <a:cxnLst/>
              <a:rect l="l" t="t" r="r" b="b"/>
              <a:pathLst>
                <a:path w="6267824" h="1121799">
                  <a:moveTo>
                    <a:pt x="0" y="0"/>
                  </a:moveTo>
                  <a:lnTo>
                    <a:pt x="6267824" y="0"/>
                  </a:lnTo>
                  <a:lnTo>
                    <a:pt x="6267824" y="1121799"/>
                  </a:lnTo>
                  <a:lnTo>
                    <a:pt x="0" y="11217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6267824" cy="117894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299"/>
                </a:lnSpc>
              </a:pPr>
              <a:r>
                <a:rPr lang="pl-PL" sz="22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Tradycyjne nauczanie twarzą w twarz (nauka formalna)</a:t>
              </a:r>
              <a:endParaRPr lang="en-US" sz="2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 rot="16200000">
            <a:off x="15815760" y="7458063"/>
            <a:ext cx="333181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1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91659" y="329406"/>
            <a:ext cx="9355140" cy="391318"/>
            <a:chOff x="0" y="0"/>
            <a:chExt cx="12473517" cy="5217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4958" cy="499533"/>
            </a:xfrm>
            <a:custGeom>
              <a:avLst/>
              <a:gdLst/>
              <a:ahLst/>
              <a:cxnLst/>
              <a:rect l="l" t="t" r="r" b="b"/>
              <a:pathLst>
                <a:path w="3674958" h="499533">
                  <a:moveTo>
                    <a:pt x="0" y="0"/>
                  </a:moveTo>
                  <a:lnTo>
                    <a:pt x="3674958" y="0"/>
                  </a:lnTo>
                  <a:lnTo>
                    <a:pt x="3674958" y="499533"/>
                  </a:lnTo>
                  <a:lnTo>
                    <a:pt x="0" y="499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784721" y="0"/>
              <a:ext cx="4688796" cy="5217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49"/>
                </a:lnSpc>
              </a:pP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6, 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251608" y="1835035"/>
            <a:ext cx="5640013" cy="3308465"/>
          </a:xfrm>
          <a:custGeom>
            <a:avLst/>
            <a:gdLst/>
            <a:ahLst/>
            <a:cxnLst/>
            <a:rect l="l" t="t" r="r" b="b"/>
            <a:pathLst>
              <a:path w="5633381" h="3083525">
                <a:moveTo>
                  <a:pt x="0" y="0"/>
                </a:moveTo>
                <a:lnTo>
                  <a:pt x="5633381" y="0"/>
                </a:lnTo>
                <a:lnTo>
                  <a:pt x="5633381" y="3083525"/>
                </a:lnTo>
                <a:lnTo>
                  <a:pt x="0" y="3083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Freeform 15"/>
          <p:cNvSpPr/>
          <p:nvPr/>
        </p:nvSpPr>
        <p:spPr>
          <a:xfrm>
            <a:off x="474072" y="2002805"/>
            <a:ext cx="5911229" cy="3518096"/>
          </a:xfrm>
          <a:custGeom>
            <a:avLst/>
            <a:gdLst/>
            <a:ahLst/>
            <a:cxnLst/>
            <a:rect l="l" t="t" r="r" b="b"/>
            <a:pathLst>
              <a:path w="7881639" h="4690795">
                <a:moveTo>
                  <a:pt x="0" y="0"/>
                </a:moveTo>
                <a:lnTo>
                  <a:pt x="7881639" y="0"/>
                </a:lnTo>
                <a:lnTo>
                  <a:pt x="7881639" y="4690795"/>
                </a:lnTo>
                <a:lnTo>
                  <a:pt x="0" y="46907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6" name="TextBox 16"/>
          <p:cNvSpPr txBox="1"/>
          <p:nvPr/>
        </p:nvSpPr>
        <p:spPr>
          <a:xfrm>
            <a:off x="467441" y="2118114"/>
            <a:ext cx="5417548" cy="276683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ts val="5078"/>
              </a:lnSpc>
            </a:pPr>
            <a:r>
              <a:rPr lang="pl-PL" sz="32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Ale dlaczego projektanci mody powinni nauczyć się obsługi oprogramowania do projektowania odzieży 3D?</a:t>
            </a:r>
            <a:endParaRPr lang="en-US" sz="32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334304" y="3036490"/>
            <a:ext cx="7102187" cy="789476"/>
            <a:chOff x="-58364" y="0"/>
            <a:chExt cx="9469583" cy="105263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411219" cy="840713"/>
            </a:xfrm>
            <a:custGeom>
              <a:avLst/>
              <a:gdLst/>
              <a:ahLst/>
              <a:cxnLst/>
              <a:rect l="l" t="t" r="r" b="b"/>
              <a:pathLst>
                <a:path w="9411219" h="840713">
                  <a:moveTo>
                    <a:pt x="0" y="0"/>
                  </a:moveTo>
                  <a:lnTo>
                    <a:pt x="9411219" y="0"/>
                  </a:lnTo>
                  <a:lnTo>
                    <a:pt x="9411219" y="840713"/>
                  </a:lnTo>
                  <a:lnTo>
                    <a:pt x="0" y="8407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-58364" y="154769"/>
              <a:ext cx="9411220" cy="89786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99"/>
                </a:lnSpc>
              </a:pPr>
              <a:r>
                <a:rPr lang="en-US" sz="2199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5" tooltip="https://www.youtube.com/watch?v=xhiRGiQlDbg"/>
                </a:rPr>
                <a:t>https://www.youtube.com/watch?v=xhiRGiQlDbg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258241" y="5806652"/>
            <a:ext cx="5633381" cy="3083525"/>
          </a:xfrm>
          <a:custGeom>
            <a:avLst/>
            <a:gdLst/>
            <a:ahLst/>
            <a:cxnLst/>
            <a:rect l="l" t="t" r="r" b="b"/>
            <a:pathLst>
              <a:path w="5633381" h="3083525">
                <a:moveTo>
                  <a:pt x="0" y="0"/>
                </a:moveTo>
                <a:lnTo>
                  <a:pt x="5633381" y="0"/>
                </a:lnTo>
                <a:lnTo>
                  <a:pt x="5633381" y="3083525"/>
                </a:lnTo>
                <a:lnTo>
                  <a:pt x="0" y="30835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5" name="Group 25"/>
          <p:cNvGrpSpPr/>
          <p:nvPr/>
        </p:nvGrpSpPr>
        <p:grpSpPr>
          <a:xfrm>
            <a:off x="258241" y="6617459"/>
            <a:ext cx="5911229" cy="1607764"/>
            <a:chOff x="0" y="0"/>
            <a:chExt cx="7881639" cy="214368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81639" cy="1949213"/>
            </a:xfrm>
            <a:custGeom>
              <a:avLst/>
              <a:gdLst/>
              <a:ahLst/>
              <a:cxnLst/>
              <a:rect l="l" t="t" r="r" b="b"/>
              <a:pathLst>
                <a:path w="7881639" h="1949213">
                  <a:moveTo>
                    <a:pt x="0" y="0"/>
                  </a:moveTo>
                  <a:lnTo>
                    <a:pt x="7881639" y="0"/>
                  </a:lnTo>
                  <a:lnTo>
                    <a:pt x="7881639" y="1949213"/>
                  </a:lnTo>
                  <a:lnTo>
                    <a:pt x="0" y="19492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70092" y="184947"/>
              <a:ext cx="6928980" cy="195873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78"/>
                </a:lnSpc>
              </a:pPr>
              <a:r>
                <a:rPr lang="pl-PL" sz="4163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Jaką rolę odgrywa grafika 3D w projektowaniu mody?</a:t>
              </a:r>
              <a:endParaRPr lang="en-US" sz="41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351918" y="7099539"/>
            <a:ext cx="7084574" cy="742418"/>
            <a:chOff x="-34879" y="-149177"/>
            <a:chExt cx="9446098" cy="98989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411219" cy="840713"/>
            </a:xfrm>
            <a:custGeom>
              <a:avLst/>
              <a:gdLst/>
              <a:ahLst/>
              <a:cxnLst/>
              <a:rect l="l" t="t" r="r" b="b"/>
              <a:pathLst>
                <a:path w="9411219" h="840713">
                  <a:moveTo>
                    <a:pt x="0" y="0"/>
                  </a:moveTo>
                  <a:lnTo>
                    <a:pt x="9411219" y="0"/>
                  </a:lnTo>
                  <a:lnTo>
                    <a:pt x="9411219" y="840713"/>
                  </a:lnTo>
                  <a:lnTo>
                    <a:pt x="0" y="8407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-34879" y="-149177"/>
              <a:ext cx="9411220" cy="89786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99"/>
                </a:lnSpc>
              </a:pPr>
              <a:r>
                <a:rPr lang="en-US" sz="2199" u="sng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  <a:hlinkClick r:id="rId8" tooltip="https://www.youtube.com/watch?v=63h-VqKSer4"/>
                </a:rPr>
                <a:t>https://www.youtube.com/watch?v=63h-VqKSer4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 rot="16200000">
            <a:off x="15869100" y="7480923"/>
            <a:ext cx="328609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9" tooltip="https://www.fashionupproject.com"/>
              </a:rPr>
              <a:t>www.fashionupproject.com</a:t>
            </a:r>
          </a:p>
        </p:txBody>
      </p:sp>
      <p:grpSp>
        <p:nvGrpSpPr>
          <p:cNvPr id="33" name="Ομάδα 32">
            <a:extLst>
              <a:ext uri="{FF2B5EF4-FFF2-40B4-BE49-F238E27FC236}">
                <a16:creationId xmlns:a16="http://schemas.microsoft.com/office/drawing/2014/main" id="{86BDE856-0FD1-D1DA-AC31-C5A62C683F89}"/>
              </a:ext>
            </a:extLst>
          </p:cNvPr>
          <p:cNvGrpSpPr/>
          <p:nvPr/>
        </p:nvGrpSpPr>
        <p:grpSpPr>
          <a:xfrm>
            <a:off x="6169470" y="3036490"/>
            <a:ext cx="2716896" cy="699514"/>
            <a:chOff x="2939574" y="7349603"/>
            <a:chExt cx="2716896" cy="699514"/>
          </a:xfrm>
        </p:grpSpPr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F579A5B9-FB08-F61F-4E8E-6CC1ACFC0E99}"/>
                </a:ext>
              </a:extLst>
            </p:cNvPr>
            <p:cNvSpPr/>
            <p:nvPr/>
          </p:nvSpPr>
          <p:spPr>
            <a:xfrm>
              <a:off x="4956956" y="734960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35" name="Group 24">
              <a:extLst>
                <a:ext uri="{FF2B5EF4-FFF2-40B4-BE49-F238E27FC236}">
                  <a16:creationId xmlns:a16="http://schemas.microsoft.com/office/drawing/2014/main" id="{89C1EB47-DD87-5A3C-1526-5DC2DD846AE2}"/>
                </a:ext>
              </a:extLst>
            </p:cNvPr>
            <p:cNvGrpSpPr/>
            <p:nvPr/>
          </p:nvGrpSpPr>
          <p:grpSpPr>
            <a:xfrm>
              <a:off x="2939574" y="7417785"/>
              <a:ext cx="1676946" cy="563150"/>
              <a:chOff x="0" y="0"/>
              <a:chExt cx="2235927" cy="750867"/>
            </a:xfrm>
          </p:grpSpPr>
          <p:grpSp>
            <p:nvGrpSpPr>
              <p:cNvPr id="36" name="Group 25">
                <a:extLst>
                  <a:ext uri="{FF2B5EF4-FFF2-40B4-BE49-F238E27FC236}">
                    <a16:creationId xmlns:a16="http://schemas.microsoft.com/office/drawing/2014/main" id="{164F9CCD-3D22-D097-6105-4C51F0E5C60C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38" name="Freeform 26">
                  <a:extLst>
                    <a:ext uri="{FF2B5EF4-FFF2-40B4-BE49-F238E27FC236}">
                      <a16:creationId xmlns:a16="http://schemas.microsoft.com/office/drawing/2014/main" id="{3EAD1FD8-4AAF-7154-510E-E36ED5472E3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" name="TextBox 27">
                  <a:extLst>
                    <a:ext uri="{FF2B5EF4-FFF2-40B4-BE49-F238E27FC236}">
                      <a16:creationId xmlns:a16="http://schemas.microsoft.com/office/drawing/2014/main" id="{00D36E15-2CAA-0209-516A-163EFC28ADAD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37" name="TextBox 28">
                <a:extLst>
                  <a:ext uri="{FF2B5EF4-FFF2-40B4-BE49-F238E27FC236}">
                    <a16:creationId xmlns:a16="http://schemas.microsoft.com/office/drawing/2014/main" id="{3870CEBB-FE0A-6CCE-2540-E4315C1E5912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-PL" sz="1800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Zobacz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40" name="Ομάδα 39">
            <a:extLst>
              <a:ext uri="{FF2B5EF4-FFF2-40B4-BE49-F238E27FC236}">
                <a16:creationId xmlns:a16="http://schemas.microsoft.com/office/drawing/2014/main" id="{C094507C-A945-C161-1AC4-EC191114653A}"/>
              </a:ext>
            </a:extLst>
          </p:cNvPr>
          <p:cNvGrpSpPr/>
          <p:nvPr/>
        </p:nvGrpSpPr>
        <p:grpSpPr>
          <a:xfrm>
            <a:off x="6216912" y="6998657"/>
            <a:ext cx="2716896" cy="699514"/>
            <a:chOff x="2939574" y="7349603"/>
            <a:chExt cx="2716896" cy="699514"/>
          </a:xfrm>
        </p:grpSpPr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C3608976-7B4C-E7C9-7753-09F8CFB0E127}"/>
                </a:ext>
              </a:extLst>
            </p:cNvPr>
            <p:cNvSpPr/>
            <p:nvPr/>
          </p:nvSpPr>
          <p:spPr>
            <a:xfrm>
              <a:off x="4956956" y="734960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42" name="Group 24">
              <a:extLst>
                <a:ext uri="{FF2B5EF4-FFF2-40B4-BE49-F238E27FC236}">
                  <a16:creationId xmlns:a16="http://schemas.microsoft.com/office/drawing/2014/main" id="{AA279F26-3EC0-5BED-CA7F-88C213179D8A}"/>
                </a:ext>
              </a:extLst>
            </p:cNvPr>
            <p:cNvGrpSpPr/>
            <p:nvPr/>
          </p:nvGrpSpPr>
          <p:grpSpPr>
            <a:xfrm>
              <a:off x="2939574" y="7417785"/>
              <a:ext cx="1676946" cy="563150"/>
              <a:chOff x="0" y="0"/>
              <a:chExt cx="2235927" cy="750867"/>
            </a:xfrm>
          </p:grpSpPr>
          <p:grpSp>
            <p:nvGrpSpPr>
              <p:cNvPr id="43" name="Group 25">
                <a:extLst>
                  <a:ext uri="{FF2B5EF4-FFF2-40B4-BE49-F238E27FC236}">
                    <a16:creationId xmlns:a16="http://schemas.microsoft.com/office/drawing/2014/main" id="{0BFCFA16-5594-4749-2B88-8339355885FE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45" name="Freeform 26">
                  <a:extLst>
                    <a:ext uri="{FF2B5EF4-FFF2-40B4-BE49-F238E27FC236}">
                      <a16:creationId xmlns:a16="http://schemas.microsoft.com/office/drawing/2014/main" id="{E0EFA5DF-0DB7-70A6-F207-4D50DC87CC1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" name="TextBox 27">
                  <a:extLst>
                    <a:ext uri="{FF2B5EF4-FFF2-40B4-BE49-F238E27FC236}">
                      <a16:creationId xmlns:a16="http://schemas.microsoft.com/office/drawing/2014/main" id="{7F0DBAD2-0C43-5998-24A3-D2FCAD1250F1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44" name="TextBox 28">
                <a:extLst>
                  <a:ext uri="{FF2B5EF4-FFF2-40B4-BE49-F238E27FC236}">
                    <a16:creationId xmlns:a16="http://schemas.microsoft.com/office/drawing/2014/main" id="{978CAE19-3071-C0E8-CDAA-887DBEE4AE4D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-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Zobacz</a:t>
                </a:r>
                <a:endParaRPr lang="en-US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91659" y="329406"/>
            <a:ext cx="9355139" cy="374650"/>
            <a:chOff x="0" y="0"/>
            <a:chExt cx="12473516" cy="4995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4958" cy="499533"/>
            </a:xfrm>
            <a:custGeom>
              <a:avLst/>
              <a:gdLst/>
              <a:ahLst/>
              <a:cxnLst/>
              <a:rect l="l" t="t" r="r" b="b"/>
              <a:pathLst>
                <a:path w="3674958" h="499533">
                  <a:moveTo>
                    <a:pt x="0" y="0"/>
                  </a:moveTo>
                  <a:lnTo>
                    <a:pt x="3674958" y="0"/>
                  </a:lnTo>
                  <a:lnTo>
                    <a:pt x="3674958" y="499533"/>
                  </a:lnTo>
                  <a:lnTo>
                    <a:pt x="0" y="499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799686" y="0"/>
              <a:ext cx="4673830" cy="46574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49"/>
                </a:lnSpc>
              </a:pP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6, 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Rozdział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2254787" y="2366962"/>
            <a:ext cx="4415781" cy="7209712"/>
          </a:xfrm>
          <a:custGeom>
            <a:avLst/>
            <a:gdLst/>
            <a:ahLst/>
            <a:cxnLst/>
            <a:rect l="l" t="t" r="r" b="b"/>
            <a:pathLst>
              <a:path w="4415781" h="7209712">
                <a:moveTo>
                  <a:pt x="0" y="0"/>
                </a:moveTo>
                <a:lnTo>
                  <a:pt x="4415781" y="0"/>
                </a:lnTo>
                <a:lnTo>
                  <a:pt x="4415781" y="7209712"/>
                </a:lnTo>
                <a:lnTo>
                  <a:pt x="0" y="7209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4" name="Group 14"/>
          <p:cNvGrpSpPr/>
          <p:nvPr/>
        </p:nvGrpSpPr>
        <p:grpSpPr>
          <a:xfrm>
            <a:off x="879244" y="1019175"/>
            <a:ext cx="15307514" cy="1428750"/>
            <a:chOff x="0" y="0"/>
            <a:chExt cx="20410019" cy="1905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733136" cy="1905000"/>
            </a:xfrm>
            <a:custGeom>
              <a:avLst/>
              <a:gdLst/>
              <a:ahLst/>
              <a:cxnLst/>
              <a:rect l="l" t="t" r="r" b="b"/>
              <a:pathLst>
                <a:path w="15733136" h="1905000">
                  <a:moveTo>
                    <a:pt x="0" y="0"/>
                  </a:moveTo>
                  <a:lnTo>
                    <a:pt x="15733136" y="0"/>
                  </a:lnTo>
                  <a:lnTo>
                    <a:pt x="15733136" y="1905000"/>
                  </a:lnTo>
                  <a:lnTo>
                    <a:pt x="0" y="1905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45816"/>
              <a:ext cx="20410019" cy="98164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327"/>
                </a:lnSpc>
              </a:pPr>
              <a:r>
                <a:rPr lang="pl-PL" sz="475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Wprowadzenie do darmowych i płatnych programów 3D</a:t>
              </a:r>
              <a:endParaRPr lang="en-US" sz="4750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22765">
            <a:off x="1026827" y="9241632"/>
            <a:ext cx="728582" cy="9525"/>
            <a:chOff x="0" y="0"/>
            <a:chExt cx="971443" cy="12700"/>
          </a:xfrm>
        </p:grpSpPr>
        <p:sp>
          <p:nvSpPr>
            <p:cNvPr id="18" name="Freeform 18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79244" y="2366962"/>
            <a:ext cx="8287954" cy="8177092"/>
            <a:chOff x="0" y="0"/>
            <a:chExt cx="11050606" cy="109027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570607" cy="10468106"/>
            </a:xfrm>
            <a:custGeom>
              <a:avLst/>
              <a:gdLst/>
              <a:ahLst/>
              <a:cxnLst/>
              <a:rect l="l" t="t" r="r" b="b"/>
              <a:pathLst>
                <a:path w="9570607" h="10468106">
                  <a:moveTo>
                    <a:pt x="0" y="0"/>
                  </a:moveTo>
                  <a:lnTo>
                    <a:pt x="9570607" y="0"/>
                  </a:lnTo>
                  <a:lnTo>
                    <a:pt x="9570607" y="10468106"/>
                  </a:lnTo>
                  <a:lnTo>
                    <a:pt x="0" y="104681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377535"/>
              <a:ext cx="11050606" cy="105252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148"/>
                </a:lnSpc>
              </a:pPr>
              <a:r>
                <a:rPr lang="pl-PL" sz="20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Oprogramowanie do projektowania 3D dla mody można podzielić na </a:t>
              </a:r>
              <a:r>
                <a:rPr lang="pl-PL" sz="20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bezpłatne i płatne</a:t>
              </a:r>
              <a:r>
                <a:rPr lang="pl-PL" sz="20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z których każde oferuje odmienne funkcje i możliwości.</a:t>
              </a:r>
            </a:p>
            <a:p>
              <a:pPr algn="just">
                <a:lnSpc>
                  <a:spcPts val="3148"/>
                </a:lnSpc>
              </a:pPr>
              <a:endParaRPr lang="pl-PL" sz="205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just">
                <a:lnSpc>
                  <a:spcPts val="3148"/>
                </a:lnSpc>
              </a:pPr>
              <a:r>
                <a:rPr lang="pl-PL" sz="20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Darmowe oprogramowanie </a:t>
              </a:r>
              <a:r>
                <a:rPr lang="pl-PL" sz="20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oferuje przystępne narzędzia do nauki i eksperymentowania, ale może mieć ograniczenia w zakresie zaawansowanej konstrukcji odzieży i symulacji dopasowania.</a:t>
              </a:r>
            </a:p>
            <a:p>
              <a:pPr algn="just">
                <a:lnSpc>
                  <a:spcPts val="3148"/>
                </a:lnSpc>
              </a:pPr>
              <a:r>
                <a:rPr lang="pl-PL" sz="20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Płatne oprogramowanie </a:t>
              </a:r>
              <a:r>
                <a:rPr lang="pl-PL" sz="20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używane przez profesjonalistów zapewnia precyzyjne tworzenie modeli, symulację tkanin i standardowe w branży procesy robocze.</a:t>
              </a:r>
            </a:p>
            <a:p>
              <a:pPr algn="just">
                <a:lnSpc>
                  <a:spcPts val="3148"/>
                </a:lnSpc>
              </a:pPr>
              <a:endParaRPr lang="pl-PL" sz="205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just">
                <a:lnSpc>
                  <a:spcPts val="3148"/>
                </a:lnSpc>
              </a:pPr>
              <a:r>
                <a:rPr lang="pl-PL" sz="20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 tym module zapoznasz się z czterema bezpłatnymi programami (</a:t>
              </a:r>
              <a:r>
                <a:rPr lang="pl-PL" sz="2050" b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Blender</a:t>
              </a:r>
              <a:r>
                <a:rPr lang="pl-PL" sz="20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pl-PL" sz="2050" b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Tinkercad</a:t>
              </a:r>
              <a:r>
                <a:rPr lang="pl-PL" sz="20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pl-PL" sz="2050" b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SketchUp</a:t>
              </a:r>
              <a:r>
                <a:rPr lang="pl-PL" sz="20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pl-PL" sz="2050" b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OpenSCAD</a:t>
              </a:r>
              <a:r>
                <a:rPr lang="pl-PL" sz="20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 i czterema płatnymi (</a:t>
              </a:r>
              <a:r>
                <a:rPr lang="pl-PL" sz="20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CLO 3D, </a:t>
              </a:r>
              <a:r>
                <a:rPr lang="pl-PL" sz="2050" b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Marvelous</a:t>
              </a:r>
              <a:r>
                <a:rPr lang="pl-PL" sz="20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Designer, </a:t>
              </a:r>
              <a:r>
                <a:rPr lang="pl-PL" sz="2050" b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Optitex</a:t>
              </a:r>
              <a:r>
                <a:rPr lang="pl-PL" sz="205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pl-PL" sz="2050" b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Tailornova</a:t>
              </a:r>
              <a:r>
                <a:rPr lang="pl-PL" sz="20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), dowiadując się, jak każdy z nich przyczynia się do cyfrowego projektowania mody. Porównując ich funkcje, mocne strony i przypadki użycia, zobaczymy, jak te narzędzia wpływają na zrównoważony rozwój, wydajność i produkcję odzieży.</a:t>
              </a:r>
              <a:endParaRPr lang="en-US" sz="20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31566" y="351095"/>
            <a:ext cx="4506489" cy="384175"/>
            <a:chOff x="0" y="0"/>
            <a:chExt cx="6008652" cy="5122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008652" cy="512233"/>
            </a:xfrm>
            <a:custGeom>
              <a:avLst/>
              <a:gdLst/>
              <a:ahLst/>
              <a:cxnLst/>
              <a:rect l="l" t="t" r="r" b="b"/>
              <a:pathLst>
                <a:path w="6008652" h="512233">
                  <a:moveTo>
                    <a:pt x="0" y="0"/>
                  </a:moveTo>
                  <a:lnTo>
                    <a:pt x="6008652" y="0"/>
                  </a:lnTo>
                  <a:lnTo>
                    <a:pt x="6008652" y="512233"/>
                  </a:lnTo>
                  <a:lnTo>
                    <a:pt x="0" y="5122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6008652" cy="5217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49"/>
                </a:lnSpc>
              </a:pPr>
              <a:r>
                <a:rPr lang="en-US" sz="2499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UpTraK Training Programme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9829800" y="2793339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6" name="TextBox 26"/>
          <p:cNvSpPr txBox="1"/>
          <p:nvPr/>
        </p:nvSpPr>
        <p:spPr>
          <a:xfrm rot="16200000">
            <a:off x="15884340" y="7534263"/>
            <a:ext cx="317941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2174</Words>
  <Application>Microsoft Office PowerPoint</Application>
  <PresentationFormat>Niestandardowy</PresentationFormat>
  <Paragraphs>217</Paragraphs>
  <Slides>20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Montserrat Bold</vt:lpstr>
      <vt:lpstr>Aptos</vt:lpstr>
      <vt:lpstr>Calibri</vt:lpstr>
      <vt:lpstr>Arial</vt:lpstr>
      <vt:lpstr>DM Serif Display</vt:lpstr>
      <vt:lpstr>Montserrat Italics</vt:lpstr>
      <vt:lpstr>Montserrat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UpTraK Mod6_UNIT 2_REV 2.pptx</dc:title>
  <dc:creator>Giulia</dc:creator>
  <cp:lastModifiedBy>P BM</cp:lastModifiedBy>
  <cp:revision>139</cp:revision>
  <dcterms:created xsi:type="dcterms:W3CDTF">2006-08-16T00:00:00Z</dcterms:created>
  <dcterms:modified xsi:type="dcterms:W3CDTF">2026-03-09T21:48:00Z</dcterms:modified>
  <dc:identifier>DAGbzbmRVPA</dc:identifier>
</cp:coreProperties>
</file>