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E9FB8-87B6-B186-22E4-4FAF78E7B6AF}" v="105" dt="2025-11-03T09:41:27.16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214E9FB8-87B6-B186-22E4-4FAF78E7B6AF}"/>
    <pc:docChg chg="modSld">
      <pc:chgData name="Antoniucci Martina" userId="S::martina.antoniucci@osservatoriomestieridarte.it::32541252-b29c-4a7f-8763-04ccd7aaa38b" providerId="AD" clId="Web-{214E9FB8-87B6-B186-22E4-4FAF78E7B6AF}" dt="2025-11-03T09:41:13.003" v="50" actId="20577"/>
      <pc:docMkLst>
        <pc:docMk/>
      </pc:docMkLst>
      <pc:sldChg chg="modSp">
        <pc:chgData name="Antoniucci Martina" userId="S::martina.antoniucci@osservatoriomestieridarte.it::32541252-b29c-4a7f-8763-04ccd7aaa38b" providerId="AD" clId="Web-{214E9FB8-87B6-B186-22E4-4FAF78E7B6AF}" dt="2025-11-03T09:20:54.523" v="1" actId="14100"/>
        <pc:sldMkLst>
          <pc:docMk/>
          <pc:sldMk cId="0" sldId="256"/>
        </pc:sldMkLst>
        <pc:spChg chg="mod">
          <ac:chgData name="Antoniucci Martina" userId="S::martina.antoniucci@osservatoriomestieridarte.it::32541252-b29c-4a7f-8763-04ccd7aaa38b" providerId="AD" clId="Web-{214E9FB8-87B6-B186-22E4-4FAF78E7B6AF}" dt="2025-11-03T09:20:54.523" v="1" actId="14100"/>
          <ac:spMkLst>
            <pc:docMk/>
            <pc:sldMk cId="0" sldId="256"/>
            <ac:spMk id="103" creationId="{00000000-0000-0000-0000-000000000000}"/>
          </ac:spMkLst>
        </pc:spChg>
      </pc:sldChg>
      <pc:sldChg chg="modSp">
        <pc:chgData name="Antoniucci Martina" userId="S::martina.antoniucci@osservatoriomestieridarte.it::32541252-b29c-4a7f-8763-04ccd7aaa38b" providerId="AD" clId="Web-{214E9FB8-87B6-B186-22E4-4FAF78E7B6AF}" dt="2025-11-03T09:20:58.445" v="2" actId="14100"/>
        <pc:sldMkLst>
          <pc:docMk/>
          <pc:sldMk cId="0" sldId="257"/>
        </pc:sldMkLst>
        <pc:spChg chg="mod">
          <ac:chgData name="Antoniucci Martina" userId="S::martina.antoniucci@osservatoriomestieridarte.it::32541252-b29c-4a7f-8763-04ccd7aaa38b" providerId="AD" clId="Web-{214E9FB8-87B6-B186-22E4-4FAF78E7B6AF}" dt="2025-11-03T09:20:58.445" v="2" actId="14100"/>
          <ac:spMkLst>
            <pc:docMk/>
            <pc:sldMk cId="0" sldId="257"/>
            <ac:spMk id="111" creationId="{00000000-0000-0000-0000-000000000000}"/>
          </ac:spMkLst>
        </pc:spChg>
      </pc:sldChg>
      <pc:sldChg chg="modSp">
        <pc:chgData name="Antoniucci Martina" userId="S::martina.antoniucci@osservatoriomestieridarte.it::32541252-b29c-4a7f-8763-04ccd7aaa38b" providerId="AD" clId="Web-{214E9FB8-87B6-B186-22E4-4FAF78E7B6AF}" dt="2025-11-03T09:38:34.589" v="18" actId="20577"/>
        <pc:sldMkLst>
          <pc:docMk/>
          <pc:sldMk cId="0" sldId="258"/>
        </pc:sldMkLst>
        <pc:spChg chg="mod">
          <ac:chgData name="Antoniucci Martina" userId="S::martina.antoniucci@osservatoriomestieridarte.it::32541252-b29c-4a7f-8763-04ccd7aaa38b" providerId="AD" clId="Web-{214E9FB8-87B6-B186-22E4-4FAF78E7B6AF}" dt="2025-11-03T09:21:02.711" v="3" actId="14100"/>
          <ac:spMkLst>
            <pc:docMk/>
            <pc:sldMk cId="0" sldId="258"/>
            <ac:spMk id="118" creationId="{00000000-0000-0000-0000-000000000000}"/>
          </ac:spMkLst>
        </pc:spChg>
        <pc:spChg chg="mod">
          <ac:chgData name="Antoniucci Martina" userId="S::martina.antoniucci@osservatoriomestieridarte.it::32541252-b29c-4a7f-8763-04ccd7aaa38b" providerId="AD" clId="Web-{214E9FB8-87B6-B186-22E4-4FAF78E7B6AF}" dt="2025-11-03T09:38:34.589" v="18" actId="20577"/>
          <ac:spMkLst>
            <pc:docMk/>
            <pc:sldMk cId="0" sldId="258"/>
            <ac:spMk id="127" creationId="{00000000-0000-0000-0000-000000000000}"/>
          </ac:spMkLst>
        </pc:spChg>
      </pc:sldChg>
      <pc:sldChg chg="modSp">
        <pc:chgData name="Antoniucci Martina" userId="S::martina.antoniucci@osservatoriomestieridarte.it::32541252-b29c-4a7f-8763-04ccd7aaa38b" providerId="AD" clId="Web-{214E9FB8-87B6-B186-22E4-4FAF78E7B6AF}" dt="2025-11-03T09:38:55.574" v="22" actId="20577"/>
        <pc:sldMkLst>
          <pc:docMk/>
          <pc:sldMk cId="0" sldId="259"/>
        </pc:sldMkLst>
        <pc:spChg chg="mod">
          <ac:chgData name="Antoniucci Martina" userId="S::martina.antoniucci@osservatoriomestieridarte.it::32541252-b29c-4a7f-8763-04ccd7aaa38b" providerId="AD" clId="Web-{214E9FB8-87B6-B186-22E4-4FAF78E7B6AF}" dt="2025-11-03T09:21:07.929" v="4" actId="14100"/>
          <ac:spMkLst>
            <pc:docMk/>
            <pc:sldMk cId="0" sldId="259"/>
            <ac:spMk id="2" creationId="{00000000-0000-0000-0000-000000000000}"/>
          </ac:spMkLst>
        </pc:spChg>
        <pc:spChg chg="mod">
          <ac:chgData name="Antoniucci Martina" userId="S::martina.antoniucci@osservatoriomestieridarte.it::32541252-b29c-4a7f-8763-04ccd7aaa38b" providerId="AD" clId="Web-{214E9FB8-87B6-B186-22E4-4FAF78E7B6AF}" dt="2025-11-03T09:38:55.574" v="22" actId="20577"/>
          <ac:spMkLst>
            <pc:docMk/>
            <pc:sldMk cId="0" sldId="259"/>
            <ac:spMk id="143" creationId="{00000000-0000-0000-0000-000000000000}"/>
          </ac:spMkLst>
        </pc:spChg>
      </pc:sldChg>
      <pc:sldChg chg="modSp">
        <pc:chgData name="Antoniucci Martina" userId="S::martina.antoniucci@osservatoriomestieridarte.it::32541252-b29c-4a7f-8763-04ccd7aaa38b" providerId="AD" clId="Web-{214E9FB8-87B6-B186-22E4-4FAF78E7B6AF}" dt="2025-11-03T09:39:20.498" v="27" actId="20577"/>
        <pc:sldMkLst>
          <pc:docMk/>
          <pc:sldMk cId="0" sldId="260"/>
        </pc:sldMkLst>
        <pc:spChg chg="mod">
          <ac:chgData name="Antoniucci Martina" userId="S::martina.antoniucci@osservatoriomestieridarte.it::32541252-b29c-4a7f-8763-04ccd7aaa38b" providerId="AD" clId="Web-{214E9FB8-87B6-B186-22E4-4FAF78E7B6AF}" dt="2025-11-03T09:21:20.586" v="5" actId="14100"/>
          <ac:spMkLst>
            <pc:docMk/>
            <pc:sldMk cId="0" sldId="260"/>
            <ac:spMk id="6" creationId="{00000000-0000-0000-0000-000000000000}"/>
          </ac:spMkLst>
        </pc:spChg>
        <pc:spChg chg="mod">
          <ac:chgData name="Antoniucci Martina" userId="S::martina.antoniucci@osservatoriomestieridarte.it::32541252-b29c-4a7f-8763-04ccd7aaa38b" providerId="AD" clId="Web-{214E9FB8-87B6-B186-22E4-4FAF78E7B6AF}" dt="2025-11-03T09:39:20.498" v="27" actId="20577"/>
          <ac:spMkLst>
            <pc:docMk/>
            <pc:sldMk cId="0" sldId="260"/>
            <ac:spMk id="152" creationId="{00000000-0000-0000-0000-000000000000}"/>
          </ac:spMkLst>
        </pc:spChg>
        <pc:spChg chg="mod">
          <ac:chgData name="Antoniucci Martina" userId="S::martina.antoniucci@osservatoriomestieridarte.it::32541252-b29c-4a7f-8763-04ccd7aaa38b" providerId="AD" clId="Web-{214E9FB8-87B6-B186-22E4-4FAF78E7B6AF}" dt="2025-11-03T09:39:07.262" v="24" actId="1076"/>
          <ac:spMkLst>
            <pc:docMk/>
            <pc:sldMk cId="0" sldId="260"/>
            <ac:spMk id="154" creationId="{00000000-0000-0000-0000-000000000000}"/>
          </ac:spMkLst>
        </pc:spChg>
      </pc:sldChg>
      <pc:sldChg chg="modSp">
        <pc:chgData name="Antoniucci Martina" userId="S::martina.antoniucci@osservatoriomestieridarte.it::32541252-b29c-4a7f-8763-04ccd7aaa38b" providerId="AD" clId="Web-{214E9FB8-87B6-B186-22E4-4FAF78E7B6AF}" dt="2025-11-03T09:39:35.498" v="30" actId="20577"/>
        <pc:sldMkLst>
          <pc:docMk/>
          <pc:sldMk cId="0" sldId="261"/>
        </pc:sldMkLst>
        <pc:spChg chg="mod">
          <ac:chgData name="Antoniucci Martina" userId="S::martina.antoniucci@osservatoriomestieridarte.it::32541252-b29c-4a7f-8763-04ccd7aaa38b" providerId="AD" clId="Web-{214E9FB8-87B6-B186-22E4-4FAF78E7B6AF}" dt="2025-11-03T09:21:26.554" v="6" actId="14100"/>
          <ac:spMkLst>
            <pc:docMk/>
            <pc:sldMk cId="0" sldId="261"/>
            <ac:spMk id="164" creationId="{00000000-0000-0000-0000-000000000000}"/>
          </ac:spMkLst>
        </pc:spChg>
        <pc:spChg chg="mod">
          <ac:chgData name="Antoniucci Martina" userId="S::martina.antoniucci@osservatoriomestieridarte.it::32541252-b29c-4a7f-8763-04ccd7aaa38b" providerId="AD" clId="Web-{214E9FB8-87B6-B186-22E4-4FAF78E7B6AF}" dt="2025-11-03T09:25:27.524" v="15" actId="20577"/>
          <ac:spMkLst>
            <pc:docMk/>
            <pc:sldMk cId="0" sldId="261"/>
            <ac:spMk id="170" creationId="{00000000-0000-0000-0000-000000000000}"/>
          </ac:spMkLst>
        </pc:spChg>
        <pc:spChg chg="mod">
          <ac:chgData name="Antoniucci Martina" userId="S::martina.antoniucci@osservatoriomestieridarte.it::32541252-b29c-4a7f-8763-04ccd7aaa38b" providerId="AD" clId="Web-{214E9FB8-87B6-B186-22E4-4FAF78E7B6AF}" dt="2025-11-03T09:39:35.498" v="30" actId="20577"/>
          <ac:spMkLst>
            <pc:docMk/>
            <pc:sldMk cId="0" sldId="261"/>
            <ac:spMk id="182" creationId="{00000000-0000-0000-0000-000000000000}"/>
          </ac:spMkLst>
        </pc:spChg>
      </pc:sldChg>
      <pc:sldChg chg="modSp">
        <pc:chgData name="Antoniucci Martina" userId="S::martina.antoniucci@osservatoriomestieridarte.it::32541252-b29c-4a7f-8763-04ccd7aaa38b" providerId="AD" clId="Web-{214E9FB8-87B6-B186-22E4-4FAF78E7B6AF}" dt="2025-11-03T09:39:49.280" v="33" actId="20577"/>
        <pc:sldMkLst>
          <pc:docMk/>
          <pc:sldMk cId="0" sldId="262"/>
        </pc:sldMkLst>
        <pc:spChg chg="mod">
          <ac:chgData name="Antoniucci Martina" userId="S::martina.antoniucci@osservatoriomestieridarte.it::32541252-b29c-4a7f-8763-04ccd7aaa38b" providerId="AD" clId="Web-{214E9FB8-87B6-B186-22E4-4FAF78E7B6AF}" dt="2025-11-03T09:21:37.664" v="7" actId="14100"/>
          <ac:spMkLst>
            <pc:docMk/>
            <pc:sldMk cId="0" sldId="262"/>
            <ac:spMk id="2" creationId="{00000000-0000-0000-0000-000000000000}"/>
          </ac:spMkLst>
        </pc:spChg>
        <pc:spChg chg="mod">
          <ac:chgData name="Antoniucci Martina" userId="S::martina.antoniucci@osservatoriomestieridarte.it::32541252-b29c-4a7f-8763-04ccd7aaa38b" providerId="AD" clId="Web-{214E9FB8-87B6-B186-22E4-4FAF78E7B6AF}" dt="2025-11-03T09:39:49.280" v="33" actId="20577"/>
          <ac:spMkLst>
            <pc:docMk/>
            <pc:sldMk cId="0" sldId="262"/>
            <ac:spMk id="203" creationId="{00000000-0000-0000-0000-000000000000}"/>
          </ac:spMkLst>
        </pc:spChg>
      </pc:sldChg>
      <pc:sldChg chg="modSp">
        <pc:chgData name="Antoniucci Martina" userId="S::martina.antoniucci@osservatoriomestieridarte.it::32541252-b29c-4a7f-8763-04ccd7aaa38b" providerId="AD" clId="Web-{214E9FB8-87B6-B186-22E4-4FAF78E7B6AF}" dt="2025-11-03T09:40:05.140" v="36" actId="20577"/>
        <pc:sldMkLst>
          <pc:docMk/>
          <pc:sldMk cId="0" sldId="263"/>
        </pc:sldMkLst>
        <pc:spChg chg="mod">
          <ac:chgData name="Antoniucci Martina" userId="S::martina.antoniucci@osservatoriomestieridarte.it::32541252-b29c-4a7f-8763-04ccd7aaa38b" providerId="AD" clId="Web-{214E9FB8-87B6-B186-22E4-4FAF78E7B6AF}" dt="2025-11-03T09:21:45.461" v="8" actId="14100"/>
          <ac:spMkLst>
            <pc:docMk/>
            <pc:sldMk cId="0" sldId="263"/>
            <ac:spMk id="209" creationId="{00000000-0000-0000-0000-000000000000}"/>
          </ac:spMkLst>
        </pc:spChg>
        <pc:spChg chg="mod">
          <ac:chgData name="Antoniucci Martina" userId="S::martina.antoniucci@osservatoriomestieridarte.it::32541252-b29c-4a7f-8763-04ccd7aaa38b" providerId="AD" clId="Web-{214E9FB8-87B6-B186-22E4-4FAF78E7B6AF}" dt="2025-11-03T09:40:05.140" v="36" actId="20577"/>
          <ac:spMkLst>
            <pc:docMk/>
            <pc:sldMk cId="0" sldId="263"/>
            <ac:spMk id="217" creationId="{00000000-0000-0000-0000-000000000000}"/>
          </ac:spMkLst>
        </pc:spChg>
      </pc:sldChg>
      <pc:sldChg chg="modSp">
        <pc:chgData name="Antoniucci Martina" userId="S::martina.antoniucci@osservatoriomestieridarte.it::32541252-b29c-4a7f-8763-04ccd7aaa38b" providerId="AD" clId="Web-{214E9FB8-87B6-B186-22E4-4FAF78E7B6AF}" dt="2025-11-03T09:40:30.188" v="40" actId="20577"/>
        <pc:sldMkLst>
          <pc:docMk/>
          <pc:sldMk cId="0" sldId="264"/>
        </pc:sldMkLst>
        <pc:spChg chg="mod">
          <ac:chgData name="Antoniucci Martina" userId="S::martina.antoniucci@osservatoriomestieridarte.it::32541252-b29c-4a7f-8763-04ccd7aaa38b" providerId="AD" clId="Web-{214E9FB8-87B6-B186-22E4-4FAF78E7B6AF}" dt="2025-11-03T09:21:55.039" v="9" actId="14100"/>
          <ac:spMkLst>
            <pc:docMk/>
            <pc:sldMk cId="0" sldId="264"/>
            <ac:spMk id="222" creationId="{00000000-0000-0000-0000-000000000000}"/>
          </ac:spMkLst>
        </pc:spChg>
        <pc:spChg chg="mod">
          <ac:chgData name="Antoniucci Martina" userId="S::martina.antoniucci@osservatoriomestieridarte.it::32541252-b29c-4a7f-8763-04ccd7aaa38b" providerId="AD" clId="Web-{214E9FB8-87B6-B186-22E4-4FAF78E7B6AF}" dt="2025-11-03T09:40:30.188" v="40" actId="20577"/>
          <ac:spMkLst>
            <pc:docMk/>
            <pc:sldMk cId="0" sldId="264"/>
            <ac:spMk id="232" creationId="{00000000-0000-0000-0000-000000000000}"/>
          </ac:spMkLst>
        </pc:spChg>
      </pc:sldChg>
      <pc:sldChg chg="modSp">
        <pc:chgData name="Antoniucci Martina" userId="S::martina.antoniucci@osservatoriomestieridarte.it::32541252-b29c-4a7f-8763-04ccd7aaa38b" providerId="AD" clId="Web-{214E9FB8-87B6-B186-22E4-4FAF78E7B6AF}" dt="2025-11-03T09:40:40.173" v="43" actId="20577"/>
        <pc:sldMkLst>
          <pc:docMk/>
          <pc:sldMk cId="0" sldId="265"/>
        </pc:sldMkLst>
        <pc:spChg chg="mod">
          <ac:chgData name="Antoniucci Martina" userId="S::martina.antoniucci@osservatoriomestieridarte.it::32541252-b29c-4a7f-8763-04ccd7aaa38b" providerId="AD" clId="Web-{214E9FB8-87B6-B186-22E4-4FAF78E7B6AF}" dt="2025-11-03T09:22:01.852" v="10" actId="14100"/>
          <ac:spMkLst>
            <pc:docMk/>
            <pc:sldMk cId="0" sldId="265"/>
            <ac:spMk id="237" creationId="{00000000-0000-0000-0000-000000000000}"/>
          </ac:spMkLst>
        </pc:spChg>
        <pc:spChg chg="mod">
          <ac:chgData name="Antoniucci Martina" userId="S::martina.antoniucci@osservatoriomestieridarte.it::32541252-b29c-4a7f-8763-04ccd7aaa38b" providerId="AD" clId="Web-{214E9FB8-87B6-B186-22E4-4FAF78E7B6AF}" dt="2025-11-03T09:40:40.173" v="43" actId="20577"/>
          <ac:spMkLst>
            <pc:docMk/>
            <pc:sldMk cId="0" sldId="265"/>
            <ac:spMk id="274" creationId="{00000000-0000-0000-0000-000000000000}"/>
          </ac:spMkLst>
        </pc:spChg>
      </pc:sldChg>
      <pc:sldChg chg="modSp">
        <pc:chgData name="Antoniucci Martina" userId="S::martina.antoniucci@osservatoriomestieridarte.it::32541252-b29c-4a7f-8763-04ccd7aaa38b" providerId="AD" clId="Web-{214E9FB8-87B6-B186-22E4-4FAF78E7B6AF}" dt="2025-11-03T09:41:03.380" v="47" actId="20577"/>
        <pc:sldMkLst>
          <pc:docMk/>
          <pc:sldMk cId="0" sldId="266"/>
        </pc:sldMkLst>
        <pc:spChg chg="mod">
          <ac:chgData name="Antoniucci Martina" userId="S::martina.antoniucci@osservatoriomestieridarte.it::32541252-b29c-4a7f-8763-04ccd7aaa38b" providerId="AD" clId="Web-{214E9FB8-87B6-B186-22E4-4FAF78E7B6AF}" dt="2025-11-03T09:22:06.945" v="11" actId="14100"/>
          <ac:spMkLst>
            <pc:docMk/>
            <pc:sldMk cId="0" sldId="266"/>
            <ac:spMk id="279" creationId="{00000000-0000-0000-0000-000000000000}"/>
          </ac:spMkLst>
        </pc:spChg>
        <pc:spChg chg="mod">
          <ac:chgData name="Antoniucci Martina" userId="S::martina.antoniucci@osservatoriomestieridarte.it::32541252-b29c-4a7f-8763-04ccd7aaa38b" providerId="AD" clId="Web-{214E9FB8-87B6-B186-22E4-4FAF78E7B6AF}" dt="2025-11-03T09:41:03.380" v="47" actId="20577"/>
          <ac:spMkLst>
            <pc:docMk/>
            <pc:sldMk cId="0" sldId="266"/>
            <ac:spMk id="319" creationId="{00000000-0000-0000-0000-000000000000}"/>
          </ac:spMkLst>
        </pc:spChg>
      </pc:sldChg>
      <pc:sldChg chg="modSp">
        <pc:chgData name="Antoniucci Martina" userId="S::martina.antoniucci@osservatoriomestieridarte.it::32541252-b29c-4a7f-8763-04ccd7aaa38b" providerId="AD" clId="Web-{214E9FB8-87B6-B186-22E4-4FAF78E7B6AF}" dt="2025-11-03T09:41:13.003" v="50" actId="20577"/>
        <pc:sldMkLst>
          <pc:docMk/>
          <pc:sldMk cId="0" sldId="267"/>
        </pc:sldMkLst>
        <pc:spChg chg="mod">
          <ac:chgData name="Antoniucci Martina" userId="S::martina.antoniucci@osservatoriomestieridarte.it::32541252-b29c-4a7f-8763-04ccd7aaa38b" providerId="AD" clId="Web-{214E9FB8-87B6-B186-22E4-4FAF78E7B6AF}" dt="2025-11-03T09:22:11.680" v="12" actId="14100"/>
          <ac:spMkLst>
            <pc:docMk/>
            <pc:sldMk cId="0" sldId="267"/>
            <ac:spMk id="325" creationId="{00000000-0000-0000-0000-000000000000}"/>
          </ac:spMkLst>
        </pc:spChg>
        <pc:spChg chg="mod">
          <ac:chgData name="Antoniucci Martina" userId="S::martina.antoniucci@osservatoriomestieridarte.it::32541252-b29c-4a7f-8763-04ccd7aaa38b" providerId="AD" clId="Web-{214E9FB8-87B6-B186-22E4-4FAF78E7B6AF}" dt="2025-11-03T09:41:13.003" v="50" actId="20577"/>
          <ac:spMkLst>
            <pc:docMk/>
            <pc:sldMk cId="0" sldId="267"/>
            <ac:spMk id="3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21" name="Corpo livello uno…"/>
          <p:cNvSpPr txBox="1">
            <a:spLocks noGrp="1"/>
          </p:cNvSpPr>
          <p:nvPr>
            <p:ph type="body" sz="quarter" idx="1"/>
          </p:nvPr>
        </p:nvSpPr>
        <p:spPr>
          <a:xfrm>
            <a:off x="457200" y="1600200"/>
            <a:ext cx="8229600" cy="452596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39" name="Corpo livello uno…"/>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sz="quarter"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akeuse.nz/"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academia.edu/3762020/From_15_to_0_Investigating_the_creation_of_fashion_without_the_creation_of_fabric_was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utoShape 2"/>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95" name="Freeform 4"/>
          <p:cNvSpPr/>
          <p:nvPr/>
        </p:nvSpPr>
        <p:spPr>
          <a:xfrm>
            <a:off x="0" y="9263063"/>
            <a:ext cx="12735071" cy="1023938"/>
          </a:xfrm>
          <a:prstGeom prst="rect">
            <a:avLst/>
          </a:prstGeom>
          <a:solidFill>
            <a:srgbClr val="000000"/>
          </a:solidFill>
          <a:ln w="12700">
            <a:miter lim="400000"/>
          </a:ln>
        </p:spPr>
        <p:txBody>
          <a:bodyPr lIns="45719" rIns="45719"/>
          <a:lstStyle/>
          <a:p>
            <a:endParaRPr/>
          </a:p>
        </p:txBody>
      </p:sp>
      <p:sp>
        <p:nvSpPr>
          <p:cNvPr id="96" name="Freeform 7"/>
          <p:cNvSpPr/>
          <p:nvPr/>
        </p:nvSpPr>
        <p:spPr>
          <a:xfrm>
            <a:off x="7751895" y="5657849"/>
            <a:ext cx="5296402" cy="5008322"/>
          </a:xfrm>
          <a:prstGeom prst="rect">
            <a:avLst/>
          </a:prstGeom>
          <a:solidFill>
            <a:srgbClr val="CFCF5A"/>
          </a:solidFill>
          <a:ln w="12700">
            <a:miter lim="400000"/>
          </a:ln>
        </p:spPr>
        <p:txBody>
          <a:bodyPr lIns="45719" rIns="45719"/>
          <a:lstStyle/>
          <a:p>
            <a:endParaRPr/>
          </a:p>
        </p:txBody>
      </p:sp>
      <p:pic>
        <p:nvPicPr>
          <p:cNvPr id="97" name="Picture 10" descr="Picture 10"/>
          <p:cNvPicPr>
            <a:picLocks noChangeAspect="1"/>
          </p:cNvPicPr>
          <p:nvPr/>
        </p:nvPicPr>
        <p:blipFill>
          <a:blip r:embed="rId2"/>
          <a:srcRect t="1182" b="1182"/>
          <a:stretch>
            <a:fillRect/>
          </a:stretch>
        </p:blipFill>
        <p:spPr>
          <a:xfrm>
            <a:off x="7751895" y="1028700"/>
            <a:ext cx="9482623" cy="9258300"/>
          </a:xfrm>
          <a:prstGeom prst="rect">
            <a:avLst/>
          </a:prstGeom>
          <a:ln w="12700">
            <a:miter lim="400000"/>
          </a:ln>
        </p:spPr>
      </p:pic>
      <p:sp>
        <p:nvSpPr>
          <p:cNvPr id="98" name="Freeform 11"/>
          <p:cNvSpPr/>
          <p:nvPr/>
        </p:nvSpPr>
        <p:spPr>
          <a:xfrm>
            <a:off x="13662187" y="268369"/>
            <a:ext cx="2675479" cy="559153"/>
          </a:xfrm>
          <a:prstGeom prst="rect">
            <a:avLst/>
          </a:prstGeom>
          <a:blipFill>
            <a:blip r:embed="rId3"/>
            <a:stretch>
              <a:fillRect/>
            </a:stretch>
          </a:blipFill>
          <a:ln w="12700">
            <a:miter lim="400000"/>
          </a:ln>
        </p:spPr>
        <p:txBody>
          <a:bodyPr lIns="45719" rIns="45719"/>
          <a:lstStyle/>
          <a:p>
            <a:endParaRPr/>
          </a:p>
        </p:txBody>
      </p:sp>
      <p:sp>
        <p:nvSpPr>
          <p:cNvPr id="99" name="TextBox 12"/>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100" name="TextBox 13"/>
          <p:cNvSpPr txBox="1"/>
          <p:nvPr/>
        </p:nvSpPr>
        <p:spPr>
          <a:xfrm>
            <a:off x="1053482" y="4331208"/>
            <a:ext cx="6774163" cy="4431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defTabSz="449580">
              <a:defRPr sz="4800">
                <a:uFill>
                  <a:solidFill>
                    <a:srgbClr val="00B050"/>
                  </a:solidFill>
                </a:uFill>
                <a:latin typeface="DM Serif Display"/>
                <a:ea typeface="DM Serif Display"/>
                <a:cs typeface="DM Serif Display"/>
                <a:sym typeface="DM Serif Display"/>
              </a:defRPr>
            </a:lvl1pPr>
          </a:lstStyle>
          <a:p>
            <a:pPr algn="l">
              <a:defRPr>
                <a:uFill>
                  <a:solidFill>
                    <a:srgbClr val="000000"/>
                  </a:solidFill>
                </a:uFill>
              </a:defRPr>
            </a:pPr>
            <a:r>
              <a:rPr dirty="0">
                <a:uFill>
                  <a:solidFill>
                    <a:srgbClr val="00B050"/>
                  </a:solidFill>
                </a:uFill>
              </a:rPr>
              <a:t>I</a:t>
            </a:r>
            <a:r>
              <a:rPr lang="it-IT" dirty="0">
                <a:uFill>
                  <a:solidFill>
                    <a:srgbClr val="00B050"/>
                  </a:solidFill>
                </a:uFill>
              </a:rPr>
              <a:t>DEA GENERATION</a:t>
            </a:r>
            <a:r>
              <a:rPr dirty="0">
                <a:uFill>
                  <a:solidFill>
                    <a:srgbClr val="00B050"/>
                  </a:solidFill>
                </a:uFill>
              </a:rPr>
              <a:t>: </a:t>
            </a:r>
            <a:r>
              <a:rPr lang="it-IT" dirty="0">
                <a:uFill>
                  <a:solidFill>
                    <a:srgbClr val="00B050"/>
                  </a:solidFill>
                </a:uFill>
              </a:rPr>
              <a:t>CREATIVITY APPLYING TO THE CLOTHES UP-CYCLING PROCESS (PRODUCT RE-DESIGN AND RENOVATION)</a:t>
            </a:r>
            <a:endParaRPr sz="1200" dirty="0">
              <a:solidFill>
                <a:srgbClr val="00B050"/>
              </a:solidFill>
              <a:uFill>
                <a:solidFill>
                  <a:srgbClr val="00B050"/>
                </a:solidFill>
              </a:uFill>
            </a:endParaRPr>
          </a:p>
        </p:txBody>
      </p:sp>
      <p:sp>
        <p:nvSpPr>
          <p:cNvPr id="101" name="TextBox 14"/>
          <p:cNvSpPr txBox="1"/>
          <p:nvPr/>
        </p:nvSpPr>
        <p:spPr>
          <a:xfrm>
            <a:off x="1011141" y="2307320"/>
            <a:ext cx="6682774" cy="173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13300"/>
              </a:lnSpc>
              <a:defRPr sz="12000">
                <a:solidFill>
                  <a:srgbClr val="CFCF5A"/>
                </a:solidFill>
                <a:latin typeface="DM Serif Display"/>
                <a:ea typeface="DM Serif Display"/>
                <a:cs typeface="DM Serif Display"/>
                <a:sym typeface="DM Serif Display"/>
              </a:defRPr>
            </a:lvl1pPr>
          </a:lstStyle>
          <a:p>
            <a:r>
              <a:rPr dirty="0"/>
              <a:t>Module </a:t>
            </a:r>
            <a:r>
              <a:rPr lang="it-IT" dirty="0"/>
              <a:t>2</a:t>
            </a:r>
            <a:endParaRPr dirty="0"/>
          </a:p>
        </p:txBody>
      </p:sp>
      <p:sp>
        <p:nvSpPr>
          <p:cNvPr id="102" name="AutoShape 16"/>
          <p:cNvSpPr/>
          <p:nvPr/>
        </p:nvSpPr>
        <p:spPr>
          <a:xfrm flipV="1">
            <a:off x="16675330" y="-1"/>
            <a:ext cx="1" cy="10287001"/>
          </a:xfrm>
          <a:prstGeom prst="line">
            <a:avLst/>
          </a:prstGeom>
          <a:ln>
            <a:solidFill>
              <a:srgbClr val="1E2328"/>
            </a:solidFill>
          </a:ln>
        </p:spPr>
        <p:txBody>
          <a:bodyPr lIns="45719" rIns="45719"/>
          <a:lstStyle/>
          <a:p>
            <a:endParaRPr/>
          </a:p>
        </p:txBody>
      </p:sp>
      <p:sp>
        <p:nvSpPr>
          <p:cNvPr id="103" name="TextBox 17"/>
          <p:cNvSpPr txBox="1"/>
          <p:nvPr/>
        </p:nvSpPr>
        <p:spPr>
          <a:xfrm rot="16200000">
            <a:off x="15812900" y="7533943"/>
            <a:ext cx="3331811" cy="269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roup 2"/>
          <p:cNvGrpSpPr/>
          <p:nvPr/>
        </p:nvGrpSpPr>
        <p:grpSpPr>
          <a:xfrm>
            <a:off x="-2" y="-2"/>
            <a:ext cx="18288002" cy="10287002"/>
            <a:chOff x="-1" y="-1"/>
            <a:chExt cx="18288001" cy="10287001"/>
          </a:xfrm>
        </p:grpSpPr>
        <p:sp>
          <p:nvSpPr>
            <p:cNvPr id="234"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35"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36"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37" name="TextBox 7"/>
            <p:cNvSpPr txBox="1"/>
            <p:nvPr/>
          </p:nvSpPr>
          <p:spPr>
            <a:xfrm rot="16200000">
              <a:off x="15851000" y="7450123"/>
              <a:ext cx="33470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239" name="AutoShape 8"/>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240" name="AutoShape 22"/>
          <p:cNvSpPr/>
          <p:nvPr/>
        </p:nvSpPr>
        <p:spPr>
          <a:xfrm>
            <a:off x="3293149" y="6311215"/>
            <a:ext cx="719042" cy="4762"/>
          </a:xfrm>
          <a:prstGeom prst="line">
            <a:avLst/>
          </a:prstGeom>
          <a:ln>
            <a:solidFill>
              <a:srgbClr val="FFFFFF"/>
            </a:solidFill>
          </a:ln>
        </p:spPr>
        <p:txBody>
          <a:bodyPr lIns="45719" rIns="45719"/>
          <a:lstStyle/>
          <a:p>
            <a:endParaRPr/>
          </a:p>
        </p:txBody>
      </p:sp>
      <p:sp>
        <p:nvSpPr>
          <p:cNvPr id="241" name="AutoShape 23"/>
          <p:cNvSpPr/>
          <p:nvPr/>
        </p:nvSpPr>
        <p:spPr>
          <a:xfrm>
            <a:off x="6954038" y="6311215"/>
            <a:ext cx="719043" cy="4762"/>
          </a:xfrm>
          <a:prstGeom prst="line">
            <a:avLst/>
          </a:prstGeom>
          <a:ln>
            <a:solidFill>
              <a:srgbClr val="FFFFFF"/>
            </a:solidFill>
          </a:ln>
        </p:spPr>
        <p:txBody>
          <a:bodyPr lIns="45719" rIns="45719"/>
          <a:lstStyle/>
          <a:p>
            <a:endParaRPr/>
          </a:p>
        </p:txBody>
      </p:sp>
      <p:grpSp>
        <p:nvGrpSpPr>
          <p:cNvPr id="244" name="Group 24"/>
          <p:cNvGrpSpPr/>
          <p:nvPr/>
        </p:nvGrpSpPr>
        <p:grpSpPr>
          <a:xfrm>
            <a:off x="11018817" y="3883545"/>
            <a:ext cx="4658817" cy="6081708"/>
            <a:chOff x="0" y="0"/>
            <a:chExt cx="4658815" cy="6081707"/>
          </a:xfrm>
        </p:grpSpPr>
        <p:sp>
          <p:nvSpPr>
            <p:cNvPr id="242" name="Freeform 25"/>
            <p:cNvSpPr/>
            <p:nvPr/>
          </p:nvSpPr>
          <p:spPr>
            <a:xfrm>
              <a:off x="-1" y="0"/>
              <a:ext cx="4658817" cy="6081708"/>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243" name="TextBox 26"/>
            <p:cNvSpPr/>
            <p:nvPr/>
          </p:nvSpPr>
          <p:spPr>
            <a:xfrm>
              <a:off x="-1" y="-1"/>
              <a:ext cx="4658817" cy="6081709"/>
            </a:xfrm>
            <a:prstGeom prst="rect">
              <a:avLst/>
            </a:prstGeom>
            <a:solidFill>
              <a:srgbClr val="CFCF5A"/>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245" name="AutoShape 37"/>
          <p:cNvSpPr/>
          <p:nvPr/>
        </p:nvSpPr>
        <p:spPr>
          <a:xfrm>
            <a:off x="12956918" y="7666643"/>
            <a:ext cx="719042" cy="4762"/>
          </a:xfrm>
          <a:prstGeom prst="line">
            <a:avLst/>
          </a:prstGeom>
          <a:ln>
            <a:solidFill>
              <a:srgbClr val="FFFFFF"/>
            </a:solidFill>
          </a:ln>
        </p:spPr>
        <p:txBody>
          <a:bodyPr lIns="45719" rIns="45719"/>
          <a:lstStyle/>
          <a:p>
            <a:endParaRPr/>
          </a:p>
        </p:txBody>
      </p:sp>
      <p:sp>
        <p:nvSpPr>
          <p:cNvPr id="246" name="TextBox 38"/>
          <p:cNvSpPr txBox="1"/>
          <p:nvPr/>
        </p:nvSpPr>
        <p:spPr>
          <a:xfrm>
            <a:off x="2490483" y="1567598"/>
            <a:ext cx="10598944" cy="802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000"/>
              </a:lnSpc>
              <a:defRPr sz="6000">
                <a:solidFill>
                  <a:srgbClr val="1E2328"/>
                </a:solidFill>
                <a:latin typeface="DM Serif Display"/>
                <a:ea typeface="DM Serif Display"/>
                <a:cs typeface="DM Serif Display"/>
                <a:sym typeface="DM Serif Display"/>
              </a:defRPr>
            </a:lvl1pPr>
          </a:lstStyle>
          <a:p>
            <a:r>
              <a:rPr dirty="0"/>
              <a:t>Module </a:t>
            </a:r>
            <a:r>
              <a:rPr lang="it-IT" dirty="0"/>
              <a:t>2</a:t>
            </a:r>
            <a:r>
              <a:rPr dirty="0"/>
              <a:t> Training Units</a:t>
            </a:r>
          </a:p>
        </p:txBody>
      </p:sp>
      <p:sp>
        <p:nvSpPr>
          <p:cNvPr id="247" name="TextBox 40"/>
          <p:cNvSpPr txBox="1"/>
          <p:nvPr/>
        </p:nvSpPr>
        <p:spPr>
          <a:xfrm>
            <a:off x="1098977" y="4168163"/>
            <a:ext cx="876395" cy="428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0</a:t>
            </a:r>
          </a:p>
        </p:txBody>
      </p:sp>
      <p:sp>
        <p:nvSpPr>
          <p:cNvPr id="248" name="TextBox 41"/>
          <p:cNvSpPr txBox="1"/>
          <p:nvPr/>
        </p:nvSpPr>
        <p:spPr>
          <a:xfrm>
            <a:off x="6875357" y="4261665"/>
            <a:ext cx="876395" cy="428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02</a:t>
            </a:r>
          </a:p>
        </p:txBody>
      </p:sp>
      <p:sp>
        <p:nvSpPr>
          <p:cNvPr id="249" name="TextBox 42"/>
          <p:cNvSpPr txBox="1"/>
          <p:nvPr/>
        </p:nvSpPr>
        <p:spPr>
          <a:xfrm>
            <a:off x="5688470" y="5452848"/>
            <a:ext cx="3250171" cy="428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content</a:t>
            </a:r>
          </a:p>
        </p:txBody>
      </p:sp>
      <p:sp>
        <p:nvSpPr>
          <p:cNvPr id="250" name="TextBox 47"/>
          <p:cNvSpPr txBox="1"/>
          <p:nvPr/>
        </p:nvSpPr>
        <p:spPr>
          <a:xfrm>
            <a:off x="11812492" y="4988943"/>
            <a:ext cx="3250170" cy="2215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rPr dirty="0"/>
              <a:t>CLOTHING MODULAR ITEMS AND CREATIVE UPCYCLING APPROACHES</a:t>
            </a:r>
          </a:p>
        </p:txBody>
      </p:sp>
      <p:sp>
        <p:nvSpPr>
          <p:cNvPr id="251" name="TextBox 48"/>
          <p:cNvSpPr txBox="1"/>
          <p:nvPr/>
        </p:nvSpPr>
        <p:spPr>
          <a:xfrm>
            <a:off x="12061115" y="8039516"/>
            <a:ext cx="2574219" cy="326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rPr dirty="0"/>
              <a:t>Duration</a:t>
            </a:r>
            <a:r>
              <a:rPr lang="it-IT" dirty="0"/>
              <a:t>: 13 hours</a:t>
            </a:r>
            <a:endParaRPr dirty="0"/>
          </a:p>
        </p:txBody>
      </p:sp>
      <p:sp>
        <p:nvSpPr>
          <p:cNvPr id="252" name="TextBox 51"/>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253" name="Freeform 25"/>
          <p:cNvSpPr/>
          <p:nvPr/>
        </p:nvSpPr>
        <p:spPr>
          <a:xfrm>
            <a:off x="5766643" y="3875887"/>
            <a:ext cx="4658817" cy="6081708"/>
          </a:xfrm>
          <a:prstGeom prst="rect">
            <a:avLst/>
          </a:prstGeom>
          <a:solidFill>
            <a:srgbClr val="1E2328"/>
          </a:solidFill>
          <a:ln w="12700">
            <a:miter lim="400000"/>
          </a:ln>
        </p:spPr>
        <p:txBody>
          <a:bodyPr lIns="45719" rIns="45719"/>
          <a:lstStyle/>
          <a:p>
            <a:endParaRPr/>
          </a:p>
        </p:txBody>
      </p:sp>
      <p:sp>
        <p:nvSpPr>
          <p:cNvPr id="254" name="TextBox 47"/>
          <p:cNvSpPr txBox="1"/>
          <p:nvPr/>
        </p:nvSpPr>
        <p:spPr>
          <a:xfrm>
            <a:off x="6283063" y="4922542"/>
            <a:ext cx="3425366" cy="2215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rPr dirty="0"/>
              <a:t>GARMENT DECONSTRUCTION AND PRODUCT REDESIGN METHODOLOGIES</a:t>
            </a:r>
          </a:p>
        </p:txBody>
      </p:sp>
      <p:sp>
        <p:nvSpPr>
          <p:cNvPr id="255" name="AutoShape 37"/>
          <p:cNvSpPr/>
          <p:nvPr/>
        </p:nvSpPr>
        <p:spPr>
          <a:xfrm>
            <a:off x="7590602" y="7648925"/>
            <a:ext cx="719042" cy="4762"/>
          </a:xfrm>
          <a:prstGeom prst="line">
            <a:avLst/>
          </a:prstGeom>
          <a:ln>
            <a:solidFill>
              <a:srgbClr val="FFFFFF"/>
            </a:solidFill>
          </a:ln>
        </p:spPr>
        <p:txBody>
          <a:bodyPr lIns="45719" rIns="45719"/>
          <a:lstStyle/>
          <a:p>
            <a:endParaRPr/>
          </a:p>
        </p:txBody>
      </p:sp>
      <p:sp>
        <p:nvSpPr>
          <p:cNvPr id="256" name="TextBox 48"/>
          <p:cNvSpPr txBox="1"/>
          <p:nvPr/>
        </p:nvSpPr>
        <p:spPr>
          <a:xfrm>
            <a:off x="6636342" y="8106847"/>
            <a:ext cx="2574219" cy="326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rPr dirty="0"/>
              <a:t>Duration</a:t>
            </a:r>
            <a:r>
              <a:rPr lang="it-IT" dirty="0"/>
              <a:t>: 13 hours</a:t>
            </a:r>
            <a:endParaRPr dirty="0"/>
          </a:p>
        </p:txBody>
      </p:sp>
      <p:sp>
        <p:nvSpPr>
          <p:cNvPr id="257" name="Freeform 25"/>
          <p:cNvSpPr/>
          <p:nvPr/>
        </p:nvSpPr>
        <p:spPr>
          <a:xfrm>
            <a:off x="475298" y="3801752"/>
            <a:ext cx="4658817" cy="6081708"/>
          </a:xfrm>
          <a:prstGeom prst="rect">
            <a:avLst/>
          </a:prstGeom>
          <a:solidFill>
            <a:srgbClr val="CFCF5A"/>
          </a:solidFill>
          <a:ln w="12700">
            <a:miter lim="400000"/>
          </a:ln>
        </p:spPr>
        <p:txBody>
          <a:bodyPr lIns="45719" rIns="45719"/>
          <a:lstStyle/>
          <a:p>
            <a:endParaRPr/>
          </a:p>
        </p:txBody>
      </p:sp>
      <p:sp>
        <p:nvSpPr>
          <p:cNvPr id="258" name="TextBox 47"/>
          <p:cNvSpPr txBox="1"/>
          <p:nvPr/>
        </p:nvSpPr>
        <p:spPr>
          <a:xfrm>
            <a:off x="1041578" y="4641763"/>
            <a:ext cx="3250170" cy="265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rPr dirty="0"/>
              <a:t>THE ORIGIN OF UPCYCLING, ITS EVOLUTION AND CONTEMPORARY CREATIVE PRACTICE</a:t>
            </a:r>
          </a:p>
        </p:txBody>
      </p:sp>
      <p:sp>
        <p:nvSpPr>
          <p:cNvPr id="259" name="AutoShape 37"/>
          <p:cNvSpPr/>
          <p:nvPr/>
        </p:nvSpPr>
        <p:spPr>
          <a:xfrm>
            <a:off x="2078909" y="7744794"/>
            <a:ext cx="719043" cy="4763"/>
          </a:xfrm>
          <a:prstGeom prst="line">
            <a:avLst/>
          </a:prstGeom>
          <a:ln>
            <a:solidFill>
              <a:srgbClr val="FFFFFF"/>
            </a:solidFill>
          </a:ln>
        </p:spPr>
        <p:txBody>
          <a:bodyPr lIns="45719" rIns="45719"/>
          <a:lstStyle/>
          <a:p>
            <a:endParaRPr/>
          </a:p>
        </p:txBody>
      </p:sp>
      <p:sp>
        <p:nvSpPr>
          <p:cNvPr id="260" name="TextBox 48"/>
          <p:cNvSpPr txBox="1"/>
          <p:nvPr/>
        </p:nvSpPr>
        <p:spPr>
          <a:xfrm>
            <a:off x="1320487" y="8001785"/>
            <a:ext cx="2574220" cy="326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rPr dirty="0"/>
              <a:t>Duration</a:t>
            </a:r>
            <a:r>
              <a:rPr lang="it-IT" dirty="0"/>
              <a:t>: 7 hours</a:t>
            </a:r>
            <a:endParaRPr dirty="0"/>
          </a:p>
        </p:txBody>
      </p:sp>
      <p:grpSp>
        <p:nvGrpSpPr>
          <p:cNvPr id="263" name="Group 27"/>
          <p:cNvGrpSpPr/>
          <p:nvPr/>
        </p:nvGrpSpPr>
        <p:grpSpPr>
          <a:xfrm>
            <a:off x="3282760" y="3427772"/>
            <a:ext cx="1008986" cy="986194"/>
            <a:chOff x="0" y="0"/>
            <a:chExt cx="1008985" cy="986193"/>
          </a:xfrm>
        </p:grpSpPr>
        <p:sp>
          <p:nvSpPr>
            <p:cNvPr id="261" name="Freeform 28"/>
            <p:cNvSpPr/>
            <p:nvPr/>
          </p:nvSpPr>
          <p:spPr>
            <a:xfrm>
              <a:off x="0" y="0"/>
              <a:ext cx="1008986" cy="986194"/>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sp>
          <p:nvSpPr>
            <p:cNvPr id="262" name="TextBox 29"/>
            <p:cNvSpPr/>
            <p:nvPr/>
          </p:nvSpPr>
          <p:spPr>
            <a:xfrm>
              <a:off x="-1" y="-1"/>
              <a:ext cx="1008987" cy="986195"/>
            </a:xfrm>
            <a:prstGeom prst="rect">
              <a:avLst/>
            </a:prstGeom>
            <a:solidFill>
              <a:srgbClr val="1E2328"/>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264" name="TextBox 49"/>
          <p:cNvSpPr txBox="1"/>
          <p:nvPr/>
        </p:nvSpPr>
        <p:spPr>
          <a:xfrm>
            <a:off x="3298740" y="3790057"/>
            <a:ext cx="876395" cy="449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t>01</a:t>
            </a:r>
          </a:p>
        </p:txBody>
      </p:sp>
      <p:grpSp>
        <p:nvGrpSpPr>
          <p:cNvPr id="267" name="Group 27"/>
          <p:cNvGrpSpPr/>
          <p:nvPr/>
        </p:nvGrpSpPr>
        <p:grpSpPr>
          <a:xfrm>
            <a:off x="8530703" y="3382790"/>
            <a:ext cx="1008986" cy="986194"/>
            <a:chOff x="0" y="0"/>
            <a:chExt cx="1008985" cy="986193"/>
          </a:xfrm>
        </p:grpSpPr>
        <p:sp>
          <p:nvSpPr>
            <p:cNvPr id="265" name="Freeform 28"/>
            <p:cNvSpPr/>
            <p:nvPr/>
          </p:nvSpPr>
          <p:spPr>
            <a:xfrm>
              <a:off x="0" y="0"/>
              <a:ext cx="1008986" cy="986194"/>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266" name="TextBox 29"/>
            <p:cNvSpPr/>
            <p:nvPr/>
          </p:nvSpPr>
          <p:spPr>
            <a:xfrm>
              <a:off x="-1" y="-1"/>
              <a:ext cx="1008987" cy="986195"/>
            </a:xfrm>
            <a:prstGeom prst="rect">
              <a:avLst/>
            </a:prstGeom>
            <a:solidFill>
              <a:srgbClr val="CFCF5A"/>
            </a:solidFill>
            <a:ln w="12700" cap="flat">
              <a:noFill/>
              <a:miter lim="400000"/>
            </a:ln>
            <a:effectLst/>
          </p:spPr>
          <p:txBody>
            <a:bodyPr wrap="square" lIns="45719" tIns="45719" rIns="45719" bIns="45719" numCol="1" anchor="ctr">
              <a:noAutofit/>
            </a:bodyPr>
            <a:lstStyle/>
            <a:p>
              <a:pPr algn="ctr">
                <a:lnSpc>
                  <a:spcPts val="2100"/>
                </a:lnSpc>
              </a:pPr>
              <a:endParaRPr/>
            </a:p>
          </p:txBody>
        </p:sp>
      </p:grpSp>
      <p:grpSp>
        <p:nvGrpSpPr>
          <p:cNvPr id="270" name="Group 27"/>
          <p:cNvGrpSpPr/>
          <p:nvPr/>
        </p:nvGrpSpPr>
        <p:grpSpPr>
          <a:xfrm>
            <a:off x="13660240" y="3427772"/>
            <a:ext cx="1008986" cy="986194"/>
            <a:chOff x="0" y="0"/>
            <a:chExt cx="1008985" cy="986193"/>
          </a:xfrm>
        </p:grpSpPr>
        <p:sp>
          <p:nvSpPr>
            <p:cNvPr id="268" name="Freeform 28"/>
            <p:cNvSpPr/>
            <p:nvPr/>
          </p:nvSpPr>
          <p:spPr>
            <a:xfrm>
              <a:off x="0" y="0"/>
              <a:ext cx="1008986" cy="986194"/>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sp>
          <p:nvSpPr>
            <p:cNvPr id="269" name="TextBox 29"/>
            <p:cNvSpPr/>
            <p:nvPr/>
          </p:nvSpPr>
          <p:spPr>
            <a:xfrm>
              <a:off x="-1" y="-1"/>
              <a:ext cx="1008987" cy="986195"/>
            </a:xfrm>
            <a:prstGeom prst="rect">
              <a:avLst/>
            </a:prstGeom>
            <a:solidFill>
              <a:srgbClr val="1E2328"/>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271" name="TextBox 49"/>
          <p:cNvSpPr txBox="1"/>
          <p:nvPr/>
        </p:nvSpPr>
        <p:spPr>
          <a:xfrm>
            <a:off x="8596997" y="3624667"/>
            <a:ext cx="876395" cy="449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t>02</a:t>
            </a:r>
          </a:p>
        </p:txBody>
      </p:sp>
      <p:sp>
        <p:nvSpPr>
          <p:cNvPr id="272" name="TextBox 49"/>
          <p:cNvSpPr txBox="1"/>
          <p:nvPr/>
        </p:nvSpPr>
        <p:spPr>
          <a:xfrm>
            <a:off x="13680999" y="3774033"/>
            <a:ext cx="876395" cy="449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t>03</a:t>
            </a:r>
          </a:p>
        </p:txBody>
      </p:sp>
      <p:sp>
        <p:nvSpPr>
          <p:cNvPr id="273" name="TextBox 17"/>
          <p:cNvSpPr txBox="1"/>
          <p:nvPr/>
        </p:nvSpPr>
        <p:spPr>
          <a:xfrm>
            <a:off x="4895360" y="2453684"/>
            <a:ext cx="7520749" cy="383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200"/>
              </a:lnSpc>
              <a:defRPr sz="2400">
                <a:solidFill>
                  <a:srgbClr val="1E2328"/>
                </a:solidFill>
                <a:latin typeface="Montserrat"/>
                <a:ea typeface="Montserrat"/>
                <a:cs typeface="Montserrat"/>
                <a:sym typeface="Montserrat"/>
              </a:defRPr>
            </a:pPr>
            <a:r>
              <a:rPr dirty="0"/>
              <a:t>These Training Units compose Module </a:t>
            </a:r>
            <a:r>
              <a:rPr lang="it-IT" dirty="0"/>
              <a:t>2</a:t>
            </a:r>
            <a:endParaRPr dirty="0"/>
          </a:p>
        </p:txBody>
      </p:sp>
      <p:sp>
        <p:nvSpPr>
          <p:cNvPr id="274" name="TextBox 13"/>
          <p:cNvSpPr txBox="1"/>
          <p:nvPr/>
        </p:nvSpPr>
        <p:spPr>
          <a:xfrm>
            <a:off x="7191658" y="169752"/>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 </a:t>
            </a:r>
            <a:r>
              <a:rPr lang="en-US" sz="2450"/>
              <a:t>IDEA GENERATION: CREATIVITY APPLYING TO</a:t>
            </a:r>
            <a:endParaRPr lang="it-IT" sz="245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lang="it-IT" sz="2450" dirty="0"/>
              <a:t> </a:t>
            </a:r>
            <a:endParaRPr sz="2450">
              <a:solidFill>
                <a:srgbClr val="00B050"/>
              </a:solidFill>
              <a:uFill>
                <a:solidFill>
                  <a:srgbClr val="00B050"/>
                </a:solidFill>
              </a:u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Group 2"/>
          <p:cNvGrpSpPr/>
          <p:nvPr/>
        </p:nvGrpSpPr>
        <p:grpSpPr>
          <a:xfrm>
            <a:off x="-2" y="-2"/>
            <a:ext cx="18288002" cy="10287002"/>
            <a:chOff x="-1" y="-1"/>
            <a:chExt cx="18288001" cy="10287001"/>
          </a:xfrm>
        </p:grpSpPr>
        <p:sp>
          <p:nvSpPr>
            <p:cNvPr id="276"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77"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78"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79" name="TextBox 7"/>
            <p:cNvSpPr txBox="1"/>
            <p:nvPr/>
          </p:nvSpPr>
          <p:spPr>
            <a:xfrm rot="16200000">
              <a:off x="15828140" y="7488223"/>
              <a:ext cx="32708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281" name="AutoShape 8"/>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282" name="AutoShape 22"/>
          <p:cNvSpPr/>
          <p:nvPr/>
        </p:nvSpPr>
        <p:spPr>
          <a:xfrm>
            <a:off x="3293149" y="6311215"/>
            <a:ext cx="719042" cy="4762"/>
          </a:xfrm>
          <a:prstGeom prst="line">
            <a:avLst/>
          </a:prstGeom>
          <a:ln>
            <a:solidFill>
              <a:srgbClr val="FFFFFF"/>
            </a:solidFill>
          </a:ln>
        </p:spPr>
        <p:txBody>
          <a:bodyPr lIns="45719" rIns="45719"/>
          <a:lstStyle/>
          <a:p>
            <a:endParaRPr/>
          </a:p>
        </p:txBody>
      </p:sp>
      <p:sp>
        <p:nvSpPr>
          <p:cNvPr id="283" name="AutoShape 23"/>
          <p:cNvSpPr/>
          <p:nvPr/>
        </p:nvSpPr>
        <p:spPr>
          <a:xfrm>
            <a:off x="6954038" y="6311215"/>
            <a:ext cx="719043" cy="4762"/>
          </a:xfrm>
          <a:prstGeom prst="line">
            <a:avLst/>
          </a:prstGeom>
          <a:ln>
            <a:solidFill>
              <a:srgbClr val="FFFFFF"/>
            </a:solidFill>
          </a:ln>
        </p:spPr>
        <p:txBody>
          <a:bodyPr lIns="45719" rIns="45719"/>
          <a:lstStyle/>
          <a:p>
            <a:endParaRPr/>
          </a:p>
        </p:txBody>
      </p:sp>
      <p:sp>
        <p:nvSpPr>
          <p:cNvPr id="287" name="AutoShape 37"/>
          <p:cNvSpPr/>
          <p:nvPr/>
        </p:nvSpPr>
        <p:spPr>
          <a:xfrm>
            <a:off x="12956918" y="7666643"/>
            <a:ext cx="719042" cy="4762"/>
          </a:xfrm>
          <a:prstGeom prst="line">
            <a:avLst/>
          </a:prstGeom>
          <a:ln>
            <a:solidFill>
              <a:srgbClr val="FFFFFF"/>
            </a:solidFill>
          </a:ln>
        </p:spPr>
        <p:txBody>
          <a:bodyPr lIns="45719" rIns="45719"/>
          <a:lstStyle/>
          <a:p>
            <a:endParaRPr/>
          </a:p>
        </p:txBody>
      </p:sp>
      <p:sp>
        <p:nvSpPr>
          <p:cNvPr id="288" name="TextBox 38"/>
          <p:cNvSpPr txBox="1"/>
          <p:nvPr/>
        </p:nvSpPr>
        <p:spPr>
          <a:xfrm>
            <a:off x="2490483" y="1567598"/>
            <a:ext cx="10598944" cy="802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000"/>
              </a:lnSpc>
              <a:defRPr sz="6000">
                <a:solidFill>
                  <a:srgbClr val="1E2328"/>
                </a:solidFill>
                <a:latin typeface="DM Serif Display"/>
                <a:ea typeface="DM Serif Display"/>
                <a:cs typeface="DM Serif Display"/>
                <a:sym typeface="DM Serif Display"/>
              </a:defRPr>
            </a:lvl1pPr>
          </a:lstStyle>
          <a:p>
            <a:r>
              <a:rPr dirty="0"/>
              <a:t>Module </a:t>
            </a:r>
            <a:r>
              <a:rPr lang="it-IT" dirty="0"/>
              <a:t>2 </a:t>
            </a:r>
            <a:r>
              <a:rPr dirty="0"/>
              <a:t>Training Units</a:t>
            </a:r>
          </a:p>
        </p:txBody>
      </p:sp>
      <p:sp>
        <p:nvSpPr>
          <p:cNvPr id="289" name="TextBox 40"/>
          <p:cNvSpPr txBox="1"/>
          <p:nvPr/>
        </p:nvSpPr>
        <p:spPr>
          <a:xfrm>
            <a:off x="1098977" y="4168163"/>
            <a:ext cx="876395" cy="428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0</a:t>
            </a:r>
          </a:p>
        </p:txBody>
      </p:sp>
      <p:sp>
        <p:nvSpPr>
          <p:cNvPr id="290" name="TextBox 41"/>
          <p:cNvSpPr txBox="1"/>
          <p:nvPr/>
        </p:nvSpPr>
        <p:spPr>
          <a:xfrm>
            <a:off x="6875357" y="4261665"/>
            <a:ext cx="876395" cy="428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02</a:t>
            </a:r>
          </a:p>
        </p:txBody>
      </p:sp>
      <p:sp>
        <p:nvSpPr>
          <p:cNvPr id="291" name="TextBox 42"/>
          <p:cNvSpPr txBox="1"/>
          <p:nvPr/>
        </p:nvSpPr>
        <p:spPr>
          <a:xfrm>
            <a:off x="5688470" y="5452848"/>
            <a:ext cx="3250171" cy="428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500">
                <a:solidFill>
                  <a:srgbClr val="FFFFFF"/>
                </a:solidFill>
                <a:latin typeface="DM Serif Display"/>
                <a:ea typeface="DM Serif Display"/>
                <a:cs typeface="DM Serif Display"/>
                <a:sym typeface="DM Serif Display"/>
              </a:defRPr>
            </a:lvl1pPr>
          </a:lstStyle>
          <a:p>
            <a:r>
              <a:t>content</a:t>
            </a:r>
          </a:p>
        </p:txBody>
      </p:sp>
      <p:sp>
        <p:nvSpPr>
          <p:cNvPr id="292" name="TextBox 47"/>
          <p:cNvSpPr txBox="1"/>
          <p:nvPr/>
        </p:nvSpPr>
        <p:spPr>
          <a:xfrm>
            <a:off x="11812492" y="4988943"/>
            <a:ext cx="3250170" cy="437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t>TITLE</a:t>
            </a:r>
          </a:p>
        </p:txBody>
      </p:sp>
      <p:sp>
        <p:nvSpPr>
          <p:cNvPr id="293" name="TextBox 48"/>
          <p:cNvSpPr txBox="1"/>
          <p:nvPr/>
        </p:nvSpPr>
        <p:spPr>
          <a:xfrm>
            <a:off x="12061115" y="8039516"/>
            <a:ext cx="2574219" cy="326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t>Duration.</a:t>
            </a:r>
          </a:p>
        </p:txBody>
      </p:sp>
      <p:sp>
        <p:nvSpPr>
          <p:cNvPr id="294" name="TextBox 51"/>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grpSp>
        <p:nvGrpSpPr>
          <p:cNvPr id="297" name="Group 24"/>
          <p:cNvGrpSpPr/>
          <p:nvPr/>
        </p:nvGrpSpPr>
        <p:grpSpPr>
          <a:xfrm>
            <a:off x="5766643" y="3875887"/>
            <a:ext cx="4658817" cy="6081708"/>
            <a:chOff x="0" y="0"/>
            <a:chExt cx="4658815" cy="6081707"/>
          </a:xfrm>
        </p:grpSpPr>
        <p:sp>
          <p:nvSpPr>
            <p:cNvPr id="295" name="Freeform 25"/>
            <p:cNvSpPr/>
            <p:nvPr/>
          </p:nvSpPr>
          <p:spPr>
            <a:xfrm>
              <a:off x="-1" y="0"/>
              <a:ext cx="4658817" cy="6081708"/>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296" name="TextBox 26"/>
            <p:cNvSpPr/>
            <p:nvPr/>
          </p:nvSpPr>
          <p:spPr>
            <a:xfrm>
              <a:off x="-1" y="-1"/>
              <a:ext cx="4658817" cy="6081709"/>
            </a:xfrm>
            <a:prstGeom prst="rect">
              <a:avLst/>
            </a:prstGeom>
            <a:solidFill>
              <a:srgbClr val="CFCF5A"/>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298" name="TextBox 47"/>
          <p:cNvSpPr txBox="1"/>
          <p:nvPr/>
        </p:nvSpPr>
        <p:spPr>
          <a:xfrm>
            <a:off x="6325038" y="4539155"/>
            <a:ext cx="3250170" cy="3548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rPr dirty="0"/>
              <a:t>UPCYCLING SPECIFIC CLOTHING CATEGORIES: A FOCUS ON REDESIGNING STRETCH GARMENTS</a:t>
            </a:r>
          </a:p>
        </p:txBody>
      </p:sp>
      <p:sp>
        <p:nvSpPr>
          <p:cNvPr id="299" name="AutoShape 37"/>
          <p:cNvSpPr/>
          <p:nvPr/>
        </p:nvSpPr>
        <p:spPr>
          <a:xfrm>
            <a:off x="7590602" y="7648925"/>
            <a:ext cx="719042" cy="4762"/>
          </a:xfrm>
          <a:prstGeom prst="line">
            <a:avLst/>
          </a:prstGeom>
          <a:ln>
            <a:solidFill>
              <a:srgbClr val="FFFFFF"/>
            </a:solidFill>
          </a:ln>
        </p:spPr>
        <p:txBody>
          <a:bodyPr lIns="45719" rIns="45719"/>
          <a:lstStyle/>
          <a:p>
            <a:endParaRPr/>
          </a:p>
        </p:txBody>
      </p:sp>
      <p:sp>
        <p:nvSpPr>
          <p:cNvPr id="300" name="TextBox 48"/>
          <p:cNvSpPr txBox="1"/>
          <p:nvPr/>
        </p:nvSpPr>
        <p:spPr>
          <a:xfrm>
            <a:off x="6636342" y="8106847"/>
            <a:ext cx="2574219" cy="326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rPr dirty="0"/>
              <a:t>Duration</a:t>
            </a:r>
            <a:r>
              <a:rPr lang="it-IT" dirty="0"/>
              <a:t>: 13 hours</a:t>
            </a:r>
            <a:endParaRPr dirty="0"/>
          </a:p>
        </p:txBody>
      </p:sp>
      <p:grpSp>
        <p:nvGrpSpPr>
          <p:cNvPr id="303" name="Group 24"/>
          <p:cNvGrpSpPr/>
          <p:nvPr/>
        </p:nvGrpSpPr>
        <p:grpSpPr>
          <a:xfrm>
            <a:off x="475298" y="3801752"/>
            <a:ext cx="4658817" cy="6081708"/>
            <a:chOff x="0" y="0"/>
            <a:chExt cx="4658815" cy="6081707"/>
          </a:xfrm>
        </p:grpSpPr>
        <p:sp>
          <p:nvSpPr>
            <p:cNvPr id="301" name="Freeform 25"/>
            <p:cNvSpPr/>
            <p:nvPr/>
          </p:nvSpPr>
          <p:spPr>
            <a:xfrm>
              <a:off x="-1" y="0"/>
              <a:ext cx="4658817" cy="6081708"/>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sp>
          <p:nvSpPr>
            <p:cNvPr id="302" name="TextBox 26"/>
            <p:cNvSpPr/>
            <p:nvPr/>
          </p:nvSpPr>
          <p:spPr>
            <a:xfrm>
              <a:off x="-1" y="-1"/>
              <a:ext cx="4658817" cy="6081709"/>
            </a:xfrm>
            <a:prstGeom prst="rect">
              <a:avLst/>
            </a:prstGeom>
            <a:solidFill>
              <a:srgbClr val="1E2328"/>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304" name="TextBox 47"/>
          <p:cNvSpPr txBox="1"/>
          <p:nvPr/>
        </p:nvSpPr>
        <p:spPr>
          <a:xfrm>
            <a:off x="1041578" y="4641763"/>
            <a:ext cx="3250170" cy="265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800">
                <a:solidFill>
                  <a:srgbClr val="FFFFFF"/>
                </a:solidFill>
                <a:latin typeface="DM Serif Display"/>
                <a:ea typeface="DM Serif Display"/>
                <a:cs typeface="DM Serif Display"/>
                <a:sym typeface="DM Serif Display"/>
              </a:defRPr>
            </a:lvl1pPr>
          </a:lstStyle>
          <a:p>
            <a:r>
              <a:rPr dirty="0"/>
              <a:t>DEADSTOCK FABRIC BACK TO LIFE: CREATION PROCESS AND IDEA GENERATION IN DESIGN</a:t>
            </a:r>
          </a:p>
        </p:txBody>
      </p:sp>
      <p:sp>
        <p:nvSpPr>
          <p:cNvPr id="305" name="AutoShape 37"/>
          <p:cNvSpPr/>
          <p:nvPr/>
        </p:nvSpPr>
        <p:spPr>
          <a:xfrm>
            <a:off x="2078909" y="7744794"/>
            <a:ext cx="719043" cy="4763"/>
          </a:xfrm>
          <a:prstGeom prst="line">
            <a:avLst/>
          </a:prstGeom>
          <a:ln>
            <a:solidFill>
              <a:srgbClr val="FFFFFF"/>
            </a:solidFill>
          </a:ln>
        </p:spPr>
        <p:txBody>
          <a:bodyPr lIns="45719" rIns="45719"/>
          <a:lstStyle/>
          <a:p>
            <a:endParaRPr/>
          </a:p>
        </p:txBody>
      </p:sp>
      <p:sp>
        <p:nvSpPr>
          <p:cNvPr id="306" name="TextBox 48"/>
          <p:cNvSpPr txBox="1"/>
          <p:nvPr/>
        </p:nvSpPr>
        <p:spPr>
          <a:xfrm>
            <a:off x="1320487" y="8001785"/>
            <a:ext cx="2574220" cy="326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700"/>
              </a:lnSpc>
              <a:defRPr>
                <a:solidFill>
                  <a:srgbClr val="FFFFFF"/>
                </a:solidFill>
                <a:latin typeface="Montserrat"/>
                <a:ea typeface="Montserrat"/>
                <a:cs typeface="Montserrat"/>
                <a:sym typeface="Montserrat"/>
              </a:defRPr>
            </a:lvl1pPr>
          </a:lstStyle>
          <a:p>
            <a:r>
              <a:rPr dirty="0"/>
              <a:t>Duration</a:t>
            </a:r>
            <a:r>
              <a:rPr lang="it-IT" dirty="0"/>
              <a:t>: 10 hours</a:t>
            </a:r>
            <a:endParaRPr dirty="0"/>
          </a:p>
        </p:txBody>
      </p:sp>
      <p:grpSp>
        <p:nvGrpSpPr>
          <p:cNvPr id="309" name="Group 27"/>
          <p:cNvGrpSpPr/>
          <p:nvPr/>
        </p:nvGrpSpPr>
        <p:grpSpPr>
          <a:xfrm>
            <a:off x="3282760" y="3427772"/>
            <a:ext cx="1008986" cy="986194"/>
            <a:chOff x="0" y="0"/>
            <a:chExt cx="1008985" cy="986193"/>
          </a:xfrm>
        </p:grpSpPr>
        <p:sp>
          <p:nvSpPr>
            <p:cNvPr id="307" name="Freeform 28"/>
            <p:cNvSpPr/>
            <p:nvPr/>
          </p:nvSpPr>
          <p:spPr>
            <a:xfrm>
              <a:off x="0" y="0"/>
              <a:ext cx="1008986" cy="986194"/>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308" name="TextBox 29"/>
            <p:cNvSpPr/>
            <p:nvPr/>
          </p:nvSpPr>
          <p:spPr>
            <a:xfrm>
              <a:off x="-1" y="-1"/>
              <a:ext cx="1008987" cy="986195"/>
            </a:xfrm>
            <a:prstGeom prst="rect">
              <a:avLst/>
            </a:prstGeom>
            <a:solidFill>
              <a:srgbClr val="CFCF5A"/>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310" name="TextBox 49"/>
          <p:cNvSpPr txBox="1"/>
          <p:nvPr/>
        </p:nvSpPr>
        <p:spPr>
          <a:xfrm>
            <a:off x="3298740" y="3790057"/>
            <a:ext cx="876395" cy="449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t>04</a:t>
            </a:r>
          </a:p>
        </p:txBody>
      </p:sp>
      <p:grpSp>
        <p:nvGrpSpPr>
          <p:cNvPr id="313" name="Group 27"/>
          <p:cNvGrpSpPr/>
          <p:nvPr/>
        </p:nvGrpSpPr>
        <p:grpSpPr>
          <a:xfrm>
            <a:off x="8530703" y="3382790"/>
            <a:ext cx="1008986" cy="986194"/>
            <a:chOff x="0" y="0"/>
            <a:chExt cx="1008985" cy="986193"/>
          </a:xfrm>
        </p:grpSpPr>
        <p:sp>
          <p:nvSpPr>
            <p:cNvPr id="311" name="Freeform 28"/>
            <p:cNvSpPr/>
            <p:nvPr/>
          </p:nvSpPr>
          <p:spPr>
            <a:xfrm>
              <a:off x="0" y="0"/>
              <a:ext cx="1008986" cy="986194"/>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sp>
          <p:nvSpPr>
            <p:cNvPr id="312" name="TextBox 29"/>
            <p:cNvSpPr/>
            <p:nvPr/>
          </p:nvSpPr>
          <p:spPr>
            <a:xfrm>
              <a:off x="-1" y="-1"/>
              <a:ext cx="1008987" cy="986195"/>
            </a:xfrm>
            <a:prstGeom prst="rect">
              <a:avLst/>
            </a:prstGeom>
            <a:solidFill>
              <a:srgbClr val="1E2328"/>
            </a:solidFill>
            <a:ln w="12700" cap="flat">
              <a:noFill/>
              <a:miter lim="400000"/>
            </a:ln>
            <a:effectLst/>
          </p:spPr>
          <p:txBody>
            <a:bodyPr wrap="square" lIns="45719" tIns="45719" rIns="45719" bIns="45719" numCol="1" anchor="ctr">
              <a:noAutofit/>
            </a:bodyPr>
            <a:lstStyle/>
            <a:p>
              <a:pPr algn="ctr">
                <a:lnSpc>
                  <a:spcPts val="2100"/>
                </a:lnSpc>
              </a:pPr>
              <a:endParaRPr/>
            </a:p>
          </p:txBody>
        </p:sp>
      </p:grpSp>
      <p:sp>
        <p:nvSpPr>
          <p:cNvPr id="317" name="TextBox 49"/>
          <p:cNvSpPr txBox="1"/>
          <p:nvPr/>
        </p:nvSpPr>
        <p:spPr>
          <a:xfrm>
            <a:off x="8596997" y="3624667"/>
            <a:ext cx="876395" cy="449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rPr lang="it-IT" dirty="0"/>
              <a:t>05</a:t>
            </a:r>
            <a:endParaRPr dirty="0"/>
          </a:p>
        </p:txBody>
      </p:sp>
      <p:sp>
        <p:nvSpPr>
          <p:cNvPr id="318" name="TextBox 49"/>
          <p:cNvSpPr txBox="1"/>
          <p:nvPr/>
        </p:nvSpPr>
        <p:spPr>
          <a:xfrm>
            <a:off x="13680999" y="3774033"/>
            <a:ext cx="876395" cy="449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3200">
                <a:solidFill>
                  <a:srgbClr val="FFFFFF"/>
                </a:solidFill>
                <a:latin typeface="DM Serif Display"/>
                <a:ea typeface="DM Serif Display"/>
                <a:cs typeface="DM Serif Display"/>
                <a:sym typeface="DM Serif Display"/>
              </a:defRPr>
            </a:lvl1pPr>
          </a:lstStyle>
          <a:p>
            <a:r>
              <a:rPr dirty="0"/>
              <a:t>0</a:t>
            </a:r>
            <a:r>
              <a:rPr lang="it-IT" dirty="0"/>
              <a:t>6</a:t>
            </a:r>
            <a:endParaRPr dirty="0"/>
          </a:p>
        </p:txBody>
      </p:sp>
      <p:sp>
        <p:nvSpPr>
          <p:cNvPr id="319" name="TextBox 13"/>
          <p:cNvSpPr txBox="1"/>
          <p:nvPr/>
        </p:nvSpPr>
        <p:spPr>
          <a:xfrm>
            <a:off x="7191658" y="169752"/>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 </a:t>
            </a:r>
            <a:r>
              <a:rPr lang="en-US" sz="2450"/>
              <a:t>IDEA GENERATION: CREATIVITY APPLYING TO</a:t>
            </a:r>
            <a:endParaRPr lang="it-IT" sz="245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lang="it-IT" sz="2450" dirty="0"/>
              <a:t> </a:t>
            </a:r>
            <a:endParaRPr sz="2450">
              <a:solidFill>
                <a:srgbClr val="00B050"/>
              </a:solidFill>
              <a:uFill>
                <a:solidFill>
                  <a:srgbClr val="00B050"/>
                </a:solidFill>
              </a:u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reeform 3"/>
          <p:cNvSpPr/>
          <p:nvPr/>
        </p:nvSpPr>
        <p:spPr>
          <a:xfrm>
            <a:off x="0" y="1033462"/>
            <a:ext cx="1028701" cy="9253539"/>
          </a:xfrm>
          <a:prstGeom prst="rect">
            <a:avLst/>
          </a:prstGeom>
          <a:solidFill>
            <a:srgbClr val="CFCF5A"/>
          </a:solidFill>
          <a:ln w="12700">
            <a:miter lim="400000"/>
          </a:ln>
        </p:spPr>
        <p:txBody>
          <a:bodyPr lIns="45719" rIns="45719"/>
          <a:lstStyle/>
          <a:p>
            <a:endParaRPr/>
          </a:p>
        </p:txBody>
      </p:sp>
      <p:grpSp>
        <p:nvGrpSpPr>
          <p:cNvPr id="326" name="Group 5"/>
          <p:cNvGrpSpPr/>
          <p:nvPr/>
        </p:nvGrpSpPr>
        <p:grpSpPr>
          <a:xfrm>
            <a:off x="-2" y="-2"/>
            <a:ext cx="18288002" cy="10287002"/>
            <a:chOff x="-1" y="-1"/>
            <a:chExt cx="18288001" cy="10287001"/>
          </a:xfrm>
        </p:grpSpPr>
        <p:sp>
          <p:nvSpPr>
            <p:cNvPr id="322" name="AutoShape 6"/>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323" name="AutoShape 7"/>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324" name="Freeform 8"/>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25" name="TextBox 10"/>
            <p:cNvSpPr txBox="1"/>
            <p:nvPr/>
          </p:nvSpPr>
          <p:spPr>
            <a:xfrm rot="16200000">
              <a:off x="15835760" y="7419643"/>
              <a:ext cx="340801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327" name="AutoShape 11"/>
          <p:cNvSpPr/>
          <p:nvPr/>
        </p:nvSpPr>
        <p:spPr>
          <a:xfrm flipH="1" flipV="1">
            <a:off x="-1" y="1025207"/>
            <a:ext cx="18288001" cy="1"/>
          </a:xfrm>
          <a:prstGeom prst="line">
            <a:avLst/>
          </a:prstGeom>
          <a:ln>
            <a:solidFill>
              <a:srgbClr val="1E2328"/>
            </a:solidFill>
          </a:ln>
        </p:spPr>
        <p:txBody>
          <a:bodyPr lIns="45719" rIns="45719"/>
          <a:lstStyle/>
          <a:p>
            <a:endParaRPr/>
          </a:p>
        </p:txBody>
      </p:sp>
      <p:grpSp>
        <p:nvGrpSpPr>
          <p:cNvPr id="330" name="Group 12"/>
          <p:cNvGrpSpPr/>
          <p:nvPr/>
        </p:nvGrpSpPr>
        <p:grpSpPr>
          <a:xfrm>
            <a:off x="-1" y="4067054"/>
            <a:ext cx="3933184" cy="2152893"/>
            <a:chOff x="0" y="0"/>
            <a:chExt cx="3933182" cy="2152892"/>
          </a:xfrm>
        </p:grpSpPr>
        <p:sp>
          <p:nvSpPr>
            <p:cNvPr id="328" name="Freeform 14"/>
            <p:cNvSpPr/>
            <p:nvPr/>
          </p:nvSpPr>
          <p:spPr>
            <a:xfrm>
              <a:off x="-1" y="-1"/>
              <a:ext cx="3933184" cy="2152894"/>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sp>
          <p:nvSpPr>
            <p:cNvPr id="329" name="TextBox 16"/>
            <p:cNvSpPr txBox="1"/>
            <p:nvPr/>
          </p:nvSpPr>
          <p:spPr>
            <a:xfrm>
              <a:off x="446202" y="809223"/>
              <a:ext cx="2590421" cy="526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4200"/>
                </a:lnSpc>
                <a:defRPr sz="3400">
                  <a:solidFill>
                    <a:srgbClr val="FFFFFF"/>
                  </a:solidFill>
                  <a:latin typeface="DM Serif Display"/>
                  <a:ea typeface="DM Serif Display"/>
                  <a:cs typeface="DM Serif Display"/>
                  <a:sym typeface="DM Serif Display"/>
                </a:defRPr>
              </a:lvl1pPr>
            </a:lstStyle>
            <a:p>
              <a:r>
                <a:rPr dirty="0"/>
                <a:t>References</a:t>
              </a:r>
            </a:p>
          </p:txBody>
        </p:sp>
      </p:grpSp>
      <p:sp>
        <p:nvSpPr>
          <p:cNvPr id="331" name="AutoShape 17"/>
          <p:cNvSpPr/>
          <p:nvPr/>
        </p:nvSpPr>
        <p:spPr>
          <a:xfrm>
            <a:off x="10111542" y="4986338"/>
            <a:ext cx="719042" cy="4762"/>
          </a:xfrm>
          <a:prstGeom prst="line">
            <a:avLst/>
          </a:prstGeom>
          <a:ln>
            <a:solidFill>
              <a:srgbClr val="CFCF5A"/>
            </a:solidFill>
          </a:ln>
        </p:spPr>
        <p:txBody>
          <a:bodyPr lIns="45719" rIns="45719"/>
          <a:lstStyle/>
          <a:p>
            <a:endParaRPr/>
          </a:p>
        </p:txBody>
      </p:sp>
      <p:sp>
        <p:nvSpPr>
          <p:cNvPr id="332" name="TextBox 18"/>
          <p:cNvSpPr txBox="1"/>
          <p:nvPr/>
        </p:nvSpPr>
        <p:spPr>
          <a:xfrm>
            <a:off x="4372922" y="3489959"/>
            <a:ext cx="11951543" cy="48598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sz="2200" dirty="0"/>
              <a:t>Brown,</a:t>
            </a:r>
            <a:r>
              <a:rPr lang="it-IT" sz="2200" dirty="0"/>
              <a:t> S. (2013)</a:t>
            </a:r>
            <a:r>
              <a:rPr sz="2200" dirty="0"/>
              <a:t> </a:t>
            </a:r>
            <a:r>
              <a:rPr sz="2200" i="1" dirty="0" err="1"/>
              <a:t>ReFashioned</a:t>
            </a:r>
            <a:r>
              <a:rPr sz="2200" i="1" dirty="0"/>
              <a:t>: Cutting-Edge Clothing from Upcycled Materials</a:t>
            </a:r>
            <a:r>
              <a:rPr sz="2200" dirty="0"/>
              <a:t>, Laurence King Publishing</a:t>
            </a:r>
            <a:r>
              <a:rPr lang="it-IT" sz="2200" dirty="0"/>
              <a:t>, Kingston University London</a:t>
            </a:r>
            <a:endParaRPr sz="2200" dirty="0"/>
          </a:p>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lang="it-IT" sz="2200" dirty="0" err="1"/>
              <a:t>Rissanen</a:t>
            </a:r>
            <a:r>
              <a:rPr lang="it-IT" sz="2200" dirty="0"/>
              <a:t>, T. and </a:t>
            </a:r>
            <a:r>
              <a:rPr lang="it-IT" sz="2200" dirty="0" err="1"/>
              <a:t>McQuillan</a:t>
            </a:r>
            <a:r>
              <a:rPr lang="it-IT" sz="2200" dirty="0"/>
              <a:t>, H. (2023) </a:t>
            </a:r>
            <a:r>
              <a:rPr sz="2200" i="1" dirty="0"/>
              <a:t>Zero </a:t>
            </a:r>
            <a:r>
              <a:rPr lang="it-IT" sz="2200" i="1" dirty="0"/>
              <a:t>Waste Fashion Design,</a:t>
            </a:r>
            <a:r>
              <a:rPr lang="it-IT" sz="2200" dirty="0"/>
              <a:t> Bloomsbury Publishing PLC, London</a:t>
            </a:r>
            <a:endParaRPr sz="2200" dirty="0">
              <a:solidFill>
                <a:schemeClr val="tx1"/>
              </a:solidFill>
            </a:endParaRPr>
          </a:p>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lang="it-IT" sz="2200" dirty="0" err="1"/>
              <a:t>Gwilt</a:t>
            </a:r>
            <a:r>
              <a:rPr lang="it-IT" sz="2200" dirty="0"/>
              <a:t>, A. and </a:t>
            </a:r>
            <a:r>
              <a:rPr lang="it-IT" sz="2200" dirty="0" err="1"/>
              <a:t>Rissanen</a:t>
            </a:r>
            <a:r>
              <a:rPr lang="it-IT" sz="2200" dirty="0"/>
              <a:t>, T. (2011) </a:t>
            </a:r>
            <a:r>
              <a:rPr sz="2200" i="1" dirty="0"/>
              <a:t>S</a:t>
            </a:r>
            <a:r>
              <a:rPr lang="it-IT" sz="2200" i="1" dirty="0" err="1"/>
              <a:t>haping</a:t>
            </a:r>
            <a:r>
              <a:rPr sz="2200" i="1" dirty="0"/>
              <a:t> S</a:t>
            </a:r>
            <a:r>
              <a:rPr lang="it-IT" sz="2200" i="1" dirty="0" err="1"/>
              <a:t>ustainable</a:t>
            </a:r>
            <a:r>
              <a:rPr sz="2200" i="1" dirty="0"/>
              <a:t> F</a:t>
            </a:r>
            <a:r>
              <a:rPr lang="it-IT" sz="2200" i="1" dirty="0" err="1"/>
              <a:t>ashion</a:t>
            </a:r>
            <a:r>
              <a:rPr lang="it-IT" sz="2200" i="1" dirty="0"/>
              <a:t>: </a:t>
            </a:r>
            <a:r>
              <a:rPr sz="2200" i="1" dirty="0"/>
              <a:t>changing the way we make and use clothes</a:t>
            </a:r>
            <a:r>
              <a:rPr lang="it-IT" sz="2200" dirty="0"/>
              <a:t>, Taylor &amp; Francis Ltd, Milton Park</a:t>
            </a:r>
            <a:endParaRPr lang="it-IT" sz="2000" b="1" dirty="0">
              <a:solidFill>
                <a:srgbClr val="0F1111"/>
              </a:solidFill>
              <a:effectLst/>
              <a:latin typeface="Amazon Ember"/>
            </a:endParaRPr>
          </a:p>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lang="it-IT" sz="2200" dirty="0"/>
              <a:t>Banzi, N. (1976) </a:t>
            </a:r>
            <a:r>
              <a:rPr sz="2200" i="1" dirty="0"/>
              <a:t>Fiorucci </a:t>
            </a:r>
            <a:r>
              <a:rPr sz="2200" i="1" dirty="0" err="1"/>
              <a:t>presenta</a:t>
            </a:r>
            <a:r>
              <a:rPr sz="2200" i="1" dirty="0"/>
              <a:t>: </a:t>
            </a:r>
            <a:r>
              <a:rPr sz="2200" i="1" dirty="0" err="1"/>
              <a:t>vestiti</a:t>
            </a:r>
            <a:r>
              <a:rPr sz="2200" i="1" dirty="0"/>
              <a:t> per un anno. </a:t>
            </a:r>
            <a:r>
              <a:rPr sz="2200" i="1" dirty="0" err="1"/>
              <a:t>Ricette</a:t>
            </a:r>
            <a:r>
              <a:rPr sz="2200" i="1" dirty="0"/>
              <a:t> per far da soli il vostro </a:t>
            </a:r>
            <a:r>
              <a:rPr sz="2200" i="1" dirty="0" err="1"/>
              <a:t>guardaroba</a:t>
            </a:r>
            <a:r>
              <a:rPr sz="2200" i="1" dirty="0"/>
              <a:t> e </a:t>
            </a:r>
            <a:r>
              <a:rPr sz="2200" i="1" dirty="0" err="1"/>
              <a:t>riutilizzare</a:t>
            </a:r>
            <a:r>
              <a:rPr sz="2200" i="1" dirty="0"/>
              <a:t> </a:t>
            </a:r>
            <a:r>
              <a:rPr sz="2200" i="1" dirty="0" err="1"/>
              <a:t>gli</a:t>
            </a:r>
            <a:r>
              <a:rPr sz="2200" i="1" dirty="0"/>
              <a:t> </a:t>
            </a:r>
            <a:r>
              <a:rPr sz="2200" i="1" dirty="0" err="1"/>
              <a:t>abiti</a:t>
            </a:r>
            <a:r>
              <a:rPr sz="2200" i="1" dirty="0"/>
              <a:t> </a:t>
            </a:r>
            <a:r>
              <a:rPr sz="2200" i="1" dirty="0" err="1"/>
              <a:t>usati</a:t>
            </a:r>
            <a:r>
              <a:rPr lang="it-IT" sz="2200" i="1" dirty="0"/>
              <a:t>, </a:t>
            </a:r>
            <a:r>
              <a:rPr lang="it-IT" sz="2200" dirty="0"/>
              <a:t>AMZ Marietti, Torino</a:t>
            </a:r>
          </a:p>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lang="en-US" sz="2000" dirty="0">
                <a:hlinkClick r:id="rId3"/>
              </a:rPr>
              <a:t>make/use: a modular system for zero-waste fashion (makeuse.nz)</a:t>
            </a:r>
            <a:endParaRPr lang="it-IT" sz="2200" dirty="0"/>
          </a:p>
          <a:p>
            <a:pPr marL="580389" lvl="1" indent="-342900" algn="just">
              <a:lnSpc>
                <a:spcPts val="3200"/>
              </a:lnSpc>
              <a:buSzPct val="100000"/>
              <a:buFont typeface="Arial" panose="020B0604020202020204" pitchFamily="34" charset="0"/>
              <a:buChar char="•"/>
              <a:defRPr sz="2100">
                <a:solidFill>
                  <a:srgbClr val="1E2328"/>
                </a:solidFill>
                <a:latin typeface="Montserrat"/>
                <a:ea typeface="Montserrat"/>
                <a:cs typeface="Montserrat"/>
                <a:sym typeface="Montserrat"/>
              </a:defRPr>
            </a:pPr>
            <a:r>
              <a:rPr lang="en-US" sz="2000" dirty="0">
                <a:hlinkClick r:id="rId4"/>
              </a:rPr>
              <a:t>(PDF) From 15% to 0: Investigating the creation of fashion without the creation of fabric waste | Timo </a:t>
            </a:r>
            <a:r>
              <a:rPr lang="en-US" sz="2000" dirty="0" err="1">
                <a:hlinkClick r:id="rId4"/>
              </a:rPr>
              <a:t>Rissanen</a:t>
            </a:r>
            <a:r>
              <a:rPr lang="en-US" sz="2000" dirty="0">
                <a:hlinkClick r:id="rId4"/>
              </a:rPr>
              <a:t> - Academia.edu</a:t>
            </a:r>
            <a:endParaRPr lang="it-IT" sz="2200" dirty="0"/>
          </a:p>
          <a:p>
            <a:pPr marL="474979" lvl="1" indent="-237490">
              <a:lnSpc>
                <a:spcPts val="3200"/>
              </a:lnSpc>
              <a:buSzPct val="100000"/>
              <a:buFont typeface="Arial"/>
              <a:buChar char="•"/>
              <a:defRPr sz="2100">
                <a:solidFill>
                  <a:srgbClr val="1E2328"/>
                </a:solidFill>
                <a:latin typeface="Montserrat"/>
                <a:ea typeface="Montserrat"/>
                <a:cs typeface="Montserrat"/>
                <a:sym typeface="Montserrat"/>
              </a:defRPr>
            </a:pPr>
            <a:endParaRPr sz="1200" dirty="0"/>
          </a:p>
        </p:txBody>
      </p:sp>
      <p:sp>
        <p:nvSpPr>
          <p:cNvPr id="333" name="TextBox 19"/>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334" name="TextBox 13"/>
          <p:cNvSpPr txBox="1"/>
          <p:nvPr/>
        </p:nvSpPr>
        <p:spPr>
          <a:xfrm>
            <a:off x="7191658" y="169752"/>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 </a:t>
            </a:r>
            <a:r>
              <a:rPr lang="en-US" sz="2450"/>
              <a:t>IDEA GENERATION: CREATIVITY APPLYING TO</a:t>
            </a:r>
            <a:endParaRPr lang="it-IT" sz="245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lang="it-IT" sz="2450" dirty="0"/>
              <a:t> </a:t>
            </a:r>
            <a:endParaRPr sz="2450">
              <a:solidFill>
                <a:srgbClr val="00B050"/>
              </a:solidFill>
              <a:uFill>
                <a:solidFill>
                  <a:srgbClr val="00B050"/>
                </a:solidFill>
              </a:u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utoShape 2"/>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106" name="Freeform 4"/>
          <p:cNvSpPr/>
          <p:nvPr/>
        </p:nvSpPr>
        <p:spPr>
          <a:xfrm>
            <a:off x="0" y="9263063"/>
            <a:ext cx="12735071" cy="1023938"/>
          </a:xfrm>
          <a:prstGeom prst="rect">
            <a:avLst/>
          </a:prstGeom>
          <a:solidFill>
            <a:srgbClr val="000000"/>
          </a:solidFill>
          <a:ln w="12700">
            <a:miter lim="400000"/>
          </a:ln>
        </p:spPr>
        <p:txBody>
          <a:bodyPr lIns="45719" rIns="45719"/>
          <a:lstStyle/>
          <a:p>
            <a:endParaRPr/>
          </a:p>
        </p:txBody>
      </p:sp>
      <p:sp>
        <p:nvSpPr>
          <p:cNvPr id="107" name="Freeform 7"/>
          <p:cNvSpPr/>
          <p:nvPr/>
        </p:nvSpPr>
        <p:spPr>
          <a:xfrm>
            <a:off x="7751895" y="5657849"/>
            <a:ext cx="5296402" cy="5008322"/>
          </a:xfrm>
          <a:prstGeom prst="rect">
            <a:avLst/>
          </a:prstGeom>
          <a:solidFill>
            <a:srgbClr val="CFCF5A"/>
          </a:solidFill>
          <a:ln w="12700">
            <a:miter lim="400000"/>
          </a:ln>
        </p:spPr>
        <p:txBody>
          <a:bodyPr lIns="45719" rIns="45719"/>
          <a:lstStyle/>
          <a:p>
            <a:endParaRPr/>
          </a:p>
        </p:txBody>
      </p:sp>
      <p:pic>
        <p:nvPicPr>
          <p:cNvPr id="108" name="Picture 10" descr="Picture 10"/>
          <p:cNvPicPr>
            <a:picLocks noChangeAspect="1"/>
          </p:cNvPicPr>
          <p:nvPr/>
        </p:nvPicPr>
        <p:blipFill>
          <a:blip r:embed="rId2"/>
          <a:srcRect t="1182" b="1182"/>
          <a:stretch>
            <a:fillRect/>
          </a:stretch>
        </p:blipFill>
        <p:spPr>
          <a:xfrm>
            <a:off x="7751895" y="1028700"/>
            <a:ext cx="9482623" cy="9258300"/>
          </a:xfrm>
          <a:prstGeom prst="rect">
            <a:avLst/>
          </a:prstGeom>
          <a:ln w="12700">
            <a:miter lim="400000"/>
          </a:ln>
        </p:spPr>
      </p:pic>
      <p:sp>
        <p:nvSpPr>
          <p:cNvPr id="109" name="TextBox 11"/>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110" name="AutoShape 12"/>
          <p:cNvSpPr/>
          <p:nvPr/>
        </p:nvSpPr>
        <p:spPr>
          <a:xfrm flipV="1">
            <a:off x="16675330" y="-1"/>
            <a:ext cx="1" cy="10287001"/>
          </a:xfrm>
          <a:prstGeom prst="line">
            <a:avLst/>
          </a:prstGeom>
          <a:ln>
            <a:solidFill>
              <a:srgbClr val="1E2328"/>
            </a:solidFill>
          </a:ln>
        </p:spPr>
        <p:txBody>
          <a:bodyPr lIns="45719" rIns="45719"/>
          <a:lstStyle/>
          <a:p>
            <a:endParaRPr/>
          </a:p>
        </p:txBody>
      </p:sp>
      <p:sp>
        <p:nvSpPr>
          <p:cNvPr id="111" name="TextBox 13"/>
          <p:cNvSpPr txBox="1"/>
          <p:nvPr/>
        </p:nvSpPr>
        <p:spPr>
          <a:xfrm rot="16200000">
            <a:off x="15828140" y="7556803"/>
            <a:ext cx="3286091" cy="269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sp>
        <p:nvSpPr>
          <p:cNvPr id="112" name="TextBox 14"/>
          <p:cNvSpPr txBox="1"/>
          <p:nvPr/>
        </p:nvSpPr>
        <p:spPr>
          <a:xfrm>
            <a:off x="1293822" y="2754253"/>
            <a:ext cx="4695895" cy="3752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a:lnSpc>
                <a:spcPts val="3300"/>
              </a:lnSpc>
              <a:defRPr sz="2200">
                <a:latin typeface="Montserrat"/>
                <a:ea typeface="Montserrat"/>
                <a:cs typeface="Montserrat"/>
                <a:sym typeface="Montserrat"/>
              </a:defRPr>
            </a:lvl1pPr>
          </a:lstStyle>
          <a:p>
            <a:r>
              <a:rPr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13" name="Freeform 15"/>
          <p:cNvSpPr/>
          <p:nvPr/>
        </p:nvSpPr>
        <p:spPr>
          <a:xfrm>
            <a:off x="13662187" y="268369"/>
            <a:ext cx="2675479" cy="559153"/>
          </a:xfrm>
          <a:prstGeom prst="rect">
            <a:avLst/>
          </a:prstGeom>
          <a:blipFill>
            <a:blip r:embed="rId3"/>
            <a:stretch>
              <a:fillRect/>
            </a:stretch>
          </a:blipFill>
          <a:ln w="12700">
            <a:miter lim="400000"/>
          </a:ln>
        </p:spPr>
        <p:txBody>
          <a:bodyPr lIns="45719" rIns="45719"/>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2"/>
          <p:cNvGrpSpPr/>
          <p:nvPr/>
        </p:nvGrpSpPr>
        <p:grpSpPr>
          <a:xfrm>
            <a:off x="-2" y="-2"/>
            <a:ext cx="18288002" cy="10287002"/>
            <a:chOff x="-1" y="-1"/>
            <a:chExt cx="18288001" cy="10287001"/>
          </a:xfrm>
        </p:grpSpPr>
        <p:sp>
          <p:nvSpPr>
            <p:cNvPr id="115"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16"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17"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18" name="TextBox 7"/>
            <p:cNvSpPr txBox="1"/>
            <p:nvPr/>
          </p:nvSpPr>
          <p:spPr>
            <a:xfrm rot="16200000">
              <a:off x="15835760" y="7488223"/>
              <a:ext cx="32708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120" name="AutoShape 8"/>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121" name="Freeform 10"/>
          <p:cNvSpPr/>
          <p:nvPr/>
        </p:nvSpPr>
        <p:spPr>
          <a:xfrm>
            <a:off x="11814819" y="2052637"/>
            <a:ext cx="4415781" cy="7209711"/>
          </a:xfrm>
          <a:prstGeom prst="rect">
            <a:avLst/>
          </a:prstGeom>
          <a:solidFill>
            <a:srgbClr val="CFCF5A"/>
          </a:solidFill>
          <a:ln w="12700">
            <a:miter lim="400000"/>
          </a:ln>
        </p:spPr>
        <p:txBody>
          <a:bodyPr lIns="45719" rIns="45719"/>
          <a:lstStyle/>
          <a:p>
            <a:endParaRPr/>
          </a:p>
        </p:txBody>
      </p:sp>
      <p:pic>
        <p:nvPicPr>
          <p:cNvPr id="122" name="Picture 13" descr="Picture 13"/>
          <p:cNvPicPr>
            <a:picLocks noChangeAspect="1"/>
          </p:cNvPicPr>
          <p:nvPr/>
        </p:nvPicPr>
        <p:blipFill>
          <a:blip r:embed="rId3"/>
          <a:srcRect t="25127" b="3955"/>
          <a:stretch>
            <a:fillRect/>
          </a:stretch>
        </p:blipFill>
        <p:spPr>
          <a:xfrm>
            <a:off x="8427736" y="3076574"/>
            <a:ext cx="6774164" cy="7210427"/>
          </a:xfrm>
          <a:prstGeom prst="rect">
            <a:avLst/>
          </a:prstGeom>
          <a:ln w="12700">
            <a:miter lim="400000"/>
          </a:ln>
        </p:spPr>
      </p:pic>
      <p:sp>
        <p:nvSpPr>
          <p:cNvPr id="123" name="TextBox 14"/>
          <p:cNvSpPr txBox="1"/>
          <p:nvPr/>
        </p:nvSpPr>
        <p:spPr>
          <a:xfrm>
            <a:off x="874394" y="1507742"/>
            <a:ext cx="6882835" cy="1572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000"/>
              </a:lnSpc>
              <a:defRPr sz="6000">
                <a:solidFill>
                  <a:srgbClr val="1E2328"/>
                </a:solidFill>
                <a:latin typeface="DM Serif Display"/>
                <a:ea typeface="DM Serif Display"/>
                <a:cs typeface="DM Serif Display"/>
                <a:sym typeface="DM Serif Display"/>
              </a:defRPr>
            </a:lvl1pPr>
          </a:lstStyle>
          <a:p>
            <a:r>
              <a:rPr dirty="0"/>
              <a:t>Module </a:t>
            </a:r>
            <a:r>
              <a:rPr lang="it-IT" dirty="0"/>
              <a:t>2</a:t>
            </a:r>
            <a:r>
              <a:rPr dirty="0"/>
              <a:t> Learning Objectives</a:t>
            </a:r>
          </a:p>
        </p:txBody>
      </p:sp>
      <p:sp>
        <p:nvSpPr>
          <p:cNvPr id="124" name="AutoShape 15"/>
          <p:cNvSpPr/>
          <p:nvPr/>
        </p:nvSpPr>
        <p:spPr>
          <a:xfrm>
            <a:off x="1031602" y="9244012"/>
            <a:ext cx="719042" cy="4763"/>
          </a:xfrm>
          <a:prstGeom prst="line">
            <a:avLst/>
          </a:prstGeom>
          <a:ln>
            <a:solidFill>
              <a:srgbClr val="CFCF5A"/>
            </a:solidFill>
          </a:ln>
        </p:spPr>
        <p:txBody>
          <a:bodyPr lIns="45719" rIns="45719"/>
          <a:lstStyle/>
          <a:p>
            <a:endParaRPr/>
          </a:p>
        </p:txBody>
      </p:sp>
      <p:sp>
        <p:nvSpPr>
          <p:cNvPr id="125" name="TextBox 16"/>
          <p:cNvSpPr txBox="1"/>
          <p:nvPr/>
        </p:nvSpPr>
        <p:spPr>
          <a:xfrm>
            <a:off x="1031597" y="3200859"/>
            <a:ext cx="6882835" cy="7432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defTabSz="449580">
              <a:defRPr sz="2100">
                <a:uFill>
                  <a:solidFill>
                    <a:srgbClr val="000000"/>
                  </a:solidFill>
                </a:uFill>
                <a:latin typeface="Montserrat"/>
                <a:ea typeface="Montserrat"/>
                <a:cs typeface="Montserrat"/>
                <a:sym typeface="Montserrat"/>
              </a:defRPr>
            </a:pPr>
            <a:r>
              <a:rPr lang="en-US" sz="2200" dirty="0"/>
              <a:t>At the end of the module the students will be able to: </a:t>
            </a:r>
          </a:p>
          <a:p>
            <a:pPr algn="just" defTabSz="449580">
              <a:defRPr sz="2100">
                <a:uFill>
                  <a:solidFill>
                    <a:srgbClr val="000000"/>
                  </a:solidFill>
                </a:uFill>
                <a:latin typeface="Montserrat"/>
                <a:ea typeface="Montserrat"/>
                <a:cs typeface="Montserrat"/>
                <a:sym typeface="Montserrat"/>
              </a:defRPr>
            </a:pPr>
            <a:r>
              <a:rPr lang="en-US" sz="2200" dirty="0"/>
              <a:t>•	understanding sustainable fashion</a:t>
            </a:r>
          </a:p>
          <a:p>
            <a:pPr algn="just" defTabSz="449580">
              <a:defRPr sz="2100">
                <a:uFill>
                  <a:solidFill>
                    <a:srgbClr val="000000"/>
                  </a:solidFill>
                </a:uFill>
                <a:latin typeface="Montserrat"/>
                <a:ea typeface="Montserrat"/>
                <a:cs typeface="Montserrat"/>
                <a:sym typeface="Montserrat"/>
              </a:defRPr>
            </a:pPr>
            <a:r>
              <a:rPr lang="en-US" sz="2200" dirty="0"/>
              <a:t>•	learn about the principles of upcycling and its 	importance in reducing waste</a:t>
            </a:r>
          </a:p>
          <a:p>
            <a:pPr algn="just" defTabSz="449580">
              <a:defRPr sz="2100">
                <a:uFill>
                  <a:solidFill>
                    <a:srgbClr val="000000"/>
                  </a:solidFill>
                </a:uFill>
                <a:latin typeface="Montserrat"/>
                <a:ea typeface="Montserrat"/>
                <a:cs typeface="Montserrat"/>
                <a:sym typeface="Montserrat"/>
              </a:defRPr>
            </a:pPr>
            <a:r>
              <a:rPr lang="en-US" sz="2200" dirty="0"/>
              <a:t>•	learning from historical and cultural research, 	applying these influences creatively to 	redesign 	and renovate garments</a:t>
            </a:r>
          </a:p>
          <a:p>
            <a:pPr algn="just" defTabSz="449580">
              <a:defRPr sz="2100">
                <a:uFill>
                  <a:solidFill>
                    <a:srgbClr val="000000"/>
                  </a:solidFill>
                </a:uFill>
                <a:latin typeface="Montserrat"/>
                <a:ea typeface="Montserrat"/>
                <a:cs typeface="Montserrat"/>
                <a:sym typeface="Montserrat"/>
              </a:defRPr>
            </a:pPr>
            <a:r>
              <a:rPr lang="en-US" sz="2200" dirty="0"/>
              <a:t>•	developing creative skills, enhance creative 	thinking and problem-solving skills applied to 	clothing redesign</a:t>
            </a:r>
          </a:p>
          <a:p>
            <a:pPr algn="just" defTabSz="449580">
              <a:defRPr sz="2100">
                <a:uFill>
                  <a:solidFill>
                    <a:srgbClr val="000000"/>
                  </a:solidFill>
                </a:uFill>
                <a:latin typeface="Montserrat"/>
                <a:ea typeface="Montserrat"/>
                <a:cs typeface="Montserrat"/>
                <a:sym typeface="Montserrat"/>
              </a:defRPr>
            </a:pPr>
            <a:r>
              <a:rPr lang="en-US" sz="2200" dirty="0"/>
              <a:t>•	applying various redesign techniques to 	specific stretch garments</a:t>
            </a:r>
          </a:p>
          <a:p>
            <a:pPr algn="just" defTabSz="449580">
              <a:defRPr sz="2100">
                <a:uFill>
                  <a:solidFill>
                    <a:srgbClr val="000000"/>
                  </a:solidFill>
                </a:uFill>
                <a:latin typeface="Montserrat"/>
                <a:ea typeface="Montserrat"/>
                <a:cs typeface="Montserrat"/>
                <a:sym typeface="Montserrat"/>
              </a:defRPr>
            </a:pPr>
            <a:endParaRPr lang="it-IT" sz="2200" dirty="0"/>
          </a:p>
          <a:p>
            <a:pPr algn="just" defTabSz="449580">
              <a:defRPr sz="2100">
                <a:uFill>
                  <a:solidFill>
                    <a:srgbClr val="000000"/>
                  </a:solidFill>
                </a:uFill>
                <a:latin typeface="Montserrat"/>
                <a:ea typeface="Montserrat"/>
                <a:cs typeface="Montserrat"/>
                <a:sym typeface="Montserrat"/>
              </a:defRPr>
            </a:pPr>
            <a:r>
              <a:rPr sz="2200" dirty="0"/>
              <a:t>The module will guide students in understanding sustainable fashion and upcycling design methods.</a:t>
            </a:r>
          </a:p>
          <a:p>
            <a:pPr algn="just" defTabSz="449580">
              <a:defRPr sz="2100">
                <a:uFill>
                  <a:solidFill>
                    <a:srgbClr val="000000"/>
                  </a:solidFill>
                </a:uFill>
                <a:latin typeface="Montserrat"/>
                <a:ea typeface="Montserrat"/>
                <a:cs typeface="Montserrat"/>
                <a:sym typeface="Montserrat"/>
              </a:defRPr>
            </a:pPr>
            <a:r>
              <a:rPr sz="2200" dirty="0"/>
              <a:t>They will learn about the principles of upcycling and its importance in reducing waste, developing skills to redesign and renovate various garments.</a:t>
            </a:r>
          </a:p>
          <a:p>
            <a:pPr algn="just" defTabSz="449580">
              <a:defRPr sz="2100">
                <a:uFill>
                  <a:solidFill>
                    <a:srgbClr val="000000"/>
                  </a:solidFill>
                </a:uFill>
                <a:latin typeface="Montserrat"/>
                <a:ea typeface="Montserrat"/>
                <a:cs typeface="Montserrat"/>
                <a:sym typeface="Montserrat"/>
              </a:defRPr>
            </a:pPr>
            <a:endParaRPr dirty="0">
              <a:uFill>
                <a:solidFill>
                  <a:srgbClr val="00B050"/>
                </a:solidFill>
              </a:uFill>
            </a:endParaRPr>
          </a:p>
        </p:txBody>
      </p:sp>
      <p:sp>
        <p:nvSpPr>
          <p:cNvPr id="126" name="TextBox 17"/>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127" name="TextBox 13"/>
          <p:cNvSpPr txBox="1"/>
          <p:nvPr/>
        </p:nvSpPr>
        <p:spPr>
          <a:xfrm>
            <a:off x="7264230" y="177941"/>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 </a:t>
            </a:r>
            <a:r>
              <a:rPr lang="en-US" sz="2450">
                <a:uFill>
                  <a:solidFill>
                    <a:srgbClr val="00B050"/>
                  </a:solidFill>
                </a:uFill>
              </a:rPr>
              <a:t>IDEA GENERATION: CREATIVITY APPLYING TO</a:t>
            </a:r>
            <a:endParaRPr lang="it-IT"/>
          </a:p>
          <a:p>
            <a:pPr algn="ctr">
              <a:lnSpc>
                <a:spcPts val="3000"/>
              </a:lnSpc>
              <a:defRPr sz="2400">
                <a:solidFill>
                  <a:srgbClr val="1E2328"/>
                </a:solidFill>
                <a:latin typeface="Montserrat"/>
                <a:ea typeface="Montserrat"/>
                <a:cs typeface="Montserrat"/>
                <a:sym typeface="Montserrat"/>
              </a:defRPr>
            </a:pPr>
            <a:r>
              <a:rPr lang="en-US" sz="2450" dirty="0">
                <a:uFill>
                  <a:solidFill>
                    <a:srgbClr val="00B050"/>
                  </a:solidFill>
                </a:uFill>
              </a:rPr>
              <a:t>THE CLOTHES UP-CYCLING PROCESS</a:t>
            </a: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2"/>
          <p:cNvGrpSpPr/>
          <p:nvPr/>
        </p:nvGrpSpPr>
        <p:grpSpPr>
          <a:xfrm>
            <a:off x="0" y="6691311"/>
            <a:ext cx="9310980" cy="3595689"/>
            <a:chOff x="0" y="0"/>
            <a:chExt cx="9310979" cy="3595687"/>
          </a:xfrm>
        </p:grpSpPr>
        <p:sp>
          <p:nvSpPr>
            <p:cNvPr id="129" name="Freeform 4"/>
            <p:cNvSpPr/>
            <p:nvPr/>
          </p:nvSpPr>
          <p:spPr>
            <a:xfrm>
              <a:off x="0" y="1023937"/>
              <a:ext cx="9310980" cy="2571751"/>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130" name="Freeform 7"/>
            <p:cNvSpPr/>
            <p:nvPr/>
          </p:nvSpPr>
          <p:spPr>
            <a:xfrm>
              <a:off x="-1" y="0"/>
              <a:ext cx="1028701" cy="1023938"/>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grpSp>
      <p:grpSp>
        <p:nvGrpSpPr>
          <p:cNvPr id="136" name="Group 9"/>
          <p:cNvGrpSpPr/>
          <p:nvPr/>
        </p:nvGrpSpPr>
        <p:grpSpPr>
          <a:xfrm>
            <a:off x="-2" y="-2"/>
            <a:ext cx="18288002" cy="10287002"/>
            <a:chOff x="-1" y="-1"/>
            <a:chExt cx="18288001" cy="10287001"/>
          </a:xfrm>
        </p:grpSpPr>
        <p:sp>
          <p:nvSpPr>
            <p:cNvPr id="132" name="AutoShape 10"/>
            <p:cNvSpPr/>
            <p:nvPr/>
          </p:nvSpPr>
          <p:spPr>
            <a:xfrm flipV="1">
              <a:off x="16675330" y="-1"/>
              <a:ext cx="1" cy="1028700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33" name="AutoShape 11"/>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34" name="Freeform 12"/>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137" name="AutoShape 18"/>
          <p:cNvSpPr/>
          <p:nvPr/>
        </p:nvSpPr>
        <p:spPr>
          <a:xfrm flipH="1" flipV="1">
            <a:off x="-1" y="1025207"/>
            <a:ext cx="18288001" cy="1"/>
          </a:xfrm>
          <a:prstGeom prst="line">
            <a:avLst/>
          </a:prstGeom>
          <a:ln>
            <a:solidFill>
              <a:srgbClr val="1E2328"/>
            </a:solidFill>
          </a:ln>
        </p:spPr>
        <p:txBody>
          <a:bodyPr lIns="45719" rIns="45719"/>
          <a:lstStyle/>
          <a:p>
            <a:endParaRPr/>
          </a:p>
        </p:txBody>
      </p:sp>
      <p:pic>
        <p:nvPicPr>
          <p:cNvPr id="138" name="Picture 20" descr="Picture 20"/>
          <p:cNvPicPr>
            <a:picLocks noChangeAspect="1"/>
          </p:cNvPicPr>
          <p:nvPr/>
        </p:nvPicPr>
        <p:blipFill>
          <a:blip r:embed="rId3"/>
          <a:srcRect t="5217" b="5217"/>
          <a:stretch>
            <a:fillRect/>
          </a:stretch>
        </p:blipFill>
        <p:spPr>
          <a:xfrm>
            <a:off x="1031566" y="2057399"/>
            <a:ext cx="5356508" cy="7200902"/>
          </a:xfrm>
          <a:prstGeom prst="rect">
            <a:avLst/>
          </a:prstGeom>
          <a:ln w="12700">
            <a:miter lim="400000"/>
          </a:ln>
        </p:spPr>
      </p:pic>
      <p:grpSp>
        <p:nvGrpSpPr>
          <p:cNvPr id="141" name="Group 21"/>
          <p:cNvGrpSpPr/>
          <p:nvPr/>
        </p:nvGrpSpPr>
        <p:grpSpPr>
          <a:xfrm>
            <a:off x="6736671" y="2057399"/>
            <a:ext cx="9452778" cy="8003950"/>
            <a:chOff x="0" y="-85726"/>
            <a:chExt cx="9452777" cy="8003949"/>
          </a:xfrm>
        </p:grpSpPr>
        <p:sp>
          <p:nvSpPr>
            <p:cNvPr id="139" name="TextBox 22"/>
            <p:cNvSpPr txBox="1"/>
            <p:nvPr/>
          </p:nvSpPr>
          <p:spPr>
            <a:xfrm>
              <a:off x="0" y="1842166"/>
              <a:ext cx="9452777" cy="60760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just">
                <a:lnSpc>
                  <a:spcPts val="3200"/>
                </a:lnSpc>
                <a:defRPr sz="2100">
                  <a:solidFill>
                    <a:srgbClr val="1E2328"/>
                  </a:solidFill>
                  <a:latin typeface="Montserrat"/>
                  <a:ea typeface="Montserrat"/>
                  <a:cs typeface="Montserrat"/>
                  <a:sym typeface="Montserrat"/>
                </a:defRPr>
              </a:pPr>
              <a:r>
                <a:rPr dirty="0"/>
                <a:t>By the end of this Module, learners will </a:t>
              </a:r>
              <a:r>
                <a:rPr dirty="0">
                  <a:uFill>
                    <a:solidFill>
                      <a:srgbClr val="00B050"/>
                    </a:solidFill>
                  </a:uFill>
                </a:rPr>
                <a:t>understand sustainable fashion and learn about the principles of upcycling, its vocabulary and its importance in reducing waste.</a:t>
              </a:r>
            </a:p>
            <a:p>
              <a:pPr algn="just">
                <a:lnSpc>
                  <a:spcPts val="3200"/>
                </a:lnSpc>
                <a:defRPr sz="2100">
                  <a:solidFill>
                    <a:srgbClr val="1E2328"/>
                  </a:solidFill>
                  <a:latin typeface="Montserrat"/>
                  <a:ea typeface="Montserrat"/>
                  <a:cs typeface="Montserrat"/>
                  <a:sym typeface="Montserrat"/>
                </a:defRPr>
              </a:pPr>
              <a:r>
                <a:rPr dirty="0">
                  <a:uFill>
                    <a:solidFill>
                      <a:srgbClr val="00B050"/>
                    </a:solidFill>
                  </a:uFill>
                </a:rPr>
                <a:t>Exploring historical, contemporary and cultural research, they will be able to apply creative thinking and problem-solving skills to clothing redesign through </a:t>
              </a:r>
              <a:r>
                <a:rPr dirty="0" err="1">
                  <a:uFill>
                    <a:solidFill>
                      <a:srgbClr val="00B050"/>
                    </a:solidFill>
                  </a:uFill>
                </a:rPr>
                <a:t>moodboards</a:t>
              </a:r>
              <a:r>
                <a:rPr dirty="0">
                  <a:uFill>
                    <a:solidFill>
                      <a:srgbClr val="00B050"/>
                    </a:solidFill>
                  </a:uFill>
                </a:rPr>
                <a:t>.</a:t>
              </a:r>
            </a:p>
            <a:p>
              <a:pPr algn="just">
                <a:lnSpc>
                  <a:spcPts val="3200"/>
                </a:lnSpc>
                <a:defRPr sz="2100">
                  <a:solidFill>
                    <a:srgbClr val="1E2328"/>
                  </a:solidFill>
                  <a:latin typeface="Montserrat"/>
                  <a:ea typeface="Montserrat"/>
                  <a:cs typeface="Montserrat"/>
                  <a:sym typeface="Montserrat"/>
                </a:defRPr>
              </a:pPr>
              <a:r>
                <a:rPr dirty="0">
                  <a:uFill>
                    <a:solidFill>
                      <a:srgbClr val="00B050"/>
                    </a:solidFill>
                  </a:uFill>
                </a:rPr>
                <a:t>Learners will explore garment deconstruction learning </a:t>
              </a:r>
              <a:r>
                <a:rPr dirty="0">
                  <a:solidFill>
                    <a:srgbClr val="231F20"/>
                  </a:solidFill>
                  <a:uFill>
                    <a:solidFill>
                      <a:srgbClr val="231F20"/>
                    </a:solidFill>
                  </a:uFill>
                </a:rPr>
                <a:t>to transform existing garments</a:t>
              </a:r>
              <a:r>
                <a:rPr dirty="0">
                  <a:solidFill>
                    <a:srgbClr val="000000"/>
                  </a:solidFill>
                  <a:uFill>
                    <a:solidFill>
                      <a:srgbClr val="000000"/>
                    </a:solidFill>
                  </a:uFill>
                </a:rPr>
                <a:t>/second-hand or vintage clothes into new, innovative, and responsible fashion items</a:t>
              </a:r>
              <a:r>
                <a:rPr sz="1200" dirty="0">
                  <a:solidFill>
                    <a:srgbClr val="000000"/>
                  </a:solidFill>
                  <a:uFill>
                    <a:solidFill>
                      <a:srgbClr val="000000"/>
                    </a:solidFill>
                  </a:uFill>
                </a:rPr>
                <a:t> </a:t>
              </a:r>
              <a:r>
                <a:rPr dirty="0">
                  <a:uFill>
                    <a:solidFill>
                      <a:srgbClr val="00B050"/>
                    </a:solidFill>
                  </a:uFill>
                </a:rPr>
                <a:t>thanks to redesign techniques. They will approach a range of different fabrics and garments, with an understanding of how to redesign modular items such as towels, kitchenware through zero waste techniques.</a:t>
              </a:r>
            </a:p>
            <a:p>
              <a:pPr algn="just">
                <a:lnSpc>
                  <a:spcPts val="3200"/>
                </a:lnSpc>
                <a:defRPr sz="2100">
                  <a:solidFill>
                    <a:srgbClr val="1E2328"/>
                  </a:solidFill>
                  <a:latin typeface="Montserrat"/>
                  <a:ea typeface="Montserrat"/>
                  <a:cs typeface="Montserrat"/>
                  <a:sym typeface="Montserrat"/>
                </a:defRPr>
              </a:pPr>
              <a:r>
                <a:rPr dirty="0">
                  <a:uFill>
                    <a:solidFill>
                      <a:srgbClr val="00B050"/>
                    </a:solidFill>
                  </a:uFill>
                </a:rPr>
                <a:t>They will also learn how to work with stretchy fabrics, with the use of overlock machine.</a:t>
              </a:r>
            </a:p>
            <a:p>
              <a:pPr>
                <a:lnSpc>
                  <a:spcPts val="3200"/>
                </a:lnSpc>
                <a:defRPr sz="2100">
                  <a:solidFill>
                    <a:srgbClr val="1E2328"/>
                  </a:solidFill>
                  <a:latin typeface="Montserrat"/>
                  <a:ea typeface="Montserrat"/>
                  <a:cs typeface="Montserrat"/>
                  <a:sym typeface="Montserrat"/>
                </a:defRPr>
              </a:pPr>
              <a:endParaRPr dirty="0">
                <a:uFill>
                  <a:solidFill>
                    <a:srgbClr val="00B050"/>
                  </a:solidFill>
                </a:uFill>
              </a:endParaRPr>
            </a:p>
          </p:txBody>
        </p:sp>
        <p:sp>
          <p:nvSpPr>
            <p:cNvPr id="140" name="TextBox 23"/>
            <p:cNvSpPr txBox="1"/>
            <p:nvPr/>
          </p:nvSpPr>
          <p:spPr>
            <a:xfrm>
              <a:off x="0" y="-85726"/>
              <a:ext cx="6727119" cy="15468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6000"/>
                </a:lnSpc>
                <a:defRPr sz="6000">
                  <a:solidFill>
                    <a:srgbClr val="1E2328"/>
                  </a:solidFill>
                  <a:latin typeface="DM Serif Display"/>
                  <a:ea typeface="DM Serif Display"/>
                  <a:cs typeface="DM Serif Display"/>
                  <a:sym typeface="DM Serif Display"/>
                </a:defRPr>
              </a:pPr>
              <a:r>
                <a:rPr dirty="0"/>
                <a:t>Expected </a:t>
              </a:r>
            </a:p>
            <a:p>
              <a:pPr>
                <a:lnSpc>
                  <a:spcPts val="6000"/>
                </a:lnSpc>
                <a:defRPr sz="6000">
                  <a:solidFill>
                    <a:srgbClr val="1E2328"/>
                  </a:solidFill>
                  <a:latin typeface="DM Serif Display"/>
                  <a:ea typeface="DM Serif Display"/>
                  <a:cs typeface="DM Serif Display"/>
                  <a:sym typeface="DM Serif Display"/>
                </a:defRPr>
              </a:pPr>
              <a:r>
                <a:rPr dirty="0"/>
                <a:t>Learning Outcomes</a:t>
              </a:r>
            </a:p>
          </p:txBody>
        </p:sp>
      </p:grpSp>
      <p:sp>
        <p:nvSpPr>
          <p:cNvPr id="142" name="TextBox 24"/>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143" name="TextBox 13"/>
          <p:cNvSpPr txBox="1"/>
          <p:nvPr/>
        </p:nvSpPr>
        <p:spPr>
          <a:xfrm>
            <a:off x="7220687" y="170345"/>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lang="en-US" sz="2450" dirty="0"/>
              <a:t>Module 2, IDEA GENERATION: CREATIVITY APPLYING TO</a:t>
            </a:r>
            <a:endParaRPr lang="it-IT" dirty="0"/>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endParaRPr lang="en-US"/>
          </a:p>
        </p:txBody>
      </p:sp>
      <p:sp>
        <p:nvSpPr>
          <p:cNvPr id="2" name="TextBox 14"/>
          <p:cNvSpPr txBox="1"/>
          <p:nvPr/>
        </p:nvSpPr>
        <p:spPr>
          <a:xfrm rot="16200000">
            <a:off x="15881480" y="7526323"/>
            <a:ext cx="31946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2"/>
          <p:cNvGrpSpPr/>
          <p:nvPr/>
        </p:nvGrpSpPr>
        <p:grpSpPr>
          <a:xfrm>
            <a:off x="7061468" y="6604828"/>
            <a:ext cx="9310980" cy="3595689"/>
            <a:chOff x="0" y="0"/>
            <a:chExt cx="9310978" cy="3595687"/>
          </a:xfrm>
        </p:grpSpPr>
        <p:sp>
          <p:nvSpPr>
            <p:cNvPr id="145" name="Freeform 4"/>
            <p:cNvSpPr/>
            <p:nvPr/>
          </p:nvSpPr>
          <p:spPr>
            <a:xfrm>
              <a:off x="0" y="1023937"/>
              <a:ext cx="9310980" cy="2571751"/>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146" name="Freeform 7"/>
            <p:cNvSpPr/>
            <p:nvPr/>
          </p:nvSpPr>
          <p:spPr>
            <a:xfrm>
              <a:off x="3555074" y="0"/>
              <a:ext cx="1028701" cy="1023938"/>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grpSp>
      <p:grpSp>
        <p:nvGrpSpPr>
          <p:cNvPr id="153" name="Group 9"/>
          <p:cNvGrpSpPr/>
          <p:nvPr/>
        </p:nvGrpSpPr>
        <p:grpSpPr>
          <a:xfrm>
            <a:off x="-2" y="-2"/>
            <a:ext cx="18288002" cy="10287002"/>
            <a:chOff x="-1" y="-1"/>
            <a:chExt cx="18288001" cy="10287001"/>
          </a:xfrm>
        </p:grpSpPr>
        <p:sp>
          <p:nvSpPr>
            <p:cNvPr id="148" name="AutoShape 10"/>
            <p:cNvSpPr/>
            <p:nvPr/>
          </p:nvSpPr>
          <p:spPr>
            <a:xfrm flipV="1">
              <a:off x="16675330" y="-1"/>
              <a:ext cx="1" cy="1028700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49" name="AutoShape 11"/>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50" name="Freeform 12"/>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52" name="TextBox 13"/>
            <p:cNvSpPr txBox="1"/>
            <p:nvPr/>
          </p:nvSpPr>
          <p:spPr>
            <a:xfrm>
              <a:off x="7191658" y="169752"/>
              <a:ext cx="9556757" cy="76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a:t>
              </a:r>
              <a:r>
                <a:rPr lang="it-IT" sz="2450" dirty="0"/>
                <a:t> </a:t>
              </a:r>
              <a:r>
                <a:rPr lang="en-US" sz="2450" dirty="0"/>
                <a:t>IDEA GENERATION: CREATIVITY APPLYING TO</a:t>
              </a:r>
              <a:endParaRPr lang="it-IT" sz="250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lang="it-IT" sz="2500" dirty="0"/>
                <a:t> </a:t>
              </a:r>
              <a:r>
                <a:rPr sz="2500" dirty="0"/>
                <a:t> </a:t>
              </a:r>
              <a:endParaRPr sz="2500">
                <a:solidFill>
                  <a:srgbClr val="00B050"/>
                </a:solidFill>
                <a:uFill>
                  <a:solidFill>
                    <a:srgbClr val="00B050"/>
                  </a:solidFill>
                </a:uFill>
              </a:endParaRPr>
            </a:p>
          </p:txBody>
        </p:sp>
      </p:grpSp>
      <p:sp>
        <p:nvSpPr>
          <p:cNvPr id="154" name="AutoShape 18"/>
          <p:cNvSpPr/>
          <p:nvPr/>
        </p:nvSpPr>
        <p:spPr>
          <a:xfrm flipH="1" flipV="1">
            <a:off x="-1" y="1025207"/>
            <a:ext cx="18288001" cy="1"/>
          </a:xfrm>
          <a:prstGeom prst="line">
            <a:avLst/>
          </a:prstGeom>
          <a:ln>
            <a:solidFill>
              <a:srgbClr val="1E2328"/>
            </a:solidFill>
          </a:ln>
        </p:spPr>
        <p:txBody>
          <a:bodyPr lIns="45719" rIns="45719"/>
          <a:lstStyle/>
          <a:p>
            <a:endParaRPr/>
          </a:p>
        </p:txBody>
      </p:sp>
      <p:grpSp>
        <p:nvGrpSpPr>
          <p:cNvPr id="157" name="Group 21"/>
          <p:cNvGrpSpPr/>
          <p:nvPr/>
        </p:nvGrpSpPr>
        <p:grpSpPr>
          <a:xfrm>
            <a:off x="482854" y="1475811"/>
            <a:ext cx="9477285" cy="6940827"/>
            <a:chOff x="0" y="0"/>
            <a:chExt cx="9477283" cy="6940813"/>
          </a:xfrm>
        </p:grpSpPr>
        <p:sp>
          <p:nvSpPr>
            <p:cNvPr id="155" name="TextBox 22"/>
            <p:cNvSpPr/>
            <p:nvPr/>
          </p:nvSpPr>
          <p:spPr>
            <a:xfrm>
              <a:off x="24506" y="821329"/>
              <a:ext cx="9452777" cy="611948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3200"/>
                </a:lnSpc>
                <a:defRPr sz="2100">
                  <a:solidFill>
                    <a:srgbClr val="1E2328"/>
                  </a:solidFill>
                  <a:latin typeface="Montserrat"/>
                  <a:ea typeface="Montserrat"/>
                  <a:cs typeface="Montserrat"/>
                  <a:sym typeface="Montserrat"/>
                </a:defRPr>
              </a:lvl1pPr>
            </a:lstStyle>
            <a:p>
              <a:pPr algn="just"/>
              <a:r>
                <a:rPr dirty="0"/>
                <a:t>The methodology will be </a:t>
              </a:r>
              <a:r>
                <a:rPr lang="it-IT" dirty="0"/>
                <a:t>an </a:t>
              </a:r>
              <a:r>
                <a:rPr lang="it-IT" dirty="0" err="1"/>
                <a:t>experiential</a:t>
              </a:r>
              <a:r>
                <a:rPr lang="it-IT" dirty="0"/>
                <a:t> learning, </a:t>
              </a:r>
              <a:r>
                <a:rPr dirty="0"/>
                <a:t>a blend of theoretical instruction</a:t>
              </a:r>
              <a:r>
                <a:rPr lang="it-IT" dirty="0"/>
                <a:t> and </a:t>
              </a:r>
              <a:r>
                <a:rPr dirty="0"/>
                <a:t>hands-on practice, </a:t>
              </a:r>
              <a:r>
                <a:rPr lang="en-US" dirty="0"/>
                <a:t>to build students' critical thinking and deep comprehension</a:t>
              </a:r>
              <a:r>
                <a:rPr dirty="0"/>
                <a:t>.</a:t>
              </a:r>
              <a:endParaRPr lang="it-IT" dirty="0"/>
            </a:p>
            <a:p>
              <a:pPr algn="just"/>
              <a:r>
                <a:rPr dirty="0"/>
                <a:t>The aim is to provide </a:t>
              </a:r>
              <a:r>
                <a:rPr lang="it-IT" dirty="0" err="1"/>
                <a:t>learner</a:t>
              </a:r>
              <a:r>
                <a:rPr dirty="0"/>
                <a:t>s with a comprehensive understanding of upcycling while fostering creativity, sustainability awareness and idea generation within the upcycling process.</a:t>
              </a:r>
              <a:endParaRPr lang="it-IT" dirty="0"/>
            </a:p>
            <a:p>
              <a:pPr algn="just"/>
              <a:r>
                <a:rPr lang="en-US" dirty="0"/>
                <a:t>Case studies will be presented, showing successful brands projects committed to upcycling and sustainability.</a:t>
              </a:r>
            </a:p>
            <a:p>
              <a:pPr algn="just"/>
              <a:r>
                <a:rPr lang="en-US" dirty="0"/>
                <a:t>Creative risk-taking will be encouraged, helping participants to feel comfortable with experimentation.</a:t>
              </a:r>
            </a:p>
            <a:p>
              <a:pPr algn="just"/>
              <a:r>
                <a:rPr lang="en-US" dirty="0"/>
                <a:t>Instructors offer guidance, helping learners overcome challenges in execution and guiding them on practical approaches to upcycling. </a:t>
              </a:r>
            </a:p>
            <a:p>
              <a:pPr algn="just"/>
              <a:r>
                <a:rPr lang="en-US" dirty="0"/>
                <a:t>The module provides resources or ideas for continuing upcycling journey for participants.</a:t>
              </a:r>
            </a:p>
            <a:p>
              <a:pPr algn="just"/>
              <a:endParaRPr dirty="0"/>
            </a:p>
          </p:txBody>
        </p:sp>
        <p:sp>
          <p:nvSpPr>
            <p:cNvPr id="156" name="TextBox 23"/>
            <p:cNvSpPr/>
            <p:nvPr/>
          </p:nvSpPr>
          <p:spPr>
            <a:xfrm>
              <a:off x="0" y="0"/>
              <a:ext cx="67271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6000"/>
                </a:lnSpc>
                <a:defRPr sz="6000">
                  <a:solidFill>
                    <a:srgbClr val="1E2328"/>
                  </a:solidFill>
                  <a:latin typeface="DM Serif Display"/>
                  <a:ea typeface="DM Serif Display"/>
                  <a:cs typeface="DM Serif Display"/>
                  <a:sym typeface="DM Serif Display"/>
                </a:defRPr>
              </a:lvl1pPr>
            </a:lstStyle>
            <a:p>
              <a:r>
                <a:rPr dirty="0"/>
                <a:t>Methodology</a:t>
              </a:r>
            </a:p>
          </p:txBody>
        </p:sp>
      </p:grpSp>
      <p:sp>
        <p:nvSpPr>
          <p:cNvPr id="158" name="TextBox 24"/>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pic>
        <p:nvPicPr>
          <p:cNvPr id="159" name="Immagine 15" descr="Immagine 15"/>
          <p:cNvPicPr>
            <a:picLocks noChangeAspect="1"/>
          </p:cNvPicPr>
          <p:nvPr/>
        </p:nvPicPr>
        <p:blipFill>
          <a:blip r:embed="rId3"/>
          <a:stretch>
            <a:fillRect/>
          </a:stretch>
        </p:blipFill>
        <p:spPr>
          <a:xfrm>
            <a:off x="11626983" y="2641369"/>
            <a:ext cx="5037464" cy="7559149"/>
          </a:xfrm>
          <a:prstGeom prst="rect">
            <a:avLst/>
          </a:prstGeom>
          <a:ln w="12700">
            <a:miter lim="400000"/>
          </a:ln>
        </p:spPr>
      </p:pic>
      <p:sp>
        <p:nvSpPr>
          <p:cNvPr id="6" name="TextBox 14"/>
          <p:cNvSpPr txBox="1"/>
          <p:nvPr/>
        </p:nvSpPr>
        <p:spPr>
          <a:xfrm rot="16200000">
            <a:off x="15889100" y="7526323"/>
            <a:ext cx="31946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2"/>
          <p:cNvGrpSpPr/>
          <p:nvPr/>
        </p:nvGrpSpPr>
        <p:grpSpPr>
          <a:xfrm>
            <a:off x="-2" y="-2"/>
            <a:ext cx="18288002" cy="10287002"/>
            <a:chOff x="-1" y="-1"/>
            <a:chExt cx="18288001" cy="10287001"/>
          </a:xfrm>
        </p:grpSpPr>
        <p:sp>
          <p:nvSpPr>
            <p:cNvPr id="161"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62"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63"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64" name="TextBox 7"/>
            <p:cNvSpPr txBox="1"/>
            <p:nvPr/>
          </p:nvSpPr>
          <p:spPr>
            <a:xfrm rot="16200000">
              <a:off x="15797660" y="7511083"/>
              <a:ext cx="322513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166" name="AutoShape 8"/>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167" name="Freeform 10"/>
          <p:cNvSpPr/>
          <p:nvPr/>
        </p:nvSpPr>
        <p:spPr>
          <a:xfrm>
            <a:off x="62790" y="1242642"/>
            <a:ext cx="6051536" cy="9253539"/>
          </a:xfrm>
          <a:prstGeom prst="rect">
            <a:avLst/>
          </a:prstGeom>
          <a:solidFill>
            <a:srgbClr val="CFCF5A"/>
          </a:solidFill>
          <a:ln w="12700">
            <a:miter lim="400000"/>
          </a:ln>
        </p:spPr>
        <p:txBody>
          <a:bodyPr lIns="45719" rIns="45719"/>
          <a:lstStyle/>
          <a:p>
            <a:endParaRPr/>
          </a:p>
        </p:txBody>
      </p:sp>
      <p:sp>
        <p:nvSpPr>
          <p:cNvPr id="168" name="TextBox 12"/>
          <p:cNvSpPr txBox="1"/>
          <p:nvPr/>
        </p:nvSpPr>
        <p:spPr>
          <a:xfrm>
            <a:off x="1028699" y="3830973"/>
            <a:ext cx="4119721" cy="1572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000"/>
              </a:lnSpc>
              <a:defRPr sz="6000">
                <a:solidFill>
                  <a:srgbClr val="1E2328"/>
                </a:solidFill>
                <a:latin typeface="DM Serif Display"/>
                <a:ea typeface="DM Serif Display"/>
                <a:cs typeface="DM Serif Display"/>
                <a:sym typeface="DM Serif Display"/>
              </a:defRPr>
            </a:lvl1pPr>
          </a:lstStyle>
          <a:p>
            <a:r>
              <a:rPr dirty="0"/>
              <a:t>Module </a:t>
            </a:r>
            <a:r>
              <a:rPr lang="it-IT" dirty="0"/>
              <a:t>2</a:t>
            </a:r>
            <a:r>
              <a:rPr dirty="0"/>
              <a:t> Duration</a:t>
            </a:r>
          </a:p>
        </p:txBody>
      </p:sp>
      <p:sp>
        <p:nvSpPr>
          <p:cNvPr id="169" name="AutoShape 13"/>
          <p:cNvSpPr/>
          <p:nvPr/>
        </p:nvSpPr>
        <p:spPr>
          <a:xfrm>
            <a:off x="1087191" y="5869411"/>
            <a:ext cx="719042" cy="4763"/>
          </a:xfrm>
          <a:prstGeom prst="line">
            <a:avLst/>
          </a:prstGeom>
          <a:ln>
            <a:solidFill>
              <a:srgbClr val="FFFFFF"/>
            </a:solidFill>
          </a:ln>
        </p:spPr>
        <p:txBody>
          <a:bodyPr lIns="45719" rIns="45719"/>
          <a:lstStyle/>
          <a:p>
            <a:endParaRPr/>
          </a:p>
        </p:txBody>
      </p:sp>
      <p:sp>
        <p:nvSpPr>
          <p:cNvPr id="170" name="TextBox 14"/>
          <p:cNvSpPr txBox="1"/>
          <p:nvPr/>
        </p:nvSpPr>
        <p:spPr>
          <a:xfrm>
            <a:off x="1116503" y="6163521"/>
            <a:ext cx="3944110" cy="421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lvl1pPr>
              <a:lnSpc>
                <a:spcPts val="3200"/>
              </a:lnSpc>
              <a:defRPr sz="2800" b="1">
                <a:solidFill>
                  <a:srgbClr val="C00000"/>
                </a:solidFill>
                <a:latin typeface="Montserrat"/>
                <a:ea typeface="Montserrat"/>
                <a:cs typeface="Montserrat"/>
                <a:sym typeface="Montserrat"/>
              </a:defRPr>
            </a:lvl1pPr>
          </a:lstStyle>
          <a:p>
            <a:r>
              <a:rPr lang="it-IT" sz="3600" dirty="0">
                <a:solidFill>
                  <a:srgbClr val="FF0000"/>
                </a:solidFill>
              </a:rPr>
              <a:t>56 hours</a:t>
            </a:r>
            <a:endParaRPr sz="3600" dirty="0">
              <a:solidFill>
                <a:srgbClr val="FF0000"/>
              </a:solidFill>
            </a:endParaRPr>
          </a:p>
        </p:txBody>
      </p:sp>
      <p:sp>
        <p:nvSpPr>
          <p:cNvPr id="171" name="Freeform 15"/>
          <p:cNvSpPr/>
          <p:nvPr/>
        </p:nvSpPr>
        <p:spPr>
          <a:xfrm>
            <a:off x="5188298" y="5176191"/>
            <a:ext cx="699516" cy="699516"/>
          </a:xfrm>
          <a:prstGeom prst="rect">
            <a:avLst/>
          </a:prstGeom>
          <a:blipFill>
            <a:blip r:embed="rId3"/>
            <a:stretch>
              <a:fillRect/>
            </a:stretch>
          </a:blipFill>
          <a:ln w="12700">
            <a:miter lim="400000"/>
          </a:ln>
        </p:spPr>
        <p:txBody>
          <a:bodyPr lIns="45719" rIns="45719"/>
          <a:lstStyle/>
          <a:p>
            <a:endParaRPr/>
          </a:p>
        </p:txBody>
      </p:sp>
      <p:grpSp>
        <p:nvGrpSpPr>
          <p:cNvPr id="174" name="Group 16"/>
          <p:cNvGrpSpPr/>
          <p:nvPr/>
        </p:nvGrpSpPr>
        <p:grpSpPr>
          <a:xfrm>
            <a:off x="6271628" y="1407481"/>
            <a:ext cx="9601149" cy="6453828"/>
            <a:chOff x="0" y="0"/>
            <a:chExt cx="9601148" cy="6453826"/>
          </a:xfrm>
        </p:grpSpPr>
        <p:sp>
          <p:nvSpPr>
            <p:cNvPr id="172" name="TextBox 17"/>
            <p:cNvSpPr txBox="1"/>
            <p:nvPr/>
          </p:nvSpPr>
          <p:spPr>
            <a:xfrm>
              <a:off x="0" y="913850"/>
              <a:ext cx="9601148" cy="5539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lang="it-IT" sz="2400" dirty="0">
                  <a:uFill>
                    <a:solidFill>
                      <a:srgbClr val="00B050"/>
                    </a:solidFill>
                  </a:uFill>
                </a:rPr>
                <a:t>notebook</a:t>
              </a: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lang="it-IT" sz="2400" dirty="0">
                  <a:uFill>
                    <a:solidFill>
                      <a:srgbClr val="00B050"/>
                    </a:solidFill>
                  </a:uFill>
                </a:rPr>
                <a:t>l</a:t>
              </a:r>
              <a:r>
                <a:rPr sz="2400" dirty="0" err="1">
                  <a:uFill>
                    <a:solidFill>
                      <a:srgbClr val="00B050"/>
                    </a:solidFill>
                  </a:uFill>
                </a:rPr>
                <a:t>aptop</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lang="it-IT" sz="2400" dirty="0">
                  <a:uFill>
                    <a:solidFill>
                      <a:srgbClr val="00B050"/>
                    </a:solidFill>
                  </a:uFill>
                </a:rPr>
                <a:t>m</a:t>
              </a:r>
              <a:r>
                <a:rPr sz="2400" dirty="0" err="1">
                  <a:uFill>
                    <a:solidFill>
                      <a:srgbClr val="00B050"/>
                    </a:solidFill>
                  </a:uFill>
                </a:rPr>
                <a:t>agazines</a:t>
              </a:r>
              <a:r>
                <a:rPr sz="2400" dirty="0">
                  <a:uFill>
                    <a:solidFill>
                      <a:srgbClr val="00B050"/>
                    </a:solidFill>
                  </a:uFill>
                </a:rPr>
                <a:t> (fashion, travel, nature, design, food</a:t>
              </a:r>
              <a:r>
                <a:rPr lang="it-IT" sz="2400" dirty="0">
                  <a:uFill>
                    <a:solidFill>
                      <a:srgbClr val="00B050"/>
                    </a:solidFill>
                  </a:uFill>
                </a:rPr>
                <a:t>)</a:t>
              </a: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A3 220gr paper</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sketchbook or similar</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pencil, </a:t>
              </a:r>
              <a:r>
                <a:rPr sz="2400" dirty="0" err="1">
                  <a:uFill>
                    <a:solidFill>
                      <a:srgbClr val="00B050"/>
                    </a:solidFill>
                  </a:uFill>
                </a:rPr>
                <a:t>colours</a:t>
              </a:r>
              <a:r>
                <a:rPr sz="2400" dirty="0">
                  <a:uFill>
                    <a:solidFill>
                      <a:srgbClr val="00B050"/>
                    </a:solidFill>
                  </a:uFill>
                </a:rPr>
                <a:t> (markers and/or </a:t>
              </a:r>
              <a:r>
                <a:rPr sz="2400" dirty="0" err="1">
                  <a:uFill>
                    <a:solidFill>
                      <a:srgbClr val="00B050"/>
                    </a:solidFill>
                  </a:uFill>
                </a:rPr>
                <a:t>coloured</a:t>
              </a:r>
              <a:r>
                <a:rPr sz="2400" dirty="0">
                  <a:uFill>
                    <a:solidFill>
                      <a:srgbClr val="00B050"/>
                    </a:solidFill>
                  </a:uFill>
                </a:rPr>
                <a:t> pencils)</a:t>
              </a: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lang="it-IT" sz="2400" dirty="0">
                  <a:uFill>
                    <a:solidFill>
                      <a:srgbClr val="00B050"/>
                    </a:solidFill>
                  </a:uFill>
                </a:rPr>
                <a:t>d</a:t>
              </a:r>
              <a:r>
                <a:rPr sz="2400" dirty="0" err="1">
                  <a:uFill>
                    <a:solidFill>
                      <a:srgbClr val="00B050"/>
                    </a:solidFill>
                  </a:uFill>
                </a:rPr>
                <a:t>omestic</a:t>
              </a:r>
              <a:r>
                <a:rPr sz="2400" dirty="0">
                  <a:uFill>
                    <a:solidFill>
                      <a:srgbClr val="00B050"/>
                    </a:solidFill>
                  </a:uFill>
                </a:rPr>
                <a:t> sewing machine</a:t>
              </a:r>
              <a:r>
                <a:rPr lang="it-IT" sz="2400" dirty="0">
                  <a:uFill>
                    <a:solidFill>
                      <a:srgbClr val="00B050"/>
                    </a:solidFill>
                  </a:uFill>
                </a:rPr>
                <a:t> and </a:t>
              </a:r>
              <a:r>
                <a:rPr lang="it-IT" sz="2400" dirty="0" err="1">
                  <a:uFill>
                    <a:solidFill>
                      <a:srgbClr val="00B050"/>
                    </a:solidFill>
                  </a:uFill>
                </a:rPr>
                <a:t>overlock</a:t>
              </a:r>
              <a:r>
                <a:rPr lang="it-IT" sz="2400" dirty="0">
                  <a:uFill>
                    <a:solidFill>
                      <a:srgbClr val="00B050"/>
                    </a:solidFill>
                  </a:uFill>
                </a:rPr>
                <a:t> machine</a:t>
              </a: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lang="it-IT" sz="2400" dirty="0">
                  <a:uFill>
                    <a:solidFill>
                      <a:srgbClr val="00B050"/>
                    </a:solidFill>
                  </a:uFill>
                </a:rPr>
                <a:t>p</a:t>
              </a:r>
              <a:r>
                <a:rPr sz="2400" dirty="0">
                  <a:uFill>
                    <a:solidFill>
                      <a:srgbClr val="00B050"/>
                    </a:solidFill>
                  </a:uFill>
                </a:rPr>
                <a:t>ins</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chalk or similar</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fabric scissors</a:t>
              </a:r>
              <a:r>
                <a:rPr lang="it-IT" sz="2400" dirty="0">
                  <a:uFill>
                    <a:solidFill>
                      <a:srgbClr val="00B050"/>
                    </a:solidFill>
                  </a:uFill>
                </a:rPr>
                <a:t> and </a:t>
              </a:r>
              <a:r>
                <a:rPr lang="it-IT" sz="2400" dirty="0" err="1">
                  <a:uFill>
                    <a:solidFill>
                      <a:srgbClr val="00B050"/>
                    </a:solidFill>
                  </a:uFill>
                </a:rPr>
                <a:t>different</a:t>
              </a:r>
              <a:r>
                <a:rPr lang="it-IT" sz="2400" dirty="0">
                  <a:uFill>
                    <a:solidFill>
                      <a:srgbClr val="00B050"/>
                    </a:solidFill>
                  </a:uFill>
                </a:rPr>
                <a:t> color </a:t>
              </a:r>
              <a:r>
                <a:rPr lang="it-IT" sz="2400" dirty="0" err="1">
                  <a:uFill>
                    <a:solidFill>
                      <a:srgbClr val="00B050"/>
                    </a:solidFill>
                  </a:uFill>
                </a:rPr>
                <a:t>sewing</a:t>
              </a:r>
              <a:r>
                <a:rPr lang="it-IT" sz="2400" dirty="0">
                  <a:uFill>
                    <a:solidFill>
                      <a:srgbClr val="00B050"/>
                    </a:solidFill>
                  </a:uFill>
                </a:rPr>
                <a:t> </a:t>
              </a:r>
              <a:r>
                <a:rPr lang="it-IT" sz="2400" dirty="0" err="1">
                  <a:uFill>
                    <a:solidFill>
                      <a:srgbClr val="00B050"/>
                    </a:solidFill>
                  </a:uFill>
                </a:rPr>
                <a:t>threads</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paper pattern</a:t>
              </a:r>
              <a:r>
                <a:rPr lang="it-IT" sz="2400" dirty="0">
                  <a:uFill>
                    <a:solidFill>
                      <a:srgbClr val="00B050"/>
                    </a:solidFill>
                  </a:uFill>
                </a:rPr>
                <a:t> and </a:t>
              </a:r>
              <a:r>
                <a:rPr sz="2400" dirty="0">
                  <a:uFill>
                    <a:solidFill>
                      <a:srgbClr val="00B050"/>
                    </a:solidFill>
                  </a:uFill>
                </a:rPr>
                <a:t>tape measure</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see through ruler</a:t>
              </a:r>
              <a:endParaRPr lang="it-IT" sz="2400" dirty="0">
                <a:uFill>
                  <a:solidFill>
                    <a:srgbClr val="00B050"/>
                  </a:solidFill>
                </a:uFill>
              </a:endParaRPr>
            </a:p>
            <a:p>
              <a:pPr marL="342900" indent="-342900" algn="just" defTabSz="449580">
                <a:buFont typeface="Arial" panose="020B0604020202020204" pitchFamily="34" charset="0"/>
                <a:buChar char="•"/>
                <a:defRPr sz="2100">
                  <a:uFill>
                    <a:solidFill>
                      <a:srgbClr val="000000"/>
                    </a:solidFill>
                  </a:uFill>
                  <a:latin typeface="Montserrat"/>
                  <a:ea typeface="Montserrat"/>
                  <a:cs typeface="Montserrat"/>
                  <a:sym typeface="Montserrat"/>
                </a:defRPr>
              </a:pPr>
              <a:r>
                <a:rPr sz="2400" dirty="0">
                  <a:uFill>
                    <a:solidFill>
                      <a:srgbClr val="00B050"/>
                    </a:solidFill>
                  </a:uFill>
                </a:rPr>
                <a:t>deadstock fabric, second-hand garments (shirt, denim trousers, trench coat)</a:t>
              </a:r>
              <a:r>
                <a:rPr lang="it-IT" sz="2400" dirty="0">
                  <a:uFill>
                    <a:solidFill>
                      <a:srgbClr val="00B050"/>
                    </a:solidFill>
                  </a:uFill>
                </a:rPr>
                <a:t>,</a:t>
              </a:r>
              <a:r>
                <a:rPr sz="2400" dirty="0">
                  <a:uFill>
                    <a:solidFill>
                      <a:srgbClr val="00B050"/>
                    </a:solidFill>
                  </a:uFill>
                </a:rPr>
                <a:t> second-hand home wear (towels, pillowcases)</a:t>
              </a:r>
              <a:r>
                <a:rPr lang="it-IT" sz="2400" dirty="0">
                  <a:uFill>
                    <a:solidFill>
                      <a:srgbClr val="00B050"/>
                    </a:solidFill>
                  </a:uFill>
                </a:rPr>
                <a:t>, second-hand t-shirts.</a:t>
              </a:r>
            </a:p>
          </p:txBody>
        </p:sp>
        <p:sp>
          <p:nvSpPr>
            <p:cNvPr id="173" name="TextBox 18"/>
            <p:cNvSpPr txBox="1"/>
            <p:nvPr/>
          </p:nvSpPr>
          <p:spPr>
            <a:xfrm>
              <a:off x="21770" y="0"/>
              <a:ext cx="7588929" cy="7731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6000"/>
                </a:lnSpc>
                <a:defRPr sz="5600">
                  <a:solidFill>
                    <a:srgbClr val="CFCF5A"/>
                  </a:solidFill>
                  <a:latin typeface="DM Serif Display"/>
                  <a:ea typeface="DM Serif Display"/>
                  <a:cs typeface="DM Serif Display"/>
                  <a:sym typeface="DM Serif Display"/>
                </a:defRPr>
              </a:lvl1pPr>
            </a:lstStyle>
            <a:p>
              <a:r>
                <a:rPr dirty="0"/>
                <a:t>Necessary equipment</a:t>
              </a:r>
            </a:p>
          </p:txBody>
        </p:sp>
      </p:grpSp>
      <p:sp>
        <p:nvSpPr>
          <p:cNvPr id="175" name="TextBox 21"/>
          <p:cNvSpPr txBox="1"/>
          <p:nvPr/>
        </p:nvSpPr>
        <p:spPr>
          <a:xfrm>
            <a:off x="6293398" y="8329033"/>
            <a:ext cx="7312319" cy="77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000"/>
              </a:lnSpc>
              <a:defRPr sz="5600">
                <a:solidFill>
                  <a:srgbClr val="CFCF5A"/>
                </a:solidFill>
                <a:latin typeface="DM Serif Display"/>
                <a:ea typeface="DM Serif Display"/>
                <a:cs typeface="DM Serif Display"/>
                <a:sym typeface="DM Serif Display"/>
              </a:defRPr>
            </a:lvl1pPr>
          </a:lstStyle>
          <a:p>
            <a:r>
              <a:rPr lang="it-IT" dirty="0"/>
              <a:t>Asse</a:t>
            </a:r>
            <a:r>
              <a:rPr dirty="0" err="1"/>
              <a:t>ssment</a:t>
            </a:r>
            <a:r>
              <a:rPr dirty="0"/>
              <a:t> Criteria</a:t>
            </a:r>
          </a:p>
        </p:txBody>
      </p:sp>
      <p:sp>
        <p:nvSpPr>
          <p:cNvPr id="176" name="TextBox 22"/>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177" name="CasellaDiTesto 26"/>
          <p:cNvSpPr txBox="1"/>
          <p:nvPr/>
        </p:nvSpPr>
        <p:spPr>
          <a:xfrm>
            <a:off x="6271628" y="9196504"/>
            <a:ext cx="9711425" cy="8865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lnSpc>
                <a:spcPts val="3200"/>
              </a:lnSpc>
              <a:defRPr sz="2400">
                <a:solidFill>
                  <a:srgbClr val="1E2328"/>
                </a:solidFill>
                <a:latin typeface="Montserrat"/>
                <a:ea typeface="Montserrat"/>
                <a:cs typeface="Montserrat"/>
                <a:sym typeface="Montserrat"/>
              </a:defRPr>
            </a:pPr>
            <a:r>
              <a:rPr dirty="0"/>
              <a:t>A </a:t>
            </a:r>
            <a:r>
              <a:rPr b="1" dirty="0"/>
              <a:t>5 closed questions quiz </a:t>
            </a:r>
            <a:r>
              <a:rPr dirty="0"/>
              <a:t>will be submitted to learners to ascertain the reaching of learning goals set for this Module</a:t>
            </a:r>
            <a:r>
              <a:rPr lang="it-IT" dirty="0"/>
              <a:t>.</a:t>
            </a:r>
            <a:endParaRPr dirty="0"/>
          </a:p>
        </p:txBody>
      </p:sp>
      <p:grpSp>
        <p:nvGrpSpPr>
          <p:cNvPr id="183" name="Group 9"/>
          <p:cNvGrpSpPr/>
          <p:nvPr/>
        </p:nvGrpSpPr>
        <p:grpSpPr>
          <a:xfrm>
            <a:off x="-1" y="0"/>
            <a:ext cx="18288003" cy="10287000"/>
            <a:chOff x="-1" y="0"/>
            <a:chExt cx="18288002" cy="10287000"/>
          </a:xfrm>
        </p:grpSpPr>
        <p:sp>
          <p:nvSpPr>
            <p:cNvPr id="178" name="AutoShape 10"/>
            <p:cNvSpPr/>
            <p:nvPr/>
          </p:nvSpPr>
          <p:spPr>
            <a:xfrm flipV="1">
              <a:off x="16675330" y="0"/>
              <a:ext cx="1" cy="1028700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79" name="AutoShape 11"/>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80" name="Freeform 12"/>
            <p:cNvSpPr/>
            <p:nvPr/>
          </p:nvSpPr>
          <p:spPr>
            <a:xfrm>
              <a:off x="16675330" y="1028700"/>
              <a:ext cx="1612671"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82" name="TextBox 13"/>
            <p:cNvSpPr txBox="1"/>
            <p:nvPr/>
          </p:nvSpPr>
          <p:spPr>
            <a:xfrm>
              <a:off x="7191658" y="184266"/>
              <a:ext cx="9556757" cy="76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a:t>
              </a:r>
              <a:r>
                <a:rPr lang="en-US" sz="2450" dirty="0"/>
                <a:t> IDEA GENERATION: CREATIVITY APPLYING TO</a:t>
              </a:r>
              <a:endParaRPr lang="it-IT" sz="250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sz="2500" dirty="0"/>
                <a:t> </a:t>
              </a:r>
              <a:endParaRPr sz="2500">
                <a:solidFill>
                  <a:srgbClr val="00B050"/>
                </a:solidFill>
                <a:uFill>
                  <a:solidFill>
                    <a:srgbClr val="00B050"/>
                  </a:solidFill>
                </a:uFill>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2"/>
          <p:cNvGrpSpPr/>
          <p:nvPr/>
        </p:nvGrpSpPr>
        <p:grpSpPr>
          <a:xfrm>
            <a:off x="15755" y="6086940"/>
            <a:ext cx="9310980" cy="4344382"/>
            <a:chOff x="0" y="0"/>
            <a:chExt cx="9310979" cy="4344380"/>
          </a:xfrm>
        </p:grpSpPr>
        <p:sp>
          <p:nvSpPr>
            <p:cNvPr id="185" name="Freeform 4"/>
            <p:cNvSpPr/>
            <p:nvPr/>
          </p:nvSpPr>
          <p:spPr>
            <a:xfrm>
              <a:off x="0" y="2934680"/>
              <a:ext cx="9310980" cy="1409701"/>
            </a:xfrm>
            <a:prstGeom prst="rect">
              <a:avLst/>
            </a:prstGeom>
            <a:solidFill>
              <a:srgbClr val="CFCF5A"/>
            </a:solidFill>
            <a:ln w="12700" cap="flat">
              <a:noFill/>
              <a:miter lim="400000"/>
            </a:ln>
            <a:effectLst/>
          </p:spPr>
          <p:txBody>
            <a:bodyPr wrap="square" lIns="45719" tIns="45719" rIns="45719" bIns="45719" numCol="1" anchor="t">
              <a:noAutofit/>
            </a:bodyPr>
            <a:lstStyle/>
            <a:p>
              <a:endParaRPr/>
            </a:p>
          </p:txBody>
        </p:sp>
        <p:sp>
          <p:nvSpPr>
            <p:cNvPr id="186" name="Freeform 7"/>
            <p:cNvSpPr/>
            <p:nvPr/>
          </p:nvSpPr>
          <p:spPr>
            <a:xfrm>
              <a:off x="-1" y="-1"/>
              <a:ext cx="3497490" cy="1060010"/>
            </a:xfrm>
            <a:prstGeom prst="rect">
              <a:avLst/>
            </a:prstGeom>
            <a:solidFill>
              <a:srgbClr val="1E2328"/>
            </a:solidFill>
            <a:ln w="12700" cap="flat">
              <a:noFill/>
              <a:miter lim="400000"/>
            </a:ln>
            <a:effectLst/>
          </p:spPr>
          <p:txBody>
            <a:bodyPr wrap="square" lIns="45719" tIns="45719" rIns="45719" bIns="45719" numCol="1" anchor="t">
              <a:noAutofit/>
            </a:bodyPr>
            <a:lstStyle/>
            <a:p>
              <a:endParaRPr/>
            </a:p>
          </p:txBody>
        </p:sp>
      </p:grpSp>
      <p:grpSp>
        <p:nvGrpSpPr>
          <p:cNvPr id="192" name="Group 9"/>
          <p:cNvGrpSpPr/>
          <p:nvPr/>
        </p:nvGrpSpPr>
        <p:grpSpPr>
          <a:xfrm>
            <a:off x="-2" y="-2"/>
            <a:ext cx="18288002" cy="10287002"/>
            <a:chOff x="-1" y="-1"/>
            <a:chExt cx="18288001" cy="10287001"/>
          </a:xfrm>
        </p:grpSpPr>
        <p:sp>
          <p:nvSpPr>
            <p:cNvPr id="188" name="AutoShape 10"/>
            <p:cNvSpPr/>
            <p:nvPr/>
          </p:nvSpPr>
          <p:spPr>
            <a:xfrm flipV="1">
              <a:off x="16675330" y="-1"/>
              <a:ext cx="1" cy="1028700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89" name="AutoShape 11"/>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190" name="Freeform 12"/>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193" name="AutoShape 18"/>
          <p:cNvSpPr/>
          <p:nvPr/>
        </p:nvSpPr>
        <p:spPr>
          <a:xfrm flipH="1" flipV="1">
            <a:off x="-1" y="1025207"/>
            <a:ext cx="18288001" cy="1"/>
          </a:xfrm>
          <a:prstGeom prst="line">
            <a:avLst/>
          </a:prstGeom>
          <a:ln>
            <a:solidFill>
              <a:srgbClr val="1E2328"/>
            </a:solidFill>
          </a:ln>
        </p:spPr>
        <p:txBody>
          <a:bodyPr lIns="45719" rIns="45719"/>
          <a:lstStyle/>
          <a:p>
            <a:endParaRPr/>
          </a:p>
        </p:txBody>
      </p:sp>
      <p:grpSp>
        <p:nvGrpSpPr>
          <p:cNvPr id="196" name="Group 21"/>
          <p:cNvGrpSpPr/>
          <p:nvPr/>
        </p:nvGrpSpPr>
        <p:grpSpPr>
          <a:xfrm>
            <a:off x="213157" y="1322280"/>
            <a:ext cx="16101933" cy="7683674"/>
            <a:chOff x="0" y="0"/>
            <a:chExt cx="16101931" cy="7683672"/>
          </a:xfrm>
        </p:grpSpPr>
        <p:sp>
          <p:nvSpPr>
            <p:cNvPr id="194" name="TextBox 22"/>
            <p:cNvSpPr txBox="1"/>
            <p:nvPr/>
          </p:nvSpPr>
          <p:spPr>
            <a:xfrm>
              <a:off x="7810764" y="0"/>
              <a:ext cx="8291167" cy="6976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just">
                <a:lnSpc>
                  <a:spcPts val="3200"/>
                </a:lnSpc>
                <a:defRPr sz="2800">
                  <a:solidFill>
                    <a:srgbClr val="1E2328"/>
                  </a:solidFill>
                  <a:latin typeface="Montserrat"/>
                  <a:ea typeface="Montserrat"/>
                  <a:cs typeface="Montserrat"/>
                  <a:sym typeface="Montserrat"/>
                </a:defRPr>
              </a:pPr>
              <a:r>
                <a:rPr dirty="0"/>
                <a:t>This Module includes </a:t>
              </a:r>
              <a:r>
                <a:rPr b="1" dirty="0"/>
                <a:t>theoretical Training Materials </a:t>
              </a:r>
              <a:r>
                <a:rPr dirty="0"/>
                <a:t>on PPT or Canva format and</a:t>
              </a:r>
              <a:r>
                <a:rPr lang="it-IT" dirty="0"/>
                <a:t>, </a:t>
              </a:r>
              <a:r>
                <a:rPr lang="it-IT" dirty="0" err="1"/>
                <a:t>because</a:t>
              </a:r>
              <a:r>
                <a:rPr lang="it-IT" dirty="0"/>
                <a:t> of </a:t>
              </a:r>
              <a:r>
                <a:rPr lang="it-IT" dirty="0" err="1"/>
                <a:t>its</a:t>
              </a:r>
              <a:r>
                <a:rPr lang="it-IT" dirty="0"/>
                <a:t> high performative-</a:t>
              </a:r>
              <a:r>
                <a:rPr lang="it-IT" dirty="0" err="1"/>
                <a:t>practical</a:t>
              </a:r>
              <a:r>
                <a:rPr lang="it-IT" dirty="0"/>
                <a:t> learning </a:t>
              </a:r>
              <a:r>
                <a:rPr lang="it-IT" dirty="0" err="1"/>
                <a:t>contents</a:t>
              </a:r>
              <a:r>
                <a:rPr lang="it-IT" sz="3600" dirty="0"/>
                <a:t>,</a:t>
              </a:r>
              <a:r>
                <a:rPr dirty="0"/>
                <a:t> is complemented by </a:t>
              </a:r>
              <a:r>
                <a:rPr lang="it-IT" dirty="0"/>
                <a:t>3</a:t>
              </a:r>
              <a:r>
                <a:rPr dirty="0"/>
                <a:t> </a:t>
              </a:r>
              <a:r>
                <a:rPr b="1" dirty="0"/>
                <a:t>video tutorials</a:t>
              </a:r>
              <a:r>
                <a:rPr lang="it-IT" dirty="0"/>
                <a:t>.</a:t>
              </a:r>
            </a:p>
            <a:p>
              <a:pPr algn="just">
                <a:lnSpc>
                  <a:spcPts val="3200"/>
                </a:lnSpc>
                <a:defRPr sz="2800">
                  <a:solidFill>
                    <a:srgbClr val="1E2328"/>
                  </a:solidFill>
                  <a:latin typeface="Montserrat"/>
                  <a:ea typeface="Montserrat"/>
                  <a:cs typeface="Montserrat"/>
                  <a:sym typeface="Montserrat"/>
                </a:defRPr>
              </a:pPr>
              <a:endParaRPr lang="it-IT" dirty="0"/>
            </a:p>
            <a:p>
              <a:pPr algn="just">
                <a:lnSpc>
                  <a:spcPts val="3200"/>
                </a:lnSpc>
                <a:defRPr sz="2800">
                  <a:solidFill>
                    <a:srgbClr val="1E2328"/>
                  </a:solidFill>
                  <a:latin typeface="Montserrat"/>
                  <a:ea typeface="Montserrat"/>
                  <a:cs typeface="Montserrat"/>
                  <a:sym typeface="Montserrat"/>
                </a:defRPr>
              </a:pPr>
              <a:r>
                <a:rPr dirty="0"/>
                <a:t>Theoretical materials are available for each Training Unit constituting the Module.</a:t>
              </a:r>
              <a:endParaRPr lang="it-IT" dirty="0"/>
            </a:p>
            <a:p>
              <a:pPr algn="just">
                <a:lnSpc>
                  <a:spcPts val="3200"/>
                </a:lnSpc>
                <a:defRPr sz="2800">
                  <a:solidFill>
                    <a:srgbClr val="1E2328"/>
                  </a:solidFill>
                  <a:latin typeface="Montserrat"/>
                  <a:ea typeface="Montserrat"/>
                  <a:cs typeface="Montserrat"/>
                  <a:sym typeface="Montserrat"/>
                </a:defRPr>
              </a:pPr>
              <a:endParaRPr lang="it-IT" dirty="0"/>
            </a:p>
            <a:p>
              <a:pPr algn="just">
                <a:lnSpc>
                  <a:spcPts val="3200"/>
                </a:lnSpc>
                <a:defRPr sz="2800">
                  <a:solidFill>
                    <a:srgbClr val="1E2328"/>
                  </a:solidFill>
                  <a:latin typeface="Montserrat"/>
                  <a:ea typeface="Montserrat"/>
                  <a:cs typeface="Montserrat"/>
                  <a:sym typeface="Montserrat"/>
                </a:defRPr>
              </a:pPr>
              <a:r>
                <a:rPr dirty="0"/>
                <a:t>The available video-tutorials concern:</a:t>
              </a:r>
              <a:endParaRPr lang="it-IT" dirty="0"/>
            </a:p>
            <a:p>
              <a:pPr algn="just">
                <a:lnSpc>
                  <a:spcPts val="3200"/>
                </a:lnSpc>
                <a:defRPr sz="2800">
                  <a:solidFill>
                    <a:srgbClr val="1E2328"/>
                  </a:solidFill>
                  <a:latin typeface="Montserrat"/>
                  <a:ea typeface="Montserrat"/>
                  <a:cs typeface="Montserrat"/>
                  <a:sym typeface="Montserrat"/>
                </a:defRPr>
              </a:pPr>
              <a:endParaRPr lang="it-IT" dirty="0"/>
            </a:p>
            <a:p>
              <a:pPr marL="514350" indent="-514350" algn="just">
                <a:lnSpc>
                  <a:spcPts val="3200"/>
                </a:lnSpc>
                <a:buFont typeface="+mj-lt"/>
                <a:buAutoNum type="arabicParenR"/>
                <a:defRPr sz="2800">
                  <a:solidFill>
                    <a:srgbClr val="1E2328"/>
                  </a:solidFill>
                  <a:latin typeface="Montserrat"/>
                  <a:ea typeface="Montserrat"/>
                  <a:cs typeface="Montserrat"/>
                  <a:sym typeface="Montserrat"/>
                </a:defRPr>
              </a:pPr>
              <a:r>
                <a:rPr lang="en-US" dirty="0"/>
                <a:t>Different styles of visible mending</a:t>
              </a:r>
              <a:endParaRPr lang="it-IT" dirty="0"/>
            </a:p>
            <a:p>
              <a:pPr marL="514350" indent="-514350" algn="just">
                <a:lnSpc>
                  <a:spcPts val="3200"/>
                </a:lnSpc>
                <a:buFont typeface="+mj-lt"/>
                <a:buAutoNum type="arabicParenR"/>
                <a:defRPr sz="2800">
                  <a:solidFill>
                    <a:srgbClr val="1E2328"/>
                  </a:solidFill>
                  <a:latin typeface="Montserrat"/>
                  <a:ea typeface="Montserrat"/>
                  <a:cs typeface="Montserrat"/>
                  <a:sym typeface="Montserrat"/>
                </a:defRPr>
              </a:pPr>
              <a:r>
                <a:rPr lang="en-US" dirty="0"/>
                <a:t>Upcycling from already existing vintage/used clothes</a:t>
              </a:r>
            </a:p>
            <a:p>
              <a:pPr marL="514350" indent="-514350" algn="just">
                <a:lnSpc>
                  <a:spcPts val="3200"/>
                </a:lnSpc>
                <a:buFont typeface="+mj-lt"/>
                <a:buAutoNum type="arabicParenR"/>
                <a:defRPr sz="2800">
                  <a:solidFill>
                    <a:srgbClr val="1E2328"/>
                  </a:solidFill>
                  <a:latin typeface="Montserrat"/>
                  <a:ea typeface="Montserrat"/>
                  <a:cs typeface="Montserrat"/>
                  <a:sym typeface="Montserrat"/>
                </a:defRPr>
              </a:pPr>
              <a:r>
                <a:rPr lang="en-US" dirty="0"/>
                <a:t>Upcycling from deadstock fabrics/ fabrics destined for waste/not used or not fit for sale fabrics/defective fabrics</a:t>
              </a:r>
              <a:endParaRPr lang="it-IT" dirty="0"/>
            </a:p>
          </p:txBody>
        </p:sp>
        <p:sp>
          <p:nvSpPr>
            <p:cNvPr id="195" name="TextBox 23"/>
            <p:cNvSpPr txBox="1"/>
            <p:nvPr/>
          </p:nvSpPr>
          <p:spPr>
            <a:xfrm>
              <a:off x="0" y="6136826"/>
              <a:ext cx="7140258" cy="15468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6000"/>
                </a:lnSpc>
                <a:defRPr sz="6000">
                  <a:solidFill>
                    <a:srgbClr val="1E2328"/>
                  </a:solidFill>
                  <a:latin typeface="DM Serif Display"/>
                  <a:ea typeface="DM Serif Display"/>
                  <a:cs typeface="DM Serif Display"/>
                  <a:sym typeface="DM Serif Display"/>
                </a:defRPr>
              </a:lvl1pPr>
            </a:lstStyle>
            <a:p>
              <a:r>
                <a:rPr dirty="0"/>
                <a:t>Training Materials &amp; Video-Tutorials</a:t>
              </a:r>
            </a:p>
          </p:txBody>
        </p:sp>
      </p:grpSp>
      <p:sp>
        <p:nvSpPr>
          <p:cNvPr id="197" name="TextBox 24"/>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pic>
        <p:nvPicPr>
          <p:cNvPr id="198" name="Immagine 16" descr="Immagine 16"/>
          <p:cNvPicPr>
            <a:picLocks noChangeAspect="1"/>
          </p:cNvPicPr>
          <p:nvPr/>
        </p:nvPicPr>
        <p:blipFill>
          <a:blip r:embed="rId3"/>
          <a:stretch>
            <a:fillRect/>
          </a:stretch>
        </p:blipFill>
        <p:spPr>
          <a:xfrm>
            <a:off x="15755" y="1023934"/>
            <a:ext cx="7647924" cy="5105398"/>
          </a:xfrm>
          <a:prstGeom prst="rect">
            <a:avLst/>
          </a:prstGeom>
          <a:ln w="12700">
            <a:miter lim="400000"/>
          </a:ln>
        </p:spPr>
      </p:pic>
      <p:grpSp>
        <p:nvGrpSpPr>
          <p:cNvPr id="204" name="Group 9"/>
          <p:cNvGrpSpPr/>
          <p:nvPr/>
        </p:nvGrpSpPr>
        <p:grpSpPr>
          <a:xfrm>
            <a:off x="-1" y="0"/>
            <a:ext cx="18288003" cy="10287000"/>
            <a:chOff x="-1" y="0"/>
            <a:chExt cx="18288002" cy="10287000"/>
          </a:xfrm>
        </p:grpSpPr>
        <p:sp>
          <p:nvSpPr>
            <p:cNvPr id="199" name="AutoShape 10"/>
            <p:cNvSpPr/>
            <p:nvPr/>
          </p:nvSpPr>
          <p:spPr>
            <a:xfrm flipV="1">
              <a:off x="16675330" y="0"/>
              <a:ext cx="1" cy="1028700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200" name="AutoShape 11"/>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01" name="Freeform 12"/>
            <p:cNvSpPr/>
            <p:nvPr/>
          </p:nvSpPr>
          <p:spPr>
            <a:xfrm>
              <a:off x="16675330" y="1028700"/>
              <a:ext cx="1612671"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03" name="TextBox 13"/>
            <p:cNvSpPr txBox="1"/>
            <p:nvPr/>
          </p:nvSpPr>
          <p:spPr>
            <a:xfrm>
              <a:off x="7191658" y="169752"/>
              <a:ext cx="9556757" cy="76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a:t>
              </a:r>
              <a:r>
                <a:rPr lang="en-US" sz="2450" dirty="0"/>
                <a:t> IDEA GENERATION: CREATIVITY APPLYING TO</a:t>
              </a:r>
              <a:endParaRPr lang="it-IT" sz="250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a:t>
              </a:r>
              <a:r>
                <a:rPr lang="en-US" sz="2500" dirty="0"/>
                <a:t> </a:t>
              </a:r>
              <a:r>
                <a:rPr sz="2500" dirty="0"/>
                <a:t> </a:t>
              </a:r>
              <a:endParaRPr sz="2500">
                <a:solidFill>
                  <a:srgbClr val="00B050"/>
                </a:solidFill>
                <a:uFill>
                  <a:solidFill>
                    <a:srgbClr val="00B050"/>
                  </a:solidFill>
                </a:uFill>
              </a:endParaRPr>
            </a:p>
          </p:txBody>
        </p:sp>
      </p:grpSp>
      <p:sp>
        <p:nvSpPr>
          <p:cNvPr id="2" name="TextBox 14"/>
          <p:cNvSpPr txBox="1"/>
          <p:nvPr/>
        </p:nvSpPr>
        <p:spPr>
          <a:xfrm rot="16200000">
            <a:off x="15881480" y="7526323"/>
            <a:ext cx="31946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10" name="Group 2"/>
          <p:cNvGrpSpPr/>
          <p:nvPr/>
        </p:nvGrpSpPr>
        <p:grpSpPr>
          <a:xfrm>
            <a:off x="-2" y="-2"/>
            <a:ext cx="18288002" cy="10287002"/>
            <a:chOff x="-1" y="-1"/>
            <a:chExt cx="18288001" cy="10287001"/>
          </a:xfrm>
        </p:grpSpPr>
        <p:sp>
          <p:nvSpPr>
            <p:cNvPr id="206"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07"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08"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09" name="TextBox 7"/>
            <p:cNvSpPr txBox="1"/>
            <p:nvPr/>
          </p:nvSpPr>
          <p:spPr>
            <a:xfrm rot="16200000">
              <a:off x="15828140" y="7511083"/>
              <a:ext cx="322513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211" name="AutoShape 10"/>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212" name="Freeform 12"/>
          <p:cNvSpPr/>
          <p:nvPr/>
        </p:nvSpPr>
        <p:spPr>
          <a:xfrm>
            <a:off x="0" y="8210322"/>
            <a:ext cx="10439401" cy="2076678"/>
          </a:xfrm>
          <a:prstGeom prst="rect">
            <a:avLst/>
          </a:prstGeom>
          <a:solidFill>
            <a:srgbClr val="1E2328"/>
          </a:solidFill>
          <a:ln w="12700">
            <a:miter lim="400000"/>
          </a:ln>
        </p:spPr>
        <p:txBody>
          <a:bodyPr lIns="45719" rIns="45719"/>
          <a:lstStyle/>
          <a:p>
            <a:endParaRPr/>
          </a:p>
        </p:txBody>
      </p:sp>
      <p:sp>
        <p:nvSpPr>
          <p:cNvPr id="213" name="TextBox 14"/>
          <p:cNvSpPr txBox="1"/>
          <p:nvPr/>
        </p:nvSpPr>
        <p:spPr>
          <a:xfrm>
            <a:off x="812049" y="8462580"/>
            <a:ext cx="6641735" cy="1546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000"/>
              </a:lnSpc>
              <a:defRPr sz="6000">
                <a:solidFill>
                  <a:srgbClr val="FFFFFF"/>
                </a:solidFill>
                <a:latin typeface="DM Serif Display"/>
                <a:ea typeface="DM Serif Display"/>
                <a:cs typeface="DM Serif Display"/>
                <a:sym typeface="DM Serif Display"/>
              </a:defRPr>
            </a:lvl1pPr>
          </a:lstStyle>
          <a:p>
            <a:r>
              <a:rPr dirty="0"/>
              <a:t>Trainer(s) competence profile</a:t>
            </a:r>
          </a:p>
        </p:txBody>
      </p:sp>
      <p:sp>
        <p:nvSpPr>
          <p:cNvPr id="214" name="TextBox 17"/>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pic>
        <p:nvPicPr>
          <p:cNvPr id="215" name="Immagine 20" descr="Immagine 20"/>
          <p:cNvPicPr>
            <a:picLocks noChangeAspect="1"/>
          </p:cNvPicPr>
          <p:nvPr/>
        </p:nvPicPr>
        <p:blipFill>
          <a:blip r:embed="rId3"/>
          <a:stretch>
            <a:fillRect/>
          </a:stretch>
        </p:blipFill>
        <p:spPr>
          <a:xfrm>
            <a:off x="0" y="2317521"/>
            <a:ext cx="8839200" cy="5892801"/>
          </a:xfrm>
          <a:prstGeom prst="rect">
            <a:avLst/>
          </a:prstGeom>
          <a:ln w="12700">
            <a:miter lim="400000"/>
          </a:ln>
        </p:spPr>
      </p:pic>
      <p:sp>
        <p:nvSpPr>
          <p:cNvPr id="216" name="TextBox 16"/>
          <p:cNvSpPr txBox="1"/>
          <p:nvPr/>
        </p:nvSpPr>
        <p:spPr>
          <a:xfrm>
            <a:off x="9751930" y="1688078"/>
            <a:ext cx="6882836" cy="6432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defTabSz="449580">
              <a:defRPr sz="2100">
                <a:uFill>
                  <a:solidFill>
                    <a:srgbClr val="000000"/>
                  </a:solidFill>
                </a:uFill>
                <a:latin typeface="Montserrat"/>
                <a:ea typeface="Montserrat"/>
                <a:cs typeface="Montserrat"/>
                <a:sym typeface="Montserrat"/>
              </a:defRPr>
            </a:pPr>
            <a:r>
              <a:rPr sz="2200" b="1" dirty="0"/>
              <a:t>Pedagogical competences</a:t>
            </a:r>
            <a:r>
              <a:rPr sz="2200" dirty="0"/>
              <a:t>:</a:t>
            </a:r>
          </a:p>
          <a:p>
            <a:pPr marL="457200" indent="-228600" algn="just" defTabSz="449580">
              <a:buSzPct val="100000"/>
              <a:buFont typeface="Symbol"/>
              <a:buChar char="·"/>
              <a:defRPr sz="2100">
                <a:uFill>
                  <a:solidFill>
                    <a:srgbClr val="000000"/>
                  </a:solidFill>
                </a:uFill>
                <a:latin typeface="Montserrat"/>
                <a:ea typeface="Montserrat"/>
                <a:cs typeface="Montserrat"/>
                <a:sym typeface="Montserrat"/>
              </a:defRPr>
            </a:pPr>
            <a:r>
              <a:rPr sz="2200" dirty="0"/>
              <a:t>Experience in teaching adult learners and understanding their learning styles</a:t>
            </a:r>
            <a:r>
              <a:rPr lang="it-IT" sz="2200" dirty="0"/>
              <a:t>;</a:t>
            </a:r>
            <a:endParaRPr sz="2200" dirty="0"/>
          </a:p>
          <a:p>
            <a:pPr marL="457200" indent="-228600" algn="just" defTabSz="449580">
              <a:buSzPct val="100000"/>
              <a:buFont typeface="Symbol"/>
              <a:buChar char="·"/>
              <a:defRPr sz="2100">
                <a:uFill>
                  <a:solidFill>
                    <a:srgbClr val="000000"/>
                  </a:solidFill>
                </a:uFill>
                <a:latin typeface="Montserrat"/>
                <a:ea typeface="Montserrat"/>
                <a:cs typeface="Montserrat"/>
                <a:sym typeface="Montserrat"/>
              </a:defRPr>
            </a:pPr>
            <a:r>
              <a:rPr sz="2200" dirty="0"/>
              <a:t>Strong communication and presentation skills to engage learners</a:t>
            </a:r>
            <a:r>
              <a:rPr lang="it-IT" sz="2200" dirty="0"/>
              <a:t>.</a:t>
            </a:r>
          </a:p>
          <a:p>
            <a:pPr marL="457200" indent="-228600" algn="just" defTabSz="449580">
              <a:buSzPct val="100000"/>
              <a:buFont typeface="Symbol"/>
              <a:buChar char="·"/>
              <a:defRPr sz="2100">
                <a:uFill>
                  <a:solidFill>
                    <a:srgbClr val="000000"/>
                  </a:solidFill>
                </a:uFill>
                <a:latin typeface="Montserrat"/>
                <a:ea typeface="Montserrat"/>
                <a:cs typeface="Montserrat"/>
                <a:sym typeface="Montserrat"/>
              </a:defRPr>
            </a:pPr>
            <a:endParaRPr sz="2200" dirty="0"/>
          </a:p>
          <a:p>
            <a:pPr algn="just" defTabSz="449580">
              <a:defRPr sz="2100">
                <a:uFill>
                  <a:solidFill>
                    <a:srgbClr val="000000"/>
                  </a:solidFill>
                </a:uFill>
                <a:latin typeface="Montserrat"/>
                <a:ea typeface="Montserrat"/>
                <a:cs typeface="Montserrat"/>
                <a:sym typeface="Montserrat"/>
              </a:defRPr>
            </a:pPr>
            <a:r>
              <a:rPr sz="2200" b="1" dirty="0"/>
              <a:t>Technical competences</a:t>
            </a:r>
            <a:r>
              <a:rPr sz="2200" dirty="0"/>
              <a:t>:</a:t>
            </a:r>
          </a:p>
          <a:p>
            <a:pPr marL="457200" indent="-228600" algn="just" defTabSz="449580">
              <a:buSzPct val="100000"/>
              <a:buFont typeface="Symbol"/>
              <a:buChar char="·"/>
              <a:defRPr sz="2100">
                <a:uFill>
                  <a:solidFill>
                    <a:srgbClr val="000000"/>
                  </a:solidFill>
                </a:uFill>
                <a:latin typeface="Montserrat"/>
                <a:ea typeface="Montserrat"/>
                <a:cs typeface="Montserrat"/>
                <a:sym typeface="Montserrat"/>
              </a:defRPr>
            </a:pPr>
            <a:r>
              <a:rPr sz="2200" dirty="0"/>
              <a:t>history of tradition/fashion/costume, knowledge about the upcycling process and conscious fashion, skills on redesign, research processes and mood boards (intermediate level)</a:t>
            </a:r>
            <a:r>
              <a:rPr lang="it-IT" sz="2200" dirty="0"/>
              <a:t>;</a:t>
            </a:r>
            <a:endParaRPr sz="2200" dirty="0"/>
          </a:p>
          <a:p>
            <a:pPr marL="457200" indent="-228600" algn="just" defTabSz="449580">
              <a:buSzPct val="100000"/>
              <a:buFont typeface="Symbol"/>
              <a:buChar char="·"/>
              <a:defRPr sz="2100">
                <a:uFill>
                  <a:solidFill>
                    <a:srgbClr val="000000"/>
                  </a:solidFill>
                </a:uFill>
                <a:latin typeface="Montserrat"/>
                <a:ea typeface="Montserrat"/>
                <a:cs typeface="Montserrat"/>
                <a:sym typeface="Montserrat"/>
              </a:defRPr>
            </a:pPr>
            <a:r>
              <a:rPr sz="2200" dirty="0"/>
              <a:t>zero waste design and redesign techniques, overlock machine and hand sewing skills, pattern making, textile manipulation, garment</a:t>
            </a:r>
            <a:r>
              <a:rPr lang="it-IT" sz="2200" dirty="0"/>
              <a:t> </a:t>
            </a:r>
            <a:r>
              <a:rPr lang="it-IT" sz="2200" dirty="0" err="1"/>
              <a:t>disassembly</a:t>
            </a:r>
            <a:r>
              <a:rPr lang="it-IT" sz="2200" dirty="0"/>
              <a:t> and</a:t>
            </a:r>
            <a:r>
              <a:rPr sz="2200" dirty="0"/>
              <a:t> construction techniques: familiarity with </a:t>
            </a:r>
            <a:r>
              <a:rPr lang="it-IT" sz="2200" dirty="0" err="1"/>
              <a:t>various</a:t>
            </a:r>
            <a:r>
              <a:rPr lang="it-IT" sz="2200" dirty="0"/>
              <a:t> and </a:t>
            </a:r>
            <a:r>
              <a:rPr sz="2200" dirty="0"/>
              <a:t>stretchy textiles, and their properties and suitability for upcycling (high level).</a:t>
            </a:r>
          </a:p>
        </p:txBody>
      </p:sp>
      <p:sp>
        <p:nvSpPr>
          <p:cNvPr id="217" name="TextBox 13"/>
          <p:cNvSpPr txBox="1"/>
          <p:nvPr/>
        </p:nvSpPr>
        <p:spPr>
          <a:xfrm>
            <a:off x="7191658" y="184266"/>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 </a:t>
            </a:r>
            <a:r>
              <a:rPr lang="en-US" sz="2450"/>
              <a:t>IDEA GENERATION: CREATIVITY APPLYING TO</a:t>
            </a:r>
            <a:endParaRPr lang="it-IT" sz="245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 </a:t>
            </a:r>
            <a:endParaRPr sz="2450">
              <a:solidFill>
                <a:srgbClr val="00B050"/>
              </a:solidFill>
              <a:uFill>
                <a:solidFill>
                  <a:srgbClr val="00B050"/>
                </a:solidFill>
              </a:u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
          <p:cNvGrpSpPr/>
          <p:nvPr/>
        </p:nvGrpSpPr>
        <p:grpSpPr>
          <a:xfrm>
            <a:off x="-2" y="-2"/>
            <a:ext cx="18288002" cy="10287002"/>
            <a:chOff x="-1" y="-1"/>
            <a:chExt cx="18288001" cy="10287001"/>
          </a:xfrm>
        </p:grpSpPr>
        <p:sp>
          <p:nvSpPr>
            <p:cNvPr id="219" name="AutoShape 3"/>
            <p:cNvSpPr/>
            <p:nvPr/>
          </p:nvSpPr>
          <p:spPr>
            <a:xfrm flipV="1">
              <a:off x="16675330" y="-1"/>
              <a:ext cx="1" cy="1028700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20" name="AutoShape 4"/>
            <p:cNvSpPr/>
            <p:nvPr/>
          </p:nvSpPr>
          <p:spPr>
            <a:xfrm flipH="1" flipV="1">
              <a:off x="-1" y="1025207"/>
              <a:ext cx="18288001" cy="1"/>
            </a:xfrm>
            <a:prstGeom prst="line">
              <a:avLst/>
            </a:prstGeom>
            <a:noFill/>
            <a:ln w="12700" cap="flat">
              <a:solidFill>
                <a:srgbClr val="1E2328"/>
              </a:solidFill>
              <a:prstDash val="solid"/>
              <a:round/>
            </a:ln>
            <a:effectLst/>
          </p:spPr>
          <p:txBody>
            <a:bodyPr wrap="square" lIns="45719" tIns="45719" rIns="45719" bIns="45719" numCol="1" anchor="t">
              <a:noAutofit/>
            </a:bodyPr>
            <a:lstStyle/>
            <a:p>
              <a:endParaRPr/>
            </a:p>
          </p:txBody>
        </p:sp>
        <p:sp>
          <p:nvSpPr>
            <p:cNvPr id="221" name="Freeform 5"/>
            <p:cNvSpPr/>
            <p:nvPr/>
          </p:nvSpPr>
          <p:spPr>
            <a:xfrm>
              <a:off x="16675330" y="1028700"/>
              <a:ext cx="1612670" cy="161267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22" name="TextBox 7"/>
            <p:cNvSpPr txBox="1"/>
            <p:nvPr/>
          </p:nvSpPr>
          <p:spPr>
            <a:xfrm rot="16200000">
              <a:off x="15820520" y="7450123"/>
              <a:ext cx="3347051" cy="2693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2100"/>
                </a:lnSpc>
                <a:defRPr>
                  <a:solidFill>
                    <a:srgbClr val="1E2328"/>
                  </a:solidFill>
                  <a:latin typeface="Montserrat"/>
                  <a:ea typeface="Montserrat"/>
                  <a:cs typeface="Montserrat"/>
                  <a:sym typeface="Montserrat"/>
                </a:defRPr>
              </a:lvl1pPr>
            </a:lstStyle>
            <a:p>
              <a:r>
                <a:rPr lang="it-IT" dirty="0"/>
                <a:t>www.fashionupproject.com</a:t>
              </a:r>
              <a:endParaRPr dirty="0"/>
            </a:p>
          </p:txBody>
        </p:sp>
      </p:grpSp>
      <p:sp>
        <p:nvSpPr>
          <p:cNvPr id="224" name="AutoShape 8"/>
          <p:cNvSpPr/>
          <p:nvPr/>
        </p:nvSpPr>
        <p:spPr>
          <a:xfrm flipH="1" flipV="1">
            <a:off x="-1" y="1025207"/>
            <a:ext cx="18288001" cy="1"/>
          </a:xfrm>
          <a:prstGeom prst="line">
            <a:avLst/>
          </a:prstGeom>
          <a:ln>
            <a:solidFill>
              <a:srgbClr val="1E2328"/>
            </a:solidFill>
          </a:ln>
        </p:spPr>
        <p:txBody>
          <a:bodyPr lIns="45719" rIns="45719"/>
          <a:lstStyle/>
          <a:p>
            <a:endParaRPr/>
          </a:p>
        </p:txBody>
      </p:sp>
      <p:sp>
        <p:nvSpPr>
          <p:cNvPr id="225" name="AutoShape 17"/>
          <p:cNvSpPr/>
          <p:nvPr/>
        </p:nvSpPr>
        <p:spPr>
          <a:xfrm>
            <a:off x="12984073" y="8236567"/>
            <a:ext cx="719042" cy="4763"/>
          </a:xfrm>
          <a:prstGeom prst="line">
            <a:avLst/>
          </a:prstGeom>
          <a:ln>
            <a:solidFill>
              <a:srgbClr val="FFFFFF"/>
            </a:solidFill>
          </a:ln>
        </p:spPr>
        <p:txBody>
          <a:bodyPr lIns="45719" rIns="45719"/>
          <a:lstStyle/>
          <a:p>
            <a:endParaRPr/>
          </a:p>
        </p:txBody>
      </p:sp>
      <p:sp>
        <p:nvSpPr>
          <p:cNvPr id="226" name="TextBox 19"/>
          <p:cNvSpPr txBox="1"/>
          <p:nvPr/>
        </p:nvSpPr>
        <p:spPr>
          <a:xfrm>
            <a:off x="1031566" y="351094"/>
            <a:ext cx="4506489" cy="374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3000"/>
              </a:lnSpc>
              <a:defRPr sz="2400">
                <a:solidFill>
                  <a:srgbClr val="1E2328"/>
                </a:solidFill>
                <a:latin typeface="DM Serif Display"/>
                <a:ea typeface="DM Serif Display"/>
                <a:cs typeface="DM Serif Display"/>
                <a:sym typeface="DM Serif Display"/>
              </a:defRPr>
            </a:lvl1pPr>
          </a:lstStyle>
          <a:p>
            <a:r>
              <a:t>UpTraK Training Programme</a:t>
            </a:r>
          </a:p>
        </p:txBody>
      </p:sp>
      <p:sp>
        <p:nvSpPr>
          <p:cNvPr id="227" name="Freeform 4"/>
          <p:cNvSpPr/>
          <p:nvPr/>
        </p:nvSpPr>
        <p:spPr>
          <a:xfrm>
            <a:off x="6562434" y="6986206"/>
            <a:ext cx="10112897" cy="1656673"/>
          </a:xfrm>
          <a:prstGeom prst="rect">
            <a:avLst/>
          </a:prstGeom>
          <a:solidFill>
            <a:srgbClr val="CFCF5A"/>
          </a:solidFill>
          <a:ln w="12700">
            <a:miter lim="400000"/>
          </a:ln>
        </p:spPr>
        <p:txBody>
          <a:bodyPr lIns="45719" rIns="45719"/>
          <a:lstStyle/>
          <a:p>
            <a:endParaRPr/>
          </a:p>
        </p:txBody>
      </p:sp>
      <p:pic>
        <p:nvPicPr>
          <p:cNvPr id="228" name="Immagine 28" descr="Immagine 28"/>
          <p:cNvPicPr>
            <a:picLocks noChangeAspect="1"/>
          </p:cNvPicPr>
          <p:nvPr/>
        </p:nvPicPr>
        <p:blipFill>
          <a:blip r:embed="rId3"/>
          <a:stretch>
            <a:fillRect/>
          </a:stretch>
        </p:blipFill>
        <p:spPr>
          <a:xfrm>
            <a:off x="9453033" y="2308220"/>
            <a:ext cx="7222299" cy="4818628"/>
          </a:xfrm>
          <a:prstGeom prst="rect">
            <a:avLst/>
          </a:prstGeom>
          <a:ln w="12700">
            <a:miter lim="400000"/>
          </a:ln>
        </p:spPr>
      </p:pic>
      <p:sp>
        <p:nvSpPr>
          <p:cNvPr id="229" name="Freeform 12"/>
          <p:cNvSpPr/>
          <p:nvPr/>
        </p:nvSpPr>
        <p:spPr>
          <a:xfrm>
            <a:off x="4929644" y="8560351"/>
            <a:ext cx="11745687" cy="1672886"/>
          </a:xfrm>
          <a:prstGeom prst="rect">
            <a:avLst/>
          </a:prstGeom>
          <a:solidFill>
            <a:srgbClr val="1E2328"/>
          </a:solidFill>
          <a:ln w="12700">
            <a:miter lim="400000"/>
          </a:ln>
        </p:spPr>
        <p:txBody>
          <a:bodyPr lIns="45719" rIns="45719"/>
          <a:lstStyle/>
          <a:p>
            <a:endParaRPr/>
          </a:p>
        </p:txBody>
      </p:sp>
      <p:sp>
        <p:nvSpPr>
          <p:cNvPr id="230" name="TextBox 14"/>
          <p:cNvSpPr txBox="1"/>
          <p:nvPr/>
        </p:nvSpPr>
        <p:spPr>
          <a:xfrm>
            <a:off x="6781799" y="9091276"/>
            <a:ext cx="10287305" cy="872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000"/>
              </a:lnSpc>
              <a:defRPr sz="9000">
                <a:solidFill>
                  <a:srgbClr val="FFFFFF"/>
                </a:solidFill>
                <a:latin typeface="DM Serif Display"/>
                <a:ea typeface="DM Serif Display"/>
                <a:cs typeface="DM Serif Display"/>
                <a:sym typeface="DM Serif Display"/>
              </a:defRPr>
            </a:lvl1pPr>
          </a:lstStyle>
          <a:p>
            <a:r>
              <a:rPr dirty="0"/>
              <a:t>TRAINING UNITS</a:t>
            </a:r>
          </a:p>
        </p:txBody>
      </p:sp>
      <p:sp>
        <p:nvSpPr>
          <p:cNvPr id="231" name="TextBox 14"/>
          <p:cNvSpPr txBox="1"/>
          <p:nvPr/>
        </p:nvSpPr>
        <p:spPr>
          <a:xfrm>
            <a:off x="1828800" y="3858378"/>
            <a:ext cx="6682774" cy="173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13300"/>
              </a:lnSpc>
              <a:defRPr sz="12000">
                <a:solidFill>
                  <a:srgbClr val="CFCF5A"/>
                </a:solidFill>
                <a:latin typeface="DM Serif Display"/>
                <a:ea typeface="DM Serif Display"/>
                <a:cs typeface="DM Serif Display"/>
                <a:sym typeface="DM Serif Display"/>
              </a:defRPr>
            </a:lvl1pPr>
          </a:lstStyle>
          <a:p>
            <a:r>
              <a:rPr dirty="0"/>
              <a:t>Module </a:t>
            </a:r>
            <a:r>
              <a:rPr lang="it-IT" dirty="0"/>
              <a:t>2</a:t>
            </a:r>
            <a:endParaRPr dirty="0"/>
          </a:p>
        </p:txBody>
      </p:sp>
      <p:sp>
        <p:nvSpPr>
          <p:cNvPr id="232" name="TextBox 13"/>
          <p:cNvSpPr txBox="1"/>
          <p:nvPr/>
        </p:nvSpPr>
        <p:spPr>
          <a:xfrm>
            <a:off x="7191658" y="169752"/>
            <a:ext cx="9556757"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lgn="ctr">
              <a:lnSpc>
                <a:spcPts val="3000"/>
              </a:lnSpc>
              <a:defRPr sz="2400">
                <a:solidFill>
                  <a:srgbClr val="1E2328"/>
                </a:solidFill>
                <a:latin typeface="Montserrat"/>
                <a:ea typeface="Montserrat"/>
                <a:cs typeface="Montserrat"/>
                <a:sym typeface="Montserrat"/>
              </a:defRPr>
            </a:pPr>
            <a:r>
              <a:rPr sz="2450" dirty="0"/>
              <a:t>Module </a:t>
            </a:r>
            <a:r>
              <a:rPr lang="it-IT" sz="2450" dirty="0"/>
              <a:t>2</a:t>
            </a:r>
            <a:r>
              <a:rPr sz="2450" dirty="0"/>
              <a:t>,</a:t>
            </a:r>
            <a:r>
              <a:rPr lang="it-IT" sz="2450" dirty="0">
                <a:uFill>
                  <a:solidFill>
                    <a:srgbClr val="00B050"/>
                  </a:solidFill>
                </a:uFill>
              </a:rPr>
              <a:t> </a:t>
            </a:r>
            <a:r>
              <a:rPr lang="en-US" sz="2450"/>
              <a:t>IDEA GENERATION: CREATIVITY APPLYING TO</a:t>
            </a:r>
            <a:endParaRPr lang="it-IT" sz="2450" dirty="0">
              <a:solidFill>
                <a:srgbClr val="00B050"/>
              </a:solidFill>
              <a:uFill>
                <a:solidFill>
                  <a:srgbClr val="00B050"/>
                </a:solidFill>
              </a:uFill>
            </a:endParaRPr>
          </a:p>
          <a:p>
            <a:pPr algn="ctr">
              <a:lnSpc>
                <a:spcPts val="3000"/>
              </a:lnSpc>
              <a:defRPr sz="2400">
                <a:solidFill>
                  <a:srgbClr val="1E2328"/>
                </a:solidFill>
                <a:latin typeface="Montserrat"/>
                <a:ea typeface="Montserrat"/>
                <a:cs typeface="Montserrat"/>
                <a:sym typeface="Montserrat"/>
              </a:defRPr>
            </a:pPr>
            <a:r>
              <a:rPr lang="en-US" sz="2450" dirty="0"/>
              <a:t>THE CLOTHES UP-CYCLING PROCESS </a:t>
            </a:r>
            <a:endParaRPr sz="2450">
              <a:solidFill>
                <a:srgbClr val="00B050"/>
              </a:solidFill>
              <a:uFill>
                <a:solidFill>
                  <a:srgbClr val="00B050"/>
                </a:solidFill>
              </a:uFill>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Personalizzato</PresentationFormat>
  <Paragraphs>132</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Ricerca1</dc:creator>
  <cp:lastModifiedBy>Lebole Pilar</cp:lastModifiedBy>
  <cp:revision>43</cp:revision>
  <dcterms:modified xsi:type="dcterms:W3CDTF">2025-11-03T09:41:35Z</dcterms:modified>
</cp:coreProperties>
</file>