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18288000" cy="10287000"/>
  <p:notesSz cx="6858000" cy="9144000"/>
  <p:embeddedFontLst>
    <p:embeddedFont>
      <p:font typeface="DM Serif Display" pitchFamily="2" charset="0"/>
      <p:regular r:id="rId63"/>
      <p:italic r:id="rId64"/>
    </p:embeddedFont>
    <p:embeddedFont>
      <p:font typeface="Montserrat" panose="000005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jlGV7kvp7ECp4Lzpdsi83NKhVr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FE28D4-5D54-C799-D89F-560E9E5A72C2}" v="3" dt="2026-03-19T10:55:48.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82"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ucci Martina" userId="S::martina.antoniucci@osservatoriomestieridarte.it::32541252-b29c-4a7f-8763-04ccd7aaa38b" providerId="AD" clId="Web-{E1FE28D4-5D54-C799-D89F-560E9E5A72C2}"/>
    <pc:docChg chg="modSld">
      <pc:chgData name="Antoniucci Martina" userId="S::martina.antoniucci@osservatoriomestieridarte.it::32541252-b29c-4a7f-8763-04ccd7aaa38b" providerId="AD" clId="Web-{E1FE28D4-5D54-C799-D89F-560E9E5A72C2}" dt="2026-03-19T10:55:48.332" v="2" actId="14100"/>
      <pc:docMkLst>
        <pc:docMk/>
      </pc:docMkLst>
      <pc:sldChg chg="modSp">
        <pc:chgData name="Antoniucci Martina" userId="S::martina.antoniucci@osservatoriomestieridarte.it::32541252-b29c-4a7f-8763-04ccd7aaa38b" providerId="AD" clId="Web-{E1FE28D4-5D54-C799-D89F-560E9E5A72C2}" dt="2026-03-19T10:55:39.598" v="1" actId="14100"/>
        <pc:sldMkLst>
          <pc:docMk/>
          <pc:sldMk cId="0" sldId="256"/>
        </pc:sldMkLst>
        <pc:spChg chg="mod">
          <ac:chgData name="Antoniucci Martina" userId="S::martina.antoniucci@osservatoriomestieridarte.it::32541252-b29c-4a7f-8763-04ccd7aaa38b" providerId="AD" clId="Web-{E1FE28D4-5D54-C799-D89F-560E9E5A72C2}" dt="2026-03-19T10:55:39.598" v="1" actId="14100"/>
          <ac:spMkLst>
            <pc:docMk/>
            <pc:sldMk cId="0" sldId="256"/>
            <ac:spMk id="98" creationId="{00000000-0000-0000-0000-000000000000}"/>
          </ac:spMkLst>
        </pc:spChg>
      </pc:sldChg>
      <pc:sldChg chg="modSp">
        <pc:chgData name="Antoniucci Martina" userId="S::martina.antoniucci@osservatoriomestieridarte.it::32541252-b29c-4a7f-8763-04ccd7aaa38b" providerId="AD" clId="Web-{E1FE28D4-5D54-C799-D89F-560E9E5A72C2}" dt="2026-03-19T10:55:48.332" v="2" actId="14100"/>
        <pc:sldMkLst>
          <pc:docMk/>
          <pc:sldMk cId="0" sldId="257"/>
        </pc:sldMkLst>
        <pc:spChg chg="mod">
          <ac:chgData name="Antoniucci Martina" userId="S::martina.antoniucci@osservatoriomestieridarte.it::32541252-b29c-4a7f-8763-04ccd7aaa38b" providerId="AD" clId="Web-{E1FE28D4-5D54-C799-D89F-560E9E5A72C2}" dt="2026-03-19T10:55:48.332" v="2" actId="14100"/>
          <ac:spMkLst>
            <pc:docMk/>
            <pc:sldMk cId="0" sldId="257"/>
            <ac:spMk id="11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2b8d80e59a_0_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g32b8d80e59a_0_9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af48a9d858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g2af48a9d858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af48a9d858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g2af48a9d858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276180eb09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g3276180eb09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af48a9d858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g2af48a9d858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af48a9d858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g2af48a9d858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430d035bf3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2" name="Google Shape;502;g3430d035bf3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af48a9d85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8" name="Google Shape;528;g2af48a9d85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276180eb09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9" name="Google Shape;569;g3276180eb09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276180eb09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9" name="Google Shape;599;g3276180eb09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32b8d80e59a_0_1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1" name="Google Shape;621;g32b8d80e59a_0_1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2b8d80e59a_0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1" name="Google Shape;651;g32b8d80e59a_0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7" name="Google Shape;67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af48a9d858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8" name="Google Shape;718;g2af48a9d858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32b8d80e59a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4" name="Google Shape;754;g32b8d80e59a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3299510502b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5" name="Google Shape;795;g3299510502b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3299510502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g3299510502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299510502b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0" name="Google Shape;840;g3299510502b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5" name="Google Shape;88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3299510502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1" name="Google Shape;911;g3299510502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329a87e28ac_2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3" name="Google Shape;933;g329a87e28ac_2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32ccc6c004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6" name="Google Shape;956;g32ccc6c004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2af48a9d85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0" name="Google Shape;980;g2af48a9d85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329a87e28ac_2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7" name="Google Shape;1017;g329a87e28ac_2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329a87e28ac_2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0" name="Google Shape;1040;g329a87e28ac_2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3276180eb0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5" name="Google Shape;1085;g3276180eb0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32ccc6c004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2" name="Google Shape;1112;g32ccc6c0044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32ccc6c0044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34" name="Google Shape;1134;g32ccc6c0044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32b8d80e59a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6" name="Google Shape;1156;g32b8d80e59a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32ccc6c0044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3" name="Google Shape;1193;g32ccc6c0044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32ccc6c0044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5" name="Google Shape;1215;g32ccc6c0044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329a87e28a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7" name="Google Shape;1237;g329a87e28a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3276180eb0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4" name="Google Shape;1274;g3276180eb0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32b8d80e59a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9" name="Google Shape;1299;g32b8d80e59a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32b8d80e59a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0" name="Google Shape;1320;g32b8d80e59a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32b8d80e59a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8" name="Google Shape;1358;g32b8d80e59a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32b8d80e59a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7" name="Google Shape;1377;g32b8d80e59a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32ccc6c004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5" name="Google Shape;1415;g32ccc6c004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32b8d80e59a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5" name="Google Shape;1435;g32b8d80e59a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g32ccc6c004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3" name="Google Shape;1453;g32ccc6c004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32b8d80e59a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0" name="Google Shape;1470;g32b8d80e59a_0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32b8d80e59a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5" name="Google Shape;1495;g32b8d80e59a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32b8d80e59a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3" name="Google Shape;1533;g32b8d80e59a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329a87e28ac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2" name="Google Shape;1552;g329a87e28ac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0" name="Google Shape;159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32b8d80e59a_0_687:notes"/>
          <p:cNvSpPr txBox="1">
            <a:spLocks noGrp="1"/>
          </p:cNvSpPr>
          <p:nvPr>
            <p:ph type="body" idx="1"/>
          </p:nvPr>
        </p:nvSpPr>
        <p:spPr>
          <a:xfrm>
            <a:off x="685800" y="440064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4" name="Google Shape;1614;g32b8d80e59a_0_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32b8d80e59a_0_760:notes"/>
          <p:cNvSpPr txBox="1">
            <a:spLocks noGrp="1"/>
          </p:cNvSpPr>
          <p:nvPr>
            <p:ph type="body" idx="1"/>
          </p:nvPr>
        </p:nvSpPr>
        <p:spPr>
          <a:xfrm>
            <a:off x="685800" y="440064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5" name="Google Shape;1655;g32b8d80e59a_0_7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g32b8d80e59a_0_780:notes"/>
          <p:cNvSpPr txBox="1">
            <a:spLocks noGrp="1"/>
          </p:cNvSpPr>
          <p:nvPr>
            <p:ph type="body" idx="1"/>
          </p:nvPr>
        </p:nvSpPr>
        <p:spPr>
          <a:xfrm>
            <a:off x="685800" y="440064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5" name="Google Shape;1675;g32b8d80e59a_0_7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5" name="Google Shape;169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1" name="Google Shape;173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24ca00f9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324ca00f9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5"/>
          <p:cNvSpPr>
            <a:spLocks noGrp="1"/>
          </p:cNvSpPr>
          <p:nvPr>
            <p:ph type="pic" idx="2"/>
          </p:nvPr>
        </p:nvSpPr>
        <p:spPr>
          <a:xfrm>
            <a:off x="1792288" y="612775"/>
            <a:ext cx="5486400" cy="4114800"/>
          </a:xfrm>
          <a:prstGeom prst="rect">
            <a:avLst/>
          </a:prstGeom>
          <a:noFill/>
          <a:ln>
            <a:noFill/>
          </a:ln>
        </p:spPr>
      </p:sp>
      <p:sp>
        <p:nvSpPr>
          <p:cNvPr id="64" name="Google Shape;64;p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www.fashionupprojec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hyperlink" Target="http://www.fashionupproject.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hyperlink" Target="http://www.fashionupproject.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hyperlink" Target="http://www.fashionupproject.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youtube.com/watch?v=Jd0uqFkBr0g&amp;list=PLLNlu3SeiUIalSZqCoiTOWHnym3mCEZd3"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5.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png"/><Relationship Id="rId7"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hyperlink" Target="http://www.fashionupproject.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hyperlink" Target="http://www.fashionupproject.co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png"/><Relationship Id="rId7"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hyperlink" Target="http://www.fashionupproject.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youtube.com/watch?v=QBQ_a0WrE3Y"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5.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1.png"/><Relationship Id="rId7"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hyperlink" Target="http://www.fashionupproject.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hyperlink" Target="http://www.fashionupproject.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www.youtube.com/watch?v=AC38yqMxMns"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5.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hyperlink" Target="http://www.fashionupproject.com" TargetMode="Externa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5.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www.youtube.com/watch?v=xQol3sQWtes"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5.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hyperlink" Target="http://www.fashionupproject.com"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hyperlink" Target="http://www.fashionupproject.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hyperlink" Target="http://www.fashionupproject.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8.jpg"/><Relationship Id="rId4" Type="http://schemas.openxmlformats.org/officeDocument/2006/relationships/hyperlink" Target="http://www.fashionupproject.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s://www.youtube.com/watch?v=jjLhv8NiCkc&amp;list=PLRYWp9UyonCOwMLrO-IqL5G-Pt7KqupIe"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5.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hyperlink" Target="http://www.fashionupproject.com"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bRD0dQotxbw" TargetMode="External"/><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www.youtube.com/watch?v=noIz7-xLz9Q"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hyperlink" Target="http://www.fashionupproject.co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hyperlink" Target="http://www.fashionupproject.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hyperlink" Target="http://www.fashionupproject.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hyperlink" Target="https://www.youtube.com/watch?v=Yul5b389Uy8&amp;t=101s"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hyperlink" Target="http://www.fashionupproject.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8.jpg"/><Relationship Id="rId4" Type="http://schemas.openxmlformats.org/officeDocument/2006/relationships/hyperlink" Target="http://www.fashionupproject.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hyperlink" Target="https://www.youtube.com/watch?v=fqjo8VCxv6k"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5.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hyperlink" Target="http://www.fashionupproject.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hyperlink" Target="http://www.fashionupproject.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www.youtube.com/watch?v=XITU7ksBQbw"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hyperlink" Target="http://www.fashionupproject.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hyperlink" Target="https://www.youtube.com/watch?v=63v-BykSWL0"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66.jpg"/><Relationship Id="rId4" Type="http://schemas.openxmlformats.org/officeDocument/2006/relationships/hyperlink" Target="http://www.fashionupproject.co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www.fashionupproject.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www.fashionupproject.com"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1.png"/><Relationship Id="rId7" Type="http://schemas.openxmlformats.org/officeDocument/2006/relationships/image" Target="../media/image73.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2.jpg"/><Relationship Id="rId5" Type="http://schemas.openxmlformats.org/officeDocument/2006/relationships/image" Target="../media/image71.jpg"/><Relationship Id="rId10" Type="http://schemas.openxmlformats.org/officeDocument/2006/relationships/image" Target="../media/image76.jpg"/><Relationship Id="rId4" Type="http://schemas.openxmlformats.org/officeDocument/2006/relationships/hyperlink" Target="http://www.fashionupproject.com" TargetMode="External"/><Relationship Id="rId9" Type="http://schemas.openxmlformats.org/officeDocument/2006/relationships/image" Target="../media/image75.jp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hyperlink" Target="https://www.youtube.com/watch?v=tXJNBpwIHZ8"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78.jp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hyperlink" Target="https://www.youtube.com/watch?v=OJc6QR7AYZg"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81.jpg"/><Relationship Id="rId4" Type="http://schemas.openxmlformats.org/officeDocument/2006/relationships/image" Target="../media/image80.jp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5.png"/><Relationship Id="rId4" Type="http://schemas.openxmlformats.org/officeDocument/2006/relationships/image" Target="../media/image82.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8" Type="http://schemas.openxmlformats.org/officeDocument/2006/relationships/hyperlink" Target="http://www.fashionupproject.com" TargetMode="External"/><Relationship Id="rId3" Type="http://schemas.openxmlformats.org/officeDocument/2006/relationships/image" Target="../media/image1.png"/><Relationship Id="rId7" Type="http://schemas.openxmlformats.org/officeDocument/2006/relationships/hyperlink" Target="https://www.wattssashiko.com/blog/category/patterns"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hyperlink" Target="https://amylovestosew.com/learn-how-to-do-free-motion-embroidery-in-7-simple-steps/" TargetMode="External"/><Relationship Id="rId5" Type="http://schemas.openxmlformats.org/officeDocument/2006/relationships/hyperlink" Target="https://www.thesprucecrafts.com/learn-stitches-and-hand-sewing-projects-2978472" TargetMode="External"/><Relationship Id="rId4" Type="http://schemas.openxmlformats.org/officeDocument/2006/relationships/hyperlink" Target="https://grainlinestudio.com/blogs/blog/a-guide-to-seam-finishes-for-woven-fabrics?srsltid=AfmBOoroWfWt4pXJ2bDLLNbDoE3WmqrGeYIpMsFHORJviUcw_xF4CW_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www.fashionupproject.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cxnSp>
        <p:nvCxnSpPr>
          <p:cNvPr id="84" name="Google Shape;84;p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85" name="Google Shape;85;p1"/>
          <p:cNvGrpSpPr/>
          <p:nvPr/>
        </p:nvGrpSpPr>
        <p:grpSpPr>
          <a:xfrm>
            <a:off x="0" y="9169713"/>
            <a:ext cx="12735418" cy="1023965"/>
            <a:chOff x="0" y="0"/>
            <a:chExt cx="10109079" cy="812800"/>
          </a:xfrm>
        </p:grpSpPr>
        <p:sp>
          <p:nvSpPr>
            <p:cNvPr id="86" name="Google Shape;86;p1"/>
            <p:cNvSpPr/>
            <p:nvPr/>
          </p:nvSpPr>
          <p:spPr>
            <a:xfrm>
              <a:off x="0" y="0"/>
              <a:ext cx="10109079" cy="812800"/>
            </a:xfrm>
            <a:custGeom>
              <a:avLst/>
              <a:gdLst/>
              <a:ahLst/>
              <a:cxnLst/>
              <a:rect l="l" t="t" r="r" b="b"/>
              <a:pathLst>
                <a:path w="10109079" h="812800" extrusionOk="0">
                  <a:moveTo>
                    <a:pt x="0" y="0"/>
                  </a:moveTo>
                  <a:lnTo>
                    <a:pt x="10109079" y="0"/>
                  </a:lnTo>
                  <a:lnTo>
                    <a:pt x="10109079" y="812800"/>
                  </a:lnTo>
                  <a:lnTo>
                    <a:pt x="0" y="812800"/>
                  </a:lnTo>
                  <a:close/>
                </a:path>
              </a:pathLst>
            </a:custGeom>
            <a:solidFill>
              <a:srgbClr val="000000"/>
            </a:solidFill>
            <a:ln>
              <a:noFill/>
            </a:ln>
          </p:spPr>
          <p:txBody>
            <a:bodyPr/>
            <a:lstStyle/>
            <a:p>
              <a:endParaRPr lang="pl-PL"/>
            </a:p>
          </p:txBody>
        </p:sp>
        <p:sp>
          <p:nvSpPr>
            <p:cNvPr id="87" name="Google Shape;87;p1"/>
            <p:cNvSpPr txBox="1"/>
            <p:nvPr/>
          </p:nvSpPr>
          <p:spPr>
            <a:xfrm>
              <a:off x="0" y="0"/>
              <a:ext cx="10109079"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8" name="Google Shape;88;p1"/>
          <p:cNvGrpSpPr/>
          <p:nvPr/>
        </p:nvGrpSpPr>
        <p:grpSpPr>
          <a:xfrm>
            <a:off x="7751895" y="5657850"/>
            <a:ext cx="5296402" cy="5008320"/>
            <a:chOff x="0" y="0"/>
            <a:chExt cx="4204276" cy="3975597"/>
          </a:xfrm>
        </p:grpSpPr>
        <p:sp>
          <p:nvSpPr>
            <p:cNvPr id="89" name="Google Shape;89;p1"/>
            <p:cNvSpPr/>
            <p:nvPr/>
          </p:nvSpPr>
          <p:spPr>
            <a:xfrm>
              <a:off x="0" y="0"/>
              <a:ext cx="4204276" cy="3975597"/>
            </a:xfrm>
            <a:custGeom>
              <a:avLst/>
              <a:gdLst/>
              <a:ahLst/>
              <a:cxnLst/>
              <a:rect l="l" t="t" r="r" b="b"/>
              <a:pathLst>
                <a:path w="4204276" h="3975597" extrusionOk="0">
                  <a:moveTo>
                    <a:pt x="0" y="0"/>
                  </a:moveTo>
                  <a:lnTo>
                    <a:pt x="4204276" y="0"/>
                  </a:lnTo>
                  <a:lnTo>
                    <a:pt x="4204276" y="3975597"/>
                  </a:lnTo>
                  <a:lnTo>
                    <a:pt x="0" y="3975597"/>
                  </a:lnTo>
                  <a:close/>
                </a:path>
              </a:pathLst>
            </a:custGeom>
            <a:solidFill>
              <a:srgbClr val="CFCF5A"/>
            </a:solidFill>
            <a:ln>
              <a:noFill/>
            </a:ln>
          </p:spPr>
          <p:txBody>
            <a:bodyPr/>
            <a:lstStyle/>
            <a:p>
              <a:endParaRPr lang="pl-PL"/>
            </a:p>
          </p:txBody>
        </p:sp>
        <p:sp>
          <p:nvSpPr>
            <p:cNvPr id="90" name="Google Shape;90;p1"/>
            <p:cNvSpPr txBox="1"/>
            <p:nvPr/>
          </p:nvSpPr>
          <p:spPr>
            <a:xfrm>
              <a:off x="0" y="0"/>
              <a:ext cx="4204276" cy="3975597"/>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1" name="Google Shape;91;p1"/>
          <p:cNvPicPr preferRelativeResize="0"/>
          <p:nvPr/>
        </p:nvPicPr>
        <p:blipFill rotWithShape="1">
          <a:blip r:embed="rId3">
            <a:alphaModFix/>
          </a:blip>
          <a:srcRect t="1182" b="1181"/>
          <a:stretch/>
        </p:blipFill>
        <p:spPr>
          <a:xfrm>
            <a:off x="7751895" y="1028700"/>
            <a:ext cx="9482623" cy="9258300"/>
          </a:xfrm>
          <a:prstGeom prst="rect">
            <a:avLst/>
          </a:prstGeom>
          <a:noFill/>
          <a:ln>
            <a:noFill/>
          </a:ln>
        </p:spPr>
      </p:pic>
      <p:sp>
        <p:nvSpPr>
          <p:cNvPr id="92" name="Google Shape;92;p1"/>
          <p:cNvSpPr/>
          <p:nvPr/>
        </p:nvSpPr>
        <p:spPr>
          <a:xfrm>
            <a:off x="13662188" y="268369"/>
            <a:ext cx="2675477" cy="559152"/>
          </a:xfrm>
          <a:custGeom>
            <a:avLst/>
            <a:gdLst/>
            <a:ahLst/>
            <a:cxnLst/>
            <a:rect l="l" t="t" r="r" b="b"/>
            <a:pathLst>
              <a:path w="2675477" h="559152" extrusionOk="0">
                <a:moveTo>
                  <a:pt x="0" y="0"/>
                </a:moveTo>
                <a:lnTo>
                  <a:pt x="2675478" y="0"/>
                </a:lnTo>
                <a:lnTo>
                  <a:pt x="2675478" y="559152"/>
                </a:lnTo>
                <a:lnTo>
                  <a:pt x="0" y="559152"/>
                </a:lnTo>
                <a:lnTo>
                  <a:pt x="0" y="0"/>
                </a:lnTo>
                <a:close/>
              </a:path>
            </a:pathLst>
          </a:custGeom>
          <a:blipFill rotWithShape="1">
            <a:blip r:embed="rId4">
              <a:alphaModFix/>
            </a:blip>
            <a:stretch>
              <a:fillRect/>
            </a:stretch>
          </a:blipFill>
          <a:ln>
            <a:noFill/>
          </a:ln>
        </p:spPr>
        <p:txBody>
          <a:bodyPr/>
          <a:lstStyle/>
          <a:p>
            <a:endParaRPr lang="pl-PL"/>
          </a:p>
        </p:txBody>
      </p:sp>
      <p:sp>
        <p:nvSpPr>
          <p:cNvPr id="93" name="Google Shape;93;p1"/>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pl-PL" sz="2499" b="0" i="0" u="none" strike="noStrike" cap="none" dirty="0">
                <a:solidFill>
                  <a:srgbClr val="1E2328"/>
                </a:solidFill>
                <a:latin typeface="DM Serif Display"/>
                <a:ea typeface="DM Serif Display"/>
                <a:cs typeface="DM Serif Display"/>
                <a:sym typeface="DM Serif Display"/>
              </a:rPr>
              <a:t>Program szkoleniowy</a:t>
            </a:r>
            <a:endParaRPr dirty="0"/>
          </a:p>
        </p:txBody>
      </p:sp>
      <p:sp>
        <p:nvSpPr>
          <p:cNvPr id="94" name="Google Shape;94;p1"/>
          <p:cNvSpPr txBox="1"/>
          <p:nvPr/>
        </p:nvSpPr>
        <p:spPr>
          <a:xfrm>
            <a:off x="1028700" y="4865198"/>
            <a:ext cx="6774300" cy="1477800"/>
          </a:xfrm>
          <a:prstGeom prst="rect">
            <a:avLst/>
          </a:prstGeom>
          <a:noFill/>
          <a:ln>
            <a:noFill/>
          </a:ln>
        </p:spPr>
        <p:txBody>
          <a:bodyPr spcFirstLastPara="1" wrap="square" lIns="0" tIns="0" rIns="0" bIns="0" anchor="t" anchorCtr="0">
            <a:spAutoFit/>
          </a:bodyPr>
          <a:lstStyle/>
          <a:p>
            <a:pPr marL="0" marR="0" lvl="0" indent="0" algn="l" rtl="0">
              <a:lnSpc>
                <a:spcPct val="111000"/>
              </a:lnSpc>
              <a:spcBef>
                <a:spcPts val="0"/>
              </a:spcBef>
              <a:spcAft>
                <a:spcPts val="0"/>
              </a:spcAft>
              <a:buNone/>
            </a:pPr>
            <a:r>
              <a:rPr lang="en-US" sz="9600" b="0" i="0" u="none" strike="noStrike" cap="none">
                <a:solidFill>
                  <a:srgbClr val="1E2328"/>
                </a:solidFill>
                <a:latin typeface="DM Serif Display"/>
                <a:ea typeface="DM Serif Display"/>
                <a:cs typeface="DM Serif Display"/>
                <a:sym typeface="DM Serif Display"/>
              </a:rPr>
              <a:t>UNIT </a:t>
            </a:r>
            <a:r>
              <a:rPr lang="en-US" sz="9600">
                <a:solidFill>
                  <a:srgbClr val="1E2328"/>
                </a:solidFill>
                <a:latin typeface="DM Serif Display"/>
                <a:ea typeface="DM Serif Display"/>
                <a:cs typeface="DM Serif Display"/>
                <a:sym typeface="DM Serif Display"/>
              </a:rPr>
              <a:t>2</a:t>
            </a:r>
            <a:endParaRPr/>
          </a:p>
        </p:txBody>
      </p:sp>
      <p:sp>
        <p:nvSpPr>
          <p:cNvPr id="95" name="Google Shape;95;p1"/>
          <p:cNvSpPr txBox="1"/>
          <p:nvPr/>
        </p:nvSpPr>
        <p:spPr>
          <a:xfrm>
            <a:off x="1028700" y="2659586"/>
            <a:ext cx="6682800" cy="2049792"/>
          </a:xfrm>
          <a:prstGeom prst="rect">
            <a:avLst/>
          </a:prstGeom>
          <a:noFill/>
          <a:ln>
            <a:noFill/>
          </a:ln>
        </p:spPr>
        <p:txBody>
          <a:bodyPr spcFirstLastPara="1" wrap="square" lIns="0" tIns="0" rIns="0" bIns="0" anchor="t" anchorCtr="0">
            <a:spAutoFit/>
          </a:bodyPr>
          <a:lstStyle/>
          <a:p>
            <a:pPr marL="0" marR="0" lvl="0" indent="0" algn="l" rtl="0">
              <a:lnSpc>
                <a:spcPct val="111000"/>
              </a:lnSpc>
              <a:spcBef>
                <a:spcPts val="0"/>
              </a:spcBef>
              <a:spcAft>
                <a:spcPts val="0"/>
              </a:spcAft>
              <a:buNone/>
            </a:pPr>
            <a:r>
              <a:rPr lang="en-US" sz="12000" b="0" i="0" u="none" strike="noStrike" cap="none" dirty="0">
                <a:solidFill>
                  <a:srgbClr val="CFCF5A"/>
                </a:solidFill>
                <a:latin typeface="DM Serif Display"/>
                <a:ea typeface="DM Serif Display"/>
                <a:cs typeface="DM Serif Display"/>
                <a:sym typeface="DM Serif Display"/>
              </a:rPr>
              <a:t>Modu</a:t>
            </a:r>
            <a:r>
              <a:rPr lang="pl-PL" sz="12000" b="0" i="0" u="none" strike="noStrike" cap="none" dirty="0">
                <a:solidFill>
                  <a:srgbClr val="CFCF5A"/>
                </a:solidFill>
                <a:latin typeface="DM Serif Display"/>
                <a:ea typeface="DM Serif Display"/>
                <a:cs typeface="DM Serif Display"/>
                <a:sym typeface="DM Serif Display"/>
              </a:rPr>
              <a:t>ł</a:t>
            </a:r>
            <a:r>
              <a:rPr lang="en-US" sz="12000" b="0" i="0" u="none" strike="noStrike" cap="none" dirty="0">
                <a:solidFill>
                  <a:srgbClr val="CFCF5A"/>
                </a:solidFill>
                <a:latin typeface="DM Serif Display"/>
                <a:ea typeface="DM Serif Display"/>
                <a:cs typeface="DM Serif Display"/>
                <a:sym typeface="DM Serif Display"/>
              </a:rPr>
              <a:t> </a:t>
            </a:r>
            <a:r>
              <a:rPr lang="en-US" sz="12000" dirty="0">
                <a:solidFill>
                  <a:srgbClr val="CFCF5A"/>
                </a:solidFill>
                <a:latin typeface="DM Serif Display"/>
                <a:ea typeface="DM Serif Display"/>
                <a:cs typeface="DM Serif Display"/>
                <a:sym typeface="DM Serif Display"/>
              </a:rPr>
              <a:t>4</a:t>
            </a:r>
            <a:endParaRPr dirty="0"/>
          </a:p>
        </p:txBody>
      </p:sp>
      <p:sp>
        <p:nvSpPr>
          <p:cNvPr id="96" name="Google Shape;96;p1"/>
          <p:cNvSpPr txBox="1"/>
          <p:nvPr/>
        </p:nvSpPr>
        <p:spPr>
          <a:xfrm>
            <a:off x="1031566" y="6391549"/>
            <a:ext cx="5694600" cy="221599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pl-PL" sz="3200" dirty="0">
                <a:solidFill>
                  <a:srgbClr val="1E2328"/>
                </a:solidFill>
                <a:latin typeface="Montserrat"/>
                <a:ea typeface="Montserrat"/>
                <a:cs typeface="Montserrat"/>
                <a:sym typeface="Montserrat"/>
              </a:rPr>
              <a:t>Podstawowe Techniki Krawieckie w </a:t>
            </a:r>
            <a:r>
              <a:rPr lang="pl-PL" sz="3200" dirty="0" err="1">
                <a:solidFill>
                  <a:srgbClr val="1E2328"/>
                </a:solidFill>
                <a:latin typeface="Montserrat"/>
                <a:ea typeface="Montserrat"/>
                <a:cs typeface="Montserrat"/>
                <a:sym typeface="Montserrat"/>
              </a:rPr>
              <a:t>Upcyclingu</a:t>
            </a:r>
            <a:endParaRPr sz="3200" dirty="0">
              <a:solidFill>
                <a:srgbClr val="1E2328"/>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3200" dirty="0">
              <a:solidFill>
                <a:srgbClr val="1E2328"/>
              </a:solidFill>
              <a:latin typeface="Montserrat"/>
              <a:ea typeface="Montserrat"/>
              <a:cs typeface="Montserrat"/>
              <a:sym typeface="Montserrat"/>
            </a:endParaRPr>
          </a:p>
        </p:txBody>
      </p:sp>
      <p:cxnSp>
        <p:nvCxnSpPr>
          <p:cNvPr id="97" name="Google Shape;97;p1"/>
          <p:cNvCxnSpPr/>
          <p:nvPr/>
        </p:nvCxnSpPr>
        <p:spPr>
          <a:xfrm rot="10800000">
            <a:off x="16675331" y="0"/>
            <a:ext cx="0" cy="10287000"/>
          </a:xfrm>
          <a:prstGeom prst="straightConnector1">
            <a:avLst/>
          </a:prstGeom>
          <a:noFill/>
          <a:ln w="9525" cap="flat" cmpd="sng">
            <a:solidFill>
              <a:srgbClr val="1E2328"/>
            </a:solidFill>
            <a:prstDash val="solid"/>
            <a:round/>
            <a:headEnd type="none" w="sm" len="sm"/>
            <a:tailEnd type="none" w="sm" len="sm"/>
          </a:ln>
        </p:spPr>
      </p:cxnSp>
      <p:sp>
        <p:nvSpPr>
          <p:cNvPr id="98" name="Google Shape;98;p1"/>
          <p:cNvSpPr txBox="1"/>
          <p:nvPr/>
        </p:nvSpPr>
        <p:spPr>
          <a:xfrm rot="16200000">
            <a:off x="15798255" y="7483162"/>
            <a:ext cx="3366820" cy="337913"/>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None/>
            </a:pPr>
            <a:r>
              <a:rPr lang="en-US" sz="1800" b="0" i="0" u="none" strike="noStrike" cap="none">
                <a:solidFill>
                  <a:srgbClr val="1E2328"/>
                </a:solidFill>
                <a:latin typeface="Montserrat"/>
                <a:ea typeface="Montserrat"/>
                <a:cs typeface="Montserrat"/>
                <a:sym typeface="Montserrat"/>
              </a:rPr>
              <a:t>www.fashionupproject.com</a:t>
            </a:r>
            <a:endParaRPr/>
          </a:p>
        </p:txBody>
      </p:sp>
      <p:sp>
        <p:nvSpPr>
          <p:cNvPr id="2" name="TextBox 11">
            <a:extLst>
              <a:ext uri="{FF2B5EF4-FFF2-40B4-BE49-F238E27FC236}">
                <a16:creationId xmlns:a16="http://schemas.microsoft.com/office/drawing/2014/main" id="{F39F656A-0CCC-0581-3E53-1E8B869557D7}"/>
              </a:ext>
            </a:extLst>
          </p:cNvPr>
          <p:cNvSpPr txBox="1"/>
          <p:nvPr/>
        </p:nvSpPr>
        <p:spPr>
          <a:xfrm>
            <a:off x="1048846" y="9581484"/>
            <a:ext cx="6546439" cy="387094"/>
          </a:xfrm>
          <a:prstGeom prst="rect">
            <a:avLst/>
          </a:prstGeom>
        </p:spPr>
        <p:txBody>
          <a:bodyPr wrap="square" lIns="0" tIns="0" rIns="0" bIns="0" rtlCol="0" anchor="t">
            <a:spAutoFit/>
          </a:bodyPr>
          <a:lstStyle/>
          <a:p>
            <a:pPr>
              <a:lnSpc>
                <a:spcPts val="3299"/>
              </a:lnSpc>
            </a:pPr>
            <a:r>
              <a:rPr lang="pl-PL" sz="2199" dirty="0">
                <a:solidFill>
                  <a:schemeClr val="bg1"/>
                </a:solidFill>
                <a:latin typeface="Montserrat"/>
                <a:ea typeface="Montserrat"/>
                <a:cs typeface="Montserrat"/>
                <a:sym typeface="Montserrat"/>
              </a:rPr>
              <a:t>Czas trwania</a:t>
            </a:r>
            <a:r>
              <a:rPr lang="en-US" sz="2199" dirty="0">
                <a:solidFill>
                  <a:schemeClr val="bg1"/>
                </a:solidFill>
                <a:latin typeface="Montserrat"/>
                <a:ea typeface="Montserrat"/>
                <a:cs typeface="Montserrat"/>
                <a:sym typeface="Montserrat"/>
              </a:rPr>
              <a:t>: 28 </a:t>
            </a:r>
            <a:r>
              <a:rPr lang="pl-PL" sz="2199" dirty="0">
                <a:solidFill>
                  <a:schemeClr val="bg1"/>
                </a:solidFill>
                <a:latin typeface="Montserrat"/>
                <a:ea typeface="Montserrat"/>
                <a:cs typeface="Montserrat"/>
                <a:sym typeface="Montserrat"/>
              </a:rPr>
              <a:t>godzin</a:t>
            </a:r>
            <a:endParaRPr lang="en-US" sz="2199" dirty="0">
              <a:solidFill>
                <a:schemeClr val="bg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303"/>
        <p:cNvGrpSpPr/>
        <p:nvPr/>
      </p:nvGrpSpPr>
      <p:grpSpPr>
        <a:xfrm>
          <a:off x="0" y="0"/>
          <a:ext cx="0" cy="0"/>
          <a:chOff x="0" y="0"/>
          <a:chExt cx="0" cy="0"/>
        </a:xfrm>
      </p:grpSpPr>
      <p:grpSp>
        <p:nvGrpSpPr>
          <p:cNvPr id="304" name="Google Shape;304;p12"/>
          <p:cNvGrpSpPr/>
          <p:nvPr/>
        </p:nvGrpSpPr>
        <p:grpSpPr>
          <a:xfrm>
            <a:off x="0" y="0"/>
            <a:ext cx="18288000" cy="10287000"/>
            <a:chOff x="0" y="0"/>
            <a:chExt cx="24384000" cy="13716000"/>
          </a:xfrm>
        </p:grpSpPr>
        <p:cxnSp>
          <p:nvCxnSpPr>
            <p:cNvPr id="305" name="Google Shape;305;p1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06" name="Google Shape;306;p1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07" name="Google Shape;307;p1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308" name="Google Shape;308;p1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309" name="Google Shape;309;p12"/>
          <p:cNvSpPr txBox="1"/>
          <p:nvPr/>
        </p:nvSpPr>
        <p:spPr>
          <a:xfrm>
            <a:off x="237225" y="1197700"/>
            <a:ext cx="65151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Podstawowe</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ściegi</a:t>
            </a:r>
            <a:endParaRPr sz="6000" dirty="0">
              <a:solidFill>
                <a:srgbClr val="1E2328"/>
              </a:solidFill>
              <a:latin typeface="DM Serif Display"/>
              <a:ea typeface="DM Serif Display"/>
              <a:cs typeface="DM Serif Display"/>
              <a:sym typeface="DM Serif Display"/>
            </a:endParaRPr>
          </a:p>
        </p:txBody>
      </p:sp>
      <p:sp>
        <p:nvSpPr>
          <p:cNvPr id="310" name="Google Shape;310;p12"/>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311" name="Google Shape;311;p12"/>
          <p:cNvGrpSpPr/>
          <p:nvPr/>
        </p:nvGrpSpPr>
        <p:grpSpPr>
          <a:xfrm>
            <a:off x="0" y="0"/>
            <a:ext cx="18288000" cy="10287000"/>
            <a:chOff x="0" y="0"/>
            <a:chExt cx="24384000" cy="13716000"/>
          </a:xfrm>
        </p:grpSpPr>
        <p:cxnSp>
          <p:nvCxnSpPr>
            <p:cNvPr id="312" name="Google Shape;312;p12"/>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13" name="Google Shape;313;p1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14" name="Google Shape;314;p1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15" name="Google Shape;315;p1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316" name="Google Shape;316;p12"/>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pic>
        <p:nvPicPr>
          <p:cNvPr id="317" name="Google Shape;317;p12"/>
          <p:cNvPicPr preferRelativeResize="0"/>
          <p:nvPr/>
        </p:nvPicPr>
        <p:blipFill rotWithShape="1">
          <a:blip r:embed="rId5">
            <a:alphaModFix/>
          </a:blip>
          <a:srcRect l="20923" t="11963" r="20923" b="43094"/>
          <a:stretch/>
        </p:blipFill>
        <p:spPr>
          <a:xfrm>
            <a:off x="11946700" y="3007550"/>
            <a:ext cx="4182700" cy="2424326"/>
          </a:xfrm>
          <a:prstGeom prst="rect">
            <a:avLst/>
          </a:prstGeom>
          <a:noFill/>
          <a:ln>
            <a:noFill/>
          </a:ln>
        </p:spPr>
      </p:pic>
      <p:sp>
        <p:nvSpPr>
          <p:cNvPr id="318" name="Google Shape;318;p12"/>
          <p:cNvSpPr txBox="1"/>
          <p:nvPr/>
        </p:nvSpPr>
        <p:spPr>
          <a:xfrm>
            <a:off x="237238" y="3429000"/>
            <a:ext cx="4062300" cy="923400"/>
          </a:xfrm>
          <a:prstGeom prst="rect">
            <a:avLst/>
          </a:prstGeom>
          <a:noFill/>
          <a:ln>
            <a:noFill/>
          </a:ln>
        </p:spPr>
        <p:txBody>
          <a:bodyPr spcFirstLastPara="1" wrap="square" lIns="91425" tIns="91425" rIns="91425" bIns="91425" anchor="t" anchorCtr="0">
            <a:noAutofit/>
          </a:bodyPr>
          <a:lstStyle/>
          <a:p>
            <a:pPr lvl="0">
              <a:lnSpc>
                <a:spcPct val="150022"/>
              </a:lnSpc>
              <a:buClr>
                <a:schemeClr val="dk1"/>
              </a:buClr>
            </a:pPr>
            <a:r>
              <a:rPr lang="pl-PL" sz="3200" b="1" dirty="0">
                <a:solidFill>
                  <a:srgbClr val="1E2328"/>
                </a:solidFill>
                <a:latin typeface="DM Serif Display"/>
                <a:ea typeface="DM Serif Display"/>
                <a:cs typeface="DM Serif Display"/>
                <a:sym typeface="DM Serif Display"/>
              </a:rPr>
              <a:t>Ścieg przed igłą</a:t>
            </a:r>
            <a:endParaRPr sz="3200" dirty="0">
              <a:solidFill>
                <a:schemeClr val="dk1"/>
              </a:solidFill>
              <a:latin typeface="DM Serif Display"/>
              <a:ea typeface="DM Serif Display"/>
              <a:cs typeface="DM Serif Display"/>
              <a:sym typeface="DM Serif Display"/>
            </a:endParaRPr>
          </a:p>
        </p:txBody>
      </p:sp>
      <p:grpSp>
        <p:nvGrpSpPr>
          <p:cNvPr id="319" name="Google Shape;319;p12"/>
          <p:cNvGrpSpPr/>
          <p:nvPr/>
        </p:nvGrpSpPr>
        <p:grpSpPr>
          <a:xfrm>
            <a:off x="7611372" y="2375687"/>
            <a:ext cx="4062360" cy="923375"/>
            <a:chOff x="0" y="0"/>
            <a:chExt cx="1980673" cy="1084155"/>
          </a:xfrm>
        </p:grpSpPr>
        <p:sp>
          <p:nvSpPr>
            <p:cNvPr id="320" name="Google Shape;320;p12"/>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321" name="Google Shape;321;p12"/>
            <p:cNvSpPr txBox="1"/>
            <p:nvPr/>
          </p:nvSpPr>
          <p:spPr>
            <a:xfrm>
              <a:off x="0" y="0"/>
              <a:ext cx="1980600" cy="3246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2" name="Google Shape;322;p12"/>
          <p:cNvSpPr txBox="1"/>
          <p:nvPr/>
        </p:nvSpPr>
        <p:spPr>
          <a:xfrm>
            <a:off x="7707356" y="2408875"/>
            <a:ext cx="3645900" cy="694677"/>
          </a:xfrm>
          <a:prstGeom prst="rect">
            <a:avLst/>
          </a:prstGeom>
          <a:noFill/>
          <a:ln>
            <a:noFill/>
          </a:ln>
        </p:spPr>
        <p:txBody>
          <a:bodyPr spcFirstLastPara="1" wrap="square" lIns="0" tIns="0" rIns="0" bIns="0" anchor="t" anchorCtr="0">
            <a:spAutoFit/>
          </a:bodyPr>
          <a:lstStyle/>
          <a:p>
            <a:pPr marL="0" marR="0" lvl="0" indent="0" algn="l" rtl="0">
              <a:lnSpc>
                <a:spcPct val="122002"/>
              </a:lnSpc>
              <a:spcBef>
                <a:spcPts val="0"/>
              </a:spcBef>
              <a:spcAft>
                <a:spcPts val="0"/>
              </a:spcAft>
              <a:buNone/>
            </a:pPr>
            <a:r>
              <a:rPr lang="pl-PL" sz="3700" dirty="0">
                <a:solidFill>
                  <a:srgbClr val="FFFFFF"/>
                </a:solidFill>
                <a:latin typeface="DM Serif Display"/>
                <a:ea typeface="DM Serif Display"/>
                <a:cs typeface="DM Serif Display"/>
                <a:sym typeface="DM Serif Display"/>
              </a:rPr>
              <a:t>Fastryga</a:t>
            </a:r>
            <a:endParaRPr sz="3700" dirty="0"/>
          </a:p>
        </p:txBody>
      </p:sp>
      <p:sp>
        <p:nvSpPr>
          <p:cNvPr id="323" name="Google Shape;323;p12"/>
          <p:cNvSpPr txBox="1"/>
          <p:nvPr/>
        </p:nvSpPr>
        <p:spPr>
          <a:xfrm>
            <a:off x="4143824" y="3604775"/>
            <a:ext cx="7632300" cy="1522917"/>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Tymczasowe krótkie oczka oddalone od siebie o takiej samej odległości jak długość oczka. Dotyczy to wszystkich rodzajów szwów.</a:t>
            </a:r>
            <a:endParaRPr dirty="0"/>
          </a:p>
        </p:txBody>
      </p:sp>
      <p:sp>
        <p:nvSpPr>
          <p:cNvPr id="324" name="Google Shape;324;p12"/>
          <p:cNvSpPr txBox="1"/>
          <p:nvPr/>
        </p:nvSpPr>
        <p:spPr>
          <a:xfrm>
            <a:off x="445338" y="6394475"/>
            <a:ext cx="4062300" cy="560400"/>
          </a:xfrm>
          <a:prstGeom prst="rect">
            <a:avLst/>
          </a:prstGeom>
          <a:noFill/>
          <a:ln>
            <a:noFill/>
          </a:ln>
        </p:spPr>
        <p:txBody>
          <a:bodyPr spcFirstLastPara="1" wrap="square" lIns="91425" tIns="91425" rIns="91425" bIns="91425" anchor="t" anchorCtr="0">
            <a:noAutofit/>
          </a:bodyPr>
          <a:lstStyle/>
          <a:p>
            <a:pPr marL="0" lvl="0" indent="0" algn="l" rtl="0">
              <a:lnSpc>
                <a:spcPct val="150022"/>
              </a:lnSpc>
              <a:spcBef>
                <a:spcPts val="0"/>
              </a:spcBef>
              <a:spcAft>
                <a:spcPts val="0"/>
              </a:spcAft>
              <a:buNone/>
            </a:pPr>
            <a:r>
              <a:rPr lang="pl-PL" sz="3200" b="1" dirty="0">
                <a:solidFill>
                  <a:srgbClr val="1E2328"/>
                </a:solidFill>
                <a:latin typeface="DM Serif Display"/>
                <a:ea typeface="DM Serif Display"/>
                <a:cs typeface="DM Serif Display"/>
                <a:sym typeface="DM Serif Display"/>
              </a:rPr>
              <a:t>Fastryga kryta</a:t>
            </a:r>
            <a:endParaRPr sz="3200" dirty="0">
              <a:solidFill>
                <a:schemeClr val="dk1"/>
              </a:solidFill>
              <a:latin typeface="DM Serif Display"/>
              <a:ea typeface="DM Serif Display"/>
              <a:cs typeface="DM Serif Display"/>
              <a:sym typeface="DM Serif Display"/>
            </a:endParaRPr>
          </a:p>
        </p:txBody>
      </p:sp>
      <p:sp>
        <p:nvSpPr>
          <p:cNvPr id="325" name="Google Shape;325;p12"/>
          <p:cNvSpPr txBox="1"/>
          <p:nvPr/>
        </p:nvSpPr>
        <p:spPr>
          <a:xfrm>
            <a:off x="4143868" y="6523925"/>
            <a:ext cx="7632300" cy="1522917"/>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Ścieg prowizoryczny, który pozwala dostosować szwy w przypadku wzorów, zakrzywione miejsca lub korekty po prawej stronie tkaniny</a:t>
            </a:r>
            <a:endParaRPr dirty="0"/>
          </a:p>
        </p:txBody>
      </p:sp>
      <p:pic>
        <p:nvPicPr>
          <p:cNvPr id="326" name="Google Shape;326;p12"/>
          <p:cNvPicPr preferRelativeResize="0"/>
          <p:nvPr/>
        </p:nvPicPr>
        <p:blipFill rotWithShape="1">
          <a:blip r:embed="rId6">
            <a:alphaModFix/>
          </a:blip>
          <a:srcRect l="19139" t="31469" r="30533" b="23179"/>
          <a:stretch/>
        </p:blipFill>
        <p:spPr>
          <a:xfrm>
            <a:off x="11946708" y="6258971"/>
            <a:ext cx="4182685" cy="28270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330"/>
        <p:cNvGrpSpPr/>
        <p:nvPr/>
      </p:nvGrpSpPr>
      <p:grpSpPr>
        <a:xfrm>
          <a:off x="0" y="0"/>
          <a:ext cx="0" cy="0"/>
          <a:chOff x="0" y="0"/>
          <a:chExt cx="0" cy="0"/>
        </a:xfrm>
      </p:grpSpPr>
      <p:grpSp>
        <p:nvGrpSpPr>
          <p:cNvPr id="331" name="Google Shape;331;g32b8d80e59a_0_918"/>
          <p:cNvGrpSpPr/>
          <p:nvPr/>
        </p:nvGrpSpPr>
        <p:grpSpPr>
          <a:xfrm>
            <a:off x="0" y="0"/>
            <a:ext cx="18288000" cy="10287000"/>
            <a:chOff x="0" y="0"/>
            <a:chExt cx="24384000" cy="13716000"/>
          </a:xfrm>
        </p:grpSpPr>
        <p:cxnSp>
          <p:nvCxnSpPr>
            <p:cNvPr id="332" name="Google Shape;332;g32b8d80e59a_0_91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33" name="Google Shape;333;g32b8d80e59a_0_91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34" name="Google Shape;334;g32b8d80e59a_0_91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335" name="Google Shape;335;g32b8d80e59a_0_91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336" name="Google Shape;336;g32b8d80e59a_0_918"/>
          <p:cNvSpPr txBox="1"/>
          <p:nvPr/>
        </p:nvSpPr>
        <p:spPr>
          <a:xfrm>
            <a:off x="237225" y="1197700"/>
            <a:ext cx="65151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Podstawowe</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ściegi</a:t>
            </a:r>
            <a:endParaRPr sz="6000" dirty="0">
              <a:solidFill>
                <a:srgbClr val="1E2328"/>
              </a:solidFill>
              <a:latin typeface="DM Serif Display"/>
              <a:ea typeface="DM Serif Display"/>
              <a:cs typeface="DM Serif Display"/>
              <a:sym typeface="DM Serif Display"/>
            </a:endParaRPr>
          </a:p>
        </p:txBody>
      </p:sp>
      <p:sp>
        <p:nvSpPr>
          <p:cNvPr id="337" name="Google Shape;337;g32b8d80e59a_0_91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338" name="Google Shape;338;g32b8d80e59a_0_918"/>
          <p:cNvGrpSpPr/>
          <p:nvPr/>
        </p:nvGrpSpPr>
        <p:grpSpPr>
          <a:xfrm>
            <a:off x="0" y="0"/>
            <a:ext cx="18288000" cy="10287000"/>
            <a:chOff x="0" y="0"/>
            <a:chExt cx="24384000" cy="13716000"/>
          </a:xfrm>
        </p:grpSpPr>
        <p:cxnSp>
          <p:nvCxnSpPr>
            <p:cNvPr id="339" name="Google Shape;339;g32b8d80e59a_0_91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40" name="Google Shape;340;g32b8d80e59a_0_91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41" name="Google Shape;341;g32b8d80e59a_0_91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42" name="Google Shape;342;g32b8d80e59a_0_91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343" name="Google Shape;343;g32b8d80e59a_0_918"/>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pic>
        <p:nvPicPr>
          <p:cNvPr id="344" name="Google Shape;344;g32b8d80e59a_0_918"/>
          <p:cNvPicPr preferRelativeResize="0"/>
          <p:nvPr/>
        </p:nvPicPr>
        <p:blipFill rotWithShape="1">
          <a:blip r:embed="rId5">
            <a:alphaModFix/>
          </a:blip>
          <a:srcRect l="34233" t="4475" r="8036" b="45857"/>
          <a:stretch/>
        </p:blipFill>
        <p:spPr>
          <a:xfrm rot="10800000">
            <a:off x="11957763" y="3204522"/>
            <a:ext cx="4169325" cy="2690370"/>
          </a:xfrm>
          <a:prstGeom prst="rect">
            <a:avLst/>
          </a:prstGeom>
          <a:noFill/>
          <a:ln>
            <a:noFill/>
          </a:ln>
        </p:spPr>
      </p:pic>
      <p:sp>
        <p:nvSpPr>
          <p:cNvPr id="345" name="Google Shape;345;g32b8d80e59a_0_918"/>
          <p:cNvSpPr txBox="1"/>
          <p:nvPr/>
        </p:nvSpPr>
        <p:spPr>
          <a:xfrm>
            <a:off x="237225" y="3618788"/>
            <a:ext cx="4062300" cy="560400"/>
          </a:xfrm>
          <a:prstGeom prst="rect">
            <a:avLst/>
          </a:prstGeom>
          <a:noFill/>
          <a:ln>
            <a:noFill/>
          </a:ln>
        </p:spPr>
        <p:txBody>
          <a:bodyPr spcFirstLastPara="1" wrap="square" lIns="91425" tIns="91425" rIns="91425" bIns="91425" anchor="t" anchorCtr="0">
            <a:noAutofit/>
          </a:bodyPr>
          <a:lstStyle/>
          <a:p>
            <a:pPr lvl="0">
              <a:lnSpc>
                <a:spcPct val="150022"/>
              </a:lnSpc>
            </a:pPr>
            <a:r>
              <a:rPr lang="en-US" sz="3200" b="1" dirty="0" err="1">
                <a:solidFill>
                  <a:srgbClr val="1E2328"/>
                </a:solidFill>
                <a:latin typeface="DM Serif Display"/>
                <a:ea typeface="DM Serif Display"/>
                <a:cs typeface="DM Serif Display"/>
                <a:sym typeface="DM Serif Display"/>
              </a:rPr>
              <a:t>Ścieg</a:t>
            </a:r>
            <a:r>
              <a:rPr lang="en-US" sz="3200" b="1" dirty="0">
                <a:solidFill>
                  <a:srgbClr val="1E2328"/>
                </a:solidFill>
                <a:latin typeface="DM Serif Display"/>
                <a:ea typeface="DM Serif Display"/>
                <a:cs typeface="DM Serif Display"/>
                <a:sym typeface="DM Serif Display"/>
              </a:rPr>
              <a:t> </a:t>
            </a:r>
            <a:r>
              <a:rPr lang="pl-PL" sz="3200" b="1" dirty="0">
                <a:solidFill>
                  <a:srgbClr val="1E2328"/>
                </a:solidFill>
                <a:latin typeface="DM Serif Display"/>
                <a:ea typeface="DM Serif Display"/>
                <a:cs typeface="DM Serif Display"/>
                <a:sym typeface="DM Serif Display"/>
              </a:rPr>
              <a:t>t</a:t>
            </a:r>
            <a:r>
              <a:rPr lang="en-US" sz="3200" b="1" dirty="0" err="1">
                <a:solidFill>
                  <a:srgbClr val="1E2328"/>
                </a:solidFill>
                <a:latin typeface="DM Serif Display"/>
                <a:ea typeface="DM Serif Display"/>
                <a:cs typeface="DM Serif Display"/>
                <a:sym typeface="DM Serif Display"/>
              </a:rPr>
              <a:t>ylny</a:t>
            </a:r>
            <a:endParaRPr sz="3200" dirty="0">
              <a:solidFill>
                <a:schemeClr val="dk1"/>
              </a:solidFill>
              <a:latin typeface="DM Serif Display"/>
              <a:ea typeface="DM Serif Display"/>
              <a:cs typeface="DM Serif Display"/>
              <a:sym typeface="DM Serif Display"/>
            </a:endParaRPr>
          </a:p>
        </p:txBody>
      </p:sp>
      <p:grpSp>
        <p:nvGrpSpPr>
          <p:cNvPr id="346" name="Google Shape;346;g32b8d80e59a_0_918"/>
          <p:cNvGrpSpPr/>
          <p:nvPr/>
        </p:nvGrpSpPr>
        <p:grpSpPr>
          <a:xfrm>
            <a:off x="8398377" y="1549924"/>
            <a:ext cx="5081219" cy="923375"/>
            <a:chOff x="0" y="0"/>
            <a:chExt cx="1980673" cy="1084155"/>
          </a:xfrm>
        </p:grpSpPr>
        <p:sp>
          <p:nvSpPr>
            <p:cNvPr id="347" name="Google Shape;347;g32b8d80e59a_0_918"/>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348" name="Google Shape;348;g32b8d80e59a_0_918"/>
            <p:cNvSpPr txBox="1"/>
            <p:nvPr/>
          </p:nvSpPr>
          <p:spPr>
            <a:xfrm>
              <a:off x="0" y="0"/>
              <a:ext cx="1980600" cy="3246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9" name="Google Shape;349;g32b8d80e59a_0_918"/>
          <p:cNvSpPr txBox="1"/>
          <p:nvPr/>
        </p:nvSpPr>
        <p:spPr>
          <a:xfrm>
            <a:off x="8569859" y="1612796"/>
            <a:ext cx="4506600" cy="694677"/>
          </a:xfrm>
          <a:prstGeom prst="rect">
            <a:avLst/>
          </a:prstGeom>
          <a:noFill/>
          <a:ln>
            <a:noFill/>
          </a:ln>
        </p:spPr>
        <p:txBody>
          <a:bodyPr spcFirstLastPara="1" wrap="square" lIns="0" tIns="0" rIns="0" bIns="0" anchor="t" anchorCtr="0">
            <a:spAutoFit/>
          </a:bodyPr>
          <a:lstStyle/>
          <a:p>
            <a:pPr lvl="0">
              <a:lnSpc>
                <a:spcPct val="122002"/>
              </a:lnSpc>
            </a:pPr>
            <a:r>
              <a:rPr lang="en-US" sz="3700">
                <a:solidFill>
                  <a:srgbClr val="FFFFFF"/>
                </a:solidFill>
                <a:latin typeface="DM Serif Display"/>
                <a:ea typeface="DM Serif Display"/>
                <a:cs typeface="DM Serif Display"/>
                <a:sym typeface="DM Serif Display"/>
              </a:rPr>
              <a:t>Ściegi konstrukcyjne</a:t>
            </a:r>
            <a:endParaRPr sz="3700" dirty="0"/>
          </a:p>
        </p:txBody>
      </p:sp>
      <p:sp>
        <p:nvSpPr>
          <p:cNvPr id="350" name="Google Shape;350;g32b8d80e59a_0_918"/>
          <p:cNvSpPr txBox="1"/>
          <p:nvPr/>
        </p:nvSpPr>
        <p:spPr>
          <a:xfrm>
            <a:off x="3770476" y="3618800"/>
            <a:ext cx="8063100" cy="2030556"/>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Miejsce konstrukcji, gdzie drut jest wkładany za miejsce, gdzie jest nić poprzedniego oczka. To jeden z najmocniejszych ściegów, używany do wykańczania i naprawy szwów ręcznych.</a:t>
            </a:r>
            <a:endParaRPr dirty="0"/>
          </a:p>
        </p:txBody>
      </p:sp>
      <p:sp>
        <p:nvSpPr>
          <p:cNvPr id="351" name="Google Shape;351;g32b8d80e59a_0_918"/>
          <p:cNvSpPr txBox="1"/>
          <p:nvPr/>
        </p:nvSpPr>
        <p:spPr>
          <a:xfrm>
            <a:off x="129762" y="5691402"/>
            <a:ext cx="4062300" cy="560400"/>
          </a:xfrm>
          <a:prstGeom prst="rect">
            <a:avLst/>
          </a:prstGeom>
          <a:noFill/>
          <a:ln>
            <a:noFill/>
          </a:ln>
        </p:spPr>
        <p:txBody>
          <a:bodyPr spcFirstLastPara="1" wrap="square" lIns="91425" tIns="91425" rIns="91425" bIns="91425" anchor="t" anchorCtr="0">
            <a:noAutofit/>
          </a:bodyPr>
          <a:lstStyle/>
          <a:p>
            <a:pPr lvl="0">
              <a:lnSpc>
                <a:spcPct val="150022"/>
              </a:lnSpc>
            </a:pPr>
            <a:r>
              <a:rPr lang="en-US" sz="3200" b="1" dirty="0" err="1">
                <a:solidFill>
                  <a:srgbClr val="1E2328"/>
                </a:solidFill>
                <a:latin typeface="DM Serif Display"/>
                <a:ea typeface="DM Serif Display"/>
                <a:cs typeface="DM Serif Display"/>
                <a:sym typeface="DM Serif Display"/>
              </a:rPr>
              <a:t>Ścieg</a:t>
            </a:r>
            <a:r>
              <a:rPr lang="en-US" sz="3200" b="1" dirty="0">
                <a:solidFill>
                  <a:srgbClr val="1E2328"/>
                </a:solidFill>
                <a:latin typeface="DM Serif Display"/>
                <a:ea typeface="DM Serif Display"/>
                <a:cs typeface="DM Serif Display"/>
                <a:sym typeface="DM Serif Display"/>
              </a:rPr>
              <a:t> </a:t>
            </a:r>
            <a:r>
              <a:rPr lang="en-US" sz="3200" b="1" dirty="0" err="1">
                <a:solidFill>
                  <a:srgbClr val="1E2328"/>
                </a:solidFill>
                <a:latin typeface="DM Serif Display"/>
                <a:ea typeface="DM Serif Display"/>
                <a:cs typeface="DM Serif Display"/>
                <a:sym typeface="DM Serif Display"/>
              </a:rPr>
              <a:t>rękawiczkowy</a:t>
            </a:r>
            <a:endParaRPr sz="3200" dirty="0">
              <a:solidFill>
                <a:schemeClr val="dk1"/>
              </a:solidFill>
              <a:latin typeface="DM Serif Display"/>
              <a:ea typeface="DM Serif Display"/>
              <a:cs typeface="DM Serif Display"/>
              <a:sym typeface="DM Serif Display"/>
            </a:endParaRPr>
          </a:p>
        </p:txBody>
      </p:sp>
      <p:sp>
        <p:nvSpPr>
          <p:cNvPr id="352" name="Google Shape;352;g32b8d80e59a_0_918"/>
          <p:cNvSpPr txBox="1"/>
          <p:nvPr/>
        </p:nvSpPr>
        <p:spPr>
          <a:xfrm>
            <a:off x="3770476" y="6483750"/>
            <a:ext cx="8187300" cy="3045834"/>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Mały, regularny ścieg używany do łączenia dwóch gotowych krawędzi. Igła jest wprowadzana ukośnie wzdłuż krawędzi natarcia do krawędzi spływowej, wychwytując tylko jedno lub dwa nitki naraz. Igła wchodzi wyrównana z poprzednim oczkiem i wychodzi, przesuwając się o jedno oczko do przodu.</a:t>
            </a:r>
            <a:endParaRPr dirty="0"/>
          </a:p>
        </p:txBody>
      </p:sp>
      <p:pic>
        <p:nvPicPr>
          <p:cNvPr id="353" name="Google Shape;353;g32b8d80e59a_0_918"/>
          <p:cNvPicPr preferRelativeResize="0"/>
          <p:nvPr/>
        </p:nvPicPr>
        <p:blipFill rotWithShape="1">
          <a:blip r:embed="rId6">
            <a:alphaModFix/>
          </a:blip>
          <a:srcRect l="30057" t="28373" r="19671" b="28373"/>
          <a:stretch/>
        </p:blipFill>
        <p:spPr>
          <a:xfrm rot="10800000">
            <a:off x="12045588" y="6323408"/>
            <a:ext cx="4169325" cy="269037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357"/>
        <p:cNvGrpSpPr/>
        <p:nvPr/>
      </p:nvGrpSpPr>
      <p:grpSpPr>
        <a:xfrm>
          <a:off x="0" y="0"/>
          <a:ext cx="0" cy="0"/>
          <a:chOff x="0" y="0"/>
          <a:chExt cx="0" cy="0"/>
        </a:xfrm>
      </p:grpSpPr>
      <p:grpSp>
        <p:nvGrpSpPr>
          <p:cNvPr id="358" name="Google Shape;358;g2af48a9d858_0_182"/>
          <p:cNvGrpSpPr/>
          <p:nvPr/>
        </p:nvGrpSpPr>
        <p:grpSpPr>
          <a:xfrm>
            <a:off x="0" y="0"/>
            <a:ext cx="18288000" cy="10287000"/>
            <a:chOff x="0" y="0"/>
            <a:chExt cx="24384000" cy="13716000"/>
          </a:xfrm>
        </p:grpSpPr>
        <p:cxnSp>
          <p:nvCxnSpPr>
            <p:cNvPr id="359" name="Google Shape;359;g2af48a9d858_0_18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60" name="Google Shape;360;g2af48a9d858_0_18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61" name="Google Shape;361;g2af48a9d858_0_18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362" name="Google Shape;362;g2af48a9d858_0_18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363" name="Google Shape;363;g2af48a9d858_0_182"/>
          <p:cNvSpPr txBox="1"/>
          <p:nvPr/>
        </p:nvSpPr>
        <p:spPr>
          <a:xfrm>
            <a:off x="237225" y="1404163"/>
            <a:ext cx="65151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Podstawowe</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ściegi</a:t>
            </a:r>
            <a:endParaRPr sz="6000" dirty="0">
              <a:solidFill>
                <a:srgbClr val="1E2328"/>
              </a:solidFill>
              <a:latin typeface="DM Serif Display"/>
              <a:ea typeface="DM Serif Display"/>
              <a:cs typeface="DM Serif Display"/>
              <a:sym typeface="DM Serif Display"/>
            </a:endParaRPr>
          </a:p>
        </p:txBody>
      </p:sp>
      <p:sp>
        <p:nvSpPr>
          <p:cNvPr id="364" name="Google Shape;364;g2af48a9d858_0_18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365" name="Google Shape;365;g2af48a9d858_0_182"/>
          <p:cNvGrpSpPr/>
          <p:nvPr/>
        </p:nvGrpSpPr>
        <p:grpSpPr>
          <a:xfrm>
            <a:off x="0" y="0"/>
            <a:ext cx="18288000" cy="10287000"/>
            <a:chOff x="0" y="0"/>
            <a:chExt cx="24384000" cy="13716000"/>
          </a:xfrm>
        </p:grpSpPr>
        <p:cxnSp>
          <p:nvCxnSpPr>
            <p:cNvPr id="366" name="Google Shape;366;g2af48a9d858_0_182"/>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67" name="Google Shape;367;g2af48a9d858_0_18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68" name="Google Shape;368;g2af48a9d858_0_18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69" name="Google Shape;369;g2af48a9d858_0_18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370" name="Google Shape;370;g2af48a9d858_0_182"/>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grpSp>
        <p:nvGrpSpPr>
          <p:cNvPr id="371" name="Google Shape;371;g2af48a9d858_0_182"/>
          <p:cNvGrpSpPr/>
          <p:nvPr/>
        </p:nvGrpSpPr>
        <p:grpSpPr>
          <a:xfrm>
            <a:off x="8471459" y="1324639"/>
            <a:ext cx="4506427" cy="923375"/>
            <a:chOff x="0" y="0"/>
            <a:chExt cx="1980673" cy="1084155"/>
          </a:xfrm>
        </p:grpSpPr>
        <p:sp>
          <p:nvSpPr>
            <p:cNvPr id="372" name="Google Shape;372;g2af48a9d858_0_182"/>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373" name="Google Shape;373;g2af48a9d858_0_182"/>
            <p:cNvSpPr txBox="1"/>
            <p:nvPr/>
          </p:nvSpPr>
          <p:spPr>
            <a:xfrm>
              <a:off x="0" y="0"/>
              <a:ext cx="1980600" cy="3246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4" name="Google Shape;374;g2af48a9d858_0_182"/>
          <p:cNvSpPr txBox="1"/>
          <p:nvPr/>
        </p:nvSpPr>
        <p:spPr>
          <a:xfrm>
            <a:off x="8693439" y="1449713"/>
            <a:ext cx="4062300" cy="694677"/>
          </a:xfrm>
          <a:prstGeom prst="rect">
            <a:avLst/>
          </a:prstGeom>
          <a:noFill/>
          <a:ln>
            <a:noFill/>
          </a:ln>
        </p:spPr>
        <p:txBody>
          <a:bodyPr spcFirstLastPara="1" wrap="square" lIns="0" tIns="0" rIns="0" bIns="0" anchor="t" anchorCtr="0">
            <a:spAutoFit/>
          </a:bodyPr>
          <a:lstStyle/>
          <a:p>
            <a:pPr marL="0" marR="0" lvl="0" indent="0" algn="l" rtl="0">
              <a:lnSpc>
                <a:spcPct val="122002"/>
              </a:lnSpc>
              <a:spcBef>
                <a:spcPts val="0"/>
              </a:spcBef>
              <a:spcAft>
                <a:spcPts val="0"/>
              </a:spcAft>
              <a:buNone/>
            </a:pPr>
            <a:r>
              <a:rPr lang="pl-PL" sz="3700" dirty="0">
                <a:solidFill>
                  <a:srgbClr val="FFFFFF"/>
                </a:solidFill>
                <a:latin typeface="DM Serif Display"/>
                <a:ea typeface="DM Serif Display"/>
                <a:cs typeface="DM Serif Display"/>
                <a:sym typeface="DM Serif Display"/>
              </a:rPr>
              <a:t>Ściegi kryjące</a:t>
            </a:r>
            <a:endParaRPr sz="3700" dirty="0"/>
          </a:p>
        </p:txBody>
      </p:sp>
      <p:sp>
        <p:nvSpPr>
          <p:cNvPr id="375" name="Google Shape;375;g2af48a9d858_0_182"/>
          <p:cNvSpPr txBox="1"/>
          <p:nvPr/>
        </p:nvSpPr>
        <p:spPr>
          <a:xfrm>
            <a:off x="237225" y="2920650"/>
            <a:ext cx="4062300" cy="1661963"/>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PL" sz="3200" dirty="0">
                <a:solidFill>
                  <a:srgbClr val="1E2328"/>
                </a:solidFill>
                <a:latin typeface="DM Serif Display"/>
                <a:ea typeface="DM Serif Display"/>
                <a:cs typeface="DM Serif Display"/>
                <a:sym typeface="DM Serif Display"/>
              </a:rPr>
              <a:t>Niewidoczny Ścieg Kryjący</a:t>
            </a:r>
            <a:endParaRPr sz="3200" dirty="0">
              <a:latin typeface="DM Serif Display"/>
              <a:ea typeface="DM Serif Display"/>
              <a:cs typeface="DM Serif Display"/>
              <a:sym typeface="DM Serif Display"/>
            </a:endParaRPr>
          </a:p>
        </p:txBody>
      </p:sp>
      <p:sp>
        <p:nvSpPr>
          <p:cNvPr id="376" name="Google Shape;376;g2af48a9d858_0_182"/>
          <p:cNvSpPr txBox="1"/>
          <p:nvPr/>
        </p:nvSpPr>
        <p:spPr>
          <a:xfrm>
            <a:off x="4281143" y="2920650"/>
            <a:ext cx="7807500" cy="3045834"/>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Prosty i szybki ścieg wykonany wewnątrz, między rąbkiem a ubraniem, zalecany dla lekkich tkanin. Pracuj od prawej do lewej, drut skierowany w lewo, a bardzo małe oczka powinny być wykonywane na przemian między elementem a wewnętrznym brzegiem z regularnymi odstępami.</a:t>
            </a:r>
            <a:endParaRPr dirty="0"/>
          </a:p>
        </p:txBody>
      </p:sp>
      <p:sp>
        <p:nvSpPr>
          <p:cNvPr id="377" name="Google Shape;377;g2af48a9d858_0_182"/>
          <p:cNvSpPr txBox="1"/>
          <p:nvPr/>
        </p:nvSpPr>
        <p:spPr>
          <a:xfrm>
            <a:off x="237225" y="6745325"/>
            <a:ext cx="3000000" cy="923299"/>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PL" sz="3200" dirty="0">
                <a:solidFill>
                  <a:srgbClr val="1E2328"/>
                </a:solidFill>
                <a:latin typeface="DM Serif Display"/>
                <a:ea typeface="DM Serif Display"/>
                <a:cs typeface="DM Serif Display"/>
                <a:sym typeface="DM Serif Display"/>
              </a:rPr>
              <a:t>Ścieg Kryty</a:t>
            </a:r>
            <a:endParaRPr sz="3200" dirty="0">
              <a:latin typeface="DM Serif Display"/>
              <a:ea typeface="DM Serif Display"/>
              <a:cs typeface="DM Serif Display"/>
              <a:sym typeface="DM Serif Display"/>
            </a:endParaRPr>
          </a:p>
        </p:txBody>
      </p:sp>
      <p:sp>
        <p:nvSpPr>
          <p:cNvPr id="378" name="Google Shape;378;g2af48a9d858_0_182"/>
          <p:cNvSpPr txBox="1"/>
          <p:nvPr/>
        </p:nvSpPr>
        <p:spPr>
          <a:xfrm>
            <a:off x="4281150" y="6745325"/>
            <a:ext cx="7807500" cy="3045834"/>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Trwały ścieg, szczególnie odpowiedni do overlocków lub </a:t>
            </a:r>
            <a:r>
              <a:rPr lang="pl-PL" sz="2199" dirty="0" err="1">
                <a:solidFill>
                  <a:srgbClr val="1E2328"/>
                </a:solidFill>
                <a:latin typeface="Montserrat"/>
                <a:ea typeface="Montserrat"/>
                <a:cs typeface="Montserrat"/>
                <a:sym typeface="Montserrat"/>
              </a:rPr>
              <a:t>overcast</a:t>
            </a:r>
            <a:r>
              <a:rPr lang="pl-PL" sz="2199" dirty="0">
                <a:solidFill>
                  <a:srgbClr val="1E2328"/>
                </a:solidFill>
                <a:latin typeface="Montserrat"/>
                <a:ea typeface="Montserrat"/>
                <a:cs typeface="Montserrat"/>
                <a:sym typeface="Montserrat"/>
              </a:rPr>
              <a:t>. Pracuj od lewej do prawej, drut skierowany w lewo, bardzo małe oczka powinny być wykonywane na przemian między kawałkiem a brzegiem z regularnymi odstępami. W każdym punkcie linia przecina się nad samą sobą.</a:t>
            </a:r>
            <a:endParaRPr dirty="0"/>
          </a:p>
        </p:txBody>
      </p:sp>
      <p:pic>
        <p:nvPicPr>
          <p:cNvPr id="379" name="Google Shape;379;g2af48a9d858_0_182"/>
          <p:cNvPicPr preferRelativeResize="0"/>
          <p:nvPr/>
        </p:nvPicPr>
        <p:blipFill rotWithShape="1">
          <a:blip r:embed="rId5">
            <a:alphaModFix/>
          </a:blip>
          <a:srcRect l="19281" t="18623" r="19274" b="28514"/>
          <a:stretch/>
        </p:blipFill>
        <p:spPr>
          <a:xfrm rot="10800000">
            <a:off x="12270063" y="2920645"/>
            <a:ext cx="4169325" cy="2690370"/>
          </a:xfrm>
          <a:prstGeom prst="rect">
            <a:avLst/>
          </a:prstGeom>
          <a:noFill/>
          <a:ln>
            <a:noFill/>
          </a:ln>
        </p:spPr>
      </p:pic>
      <p:pic>
        <p:nvPicPr>
          <p:cNvPr id="380" name="Google Shape;380;g2af48a9d858_0_182"/>
          <p:cNvPicPr preferRelativeResize="0"/>
          <p:nvPr/>
        </p:nvPicPr>
        <p:blipFill rotWithShape="1">
          <a:blip r:embed="rId6">
            <a:alphaModFix/>
          </a:blip>
          <a:srcRect l="25286" t="15504" r="18781" b="36374"/>
          <a:stretch/>
        </p:blipFill>
        <p:spPr>
          <a:xfrm rot="10800000">
            <a:off x="12270063" y="6745333"/>
            <a:ext cx="4169325" cy="26903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384"/>
        <p:cNvGrpSpPr/>
        <p:nvPr/>
      </p:nvGrpSpPr>
      <p:grpSpPr>
        <a:xfrm>
          <a:off x="0" y="0"/>
          <a:ext cx="0" cy="0"/>
          <a:chOff x="0" y="0"/>
          <a:chExt cx="0" cy="0"/>
        </a:xfrm>
      </p:grpSpPr>
      <p:grpSp>
        <p:nvGrpSpPr>
          <p:cNvPr id="385" name="Google Shape;385;g2af48a9d858_0_130"/>
          <p:cNvGrpSpPr/>
          <p:nvPr/>
        </p:nvGrpSpPr>
        <p:grpSpPr>
          <a:xfrm>
            <a:off x="0" y="0"/>
            <a:ext cx="18288000" cy="10287000"/>
            <a:chOff x="0" y="0"/>
            <a:chExt cx="24384000" cy="13716000"/>
          </a:xfrm>
        </p:grpSpPr>
        <p:cxnSp>
          <p:nvCxnSpPr>
            <p:cNvPr id="386" name="Google Shape;386;g2af48a9d858_0_13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87" name="Google Shape;387;g2af48a9d858_0_13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88" name="Google Shape;388;g2af48a9d858_0_13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389" name="Google Shape;389;g2af48a9d858_0_13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390" name="Google Shape;390;g2af48a9d858_0_130"/>
          <p:cNvSpPr txBox="1"/>
          <p:nvPr/>
        </p:nvSpPr>
        <p:spPr>
          <a:xfrm>
            <a:off x="237224" y="1197700"/>
            <a:ext cx="8480055" cy="92333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Ściegi</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wykończeniowe</a:t>
            </a:r>
            <a:endParaRPr sz="6000" dirty="0">
              <a:solidFill>
                <a:srgbClr val="1E2328"/>
              </a:solidFill>
              <a:latin typeface="DM Serif Display"/>
              <a:ea typeface="DM Serif Display"/>
              <a:cs typeface="DM Serif Display"/>
              <a:sym typeface="DM Serif Display"/>
            </a:endParaRPr>
          </a:p>
        </p:txBody>
      </p:sp>
      <p:sp>
        <p:nvSpPr>
          <p:cNvPr id="391" name="Google Shape;391;g2af48a9d858_0_13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392" name="Google Shape;392;g2af48a9d858_0_130"/>
          <p:cNvGrpSpPr/>
          <p:nvPr/>
        </p:nvGrpSpPr>
        <p:grpSpPr>
          <a:xfrm>
            <a:off x="0" y="0"/>
            <a:ext cx="18288000" cy="10287000"/>
            <a:chOff x="0" y="0"/>
            <a:chExt cx="24384000" cy="13716000"/>
          </a:xfrm>
        </p:grpSpPr>
        <p:cxnSp>
          <p:nvCxnSpPr>
            <p:cNvPr id="393" name="Google Shape;393;g2af48a9d858_0_13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94" name="Google Shape;394;g2af48a9d858_0_13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95" name="Google Shape;395;g2af48a9d858_0_13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96" name="Google Shape;396;g2af48a9d858_0_13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397" name="Google Shape;397;g2af48a9d858_0_13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398" name="Google Shape;398;g2af48a9d858_0_130"/>
          <p:cNvSpPr txBox="1"/>
          <p:nvPr/>
        </p:nvSpPr>
        <p:spPr>
          <a:xfrm>
            <a:off x="237224" y="5336350"/>
            <a:ext cx="4183101" cy="7350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3200" dirty="0" err="1">
                <a:solidFill>
                  <a:schemeClr val="dk1"/>
                </a:solidFill>
                <a:latin typeface="DM Serif Display"/>
                <a:ea typeface="DM Serif Display"/>
                <a:cs typeface="DM Serif Display"/>
                <a:sym typeface="DM Serif Display"/>
              </a:rPr>
              <a:t>Ścieg</a:t>
            </a:r>
            <a:r>
              <a:rPr lang="en-US" sz="3200" dirty="0">
                <a:solidFill>
                  <a:schemeClr val="dk1"/>
                </a:solidFill>
                <a:latin typeface="DM Serif Display"/>
                <a:ea typeface="DM Serif Display"/>
                <a:cs typeface="DM Serif Display"/>
                <a:sym typeface="DM Serif Display"/>
              </a:rPr>
              <a:t> </a:t>
            </a:r>
            <a:r>
              <a:rPr lang="pl-PL" sz="3200" dirty="0">
                <a:solidFill>
                  <a:schemeClr val="dk1"/>
                </a:solidFill>
                <a:latin typeface="DM Serif Display"/>
                <a:ea typeface="DM Serif Display"/>
                <a:cs typeface="DM Serif Display"/>
                <a:sym typeface="DM Serif Display"/>
              </a:rPr>
              <a:t>na okrętkę</a:t>
            </a:r>
            <a:endParaRPr sz="3200" dirty="0">
              <a:solidFill>
                <a:schemeClr val="dk1"/>
              </a:solidFill>
              <a:latin typeface="DM Serif Display"/>
              <a:ea typeface="DM Serif Display"/>
              <a:cs typeface="DM Serif Display"/>
              <a:sym typeface="DM Serif Display"/>
            </a:endParaRPr>
          </a:p>
        </p:txBody>
      </p:sp>
      <p:sp>
        <p:nvSpPr>
          <p:cNvPr id="399" name="Google Shape;399;g2af48a9d858_0_130"/>
          <p:cNvSpPr txBox="1"/>
          <p:nvPr/>
        </p:nvSpPr>
        <p:spPr>
          <a:xfrm>
            <a:off x="331275" y="8162575"/>
            <a:ext cx="3972600" cy="73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l-PL" sz="3200" dirty="0">
                <a:solidFill>
                  <a:schemeClr val="dk1"/>
                </a:solidFill>
                <a:latin typeface="DM Serif Display"/>
                <a:ea typeface="DM Serif Display"/>
                <a:cs typeface="DM Serif Display"/>
                <a:sym typeface="DM Serif Display"/>
              </a:rPr>
              <a:t>Stebnowanie</a:t>
            </a:r>
            <a:endParaRPr sz="3200" dirty="0">
              <a:solidFill>
                <a:schemeClr val="dk1"/>
              </a:solidFill>
              <a:latin typeface="DM Serif Display"/>
              <a:ea typeface="DM Serif Display"/>
              <a:cs typeface="DM Serif Display"/>
              <a:sym typeface="DM Serif Display"/>
            </a:endParaRPr>
          </a:p>
        </p:txBody>
      </p:sp>
      <p:sp>
        <p:nvSpPr>
          <p:cNvPr id="400" name="Google Shape;400;g2af48a9d858_0_130"/>
          <p:cNvSpPr txBox="1"/>
          <p:nvPr/>
        </p:nvSpPr>
        <p:spPr>
          <a:xfrm>
            <a:off x="447725" y="2559075"/>
            <a:ext cx="2870700" cy="846300"/>
          </a:xfrm>
          <a:prstGeom prst="rect">
            <a:avLst/>
          </a:prstGeom>
          <a:noFill/>
          <a:ln>
            <a:noFill/>
          </a:ln>
        </p:spPr>
        <p:txBody>
          <a:bodyPr spcFirstLastPara="1" wrap="square" lIns="91425" tIns="91425" rIns="91425" bIns="91425" anchor="t" anchorCtr="0">
            <a:noAutofit/>
          </a:bodyPr>
          <a:lstStyle/>
          <a:p>
            <a:pPr lvl="0"/>
            <a:r>
              <a:rPr lang="en-US" sz="3200" dirty="0" err="1">
                <a:solidFill>
                  <a:schemeClr val="dk1"/>
                </a:solidFill>
                <a:latin typeface="DM Serif Display"/>
                <a:ea typeface="DM Serif Display"/>
                <a:cs typeface="DM Serif Display"/>
                <a:sym typeface="DM Serif Display"/>
              </a:rPr>
              <a:t>Ścieg</a:t>
            </a:r>
            <a:r>
              <a:rPr lang="en-US" sz="3200" dirty="0">
                <a:solidFill>
                  <a:schemeClr val="dk1"/>
                </a:solidFill>
                <a:latin typeface="DM Serif Display"/>
                <a:ea typeface="DM Serif Display"/>
                <a:cs typeface="DM Serif Display"/>
                <a:sym typeface="DM Serif Display"/>
              </a:rPr>
              <a:t> </a:t>
            </a:r>
            <a:r>
              <a:rPr lang="pl-PL" sz="3200" dirty="0">
                <a:solidFill>
                  <a:schemeClr val="dk1"/>
                </a:solidFill>
                <a:latin typeface="DM Serif Display"/>
                <a:ea typeface="DM Serif Display"/>
                <a:cs typeface="DM Serif Display"/>
                <a:sym typeface="DM Serif Display"/>
              </a:rPr>
              <a:t>Kryty</a:t>
            </a:r>
            <a:endParaRPr sz="3200" dirty="0">
              <a:solidFill>
                <a:schemeClr val="dk1"/>
              </a:solidFill>
              <a:latin typeface="DM Serif Display"/>
              <a:ea typeface="DM Serif Display"/>
              <a:cs typeface="DM Serif Display"/>
              <a:sym typeface="DM Serif Display"/>
            </a:endParaRPr>
          </a:p>
          <a:p>
            <a:pPr marL="0" lvl="0" indent="0" algn="l" rtl="0">
              <a:spcBef>
                <a:spcPts val="0"/>
              </a:spcBef>
              <a:spcAft>
                <a:spcPts val="0"/>
              </a:spcAft>
              <a:buNone/>
            </a:pPr>
            <a:endParaRPr sz="3200" dirty="0">
              <a:solidFill>
                <a:schemeClr val="dk1"/>
              </a:solidFill>
              <a:latin typeface="DM Serif Display"/>
              <a:ea typeface="DM Serif Display"/>
              <a:cs typeface="DM Serif Display"/>
              <a:sym typeface="DM Serif Display"/>
            </a:endParaRPr>
          </a:p>
        </p:txBody>
      </p:sp>
      <p:sp>
        <p:nvSpPr>
          <p:cNvPr id="401" name="Google Shape;401;g2af48a9d858_0_130"/>
          <p:cNvSpPr txBox="1"/>
          <p:nvPr/>
        </p:nvSpPr>
        <p:spPr>
          <a:xfrm>
            <a:off x="3568450" y="2490075"/>
            <a:ext cx="8634300" cy="2538195"/>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Służy do łączenia dwóch złożonych krawędzi. Pozwala szybko zamknąć lub naprawić szew po prawej stronie tkaniny. Rób ściegi tej samej długości na przemian na obu krawędziach, przechodząc nić przez zagięcie krawędzi. Tam, gdzie linia opuszcza jeden fałd, tam wchodzi w drugi.</a:t>
            </a:r>
            <a:endParaRPr dirty="0"/>
          </a:p>
        </p:txBody>
      </p:sp>
      <p:sp>
        <p:nvSpPr>
          <p:cNvPr id="402" name="Google Shape;402;g2af48a9d858_0_130"/>
          <p:cNvSpPr txBox="1"/>
          <p:nvPr/>
        </p:nvSpPr>
        <p:spPr>
          <a:xfrm>
            <a:off x="3568451" y="5507650"/>
            <a:ext cx="8354700" cy="2030556"/>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Ścieg zwykle używany do wykończenia krawędzi nici, aby zapobiec ich strzępieniu. Punkty dane ukośnie w przestrzeniach regularnych i głębokości. Im bardziej tkanina się strzępi, tym bliższe i głębsze powinny być ściegi.</a:t>
            </a:r>
            <a:endParaRPr dirty="0"/>
          </a:p>
        </p:txBody>
      </p:sp>
      <p:sp>
        <p:nvSpPr>
          <p:cNvPr id="403" name="Google Shape;403;g2af48a9d858_0_130"/>
          <p:cNvSpPr txBox="1"/>
          <p:nvPr/>
        </p:nvSpPr>
        <p:spPr>
          <a:xfrm>
            <a:off x="3518755" y="8182415"/>
            <a:ext cx="8652730" cy="1522917"/>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Ta odmiana ściegu jest przeznaczona do haftowania na górze i ręcznie, używając nici skręconej lub haftowanej. Zawsze zostawiaj przerwę równą długości oczka.</a:t>
            </a:r>
            <a:endParaRPr dirty="0"/>
          </a:p>
        </p:txBody>
      </p:sp>
      <p:pic>
        <p:nvPicPr>
          <p:cNvPr id="404" name="Google Shape;404;g2af48a9d858_0_130"/>
          <p:cNvPicPr preferRelativeResize="0"/>
          <p:nvPr/>
        </p:nvPicPr>
        <p:blipFill rotWithShape="1">
          <a:blip r:embed="rId5">
            <a:alphaModFix/>
          </a:blip>
          <a:srcRect l="13983" t="8573" r="28571" b="2388"/>
          <a:stretch>
            <a:fillRect/>
          </a:stretch>
        </p:blipFill>
        <p:spPr>
          <a:xfrm rot="-5400000">
            <a:off x="13395089" y="6868078"/>
            <a:ext cx="1864973" cy="4071733"/>
          </a:xfrm>
          <a:prstGeom prst="rect">
            <a:avLst/>
          </a:prstGeom>
          <a:noFill/>
          <a:ln>
            <a:noFill/>
          </a:ln>
        </p:spPr>
      </p:pic>
      <p:pic>
        <p:nvPicPr>
          <p:cNvPr id="405" name="Google Shape;405;g2af48a9d858_0_130"/>
          <p:cNvPicPr preferRelativeResize="0"/>
          <p:nvPr/>
        </p:nvPicPr>
        <p:blipFill rotWithShape="1">
          <a:blip r:embed="rId6">
            <a:alphaModFix/>
          </a:blip>
          <a:srcRect l="14720" t="25621" r="14713" b="25621"/>
          <a:stretch/>
        </p:blipFill>
        <p:spPr>
          <a:xfrm rot="10800000">
            <a:off x="12202750" y="5228748"/>
            <a:ext cx="4169325" cy="2160424"/>
          </a:xfrm>
          <a:prstGeom prst="rect">
            <a:avLst/>
          </a:prstGeom>
          <a:noFill/>
          <a:ln>
            <a:noFill/>
          </a:ln>
        </p:spPr>
      </p:pic>
      <p:pic>
        <p:nvPicPr>
          <p:cNvPr id="406" name="Google Shape;406;g2af48a9d858_0_130"/>
          <p:cNvPicPr preferRelativeResize="0"/>
          <p:nvPr/>
        </p:nvPicPr>
        <p:blipFill rotWithShape="1">
          <a:blip r:embed="rId7">
            <a:alphaModFix/>
          </a:blip>
          <a:srcRect l="2083" t="9216" r="10764" b="33180"/>
          <a:stretch>
            <a:fillRect/>
          </a:stretch>
        </p:blipFill>
        <p:spPr>
          <a:xfrm>
            <a:off x="12202750" y="2676950"/>
            <a:ext cx="4168173" cy="206629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11" name="Google Shape;411;g3276180eb09_0_180"/>
          <p:cNvGrpSpPr/>
          <p:nvPr/>
        </p:nvGrpSpPr>
        <p:grpSpPr>
          <a:xfrm>
            <a:off x="12759477" y="5674870"/>
            <a:ext cx="2839841" cy="4612380"/>
            <a:chOff x="0" y="0"/>
            <a:chExt cx="2254200" cy="3661200"/>
          </a:xfrm>
        </p:grpSpPr>
        <p:sp>
          <p:nvSpPr>
            <p:cNvPr id="412" name="Google Shape;412;g3276180eb09_0_18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413" name="Google Shape;413;g3276180eb09_0_180"/>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14" name="Google Shape;414;g3276180eb09_0_180"/>
          <p:cNvPicPr preferRelativeResize="0"/>
          <p:nvPr/>
        </p:nvPicPr>
        <p:blipFill rotWithShape="1">
          <a:blip r:embed="rId3">
            <a:alphaModFix/>
          </a:blip>
          <a:srcRect l="12885" r="12885"/>
          <a:stretch/>
        </p:blipFill>
        <p:spPr>
          <a:xfrm>
            <a:off x="11144825" y="2246225"/>
            <a:ext cx="3225576" cy="6855751"/>
          </a:xfrm>
          <a:prstGeom prst="rect">
            <a:avLst/>
          </a:prstGeom>
          <a:noFill/>
          <a:ln>
            <a:noFill/>
          </a:ln>
        </p:spPr>
      </p:pic>
      <p:grpSp>
        <p:nvGrpSpPr>
          <p:cNvPr id="415" name="Google Shape;415;g3276180eb09_0_180"/>
          <p:cNvGrpSpPr/>
          <p:nvPr/>
        </p:nvGrpSpPr>
        <p:grpSpPr>
          <a:xfrm>
            <a:off x="0" y="0"/>
            <a:ext cx="18288000" cy="10287000"/>
            <a:chOff x="0" y="0"/>
            <a:chExt cx="24384000" cy="13716000"/>
          </a:xfrm>
        </p:grpSpPr>
        <p:cxnSp>
          <p:nvCxnSpPr>
            <p:cNvPr id="416" name="Google Shape;416;g3276180eb09_0_18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17" name="Google Shape;417;g3276180eb09_0_18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18" name="Google Shape;418;g3276180eb09_0_18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cxnSp>
        <p:nvCxnSpPr>
          <p:cNvPr id="419" name="Google Shape;419;g3276180eb09_0_18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420" name="Google Shape;420;g3276180eb09_0_180"/>
          <p:cNvSpPr/>
          <p:nvPr/>
        </p:nvSpPr>
        <p:spPr>
          <a:xfrm>
            <a:off x="3552031" y="68020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5">
              <a:alphaModFix/>
            </a:blip>
            <a:stretch>
              <a:fillRect/>
            </a:stretch>
          </a:blipFill>
          <a:ln>
            <a:noFill/>
          </a:ln>
        </p:spPr>
        <p:txBody>
          <a:bodyPr/>
          <a:lstStyle/>
          <a:p>
            <a:endParaRPr lang="pl-PL"/>
          </a:p>
        </p:txBody>
      </p:sp>
      <p:sp>
        <p:nvSpPr>
          <p:cNvPr id="421" name="Google Shape;421;g3276180eb09_0_180"/>
          <p:cNvSpPr txBox="1"/>
          <p:nvPr/>
        </p:nvSpPr>
        <p:spPr>
          <a:xfrm>
            <a:off x="2939575" y="2814375"/>
            <a:ext cx="74913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Podstawowe</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ściegi</a:t>
            </a:r>
            <a:endParaRPr dirty="0"/>
          </a:p>
        </p:txBody>
      </p:sp>
      <p:grpSp>
        <p:nvGrpSpPr>
          <p:cNvPr id="422" name="Google Shape;422;g3276180eb09_0_180"/>
          <p:cNvGrpSpPr/>
          <p:nvPr/>
        </p:nvGrpSpPr>
        <p:grpSpPr>
          <a:xfrm>
            <a:off x="1534649" y="6870223"/>
            <a:ext cx="1677150" cy="563152"/>
            <a:chOff x="0" y="0"/>
            <a:chExt cx="2236199" cy="750870"/>
          </a:xfrm>
        </p:grpSpPr>
        <p:grpSp>
          <p:nvGrpSpPr>
            <p:cNvPr id="423" name="Google Shape;423;g3276180eb09_0_180"/>
            <p:cNvGrpSpPr/>
            <p:nvPr/>
          </p:nvGrpSpPr>
          <p:grpSpPr>
            <a:xfrm>
              <a:off x="0" y="0"/>
              <a:ext cx="2236199" cy="750870"/>
              <a:chOff x="0" y="0"/>
              <a:chExt cx="742800" cy="249417"/>
            </a:xfrm>
          </p:grpSpPr>
          <p:sp>
            <p:nvSpPr>
              <p:cNvPr id="424" name="Google Shape;424;g3276180eb09_0_180"/>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425" name="Google Shape;425;g3276180eb09_0_180"/>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26" name="Google Shape;426;g3276180eb09_0_180"/>
            <p:cNvSpPr txBox="1"/>
            <p:nvPr/>
          </p:nvSpPr>
          <p:spPr>
            <a:xfrm>
              <a:off x="0" y="199850"/>
              <a:ext cx="2235900" cy="443199"/>
            </a:xfrm>
            <a:prstGeom prst="rect">
              <a:avLst/>
            </a:prstGeom>
            <a:noFill/>
            <a:ln>
              <a:noFill/>
            </a:ln>
          </p:spPr>
          <p:txBody>
            <a:bodyPr spcFirstLastPara="1" wrap="square" lIns="0" tIns="0" rIns="0" bIns="0" anchor="t" anchorCtr="0">
              <a:spAutoFit/>
            </a:bodyPr>
            <a:lstStyle/>
            <a:p>
              <a:pPr lvl="0" algn="ctr">
                <a:lnSpc>
                  <a:spcPct val="120000"/>
                </a:lnSpc>
              </a:pPr>
              <a:r>
                <a:rPr lang="en-US" sz="1800" dirty="0" err="1">
                  <a:latin typeface="Montserrat"/>
                  <a:ea typeface="Montserrat"/>
                  <a:cs typeface="Montserrat"/>
                  <a:sym typeface="Montserrat"/>
                </a:rPr>
                <a:t>Obejrzyj</a:t>
              </a:r>
              <a:r>
                <a:rPr lang="en-US" sz="1800" dirty="0">
                  <a:latin typeface="Montserrat"/>
                  <a:ea typeface="Montserrat"/>
                  <a:cs typeface="Montserrat"/>
                  <a:sym typeface="Montserrat"/>
                </a:rPr>
                <a:t> </a:t>
              </a:r>
              <a:r>
                <a:rPr lang="en-US" sz="1800" dirty="0" err="1">
                  <a:latin typeface="Montserrat"/>
                  <a:ea typeface="Montserrat"/>
                  <a:cs typeface="Montserrat"/>
                  <a:sym typeface="Montserrat"/>
                </a:rPr>
                <a:t>tutaj</a:t>
              </a:r>
              <a:endParaRPr dirty="0"/>
            </a:p>
          </p:txBody>
        </p:sp>
      </p:grpSp>
      <p:sp>
        <p:nvSpPr>
          <p:cNvPr id="427" name="Google Shape;427;g3276180eb09_0_180"/>
          <p:cNvSpPr txBox="1"/>
          <p:nvPr/>
        </p:nvSpPr>
        <p:spPr>
          <a:xfrm>
            <a:off x="1031579" y="4255965"/>
            <a:ext cx="9231300" cy="1522917"/>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Ręczne ściegi podstawowe są ważną częścią procesu szycia, ponieważ gwarantują bardziej szczegółową i ręcznie wykonaną pracę,</a:t>
            </a:r>
            <a:endParaRPr dirty="0"/>
          </a:p>
        </p:txBody>
      </p:sp>
      <p:sp>
        <p:nvSpPr>
          <p:cNvPr id="428" name="Google Shape;428;g3276180eb09_0_18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429" name="Google Shape;429;g3276180eb09_0_180"/>
          <p:cNvGrpSpPr/>
          <p:nvPr/>
        </p:nvGrpSpPr>
        <p:grpSpPr>
          <a:xfrm>
            <a:off x="0" y="0"/>
            <a:ext cx="18288000" cy="10287000"/>
            <a:chOff x="0" y="0"/>
            <a:chExt cx="24384000" cy="13716000"/>
          </a:xfrm>
        </p:grpSpPr>
        <p:cxnSp>
          <p:nvCxnSpPr>
            <p:cNvPr id="430" name="Google Shape;430;g3276180eb09_0_18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431" name="Google Shape;431;g3276180eb09_0_18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32" name="Google Shape;432;g3276180eb09_0_18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sp>
        <p:nvSpPr>
          <p:cNvPr id="433" name="Google Shape;433;g3276180eb09_0_18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
        <p:nvSpPr>
          <p:cNvPr id="434" name="Google Shape;434;g3276180eb09_0_18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435" name="Google Shape;435;g3276180eb09_0_180"/>
          <p:cNvSpPr txBox="1"/>
          <p:nvPr/>
        </p:nvSpPr>
        <p:spPr>
          <a:xfrm>
            <a:off x="4521307" y="6710159"/>
            <a:ext cx="62745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dk1"/>
                </a:solidFill>
                <a:latin typeface="Calibri"/>
                <a:ea typeface="Calibri"/>
                <a:cs typeface="Calibri"/>
                <a:sym typeface="Calibri"/>
                <a:hlinkClick r:id="rId7"/>
              </a:rPr>
              <a:t>https://www.youtube.com/watch?v=Jd0uqFkBr0g&amp;list=PLLNlu3SeiUIalSZqCoiTOWHnym3mCEZd3</a:t>
            </a:r>
            <a:r>
              <a:rPr lang="en-US"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sp>
        <p:nvSpPr>
          <p:cNvPr id="436" name="Google Shape;436;g3276180eb09_0_180"/>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g3276180eb09_0_180"/>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g3276180eb09_0_180"/>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g3276180eb09_0_180"/>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g3276180eb09_0_180"/>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g3276180eb09_0_180"/>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g3276180eb09_0_180"/>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g3276180eb09_0_180"/>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g3276180eb09_0_180"/>
          <p:cNvGrpSpPr/>
          <p:nvPr/>
        </p:nvGrpSpPr>
        <p:grpSpPr>
          <a:xfrm>
            <a:off x="65700" y="1113948"/>
            <a:ext cx="4994465" cy="923413"/>
            <a:chOff x="0" y="0"/>
            <a:chExt cx="1980673" cy="1084200"/>
          </a:xfrm>
        </p:grpSpPr>
        <p:sp>
          <p:nvSpPr>
            <p:cNvPr id="445" name="Google Shape;445;g3276180eb09_0_18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446" name="Google Shape;446;g3276180eb09_0_180"/>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47" name="Google Shape;447;g3276180eb09_0_180"/>
          <p:cNvSpPr txBox="1"/>
          <p:nvPr/>
        </p:nvSpPr>
        <p:spPr>
          <a:xfrm>
            <a:off x="320108" y="1347013"/>
            <a:ext cx="4994400" cy="582019"/>
          </a:xfrm>
          <a:prstGeom prst="rect">
            <a:avLst/>
          </a:prstGeom>
          <a:noFill/>
          <a:ln>
            <a:noFill/>
          </a:ln>
        </p:spPr>
        <p:txBody>
          <a:bodyPr spcFirstLastPara="1" wrap="square" lIns="0" tIns="0" rIns="0" bIns="0" anchor="t" anchorCtr="0">
            <a:spAutoFit/>
          </a:bodyPr>
          <a:lstStyle/>
          <a:p>
            <a:pPr lvl="0">
              <a:lnSpc>
                <a:spcPct val="122002"/>
              </a:lnSpc>
            </a:pPr>
            <a:r>
              <a:rPr lang="en-US" sz="3100" dirty="0" err="1">
                <a:solidFill>
                  <a:srgbClr val="FFFFFF"/>
                </a:solidFill>
                <a:latin typeface="DM Serif Display"/>
                <a:ea typeface="DM Serif Display"/>
                <a:cs typeface="DM Serif Display"/>
                <a:sym typeface="DM Serif Display"/>
              </a:rPr>
              <a:t>Techniki</a:t>
            </a:r>
            <a:r>
              <a:rPr lang="en-US" sz="3100" dirty="0">
                <a:solidFill>
                  <a:srgbClr val="FFFFFF"/>
                </a:solidFill>
                <a:latin typeface="DM Serif Display"/>
                <a:ea typeface="DM Serif Display"/>
                <a:cs typeface="DM Serif Display"/>
                <a:sym typeface="DM Serif Display"/>
              </a:rPr>
              <a:t> </a:t>
            </a:r>
            <a:r>
              <a:rPr lang="en-US" sz="3100" dirty="0" err="1">
                <a:solidFill>
                  <a:srgbClr val="FFFFFF"/>
                </a:solidFill>
                <a:latin typeface="DM Serif Display"/>
                <a:ea typeface="DM Serif Display"/>
                <a:cs typeface="DM Serif Display"/>
                <a:sym typeface="DM Serif Display"/>
              </a:rPr>
              <a:t>szycia</a:t>
            </a:r>
            <a:r>
              <a:rPr lang="en-US" sz="3100" dirty="0">
                <a:solidFill>
                  <a:srgbClr val="FFFFFF"/>
                </a:solidFill>
                <a:latin typeface="DM Serif Display"/>
                <a:ea typeface="DM Serif Display"/>
                <a:cs typeface="DM Serif Display"/>
                <a:sym typeface="DM Serif Display"/>
              </a:rPr>
              <a:t> </a:t>
            </a:r>
            <a:r>
              <a:rPr lang="en-US" sz="3100" dirty="0" err="1">
                <a:solidFill>
                  <a:srgbClr val="FFFFFF"/>
                </a:solidFill>
                <a:latin typeface="DM Serif Display"/>
                <a:ea typeface="DM Serif Display"/>
                <a:cs typeface="DM Serif Display"/>
                <a:sym typeface="DM Serif Display"/>
              </a:rPr>
              <a:t>ręcznego</a:t>
            </a:r>
            <a:endParaRPr sz="3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451"/>
        <p:cNvGrpSpPr/>
        <p:nvPr/>
      </p:nvGrpSpPr>
      <p:grpSpPr>
        <a:xfrm>
          <a:off x="0" y="0"/>
          <a:ext cx="0" cy="0"/>
          <a:chOff x="0" y="0"/>
          <a:chExt cx="0" cy="0"/>
        </a:xfrm>
      </p:grpSpPr>
      <p:grpSp>
        <p:nvGrpSpPr>
          <p:cNvPr id="452" name="Google Shape;452;g2af48a9d858_0_218"/>
          <p:cNvGrpSpPr/>
          <p:nvPr/>
        </p:nvGrpSpPr>
        <p:grpSpPr>
          <a:xfrm>
            <a:off x="0" y="0"/>
            <a:ext cx="18288000" cy="10287000"/>
            <a:chOff x="0" y="0"/>
            <a:chExt cx="24384000" cy="13716000"/>
          </a:xfrm>
        </p:grpSpPr>
        <p:cxnSp>
          <p:nvCxnSpPr>
            <p:cNvPr id="453" name="Google Shape;453;g2af48a9d858_0_21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54" name="Google Shape;454;g2af48a9d858_0_21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55" name="Google Shape;455;g2af48a9d858_0_21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456" name="Google Shape;456;g2af48a9d858_0_21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457" name="Google Shape;457;g2af48a9d858_0_218"/>
          <p:cNvSpPr txBox="1"/>
          <p:nvPr/>
        </p:nvSpPr>
        <p:spPr>
          <a:xfrm>
            <a:off x="237225" y="1197700"/>
            <a:ext cx="65151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Ściegi</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dekoracyjne</a:t>
            </a:r>
            <a:endParaRPr sz="6000" dirty="0">
              <a:solidFill>
                <a:srgbClr val="1E2328"/>
              </a:solidFill>
              <a:latin typeface="DM Serif Display"/>
              <a:ea typeface="DM Serif Display"/>
              <a:cs typeface="DM Serif Display"/>
              <a:sym typeface="DM Serif Display"/>
            </a:endParaRPr>
          </a:p>
        </p:txBody>
      </p:sp>
      <p:sp>
        <p:nvSpPr>
          <p:cNvPr id="458" name="Google Shape;458;g2af48a9d858_0_218"/>
          <p:cNvSpPr txBox="1"/>
          <p:nvPr/>
        </p:nvSpPr>
        <p:spPr>
          <a:xfrm>
            <a:off x="6978774" y="1333850"/>
            <a:ext cx="9499500" cy="1015278"/>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Istnieją dziesiątki ściegów ręcznie haftowanych, oto niektóre z najpopularniejszych typów:</a:t>
            </a:r>
            <a:endParaRPr dirty="0"/>
          </a:p>
        </p:txBody>
      </p:sp>
      <p:sp>
        <p:nvSpPr>
          <p:cNvPr id="459" name="Google Shape;459;g2af48a9d858_0_21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460" name="Google Shape;460;g2af48a9d858_0_218"/>
          <p:cNvGrpSpPr/>
          <p:nvPr/>
        </p:nvGrpSpPr>
        <p:grpSpPr>
          <a:xfrm>
            <a:off x="0" y="0"/>
            <a:ext cx="18288000" cy="10287000"/>
            <a:chOff x="0" y="0"/>
            <a:chExt cx="24384000" cy="13716000"/>
          </a:xfrm>
        </p:grpSpPr>
        <p:cxnSp>
          <p:nvCxnSpPr>
            <p:cNvPr id="461" name="Google Shape;461;g2af48a9d858_0_21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462" name="Google Shape;462;g2af48a9d858_0_21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63" name="Google Shape;463;g2af48a9d858_0_21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464" name="Google Shape;464;g2af48a9d858_0_21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465" name="Google Shape;465;g2af48a9d858_0_218"/>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pic>
        <p:nvPicPr>
          <p:cNvPr id="466" name="Google Shape;466;g2af48a9d858_0_218"/>
          <p:cNvPicPr preferRelativeResize="0"/>
          <p:nvPr/>
        </p:nvPicPr>
        <p:blipFill rotWithShape="1">
          <a:blip r:embed="rId5">
            <a:alphaModFix/>
          </a:blip>
          <a:srcRect l="27046" t="19935" r="9951" b="10405"/>
          <a:stretch>
            <a:fillRect/>
          </a:stretch>
        </p:blipFill>
        <p:spPr>
          <a:xfrm rot="16200000">
            <a:off x="3307539" y="6414861"/>
            <a:ext cx="2708102" cy="3992194"/>
          </a:xfrm>
          <a:prstGeom prst="rect">
            <a:avLst/>
          </a:prstGeom>
          <a:noFill/>
          <a:ln>
            <a:noFill/>
          </a:ln>
        </p:spPr>
      </p:pic>
      <p:pic>
        <p:nvPicPr>
          <p:cNvPr id="467" name="Google Shape;467;g2af48a9d858_0_218"/>
          <p:cNvPicPr preferRelativeResize="0"/>
          <p:nvPr/>
        </p:nvPicPr>
        <p:blipFill rotWithShape="1">
          <a:blip r:embed="rId6">
            <a:alphaModFix/>
          </a:blip>
          <a:srcRect l="6269" t="17344" r="25397" b="10191"/>
          <a:stretch>
            <a:fillRect/>
          </a:stretch>
        </p:blipFill>
        <p:spPr>
          <a:xfrm rot="16200000">
            <a:off x="9352578" y="2472397"/>
            <a:ext cx="2857308" cy="4420897"/>
          </a:xfrm>
          <a:prstGeom prst="rect">
            <a:avLst/>
          </a:prstGeom>
          <a:noFill/>
          <a:ln>
            <a:noFill/>
          </a:ln>
        </p:spPr>
      </p:pic>
      <p:pic>
        <p:nvPicPr>
          <p:cNvPr id="468" name="Google Shape;468;g2af48a9d858_0_218"/>
          <p:cNvPicPr preferRelativeResize="0"/>
          <p:nvPr/>
        </p:nvPicPr>
        <p:blipFill rotWithShape="1">
          <a:blip r:embed="rId7">
            <a:alphaModFix/>
          </a:blip>
          <a:srcRect l="15670" t="20540" r="24672" b="27616"/>
          <a:stretch>
            <a:fillRect/>
          </a:stretch>
        </p:blipFill>
        <p:spPr>
          <a:xfrm>
            <a:off x="8437672" y="7062218"/>
            <a:ext cx="4528772" cy="2951641"/>
          </a:xfrm>
          <a:prstGeom prst="rect">
            <a:avLst/>
          </a:prstGeom>
          <a:noFill/>
          <a:ln>
            <a:noFill/>
          </a:ln>
        </p:spPr>
      </p:pic>
      <p:sp>
        <p:nvSpPr>
          <p:cNvPr id="469" name="Google Shape;469;g2af48a9d858_0_218"/>
          <p:cNvSpPr txBox="1"/>
          <p:nvPr/>
        </p:nvSpPr>
        <p:spPr>
          <a:xfrm>
            <a:off x="9426475" y="2294875"/>
            <a:ext cx="3972600" cy="73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PL" sz="3200" dirty="0">
                <a:solidFill>
                  <a:schemeClr val="dk1"/>
                </a:solidFill>
                <a:latin typeface="DM Serif Display"/>
                <a:ea typeface="DM Serif Display"/>
                <a:cs typeface="DM Serif Display"/>
                <a:sym typeface="DM Serif Display"/>
              </a:rPr>
              <a:t>Ścieg konturowy</a:t>
            </a:r>
            <a:endParaRPr sz="3200" dirty="0">
              <a:solidFill>
                <a:schemeClr val="dk1"/>
              </a:solidFill>
              <a:latin typeface="DM Serif Display"/>
              <a:ea typeface="DM Serif Display"/>
              <a:cs typeface="DM Serif Display"/>
              <a:sym typeface="DM Serif Display"/>
            </a:endParaRPr>
          </a:p>
        </p:txBody>
      </p:sp>
      <p:sp>
        <p:nvSpPr>
          <p:cNvPr id="470" name="Google Shape;470;g2af48a9d858_0_218"/>
          <p:cNvSpPr txBox="1"/>
          <p:nvPr/>
        </p:nvSpPr>
        <p:spPr>
          <a:xfrm>
            <a:off x="2613463" y="6278700"/>
            <a:ext cx="3972600" cy="73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PL" sz="3200" dirty="0">
                <a:solidFill>
                  <a:schemeClr val="dk1"/>
                </a:solidFill>
                <a:latin typeface="DM Serif Display"/>
                <a:ea typeface="DM Serif Display"/>
                <a:cs typeface="DM Serif Display"/>
                <a:sym typeface="DM Serif Display"/>
              </a:rPr>
              <a:t>Ścieg rozłupany</a:t>
            </a:r>
            <a:endParaRPr sz="3200" dirty="0">
              <a:solidFill>
                <a:schemeClr val="dk1"/>
              </a:solidFill>
              <a:latin typeface="DM Serif Display"/>
              <a:ea typeface="DM Serif Display"/>
              <a:cs typeface="DM Serif Display"/>
              <a:sym typeface="DM Serif Display"/>
            </a:endParaRPr>
          </a:p>
        </p:txBody>
      </p:sp>
      <p:sp>
        <p:nvSpPr>
          <p:cNvPr id="471" name="Google Shape;471;g2af48a9d858_0_218"/>
          <p:cNvSpPr txBox="1"/>
          <p:nvPr/>
        </p:nvSpPr>
        <p:spPr>
          <a:xfrm>
            <a:off x="9696925" y="6493625"/>
            <a:ext cx="3972600" cy="73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PL" sz="3200" dirty="0">
                <a:solidFill>
                  <a:schemeClr val="dk1"/>
                </a:solidFill>
                <a:latin typeface="DM Serif Display"/>
                <a:ea typeface="DM Serif Display"/>
                <a:cs typeface="DM Serif Display"/>
                <a:sym typeface="DM Serif Display"/>
              </a:rPr>
              <a:t>Ścieg łańcuszkowy</a:t>
            </a:r>
            <a:endParaRPr sz="3200" dirty="0">
              <a:solidFill>
                <a:schemeClr val="dk1"/>
              </a:solidFill>
              <a:latin typeface="DM Serif Display"/>
              <a:ea typeface="DM Serif Display"/>
              <a:cs typeface="DM Serif Display"/>
              <a:sym typeface="DM Serif Display"/>
            </a:endParaRPr>
          </a:p>
        </p:txBody>
      </p:sp>
      <p:pic>
        <p:nvPicPr>
          <p:cNvPr id="472" name="Google Shape;472;g2af48a9d858_0_218"/>
          <p:cNvPicPr preferRelativeResize="0"/>
          <p:nvPr/>
        </p:nvPicPr>
        <p:blipFill rotWithShape="1">
          <a:blip r:embed="rId8">
            <a:alphaModFix/>
          </a:blip>
          <a:srcRect l="15365" t="13651" r="26386" b="25242"/>
          <a:stretch/>
        </p:blipFill>
        <p:spPr>
          <a:xfrm>
            <a:off x="2669038" y="3029875"/>
            <a:ext cx="3861475" cy="3038201"/>
          </a:xfrm>
          <a:prstGeom prst="rect">
            <a:avLst/>
          </a:prstGeom>
          <a:noFill/>
          <a:ln>
            <a:noFill/>
          </a:ln>
        </p:spPr>
      </p:pic>
      <p:sp>
        <p:nvSpPr>
          <p:cNvPr id="473" name="Google Shape;473;g2af48a9d858_0_218"/>
          <p:cNvSpPr txBox="1"/>
          <p:nvPr/>
        </p:nvSpPr>
        <p:spPr>
          <a:xfrm>
            <a:off x="2557900" y="2294875"/>
            <a:ext cx="3972600" cy="735000"/>
          </a:xfrm>
          <a:prstGeom prst="rect">
            <a:avLst/>
          </a:prstGeom>
          <a:noFill/>
          <a:ln>
            <a:noFill/>
          </a:ln>
        </p:spPr>
        <p:txBody>
          <a:bodyPr spcFirstLastPara="1" wrap="square" lIns="91425" tIns="91425" rIns="91425" bIns="91425" anchor="t" anchorCtr="0">
            <a:noAutofit/>
          </a:bodyPr>
          <a:lstStyle/>
          <a:p>
            <a:pPr lvl="0"/>
            <a:r>
              <a:rPr lang="en-US" sz="3200" dirty="0" err="1">
                <a:solidFill>
                  <a:schemeClr val="dk1"/>
                </a:solidFill>
                <a:latin typeface="DM Serif Display"/>
                <a:ea typeface="DM Serif Display"/>
                <a:cs typeface="DM Serif Display"/>
                <a:sym typeface="DM Serif Display"/>
              </a:rPr>
              <a:t>Ścieg</a:t>
            </a:r>
            <a:r>
              <a:rPr lang="en-US" sz="3200" dirty="0">
                <a:solidFill>
                  <a:schemeClr val="dk1"/>
                </a:solidFill>
                <a:latin typeface="DM Serif Display"/>
                <a:ea typeface="DM Serif Display"/>
                <a:cs typeface="DM Serif Display"/>
                <a:sym typeface="DM Serif Display"/>
              </a:rPr>
              <a:t> </a:t>
            </a:r>
            <a:r>
              <a:rPr lang="pl-PL" sz="3200" dirty="0">
                <a:solidFill>
                  <a:schemeClr val="dk1"/>
                </a:solidFill>
                <a:latin typeface="DM Serif Display"/>
                <a:ea typeface="DM Serif Display"/>
                <a:cs typeface="DM Serif Display"/>
                <a:sym typeface="DM Serif Display"/>
              </a:rPr>
              <a:t>na okrętkę</a:t>
            </a:r>
            <a:endParaRPr sz="3200" dirty="0">
              <a:solidFill>
                <a:schemeClr val="dk1"/>
              </a:solidFill>
              <a:latin typeface="DM Serif Display"/>
              <a:ea typeface="DM Serif Display"/>
              <a:cs typeface="DM Serif Display"/>
              <a:sym typeface="DM Serif Displ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477"/>
        <p:cNvGrpSpPr/>
        <p:nvPr/>
      </p:nvGrpSpPr>
      <p:grpSpPr>
        <a:xfrm>
          <a:off x="0" y="0"/>
          <a:ext cx="0" cy="0"/>
          <a:chOff x="0" y="0"/>
          <a:chExt cx="0" cy="0"/>
        </a:xfrm>
      </p:grpSpPr>
      <p:grpSp>
        <p:nvGrpSpPr>
          <p:cNvPr id="478" name="Google Shape;478;g2af48a9d858_0_101"/>
          <p:cNvGrpSpPr/>
          <p:nvPr/>
        </p:nvGrpSpPr>
        <p:grpSpPr>
          <a:xfrm>
            <a:off x="0" y="0"/>
            <a:ext cx="18288000" cy="10287000"/>
            <a:chOff x="0" y="0"/>
            <a:chExt cx="24384000" cy="13716000"/>
          </a:xfrm>
        </p:grpSpPr>
        <p:cxnSp>
          <p:nvCxnSpPr>
            <p:cNvPr id="479" name="Google Shape;479;g2af48a9d858_0_10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80" name="Google Shape;480;g2af48a9d858_0_10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81" name="Google Shape;481;g2af48a9d858_0_10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482" name="Google Shape;482;g2af48a9d858_0_10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483" name="Google Shape;483;g2af48a9d858_0_101"/>
          <p:cNvSpPr txBox="1"/>
          <p:nvPr/>
        </p:nvSpPr>
        <p:spPr>
          <a:xfrm>
            <a:off x="237225" y="1197700"/>
            <a:ext cx="65151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Ściegi</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dekoracyjne</a:t>
            </a:r>
            <a:endParaRPr sz="6000" dirty="0">
              <a:solidFill>
                <a:srgbClr val="1E2328"/>
              </a:solidFill>
              <a:latin typeface="DM Serif Display"/>
              <a:ea typeface="DM Serif Display"/>
              <a:cs typeface="DM Serif Display"/>
              <a:sym typeface="DM Serif Display"/>
            </a:endParaRPr>
          </a:p>
        </p:txBody>
      </p:sp>
      <p:sp>
        <p:nvSpPr>
          <p:cNvPr id="484" name="Google Shape;484;g2af48a9d858_0_101"/>
          <p:cNvSpPr txBox="1"/>
          <p:nvPr/>
        </p:nvSpPr>
        <p:spPr>
          <a:xfrm>
            <a:off x="6950774" y="1212675"/>
            <a:ext cx="9471600" cy="1015278"/>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Istnieją dziesiątki ściegów ręcznie haftowanych, oto niektóre z najpopularniejszych typów:</a:t>
            </a:r>
            <a:endParaRPr dirty="0"/>
          </a:p>
        </p:txBody>
      </p:sp>
      <p:sp>
        <p:nvSpPr>
          <p:cNvPr id="485" name="Google Shape;485;g2af48a9d858_0_101"/>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486" name="Google Shape;486;g2af48a9d858_0_101"/>
          <p:cNvGrpSpPr/>
          <p:nvPr/>
        </p:nvGrpSpPr>
        <p:grpSpPr>
          <a:xfrm>
            <a:off x="0" y="0"/>
            <a:ext cx="18288000" cy="10287000"/>
            <a:chOff x="0" y="0"/>
            <a:chExt cx="24384000" cy="13716000"/>
          </a:xfrm>
        </p:grpSpPr>
        <p:cxnSp>
          <p:nvCxnSpPr>
            <p:cNvPr id="487" name="Google Shape;487;g2af48a9d858_0_10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488" name="Google Shape;488;g2af48a9d858_0_10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89" name="Google Shape;489;g2af48a9d858_0_10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490" name="Google Shape;490;g2af48a9d858_0_10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491" name="Google Shape;491;g2af48a9d858_0_10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pic>
        <p:nvPicPr>
          <p:cNvPr id="492" name="Google Shape;492;g2af48a9d858_0_101"/>
          <p:cNvPicPr preferRelativeResize="0"/>
          <p:nvPr/>
        </p:nvPicPr>
        <p:blipFill rotWithShape="1">
          <a:blip r:embed="rId5">
            <a:alphaModFix/>
          </a:blip>
          <a:srcRect l="51030" t="11692" r="8046" b="22884"/>
          <a:stretch>
            <a:fillRect/>
          </a:stretch>
        </p:blipFill>
        <p:spPr>
          <a:xfrm rot="10800000">
            <a:off x="4128723" y="2854543"/>
            <a:ext cx="2393467" cy="2879627"/>
          </a:xfrm>
          <a:prstGeom prst="rect">
            <a:avLst/>
          </a:prstGeom>
          <a:noFill/>
          <a:ln>
            <a:noFill/>
          </a:ln>
        </p:spPr>
      </p:pic>
      <p:sp>
        <p:nvSpPr>
          <p:cNvPr id="493" name="Google Shape;493;g2af48a9d858_0_101"/>
          <p:cNvSpPr txBox="1"/>
          <p:nvPr/>
        </p:nvSpPr>
        <p:spPr>
          <a:xfrm>
            <a:off x="599400" y="3878550"/>
            <a:ext cx="3972600" cy="681900"/>
          </a:xfrm>
          <a:prstGeom prst="rect">
            <a:avLst/>
          </a:prstGeom>
          <a:noFill/>
          <a:ln>
            <a:noFill/>
          </a:ln>
        </p:spPr>
        <p:txBody>
          <a:bodyPr spcFirstLastPara="1" wrap="square" lIns="91425" tIns="91425" rIns="91425" bIns="91425" anchor="t" anchorCtr="0">
            <a:noAutofit/>
          </a:bodyPr>
          <a:lstStyle/>
          <a:p>
            <a:pPr lvl="0"/>
            <a:r>
              <a:rPr lang="en-US" sz="3200" dirty="0" err="1">
                <a:solidFill>
                  <a:schemeClr val="dk1"/>
                </a:solidFill>
                <a:latin typeface="DM Serif Display"/>
                <a:ea typeface="DM Serif Display"/>
                <a:cs typeface="DM Serif Display"/>
                <a:sym typeface="DM Serif Display"/>
              </a:rPr>
              <a:t>Ścieg</a:t>
            </a:r>
            <a:r>
              <a:rPr lang="en-US" sz="3200" dirty="0">
                <a:solidFill>
                  <a:schemeClr val="dk1"/>
                </a:solidFill>
                <a:latin typeface="DM Serif Display"/>
                <a:ea typeface="DM Serif Display"/>
                <a:cs typeface="DM Serif Display"/>
                <a:sym typeface="DM Serif Display"/>
              </a:rPr>
              <a:t> </a:t>
            </a:r>
            <a:r>
              <a:rPr lang="en-US" sz="3200" dirty="0" err="1">
                <a:solidFill>
                  <a:schemeClr val="dk1"/>
                </a:solidFill>
                <a:latin typeface="DM Serif Display"/>
                <a:ea typeface="DM Serif Display"/>
                <a:cs typeface="DM Serif Display"/>
                <a:sym typeface="DM Serif Display"/>
              </a:rPr>
              <a:t>krzyżykowy</a:t>
            </a:r>
            <a:endParaRPr sz="3200" dirty="0">
              <a:solidFill>
                <a:schemeClr val="dk1"/>
              </a:solidFill>
              <a:latin typeface="DM Serif Display"/>
              <a:ea typeface="DM Serif Display"/>
              <a:cs typeface="DM Serif Display"/>
              <a:sym typeface="DM Serif Display"/>
            </a:endParaRPr>
          </a:p>
        </p:txBody>
      </p:sp>
      <p:pic>
        <p:nvPicPr>
          <p:cNvPr id="494" name="Google Shape;494;g2af48a9d858_0_101"/>
          <p:cNvPicPr preferRelativeResize="0"/>
          <p:nvPr/>
        </p:nvPicPr>
        <p:blipFill rotWithShape="1">
          <a:blip r:embed="rId6">
            <a:alphaModFix/>
          </a:blip>
          <a:srcRect l="13889" t="30130" r="19962" b="36623"/>
          <a:stretch>
            <a:fillRect/>
          </a:stretch>
        </p:blipFill>
        <p:spPr>
          <a:xfrm rot="16200000">
            <a:off x="3597849" y="7098353"/>
            <a:ext cx="3164073" cy="2120351"/>
          </a:xfrm>
          <a:prstGeom prst="rect">
            <a:avLst/>
          </a:prstGeom>
          <a:noFill/>
          <a:ln>
            <a:noFill/>
          </a:ln>
        </p:spPr>
      </p:pic>
      <p:sp>
        <p:nvSpPr>
          <p:cNvPr id="495" name="Google Shape;495;g2af48a9d858_0_101"/>
          <p:cNvSpPr txBox="1"/>
          <p:nvPr/>
        </p:nvSpPr>
        <p:spPr>
          <a:xfrm>
            <a:off x="818000" y="6849875"/>
            <a:ext cx="3972600" cy="681900"/>
          </a:xfrm>
          <a:prstGeom prst="rect">
            <a:avLst/>
          </a:prstGeom>
          <a:noFill/>
          <a:ln>
            <a:noFill/>
          </a:ln>
        </p:spPr>
        <p:txBody>
          <a:bodyPr spcFirstLastPara="1" wrap="square" lIns="91425" tIns="91425" rIns="91425" bIns="91425" anchor="t" anchorCtr="0">
            <a:noAutofit/>
          </a:bodyPr>
          <a:lstStyle/>
          <a:p>
            <a:pPr lvl="0"/>
            <a:r>
              <a:rPr lang="en-US" sz="3200" dirty="0" err="1">
                <a:solidFill>
                  <a:schemeClr val="dk1"/>
                </a:solidFill>
                <a:latin typeface="DM Serif Display"/>
                <a:ea typeface="DM Serif Display"/>
                <a:cs typeface="DM Serif Display"/>
                <a:sym typeface="DM Serif Display"/>
              </a:rPr>
              <a:t>Ścieg</a:t>
            </a:r>
            <a:r>
              <a:rPr lang="en-US" sz="3200" dirty="0">
                <a:solidFill>
                  <a:schemeClr val="dk1"/>
                </a:solidFill>
                <a:latin typeface="DM Serif Display"/>
                <a:ea typeface="DM Serif Display"/>
                <a:cs typeface="DM Serif Display"/>
                <a:sym typeface="DM Serif Display"/>
              </a:rPr>
              <a:t> </a:t>
            </a:r>
            <a:r>
              <a:rPr lang="en-US" sz="3200" dirty="0" err="1">
                <a:solidFill>
                  <a:schemeClr val="dk1"/>
                </a:solidFill>
                <a:latin typeface="DM Serif Display"/>
                <a:ea typeface="DM Serif Display"/>
                <a:cs typeface="DM Serif Display"/>
                <a:sym typeface="DM Serif Display"/>
              </a:rPr>
              <a:t>satynowy</a:t>
            </a:r>
            <a:endParaRPr sz="3200" dirty="0">
              <a:solidFill>
                <a:schemeClr val="dk1"/>
              </a:solidFill>
              <a:latin typeface="DM Serif Display"/>
              <a:ea typeface="DM Serif Display"/>
              <a:cs typeface="DM Serif Display"/>
              <a:sym typeface="DM Serif Display"/>
            </a:endParaRPr>
          </a:p>
        </p:txBody>
      </p:sp>
      <p:pic>
        <p:nvPicPr>
          <p:cNvPr id="496" name="Google Shape;496;g2af48a9d858_0_101"/>
          <p:cNvPicPr preferRelativeResize="0"/>
          <p:nvPr/>
        </p:nvPicPr>
        <p:blipFill rotWithShape="1">
          <a:blip r:embed="rId7">
            <a:alphaModFix/>
          </a:blip>
          <a:srcRect l="8143" t="35401" r="13023" b="24115"/>
          <a:stretch/>
        </p:blipFill>
        <p:spPr>
          <a:xfrm rot="16200000">
            <a:off x="8588083" y="6930679"/>
            <a:ext cx="3546551" cy="2428450"/>
          </a:xfrm>
          <a:prstGeom prst="rect">
            <a:avLst/>
          </a:prstGeom>
          <a:noFill/>
          <a:ln>
            <a:noFill/>
          </a:ln>
        </p:spPr>
      </p:pic>
      <p:pic>
        <p:nvPicPr>
          <p:cNvPr id="497" name="Google Shape;497;g2af48a9d858_0_101"/>
          <p:cNvPicPr preferRelativeResize="0"/>
          <p:nvPr/>
        </p:nvPicPr>
        <p:blipFill rotWithShape="1">
          <a:blip r:embed="rId5">
            <a:alphaModFix/>
          </a:blip>
          <a:srcRect l="3482" t="12034" r="54726" b="30752"/>
          <a:stretch>
            <a:fillRect/>
          </a:stretch>
        </p:blipFill>
        <p:spPr>
          <a:xfrm rot="10800000">
            <a:off x="8998458" y="2668156"/>
            <a:ext cx="2786697" cy="2906652"/>
          </a:xfrm>
          <a:prstGeom prst="rect">
            <a:avLst/>
          </a:prstGeom>
          <a:noFill/>
          <a:ln>
            <a:noFill/>
          </a:ln>
        </p:spPr>
      </p:pic>
      <p:cxnSp>
        <p:nvCxnSpPr>
          <p:cNvPr id="498" name="Google Shape;498;g2af48a9d858_0_101"/>
          <p:cNvCxnSpPr>
            <a:cxnSpLocks/>
          </p:cNvCxnSpPr>
          <p:nvPr/>
        </p:nvCxnSpPr>
        <p:spPr>
          <a:xfrm flipV="1">
            <a:off x="6534716" y="4125896"/>
            <a:ext cx="2432480" cy="183668"/>
          </a:xfrm>
          <a:prstGeom prst="straightConnector1">
            <a:avLst/>
          </a:prstGeom>
          <a:noFill/>
          <a:ln w="38100" cap="flat" cmpd="sng">
            <a:solidFill>
              <a:schemeClr val="dk2"/>
            </a:solidFill>
            <a:prstDash val="solid"/>
            <a:round/>
            <a:headEnd type="none" w="med" len="med"/>
            <a:tailEnd type="stealth" w="med" len="med"/>
          </a:ln>
        </p:spPr>
      </p:cxnSp>
      <p:cxnSp>
        <p:nvCxnSpPr>
          <p:cNvPr id="499" name="Google Shape;499;g2af48a9d858_0_101"/>
          <p:cNvCxnSpPr>
            <a:cxnSpLocks/>
          </p:cNvCxnSpPr>
          <p:nvPr/>
        </p:nvCxnSpPr>
        <p:spPr>
          <a:xfrm>
            <a:off x="6256624" y="8050797"/>
            <a:ext cx="2944371" cy="210063"/>
          </a:xfrm>
          <a:prstGeom prst="straightConnector1">
            <a:avLst/>
          </a:prstGeom>
          <a:noFill/>
          <a:ln w="38100" cap="flat" cmpd="sng">
            <a:solidFill>
              <a:schemeClr val="dk2"/>
            </a:solidFill>
            <a:prstDash val="solid"/>
            <a:round/>
            <a:headEnd type="none" w="med" len="med"/>
            <a:tailEnd type="stealth"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503"/>
        <p:cNvGrpSpPr/>
        <p:nvPr/>
      </p:nvGrpSpPr>
      <p:grpSpPr>
        <a:xfrm>
          <a:off x="0" y="0"/>
          <a:ext cx="0" cy="0"/>
          <a:chOff x="0" y="0"/>
          <a:chExt cx="0" cy="0"/>
        </a:xfrm>
      </p:grpSpPr>
      <p:grpSp>
        <p:nvGrpSpPr>
          <p:cNvPr id="504" name="Google Shape;504;g3430d035bf3_1_10"/>
          <p:cNvGrpSpPr/>
          <p:nvPr/>
        </p:nvGrpSpPr>
        <p:grpSpPr>
          <a:xfrm>
            <a:off x="0" y="0"/>
            <a:ext cx="18288000" cy="10287000"/>
            <a:chOff x="0" y="0"/>
            <a:chExt cx="24384000" cy="13716000"/>
          </a:xfrm>
        </p:grpSpPr>
        <p:cxnSp>
          <p:nvCxnSpPr>
            <p:cNvPr id="505" name="Google Shape;505;g3430d035bf3_1_1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06" name="Google Shape;506;g3430d035bf3_1_1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07" name="Google Shape;507;g3430d035bf3_1_1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508" name="Google Shape;508;g3430d035bf3_1_1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509" name="Google Shape;509;g3430d035bf3_1_10"/>
          <p:cNvSpPr txBox="1"/>
          <p:nvPr/>
        </p:nvSpPr>
        <p:spPr>
          <a:xfrm>
            <a:off x="237225" y="1197700"/>
            <a:ext cx="65151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Ściegi</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dekoracyjne</a:t>
            </a:r>
            <a:endParaRPr sz="6000" dirty="0">
              <a:solidFill>
                <a:srgbClr val="1E2328"/>
              </a:solidFill>
              <a:latin typeface="DM Serif Display"/>
              <a:ea typeface="DM Serif Display"/>
              <a:cs typeface="DM Serif Display"/>
              <a:sym typeface="DM Serif Display"/>
            </a:endParaRPr>
          </a:p>
        </p:txBody>
      </p:sp>
      <p:sp>
        <p:nvSpPr>
          <p:cNvPr id="510" name="Google Shape;510;g3430d035bf3_1_10"/>
          <p:cNvSpPr txBox="1"/>
          <p:nvPr/>
        </p:nvSpPr>
        <p:spPr>
          <a:xfrm>
            <a:off x="6950774" y="1212675"/>
            <a:ext cx="9471600" cy="1015278"/>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Istnieje dziesiątki ściegów ręcznie haftowanych, oto niektóre z najpopularniejszych typów:</a:t>
            </a:r>
            <a:endParaRPr dirty="0"/>
          </a:p>
        </p:txBody>
      </p:sp>
      <p:sp>
        <p:nvSpPr>
          <p:cNvPr id="511" name="Google Shape;511;g3430d035bf3_1_1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512" name="Google Shape;512;g3430d035bf3_1_10"/>
          <p:cNvGrpSpPr/>
          <p:nvPr/>
        </p:nvGrpSpPr>
        <p:grpSpPr>
          <a:xfrm>
            <a:off x="0" y="0"/>
            <a:ext cx="18288000" cy="10287000"/>
            <a:chOff x="0" y="0"/>
            <a:chExt cx="24384000" cy="13716000"/>
          </a:xfrm>
        </p:grpSpPr>
        <p:cxnSp>
          <p:nvCxnSpPr>
            <p:cNvPr id="513" name="Google Shape;513;g3430d035bf3_1_1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14" name="Google Shape;514;g3430d035bf3_1_1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15" name="Google Shape;515;g3430d035bf3_1_1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516" name="Google Shape;516;g3430d035bf3_1_1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517" name="Google Shape;517;g3430d035bf3_1_1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pic>
        <p:nvPicPr>
          <p:cNvPr id="518" name="Google Shape;518;g3430d035bf3_1_10"/>
          <p:cNvPicPr preferRelativeResize="0"/>
          <p:nvPr/>
        </p:nvPicPr>
        <p:blipFill rotWithShape="1">
          <a:blip r:embed="rId5">
            <a:alphaModFix/>
          </a:blip>
          <a:srcRect l="420" t="12921" r="840" b="20786"/>
          <a:stretch>
            <a:fillRect/>
          </a:stretch>
        </p:blipFill>
        <p:spPr>
          <a:xfrm rot="10800000">
            <a:off x="3647571" y="6478031"/>
            <a:ext cx="5063295" cy="2421077"/>
          </a:xfrm>
          <a:prstGeom prst="rect">
            <a:avLst/>
          </a:prstGeom>
          <a:noFill/>
          <a:ln>
            <a:noFill/>
          </a:ln>
        </p:spPr>
      </p:pic>
      <p:sp>
        <p:nvSpPr>
          <p:cNvPr id="519" name="Google Shape;519;g3430d035bf3_1_10"/>
          <p:cNvSpPr txBox="1"/>
          <p:nvPr/>
        </p:nvSpPr>
        <p:spPr>
          <a:xfrm>
            <a:off x="604075" y="7555888"/>
            <a:ext cx="3972600" cy="681900"/>
          </a:xfrm>
          <a:prstGeom prst="rect">
            <a:avLst/>
          </a:prstGeom>
          <a:noFill/>
          <a:ln>
            <a:noFill/>
          </a:ln>
        </p:spPr>
        <p:txBody>
          <a:bodyPr spcFirstLastPara="1" wrap="square" lIns="91425" tIns="91425" rIns="91425" bIns="91425" anchor="t" anchorCtr="0">
            <a:noAutofit/>
          </a:bodyPr>
          <a:lstStyle/>
          <a:p>
            <a:pPr lvl="0"/>
            <a:r>
              <a:rPr lang="en-US" sz="3200" dirty="0" err="1">
                <a:solidFill>
                  <a:schemeClr val="dk1"/>
                </a:solidFill>
                <a:latin typeface="DM Serif Display"/>
                <a:ea typeface="DM Serif Display"/>
                <a:cs typeface="DM Serif Display"/>
                <a:sym typeface="DM Serif Display"/>
              </a:rPr>
              <a:t>Ścieg</a:t>
            </a:r>
            <a:r>
              <a:rPr lang="en-US" sz="3200" dirty="0">
                <a:solidFill>
                  <a:schemeClr val="dk1"/>
                </a:solidFill>
                <a:latin typeface="DM Serif Display"/>
                <a:ea typeface="DM Serif Display"/>
                <a:cs typeface="DM Serif Display"/>
                <a:sym typeface="DM Serif Display"/>
              </a:rPr>
              <a:t> </a:t>
            </a:r>
            <a:r>
              <a:rPr lang="en-US" sz="3200" dirty="0" err="1">
                <a:solidFill>
                  <a:schemeClr val="dk1"/>
                </a:solidFill>
                <a:latin typeface="DM Serif Display"/>
                <a:ea typeface="DM Serif Display"/>
                <a:cs typeface="DM Serif Display"/>
                <a:sym typeface="DM Serif Display"/>
              </a:rPr>
              <a:t>piórkowy</a:t>
            </a:r>
            <a:endParaRPr sz="3200" dirty="0">
              <a:solidFill>
                <a:schemeClr val="dk1"/>
              </a:solidFill>
              <a:latin typeface="DM Serif Display"/>
              <a:ea typeface="DM Serif Display"/>
              <a:cs typeface="DM Serif Display"/>
              <a:sym typeface="DM Serif Display"/>
            </a:endParaRPr>
          </a:p>
        </p:txBody>
      </p:sp>
      <p:sp>
        <p:nvSpPr>
          <p:cNvPr id="520" name="Google Shape;520;g3430d035bf3_1_10"/>
          <p:cNvSpPr txBox="1"/>
          <p:nvPr/>
        </p:nvSpPr>
        <p:spPr>
          <a:xfrm>
            <a:off x="604075" y="4026425"/>
            <a:ext cx="3972600" cy="6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PL" sz="3200" dirty="0">
                <a:solidFill>
                  <a:schemeClr val="dk1"/>
                </a:solidFill>
                <a:latin typeface="DM Serif Display"/>
                <a:ea typeface="DM Serif Display"/>
                <a:cs typeface="DM Serif Display"/>
                <a:sym typeface="DM Serif Display"/>
              </a:rPr>
              <a:t>Ścieg supełkowy</a:t>
            </a:r>
            <a:endParaRPr sz="3200" dirty="0">
              <a:solidFill>
                <a:schemeClr val="dk1"/>
              </a:solidFill>
              <a:latin typeface="DM Serif Display"/>
              <a:ea typeface="DM Serif Display"/>
              <a:cs typeface="DM Serif Display"/>
              <a:sym typeface="DM Serif Display"/>
            </a:endParaRPr>
          </a:p>
        </p:txBody>
      </p:sp>
      <p:pic>
        <p:nvPicPr>
          <p:cNvPr id="521" name="Google Shape;521;g3430d035bf3_1_10"/>
          <p:cNvPicPr preferRelativeResize="0"/>
          <p:nvPr/>
        </p:nvPicPr>
        <p:blipFill rotWithShape="1">
          <a:blip r:embed="rId6">
            <a:alphaModFix/>
          </a:blip>
          <a:srcRect l="19120" t="14729" r="27124" b="10765"/>
          <a:stretch/>
        </p:blipFill>
        <p:spPr>
          <a:xfrm rot="10800000">
            <a:off x="10638650" y="6613014"/>
            <a:ext cx="2579675" cy="2840749"/>
          </a:xfrm>
          <a:prstGeom prst="rect">
            <a:avLst/>
          </a:prstGeom>
          <a:noFill/>
          <a:ln>
            <a:noFill/>
          </a:ln>
        </p:spPr>
      </p:pic>
      <p:pic>
        <p:nvPicPr>
          <p:cNvPr id="522" name="Google Shape;522;g3430d035bf3_1_10"/>
          <p:cNvPicPr preferRelativeResize="0"/>
          <p:nvPr/>
        </p:nvPicPr>
        <p:blipFill rotWithShape="1">
          <a:blip r:embed="rId7">
            <a:alphaModFix/>
          </a:blip>
          <a:srcRect l="13838" t="7475" r="15554"/>
          <a:stretch/>
        </p:blipFill>
        <p:spPr>
          <a:xfrm rot="-5400000">
            <a:off x="10944549" y="2180125"/>
            <a:ext cx="2666801" cy="4659800"/>
          </a:xfrm>
          <a:prstGeom prst="rect">
            <a:avLst/>
          </a:prstGeom>
          <a:noFill/>
          <a:ln>
            <a:noFill/>
          </a:ln>
        </p:spPr>
      </p:pic>
      <p:pic>
        <p:nvPicPr>
          <p:cNvPr id="523" name="Google Shape;523;g3430d035bf3_1_10"/>
          <p:cNvPicPr preferRelativeResize="0"/>
          <p:nvPr/>
        </p:nvPicPr>
        <p:blipFill rotWithShape="1">
          <a:blip r:embed="rId8">
            <a:alphaModFix/>
          </a:blip>
          <a:srcRect l="13446" t="4065" r="10500" b="6097"/>
          <a:stretch>
            <a:fillRect/>
          </a:stretch>
        </p:blipFill>
        <p:spPr>
          <a:xfrm rot="16200000">
            <a:off x="5533939" y="2748247"/>
            <a:ext cx="2319977" cy="3653646"/>
          </a:xfrm>
          <a:prstGeom prst="rect">
            <a:avLst/>
          </a:prstGeom>
          <a:noFill/>
          <a:ln>
            <a:noFill/>
          </a:ln>
        </p:spPr>
      </p:pic>
      <p:cxnSp>
        <p:nvCxnSpPr>
          <p:cNvPr id="524" name="Google Shape;524;g3430d035bf3_1_10"/>
          <p:cNvCxnSpPr>
            <a:stCxn id="523" idx="3"/>
            <a:endCxn id="522" idx="0"/>
          </p:cNvCxnSpPr>
          <p:nvPr/>
        </p:nvCxnSpPr>
        <p:spPr>
          <a:xfrm>
            <a:off x="8516101" y="4541515"/>
            <a:ext cx="1415384" cy="1640"/>
          </a:xfrm>
          <a:prstGeom prst="straightConnector1">
            <a:avLst/>
          </a:prstGeom>
          <a:noFill/>
          <a:ln w="38100" cap="flat" cmpd="sng">
            <a:solidFill>
              <a:schemeClr val="dk2"/>
            </a:solidFill>
            <a:prstDash val="solid"/>
            <a:round/>
            <a:headEnd type="none" w="med" len="med"/>
            <a:tailEnd type="stealth" w="med" len="med"/>
          </a:ln>
        </p:spPr>
      </p:cxnSp>
      <p:cxnSp>
        <p:nvCxnSpPr>
          <p:cNvPr id="525" name="Google Shape;525;g3430d035bf3_1_10"/>
          <p:cNvCxnSpPr>
            <a:stCxn id="518" idx="3"/>
            <a:endCxn id="521" idx="3"/>
          </p:cNvCxnSpPr>
          <p:nvPr/>
        </p:nvCxnSpPr>
        <p:spPr>
          <a:xfrm>
            <a:off x="8600571" y="7754829"/>
            <a:ext cx="2021514" cy="212299"/>
          </a:xfrm>
          <a:prstGeom prst="straightConnector1">
            <a:avLst/>
          </a:prstGeom>
          <a:noFill/>
          <a:ln w="38100" cap="flat" cmpd="sng">
            <a:solidFill>
              <a:schemeClr val="dk2"/>
            </a:solidFill>
            <a:prstDash val="solid"/>
            <a:round/>
            <a:headEnd type="none" w="med" len="med"/>
            <a:tailEnd type="stealth"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grpSp>
        <p:nvGrpSpPr>
          <p:cNvPr id="530" name="Google Shape;530;g2af48a9d858_0_252"/>
          <p:cNvGrpSpPr/>
          <p:nvPr/>
        </p:nvGrpSpPr>
        <p:grpSpPr>
          <a:xfrm>
            <a:off x="12759477" y="5674870"/>
            <a:ext cx="2839841" cy="4612380"/>
            <a:chOff x="0" y="0"/>
            <a:chExt cx="2254200" cy="3661200"/>
          </a:xfrm>
        </p:grpSpPr>
        <p:sp>
          <p:nvSpPr>
            <p:cNvPr id="531" name="Google Shape;531;g2af48a9d858_0_25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532" name="Google Shape;532;g2af48a9d858_0_25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533" name="Google Shape;533;g2af48a9d858_0_252"/>
          <p:cNvPicPr preferRelativeResize="0"/>
          <p:nvPr/>
        </p:nvPicPr>
        <p:blipFill rotWithShape="1">
          <a:blip r:embed="rId3">
            <a:alphaModFix/>
          </a:blip>
          <a:srcRect l="15991" r="15991"/>
          <a:stretch/>
        </p:blipFill>
        <p:spPr>
          <a:xfrm>
            <a:off x="11144825" y="2246225"/>
            <a:ext cx="3225575" cy="6855751"/>
          </a:xfrm>
          <a:prstGeom prst="rect">
            <a:avLst/>
          </a:prstGeom>
          <a:noFill/>
          <a:ln>
            <a:noFill/>
          </a:ln>
        </p:spPr>
      </p:pic>
      <p:grpSp>
        <p:nvGrpSpPr>
          <p:cNvPr id="534" name="Google Shape;534;g2af48a9d858_0_252"/>
          <p:cNvGrpSpPr/>
          <p:nvPr/>
        </p:nvGrpSpPr>
        <p:grpSpPr>
          <a:xfrm>
            <a:off x="0" y="0"/>
            <a:ext cx="18288000" cy="10287000"/>
            <a:chOff x="0" y="0"/>
            <a:chExt cx="24384000" cy="13716000"/>
          </a:xfrm>
        </p:grpSpPr>
        <p:cxnSp>
          <p:nvCxnSpPr>
            <p:cNvPr id="535" name="Google Shape;535;g2af48a9d858_0_25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36" name="Google Shape;536;g2af48a9d858_0_25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37" name="Google Shape;537;g2af48a9d858_0_25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cxnSp>
        <p:nvCxnSpPr>
          <p:cNvPr id="538" name="Google Shape;538;g2af48a9d858_0_25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539" name="Google Shape;539;g2af48a9d858_0_252"/>
          <p:cNvSpPr/>
          <p:nvPr/>
        </p:nvSpPr>
        <p:spPr>
          <a:xfrm>
            <a:off x="3552031" y="68020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5">
              <a:alphaModFix/>
            </a:blip>
            <a:stretch>
              <a:fillRect/>
            </a:stretch>
          </a:blipFill>
          <a:ln>
            <a:noFill/>
          </a:ln>
        </p:spPr>
        <p:txBody>
          <a:bodyPr/>
          <a:lstStyle/>
          <a:p>
            <a:endParaRPr lang="pl-PL"/>
          </a:p>
        </p:txBody>
      </p:sp>
      <p:sp>
        <p:nvSpPr>
          <p:cNvPr id="540" name="Google Shape;540;g2af48a9d858_0_252"/>
          <p:cNvSpPr txBox="1"/>
          <p:nvPr/>
        </p:nvSpPr>
        <p:spPr>
          <a:xfrm>
            <a:off x="2939575" y="2814375"/>
            <a:ext cx="74913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Ściegi</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dekoracyjne</a:t>
            </a:r>
            <a:endParaRPr dirty="0"/>
          </a:p>
        </p:txBody>
      </p:sp>
      <p:grpSp>
        <p:nvGrpSpPr>
          <p:cNvPr id="541" name="Google Shape;541;g2af48a9d858_0_252"/>
          <p:cNvGrpSpPr/>
          <p:nvPr/>
        </p:nvGrpSpPr>
        <p:grpSpPr>
          <a:xfrm>
            <a:off x="1534649" y="6870223"/>
            <a:ext cx="1677150" cy="563152"/>
            <a:chOff x="0" y="0"/>
            <a:chExt cx="2236199" cy="750870"/>
          </a:xfrm>
        </p:grpSpPr>
        <p:grpSp>
          <p:nvGrpSpPr>
            <p:cNvPr id="542" name="Google Shape;542;g2af48a9d858_0_252"/>
            <p:cNvGrpSpPr/>
            <p:nvPr/>
          </p:nvGrpSpPr>
          <p:grpSpPr>
            <a:xfrm>
              <a:off x="0" y="0"/>
              <a:ext cx="2236199" cy="750870"/>
              <a:chOff x="0" y="0"/>
              <a:chExt cx="742800" cy="249417"/>
            </a:xfrm>
          </p:grpSpPr>
          <p:sp>
            <p:nvSpPr>
              <p:cNvPr id="543" name="Google Shape;543;g2af48a9d858_0_252"/>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544" name="Google Shape;544;g2af48a9d858_0_252"/>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45" name="Google Shape;545;g2af48a9d858_0_252"/>
            <p:cNvSpPr txBox="1"/>
            <p:nvPr/>
          </p:nvSpPr>
          <p:spPr>
            <a:xfrm>
              <a:off x="0" y="199850"/>
              <a:ext cx="2235900" cy="443199"/>
            </a:xfrm>
            <a:prstGeom prst="rect">
              <a:avLst/>
            </a:prstGeom>
            <a:noFill/>
            <a:ln>
              <a:noFill/>
            </a:ln>
          </p:spPr>
          <p:txBody>
            <a:bodyPr spcFirstLastPara="1" wrap="square" lIns="0" tIns="0" rIns="0" bIns="0" anchor="t" anchorCtr="0">
              <a:spAutoFit/>
            </a:bodyPr>
            <a:lstStyle/>
            <a:p>
              <a:pPr lvl="0" algn="ctr">
                <a:lnSpc>
                  <a:spcPct val="120000"/>
                </a:lnSpc>
              </a:pPr>
              <a:r>
                <a:rPr lang="en-US" sz="1800" dirty="0" err="1">
                  <a:latin typeface="Montserrat"/>
                  <a:ea typeface="Montserrat"/>
                  <a:cs typeface="Montserrat"/>
                  <a:sym typeface="Montserrat"/>
                </a:rPr>
                <a:t>Obejrzyj</a:t>
              </a:r>
              <a:r>
                <a:rPr lang="en-US" sz="1800" dirty="0">
                  <a:latin typeface="Montserrat"/>
                  <a:ea typeface="Montserrat"/>
                  <a:cs typeface="Montserrat"/>
                  <a:sym typeface="Montserrat"/>
                </a:rPr>
                <a:t> </a:t>
              </a:r>
              <a:r>
                <a:rPr lang="en-US" sz="1800" dirty="0" err="1">
                  <a:latin typeface="Montserrat"/>
                  <a:ea typeface="Montserrat"/>
                  <a:cs typeface="Montserrat"/>
                  <a:sym typeface="Montserrat"/>
                </a:rPr>
                <a:t>tutaj</a:t>
              </a:r>
              <a:endParaRPr dirty="0"/>
            </a:p>
          </p:txBody>
        </p:sp>
      </p:grpSp>
      <p:sp>
        <p:nvSpPr>
          <p:cNvPr id="546" name="Google Shape;546;g2af48a9d858_0_252"/>
          <p:cNvSpPr txBox="1"/>
          <p:nvPr/>
        </p:nvSpPr>
        <p:spPr>
          <a:xfrm>
            <a:off x="1031579" y="4255965"/>
            <a:ext cx="9231300" cy="1015278"/>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Aby móc nakładać ozdobne ściegi wykonane ręcznie, konieczne będzie ćwiczenie różnych oczek, ich kombinacji i sekwencji</a:t>
            </a:r>
            <a:r>
              <a:rPr lang="en-US" sz="2199" dirty="0">
                <a:solidFill>
                  <a:srgbClr val="1E2328"/>
                </a:solidFill>
                <a:latin typeface="Montserrat"/>
                <a:ea typeface="Montserrat"/>
                <a:cs typeface="Montserrat"/>
                <a:sym typeface="Montserrat"/>
              </a:rPr>
              <a:t>.</a:t>
            </a:r>
            <a:endParaRPr dirty="0"/>
          </a:p>
        </p:txBody>
      </p:sp>
      <p:sp>
        <p:nvSpPr>
          <p:cNvPr id="547" name="Google Shape;547;g2af48a9d858_0_25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548" name="Google Shape;548;g2af48a9d858_0_252"/>
          <p:cNvGrpSpPr/>
          <p:nvPr/>
        </p:nvGrpSpPr>
        <p:grpSpPr>
          <a:xfrm>
            <a:off x="0" y="0"/>
            <a:ext cx="18288000" cy="10287000"/>
            <a:chOff x="0" y="0"/>
            <a:chExt cx="24384000" cy="13716000"/>
          </a:xfrm>
        </p:grpSpPr>
        <p:cxnSp>
          <p:nvCxnSpPr>
            <p:cNvPr id="549" name="Google Shape;549;g2af48a9d858_0_252"/>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50" name="Google Shape;550;g2af48a9d858_0_25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51" name="Google Shape;551;g2af48a9d858_0_25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sp>
        <p:nvSpPr>
          <p:cNvPr id="552" name="Google Shape;552;g2af48a9d858_0_25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
        <p:nvSpPr>
          <p:cNvPr id="553" name="Google Shape;553;g2af48a9d858_0_252"/>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554" name="Google Shape;554;g2af48a9d858_0_252"/>
          <p:cNvSpPr txBox="1"/>
          <p:nvPr/>
        </p:nvSpPr>
        <p:spPr>
          <a:xfrm>
            <a:off x="4465550" y="69133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dk1"/>
                </a:solidFill>
                <a:latin typeface="Calibri"/>
                <a:ea typeface="Calibri"/>
                <a:cs typeface="Calibri"/>
                <a:sym typeface="Calibri"/>
                <a:hlinkClick r:id="rId7"/>
              </a:rPr>
              <a:t>https://www.youtube.com/watch?v=QBQ_a0WrE3Y</a:t>
            </a:r>
            <a:r>
              <a:rPr lang="en-US"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sp>
        <p:nvSpPr>
          <p:cNvPr id="555" name="Google Shape;555;g2af48a9d858_0_252"/>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g2af48a9d858_0_252"/>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g2af48a9d858_0_252"/>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g2af48a9d858_0_252"/>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g2af48a9d858_0_252"/>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g2af48a9d858_0_252"/>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g2af48a9d858_0_252"/>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g2af48a9d858_0_252"/>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563;g2af48a9d858_0_252"/>
          <p:cNvGrpSpPr/>
          <p:nvPr/>
        </p:nvGrpSpPr>
        <p:grpSpPr>
          <a:xfrm>
            <a:off x="65700" y="1113948"/>
            <a:ext cx="4994465" cy="923413"/>
            <a:chOff x="0" y="0"/>
            <a:chExt cx="1980673" cy="1084200"/>
          </a:xfrm>
        </p:grpSpPr>
        <p:sp>
          <p:nvSpPr>
            <p:cNvPr id="564" name="Google Shape;564;g2af48a9d858_0_252"/>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565" name="Google Shape;565;g2af48a9d858_0_252"/>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566" name="Google Shape;566;g2af48a9d858_0_252"/>
          <p:cNvSpPr txBox="1"/>
          <p:nvPr/>
        </p:nvSpPr>
        <p:spPr>
          <a:xfrm>
            <a:off x="320108" y="1347013"/>
            <a:ext cx="4994400" cy="582019"/>
          </a:xfrm>
          <a:prstGeom prst="rect">
            <a:avLst/>
          </a:prstGeom>
          <a:noFill/>
          <a:ln>
            <a:noFill/>
          </a:ln>
        </p:spPr>
        <p:txBody>
          <a:bodyPr spcFirstLastPara="1" wrap="square" lIns="0" tIns="0" rIns="0" bIns="0" anchor="t" anchorCtr="0">
            <a:spAutoFit/>
          </a:bodyPr>
          <a:lstStyle/>
          <a:p>
            <a:pPr lvl="0">
              <a:lnSpc>
                <a:spcPct val="122002"/>
              </a:lnSpc>
            </a:pPr>
            <a:r>
              <a:rPr lang="en-US" sz="3100" dirty="0" err="1">
                <a:solidFill>
                  <a:srgbClr val="FFFFFF"/>
                </a:solidFill>
                <a:latin typeface="DM Serif Display"/>
                <a:ea typeface="DM Serif Display"/>
                <a:cs typeface="DM Serif Display"/>
                <a:sym typeface="DM Serif Display"/>
              </a:rPr>
              <a:t>Techniki</a:t>
            </a:r>
            <a:r>
              <a:rPr lang="en-US" sz="3100" dirty="0">
                <a:solidFill>
                  <a:srgbClr val="FFFFFF"/>
                </a:solidFill>
                <a:latin typeface="DM Serif Display"/>
                <a:ea typeface="DM Serif Display"/>
                <a:cs typeface="DM Serif Display"/>
                <a:sym typeface="DM Serif Display"/>
              </a:rPr>
              <a:t> </a:t>
            </a:r>
            <a:r>
              <a:rPr lang="en-US" sz="3100" dirty="0" err="1">
                <a:solidFill>
                  <a:srgbClr val="FFFFFF"/>
                </a:solidFill>
                <a:latin typeface="DM Serif Display"/>
                <a:ea typeface="DM Serif Display"/>
                <a:cs typeface="DM Serif Display"/>
                <a:sym typeface="DM Serif Display"/>
              </a:rPr>
              <a:t>szycia</a:t>
            </a:r>
            <a:r>
              <a:rPr lang="en-US" sz="3100" dirty="0">
                <a:solidFill>
                  <a:srgbClr val="FFFFFF"/>
                </a:solidFill>
                <a:latin typeface="DM Serif Display"/>
                <a:ea typeface="DM Serif Display"/>
                <a:cs typeface="DM Serif Display"/>
                <a:sym typeface="DM Serif Display"/>
              </a:rPr>
              <a:t> </a:t>
            </a:r>
            <a:r>
              <a:rPr lang="en-US" sz="3100" dirty="0" err="1">
                <a:solidFill>
                  <a:srgbClr val="FFFFFF"/>
                </a:solidFill>
                <a:latin typeface="DM Serif Display"/>
                <a:ea typeface="DM Serif Display"/>
                <a:cs typeface="DM Serif Display"/>
                <a:sym typeface="DM Serif Display"/>
              </a:rPr>
              <a:t>ręcznego</a:t>
            </a:r>
            <a:endParaRPr sz="3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3276180eb09_0_128"/>
          <p:cNvSpPr txBox="1"/>
          <p:nvPr/>
        </p:nvSpPr>
        <p:spPr>
          <a:xfrm>
            <a:off x="7043624" y="7184953"/>
            <a:ext cx="9231300" cy="2538195"/>
          </a:xfrm>
          <a:prstGeom prst="rect">
            <a:avLst/>
          </a:prstGeom>
          <a:noFill/>
          <a:ln>
            <a:noFill/>
          </a:ln>
        </p:spPr>
        <p:txBody>
          <a:bodyPr spcFirstLastPara="1" wrap="square" lIns="0" tIns="0" rIns="0" bIns="0" anchor="t" anchorCtr="0">
            <a:spAutoFit/>
          </a:bodyPr>
          <a:lstStyle/>
          <a:p>
            <a:pPr marL="457200" marR="0" lvl="0" indent="-368236" algn="l" rtl="0">
              <a:lnSpc>
                <a:spcPct val="150022"/>
              </a:lnSpc>
              <a:spcBef>
                <a:spcPts val="0"/>
              </a:spcBef>
              <a:spcAft>
                <a:spcPts val="0"/>
              </a:spcAft>
              <a:buClr>
                <a:srgbClr val="1E2328"/>
              </a:buClr>
              <a:buSzPts val="2199"/>
              <a:buFont typeface="Montserrat"/>
              <a:buChar char="-"/>
            </a:pPr>
            <a:r>
              <a:rPr lang="pl-PL" sz="2199" dirty="0">
                <a:solidFill>
                  <a:srgbClr val="1E2328"/>
                </a:solidFill>
                <a:latin typeface="Montserrat"/>
                <a:ea typeface="Montserrat"/>
                <a:cs typeface="Montserrat"/>
                <a:sym typeface="Montserrat"/>
              </a:rPr>
              <a:t>Ściegi dekoracyjne</a:t>
            </a:r>
            <a:r>
              <a:rPr lang="en-US" sz="2199" dirty="0">
                <a:solidFill>
                  <a:srgbClr val="1E2328"/>
                </a:solidFill>
                <a:latin typeface="Montserrat"/>
                <a:ea typeface="Montserrat"/>
                <a:cs typeface="Montserrat"/>
                <a:sym typeface="Montserrat"/>
              </a:rPr>
              <a:t>: zig zag, </a:t>
            </a:r>
            <a:r>
              <a:rPr lang="pl-PL" sz="2199" dirty="0">
                <a:solidFill>
                  <a:srgbClr val="1E2328"/>
                </a:solidFill>
                <a:latin typeface="Montserrat"/>
                <a:ea typeface="Montserrat"/>
                <a:cs typeface="Montserrat"/>
                <a:sym typeface="Montserrat"/>
              </a:rPr>
              <a:t>ścieg kryty</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mostkowanie</a:t>
            </a:r>
            <a:r>
              <a:rPr lang="en-US" sz="2199" dirty="0">
                <a:solidFill>
                  <a:srgbClr val="1E2328"/>
                </a:solidFill>
                <a:latin typeface="Montserrat"/>
                <a:ea typeface="Montserrat"/>
                <a:cs typeface="Montserrat"/>
                <a:sym typeface="Montserrat"/>
              </a:rPr>
              <a:t>, overlock, </a:t>
            </a:r>
            <a:r>
              <a:rPr lang="pl-PL" sz="2199" dirty="0">
                <a:solidFill>
                  <a:srgbClr val="1E2328"/>
                </a:solidFill>
                <a:latin typeface="Montserrat"/>
                <a:ea typeface="Montserrat"/>
                <a:cs typeface="Montserrat"/>
                <a:sym typeface="Montserrat"/>
              </a:rPr>
              <a:t>ścieg na okrętkę</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ścieg skośny</a:t>
            </a:r>
            <a:r>
              <a:rPr lang="en-US" sz="2199" dirty="0">
                <a:solidFill>
                  <a:srgbClr val="1E2328"/>
                </a:solidFill>
                <a:latin typeface="Montserrat"/>
                <a:ea typeface="Montserrat"/>
                <a:cs typeface="Montserrat"/>
                <a:sym typeface="Montserrat"/>
              </a:rPr>
              <a:t>, </a:t>
            </a:r>
            <a:r>
              <a:rPr lang="pl-PL" sz="2199" dirty="0" err="1">
                <a:solidFill>
                  <a:srgbClr val="1E2328"/>
                </a:solidFill>
                <a:latin typeface="Montserrat"/>
                <a:ea typeface="Montserrat"/>
                <a:cs typeface="Montserrat"/>
                <a:sym typeface="Montserrat"/>
              </a:rPr>
              <a:t>trójściego</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piórkowy</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plaster miodu</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muszelkowy</a:t>
            </a:r>
            <a:r>
              <a:rPr lang="en-US" sz="2199" dirty="0">
                <a:solidFill>
                  <a:srgbClr val="1E2328"/>
                </a:solidFill>
                <a:latin typeface="Montserrat"/>
                <a:ea typeface="Montserrat"/>
                <a:cs typeface="Montserrat"/>
                <a:sym typeface="Montserrat"/>
              </a:rPr>
              <a:t> and </a:t>
            </a:r>
            <a:r>
              <a:rPr lang="pl-PL" sz="2199" dirty="0">
                <a:solidFill>
                  <a:srgbClr val="1E2328"/>
                </a:solidFill>
                <a:latin typeface="Montserrat"/>
                <a:ea typeface="Montserrat"/>
                <a:cs typeface="Montserrat"/>
                <a:sym typeface="Montserrat"/>
              </a:rPr>
              <a:t>dziergany</a:t>
            </a:r>
            <a:endParaRPr sz="2199" dirty="0">
              <a:solidFill>
                <a:srgbClr val="1E2328"/>
              </a:solidFill>
              <a:latin typeface="Montserrat"/>
              <a:ea typeface="Montserrat"/>
              <a:cs typeface="Montserrat"/>
              <a:sym typeface="Montserrat"/>
            </a:endParaRPr>
          </a:p>
          <a:p>
            <a:pPr marL="457200" lvl="0" indent="-368236">
              <a:lnSpc>
                <a:spcPct val="150022"/>
              </a:lnSpc>
              <a:buClr>
                <a:srgbClr val="1E2328"/>
              </a:buClr>
              <a:buSzPts val="2199"/>
              <a:buFont typeface="Montserrat"/>
              <a:buChar char="-"/>
            </a:pPr>
            <a:r>
              <a:rPr lang="pl-PL" sz="2199" dirty="0">
                <a:solidFill>
                  <a:srgbClr val="1E2328"/>
                </a:solidFill>
                <a:latin typeface="Montserrat"/>
                <a:ea typeface="Montserrat"/>
                <a:cs typeface="Montserrat"/>
                <a:sym typeface="Montserrat"/>
              </a:rPr>
              <a:t>Haft ręczny swobodny: podstawowe narzędzia, wskazówki i przykłady.</a:t>
            </a:r>
            <a:endParaRPr dirty="0"/>
          </a:p>
        </p:txBody>
      </p:sp>
      <p:grpSp>
        <p:nvGrpSpPr>
          <p:cNvPr id="572" name="Google Shape;572;g3276180eb09_0_128"/>
          <p:cNvGrpSpPr/>
          <p:nvPr/>
        </p:nvGrpSpPr>
        <p:grpSpPr>
          <a:xfrm>
            <a:off x="0" y="0"/>
            <a:ext cx="18288000" cy="10287000"/>
            <a:chOff x="0" y="0"/>
            <a:chExt cx="24384000" cy="13716000"/>
          </a:xfrm>
        </p:grpSpPr>
        <p:cxnSp>
          <p:nvCxnSpPr>
            <p:cNvPr id="573" name="Google Shape;573;g3276180eb09_0_12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74" name="Google Shape;574;g3276180eb09_0_12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75" name="Google Shape;575;g3276180eb09_0_12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576" name="Google Shape;576;g3276180eb09_0_12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577" name="Google Shape;577;g3276180eb09_0_128"/>
          <p:cNvGrpSpPr/>
          <p:nvPr/>
        </p:nvGrpSpPr>
        <p:grpSpPr>
          <a:xfrm>
            <a:off x="1031575" y="3290303"/>
            <a:ext cx="5633430" cy="3083682"/>
            <a:chOff x="0" y="0"/>
            <a:chExt cx="1980673" cy="1084200"/>
          </a:xfrm>
        </p:grpSpPr>
        <p:sp>
          <p:nvSpPr>
            <p:cNvPr id="578" name="Google Shape;578;g3276180eb09_0_128"/>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579" name="Google Shape;579;g3276180eb09_0_128"/>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80" name="Google Shape;580;g3276180eb09_0_128"/>
          <p:cNvSpPr txBox="1"/>
          <p:nvPr/>
        </p:nvSpPr>
        <p:spPr>
          <a:xfrm>
            <a:off x="1516384" y="4078175"/>
            <a:ext cx="4663800" cy="1863459"/>
          </a:xfrm>
          <a:prstGeom prst="rect">
            <a:avLst/>
          </a:prstGeom>
          <a:noFill/>
          <a:ln>
            <a:noFill/>
          </a:ln>
        </p:spPr>
        <p:txBody>
          <a:bodyPr spcFirstLastPara="1" wrap="square" lIns="0" tIns="0" rIns="0" bIns="0" anchor="t" anchorCtr="0">
            <a:spAutoFit/>
          </a:bodyPr>
          <a:lstStyle/>
          <a:p>
            <a:pPr lvl="0">
              <a:lnSpc>
                <a:spcPct val="122002"/>
              </a:lnSpc>
            </a:pPr>
            <a:r>
              <a:rPr lang="en-US" sz="4963" dirty="0" err="1">
                <a:solidFill>
                  <a:srgbClr val="FFFFFF"/>
                </a:solidFill>
                <a:latin typeface="DM Serif Display"/>
                <a:ea typeface="DM Serif Display"/>
                <a:cs typeface="DM Serif Display"/>
                <a:sym typeface="DM Serif Display"/>
              </a:rPr>
              <a:t>Techniki</a:t>
            </a:r>
            <a:r>
              <a:rPr lang="en-US" sz="4963" dirty="0">
                <a:solidFill>
                  <a:srgbClr val="FFFFFF"/>
                </a:solidFill>
                <a:latin typeface="DM Serif Display"/>
                <a:ea typeface="DM Serif Display"/>
                <a:cs typeface="DM Serif Display"/>
                <a:sym typeface="DM Serif Display"/>
              </a:rPr>
              <a:t> </a:t>
            </a:r>
            <a:r>
              <a:rPr lang="en-US" sz="4963" dirty="0" err="1">
                <a:solidFill>
                  <a:srgbClr val="FFFFFF"/>
                </a:solidFill>
                <a:latin typeface="DM Serif Display"/>
                <a:ea typeface="DM Serif Display"/>
                <a:cs typeface="DM Serif Display"/>
                <a:sym typeface="DM Serif Display"/>
              </a:rPr>
              <a:t>szycia</a:t>
            </a:r>
            <a:r>
              <a:rPr lang="en-US" sz="4963" dirty="0">
                <a:solidFill>
                  <a:srgbClr val="FFFFFF"/>
                </a:solidFill>
                <a:latin typeface="DM Serif Display"/>
                <a:ea typeface="DM Serif Display"/>
                <a:cs typeface="DM Serif Display"/>
                <a:sym typeface="DM Serif Display"/>
              </a:rPr>
              <a:t> </a:t>
            </a:r>
            <a:r>
              <a:rPr lang="en-US" sz="4963" dirty="0" err="1">
                <a:solidFill>
                  <a:srgbClr val="FFFFFF"/>
                </a:solidFill>
                <a:latin typeface="DM Serif Display"/>
                <a:ea typeface="DM Serif Display"/>
                <a:cs typeface="DM Serif Display"/>
                <a:sym typeface="DM Serif Display"/>
              </a:rPr>
              <a:t>maszynowego</a:t>
            </a:r>
            <a:endParaRPr dirty="0"/>
          </a:p>
        </p:txBody>
      </p:sp>
      <p:sp>
        <p:nvSpPr>
          <p:cNvPr id="581" name="Google Shape;581;g3276180eb09_0_128"/>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en-US" sz="2499" b="0" i="0" u="none" strike="noStrike" cap="none">
                <a:solidFill>
                  <a:srgbClr val="1E2328"/>
                </a:solidFill>
                <a:latin typeface="DM Serif Display"/>
                <a:ea typeface="DM Serif Display"/>
                <a:cs typeface="DM Serif Display"/>
                <a:sym typeface="DM Serif Display"/>
              </a:rPr>
              <a:t>UpTraK Training Programme</a:t>
            </a:r>
            <a:endParaRPr/>
          </a:p>
        </p:txBody>
      </p:sp>
      <p:grpSp>
        <p:nvGrpSpPr>
          <p:cNvPr id="582" name="Google Shape;582;g3276180eb09_0_128"/>
          <p:cNvGrpSpPr/>
          <p:nvPr/>
        </p:nvGrpSpPr>
        <p:grpSpPr>
          <a:xfrm>
            <a:off x="0" y="0"/>
            <a:ext cx="18288000" cy="10287000"/>
            <a:chOff x="0" y="0"/>
            <a:chExt cx="24384000" cy="13716000"/>
          </a:xfrm>
        </p:grpSpPr>
        <p:cxnSp>
          <p:nvCxnSpPr>
            <p:cNvPr id="583" name="Google Shape;583;g3276180eb09_0_12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84" name="Google Shape;584;g3276180eb09_0_12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85" name="Google Shape;585;g3276180eb09_0_12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586" name="Google Shape;586;g3276180eb09_0_12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587" name="Google Shape;587;g3276180eb09_0_128"/>
          <p:cNvSpPr txBox="1"/>
          <p:nvPr/>
        </p:nvSpPr>
        <p:spPr>
          <a:xfrm>
            <a:off x="7191659" y="329406"/>
            <a:ext cx="2756400" cy="38460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a:solidFill>
                  <a:srgbClr val="1E2328"/>
                </a:solidFill>
                <a:latin typeface="Montserrat"/>
                <a:ea typeface="Montserrat"/>
                <a:cs typeface="Montserrat"/>
                <a:sym typeface="Montserrat"/>
              </a:rPr>
              <a:t>Module </a:t>
            </a:r>
            <a:r>
              <a:rPr lang="en-US" sz="2499">
                <a:solidFill>
                  <a:srgbClr val="1E2328"/>
                </a:solidFill>
                <a:latin typeface="Montserrat"/>
                <a:ea typeface="Montserrat"/>
                <a:cs typeface="Montserrat"/>
                <a:sym typeface="Montserrat"/>
              </a:rPr>
              <a:t>4</a:t>
            </a:r>
            <a:r>
              <a:rPr lang="en-US" sz="2499" b="0" i="0" u="none" strike="noStrike" cap="none">
                <a:solidFill>
                  <a:srgbClr val="1E2328"/>
                </a:solidFill>
                <a:latin typeface="Montserrat"/>
                <a:ea typeface="Montserrat"/>
                <a:cs typeface="Montserrat"/>
                <a:sym typeface="Montserrat"/>
              </a:rPr>
              <a:t>, Unit </a:t>
            </a:r>
            <a:r>
              <a:rPr lang="en-US" sz="2499">
                <a:solidFill>
                  <a:srgbClr val="1E2328"/>
                </a:solidFill>
                <a:latin typeface="Montserrat"/>
                <a:ea typeface="Montserrat"/>
                <a:cs typeface="Montserrat"/>
                <a:sym typeface="Montserrat"/>
              </a:rPr>
              <a:t>2</a:t>
            </a:r>
            <a:endParaRPr/>
          </a:p>
        </p:txBody>
      </p:sp>
      <p:grpSp>
        <p:nvGrpSpPr>
          <p:cNvPr id="588" name="Google Shape;588;g3276180eb09_0_128"/>
          <p:cNvGrpSpPr/>
          <p:nvPr/>
        </p:nvGrpSpPr>
        <p:grpSpPr>
          <a:xfrm>
            <a:off x="7043600" y="5814375"/>
            <a:ext cx="9231323" cy="1059372"/>
            <a:chOff x="0" y="0"/>
            <a:chExt cx="1980673" cy="1084200"/>
          </a:xfrm>
        </p:grpSpPr>
        <p:sp>
          <p:nvSpPr>
            <p:cNvPr id="589" name="Google Shape;589;g3276180eb09_0_128"/>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590" name="Google Shape;590;g3276180eb09_0_128"/>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91" name="Google Shape;591;g3276180eb09_0_128"/>
          <p:cNvSpPr txBox="1"/>
          <p:nvPr/>
        </p:nvSpPr>
        <p:spPr>
          <a:xfrm>
            <a:off x="7221475" y="6023050"/>
            <a:ext cx="9083100" cy="638316"/>
          </a:xfrm>
          <a:prstGeom prst="rect">
            <a:avLst/>
          </a:prstGeom>
          <a:noFill/>
          <a:ln>
            <a:noFill/>
          </a:ln>
        </p:spPr>
        <p:txBody>
          <a:bodyPr spcFirstLastPara="1" wrap="square" lIns="0" tIns="0" rIns="0" bIns="0" anchor="t" anchorCtr="0">
            <a:spAutoFit/>
          </a:bodyPr>
          <a:lstStyle/>
          <a:p>
            <a:pPr lvl="0">
              <a:lnSpc>
                <a:spcPct val="122002"/>
              </a:lnSpc>
            </a:pPr>
            <a:r>
              <a:rPr lang="pl-PL" sz="3400" dirty="0">
                <a:solidFill>
                  <a:srgbClr val="FFFFFF"/>
                </a:solidFill>
                <a:latin typeface="DM Serif Display"/>
                <a:ea typeface="DM Serif Display"/>
                <a:cs typeface="DM Serif Display"/>
                <a:sym typeface="DM Serif Display"/>
              </a:rPr>
              <a:t>Ściegi dekoracyjne i haft </a:t>
            </a:r>
            <a:r>
              <a:rPr lang="pl-PL" sz="3400" dirty="0" err="1">
                <a:solidFill>
                  <a:srgbClr val="FFFFFF"/>
                </a:solidFill>
                <a:latin typeface="DM Serif Display"/>
                <a:ea typeface="DM Serif Display"/>
                <a:cs typeface="DM Serif Display"/>
                <a:sym typeface="DM Serif Display"/>
              </a:rPr>
              <a:t>wolnoręczny</a:t>
            </a:r>
            <a:endParaRPr sz="3400" dirty="0">
              <a:solidFill>
                <a:srgbClr val="FFFFFF"/>
              </a:solidFill>
              <a:latin typeface="DM Serif Display"/>
              <a:ea typeface="DM Serif Display"/>
              <a:cs typeface="DM Serif Display"/>
              <a:sym typeface="DM Serif Display"/>
            </a:endParaRPr>
          </a:p>
        </p:txBody>
      </p:sp>
      <p:sp>
        <p:nvSpPr>
          <p:cNvPr id="592" name="Google Shape;592;g3276180eb09_0_128"/>
          <p:cNvSpPr txBox="1"/>
          <p:nvPr/>
        </p:nvSpPr>
        <p:spPr>
          <a:xfrm>
            <a:off x="7221474" y="3290291"/>
            <a:ext cx="9231300" cy="1522917"/>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PL" sz="2199" dirty="0">
                <a:solidFill>
                  <a:srgbClr val="1E2328"/>
                </a:solidFill>
                <a:latin typeface="Montserrat"/>
                <a:ea typeface="Montserrat"/>
                <a:cs typeface="Montserrat"/>
                <a:sym typeface="Montserrat"/>
              </a:rPr>
              <a:t>Szew Bieliźniany</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Szew Płaski Podwijany</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Szew Otwarty</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Szew Wypukły</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Szew Wykończony Lamówką</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Pojedynczy Górny </a:t>
            </a:r>
            <a:r>
              <a:rPr lang="pl-PL" sz="2199" dirty="0" err="1">
                <a:solidFill>
                  <a:srgbClr val="1E2328"/>
                </a:solidFill>
                <a:latin typeface="Montserrat"/>
                <a:ea typeface="Montserrat"/>
                <a:cs typeface="Montserrat"/>
                <a:sym typeface="Montserrat"/>
              </a:rPr>
              <a:t>Ściego</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Podwójny Górny Ścieg</a:t>
            </a:r>
            <a:endParaRPr dirty="0"/>
          </a:p>
        </p:txBody>
      </p:sp>
      <p:grpSp>
        <p:nvGrpSpPr>
          <p:cNvPr id="593" name="Google Shape;593;g3276180eb09_0_128"/>
          <p:cNvGrpSpPr/>
          <p:nvPr/>
        </p:nvGrpSpPr>
        <p:grpSpPr>
          <a:xfrm>
            <a:off x="7043600" y="1937475"/>
            <a:ext cx="9231323" cy="1148601"/>
            <a:chOff x="0" y="0"/>
            <a:chExt cx="1980673" cy="1084200"/>
          </a:xfrm>
        </p:grpSpPr>
        <p:sp>
          <p:nvSpPr>
            <p:cNvPr id="594" name="Google Shape;594;g3276180eb09_0_128"/>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595" name="Google Shape;595;g3276180eb09_0_128"/>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96" name="Google Shape;596;g3276180eb09_0_128"/>
          <p:cNvSpPr txBox="1"/>
          <p:nvPr/>
        </p:nvSpPr>
        <p:spPr>
          <a:xfrm>
            <a:off x="7221557" y="2234725"/>
            <a:ext cx="8440200" cy="638316"/>
          </a:xfrm>
          <a:prstGeom prst="rect">
            <a:avLst/>
          </a:prstGeom>
          <a:noFill/>
          <a:ln>
            <a:noFill/>
          </a:ln>
        </p:spPr>
        <p:txBody>
          <a:bodyPr spcFirstLastPara="1" wrap="square" lIns="0" tIns="0" rIns="0" bIns="0" anchor="t" anchorCtr="0">
            <a:spAutoFit/>
          </a:bodyPr>
          <a:lstStyle/>
          <a:p>
            <a:pPr lvl="0">
              <a:lnSpc>
                <a:spcPct val="122002"/>
              </a:lnSpc>
            </a:pPr>
            <a:r>
              <a:rPr lang="en-US" sz="3400" dirty="0" err="1">
                <a:solidFill>
                  <a:srgbClr val="FFFFFF"/>
                </a:solidFill>
                <a:latin typeface="DM Serif Display"/>
                <a:ea typeface="DM Serif Display"/>
                <a:cs typeface="DM Serif Display"/>
                <a:sym typeface="DM Serif Display"/>
              </a:rPr>
              <a:t>Techniki</a:t>
            </a:r>
            <a:r>
              <a:rPr lang="en-US" sz="3400" dirty="0">
                <a:solidFill>
                  <a:srgbClr val="FFFFFF"/>
                </a:solidFill>
                <a:latin typeface="DM Serif Display"/>
                <a:ea typeface="DM Serif Display"/>
                <a:cs typeface="DM Serif Display"/>
                <a:sym typeface="DM Serif Display"/>
              </a:rPr>
              <a:t> </a:t>
            </a:r>
            <a:r>
              <a:rPr lang="en-US" sz="3400" dirty="0" err="1">
                <a:solidFill>
                  <a:srgbClr val="FFFFFF"/>
                </a:solidFill>
                <a:latin typeface="DM Serif Display"/>
                <a:ea typeface="DM Serif Display"/>
                <a:cs typeface="DM Serif Display"/>
                <a:sym typeface="DM Serif Display"/>
              </a:rPr>
              <a:t>wykańczania</a:t>
            </a:r>
            <a:r>
              <a:rPr lang="en-US" sz="3400" dirty="0">
                <a:solidFill>
                  <a:srgbClr val="FFFFFF"/>
                </a:solidFill>
                <a:latin typeface="DM Serif Display"/>
                <a:ea typeface="DM Serif Display"/>
                <a:cs typeface="DM Serif Display"/>
                <a:sym typeface="DM Serif Display"/>
              </a:rPr>
              <a:t> </a:t>
            </a:r>
            <a:r>
              <a:rPr lang="en-US" sz="3400" dirty="0" err="1">
                <a:solidFill>
                  <a:srgbClr val="FFFFFF"/>
                </a:solidFill>
                <a:latin typeface="DM Serif Display"/>
                <a:ea typeface="DM Serif Display"/>
                <a:cs typeface="DM Serif Display"/>
                <a:sym typeface="DM Serif Display"/>
              </a:rPr>
              <a:t>szwu</a:t>
            </a:r>
            <a:endParaRPr sz="3400" dirty="0">
              <a:solidFill>
                <a:srgbClr val="FFFFFF"/>
              </a:solidFill>
              <a:latin typeface="DM Serif Display"/>
              <a:ea typeface="DM Serif Display"/>
              <a:cs typeface="DM Serif Display"/>
              <a:sym typeface="DM Serif Displ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cxnSp>
        <p:nvCxnSpPr>
          <p:cNvPr id="103" name="Google Shape;103;p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04" name="Google Shape;104;p2"/>
          <p:cNvGrpSpPr/>
          <p:nvPr/>
        </p:nvGrpSpPr>
        <p:grpSpPr>
          <a:xfrm>
            <a:off x="0" y="9263063"/>
            <a:ext cx="12735070" cy="1023937"/>
            <a:chOff x="0" y="0"/>
            <a:chExt cx="10109079" cy="812800"/>
          </a:xfrm>
        </p:grpSpPr>
        <p:sp>
          <p:nvSpPr>
            <p:cNvPr id="105" name="Google Shape;105;p2"/>
            <p:cNvSpPr/>
            <p:nvPr/>
          </p:nvSpPr>
          <p:spPr>
            <a:xfrm>
              <a:off x="0" y="0"/>
              <a:ext cx="10109079" cy="812800"/>
            </a:xfrm>
            <a:custGeom>
              <a:avLst/>
              <a:gdLst/>
              <a:ahLst/>
              <a:cxnLst/>
              <a:rect l="l" t="t" r="r" b="b"/>
              <a:pathLst>
                <a:path w="10109079" h="812800" extrusionOk="0">
                  <a:moveTo>
                    <a:pt x="0" y="0"/>
                  </a:moveTo>
                  <a:lnTo>
                    <a:pt x="10109079" y="0"/>
                  </a:lnTo>
                  <a:lnTo>
                    <a:pt x="10109079" y="812800"/>
                  </a:lnTo>
                  <a:lnTo>
                    <a:pt x="0" y="812800"/>
                  </a:lnTo>
                  <a:close/>
                </a:path>
              </a:pathLst>
            </a:custGeom>
            <a:solidFill>
              <a:srgbClr val="000000"/>
            </a:solidFill>
            <a:ln>
              <a:noFill/>
            </a:ln>
          </p:spPr>
          <p:txBody>
            <a:bodyPr/>
            <a:lstStyle/>
            <a:p>
              <a:endParaRPr lang="pl-PL"/>
            </a:p>
          </p:txBody>
        </p:sp>
        <p:sp>
          <p:nvSpPr>
            <p:cNvPr id="106" name="Google Shape;106;p2"/>
            <p:cNvSpPr txBox="1"/>
            <p:nvPr/>
          </p:nvSpPr>
          <p:spPr>
            <a:xfrm>
              <a:off x="0" y="0"/>
              <a:ext cx="10109079"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7" name="Google Shape;107;p2"/>
          <p:cNvGrpSpPr/>
          <p:nvPr/>
        </p:nvGrpSpPr>
        <p:grpSpPr>
          <a:xfrm>
            <a:off x="7751895" y="5657850"/>
            <a:ext cx="5296402" cy="5008320"/>
            <a:chOff x="0" y="0"/>
            <a:chExt cx="4204276" cy="3975597"/>
          </a:xfrm>
        </p:grpSpPr>
        <p:sp>
          <p:nvSpPr>
            <p:cNvPr id="108" name="Google Shape;108;p2"/>
            <p:cNvSpPr/>
            <p:nvPr/>
          </p:nvSpPr>
          <p:spPr>
            <a:xfrm>
              <a:off x="0" y="0"/>
              <a:ext cx="4204276" cy="3975597"/>
            </a:xfrm>
            <a:custGeom>
              <a:avLst/>
              <a:gdLst/>
              <a:ahLst/>
              <a:cxnLst/>
              <a:rect l="l" t="t" r="r" b="b"/>
              <a:pathLst>
                <a:path w="4204276" h="3975597" extrusionOk="0">
                  <a:moveTo>
                    <a:pt x="0" y="0"/>
                  </a:moveTo>
                  <a:lnTo>
                    <a:pt x="4204276" y="0"/>
                  </a:lnTo>
                  <a:lnTo>
                    <a:pt x="4204276" y="3975597"/>
                  </a:lnTo>
                  <a:lnTo>
                    <a:pt x="0" y="3975597"/>
                  </a:lnTo>
                  <a:close/>
                </a:path>
              </a:pathLst>
            </a:custGeom>
            <a:solidFill>
              <a:srgbClr val="CFCF5A"/>
            </a:solidFill>
            <a:ln>
              <a:noFill/>
            </a:ln>
          </p:spPr>
          <p:txBody>
            <a:bodyPr/>
            <a:lstStyle/>
            <a:p>
              <a:endParaRPr lang="pl-PL"/>
            </a:p>
          </p:txBody>
        </p:sp>
        <p:sp>
          <p:nvSpPr>
            <p:cNvPr id="109" name="Google Shape;109;p2"/>
            <p:cNvSpPr txBox="1"/>
            <p:nvPr/>
          </p:nvSpPr>
          <p:spPr>
            <a:xfrm>
              <a:off x="0" y="0"/>
              <a:ext cx="4204276" cy="3975597"/>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10" name="Google Shape;110;p2"/>
          <p:cNvPicPr preferRelativeResize="0"/>
          <p:nvPr/>
        </p:nvPicPr>
        <p:blipFill rotWithShape="1">
          <a:blip r:embed="rId3">
            <a:alphaModFix/>
          </a:blip>
          <a:srcRect t="1182" b="1181"/>
          <a:stretch/>
        </p:blipFill>
        <p:spPr>
          <a:xfrm>
            <a:off x="7751895" y="1028700"/>
            <a:ext cx="9482623" cy="9258300"/>
          </a:xfrm>
          <a:prstGeom prst="rect">
            <a:avLst/>
          </a:prstGeom>
          <a:noFill/>
          <a:ln>
            <a:noFill/>
          </a:ln>
        </p:spPr>
      </p:pic>
      <p:sp>
        <p:nvSpPr>
          <p:cNvPr id="111" name="Google Shape;111;p2"/>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en-US" sz="2499" b="0" i="0" u="none" strike="noStrike" cap="none">
                <a:solidFill>
                  <a:srgbClr val="1E2328"/>
                </a:solidFill>
                <a:latin typeface="DM Serif Display"/>
                <a:ea typeface="DM Serif Display"/>
                <a:cs typeface="DM Serif Display"/>
                <a:sym typeface="DM Serif Display"/>
              </a:rPr>
              <a:t>UpTraK Training Programme</a:t>
            </a:r>
            <a:endParaRPr/>
          </a:p>
        </p:txBody>
      </p:sp>
      <p:cxnSp>
        <p:nvCxnSpPr>
          <p:cNvPr id="112" name="Google Shape;112;p2"/>
          <p:cNvCxnSpPr/>
          <p:nvPr/>
        </p:nvCxnSpPr>
        <p:spPr>
          <a:xfrm rot="10800000">
            <a:off x="16675331" y="0"/>
            <a:ext cx="0" cy="10287000"/>
          </a:xfrm>
          <a:prstGeom prst="straightConnector1">
            <a:avLst/>
          </a:prstGeom>
          <a:noFill/>
          <a:ln w="9525" cap="flat" cmpd="sng">
            <a:solidFill>
              <a:srgbClr val="1E2328"/>
            </a:solidFill>
            <a:prstDash val="solid"/>
            <a:round/>
            <a:headEnd type="none" w="sm" len="sm"/>
            <a:tailEnd type="none" w="sm" len="sm"/>
          </a:ln>
        </p:spPr>
      </p:cxnSp>
      <p:sp>
        <p:nvSpPr>
          <p:cNvPr id="113" name="Google Shape;113;p2"/>
          <p:cNvSpPr txBox="1"/>
          <p:nvPr/>
        </p:nvSpPr>
        <p:spPr>
          <a:xfrm rot="16200000">
            <a:off x="15798255" y="7483162"/>
            <a:ext cx="3366820" cy="337913"/>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None/>
            </a:pPr>
            <a:r>
              <a:rPr lang="en-US" sz="1800" b="0" i="0" u="none" strike="noStrike" cap="none">
                <a:solidFill>
                  <a:srgbClr val="1E2328"/>
                </a:solidFill>
                <a:latin typeface="Montserrat"/>
                <a:ea typeface="Montserrat"/>
                <a:cs typeface="Montserrat"/>
                <a:sym typeface="Montserrat"/>
              </a:rPr>
              <a:t>www.fashionupproject.com</a:t>
            </a:r>
            <a:endParaRPr/>
          </a:p>
        </p:txBody>
      </p:sp>
      <p:sp>
        <p:nvSpPr>
          <p:cNvPr id="114" name="Google Shape;114;p2"/>
          <p:cNvSpPr txBox="1"/>
          <p:nvPr/>
        </p:nvSpPr>
        <p:spPr>
          <a:xfrm>
            <a:off x="1031566" y="3023235"/>
            <a:ext cx="4695894" cy="5586145"/>
          </a:xfrm>
          <a:prstGeom prst="rect">
            <a:avLst/>
          </a:prstGeom>
          <a:noFill/>
          <a:ln>
            <a:noFill/>
          </a:ln>
        </p:spPr>
        <p:txBody>
          <a:bodyPr spcFirstLastPara="1" wrap="square" lIns="0" tIns="0" rIns="0" bIns="0" anchor="t" anchorCtr="0">
            <a:spAutoFit/>
          </a:bodyPr>
          <a:lstStyle/>
          <a:p>
            <a:pPr lvl="0" algn="just">
              <a:lnSpc>
                <a:spcPct val="150000"/>
              </a:lnSpc>
            </a:pPr>
            <a:r>
              <a:rPr lang="pl-PL" sz="2200" dirty="0">
                <a:latin typeface="Montserrat"/>
                <a:ea typeface="Montserrat"/>
                <a:cs typeface="Montserrat"/>
                <a:sym typeface="Montserrat"/>
              </a:rPr>
              <a:t>Finansowane przez Unię Europejską. Wyrażone poglądy i opinie są jednak wyłącznie autorami i niekoniecznie odzwierciedlają poglądy Unii Europejskiej lub Europejskiej Agencji Wykonawczej ds. Edukacji i Kultury (EACEA). Ani Unia Europejska, ani EACEA nie mogą ponosić za nie odpowiedzialności.</a:t>
            </a:r>
            <a:endParaRPr dirty="0"/>
          </a:p>
        </p:txBody>
      </p:sp>
      <p:sp>
        <p:nvSpPr>
          <p:cNvPr id="115" name="Google Shape;115;p2"/>
          <p:cNvSpPr/>
          <p:nvPr/>
        </p:nvSpPr>
        <p:spPr>
          <a:xfrm>
            <a:off x="13662188" y="268369"/>
            <a:ext cx="2675477" cy="559152"/>
          </a:xfrm>
          <a:custGeom>
            <a:avLst/>
            <a:gdLst/>
            <a:ahLst/>
            <a:cxnLst/>
            <a:rect l="l" t="t" r="r" b="b"/>
            <a:pathLst>
              <a:path w="2675477" h="559152" extrusionOk="0">
                <a:moveTo>
                  <a:pt x="0" y="0"/>
                </a:moveTo>
                <a:lnTo>
                  <a:pt x="2675478" y="0"/>
                </a:lnTo>
                <a:lnTo>
                  <a:pt x="2675478" y="559152"/>
                </a:lnTo>
                <a:lnTo>
                  <a:pt x="0" y="559152"/>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600"/>
        <p:cNvGrpSpPr/>
        <p:nvPr/>
      </p:nvGrpSpPr>
      <p:grpSpPr>
        <a:xfrm>
          <a:off x="0" y="0"/>
          <a:ext cx="0" cy="0"/>
          <a:chOff x="0" y="0"/>
          <a:chExt cx="0" cy="0"/>
        </a:xfrm>
      </p:grpSpPr>
      <p:grpSp>
        <p:nvGrpSpPr>
          <p:cNvPr id="601" name="Google Shape;601;g3276180eb09_0_251"/>
          <p:cNvGrpSpPr/>
          <p:nvPr/>
        </p:nvGrpSpPr>
        <p:grpSpPr>
          <a:xfrm>
            <a:off x="15212775" y="6954118"/>
            <a:ext cx="1028753" cy="2807522"/>
            <a:chOff x="0" y="0"/>
            <a:chExt cx="816600" cy="2228546"/>
          </a:xfrm>
        </p:grpSpPr>
        <p:sp>
          <p:nvSpPr>
            <p:cNvPr id="602" name="Google Shape;602;g3276180eb09_0_251"/>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603" name="Google Shape;603;g3276180eb09_0_251"/>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604" name="Google Shape;604;g3276180eb09_0_25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pic>
        <p:nvPicPr>
          <p:cNvPr id="605" name="Google Shape;605;g3276180eb09_0_251"/>
          <p:cNvPicPr preferRelativeResize="0"/>
          <p:nvPr/>
        </p:nvPicPr>
        <p:blipFill rotWithShape="1">
          <a:blip r:embed="rId3">
            <a:alphaModFix/>
          </a:blip>
          <a:srcRect l="-11869" t="-2240" b="2240"/>
          <a:stretch/>
        </p:blipFill>
        <p:spPr>
          <a:xfrm>
            <a:off x="8068725" y="2121100"/>
            <a:ext cx="7745225" cy="6892600"/>
          </a:xfrm>
          <a:prstGeom prst="rect">
            <a:avLst/>
          </a:prstGeom>
          <a:noFill/>
          <a:ln>
            <a:noFill/>
          </a:ln>
        </p:spPr>
      </p:pic>
      <p:sp>
        <p:nvSpPr>
          <p:cNvPr id="606" name="Google Shape;606;g3276180eb09_0_251"/>
          <p:cNvSpPr txBox="1"/>
          <p:nvPr/>
        </p:nvSpPr>
        <p:spPr>
          <a:xfrm>
            <a:off x="237224" y="1197700"/>
            <a:ext cx="11817615" cy="92333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Techniki</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wykańczania</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szwu</a:t>
            </a:r>
            <a:endParaRPr sz="6000" dirty="0">
              <a:solidFill>
                <a:srgbClr val="1E2328"/>
              </a:solidFill>
              <a:latin typeface="DM Serif Display"/>
              <a:ea typeface="DM Serif Display"/>
              <a:cs typeface="DM Serif Display"/>
              <a:sym typeface="DM Serif Display"/>
            </a:endParaRPr>
          </a:p>
        </p:txBody>
      </p:sp>
      <p:sp>
        <p:nvSpPr>
          <p:cNvPr id="607" name="Google Shape;607;g3276180eb09_0_251"/>
          <p:cNvSpPr txBox="1"/>
          <p:nvPr/>
        </p:nvSpPr>
        <p:spPr>
          <a:xfrm>
            <a:off x="572150" y="2984950"/>
            <a:ext cx="7745100" cy="4568751"/>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Krawędzie szwów muszą być wykończone, aby uzyskać bardziej idealne wykończenie i zapobiec strzępieniu. Wybór metody wykańczania zależy od trzech czynników:</a:t>
            </a:r>
            <a:endParaRPr sz="2199" dirty="0">
              <a:solidFill>
                <a:srgbClr val="1E2328"/>
              </a:solidFill>
              <a:latin typeface="Montserrat"/>
              <a:ea typeface="Montserrat"/>
              <a:cs typeface="Montserrat"/>
              <a:sym typeface="Montserrat"/>
            </a:endParaRPr>
          </a:p>
          <a:p>
            <a:pPr lvl="0">
              <a:lnSpc>
                <a:spcPct val="150022"/>
              </a:lnSpc>
            </a:pPr>
            <a:r>
              <a:rPr lang="pl-PL" sz="2199" dirty="0">
                <a:solidFill>
                  <a:srgbClr val="1E2328"/>
                </a:solidFill>
                <a:latin typeface="Montserrat"/>
                <a:ea typeface="Montserrat"/>
                <a:cs typeface="Montserrat"/>
                <a:sym typeface="Montserrat"/>
              </a:rPr>
              <a:t>1) rodzaj tkaniny (czy się mocno strzępi, czy trochę) oraz jej wagę;</a:t>
            </a:r>
            <a:endParaRPr sz="2199" dirty="0">
              <a:solidFill>
                <a:srgbClr val="1E2328"/>
              </a:solidFill>
              <a:latin typeface="Montserrat"/>
              <a:ea typeface="Montserrat"/>
              <a:cs typeface="Montserrat"/>
              <a:sym typeface="Montserrat"/>
            </a:endParaRPr>
          </a:p>
          <a:p>
            <a:pPr lvl="0">
              <a:lnSpc>
                <a:spcPct val="150022"/>
              </a:lnSpc>
            </a:pPr>
            <a:r>
              <a:rPr lang="pl-PL" sz="2199" dirty="0">
                <a:solidFill>
                  <a:srgbClr val="1E2328"/>
                </a:solidFill>
                <a:latin typeface="Montserrat"/>
                <a:ea typeface="Montserrat"/>
                <a:cs typeface="Montserrat"/>
                <a:sym typeface="Montserrat"/>
              </a:rPr>
              <a:t>2) Rodzaju użytkowania, jakiemu będzie poddana odzież, oraz jakiej opieki będzie wymagała;</a:t>
            </a:r>
            <a:endParaRPr sz="2199" dirty="0">
              <a:solidFill>
                <a:srgbClr val="1E2328"/>
              </a:solidFill>
              <a:latin typeface="Montserrat"/>
              <a:ea typeface="Montserrat"/>
              <a:cs typeface="Montserrat"/>
              <a:sym typeface="Montserrat"/>
            </a:endParaRPr>
          </a:p>
          <a:p>
            <a:pPr lvl="0">
              <a:lnSpc>
                <a:spcPct val="150022"/>
              </a:lnSpc>
            </a:pPr>
            <a:r>
              <a:rPr lang="pl-PL" sz="2199" dirty="0">
                <a:solidFill>
                  <a:srgbClr val="1E2328"/>
                </a:solidFill>
                <a:latin typeface="Montserrat"/>
                <a:ea typeface="Montserrat"/>
                <a:cs typeface="Montserrat"/>
                <a:sym typeface="Montserrat"/>
              </a:rPr>
              <a:t>3) Czy szwy są widoczne</a:t>
            </a:r>
            <a:endParaRPr dirty="0"/>
          </a:p>
        </p:txBody>
      </p:sp>
      <p:sp>
        <p:nvSpPr>
          <p:cNvPr id="608" name="Google Shape;608;g3276180eb09_0_251"/>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609" name="Google Shape;609;g3276180eb09_0_251"/>
          <p:cNvGrpSpPr/>
          <p:nvPr/>
        </p:nvGrpSpPr>
        <p:grpSpPr>
          <a:xfrm>
            <a:off x="1540200" y="-1499675"/>
            <a:ext cx="18288000" cy="10287000"/>
            <a:chOff x="0" y="0"/>
            <a:chExt cx="24384000" cy="13716000"/>
          </a:xfrm>
        </p:grpSpPr>
        <p:cxnSp>
          <p:nvCxnSpPr>
            <p:cNvPr id="610" name="Google Shape;610;g3276180eb09_0_25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11" name="Google Shape;611;g3276180eb09_0_25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12" name="Google Shape;612;g3276180eb09_0_25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sp>
        <p:nvSpPr>
          <p:cNvPr id="613" name="Google Shape;613;g3276180eb09_0_25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614" name="Google Shape;614;g3276180eb09_0_25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grpSp>
        <p:nvGrpSpPr>
          <p:cNvPr id="615" name="Google Shape;615;g3276180eb09_0_251"/>
          <p:cNvGrpSpPr/>
          <p:nvPr/>
        </p:nvGrpSpPr>
        <p:grpSpPr>
          <a:xfrm>
            <a:off x="0" y="0"/>
            <a:ext cx="18288000" cy="10287000"/>
            <a:chOff x="0" y="0"/>
            <a:chExt cx="24384000" cy="13716000"/>
          </a:xfrm>
        </p:grpSpPr>
        <p:cxnSp>
          <p:nvCxnSpPr>
            <p:cNvPr id="616" name="Google Shape;616;g3276180eb09_0_25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617" name="Google Shape;617;g3276180eb09_0_25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18" name="Google Shape;618;g3276180eb09_0_25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622"/>
        <p:cNvGrpSpPr/>
        <p:nvPr/>
      </p:nvGrpSpPr>
      <p:grpSpPr>
        <a:xfrm>
          <a:off x="0" y="0"/>
          <a:ext cx="0" cy="0"/>
          <a:chOff x="0" y="0"/>
          <a:chExt cx="0" cy="0"/>
        </a:xfrm>
      </p:grpSpPr>
      <p:cxnSp>
        <p:nvCxnSpPr>
          <p:cNvPr id="623" name="Google Shape;623;g32b8d80e59a_0_100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624" name="Google Shape;624;g32b8d80e59a_0_1007"/>
          <p:cNvSpPr txBox="1"/>
          <p:nvPr/>
        </p:nvSpPr>
        <p:spPr>
          <a:xfrm>
            <a:off x="237224" y="1197700"/>
            <a:ext cx="10436811" cy="92333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Techniki</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wykańczania</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szwu</a:t>
            </a:r>
            <a:endParaRPr sz="6000" dirty="0">
              <a:solidFill>
                <a:srgbClr val="1E2328"/>
              </a:solidFill>
              <a:latin typeface="DM Serif Display"/>
              <a:ea typeface="DM Serif Display"/>
              <a:cs typeface="DM Serif Display"/>
              <a:sym typeface="DM Serif Display"/>
            </a:endParaRPr>
          </a:p>
        </p:txBody>
      </p:sp>
      <p:sp>
        <p:nvSpPr>
          <p:cNvPr id="625" name="Google Shape;625;g32b8d80e59a_0_100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626" name="Google Shape;626;g32b8d80e59a_0_1007"/>
          <p:cNvGrpSpPr/>
          <p:nvPr/>
        </p:nvGrpSpPr>
        <p:grpSpPr>
          <a:xfrm>
            <a:off x="1540200" y="-1499675"/>
            <a:ext cx="18288000" cy="10287000"/>
            <a:chOff x="0" y="0"/>
            <a:chExt cx="24384000" cy="13716000"/>
          </a:xfrm>
        </p:grpSpPr>
        <p:cxnSp>
          <p:nvCxnSpPr>
            <p:cNvPr id="627" name="Google Shape;627;g32b8d80e59a_0_100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28" name="Google Shape;628;g32b8d80e59a_0_100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29" name="Google Shape;629;g32b8d80e59a_0_100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630" name="Google Shape;630;g32b8d80e59a_0_100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631" name="Google Shape;631;g32b8d80e59a_0_100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632" name="Google Shape;632;g32b8d80e59a_0_1007"/>
          <p:cNvSpPr txBox="1"/>
          <p:nvPr/>
        </p:nvSpPr>
        <p:spPr>
          <a:xfrm>
            <a:off x="575900" y="8787325"/>
            <a:ext cx="3593700" cy="507639"/>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PL" sz="2199" b="1" dirty="0">
                <a:solidFill>
                  <a:srgbClr val="1E2328"/>
                </a:solidFill>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Szew Hong Kong</a:t>
            </a:r>
            <a:endParaRPr dirty="0"/>
          </a:p>
        </p:txBody>
      </p:sp>
      <p:grpSp>
        <p:nvGrpSpPr>
          <p:cNvPr id="633" name="Google Shape;633;g32b8d80e59a_0_1007"/>
          <p:cNvGrpSpPr/>
          <p:nvPr/>
        </p:nvGrpSpPr>
        <p:grpSpPr>
          <a:xfrm>
            <a:off x="0" y="0"/>
            <a:ext cx="18288000" cy="10287000"/>
            <a:chOff x="0" y="0"/>
            <a:chExt cx="24384000" cy="13716000"/>
          </a:xfrm>
        </p:grpSpPr>
        <p:cxnSp>
          <p:nvCxnSpPr>
            <p:cNvPr id="634" name="Google Shape;634;g32b8d80e59a_0_100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635" name="Google Shape;635;g32b8d80e59a_0_100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36" name="Google Shape;636;g32b8d80e59a_0_100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637" name="Google Shape;637;g32b8d80e59a_0_1007"/>
          <p:cNvSpPr txBox="1"/>
          <p:nvPr/>
        </p:nvSpPr>
        <p:spPr>
          <a:xfrm>
            <a:off x="11308079" y="1054368"/>
            <a:ext cx="3977639" cy="1154132"/>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PL" sz="4200" b="1" dirty="0">
                <a:solidFill>
                  <a:schemeClr val="lt1"/>
                </a:solidFill>
                <a:highlight>
                  <a:schemeClr val="dk1"/>
                </a:highlight>
                <a:latin typeface="DM Serif Display"/>
                <a:ea typeface="DM Serif Display"/>
                <a:cs typeface="DM Serif Display"/>
                <a:sym typeface="DM Serif Display"/>
              </a:rPr>
              <a:t>Szwy Otwarte</a:t>
            </a:r>
            <a:endParaRPr sz="4200" b="1" dirty="0">
              <a:solidFill>
                <a:schemeClr val="lt1"/>
              </a:solidFill>
              <a:highlight>
                <a:schemeClr val="dk1"/>
              </a:highlight>
              <a:latin typeface="DM Serif Display"/>
              <a:ea typeface="DM Serif Display"/>
              <a:cs typeface="DM Serif Display"/>
              <a:sym typeface="DM Serif Display"/>
            </a:endParaRPr>
          </a:p>
        </p:txBody>
      </p:sp>
      <p:sp>
        <p:nvSpPr>
          <p:cNvPr id="638" name="Google Shape;638;g32b8d80e59a_0_1007"/>
          <p:cNvSpPr txBox="1"/>
          <p:nvPr/>
        </p:nvSpPr>
        <p:spPr>
          <a:xfrm>
            <a:off x="613875" y="2296013"/>
            <a:ext cx="3000000" cy="1199914"/>
          </a:xfrm>
          <a:prstGeom prst="rect">
            <a:avLst/>
          </a:prstGeom>
          <a:noFill/>
          <a:ln>
            <a:noFill/>
          </a:ln>
        </p:spPr>
        <p:txBody>
          <a:bodyPr spcFirstLastPara="1" wrap="square" lIns="91425" tIns="91425" rIns="91425" bIns="91425" anchor="t" anchorCtr="0">
            <a:spAutoFit/>
          </a:bodyPr>
          <a:lstStyle/>
          <a:p>
            <a:pPr lvl="0">
              <a:lnSpc>
                <a:spcPct val="150022"/>
              </a:lnSpc>
            </a:pPr>
            <a:r>
              <a:rPr lang="pl-PL" sz="2199" b="1" dirty="0">
                <a:solidFill>
                  <a:srgbClr val="1E2328"/>
                </a:solidFill>
                <a:latin typeface="Montserrat"/>
                <a:ea typeface="Montserrat"/>
                <a:cs typeface="Montserrat"/>
                <a:sym typeface="Montserrat"/>
              </a:rPr>
              <a:t>p</a:t>
            </a:r>
            <a:r>
              <a:rPr lang="en-US" sz="2199" b="1" dirty="0" err="1">
                <a:solidFill>
                  <a:srgbClr val="1E2328"/>
                </a:solidFill>
                <a:latin typeface="Montserrat"/>
                <a:ea typeface="Montserrat"/>
                <a:cs typeface="Montserrat"/>
                <a:sym typeface="Montserrat"/>
              </a:rPr>
              <a:t>rzecięcie</a:t>
            </a:r>
            <a:r>
              <a:rPr lang="en-US" sz="2199" b="1" dirty="0">
                <a:solidFill>
                  <a:srgbClr val="1E2328"/>
                </a:solidFill>
                <a:latin typeface="Montserrat"/>
                <a:ea typeface="Montserrat"/>
                <a:cs typeface="Montserrat"/>
                <a:sym typeface="Montserrat"/>
              </a:rPr>
              <a:t> </a:t>
            </a:r>
            <a:r>
              <a:rPr lang="en-US" sz="2199" b="1" dirty="0" err="1">
                <a:solidFill>
                  <a:srgbClr val="1E2328"/>
                </a:solidFill>
                <a:latin typeface="Montserrat"/>
                <a:ea typeface="Montserrat"/>
                <a:cs typeface="Montserrat"/>
                <a:sym typeface="Montserrat"/>
              </a:rPr>
              <a:t>zygzakowate</a:t>
            </a:r>
            <a:endParaRPr dirty="0"/>
          </a:p>
        </p:txBody>
      </p:sp>
      <p:sp>
        <p:nvSpPr>
          <p:cNvPr id="639" name="Google Shape;639;g32b8d80e59a_0_1007"/>
          <p:cNvSpPr txBox="1"/>
          <p:nvPr/>
        </p:nvSpPr>
        <p:spPr>
          <a:xfrm>
            <a:off x="575900" y="4091325"/>
            <a:ext cx="3000000" cy="692275"/>
          </a:xfrm>
          <a:prstGeom prst="rect">
            <a:avLst/>
          </a:prstGeom>
          <a:noFill/>
          <a:ln>
            <a:noFill/>
          </a:ln>
        </p:spPr>
        <p:txBody>
          <a:bodyPr spcFirstLastPara="1" wrap="square" lIns="91425" tIns="91425" rIns="91425" bIns="91425" anchor="t" anchorCtr="0">
            <a:spAutoFit/>
          </a:bodyPr>
          <a:lstStyle/>
          <a:p>
            <a:pPr lvl="0">
              <a:lnSpc>
                <a:spcPct val="150022"/>
              </a:lnSpc>
            </a:pPr>
            <a:r>
              <a:rPr lang="en-US" sz="2199" b="1" dirty="0" err="1">
                <a:solidFill>
                  <a:srgbClr val="1E2328"/>
                </a:solidFill>
                <a:latin typeface="Montserrat"/>
                <a:ea typeface="Montserrat"/>
                <a:cs typeface="Montserrat"/>
                <a:sym typeface="Montserrat"/>
              </a:rPr>
              <a:t>złożone</a:t>
            </a:r>
            <a:r>
              <a:rPr lang="en-US" sz="2199" b="1" dirty="0">
                <a:solidFill>
                  <a:srgbClr val="1E2328"/>
                </a:solidFill>
                <a:latin typeface="Montserrat"/>
                <a:ea typeface="Montserrat"/>
                <a:cs typeface="Montserrat"/>
                <a:sym typeface="Montserrat"/>
              </a:rPr>
              <a:t> </a:t>
            </a:r>
            <a:r>
              <a:rPr lang="en-US" sz="2199" b="1" dirty="0" err="1">
                <a:solidFill>
                  <a:srgbClr val="1E2328"/>
                </a:solidFill>
                <a:latin typeface="Montserrat"/>
                <a:ea typeface="Montserrat"/>
                <a:cs typeface="Montserrat"/>
                <a:sym typeface="Montserrat"/>
              </a:rPr>
              <a:t>ściegiem</a:t>
            </a:r>
            <a:endParaRPr dirty="0"/>
          </a:p>
        </p:txBody>
      </p:sp>
      <p:sp>
        <p:nvSpPr>
          <p:cNvPr id="640" name="Google Shape;640;g32b8d80e59a_0_1007"/>
          <p:cNvSpPr txBox="1"/>
          <p:nvPr/>
        </p:nvSpPr>
        <p:spPr>
          <a:xfrm>
            <a:off x="606525" y="6073263"/>
            <a:ext cx="3014700" cy="1707553"/>
          </a:xfrm>
          <a:prstGeom prst="rect">
            <a:avLst/>
          </a:prstGeom>
          <a:noFill/>
          <a:ln>
            <a:noFill/>
          </a:ln>
        </p:spPr>
        <p:txBody>
          <a:bodyPr spcFirstLastPara="1" wrap="square" lIns="91425" tIns="91425" rIns="91425" bIns="91425" anchor="t" anchorCtr="0">
            <a:spAutoFit/>
          </a:bodyPr>
          <a:lstStyle/>
          <a:p>
            <a:pPr lvl="0">
              <a:lnSpc>
                <a:spcPct val="150022"/>
              </a:lnSpc>
            </a:pPr>
            <a:r>
              <a:rPr lang="pl-PL" sz="2199" b="1" dirty="0">
                <a:solidFill>
                  <a:srgbClr val="1E2328"/>
                </a:solidFill>
                <a:latin typeface="Montserrat"/>
                <a:ea typeface="Montserrat"/>
                <a:cs typeface="Montserrat"/>
                <a:sym typeface="Montserrat"/>
              </a:rPr>
              <a:t>Ścieg zygzakowy lub overlock na krawędzi</a:t>
            </a:r>
            <a:endParaRPr sz="2199" b="1" dirty="0">
              <a:solidFill>
                <a:srgbClr val="1E2328"/>
              </a:solidFill>
              <a:latin typeface="Montserrat"/>
              <a:ea typeface="Montserrat"/>
              <a:cs typeface="Montserrat"/>
              <a:sym typeface="Montserrat"/>
            </a:endParaRPr>
          </a:p>
        </p:txBody>
      </p:sp>
      <p:sp>
        <p:nvSpPr>
          <p:cNvPr id="641" name="Google Shape;641;g32b8d80e59a_0_1007"/>
          <p:cNvSpPr txBox="1"/>
          <p:nvPr/>
        </p:nvSpPr>
        <p:spPr>
          <a:xfrm>
            <a:off x="4169600" y="2583100"/>
            <a:ext cx="9062700" cy="1522917"/>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To wykończenie z ślepym dołkiem jest idealne do tkanin, które się nie strzępią, oraz gdy chcesz, aby wykończenie było jak najczystsze.</a:t>
            </a:r>
            <a:endParaRPr dirty="0"/>
          </a:p>
        </p:txBody>
      </p:sp>
      <p:sp>
        <p:nvSpPr>
          <p:cNvPr id="642" name="Google Shape;642;g32b8d80e59a_0_1007"/>
          <p:cNvSpPr txBox="1"/>
          <p:nvPr/>
        </p:nvSpPr>
        <p:spPr>
          <a:xfrm>
            <a:off x="4169600" y="4359025"/>
            <a:ext cx="9062700" cy="1015278"/>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To schludne wykończenie, zalecane dla lekkich lub średnich tkanin i można je nałożyć na ubrania bez podszewki.</a:t>
            </a:r>
            <a:endParaRPr dirty="0"/>
          </a:p>
        </p:txBody>
      </p:sp>
      <p:sp>
        <p:nvSpPr>
          <p:cNvPr id="643" name="Google Shape;643;g32b8d80e59a_0_1007"/>
          <p:cNvSpPr txBox="1"/>
          <p:nvPr/>
        </p:nvSpPr>
        <p:spPr>
          <a:xfrm>
            <a:off x="4038500" y="6134950"/>
            <a:ext cx="9062700" cy="1522917"/>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To wykończenie jest jednym z najszybszych i najskuteczniejszych do użycia na tkaninach, które mocno się strzępią. Może być również używany w dzianinach.</a:t>
            </a:r>
            <a:endParaRPr dirty="0"/>
          </a:p>
        </p:txBody>
      </p:sp>
      <p:sp>
        <p:nvSpPr>
          <p:cNvPr id="644" name="Google Shape;644;g32b8d80e59a_0_1007"/>
          <p:cNvSpPr txBox="1"/>
          <p:nvPr/>
        </p:nvSpPr>
        <p:spPr>
          <a:xfrm>
            <a:off x="4038500" y="8540425"/>
            <a:ext cx="9062700" cy="2030556"/>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Wykończenie skośne jest szczególnie odpowiednie dla elementów bez podszewki i/lub widocznego przeszycia, a to samo wykończenie, ale z szerszym i bardziej otwartym skosem, najlepiej sprawdza się w ciężkich tkaninach.</a:t>
            </a:r>
            <a:endParaRPr dirty="0"/>
          </a:p>
        </p:txBody>
      </p:sp>
      <p:pic>
        <p:nvPicPr>
          <p:cNvPr id="645" name="Google Shape;645;g32b8d80e59a_0_1007"/>
          <p:cNvPicPr preferRelativeResize="0"/>
          <p:nvPr/>
        </p:nvPicPr>
        <p:blipFill rotWithShape="1">
          <a:blip r:embed="rId5">
            <a:alphaModFix/>
          </a:blip>
          <a:srcRect l="16746" t="54551" r="23445" b="7289"/>
          <a:stretch>
            <a:fillRect/>
          </a:stretch>
        </p:blipFill>
        <p:spPr>
          <a:xfrm rot="10800000">
            <a:off x="13866344" y="1921695"/>
            <a:ext cx="2077625" cy="1767387"/>
          </a:xfrm>
          <a:prstGeom prst="rect">
            <a:avLst/>
          </a:prstGeom>
          <a:noFill/>
          <a:ln>
            <a:noFill/>
          </a:ln>
        </p:spPr>
      </p:pic>
      <p:pic>
        <p:nvPicPr>
          <p:cNvPr id="646" name="Google Shape;646;g32b8d80e59a_0_1007"/>
          <p:cNvPicPr preferRelativeResize="0"/>
          <p:nvPr/>
        </p:nvPicPr>
        <p:blipFill rotWithShape="1">
          <a:blip r:embed="rId6">
            <a:alphaModFix/>
          </a:blip>
          <a:srcRect l="16216" t="56419" r="18919" b="3716"/>
          <a:stretch>
            <a:fillRect/>
          </a:stretch>
        </p:blipFill>
        <p:spPr>
          <a:xfrm rot="10800000">
            <a:off x="13949167" y="3872651"/>
            <a:ext cx="2386033" cy="1955123"/>
          </a:xfrm>
          <a:prstGeom prst="rect">
            <a:avLst/>
          </a:prstGeom>
          <a:noFill/>
          <a:ln>
            <a:noFill/>
          </a:ln>
        </p:spPr>
      </p:pic>
      <p:pic>
        <p:nvPicPr>
          <p:cNvPr id="647" name="Google Shape;647;g32b8d80e59a_0_1007"/>
          <p:cNvPicPr preferRelativeResize="0"/>
          <p:nvPr/>
        </p:nvPicPr>
        <p:blipFill rotWithShape="1">
          <a:blip r:embed="rId7">
            <a:alphaModFix/>
          </a:blip>
          <a:srcRect l="8410" t="53046" r="26992" b="8054"/>
          <a:stretch>
            <a:fillRect/>
          </a:stretch>
        </p:blipFill>
        <p:spPr>
          <a:xfrm rot="10800000">
            <a:off x="14010176" y="8170844"/>
            <a:ext cx="2240472" cy="1798888"/>
          </a:xfrm>
          <a:prstGeom prst="rect">
            <a:avLst/>
          </a:prstGeom>
          <a:noFill/>
          <a:ln>
            <a:noFill/>
          </a:ln>
        </p:spPr>
      </p:pic>
      <p:pic>
        <p:nvPicPr>
          <p:cNvPr id="648" name="Google Shape;648;g32b8d80e59a_0_1007"/>
          <p:cNvPicPr preferRelativeResize="0"/>
          <p:nvPr/>
        </p:nvPicPr>
        <p:blipFill rotWithShape="1">
          <a:blip r:embed="rId8">
            <a:alphaModFix/>
          </a:blip>
          <a:srcRect l="12030" t="54215" r="24424" b="3673"/>
          <a:stretch>
            <a:fillRect/>
          </a:stretch>
        </p:blipFill>
        <p:spPr>
          <a:xfrm rot="10800000">
            <a:off x="14065519" y="5849514"/>
            <a:ext cx="2245963" cy="198445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652"/>
        <p:cNvGrpSpPr/>
        <p:nvPr/>
      </p:nvGrpSpPr>
      <p:grpSpPr>
        <a:xfrm>
          <a:off x="0" y="0"/>
          <a:ext cx="0" cy="0"/>
          <a:chOff x="0" y="0"/>
          <a:chExt cx="0" cy="0"/>
        </a:xfrm>
      </p:grpSpPr>
      <p:cxnSp>
        <p:nvCxnSpPr>
          <p:cNvPr id="653" name="Google Shape;653;g32b8d80e59a_0_103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654" name="Google Shape;654;g32b8d80e59a_0_1034"/>
          <p:cNvSpPr txBox="1"/>
          <p:nvPr/>
        </p:nvSpPr>
        <p:spPr>
          <a:xfrm>
            <a:off x="237224" y="1197700"/>
            <a:ext cx="11558533" cy="92333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Techniki</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wykańczania</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szwu</a:t>
            </a:r>
            <a:endParaRPr sz="6000" dirty="0">
              <a:solidFill>
                <a:srgbClr val="1E2328"/>
              </a:solidFill>
              <a:latin typeface="DM Serif Display"/>
              <a:ea typeface="DM Serif Display"/>
              <a:cs typeface="DM Serif Display"/>
              <a:sym typeface="DM Serif Display"/>
            </a:endParaRPr>
          </a:p>
        </p:txBody>
      </p:sp>
      <p:sp>
        <p:nvSpPr>
          <p:cNvPr id="655" name="Google Shape;655;g32b8d80e59a_0_1034"/>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656" name="Google Shape;656;g32b8d80e59a_0_1034"/>
          <p:cNvGrpSpPr/>
          <p:nvPr/>
        </p:nvGrpSpPr>
        <p:grpSpPr>
          <a:xfrm>
            <a:off x="1540200" y="-1499675"/>
            <a:ext cx="18288000" cy="10287000"/>
            <a:chOff x="0" y="0"/>
            <a:chExt cx="24384000" cy="13716000"/>
          </a:xfrm>
        </p:grpSpPr>
        <p:cxnSp>
          <p:nvCxnSpPr>
            <p:cNvPr id="657" name="Google Shape;657;g32b8d80e59a_0_103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58" name="Google Shape;658;g32b8d80e59a_0_103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59" name="Google Shape;659;g32b8d80e59a_0_103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660" name="Google Shape;660;g32b8d80e59a_0_103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661" name="Google Shape;661;g32b8d80e59a_0_103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grpSp>
        <p:nvGrpSpPr>
          <p:cNvPr id="662" name="Google Shape;662;g32b8d80e59a_0_1034"/>
          <p:cNvGrpSpPr/>
          <p:nvPr/>
        </p:nvGrpSpPr>
        <p:grpSpPr>
          <a:xfrm>
            <a:off x="0" y="0"/>
            <a:ext cx="18288000" cy="10287000"/>
            <a:chOff x="0" y="0"/>
            <a:chExt cx="24384000" cy="13716000"/>
          </a:xfrm>
        </p:grpSpPr>
        <p:cxnSp>
          <p:nvCxnSpPr>
            <p:cNvPr id="663" name="Google Shape;663;g32b8d80e59a_0_103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664" name="Google Shape;664;g32b8d80e59a_0_103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65" name="Google Shape;665;g32b8d80e59a_0_103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666" name="Google Shape;666;g32b8d80e59a_0_1034"/>
          <p:cNvSpPr txBox="1"/>
          <p:nvPr/>
        </p:nvSpPr>
        <p:spPr>
          <a:xfrm>
            <a:off x="180350" y="5300475"/>
            <a:ext cx="3000000" cy="692275"/>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PL" sz="2199" b="1" dirty="0">
                <a:solidFill>
                  <a:srgbClr val="1E2328"/>
                </a:solidFill>
                <a:latin typeface="Montserrat"/>
                <a:ea typeface="Montserrat"/>
                <a:cs typeface="Montserrat"/>
                <a:sym typeface="Montserrat"/>
              </a:rPr>
              <a:t>Ścieg francuski</a:t>
            </a:r>
            <a:endParaRPr dirty="0"/>
          </a:p>
        </p:txBody>
      </p:sp>
      <p:sp>
        <p:nvSpPr>
          <p:cNvPr id="667" name="Google Shape;667;g32b8d80e59a_0_1034"/>
          <p:cNvSpPr txBox="1"/>
          <p:nvPr/>
        </p:nvSpPr>
        <p:spPr>
          <a:xfrm>
            <a:off x="308300" y="2770700"/>
            <a:ext cx="3547200" cy="1707553"/>
          </a:xfrm>
          <a:prstGeom prst="rect">
            <a:avLst/>
          </a:prstGeom>
          <a:noFill/>
          <a:ln>
            <a:noFill/>
          </a:ln>
        </p:spPr>
        <p:txBody>
          <a:bodyPr spcFirstLastPara="1" wrap="square" lIns="91425" tIns="91425" rIns="91425" bIns="91425" anchor="t" anchorCtr="0">
            <a:spAutoFit/>
          </a:bodyPr>
          <a:lstStyle/>
          <a:p>
            <a:pPr lvl="0">
              <a:lnSpc>
                <a:spcPct val="150022"/>
              </a:lnSpc>
            </a:pPr>
            <a:r>
              <a:rPr lang="pl-PL" sz="2199" b="1" dirty="0">
                <a:solidFill>
                  <a:srgbClr val="1E2328"/>
                </a:solidFill>
                <a:latin typeface="Montserrat"/>
                <a:ea typeface="Montserrat"/>
                <a:cs typeface="Montserrat"/>
                <a:sym typeface="Montserrat"/>
              </a:rPr>
              <a:t>Zamknięty szew z overlockiem na krawędzi</a:t>
            </a:r>
            <a:endParaRPr sz="2199" b="1" dirty="0">
              <a:solidFill>
                <a:srgbClr val="1E2328"/>
              </a:solidFill>
              <a:latin typeface="Montserrat"/>
              <a:ea typeface="Montserrat"/>
              <a:cs typeface="Montserrat"/>
              <a:sym typeface="Montserrat"/>
            </a:endParaRPr>
          </a:p>
        </p:txBody>
      </p:sp>
      <p:sp>
        <p:nvSpPr>
          <p:cNvPr id="668" name="Google Shape;668;g32b8d80e59a_0_1034"/>
          <p:cNvSpPr txBox="1"/>
          <p:nvPr/>
        </p:nvSpPr>
        <p:spPr>
          <a:xfrm>
            <a:off x="308300" y="7283238"/>
            <a:ext cx="3000000" cy="692275"/>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PL" sz="2199" b="1" dirty="0">
                <a:solidFill>
                  <a:srgbClr val="1E2328"/>
                </a:solidFill>
                <a:latin typeface="Montserrat"/>
                <a:ea typeface="Montserrat"/>
                <a:cs typeface="Montserrat"/>
                <a:sym typeface="Montserrat"/>
              </a:rPr>
              <a:t>Szew z wypustką</a:t>
            </a:r>
            <a:endParaRPr sz="2199" b="1" dirty="0">
              <a:solidFill>
                <a:srgbClr val="1E2328"/>
              </a:solidFill>
              <a:latin typeface="Montserrat"/>
              <a:ea typeface="Montserrat"/>
              <a:cs typeface="Montserrat"/>
              <a:sym typeface="Montserrat"/>
            </a:endParaRPr>
          </a:p>
        </p:txBody>
      </p:sp>
      <p:sp>
        <p:nvSpPr>
          <p:cNvPr id="669" name="Google Shape;669;g32b8d80e59a_0_1034"/>
          <p:cNvSpPr txBox="1"/>
          <p:nvPr/>
        </p:nvSpPr>
        <p:spPr>
          <a:xfrm>
            <a:off x="4038500" y="2712913"/>
            <a:ext cx="9062700" cy="2030556"/>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To podstawowy szew, który zwykle stosuje się w ubraniach codziennych oraz z tkaninami niezbyt ciężkimi, i może, ale nie musi mieć ściegu łączącego, pojedynczego lub podwójnego. Po ukończeniu podwójnym szyciem może zastąpić </a:t>
            </a:r>
            <a:r>
              <a:rPr lang="pl-PL" sz="2199" dirty="0" err="1">
                <a:solidFill>
                  <a:srgbClr val="1E2328"/>
                </a:solidFill>
                <a:latin typeface="Montserrat"/>
                <a:ea typeface="Montserrat"/>
                <a:cs typeface="Montserrat"/>
                <a:sym typeface="Montserrat"/>
              </a:rPr>
              <a:t>szw</a:t>
            </a:r>
            <a:r>
              <a:rPr lang="pl-PL" sz="2199" dirty="0">
                <a:solidFill>
                  <a:srgbClr val="1E2328"/>
                </a:solidFill>
                <a:latin typeface="Montserrat"/>
                <a:ea typeface="Montserrat"/>
                <a:cs typeface="Montserrat"/>
                <a:sym typeface="Montserrat"/>
              </a:rPr>
              <a:t> na szwie.</a:t>
            </a:r>
            <a:endParaRPr dirty="0"/>
          </a:p>
        </p:txBody>
      </p:sp>
      <p:sp>
        <p:nvSpPr>
          <p:cNvPr id="670" name="Google Shape;670;g32b8d80e59a_0_1034"/>
          <p:cNvSpPr txBox="1"/>
          <p:nvPr/>
        </p:nvSpPr>
        <p:spPr>
          <a:xfrm>
            <a:off x="4038500" y="5300475"/>
            <a:ext cx="9062700" cy="1015278"/>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Ten szew jest szczególnie zalecany w przezroczystych tkaninach, w których szwy są widoczne na zewnątrz elementu.</a:t>
            </a:r>
            <a:endParaRPr dirty="0"/>
          </a:p>
        </p:txBody>
      </p:sp>
      <p:sp>
        <p:nvSpPr>
          <p:cNvPr id="671" name="Google Shape;671;g32b8d80e59a_0_1034"/>
          <p:cNvSpPr txBox="1"/>
          <p:nvPr/>
        </p:nvSpPr>
        <p:spPr>
          <a:xfrm>
            <a:off x="3887615" y="6807370"/>
            <a:ext cx="9062700" cy="3045834"/>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To bardzo mocny szew i z tego powodu często stosowany jest w odzieży sportowej i/lub roboczej. Można go używać, by nadać ubraniu strukturę lub po prostu ze względów estetycznych, ponieważ ma piękne wykończenie zarówno wewnątrz, jak i na zewnątrz. Można je znaleźć w szwach bocznych koszul i w szwach w kroczu dżinsów.</a:t>
            </a:r>
            <a:endParaRPr dirty="0"/>
          </a:p>
        </p:txBody>
      </p:sp>
      <p:pic>
        <p:nvPicPr>
          <p:cNvPr id="672" name="Google Shape;672;g32b8d80e59a_0_1034"/>
          <p:cNvPicPr preferRelativeResize="0"/>
          <p:nvPr/>
        </p:nvPicPr>
        <p:blipFill rotWithShape="1">
          <a:blip r:embed="rId5">
            <a:alphaModFix/>
          </a:blip>
          <a:srcRect l="9243" t="34418" r="22384" b="22639"/>
          <a:stretch/>
        </p:blipFill>
        <p:spPr>
          <a:xfrm rot="10800000">
            <a:off x="13518474" y="2189561"/>
            <a:ext cx="3014648" cy="1945275"/>
          </a:xfrm>
          <a:prstGeom prst="rect">
            <a:avLst/>
          </a:prstGeom>
          <a:noFill/>
          <a:ln>
            <a:noFill/>
          </a:ln>
        </p:spPr>
      </p:pic>
      <p:pic>
        <p:nvPicPr>
          <p:cNvPr id="673" name="Google Shape;673;g32b8d80e59a_0_1034"/>
          <p:cNvPicPr preferRelativeResize="0"/>
          <p:nvPr/>
        </p:nvPicPr>
        <p:blipFill rotWithShape="1">
          <a:blip r:embed="rId6">
            <a:alphaModFix/>
          </a:blip>
          <a:srcRect l="10735" t="39474" r="18171" b="30117"/>
          <a:stretch>
            <a:fillRect/>
          </a:stretch>
        </p:blipFill>
        <p:spPr>
          <a:xfrm rot="10800000">
            <a:off x="13460787" y="5004936"/>
            <a:ext cx="3022132" cy="1723375"/>
          </a:xfrm>
          <a:prstGeom prst="rect">
            <a:avLst/>
          </a:prstGeom>
          <a:noFill/>
          <a:ln>
            <a:noFill/>
          </a:ln>
        </p:spPr>
      </p:pic>
      <p:pic>
        <p:nvPicPr>
          <p:cNvPr id="674" name="Google Shape;674;g32b8d80e59a_0_1034"/>
          <p:cNvPicPr preferRelativeResize="0"/>
          <p:nvPr/>
        </p:nvPicPr>
        <p:blipFill rotWithShape="1">
          <a:blip r:embed="rId7">
            <a:alphaModFix/>
          </a:blip>
          <a:srcRect l="8839" t="16515" r="4834" b="41704"/>
          <a:stretch/>
        </p:blipFill>
        <p:spPr>
          <a:xfrm rot="10800000">
            <a:off x="13589546" y="7257099"/>
            <a:ext cx="3014651" cy="1945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grpSp>
        <p:nvGrpSpPr>
          <p:cNvPr id="679" name="Google Shape;679;p11"/>
          <p:cNvGrpSpPr/>
          <p:nvPr/>
        </p:nvGrpSpPr>
        <p:grpSpPr>
          <a:xfrm>
            <a:off x="12759477" y="5674870"/>
            <a:ext cx="2839729" cy="4612130"/>
            <a:chOff x="0" y="0"/>
            <a:chExt cx="2254172" cy="3661101"/>
          </a:xfrm>
        </p:grpSpPr>
        <p:sp>
          <p:nvSpPr>
            <p:cNvPr id="680" name="Google Shape;680;p11"/>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681" name="Google Shape;681;p11"/>
            <p:cNvSpPr txBox="1"/>
            <p:nvPr/>
          </p:nvSpPr>
          <p:spPr>
            <a:xfrm>
              <a:off x="0" y="0"/>
              <a:ext cx="2254171" cy="3661101"/>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682" name="Google Shape;682;p11"/>
          <p:cNvPicPr preferRelativeResize="0"/>
          <p:nvPr/>
        </p:nvPicPr>
        <p:blipFill rotWithShape="1">
          <a:blip r:embed="rId3">
            <a:alphaModFix/>
          </a:blip>
          <a:srcRect l="15940" r="15940"/>
          <a:stretch/>
        </p:blipFill>
        <p:spPr>
          <a:xfrm>
            <a:off x="11144825" y="2246225"/>
            <a:ext cx="3225575" cy="6855751"/>
          </a:xfrm>
          <a:prstGeom prst="rect">
            <a:avLst/>
          </a:prstGeom>
          <a:noFill/>
          <a:ln>
            <a:noFill/>
          </a:ln>
        </p:spPr>
      </p:pic>
      <p:grpSp>
        <p:nvGrpSpPr>
          <p:cNvPr id="683" name="Google Shape;683;p11"/>
          <p:cNvGrpSpPr/>
          <p:nvPr/>
        </p:nvGrpSpPr>
        <p:grpSpPr>
          <a:xfrm>
            <a:off x="0" y="0"/>
            <a:ext cx="18288000" cy="10287000"/>
            <a:chOff x="0" y="0"/>
            <a:chExt cx="24384000" cy="13716000"/>
          </a:xfrm>
        </p:grpSpPr>
        <p:cxnSp>
          <p:nvCxnSpPr>
            <p:cNvPr id="684" name="Google Shape;684;p1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85" name="Google Shape;685;p1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86" name="Google Shape;686;p1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cxnSp>
        <p:nvCxnSpPr>
          <p:cNvPr id="687" name="Google Shape;687;p1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688" name="Google Shape;688;p11"/>
          <p:cNvSpPr/>
          <p:nvPr/>
        </p:nvSpPr>
        <p:spPr>
          <a:xfrm>
            <a:off x="4572006" y="8398666"/>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5">
              <a:alphaModFix/>
            </a:blip>
            <a:stretch>
              <a:fillRect/>
            </a:stretch>
          </a:blipFill>
          <a:ln>
            <a:noFill/>
          </a:ln>
        </p:spPr>
        <p:txBody>
          <a:bodyPr/>
          <a:lstStyle/>
          <a:p>
            <a:endParaRPr lang="pl-PL"/>
          </a:p>
        </p:txBody>
      </p:sp>
      <p:sp>
        <p:nvSpPr>
          <p:cNvPr id="689" name="Google Shape;689;p11"/>
          <p:cNvSpPr txBox="1"/>
          <p:nvPr/>
        </p:nvSpPr>
        <p:spPr>
          <a:xfrm>
            <a:off x="1031575" y="2863375"/>
            <a:ext cx="9559200" cy="923400"/>
          </a:xfrm>
          <a:prstGeom prst="rect">
            <a:avLst/>
          </a:prstGeom>
          <a:noFill/>
          <a:ln>
            <a:noFill/>
          </a:ln>
        </p:spPr>
        <p:txBody>
          <a:bodyPr spcFirstLastPara="1" wrap="square" lIns="0" tIns="0" rIns="0" bIns="0" anchor="t" anchorCtr="0">
            <a:spAutoFit/>
          </a:bodyPr>
          <a:lstStyle/>
          <a:p>
            <a:pPr lvl="0">
              <a:buClr>
                <a:schemeClr val="dk1"/>
              </a:buClr>
            </a:pPr>
            <a:r>
              <a:rPr lang="en-US" sz="6000" dirty="0" err="1">
                <a:solidFill>
                  <a:srgbClr val="1E2328"/>
                </a:solidFill>
                <a:latin typeface="DM Serif Display"/>
                <a:ea typeface="DM Serif Display"/>
                <a:cs typeface="DM Serif Display"/>
                <a:sym typeface="DM Serif Display"/>
              </a:rPr>
              <a:t>Techniki</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wykańczania</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szwu</a:t>
            </a:r>
            <a:endParaRPr dirty="0"/>
          </a:p>
        </p:txBody>
      </p:sp>
      <p:grpSp>
        <p:nvGrpSpPr>
          <p:cNvPr id="690" name="Google Shape;690;p11"/>
          <p:cNvGrpSpPr/>
          <p:nvPr/>
        </p:nvGrpSpPr>
        <p:grpSpPr>
          <a:xfrm>
            <a:off x="2446337" y="8398685"/>
            <a:ext cx="1676945" cy="563150"/>
            <a:chOff x="0" y="0"/>
            <a:chExt cx="2235927" cy="750867"/>
          </a:xfrm>
        </p:grpSpPr>
        <p:grpSp>
          <p:nvGrpSpPr>
            <p:cNvPr id="691" name="Google Shape;691;p11"/>
            <p:cNvGrpSpPr/>
            <p:nvPr/>
          </p:nvGrpSpPr>
          <p:grpSpPr>
            <a:xfrm>
              <a:off x="0" y="0"/>
              <a:ext cx="2235927" cy="750867"/>
              <a:chOff x="0" y="0"/>
              <a:chExt cx="742713" cy="249417"/>
            </a:xfrm>
          </p:grpSpPr>
          <p:sp>
            <p:nvSpPr>
              <p:cNvPr id="692" name="Google Shape;692;p11"/>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693" name="Google Shape;693;p11"/>
              <p:cNvSpPr txBox="1"/>
              <p:nvPr/>
            </p:nvSpPr>
            <p:spPr>
              <a:xfrm>
                <a:off x="0" y="0"/>
                <a:ext cx="742713" cy="249417"/>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94" name="Google Shape;694;p11"/>
            <p:cNvSpPr txBox="1"/>
            <p:nvPr/>
          </p:nvSpPr>
          <p:spPr>
            <a:xfrm>
              <a:off x="0" y="199849"/>
              <a:ext cx="2235900" cy="443199"/>
            </a:xfrm>
            <a:prstGeom prst="rect">
              <a:avLst/>
            </a:prstGeom>
            <a:noFill/>
            <a:ln>
              <a:noFill/>
            </a:ln>
          </p:spPr>
          <p:txBody>
            <a:bodyPr spcFirstLastPara="1" wrap="square" lIns="0" tIns="0" rIns="0" bIns="0" anchor="t" anchorCtr="0">
              <a:spAutoFit/>
            </a:bodyPr>
            <a:lstStyle/>
            <a:p>
              <a:pPr lvl="0" algn="ctr">
                <a:lnSpc>
                  <a:spcPct val="120000"/>
                </a:lnSpc>
              </a:pPr>
              <a:r>
                <a:rPr lang="en-US" sz="1800" dirty="0" err="1">
                  <a:latin typeface="Montserrat"/>
                  <a:ea typeface="Montserrat"/>
                  <a:cs typeface="Montserrat"/>
                  <a:sym typeface="Montserrat"/>
                </a:rPr>
                <a:t>Obejrzyj</a:t>
              </a:r>
              <a:r>
                <a:rPr lang="en-US" sz="1800" dirty="0">
                  <a:latin typeface="Montserrat"/>
                  <a:ea typeface="Montserrat"/>
                  <a:cs typeface="Montserrat"/>
                  <a:sym typeface="Montserrat"/>
                </a:rPr>
                <a:t> </a:t>
              </a:r>
              <a:r>
                <a:rPr lang="en-US" sz="1800" dirty="0" err="1">
                  <a:latin typeface="Montserrat"/>
                  <a:ea typeface="Montserrat"/>
                  <a:cs typeface="Montserrat"/>
                  <a:sym typeface="Montserrat"/>
                </a:rPr>
                <a:t>tutaj</a:t>
              </a:r>
              <a:endParaRPr dirty="0"/>
            </a:p>
          </p:txBody>
        </p:sp>
      </p:grpSp>
      <p:sp>
        <p:nvSpPr>
          <p:cNvPr id="695" name="Google Shape;695;p11"/>
          <p:cNvSpPr txBox="1"/>
          <p:nvPr/>
        </p:nvSpPr>
        <p:spPr>
          <a:xfrm>
            <a:off x="1031566" y="4612778"/>
            <a:ext cx="9231300" cy="1522917"/>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Krawędzie szwów muszą być wykończone, aby uzyskać bardziej idealne wykończenie i zapobiec strzępieniu. W tym filmie możesz obejrzeć niektóre z szwów, o których rozmawialiśmy wcześniej.</a:t>
            </a:r>
            <a:endParaRPr dirty="0"/>
          </a:p>
        </p:txBody>
      </p:sp>
      <p:sp>
        <p:nvSpPr>
          <p:cNvPr id="696" name="Google Shape;696;p11"/>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697" name="Google Shape;697;p11"/>
          <p:cNvGrpSpPr/>
          <p:nvPr/>
        </p:nvGrpSpPr>
        <p:grpSpPr>
          <a:xfrm>
            <a:off x="0" y="0"/>
            <a:ext cx="18288000" cy="10287000"/>
            <a:chOff x="0" y="0"/>
            <a:chExt cx="24384000" cy="13716000"/>
          </a:xfrm>
        </p:grpSpPr>
        <p:cxnSp>
          <p:nvCxnSpPr>
            <p:cNvPr id="698" name="Google Shape;698;p1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699" name="Google Shape;699;p1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00" name="Google Shape;700;p1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sp>
        <p:nvSpPr>
          <p:cNvPr id="701" name="Google Shape;701;p1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
        <p:nvSpPr>
          <p:cNvPr id="702" name="Google Shape;702;p1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703" name="Google Shape;703;p11"/>
          <p:cNvSpPr txBox="1"/>
          <p:nvPr/>
        </p:nvSpPr>
        <p:spPr>
          <a:xfrm>
            <a:off x="5314500" y="8509913"/>
            <a:ext cx="12198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dk1"/>
                </a:solidFill>
                <a:latin typeface="Calibri"/>
                <a:ea typeface="Calibri"/>
                <a:cs typeface="Calibri"/>
                <a:sym typeface="Calibri"/>
                <a:hlinkClick r:id="rId7"/>
              </a:rPr>
              <a:t>https://www.youtube.com/watch?v=AC38yqMxMns</a:t>
            </a:r>
            <a:r>
              <a:rPr lang="en-US"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sp>
        <p:nvSpPr>
          <p:cNvPr id="704" name="Google Shape;704;p11"/>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11"/>
          <p:cNvGrpSpPr/>
          <p:nvPr/>
        </p:nvGrpSpPr>
        <p:grpSpPr>
          <a:xfrm>
            <a:off x="65699" y="1113950"/>
            <a:ext cx="6091259" cy="923413"/>
            <a:chOff x="0" y="0"/>
            <a:chExt cx="1980673" cy="1084200"/>
          </a:xfrm>
        </p:grpSpPr>
        <p:sp>
          <p:nvSpPr>
            <p:cNvPr id="713" name="Google Shape;713;p11"/>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714" name="Google Shape;714;p11"/>
            <p:cNvSpPr txBox="1"/>
            <p:nvPr/>
          </p:nvSpPr>
          <p:spPr>
            <a:xfrm>
              <a:off x="0" y="0"/>
              <a:ext cx="1980600" cy="1084200"/>
            </a:xfrm>
            <a:prstGeom prst="rect">
              <a:avLst/>
            </a:prstGeom>
            <a:solidFill>
              <a:srgbClr val="CFCF5A"/>
            </a:solid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15" name="Google Shape;715;p11"/>
          <p:cNvSpPr txBox="1"/>
          <p:nvPr/>
        </p:nvSpPr>
        <p:spPr>
          <a:xfrm>
            <a:off x="320108" y="1347013"/>
            <a:ext cx="8275252" cy="582019"/>
          </a:xfrm>
          <a:prstGeom prst="rect">
            <a:avLst/>
          </a:prstGeom>
          <a:noFill/>
          <a:ln>
            <a:noFill/>
          </a:ln>
        </p:spPr>
        <p:txBody>
          <a:bodyPr spcFirstLastPara="1" wrap="square" lIns="0" tIns="0" rIns="0" bIns="0" anchor="t" anchorCtr="0">
            <a:spAutoFit/>
          </a:bodyPr>
          <a:lstStyle/>
          <a:p>
            <a:pPr lvl="0">
              <a:lnSpc>
                <a:spcPct val="122002"/>
              </a:lnSpc>
            </a:pPr>
            <a:r>
              <a:rPr lang="en-US" sz="3100" dirty="0" err="1">
                <a:solidFill>
                  <a:srgbClr val="FFFFFF"/>
                </a:solidFill>
                <a:latin typeface="DM Serif Display"/>
                <a:ea typeface="DM Serif Display"/>
                <a:cs typeface="DM Serif Display"/>
                <a:sym typeface="DM Serif Display"/>
              </a:rPr>
              <a:t>Techniki</a:t>
            </a:r>
            <a:r>
              <a:rPr lang="en-US" sz="3100" dirty="0">
                <a:solidFill>
                  <a:srgbClr val="FFFFFF"/>
                </a:solidFill>
                <a:latin typeface="DM Serif Display"/>
                <a:ea typeface="DM Serif Display"/>
                <a:cs typeface="DM Serif Display"/>
                <a:sym typeface="DM Serif Display"/>
              </a:rPr>
              <a:t> </a:t>
            </a:r>
            <a:r>
              <a:rPr lang="pl-PL" sz="3100" dirty="0">
                <a:solidFill>
                  <a:srgbClr val="FFFFFF"/>
                </a:solidFill>
                <a:latin typeface="DM Serif Display"/>
                <a:ea typeface="DM Serif Display"/>
                <a:cs typeface="DM Serif Display"/>
                <a:sym typeface="DM Serif Display"/>
              </a:rPr>
              <a:t>S</a:t>
            </a:r>
            <a:r>
              <a:rPr lang="en-US" sz="3100" dirty="0" err="1">
                <a:solidFill>
                  <a:srgbClr val="FFFFFF"/>
                </a:solidFill>
                <a:latin typeface="DM Serif Display"/>
                <a:ea typeface="DM Serif Display"/>
                <a:cs typeface="DM Serif Display"/>
                <a:sym typeface="DM Serif Display"/>
              </a:rPr>
              <a:t>zycia</a:t>
            </a:r>
            <a:r>
              <a:rPr lang="en-US" sz="3100" dirty="0">
                <a:solidFill>
                  <a:srgbClr val="FFFFFF"/>
                </a:solidFill>
                <a:latin typeface="DM Serif Display"/>
                <a:ea typeface="DM Serif Display"/>
                <a:cs typeface="DM Serif Display"/>
                <a:sym typeface="DM Serif Display"/>
              </a:rPr>
              <a:t> </a:t>
            </a:r>
            <a:r>
              <a:rPr lang="pl-PL" sz="3100" dirty="0">
                <a:solidFill>
                  <a:srgbClr val="FFFFFF"/>
                </a:solidFill>
                <a:latin typeface="DM Serif Display"/>
                <a:ea typeface="DM Serif Display"/>
                <a:cs typeface="DM Serif Display"/>
                <a:sym typeface="DM Serif Display"/>
              </a:rPr>
              <a:t>M</a:t>
            </a:r>
            <a:r>
              <a:rPr lang="en-US" sz="3100" dirty="0" err="1">
                <a:solidFill>
                  <a:srgbClr val="FFFFFF"/>
                </a:solidFill>
                <a:latin typeface="DM Serif Display"/>
                <a:ea typeface="DM Serif Display"/>
                <a:cs typeface="DM Serif Display"/>
                <a:sym typeface="DM Serif Display"/>
              </a:rPr>
              <a:t>aszynowego</a:t>
            </a:r>
            <a:endParaRPr sz="31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719"/>
        <p:cNvGrpSpPr/>
        <p:nvPr/>
      </p:nvGrpSpPr>
      <p:grpSpPr>
        <a:xfrm>
          <a:off x="0" y="0"/>
          <a:ext cx="0" cy="0"/>
          <a:chOff x="0" y="0"/>
          <a:chExt cx="0" cy="0"/>
        </a:xfrm>
      </p:grpSpPr>
      <p:grpSp>
        <p:nvGrpSpPr>
          <p:cNvPr id="720" name="Google Shape;720;g2af48a9d858_0_57"/>
          <p:cNvGrpSpPr/>
          <p:nvPr/>
        </p:nvGrpSpPr>
        <p:grpSpPr>
          <a:xfrm>
            <a:off x="0" y="0"/>
            <a:ext cx="18288000" cy="10287000"/>
            <a:chOff x="0" y="0"/>
            <a:chExt cx="24384000" cy="13716000"/>
          </a:xfrm>
        </p:grpSpPr>
        <p:cxnSp>
          <p:nvCxnSpPr>
            <p:cNvPr id="721" name="Google Shape;721;g2af48a9d858_0_5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22" name="Google Shape;722;g2af48a9d858_0_5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23" name="Google Shape;723;g2af48a9d858_0_5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724" name="Google Shape;724;g2af48a9d858_0_5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pic>
        <p:nvPicPr>
          <p:cNvPr id="725" name="Google Shape;725;g2af48a9d858_0_57"/>
          <p:cNvPicPr preferRelativeResize="0"/>
          <p:nvPr/>
        </p:nvPicPr>
        <p:blipFill rotWithShape="1">
          <a:blip r:embed="rId4">
            <a:alphaModFix/>
          </a:blip>
          <a:srcRect l="30663" r="5719"/>
          <a:stretch/>
        </p:blipFill>
        <p:spPr>
          <a:xfrm>
            <a:off x="0" y="4904448"/>
            <a:ext cx="6048375" cy="5382552"/>
          </a:xfrm>
          <a:prstGeom prst="rect">
            <a:avLst/>
          </a:prstGeom>
          <a:noFill/>
          <a:ln>
            <a:noFill/>
          </a:ln>
        </p:spPr>
      </p:pic>
      <p:grpSp>
        <p:nvGrpSpPr>
          <p:cNvPr id="726" name="Google Shape;726;g2af48a9d858_0_57"/>
          <p:cNvGrpSpPr/>
          <p:nvPr/>
        </p:nvGrpSpPr>
        <p:grpSpPr>
          <a:xfrm>
            <a:off x="6048375" y="7479555"/>
            <a:ext cx="1028753" cy="2807522"/>
            <a:chOff x="0" y="0"/>
            <a:chExt cx="816600" cy="2228546"/>
          </a:xfrm>
        </p:grpSpPr>
        <p:sp>
          <p:nvSpPr>
            <p:cNvPr id="727" name="Google Shape;727;g2af48a9d858_0_57"/>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728" name="Google Shape;728;g2af48a9d858_0_57"/>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29" name="Google Shape;729;g2af48a9d858_0_57"/>
          <p:cNvSpPr txBox="1"/>
          <p:nvPr/>
        </p:nvSpPr>
        <p:spPr>
          <a:xfrm>
            <a:off x="237225" y="1197700"/>
            <a:ext cx="65151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Ściegi</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dekoracyjne</a:t>
            </a:r>
            <a:endParaRPr sz="6000" dirty="0">
              <a:solidFill>
                <a:srgbClr val="1E2328"/>
              </a:solidFill>
              <a:latin typeface="DM Serif Display"/>
              <a:ea typeface="DM Serif Display"/>
              <a:cs typeface="DM Serif Display"/>
              <a:sym typeface="DM Serif Display"/>
            </a:endParaRPr>
          </a:p>
        </p:txBody>
      </p:sp>
      <p:sp>
        <p:nvSpPr>
          <p:cNvPr id="730" name="Google Shape;730;g2af48a9d858_0_57"/>
          <p:cNvSpPr txBox="1"/>
          <p:nvPr/>
        </p:nvSpPr>
        <p:spPr>
          <a:xfrm>
            <a:off x="255253" y="2244150"/>
            <a:ext cx="6645300" cy="2030556"/>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Istnieją różne rodzaje ściegów dekoracyjnych inspirowanych ręcznie haftowanymi, większość domowych maszyn ma też ściegi dekoracyjne, oto niektóre z najczęściej spotykanych typów:</a:t>
            </a:r>
            <a:endParaRPr dirty="0"/>
          </a:p>
        </p:txBody>
      </p:sp>
      <p:sp>
        <p:nvSpPr>
          <p:cNvPr id="731" name="Google Shape;731;g2af48a9d858_0_57"/>
          <p:cNvSpPr txBox="1"/>
          <p:nvPr/>
        </p:nvSpPr>
        <p:spPr>
          <a:xfrm>
            <a:off x="7167630" y="1197700"/>
            <a:ext cx="4347300" cy="6599307"/>
          </a:xfrm>
          <a:prstGeom prst="rect">
            <a:avLst/>
          </a:prstGeom>
          <a:noFill/>
          <a:ln>
            <a:noFill/>
          </a:ln>
        </p:spPr>
        <p:txBody>
          <a:bodyPr spcFirstLastPara="1" wrap="square" lIns="0" tIns="0" rIns="0" bIns="0" anchor="t" anchorCtr="0">
            <a:spAutoFit/>
          </a:bodyPr>
          <a:lstStyle/>
          <a:p>
            <a:pPr lvl="0">
              <a:lnSpc>
                <a:spcPct val="150022"/>
              </a:lnSpc>
            </a:pPr>
            <a:r>
              <a:rPr lang="en-US" sz="2000" b="1" dirty="0" err="1">
                <a:solidFill>
                  <a:srgbClr val="1E2328"/>
                </a:solidFill>
                <a:latin typeface="Montserrat"/>
                <a:ea typeface="Montserrat"/>
                <a:cs typeface="Montserrat"/>
                <a:sym typeface="Montserrat"/>
              </a:rPr>
              <a:t>Ścieg</a:t>
            </a:r>
            <a:r>
              <a:rPr lang="en-US" sz="2000" b="1" dirty="0">
                <a:solidFill>
                  <a:srgbClr val="1E2328"/>
                </a:solidFill>
                <a:latin typeface="Montserrat"/>
                <a:ea typeface="Montserrat"/>
                <a:cs typeface="Montserrat"/>
                <a:sym typeface="Montserrat"/>
              </a:rPr>
              <a:t> </a:t>
            </a:r>
            <a:r>
              <a:rPr lang="en-US" sz="2000" b="1" dirty="0" err="1">
                <a:solidFill>
                  <a:srgbClr val="1E2328"/>
                </a:solidFill>
                <a:latin typeface="Montserrat"/>
                <a:ea typeface="Montserrat"/>
                <a:cs typeface="Montserrat"/>
                <a:sym typeface="Montserrat"/>
              </a:rPr>
              <a:t>zygzakowy</a:t>
            </a:r>
            <a:endParaRPr sz="2000"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lvl="0">
              <a:lnSpc>
                <a:spcPct val="150022"/>
              </a:lnSpc>
            </a:pPr>
            <a:r>
              <a:rPr lang="en-US" sz="2199" b="1" dirty="0" err="1">
                <a:solidFill>
                  <a:srgbClr val="1E2328"/>
                </a:solidFill>
                <a:latin typeface="Montserrat"/>
                <a:ea typeface="Montserrat"/>
                <a:cs typeface="Montserrat"/>
                <a:sym typeface="Montserrat"/>
              </a:rPr>
              <a:t>Ścieg</a:t>
            </a:r>
            <a:r>
              <a:rPr lang="en-US" sz="2199" b="1" dirty="0">
                <a:solidFill>
                  <a:srgbClr val="1E2328"/>
                </a:solidFill>
                <a:latin typeface="Montserrat"/>
                <a:ea typeface="Montserrat"/>
                <a:cs typeface="Montserrat"/>
                <a:sym typeface="Montserrat"/>
              </a:rPr>
              <a:t> </a:t>
            </a:r>
            <a:r>
              <a:rPr lang="en-US" sz="2199" b="1" dirty="0" err="1">
                <a:solidFill>
                  <a:srgbClr val="1E2328"/>
                </a:solidFill>
                <a:latin typeface="Montserrat"/>
                <a:ea typeface="Montserrat"/>
                <a:cs typeface="Montserrat"/>
                <a:sym typeface="Montserrat"/>
              </a:rPr>
              <a:t>mostkowy</a:t>
            </a: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en-US" sz="2199" b="1" dirty="0">
                <a:solidFill>
                  <a:srgbClr val="1E2328"/>
                </a:solidFill>
                <a:latin typeface="Montserrat"/>
                <a:ea typeface="Montserrat"/>
                <a:cs typeface="Montserrat"/>
                <a:sym typeface="Montserrat"/>
              </a:rPr>
              <a:t>Overlock Stitch</a:t>
            </a: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lvl="0">
              <a:lnSpc>
                <a:spcPct val="150022"/>
              </a:lnSpc>
            </a:pPr>
            <a:r>
              <a:rPr lang="en-US" sz="2199" b="1" dirty="0" err="1">
                <a:solidFill>
                  <a:srgbClr val="1E2328"/>
                </a:solidFill>
                <a:latin typeface="Montserrat"/>
                <a:ea typeface="Montserrat"/>
                <a:cs typeface="Montserrat"/>
                <a:sym typeface="Montserrat"/>
              </a:rPr>
              <a:t>Ścieg</a:t>
            </a:r>
            <a:r>
              <a:rPr lang="en-US" sz="2199" b="1" dirty="0">
                <a:solidFill>
                  <a:srgbClr val="1E2328"/>
                </a:solidFill>
                <a:latin typeface="Montserrat"/>
                <a:ea typeface="Montserrat"/>
                <a:cs typeface="Montserrat"/>
                <a:sym typeface="Montserrat"/>
              </a:rPr>
              <a:t> </a:t>
            </a:r>
            <a:r>
              <a:rPr lang="en-US" sz="2199" b="1" dirty="0" err="1">
                <a:solidFill>
                  <a:srgbClr val="1E2328"/>
                </a:solidFill>
                <a:latin typeface="Montserrat"/>
                <a:ea typeface="Montserrat"/>
                <a:cs typeface="Montserrat"/>
                <a:sym typeface="Montserrat"/>
              </a:rPr>
              <a:t>skośny</a:t>
            </a: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lvl="0">
              <a:lnSpc>
                <a:spcPct val="150022"/>
              </a:lnSpc>
            </a:pPr>
            <a:r>
              <a:rPr lang="en-US" sz="2199" b="1" dirty="0" err="1">
                <a:solidFill>
                  <a:srgbClr val="1E2328"/>
                </a:solidFill>
                <a:latin typeface="Montserrat"/>
                <a:ea typeface="Montserrat"/>
                <a:cs typeface="Montserrat"/>
                <a:sym typeface="Montserrat"/>
              </a:rPr>
              <a:t>Ścieg</a:t>
            </a:r>
            <a:r>
              <a:rPr lang="en-US" sz="2199" b="1" dirty="0">
                <a:solidFill>
                  <a:srgbClr val="1E2328"/>
                </a:solidFill>
                <a:latin typeface="Montserrat"/>
                <a:ea typeface="Montserrat"/>
                <a:cs typeface="Montserrat"/>
                <a:sym typeface="Montserrat"/>
              </a:rPr>
              <a:t> </a:t>
            </a:r>
            <a:r>
              <a:rPr lang="en-US" sz="2199" b="1" dirty="0" err="1">
                <a:solidFill>
                  <a:srgbClr val="1E2328"/>
                </a:solidFill>
                <a:latin typeface="Montserrat"/>
                <a:ea typeface="Montserrat"/>
                <a:cs typeface="Montserrat"/>
                <a:sym typeface="Montserrat"/>
              </a:rPr>
              <a:t>piórkowy</a:t>
            </a:r>
            <a:endParaRPr lang="pl-PL" sz="2199" b="1" dirty="0">
              <a:solidFill>
                <a:srgbClr val="1E2328"/>
              </a:solidFill>
              <a:latin typeface="Montserrat"/>
              <a:ea typeface="Montserrat"/>
              <a:cs typeface="Montserrat"/>
              <a:sym typeface="Montserrat"/>
            </a:endParaRPr>
          </a:p>
          <a:p>
            <a:pPr lvl="0">
              <a:lnSpc>
                <a:spcPct val="150022"/>
              </a:lnSpc>
            </a:pP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lvl="0">
              <a:lnSpc>
                <a:spcPct val="150022"/>
              </a:lnSpc>
            </a:pPr>
            <a:r>
              <a:rPr lang="en-US" sz="2199" b="1" dirty="0" err="1">
                <a:solidFill>
                  <a:srgbClr val="1E2328"/>
                </a:solidFill>
                <a:latin typeface="Montserrat"/>
                <a:ea typeface="Montserrat"/>
                <a:cs typeface="Montserrat"/>
                <a:sym typeface="Montserrat"/>
              </a:rPr>
              <a:t>Ścieg</a:t>
            </a:r>
            <a:r>
              <a:rPr lang="en-US" sz="2199" b="1" dirty="0">
                <a:solidFill>
                  <a:srgbClr val="1E2328"/>
                </a:solidFill>
                <a:latin typeface="Montserrat"/>
                <a:ea typeface="Montserrat"/>
                <a:cs typeface="Montserrat"/>
                <a:sym typeface="Montserrat"/>
              </a:rPr>
              <a:t> </a:t>
            </a:r>
            <a:r>
              <a:rPr lang="en-US" sz="2199" b="1" dirty="0" err="1">
                <a:solidFill>
                  <a:srgbClr val="1E2328"/>
                </a:solidFill>
                <a:latin typeface="Montserrat"/>
                <a:ea typeface="Montserrat"/>
                <a:cs typeface="Montserrat"/>
                <a:sym typeface="Montserrat"/>
              </a:rPr>
              <a:t>przegrzebkowy</a:t>
            </a:r>
            <a:endParaRPr b="1" dirty="0">
              <a:latin typeface="Montserrat"/>
              <a:ea typeface="Montserrat"/>
              <a:cs typeface="Montserrat"/>
              <a:sym typeface="Montserrat"/>
            </a:endParaRPr>
          </a:p>
        </p:txBody>
      </p:sp>
      <p:sp>
        <p:nvSpPr>
          <p:cNvPr id="732" name="Google Shape;732;g2af48a9d858_0_5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733" name="Google Shape;733;g2af48a9d858_0_57"/>
          <p:cNvGrpSpPr/>
          <p:nvPr/>
        </p:nvGrpSpPr>
        <p:grpSpPr>
          <a:xfrm>
            <a:off x="0" y="0"/>
            <a:ext cx="18288000" cy="10287000"/>
            <a:chOff x="0" y="0"/>
            <a:chExt cx="24384000" cy="13716000"/>
          </a:xfrm>
        </p:grpSpPr>
        <p:cxnSp>
          <p:nvCxnSpPr>
            <p:cNvPr id="734" name="Google Shape;734;g2af48a9d858_0_5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735" name="Google Shape;735;g2af48a9d858_0_5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36" name="Google Shape;736;g2af48a9d858_0_5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737" name="Google Shape;737;g2af48a9d858_0_5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738" name="Google Shape;738;g2af48a9d858_0_5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pic>
        <p:nvPicPr>
          <p:cNvPr id="739" name="Google Shape;739;g2af48a9d858_0_57"/>
          <p:cNvPicPr preferRelativeResize="0"/>
          <p:nvPr/>
        </p:nvPicPr>
        <p:blipFill rotWithShape="1">
          <a:blip r:embed="rId6">
            <a:alphaModFix/>
          </a:blip>
          <a:srcRect l="34289" t="56289" r="31753" b="31505"/>
          <a:stretch/>
        </p:blipFill>
        <p:spPr>
          <a:xfrm>
            <a:off x="9581530" y="4575912"/>
            <a:ext cx="1874526" cy="1010651"/>
          </a:xfrm>
          <a:prstGeom prst="rect">
            <a:avLst/>
          </a:prstGeom>
          <a:noFill/>
          <a:ln>
            <a:noFill/>
          </a:ln>
        </p:spPr>
      </p:pic>
      <p:pic>
        <p:nvPicPr>
          <p:cNvPr id="740" name="Google Shape;740;g2af48a9d858_0_57"/>
          <p:cNvPicPr preferRelativeResize="0"/>
          <p:nvPr/>
        </p:nvPicPr>
        <p:blipFill rotWithShape="1">
          <a:blip r:embed="rId6">
            <a:alphaModFix/>
          </a:blip>
          <a:srcRect l="14094" t="43486" r="69219" b="44308"/>
          <a:stretch/>
        </p:blipFill>
        <p:spPr>
          <a:xfrm rot="-5400000">
            <a:off x="14900160" y="1185465"/>
            <a:ext cx="1173451" cy="1287526"/>
          </a:xfrm>
          <a:prstGeom prst="rect">
            <a:avLst/>
          </a:prstGeom>
          <a:noFill/>
          <a:ln>
            <a:noFill/>
          </a:ln>
        </p:spPr>
      </p:pic>
      <p:pic>
        <p:nvPicPr>
          <p:cNvPr id="741" name="Google Shape;741;g2af48a9d858_0_57"/>
          <p:cNvPicPr preferRelativeResize="0"/>
          <p:nvPr/>
        </p:nvPicPr>
        <p:blipFill rotWithShape="1">
          <a:blip r:embed="rId6">
            <a:alphaModFix/>
          </a:blip>
          <a:srcRect l="28417" t="43748" r="32536" b="44046"/>
          <a:stretch/>
        </p:blipFill>
        <p:spPr>
          <a:xfrm>
            <a:off x="9599535" y="3293920"/>
            <a:ext cx="2330700" cy="1092850"/>
          </a:xfrm>
          <a:prstGeom prst="rect">
            <a:avLst/>
          </a:prstGeom>
          <a:noFill/>
          <a:ln>
            <a:noFill/>
          </a:ln>
        </p:spPr>
      </p:pic>
      <p:pic>
        <p:nvPicPr>
          <p:cNvPr id="742" name="Google Shape;742;g2af48a9d858_0_57"/>
          <p:cNvPicPr preferRelativeResize="0"/>
          <p:nvPr/>
        </p:nvPicPr>
        <p:blipFill rotWithShape="1">
          <a:blip r:embed="rId6">
            <a:alphaModFix/>
          </a:blip>
          <a:srcRect l="49413" t="31539" b="56254"/>
          <a:stretch/>
        </p:blipFill>
        <p:spPr>
          <a:xfrm>
            <a:off x="9499380" y="1190635"/>
            <a:ext cx="2756399" cy="997563"/>
          </a:xfrm>
          <a:prstGeom prst="rect">
            <a:avLst/>
          </a:prstGeom>
          <a:noFill/>
          <a:ln>
            <a:noFill/>
          </a:ln>
        </p:spPr>
      </p:pic>
      <p:sp>
        <p:nvSpPr>
          <p:cNvPr id="743" name="Google Shape;743;g2af48a9d858_0_57"/>
          <p:cNvSpPr txBox="1"/>
          <p:nvPr/>
        </p:nvSpPr>
        <p:spPr>
          <a:xfrm>
            <a:off x="12331309" y="1190635"/>
            <a:ext cx="2756400" cy="8445389"/>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PL" sz="2199" b="1" dirty="0">
                <a:solidFill>
                  <a:srgbClr val="1E2328"/>
                </a:solidFill>
                <a:latin typeface="Montserrat"/>
                <a:ea typeface="Montserrat"/>
                <a:cs typeface="Montserrat"/>
                <a:sym typeface="Montserrat"/>
              </a:rPr>
              <a:t>Ścieg kryty</a:t>
            </a: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PL" sz="2199" b="1" dirty="0">
                <a:solidFill>
                  <a:srgbClr val="1E2328"/>
                </a:solidFill>
                <a:latin typeface="Montserrat"/>
                <a:ea typeface="Montserrat"/>
                <a:cs typeface="Montserrat"/>
                <a:sym typeface="Montserrat"/>
              </a:rPr>
              <a:t>Ścieg muszelkowy</a:t>
            </a: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PL" sz="2199" b="1" dirty="0">
                <a:solidFill>
                  <a:srgbClr val="1E2328"/>
                </a:solidFill>
                <a:latin typeface="Montserrat"/>
                <a:ea typeface="Montserrat"/>
                <a:cs typeface="Montserrat"/>
                <a:sym typeface="Montserrat"/>
              </a:rPr>
              <a:t>Ścieg na okrętkę</a:t>
            </a: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PL" sz="2199" b="1" dirty="0">
                <a:solidFill>
                  <a:srgbClr val="1E2328"/>
                </a:solidFill>
                <a:latin typeface="Montserrat"/>
                <a:ea typeface="Montserrat"/>
                <a:cs typeface="Montserrat"/>
                <a:sym typeface="Montserrat"/>
              </a:rPr>
              <a:t>Trzy ściegi</a:t>
            </a: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PL" sz="2199" b="1" dirty="0">
                <a:solidFill>
                  <a:srgbClr val="1E2328"/>
                </a:solidFill>
                <a:latin typeface="Montserrat"/>
                <a:ea typeface="Montserrat"/>
                <a:cs typeface="Montserrat"/>
                <a:sym typeface="Montserrat"/>
              </a:rPr>
              <a:t>Plaster miodu</a:t>
            </a: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PL" sz="2199" b="1" dirty="0">
                <a:solidFill>
                  <a:srgbClr val="1E2328"/>
                </a:solidFill>
                <a:latin typeface="Montserrat"/>
                <a:ea typeface="Montserrat"/>
                <a:cs typeface="Montserrat"/>
                <a:sym typeface="Montserrat"/>
              </a:rPr>
              <a:t>Dziurka na guzik</a:t>
            </a: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dirty="0"/>
          </a:p>
        </p:txBody>
      </p:sp>
      <p:pic>
        <p:nvPicPr>
          <p:cNvPr id="744" name="Google Shape;744;g2af48a9d858_0_57"/>
          <p:cNvPicPr preferRelativeResize="0"/>
          <p:nvPr/>
        </p:nvPicPr>
        <p:blipFill rotWithShape="1">
          <a:blip r:embed="rId6">
            <a:alphaModFix/>
          </a:blip>
          <a:srcRect l="67172" t="55353" r="24416" b="32441"/>
          <a:stretch/>
        </p:blipFill>
        <p:spPr>
          <a:xfrm rot="5400000">
            <a:off x="10248288" y="1795474"/>
            <a:ext cx="864375" cy="1881525"/>
          </a:xfrm>
          <a:prstGeom prst="rect">
            <a:avLst/>
          </a:prstGeom>
          <a:noFill/>
          <a:ln>
            <a:noFill/>
          </a:ln>
        </p:spPr>
      </p:pic>
      <p:pic>
        <p:nvPicPr>
          <p:cNvPr id="745" name="Google Shape;745;g2af48a9d858_0_57"/>
          <p:cNvPicPr preferRelativeResize="0"/>
          <p:nvPr/>
        </p:nvPicPr>
        <p:blipFill rotWithShape="1">
          <a:blip r:embed="rId6">
            <a:alphaModFix/>
          </a:blip>
          <a:srcRect l="88516" t="55353" r="2434" b="32441"/>
          <a:stretch/>
        </p:blipFill>
        <p:spPr>
          <a:xfrm rot="5400000">
            <a:off x="10119846" y="5335163"/>
            <a:ext cx="859300" cy="1738524"/>
          </a:xfrm>
          <a:prstGeom prst="rect">
            <a:avLst/>
          </a:prstGeom>
          <a:noFill/>
          <a:ln>
            <a:noFill/>
          </a:ln>
        </p:spPr>
      </p:pic>
      <p:pic>
        <p:nvPicPr>
          <p:cNvPr id="746" name="Google Shape;746;g2af48a9d858_0_57"/>
          <p:cNvPicPr preferRelativeResize="0"/>
          <p:nvPr/>
        </p:nvPicPr>
        <p:blipFill rotWithShape="1">
          <a:blip r:embed="rId6">
            <a:alphaModFix/>
          </a:blip>
          <a:srcRect l="75095" t="55353" r="16493" b="32441"/>
          <a:stretch/>
        </p:blipFill>
        <p:spPr>
          <a:xfrm rot="5400000">
            <a:off x="14655475" y="5287750"/>
            <a:ext cx="825924" cy="1797875"/>
          </a:xfrm>
          <a:prstGeom prst="rect">
            <a:avLst/>
          </a:prstGeom>
          <a:noFill/>
          <a:ln>
            <a:noFill/>
          </a:ln>
        </p:spPr>
      </p:pic>
      <p:pic>
        <p:nvPicPr>
          <p:cNvPr id="747" name="Google Shape;747;g2af48a9d858_0_57"/>
          <p:cNvPicPr preferRelativeResize="0"/>
          <p:nvPr/>
        </p:nvPicPr>
        <p:blipFill rotWithShape="1">
          <a:blip r:embed="rId6">
            <a:alphaModFix/>
          </a:blip>
          <a:srcRect l="14285" t="43486" r="76750" b="44308"/>
          <a:stretch/>
        </p:blipFill>
        <p:spPr>
          <a:xfrm rot="5400000">
            <a:off x="15574139" y="2423102"/>
            <a:ext cx="725851" cy="1482575"/>
          </a:xfrm>
          <a:prstGeom prst="rect">
            <a:avLst/>
          </a:prstGeom>
          <a:noFill/>
          <a:ln>
            <a:noFill/>
          </a:ln>
        </p:spPr>
      </p:pic>
      <p:pic>
        <p:nvPicPr>
          <p:cNvPr id="748" name="Google Shape;748;g2af48a9d858_0_57"/>
          <p:cNvPicPr preferRelativeResize="0"/>
          <p:nvPr/>
        </p:nvPicPr>
        <p:blipFill rotWithShape="1">
          <a:blip r:embed="rId6">
            <a:alphaModFix/>
          </a:blip>
          <a:srcRect l="21190" t="56289" r="63347" b="31505"/>
          <a:stretch/>
        </p:blipFill>
        <p:spPr>
          <a:xfrm rot="-5400000">
            <a:off x="14797825" y="4051151"/>
            <a:ext cx="1136599" cy="1345851"/>
          </a:xfrm>
          <a:prstGeom prst="rect">
            <a:avLst/>
          </a:prstGeom>
          <a:noFill/>
          <a:ln>
            <a:noFill/>
          </a:ln>
        </p:spPr>
      </p:pic>
      <p:pic>
        <p:nvPicPr>
          <p:cNvPr id="749" name="Google Shape;749;g2af48a9d858_0_57"/>
          <p:cNvPicPr preferRelativeResize="0"/>
          <p:nvPr/>
        </p:nvPicPr>
        <p:blipFill rotWithShape="1">
          <a:blip r:embed="rId6">
            <a:alphaModFix/>
          </a:blip>
          <a:srcRect l="24718" t="69046" r="51752" b="19750"/>
          <a:stretch/>
        </p:blipFill>
        <p:spPr>
          <a:xfrm>
            <a:off x="14955876" y="7275151"/>
            <a:ext cx="1575450" cy="1125299"/>
          </a:xfrm>
          <a:prstGeom prst="rect">
            <a:avLst/>
          </a:prstGeom>
          <a:noFill/>
          <a:ln>
            <a:noFill/>
          </a:ln>
        </p:spPr>
      </p:pic>
      <p:pic>
        <p:nvPicPr>
          <p:cNvPr id="750" name="Google Shape;750;g2af48a9d858_0_57"/>
          <p:cNvPicPr preferRelativeResize="0"/>
          <p:nvPr/>
        </p:nvPicPr>
        <p:blipFill rotWithShape="1">
          <a:blip r:embed="rId6">
            <a:alphaModFix/>
          </a:blip>
          <a:srcRect l="47439" t="68922" r="40808" b="19874"/>
          <a:stretch/>
        </p:blipFill>
        <p:spPr>
          <a:xfrm rot="5400000">
            <a:off x="10676471" y="6733337"/>
            <a:ext cx="1134951" cy="1623026"/>
          </a:xfrm>
          <a:prstGeom prst="rect">
            <a:avLst/>
          </a:prstGeom>
          <a:noFill/>
          <a:ln>
            <a:noFill/>
          </a:ln>
        </p:spPr>
      </p:pic>
      <p:pic>
        <p:nvPicPr>
          <p:cNvPr id="751" name="Google Shape;751;g2af48a9d858_0_57"/>
          <p:cNvPicPr preferRelativeResize="0"/>
          <p:nvPr/>
        </p:nvPicPr>
        <p:blipFill rotWithShape="1">
          <a:blip r:embed="rId6">
            <a:alphaModFix/>
          </a:blip>
          <a:srcRect l="6247" t="81390" r="78339" b="7406"/>
          <a:stretch/>
        </p:blipFill>
        <p:spPr>
          <a:xfrm rot="10800000">
            <a:off x="14946645" y="8758947"/>
            <a:ext cx="1132833" cy="1235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grpSp>
        <p:nvGrpSpPr>
          <p:cNvPr id="756" name="Google Shape;756;g32b8d80e59a_0_157"/>
          <p:cNvGrpSpPr/>
          <p:nvPr/>
        </p:nvGrpSpPr>
        <p:grpSpPr>
          <a:xfrm>
            <a:off x="12759477" y="5674870"/>
            <a:ext cx="2839841" cy="4612380"/>
            <a:chOff x="0" y="0"/>
            <a:chExt cx="2254200" cy="3661200"/>
          </a:xfrm>
        </p:grpSpPr>
        <p:sp>
          <p:nvSpPr>
            <p:cNvPr id="757" name="Google Shape;757;g32b8d80e59a_0_157"/>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758" name="Google Shape;758;g32b8d80e59a_0_157"/>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759" name="Google Shape;759;g32b8d80e59a_0_157"/>
          <p:cNvPicPr preferRelativeResize="0"/>
          <p:nvPr/>
        </p:nvPicPr>
        <p:blipFill rotWithShape="1">
          <a:blip r:embed="rId3">
            <a:alphaModFix/>
          </a:blip>
          <a:srcRect l="14172" r="14250"/>
          <a:stretch/>
        </p:blipFill>
        <p:spPr>
          <a:xfrm>
            <a:off x="11144825" y="2246225"/>
            <a:ext cx="3225575" cy="6855751"/>
          </a:xfrm>
          <a:prstGeom prst="rect">
            <a:avLst/>
          </a:prstGeom>
          <a:noFill/>
          <a:ln>
            <a:noFill/>
          </a:ln>
        </p:spPr>
      </p:pic>
      <p:grpSp>
        <p:nvGrpSpPr>
          <p:cNvPr id="760" name="Google Shape;760;g32b8d80e59a_0_157"/>
          <p:cNvGrpSpPr/>
          <p:nvPr/>
        </p:nvGrpSpPr>
        <p:grpSpPr>
          <a:xfrm>
            <a:off x="0" y="0"/>
            <a:ext cx="18288000" cy="10287000"/>
            <a:chOff x="0" y="0"/>
            <a:chExt cx="24384000" cy="13716000"/>
          </a:xfrm>
        </p:grpSpPr>
        <p:cxnSp>
          <p:nvCxnSpPr>
            <p:cNvPr id="761" name="Google Shape;761;g32b8d80e59a_0_15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62" name="Google Shape;762;g32b8d80e59a_0_15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63" name="Google Shape;763;g32b8d80e59a_0_15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cxnSp>
        <p:nvCxnSpPr>
          <p:cNvPr id="764" name="Google Shape;764;g32b8d80e59a_0_15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765" name="Google Shape;765;g32b8d80e59a_0_157"/>
          <p:cNvSpPr/>
          <p:nvPr/>
        </p:nvSpPr>
        <p:spPr>
          <a:xfrm>
            <a:off x="4956956" y="7349603"/>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5">
              <a:alphaModFix/>
            </a:blip>
            <a:stretch>
              <a:fillRect/>
            </a:stretch>
          </a:blipFill>
          <a:ln>
            <a:noFill/>
          </a:ln>
        </p:spPr>
        <p:txBody>
          <a:bodyPr/>
          <a:lstStyle/>
          <a:p>
            <a:endParaRPr lang="pl-PL"/>
          </a:p>
        </p:txBody>
      </p:sp>
      <p:sp>
        <p:nvSpPr>
          <p:cNvPr id="766" name="Google Shape;766;g32b8d80e59a_0_157"/>
          <p:cNvSpPr txBox="1"/>
          <p:nvPr/>
        </p:nvSpPr>
        <p:spPr>
          <a:xfrm>
            <a:off x="2939575" y="2814375"/>
            <a:ext cx="74913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Ściegi</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dekoracyjne</a:t>
            </a:r>
            <a:endParaRPr dirty="0"/>
          </a:p>
        </p:txBody>
      </p:sp>
      <p:grpSp>
        <p:nvGrpSpPr>
          <p:cNvPr id="767" name="Google Shape;767;g32b8d80e59a_0_157"/>
          <p:cNvGrpSpPr/>
          <p:nvPr/>
        </p:nvGrpSpPr>
        <p:grpSpPr>
          <a:xfrm>
            <a:off x="2939574" y="7417785"/>
            <a:ext cx="1677150" cy="563152"/>
            <a:chOff x="0" y="0"/>
            <a:chExt cx="2236199" cy="750870"/>
          </a:xfrm>
        </p:grpSpPr>
        <p:grpSp>
          <p:nvGrpSpPr>
            <p:cNvPr id="768" name="Google Shape;768;g32b8d80e59a_0_157"/>
            <p:cNvGrpSpPr/>
            <p:nvPr/>
          </p:nvGrpSpPr>
          <p:grpSpPr>
            <a:xfrm>
              <a:off x="0" y="0"/>
              <a:ext cx="2236199" cy="750870"/>
              <a:chOff x="0" y="0"/>
              <a:chExt cx="742800" cy="249417"/>
            </a:xfrm>
          </p:grpSpPr>
          <p:sp>
            <p:nvSpPr>
              <p:cNvPr id="769" name="Google Shape;769;g32b8d80e59a_0_157"/>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770" name="Google Shape;770;g32b8d80e59a_0_157"/>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71" name="Google Shape;771;g32b8d80e59a_0_157"/>
            <p:cNvSpPr txBox="1"/>
            <p:nvPr/>
          </p:nvSpPr>
          <p:spPr>
            <a:xfrm>
              <a:off x="0" y="199850"/>
              <a:ext cx="2235900" cy="443199"/>
            </a:xfrm>
            <a:prstGeom prst="rect">
              <a:avLst/>
            </a:prstGeom>
            <a:noFill/>
            <a:ln>
              <a:noFill/>
            </a:ln>
          </p:spPr>
          <p:txBody>
            <a:bodyPr spcFirstLastPara="1" wrap="square" lIns="0" tIns="0" rIns="0" bIns="0" anchor="t" anchorCtr="0">
              <a:spAutoFit/>
            </a:bodyPr>
            <a:lstStyle/>
            <a:p>
              <a:pPr lvl="0" algn="ctr">
                <a:lnSpc>
                  <a:spcPct val="120000"/>
                </a:lnSpc>
              </a:pPr>
              <a:r>
                <a:rPr lang="en-US" sz="1800" dirty="0" err="1">
                  <a:latin typeface="Montserrat"/>
                  <a:ea typeface="Montserrat"/>
                  <a:cs typeface="Montserrat"/>
                  <a:sym typeface="Montserrat"/>
                </a:rPr>
                <a:t>Obejrzyj</a:t>
              </a:r>
              <a:r>
                <a:rPr lang="en-US" sz="1800" dirty="0">
                  <a:latin typeface="Montserrat"/>
                  <a:ea typeface="Montserrat"/>
                  <a:cs typeface="Montserrat"/>
                  <a:sym typeface="Montserrat"/>
                </a:rPr>
                <a:t> </a:t>
              </a:r>
              <a:r>
                <a:rPr lang="en-US" sz="1800" dirty="0" err="1">
                  <a:latin typeface="Montserrat"/>
                  <a:ea typeface="Montserrat"/>
                  <a:cs typeface="Montserrat"/>
                  <a:sym typeface="Montserrat"/>
                </a:rPr>
                <a:t>tutaj</a:t>
              </a:r>
              <a:endParaRPr dirty="0"/>
            </a:p>
          </p:txBody>
        </p:sp>
      </p:grpSp>
      <p:sp>
        <p:nvSpPr>
          <p:cNvPr id="772" name="Google Shape;772;g32b8d80e59a_0_157"/>
          <p:cNvSpPr txBox="1"/>
          <p:nvPr/>
        </p:nvSpPr>
        <p:spPr>
          <a:xfrm>
            <a:off x="1031566" y="4612778"/>
            <a:ext cx="9231300" cy="1522917"/>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Aby używać dekoracyjnych ściegów z zwykłej maszyny do szycia, musisz wiedzieć, jak regulować długość i szerokość ściegu, te ustawienia bezpośrednio wpływają na wygląd ściegu.</a:t>
            </a:r>
            <a:endParaRPr dirty="0"/>
          </a:p>
        </p:txBody>
      </p:sp>
      <p:sp>
        <p:nvSpPr>
          <p:cNvPr id="773" name="Google Shape;773;g32b8d80e59a_0_15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774" name="Google Shape;774;g32b8d80e59a_0_157"/>
          <p:cNvGrpSpPr/>
          <p:nvPr/>
        </p:nvGrpSpPr>
        <p:grpSpPr>
          <a:xfrm>
            <a:off x="0" y="0"/>
            <a:ext cx="18288000" cy="10287000"/>
            <a:chOff x="0" y="0"/>
            <a:chExt cx="24384000" cy="13716000"/>
          </a:xfrm>
        </p:grpSpPr>
        <p:cxnSp>
          <p:nvCxnSpPr>
            <p:cNvPr id="775" name="Google Shape;775;g32b8d80e59a_0_15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776" name="Google Shape;776;g32b8d80e59a_0_15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77" name="Google Shape;777;g32b8d80e59a_0_15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sp>
        <p:nvSpPr>
          <p:cNvPr id="778" name="Google Shape;778;g32b8d80e59a_0_15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
        <p:nvSpPr>
          <p:cNvPr id="779" name="Google Shape;779;g32b8d80e59a_0_15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780" name="Google Shape;780;g32b8d80e59a_0_157"/>
          <p:cNvSpPr txBox="1"/>
          <p:nvPr/>
        </p:nvSpPr>
        <p:spPr>
          <a:xfrm>
            <a:off x="5771925" y="7476163"/>
            <a:ext cx="12198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solidFill>
                  <a:schemeClr val="dk1"/>
                </a:solidFill>
                <a:latin typeface="Calibri"/>
                <a:ea typeface="Calibri"/>
                <a:cs typeface="Calibri"/>
                <a:sym typeface="Calibri"/>
              </a:rPr>
              <a:t>https://www.youtube.com/watch?v=TjTz1e24-LI</a:t>
            </a:r>
            <a:endParaRPr sz="1900">
              <a:solidFill>
                <a:schemeClr val="dk1"/>
              </a:solidFill>
              <a:latin typeface="Calibri"/>
              <a:ea typeface="Calibri"/>
              <a:cs typeface="Calibri"/>
              <a:sym typeface="Calibri"/>
            </a:endParaRPr>
          </a:p>
        </p:txBody>
      </p:sp>
      <p:sp>
        <p:nvSpPr>
          <p:cNvPr id="781" name="Google Shape;781;g32b8d80e59a_0_157"/>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g32b8d80e59a_0_157"/>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g32b8d80e59a_0_157"/>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g32b8d80e59a_0_157"/>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g32b8d80e59a_0_157"/>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g32b8d80e59a_0_157"/>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g32b8d80e59a_0_157"/>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g32b8d80e59a_0_157"/>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9" name="Google Shape;789;g32b8d80e59a_0_157"/>
          <p:cNvGrpSpPr/>
          <p:nvPr/>
        </p:nvGrpSpPr>
        <p:grpSpPr>
          <a:xfrm>
            <a:off x="65700" y="1113950"/>
            <a:ext cx="5368416" cy="923413"/>
            <a:chOff x="0" y="0"/>
            <a:chExt cx="1980673" cy="1084200"/>
          </a:xfrm>
        </p:grpSpPr>
        <p:sp>
          <p:nvSpPr>
            <p:cNvPr id="790" name="Google Shape;790;g32b8d80e59a_0_157"/>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791" name="Google Shape;791;g32b8d80e59a_0_157"/>
            <p:cNvSpPr txBox="1"/>
            <p:nvPr/>
          </p:nvSpPr>
          <p:spPr>
            <a:xfrm>
              <a:off x="0" y="0"/>
              <a:ext cx="1980600" cy="1084200"/>
            </a:xfrm>
            <a:prstGeom prst="rect">
              <a:avLst/>
            </a:prstGeom>
            <a:solidFill>
              <a:srgbClr val="CFCF5A"/>
            </a:solid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92" name="Google Shape;792;g32b8d80e59a_0_157"/>
          <p:cNvSpPr txBox="1"/>
          <p:nvPr/>
        </p:nvSpPr>
        <p:spPr>
          <a:xfrm>
            <a:off x="320107" y="1347013"/>
            <a:ext cx="8061889" cy="582019"/>
          </a:xfrm>
          <a:prstGeom prst="rect">
            <a:avLst/>
          </a:prstGeom>
          <a:noFill/>
          <a:ln>
            <a:noFill/>
          </a:ln>
        </p:spPr>
        <p:txBody>
          <a:bodyPr spcFirstLastPara="1" wrap="square" lIns="0" tIns="0" rIns="0" bIns="0" anchor="t" anchorCtr="0">
            <a:spAutoFit/>
          </a:bodyPr>
          <a:lstStyle/>
          <a:p>
            <a:pPr lvl="0">
              <a:lnSpc>
                <a:spcPct val="122002"/>
              </a:lnSpc>
            </a:pPr>
            <a:r>
              <a:rPr lang="en-US" sz="3100" dirty="0" err="1">
                <a:solidFill>
                  <a:srgbClr val="FFFFFF"/>
                </a:solidFill>
                <a:latin typeface="DM Serif Display"/>
                <a:ea typeface="DM Serif Display"/>
                <a:cs typeface="DM Serif Display"/>
                <a:sym typeface="DM Serif Display"/>
              </a:rPr>
              <a:t>Techniki</a:t>
            </a:r>
            <a:r>
              <a:rPr lang="en-US" sz="3100" dirty="0">
                <a:solidFill>
                  <a:srgbClr val="FFFFFF"/>
                </a:solidFill>
                <a:latin typeface="DM Serif Display"/>
                <a:ea typeface="DM Serif Display"/>
                <a:cs typeface="DM Serif Display"/>
                <a:sym typeface="DM Serif Display"/>
              </a:rPr>
              <a:t> </a:t>
            </a:r>
            <a:r>
              <a:rPr lang="en-US" sz="3100" dirty="0" err="1">
                <a:solidFill>
                  <a:srgbClr val="FFFFFF"/>
                </a:solidFill>
                <a:latin typeface="DM Serif Display"/>
                <a:ea typeface="DM Serif Display"/>
                <a:cs typeface="DM Serif Display"/>
                <a:sym typeface="DM Serif Display"/>
              </a:rPr>
              <a:t>szycia</a:t>
            </a:r>
            <a:r>
              <a:rPr lang="en-US" sz="3100" dirty="0">
                <a:solidFill>
                  <a:srgbClr val="FFFFFF"/>
                </a:solidFill>
                <a:latin typeface="DM Serif Display"/>
                <a:ea typeface="DM Serif Display"/>
                <a:cs typeface="DM Serif Display"/>
                <a:sym typeface="DM Serif Display"/>
              </a:rPr>
              <a:t> </a:t>
            </a:r>
            <a:r>
              <a:rPr lang="en-US" sz="3100" dirty="0" err="1">
                <a:solidFill>
                  <a:srgbClr val="FFFFFF"/>
                </a:solidFill>
                <a:latin typeface="DM Serif Display"/>
                <a:ea typeface="DM Serif Display"/>
                <a:cs typeface="DM Serif Display"/>
                <a:sym typeface="DM Serif Display"/>
              </a:rPr>
              <a:t>maszynowego</a:t>
            </a:r>
            <a:endParaRPr sz="31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796"/>
        <p:cNvGrpSpPr/>
        <p:nvPr/>
      </p:nvGrpSpPr>
      <p:grpSpPr>
        <a:xfrm>
          <a:off x="0" y="0"/>
          <a:ext cx="0" cy="0"/>
          <a:chOff x="0" y="0"/>
          <a:chExt cx="0" cy="0"/>
        </a:xfrm>
      </p:grpSpPr>
      <p:grpSp>
        <p:nvGrpSpPr>
          <p:cNvPr id="797" name="Google Shape;797;g3299510502b_0_66"/>
          <p:cNvGrpSpPr/>
          <p:nvPr/>
        </p:nvGrpSpPr>
        <p:grpSpPr>
          <a:xfrm>
            <a:off x="0" y="0"/>
            <a:ext cx="18288000" cy="10287000"/>
            <a:chOff x="0" y="0"/>
            <a:chExt cx="24384000" cy="13716000"/>
          </a:xfrm>
        </p:grpSpPr>
        <p:cxnSp>
          <p:nvCxnSpPr>
            <p:cNvPr id="798" name="Google Shape;798;g3299510502b_0_6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99" name="Google Shape;799;g3299510502b_0_6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00" name="Google Shape;800;g3299510502b_0_6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801" name="Google Shape;801;g3299510502b_0_6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pic>
        <p:nvPicPr>
          <p:cNvPr id="802" name="Google Shape;802;g3299510502b_0_66"/>
          <p:cNvPicPr preferRelativeResize="0"/>
          <p:nvPr/>
        </p:nvPicPr>
        <p:blipFill rotWithShape="1">
          <a:blip r:embed="rId4">
            <a:alphaModFix/>
          </a:blip>
          <a:srcRect t="11527" b="6019"/>
          <a:stretch/>
        </p:blipFill>
        <p:spPr>
          <a:xfrm>
            <a:off x="10091165" y="3236775"/>
            <a:ext cx="6048374" cy="6649800"/>
          </a:xfrm>
          <a:prstGeom prst="rect">
            <a:avLst/>
          </a:prstGeom>
          <a:noFill/>
          <a:ln>
            <a:noFill/>
          </a:ln>
        </p:spPr>
      </p:pic>
      <p:grpSp>
        <p:nvGrpSpPr>
          <p:cNvPr id="803" name="Google Shape;803;g3299510502b_0_66"/>
          <p:cNvGrpSpPr/>
          <p:nvPr/>
        </p:nvGrpSpPr>
        <p:grpSpPr>
          <a:xfrm>
            <a:off x="15625175" y="7371955"/>
            <a:ext cx="1028753" cy="2807522"/>
            <a:chOff x="0" y="0"/>
            <a:chExt cx="816600" cy="2228546"/>
          </a:xfrm>
        </p:grpSpPr>
        <p:sp>
          <p:nvSpPr>
            <p:cNvPr id="804" name="Google Shape;804;g3299510502b_0_66"/>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805" name="Google Shape;805;g3299510502b_0_66"/>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06" name="Google Shape;806;g3299510502b_0_66"/>
          <p:cNvSpPr txBox="1"/>
          <p:nvPr/>
        </p:nvSpPr>
        <p:spPr>
          <a:xfrm>
            <a:off x="237225" y="1197700"/>
            <a:ext cx="8310900" cy="923400"/>
          </a:xfrm>
          <a:prstGeom prst="rect">
            <a:avLst/>
          </a:prstGeom>
          <a:noFill/>
          <a:ln>
            <a:noFill/>
          </a:ln>
        </p:spPr>
        <p:txBody>
          <a:bodyPr spcFirstLastPara="1" wrap="square" lIns="0" tIns="0" rIns="0" bIns="0" anchor="t" anchorCtr="0">
            <a:spAutoFit/>
          </a:bodyPr>
          <a:lstStyle/>
          <a:p>
            <a:pPr lvl="0"/>
            <a:r>
              <a:rPr lang="en-US" sz="6000" dirty="0">
                <a:solidFill>
                  <a:srgbClr val="1E2328"/>
                </a:solidFill>
                <a:latin typeface="DM Serif Display"/>
                <a:ea typeface="DM Serif Display"/>
                <a:cs typeface="DM Serif Display"/>
                <a:sym typeface="DM Serif Display"/>
              </a:rPr>
              <a:t>Haft </a:t>
            </a:r>
            <a:r>
              <a:rPr lang="en-US" sz="6000" dirty="0" err="1">
                <a:solidFill>
                  <a:srgbClr val="1E2328"/>
                </a:solidFill>
                <a:latin typeface="DM Serif Display"/>
                <a:ea typeface="DM Serif Display"/>
                <a:cs typeface="DM Serif Display"/>
                <a:sym typeface="DM Serif Display"/>
              </a:rPr>
              <a:t>wolnoręczny</a:t>
            </a:r>
            <a:endParaRPr sz="6000" dirty="0">
              <a:solidFill>
                <a:srgbClr val="1E2328"/>
              </a:solidFill>
              <a:latin typeface="DM Serif Display"/>
              <a:ea typeface="DM Serif Display"/>
              <a:cs typeface="DM Serif Display"/>
              <a:sym typeface="DM Serif Display"/>
            </a:endParaRPr>
          </a:p>
        </p:txBody>
      </p:sp>
      <p:sp>
        <p:nvSpPr>
          <p:cNvPr id="807" name="Google Shape;807;g3299510502b_0_66"/>
          <p:cNvSpPr txBox="1"/>
          <p:nvPr/>
        </p:nvSpPr>
        <p:spPr>
          <a:xfrm>
            <a:off x="237225" y="2132125"/>
            <a:ext cx="16083300" cy="1015278"/>
          </a:xfrm>
          <a:prstGeom prst="rect">
            <a:avLst/>
          </a:prstGeom>
          <a:noFill/>
          <a:ln>
            <a:noFill/>
          </a:ln>
        </p:spPr>
        <p:txBody>
          <a:bodyPr spcFirstLastPara="1" wrap="square" lIns="0" tIns="0" rIns="0" bIns="0" anchor="t" anchorCtr="0">
            <a:spAutoFit/>
          </a:bodyPr>
          <a:lstStyle/>
          <a:p>
            <a:pPr lvl="0">
              <a:lnSpc>
                <a:spcPct val="150022"/>
              </a:lnSpc>
              <a:buClr>
                <a:schemeClr val="dk1"/>
              </a:buClr>
            </a:pPr>
            <a:r>
              <a:rPr lang="pl-PL" sz="2199" dirty="0">
                <a:solidFill>
                  <a:srgbClr val="1E2328"/>
                </a:solidFill>
                <a:latin typeface="Montserrat"/>
                <a:ea typeface="Montserrat"/>
                <a:cs typeface="Montserrat"/>
                <a:sym typeface="Montserrat"/>
              </a:rPr>
              <a:t>Jedynymi narzędziami, które musisz mieć do haftu maszynowego wolnego, są maszyna do szycia z możliwością opuszczania przycisków podawania, stopka do haftu i twoja kreatywność. Oto kilka dodatkowych wskazówek:</a:t>
            </a:r>
            <a:endParaRPr sz="2199" dirty="0">
              <a:solidFill>
                <a:srgbClr val="1E2328"/>
              </a:solidFill>
              <a:latin typeface="Montserrat"/>
              <a:ea typeface="Montserrat"/>
              <a:cs typeface="Montserrat"/>
              <a:sym typeface="Montserrat"/>
            </a:endParaRPr>
          </a:p>
        </p:txBody>
      </p:sp>
      <p:sp>
        <p:nvSpPr>
          <p:cNvPr id="808" name="Google Shape;808;g3299510502b_0_66"/>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809" name="Google Shape;809;g3299510502b_0_66"/>
          <p:cNvGrpSpPr/>
          <p:nvPr/>
        </p:nvGrpSpPr>
        <p:grpSpPr>
          <a:xfrm>
            <a:off x="0" y="0"/>
            <a:ext cx="18288000" cy="10287000"/>
            <a:chOff x="0" y="0"/>
            <a:chExt cx="24384000" cy="13716000"/>
          </a:xfrm>
        </p:grpSpPr>
        <p:cxnSp>
          <p:nvCxnSpPr>
            <p:cNvPr id="810" name="Google Shape;810;g3299510502b_0_66"/>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811" name="Google Shape;811;g3299510502b_0_6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12" name="Google Shape;812;g3299510502b_0_6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813" name="Google Shape;813;g3299510502b_0_6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814" name="Google Shape;814;g3299510502b_0_66"/>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815" name="Google Shape;815;g3299510502b_0_66"/>
          <p:cNvSpPr txBox="1"/>
          <p:nvPr/>
        </p:nvSpPr>
        <p:spPr>
          <a:xfrm>
            <a:off x="327125" y="3236775"/>
            <a:ext cx="9621000" cy="6649800"/>
          </a:xfrm>
          <a:prstGeom prst="rect">
            <a:avLst/>
          </a:prstGeom>
          <a:noFill/>
          <a:ln>
            <a:noFill/>
          </a:ln>
        </p:spPr>
        <p:txBody>
          <a:bodyPr spcFirstLastPara="1" wrap="square" lIns="91425" tIns="91425" rIns="91425" bIns="91425" anchor="t" anchorCtr="0">
            <a:noAutofit/>
          </a:bodyPr>
          <a:lstStyle/>
          <a:p>
            <a:pPr lvl="0"/>
            <a:r>
              <a:rPr lang="pl-PL" sz="2399" b="1" dirty="0">
                <a:solidFill>
                  <a:srgbClr val="1E2328"/>
                </a:solidFill>
                <a:latin typeface="Montserrat"/>
                <a:ea typeface="Montserrat"/>
                <a:cs typeface="Montserrat"/>
                <a:sym typeface="Montserrat"/>
              </a:rPr>
              <a:t>Kup stopkę do haftu lub cerowania do maszyny do szycia</a:t>
            </a:r>
            <a:r>
              <a:rPr lang="pl-PL" sz="2399" dirty="0">
                <a:solidFill>
                  <a:srgbClr val="1E2328"/>
                </a:solidFill>
                <a:latin typeface="Montserrat"/>
                <a:ea typeface="Montserrat"/>
                <a:cs typeface="Montserrat"/>
                <a:sym typeface="Montserrat"/>
              </a:rPr>
              <a:t>
Warto zainwestować w stopkę do haftu lub cerowania do konkretnej maszyny do szycia.  Sprawdź wszystkie rodzaje haftu lub cerowania stóp.  Postępuj zgodnie z instrukcją producenta, aby dowiedzieć się, jak zdjąć standardową stopkę dociskową i wymienić ją na inną.</a:t>
            </a:r>
            <a:br>
              <a:rPr lang="en-US" sz="2199" dirty="0">
                <a:solidFill>
                  <a:srgbClr val="1E2328"/>
                </a:solidFill>
                <a:latin typeface="Montserrat"/>
                <a:ea typeface="Montserrat"/>
                <a:cs typeface="Montserrat"/>
                <a:sym typeface="Montserrat"/>
              </a:rPr>
            </a:br>
            <a:endParaRPr sz="2199" dirty="0">
              <a:solidFill>
                <a:srgbClr val="1E2328"/>
              </a:solidFill>
              <a:latin typeface="Montserrat"/>
              <a:ea typeface="Montserrat"/>
              <a:cs typeface="Montserrat"/>
              <a:sym typeface="Montserrat"/>
            </a:endParaRPr>
          </a:p>
          <a:p>
            <a:pPr marL="0" lvl="0" indent="0" algn="l" rtl="0">
              <a:spcBef>
                <a:spcPts val="0"/>
              </a:spcBef>
              <a:spcAft>
                <a:spcPts val="0"/>
              </a:spcAft>
              <a:buNone/>
            </a:pPr>
            <a:endParaRPr sz="2199" dirty="0">
              <a:solidFill>
                <a:srgbClr val="1E2328"/>
              </a:solidFill>
              <a:latin typeface="Montserrat"/>
              <a:ea typeface="Montserrat"/>
              <a:cs typeface="Montserrat"/>
              <a:sym typeface="Montserrat"/>
            </a:endParaRPr>
          </a:p>
          <a:p>
            <a:pPr lvl="0"/>
            <a:r>
              <a:rPr lang="pl-PL" sz="2399" b="1" dirty="0">
                <a:solidFill>
                  <a:srgbClr val="1E2328"/>
                </a:solidFill>
                <a:latin typeface="Montserrat"/>
                <a:ea typeface="Montserrat"/>
                <a:cs typeface="Montserrat"/>
                <a:sym typeface="Montserrat"/>
              </a:rPr>
              <a:t>Opuść ząbki transportera</a:t>
            </a:r>
            <a:r>
              <a:rPr lang="pl-PL" sz="2399" dirty="0">
                <a:solidFill>
                  <a:srgbClr val="1E2328"/>
                </a:solidFill>
                <a:latin typeface="Montserrat"/>
                <a:ea typeface="Montserrat"/>
                <a:cs typeface="Montserrat"/>
                <a:sym typeface="Montserrat"/>
              </a:rPr>
              <a:t>
To metalowe zęby, które zwykle przesuwają tkaninę przez maszynę do szycia.  Jednak do haftu </a:t>
            </a:r>
            <a:r>
              <a:rPr lang="pl-PL" sz="2399" dirty="0" err="1">
                <a:solidFill>
                  <a:srgbClr val="1E2328"/>
                </a:solidFill>
                <a:latin typeface="Montserrat"/>
                <a:ea typeface="Montserrat"/>
                <a:cs typeface="Montserrat"/>
                <a:sym typeface="Montserrat"/>
              </a:rPr>
              <a:t>wolnoręcznego</a:t>
            </a:r>
            <a:r>
              <a:rPr lang="pl-PL" sz="2399" dirty="0">
                <a:solidFill>
                  <a:srgbClr val="1E2328"/>
                </a:solidFill>
                <a:latin typeface="Montserrat"/>
                <a:ea typeface="Montserrat"/>
                <a:cs typeface="Montserrat"/>
                <a:sym typeface="Montserrat"/>
              </a:rPr>
              <a:t> nie chcesz tego ograniczenia, więc trzeba je obniżyć.  Sprawdź przewodnik po maszynie do szycia, aby znaleźć instrukcje, jak to zrobić; Zazwyczaj gdzieś ukryty jest mały przełącznik, który wystarczy przesunąć, by je opuścić.</a:t>
            </a:r>
            <a:endParaRPr sz="2199" dirty="0">
              <a:solidFill>
                <a:srgbClr val="1E2328"/>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819"/>
        <p:cNvGrpSpPr/>
        <p:nvPr/>
      </p:nvGrpSpPr>
      <p:grpSpPr>
        <a:xfrm>
          <a:off x="0" y="0"/>
          <a:ext cx="0" cy="0"/>
          <a:chOff x="0" y="0"/>
          <a:chExt cx="0" cy="0"/>
        </a:xfrm>
      </p:grpSpPr>
      <p:grpSp>
        <p:nvGrpSpPr>
          <p:cNvPr id="820" name="Google Shape;820;g3299510502b_0_149"/>
          <p:cNvGrpSpPr/>
          <p:nvPr/>
        </p:nvGrpSpPr>
        <p:grpSpPr>
          <a:xfrm>
            <a:off x="0" y="0"/>
            <a:ext cx="18288000" cy="10287000"/>
            <a:chOff x="0" y="0"/>
            <a:chExt cx="24384000" cy="13716000"/>
          </a:xfrm>
        </p:grpSpPr>
        <p:cxnSp>
          <p:nvCxnSpPr>
            <p:cNvPr id="821" name="Google Shape;821;g3299510502b_0_14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22" name="Google Shape;822;g3299510502b_0_14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23" name="Google Shape;823;g3299510502b_0_14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824" name="Google Shape;824;g3299510502b_0_14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pic>
        <p:nvPicPr>
          <p:cNvPr id="825" name="Google Shape;825;g3299510502b_0_149"/>
          <p:cNvPicPr preferRelativeResize="0"/>
          <p:nvPr/>
        </p:nvPicPr>
        <p:blipFill rotWithShape="1">
          <a:blip r:embed="rId4">
            <a:alphaModFix/>
          </a:blip>
          <a:srcRect t="12737" b="12730"/>
          <a:stretch/>
        </p:blipFill>
        <p:spPr>
          <a:xfrm>
            <a:off x="9748975" y="3096673"/>
            <a:ext cx="6048375" cy="5382552"/>
          </a:xfrm>
          <a:prstGeom prst="rect">
            <a:avLst/>
          </a:prstGeom>
          <a:noFill/>
          <a:ln>
            <a:noFill/>
          </a:ln>
        </p:spPr>
      </p:pic>
      <p:grpSp>
        <p:nvGrpSpPr>
          <p:cNvPr id="826" name="Google Shape;826;g3299510502b_0_149"/>
          <p:cNvGrpSpPr/>
          <p:nvPr/>
        </p:nvGrpSpPr>
        <p:grpSpPr>
          <a:xfrm>
            <a:off x="15560625" y="7479555"/>
            <a:ext cx="1028753" cy="2807522"/>
            <a:chOff x="0" y="0"/>
            <a:chExt cx="816600" cy="2228546"/>
          </a:xfrm>
        </p:grpSpPr>
        <p:sp>
          <p:nvSpPr>
            <p:cNvPr id="827" name="Google Shape;827;g3299510502b_0_149"/>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828" name="Google Shape;828;g3299510502b_0_149"/>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29" name="Google Shape;829;g3299510502b_0_149"/>
          <p:cNvSpPr txBox="1"/>
          <p:nvPr/>
        </p:nvSpPr>
        <p:spPr>
          <a:xfrm>
            <a:off x="237225" y="1197700"/>
            <a:ext cx="8310900" cy="923400"/>
          </a:xfrm>
          <a:prstGeom prst="rect">
            <a:avLst/>
          </a:prstGeom>
          <a:noFill/>
          <a:ln>
            <a:noFill/>
          </a:ln>
        </p:spPr>
        <p:txBody>
          <a:bodyPr spcFirstLastPara="1" wrap="square" lIns="0" tIns="0" rIns="0" bIns="0" anchor="t" anchorCtr="0">
            <a:spAutoFit/>
          </a:bodyPr>
          <a:lstStyle/>
          <a:p>
            <a:pPr lvl="0"/>
            <a:r>
              <a:rPr lang="en-US" sz="6000" dirty="0">
                <a:solidFill>
                  <a:srgbClr val="1E2328"/>
                </a:solidFill>
                <a:latin typeface="DM Serif Display"/>
                <a:ea typeface="DM Serif Display"/>
                <a:cs typeface="DM Serif Display"/>
                <a:sym typeface="DM Serif Display"/>
              </a:rPr>
              <a:t>Haft </a:t>
            </a:r>
            <a:r>
              <a:rPr lang="en-US" sz="6000" dirty="0" err="1">
                <a:solidFill>
                  <a:srgbClr val="1E2328"/>
                </a:solidFill>
                <a:latin typeface="DM Serif Display"/>
                <a:ea typeface="DM Serif Display"/>
                <a:cs typeface="DM Serif Display"/>
                <a:sym typeface="DM Serif Display"/>
              </a:rPr>
              <a:t>wolnoręczny</a:t>
            </a:r>
            <a:endParaRPr sz="6000" dirty="0">
              <a:solidFill>
                <a:srgbClr val="1E2328"/>
              </a:solidFill>
              <a:latin typeface="DM Serif Display"/>
              <a:ea typeface="DM Serif Display"/>
              <a:cs typeface="DM Serif Display"/>
              <a:sym typeface="DM Serif Display"/>
            </a:endParaRPr>
          </a:p>
        </p:txBody>
      </p:sp>
      <p:sp>
        <p:nvSpPr>
          <p:cNvPr id="830" name="Google Shape;830;g3299510502b_0_149"/>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831" name="Google Shape;831;g3299510502b_0_149"/>
          <p:cNvGrpSpPr/>
          <p:nvPr/>
        </p:nvGrpSpPr>
        <p:grpSpPr>
          <a:xfrm>
            <a:off x="0" y="0"/>
            <a:ext cx="18288000" cy="10287000"/>
            <a:chOff x="0" y="0"/>
            <a:chExt cx="24384000" cy="13716000"/>
          </a:xfrm>
        </p:grpSpPr>
        <p:cxnSp>
          <p:nvCxnSpPr>
            <p:cNvPr id="832" name="Google Shape;832;g3299510502b_0_149"/>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833" name="Google Shape;833;g3299510502b_0_14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34" name="Google Shape;834;g3299510502b_0_14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835" name="Google Shape;835;g3299510502b_0_149"/>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836" name="Google Shape;836;g3299510502b_0_149"/>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837" name="Google Shape;837;g3299510502b_0_149"/>
          <p:cNvSpPr txBox="1"/>
          <p:nvPr/>
        </p:nvSpPr>
        <p:spPr>
          <a:xfrm>
            <a:off x="237225" y="2121100"/>
            <a:ext cx="9261300" cy="6649800"/>
          </a:xfrm>
          <a:prstGeom prst="rect">
            <a:avLst/>
          </a:prstGeom>
          <a:noFill/>
          <a:ln>
            <a:noFill/>
          </a:ln>
        </p:spPr>
        <p:txBody>
          <a:bodyPr spcFirstLastPara="1" wrap="square" lIns="91425" tIns="91425" rIns="91425" bIns="91425" anchor="t" anchorCtr="0">
            <a:noAutofit/>
          </a:bodyPr>
          <a:lstStyle/>
          <a:p>
            <a:pPr lvl="0"/>
            <a:r>
              <a:rPr lang="pl-PL" sz="2399" b="1" dirty="0">
                <a:solidFill>
                  <a:srgbClr val="1E2328"/>
                </a:solidFill>
                <a:latin typeface="Montserrat"/>
                <a:ea typeface="Montserrat"/>
                <a:cs typeface="Montserrat"/>
                <a:sym typeface="Montserrat"/>
              </a:rPr>
              <a:t>Skróć długość oczka do 0
</a:t>
            </a:r>
            <a:r>
              <a:rPr lang="pl-PL" sz="2399" dirty="0">
                <a:solidFill>
                  <a:srgbClr val="1E2328"/>
                </a:solidFill>
                <a:latin typeface="Montserrat"/>
                <a:ea typeface="Montserrat"/>
                <a:cs typeface="Montserrat"/>
                <a:sym typeface="Montserrat"/>
              </a:rPr>
              <a:t>Skrócenie długości ściegu do minimum, na ile pozwala maszyna, da Ci optymalną swobodę podczas haftu.  Długość oczka zero jest lepsza, ale nie martw się, jeśli nie możesz zejść tak nisko, po prostu zmniejsz długość oczka do najniższego możliwego ustawienia.</a:t>
            </a:r>
            <a:endParaRPr sz="2199" dirty="0">
              <a:solidFill>
                <a:srgbClr val="1E2328"/>
              </a:solidFill>
              <a:latin typeface="Montserrat"/>
              <a:ea typeface="Montserrat"/>
              <a:cs typeface="Montserrat"/>
              <a:sym typeface="Montserrat"/>
            </a:endParaRPr>
          </a:p>
          <a:p>
            <a:pPr marL="0" lvl="0" indent="0" algn="l" rtl="0">
              <a:spcBef>
                <a:spcPts val="0"/>
              </a:spcBef>
              <a:spcAft>
                <a:spcPts val="0"/>
              </a:spcAft>
              <a:buNone/>
            </a:pPr>
            <a:endParaRPr sz="2199" dirty="0">
              <a:solidFill>
                <a:srgbClr val="1E2328"/>
              </a:solidFill>
              <a:latin typeface="Montserrat"/>
              <a:ea typeface="Montserrat"/>
              <a:cs typeface="Montserrat"/>
              <a:sym typeface="Montserrat"/>
            </a:endParaRPr>
          </a:p>
          <a:p>
            <a:pPr lvl="0"/>
            <a:r>
              <a:rPr lang="pl-PL" sz="2399" b="1" dirty="0">
                <a:solidFill>
                  <a:srgbClr val="1E2328"/>
                </a:solidFill>
                <a:latin typeface="Montserrat"/>
                <a:ea typeface="Montserrat"/>
                <a:cs typeface="Montserrat"/>
                <a:sym typeface="Montserrat"/>
              </a:rPr>
              <a:t>Użyj obręczy do haftu lub stabilizatora</a:t>
            </a:r>
            <a:r>
              <a:rPr lang="pl-PL" sz="2399" dirty="0">
                <a:solidFill>
                  <a:srgbClr val="1E2328"/>
                </a:solidFill>
                <a:latin typeface="Montserrat"/>
                <a:ea typeface="Montserrat"/>
                <a:cs typeface="Montserrat"/>
                <a:sym typeface="Montserrat"/>
              </a:rPr>
              <a:t>
Bez zwykłego ustawienia maszyny do szycia tkanina prawdopodobnie się zbiera i ogólnie będzie się źle zachowywać.  Dlatego musisz znaleźć sposób, by nadać tkaninie stabilność.  Do tego możesz użyć obręczy do haftu lub stabilizatorów tkanin.</a:t>
            </a:r>
            <a:endParaRPr sz="2199" dirty="0">
              <a:solidFill>
                <a:srgbClr val="1E2328"/>
              </a:solidFill>
              <a:latin typeface="Montserrat"/>
              <a:ea typeface="Montserrat"/>
              <a:cs typeface="Montserrat"/>
              <a:sym typeface="Montserrat"/>
            </a:endParaRPr>
          </a:p>
          <a:p>
            <a:pPr marL="0" lvl="0" indent="0" algn="l" rtl="0">
              <a:spcBef>
                <a:spcPts val="0"/>
              </a:spcBef>
              <a:spcAft>
                <a:spcPts val="0"/>
              </a:spcAft>
              <a:buNone/>
            </a:pPr>
            <a:endParaRPr sz="2199" dirty="0">
              <a:solidFill>
                <a:srgbClr val="1E2328"/>
              </a:solidFill>
              <a:latin typeface="Montserrat"/>
              <a:ea typeface="Montserrat"/>
              <a:cs typeface="Montserrat"/>
              <a:sym typeface="Montserrat"/>
            </a:endParaRPr>
          </a:p>
          <a:p>
            <a:pPr lvl="0"/>
            <a:r>
              <a:rPr lang="pl-PL" sz="2399" b="1" dirty="0">
                <a:solidFill>
                  <a:srgbClr val="1E2328"/>
                </a:solidFill>
                <a:latin typeface="Montserrat"/>
                <a:ea typeface="Montserrat"/>
                <a:cs typeface="Montserrat"/>
                <a:sym typeface="Montserrat"/>
              </a:rPr>
              <a:t>Szyj szybko, ruszaj się powoli</a:t>
            </a:r>
            <a:r>
              <a:rPr lang="pl-PL" sz="2399" dirty="0">
                <a:solidFill>
                  <a:srgbClr val="1E2328"/>
                </a:solidFill>
                <a:latin typeface="Montserrat"/>
                <a:ea typeface="Montserrat"/>
                <a:cs typeface="Montserrat"/>
                <a:sym typeface="Montserrat"/>
              </a:rPr>
              <a:t>
Na początku może to wydawać się sprzeczne z intuicją, ale tak naprawdę bardzo pomaga szybkie szycie, a powoli przesuwać tkaninę.  Trzeba się do tego przyzwyczaić, ale szybko zrozumiesz, że szybkość maszyny nie musi wpływać na to, jak szybko faktycznie szyjesz, i nauczysz się, że możesz poruszać tkaniną równie i z prawdziwą kontrolą, by osiągnąć pożądany efekt.</a:t>
            </a:r>
            <a:endParaRPr sz="2199" dirty="0">
              <a:solidFill>
                <a:srgbClr val="1E2328"/>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grpSp>
        <p:nvGrpSpPr>
          <p:cNvPr id="842" name="Google Shape;842;g3299510502b_0_101"/>
          <p:cNvGrpSpPr/>
          <p:nvPr/>
        </p:nvGrpSpPr>
        <p:grpSpPr>
          <a:xfrm>
            <a:off x="7419225" y="1178499"/>
            <a:ext cx="3730994" cy="923413"/>
            <a:chOff x="0" y="0"/>
            <a:chExt cx="1980673" cy="1084200"/>
          </a:xfrm>
        </p:grpSpPr>
        <p:sp>
          <p:nvSpPr>
            <p:cNvPr id="843" name="Google Shape;843;g3299510502b_0_101"/>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2E2E2E"/>
            </a:solidFill>
            <a:ln>
              <a:noFill/>
            </a:ln>
          </p:spPr>
          <p:txBody>
            <a:bodyPr/>
            <a:lstStyle/>
            <a:p>
              <a:endParaRPr lang="pl-PL"/>
            </a:p>
          </p:txBody>
        </p:sp>
        <p:sp>
          <p:nvSpPr>
            <p:cNvPr id="844" name="Google Shape;844;g3299510502b_0_101"/>
            <p:cNvSpPr txBox="1"/>
            <p:nvPr/>
          </p:nvSpPr>
          <p:spPr>
            <a:xfrm>
              <a:off x="0" y="0"/>
              <a:ext cx="1980600" cy="1084200"/>
            </a:xfrm>
            <a:prstGeom prst="rect">
              <a:avLst/>
            </a:prstGeom>
            <a:solidFill>
              <a:srgbClr val="2E2E2E"/>
            </a:solid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45" name="Google Shape;845;g3299510502b_0_101"/>
          <p:cNvGrpSpPr/>
          <p:nvPr/>
        </p:nvGrpSpPr>
        <p:grpSpPr>
          <a:xfrm>
            <a:off x="12759477" y="5674870"/>
            <a:ext cx="2839841" cy="4612380"/>
            <a:chOff x="0" y="0"/>
            <a:chExt cx="2254200" cy="3661200"/>
          </a:xfrm>
        </p:grpSpPr>
        <p:sp>
          <p:nvSpPr>
            <p:cNvPr id="846" name="Google Shape;846;g3299510502b_0_101"/>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847" name="Google Shape;847;g3299510502b_0_101"/>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848" name="Google Shape;848;g3299510502b_0_101"/>
          <p:cNvPicPr preferRelativeResize="0"/>
          <p:nvPr/>
        </p:nvPicPr>
        <p:blipFill rotWithShape="1">
          <a:blip r:embed="rId3">
            <a:alphaModFix/>
          </a:blip>
          <a:srcRect l="22642"/>
          <a:stretch/>
        </p:blipFill>
        <p:spPr>
          <a:xfrm>
            <a:off x="11144825" y="2246225"/>
            <a:ext cx="3225574" cy="6855751"/>
          </a:xfrm>
          <a:prstGeom prst="rect">
            <a:avLst/>
          </a:prstGeom>
          <a:noFill/>
          <a:ln>
            <a:noFill/>
          </a:ln>
        </p:spPr>
      </p:pic>
      <p:grpSp>
        <p:nvGrpSpPr>
          <p:cNvPr id="849" name="Google Shape;849;g3299510502b_0_101"/>
          <p:cNvGrpSpPr/>
          <p:nvPr/>
        </p:nvGrpSpPr>
        <p:grpSpPr>
          <a:xfrm>
            <a:off x="0" y="0"/>
            <a:ext cx="18288000" cy="10287000"/>
            <a:chOff x="0" y="0"/>
            <a:chExt cx="24384000" cy="13716000"/>
          </a:xfrm>
        </p:grpSpPr>
        <p:cxnSp>
          <p:nvCxnSpPr>
            <p:cNvPr id="850" name="Google Shape;850;g3299510502b_0_10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51" name="Google Shape;851;g3299510502b_0_10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52" name="Google Shape;852;g3299510502b_0_10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cxnSp>
        <p:nvCxnSpPr>
          <p:cNvPr id="853" name="Google Shape;853;g3299510502b_0_10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854" name="Google Shape;854;g3299510502b_0_101"/>
          <p:cNvSpPr/>
          <p:nvPr/>
        </p:nvSpPr>
        <p:spPr>
          <a:xfrm>
            <a:off x="4956956" y="7349603"/>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5">
              <a:alphaModFix/>
            </a:blip>
            <a:stretch>
              <a:fillRect/>
            </a:stretch>
          </a:blipFill>
          <a:ln>
            <a:noFill/>
          </a:ln>
        </p:spPr>
        <p:txBody>
          <a:bodyPr/>
          <a:lstStyle/>
          <a:p>
            <a:endParaRPr lang="pl-PL"/>
          </a:p>
        </p:txBody>
      </p:sp>
      <p:sp>
        <p:nvSpPr>
          <p:cNvPr id="855" name="Google Shape;855;g3299510502b_0_101"/>
          <p:cNvSpPr txBox="1"/>
          <p:nvPr/>
        </p:nvSpPr>
        <p:spPr>
          <a:xfrm>
            <a:off x="1153525" y="2737550"/>
            <a:ext cx="8987400" cy="923330"/>
          </a:xfrm>
          <a:prstGeom prst="rect">
            <a:avLst/>
          </a:prstGeom>
          <a:noFill/>
          <a:ln>
            <a:noFill/>
          </a:ln>
        </p:spPr>
        <p:txBody>
          <a:bodyPr spcFirstLastPara="1" wrap="square" lIns="0" tIns="0" rIns="0" bIns="0" anchor="t" anchorCtr="0">
            <a:spAutoFit/>
          </a:bodyPr>
          <a:lstStyle/>
          <a:p>
            <a:pPr lvl="0">
              <a:buClr>
                <a:schemeClr val="dk1"/>
              </a:buClr>
            </a:pPr>
            <a:r>
              <a:rPr lang="en-US" sz="6000" dirty="0">
                <a:solidFill>
                  <a:srgbClr val="1E2328"/>
                </a:solidFill>
                <a:latin typeface="DM Serif Display"/>
                <a:ea typeface="DM Serif Display"/>
                <a:cs typeface="DM Serif Display"/>
                <a:sym typeface="DM Serif Display"/>
              </a:rPr>
              <a:t>Haft </a:t>
            </a:r>
            <a:r>
              <a:rPr lang="en-US" sz="6000" dirty="0" err="1">
                <a:solidFill>
                  <a:srgbClr val="1E2328"/>
                </a:solidFill>
                <a:latin typeface="DM Serif Display"/>
                <a:ea typeface="DM Serif Display"/>
                <a:cs typeface="DM Serif Display"/>
                <a:sym typeface="DM Serif Display"/>
              </a:rPr>
              <a:t>wolnoręczny</a:t>
            </a:r>
            <a:endParaRPr sz="6000" dirty="0">
              <a:solidFill>
                <a:srgbClr val="1E2328"/>
              </a:solidFill>
              <a:latin typeface="DM Serif Display"/>
              <a:ea typeface="DM Serif Display"/>
              <a:cs typeface="DM Serif Display"/>
              <a:sym typeface="DM Serif Display"/>
            </a:endParaRPr>
          </a:p>
        </p:txBody>
      </p:sp>
      <p:grpSp>
        <p:nvGrpSpPr>
          <p:cNvPr id="856" name="Google Shape;856;g3299510502b_0_101"/>
          <p:cNvGrpSpPr/>
          <p:nvPr/>
        </p:nvGrpSpPr>
        <p:grpSpPr>
          <a:xfrm>
            <a:off x="2939574" y="7417785"/>
            <a:ext cx="1677150" cy="563152"/>
            <a:chOff x="0" y="0"/>
            <a:chExt cx="2236199" cy="750870"/>
          </a:xfrm>
        </p:grpSpPr>
        <p:grpSp>
          <p:nvGrpSpPr>
            <p:cNvPr id="857" name="Google Shape;857;g3299510502b_0_101"/>
            <p:cNvGrpSpPr/>
            <p:nvPr/>
          </p:nvGrpSpPr>
          <p:grpSpPr>
            <a:xfrm>
              <a:off x="0" y="0"/>
              <a:ext cx="2236199" cy="750870"/>
              <a:chOff x="0" y="0"/>
              <a:chExt cx="742800" cy="249417"/>
            </a:xfrm>
          </p:grpSpPr>
          <p:sp>
            <p:nvSpPr>
              <p:cNvPr id="858" name="Google Shape;858;g3299510502b_0_101"/>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859" name="Google Shape;859;g3299510502b_0_101"/>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60" name="Google Shape;860;g3299510502b_0_101"/>
            <p:cNvSpPr txBox="1"/>
            <p:nvPr/>
          </p:nvSpPr>
          <p:spPr>
            <a:xfrm>
              <a:off x="0" y="199850"/>
              <a:ext cx="2235900" cy="443199"/>
            </a:xfrm>
            <a:prstGeom prst="rect">
              <a:avLst/>
            </a:prstGeom>
            <a:noFill/>
            <a:ln>
              <a:noFill/>
            </a:ln>
          </p:spPr>
          <p:txBody>
            <a:bodyPr spcFirstLastPara="1" wrap="square" lIns="0" tIns="0" rIns="0" bIns="0" anchor="t" anchorCtr="0">
              <a:spAutoFit/>
            </a:bodyPr>
            <a:lstStyle/>
            <a:p>
              <a:pPr lvl="0" algn="ctr">
                <a:lnSpc>
                  <a:spcPct val="120000"/>
                </a:lnSpc>
              </a:pPr>
              <a:r>
                <a:rPr lang="en-US" sz="1800" dirty="0" err="1">
                  <a:latin typeface="Montserrat"/>
                  <a:ea typeface="Montserrat"/>
                  <a:cs typeface="Montserrat"/>
                  <a:sym typeface="Montserrat"/>
                </a:rPr>
                <a:t>Obejrzyj</a:t>
              </a:r>
              <a:r>
                <a:rPr lang="en-US" sz="1800" dirty="0">
                  <a:latin typeface="Montserrat"/>
                  <a:ea typeface="Montserrat"/>
                  <a:cs typeface="Montserrat"/>
                  <a:sym typeface="Montserrat"/>
                </a:rPr>
                <a:t> </a:t>
              </a:r>
              <a:r>
                <a:rPr lang="en-US" sz="1800" dirty="0" err="1">
                  <a:latin typeface="Montserrat"/>
                  <a:ea typeface="Montserrat"/>
                  <a:cs typeface="Montserrat"/>
                  <a:sym typeface="Montserrat"/>
                </a:rPr>
                <a:t>tutaj</a:t>
              </a:r>
              <a:endParaRPr dirty="0"/>
            </a:p>
          </p:txBody>
        </p:sp>
      </p:grpSp>
      <p:sp>
        <p:nvSpPr>
          <p:cNvPr id="861" name="Google Shape;861;g3299510502b_0_101"/>
          <p:cNvSpPr txBox="1"/>
          <p:nvPr/>
        </p:nvSpPr>
        <p:spPr>
          <a:xfrm>
            <a:off x="1031575" y="4627475"/>
            <a:ext cx="9231300" cy="2030556"/>
          </a:xfrm>
          <a:prstGeom prst="rect">
            <a:avLst/>
          </a:prstGeom>
          <a:noFill/>
          <a:ln>
            <a:noFill/>
          </a:ln>
        </p:spPr>
        <p:txBody>
          <a:bodyPr spcFirstLastPara="1" wrap="square" lIns="0" tIns="0" rIns="0" bIns="0" anchor="t" anchorCtr="0">
            <a:spAutoFit/>
          </a:bodyPr>
          <a:lstStyle/>
          <a:p>
            <a:pPr lvl="0">
              <a:lnSpc>
                <a:spcPct val="150022"/>
              </a:lnSpc>
              <a:buClr>
                <a:schemeClr val="dk1"/>
              </a:buClr>
            </a:pPr>
            <a:r>
              <a:rPr lang="pl-PL" sz="2199" dirty="0">
                <a:solidFill>
                  <a:srgbClr val="1E2328"/>
                </a:solidFill>
                <a:latin typeface="Montserrat"/>
                <a:ea typeface="Montserrat"/>
                <a:cs typeface="Montserrat"/>
                <a:sym typeface="Montserrat"/>
              </a:rPr>
              <a:t>Haft maszynowy wolny, czyli ręczny haft maszynowy, to rodzaj szycia, który pozwala rysować maszyną do szycia poprzez rysowanie różnych kształtów i profili. Aby zobaczyć procedury przeprowadzenia tego, obejrzyj ten film:</a:t>
            </a:r>
            <a:endParaRPr dirty="0"/>
          </a:p>
        </p:txBody>
      </p:sp>
      <p:sp>
        <p:nvSpPr>
          <p:cNvPr id="862" name="Google Shape;862;g3299510502b_0_101"/>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863" name="Google Shape;863;g3299510502b_0_101"/>
          <p:cNvGrpSpPr/>
          <p:nvPr/>
        </p:nvGrpSpPr>
        <p:grpSpPr>
          <a:xfrm>
            <a:off x="0" y="0"/>
            <a:ext cx="18288000" cy="10287000"/>
            <a:chOff x="0" y="0"/>
            <a:chExt cx="24384000" cy="13716000"/>
          </a:xfrm>
        </p:grpSpPr>
        <p:cxnSp>
          <p:nvCxnSpPr>
            <p:cNvPr id="864" name="Google Shape;864;g3299510502b_0_10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865" name="Google Shape;865;g3299510502b_0_10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66" name="Google Shape;866;g3299510502b_0_10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sp>
        <p:nvSpPr>
          <p:cNvPr id="867" name="Google Shape;867;g3299510502b_0_10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
        <p:nvSpPr>
          <p:cNvPr id="868" name="Google Shape;868;g3299510502b_0_10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869" name="Google Shape;869;g3299510502b_0_101"/>
          <p:cNvSpPr txBox="1"/>
          <p:nvPr/>
        </p:nvSpPr>
        <p:spPr>
          <a:xfrm>
            <a:off x="5771925" y="7476163"/>
            <a:ext cx="12198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dk1"/>
                </a:solidFill>
                <a:latin typeface="Calibri"/>
                <a:ea typeface="Calibri"/>
                <a:cs typeface="Calibri"/>
                <a:sym typeface="Calibri"/>
                <a:hlinkClick r:id="rId7"/>
              </a:rPr>
              <a:t>https://www.youtube.com/watch?v=xQol3sQWtes</a:t>
            </a:r>
            <a:r>
              <a:rPr lang="en-US"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sp>
        <p:nvSpPr>
          <p:cNvPr id="870" name="Google Shape;870;g3299510502b_0_101"/>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g3299510502b_0_101"/>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g3299510502b_0_101"/>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g3299510502b_0_101"/>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g3299510502b_0_101"/>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g3299510502b_0_101"/>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g3299510502b_0_101"/>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g3299510502b_0_101"/>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g3299510502b_0_101"/>
          <p:cNvGrpSpPr/>
          <p:nvPr/>
        </p:nvGrpSpPr>
        <p:grpSpPr>
          <a:xfrm>
            <a:off x="192904" y="1142848"/>
            <a:ext cx="6683005" cy="923413"/>
            <a:chOff x="0" y="0"/>
            <a:chExt cx="1980673" cy="1084200"/>
          </a:xfrm>
        </p:grpSpPr>
        <p:sp>
          <p:nvSpPr>
            <p:cNvPr id="879" name="Google Shape;879;g3299510502b_0_101"/>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880" name="Google Shape;880;g3299510502b_0_101"/>
            <p:cNvSpPr txBox="1"/>
            <p:nvPr/>
          </p:nvSpPr>
          <p:spPr>
            <a:xfrm>
              <a:off x="0" y="0"/>
              <a:ext cx="1980600" cy="1084200"/>
            </a:xfrm>
            <a:prstGeom prst="rect">
              <a:avLst/>
            </a:prstGeom>
            <a:solidFill>
              <a:srgbClr val="CFCF5A"/>
            </a:solid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1" name="Google Shape;881;g3299510502b_0_101"/>
          <p:cNvSpPr txBox="1"/>
          <p:nvPr/>
        </p:nvSpPr>
        <p:spPr>
          <a:xfrm>
            <a:off x="320108" y="1347013"/>
            <a:ext cx="6428598" cy="582019"/>
          </a:xfrm>
          <a:prstGeom prst="rect">
            <a:avLst/>
          </a:prstGeom>
          <a:noFill/>
          <a:ln>
            <a:noFill/>
          </a:ln>
        </p:spPr>
        <p:txBody>
          <a:bodyPr spcFirstLastPara="1" wrap="square" lIns="0" tIns="0" rIns="0" bIns="0" anchor="t" anchorCtr="0">
            <a:spAutoFit/>
          </a:bodyPr>
          <a:lstStyle/>
          <a:p>
            <a:pPr lvl="0">
              <a:lnSpc>
                <a:spcPct val="122002"/>
              </a:lnSpc>
            </a:pPr>
            <a:r>
              <a:rPr lang="en-US" sz="3100" dirty="0" err="1">
                <a:solidFill>
                  <a:srgbClr val="FFFFFF"/>
                </a:solidFill>
                <a:latin typeface="DM Serif Display"/>
                <a:ea typeface="DM Serif Display"/>
                <a:cs typeface="DM Serif Display"/>
                <a:sym typeface="DM Serif Display"/>
              </a:rPr>
              <a:t>Techniki</a:t>
            </a:r>
            <a:r>
              <a:rPr lang="en-US" sz="3100" dirty="0">
                <a:solidFill>
                  <a:srgbClr val="FFFFFF"/>
                </a:solidFill>
                <a:latin typeface="DM Serif Display"/>
                <a:ea typeface="DM Serif Display"/>
                <a:cs typeface="DM Serif Display"/>
                <a:sym typeface="DM Serif Display"/>
              </a:rPr>
              <a:t> </a:t>
            </a:r>
            <a:r>
              <a:rPr lang="pl-PL" sz="3100" dirty="0">
                <a:solidFill>
                  <a:srgbClr val="FFFFFF"/>
                </a:solidFill>
                <a:latin typeface="DM Serif Display"/>
                <a:ea typeface="DM Serif Display"/>
                <a:cs typeface="DM Serif Display"/>
                <a:sym typeface="DM Serif Display"/>
              </a:rPr>
              <a:t>S</a:t>
            </a:r>
            <a:r>
              <a:rPr lang="en-US" sz="3100" dirty="0" err="1">
                <a:solidFill>
                  <a:srgbClr val="FFFFFF"/>
                </a:solidFill>
                <a:latin typeface="DM Serif Display"/>
                <a:ea typeface="DM Serif Display"/>
                <a:cs typeface="DM Serif Display"/>
                <a:sym typeface="DM Serif Display"/>
              </a:rPr>
              <a:t>zycia</a:t>
            </a:r>
            <a:r>
              <a:rPr lang="en-US" sz="3100" dirty="0">
                <a:solidFill>
                  <a:srgbClr val="FFFFFF"/>
                </a:solidFill>
                <a:latin typeface="DM Serif Display"/>
                <a:ea typeface="DM Serif Display"/>
                <a:cs typeface="DM Serif Display"/>
                <a:sym typeface="DM Serif Display"/>
              </a:rPr>
              <a:t> </a:t>
            </a:r>
            <a:r>
              <a:rPr lang="pl-PL" sz="3100" dirty="0">
                <a:solidFill>
                  <a:srgbClr val="FFFFFF"/>
                </a:solidFill>
                <a:latin typeface="DM Serif Display"/>
                <a:ea typeface="DM Serif Display"/>
                <a:cs typeface="DM Serif Display"/>
                <a:sym typeface="DM Serif Display"/>
              </a:rPr>
              <a:t>M</a:t>
            </a:r>
            <a:r>
              <a:rPr lang="en-US" sz="3100" dirty="0" err="1">
                <a:solidFill>
                  <a:srgbClr val="FFFFFF"/>
                </a:solidFill>
                <a:latin typeface="DM Serif Display"/>
                <a:ea typeface="DM Serif Display"/>
                <a:cs typeface="DM Serif Display"/>
                <a:sym typeface="DM Serif Display"/>
              </a:rPr>
              <a:t>aszynowego</a:t>
            </a:r>
            <a:endParaRPr sz="3100" dirty="0"/>
          </a:p>
        </p:txBody>
      </p:sp>
      <p:sp>
        <p:nvSpPr>
          <p:cNvPr id="882" name="Google Shape;882;g3299510502b_0_101"/>
          <p:cNvSpPr txBox="1"/>
          <p:nvPr/>
        </p:nvSpPr>
        <p:spPr>
          <a:xfrm>
            <a:off x="7628977" y="1350087"/>
            <a:ext cx="5847000" cy="582019"/>
          </a:xfrm>
          <a:prstGeom prst="rect">
            <a:avLst/>
          </a:prstGeom>
          <a:noFill/>
          <a:ln>
            <a:noFill/>
          </a:ln>
        </p:spPr>
        <p:txBody>
          <a:bodyPr spcFirstLastPara="1" wrap="square" lIns="0" tIns="0" rIns="0" bIns="0" anchor="t" anchorCtr="0">
            <a:spAutoFit/>
          </a:bodyPr>
          <a:lstStyle/>
          <a:p>
            <a:pPr lvl="0">
              <a:lnSpc>
                <a:spcPct val="122002"/>
              </a:lnSpc>
            </a:pPr>
            <a:r>
              <a:rPr lang="en-US" sz="3100" dirty="0" err="1">
                <a:solidFill>
                  <a:srgbClr val="FFFFFF"/>
                </a:solidFill>
                <a:latin typeface="DM Serif Display"/>
                <a:ea typeface="DM Serif Display"/>
                <a:cs typeface="DM Serif Display"/>
                <a:sym typeface="DM Serif Display"/>
              </a:rPr>
              <a:t>Ściegi</a:t>
            </a:r>
            <a:r>
              <a:rPr lang="en-US" sz="3100" dirty="0">
                <a:solidFill>
                  <a:srgbClr val="FFFFFF"/>
                </a:solidFill>
                <a:latin typeface="DM Serif Display"/>
                <a:ea typeface="DM Serif Display"/>
                <a:cs typeface="DM Serif Display"/>
                <a:sym typeface="DM Serif Display"/>
              </a:rPr>
              <a:t> </a:t>
            </a:r>
            <a:r>
              <a:rPr lang="en-US" sz="3100" dirty="0" err="1">
                <a:solidFill>
                  <a:srgbClr val="FFFFFF"/>
                </a:solidFill>
                <a:latin typeface="DM Serif Display"/>
                <a:ea typeface="DM Serif Display"/>
                <a:cs typeface="DM Serif Display"/>
                <a:sym typeface="DM Serif Display"/>
              </a:rPr>
              <a:t>dekoracyjne</a:t>
            </a:r>
            <a:endParaRPr sz="31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cxnSp>
        <p:nvCxnSpPr>
          <p:cNvPr id="887" name="Google Shape;887;p1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cxnSp>
        <p:nvCxnSpPr>
          <p:cNvPr id="888" name="Google Shape;888;p10"/>
          <p:cNvCxnSpPr/>
          <p:nvPr/>
        </p:nvCxnSpPr>
        <p:spPr>
          <a:xfrm rot="22947">
            <a:off x="7873321" y="3846467"/>
            <a:ext cx="719116" cy="0"/>
          </a:xfrm>
          <a:prstGeom prst="straightConnector1">
            <a:avLst/>
          </a:prstGeom>
          <a:noFill/>
          <a:ln w="9525" cap="flat" cmpd="sng">
            <a:solidFill>
              <a:srgbClr val="CFCF5A"/>
            </a:solidFill>
            <a:prstDash val="solid"/>
            <a:round/>
            <a:headEnd type="none" w="sm" len="sm"/>
            <a:tailEnd type="none" w="sm" len="sm"/>
          </a:ln>
        </p:spPr>
      </p:cxnSp>
      <p:grpSp>
        <p:nvGrpSpPr>
          <p:cNvPr id="889" name="Google Shape;889;p10"/>
          <p:cNvGrpSpPr/>
          <p:nvPr/>
        </p:nvGrpSpPr>
        <p:grpSpPr>
          <a:xfrm>
            <a:off x="421675" y="2210250"/>
            <a:ext cx="15785994" cy="7812640"/>
            <a:chOff x="0" y="0"/>
            <a:chExt cx="3207753" cy="3846507"/>
          </a:xfrm>
        </p:grpSpPr>
        <p:sp>
          <p:nvSpPr>
            <p:cNvPr id="890" name="Google Shape;890;p10"/>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891" name="Google Shape;891;p10"/>
            <p:cNvSpPr txBox="1"/>
            <p:nvPr/>
          </p:nvSpPr>
          <p:spPr>
            <a:xfrm>
              <a:off x="0" y="0"/>
              <a:ext cx="3207753"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92" name="Google Shape;892;p10"/>
          <p:cNvGrpSpPr/>
          <p:nvPr/>
        </p:nvGrpSpPr>
        <p:grpSpPr>
          <a:xfrm>
            <a:off x="716968" y="2542033"/>
            <a:ext cx="876361" cy="876361"/>
            <a:chOff x="0" y="0"/>
            <a:chExt cx="812800" cy="812800"/>
          </a:xfrm>
        </p:grpSpPr>
        <p:sp>
          <p:nvSpPr>
            <p:cNvPr id="893" name="Google Shape;893;p1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894" name="Google Shape;894;p10"/>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895" name="Google Shape;895;p10"/>
          <p:cNvCxnSpPr/>
          <p:nvPr/>
        </p:nvCxnSpPr>
        <p:spPr>
          <a:xfrm rot="22947">
            <a:off x="3200199" y="3387415"/>
            <a:ext cx="719116" cy="0"/>
          </a:xfrm>
          <a:prstGeom prst="straightConnector1">
            <a:avLst/>
          </a:prstGeom>
          <a:noFill/>
          <a:ln w="9525" cap="flat" cmpd="sng">
            <a:solidFill>
              <a:srgbClr val="FFFFFF"/>
            </a:solidFill>
            <a:prstDash val="solid"/>
            <a:round/>
            <a:headEnd type="none" w="sm" len="sm"/>
            <a:tailEnd type="none" w="sm" len="sm"/>
          </a:ln>
        </p:spPr>
      </p:cxnSp>
      <p:sp>
        <p:nvSpPr>
          <p:cNvPr id="896" name="Google Shape;896;p10"/>
          <p:cNvSpPr txBox="1"/>
          <p:nvPr/>
        </p:nvSpPr>
        <p:spPr>
          <a:xfrm>
            <a:off x="2933378" y="1286852"/>
            <a:ext cx="10599000" cy="923400"/>
          </a:xfrm>
          <a:prstGeom prst="rect">
            <a:avLst/>
          </a:prstGeom>
          <a:noFill/>
          <a:ln>
            <a:noFill/>
          </a:ln>
        </p:spPr>
        <p:txBody>
          <a:bodyPr spcFirstLastPara="1" wrap="square" lIns="0" tIns="0" rIns="0" bIns="0" anchor="t" anchorCtr="0">
            <a:spAutoFit/>
          </a:bodyPr>
          <a:lstStyle/>
          <a:p>
            <a:pPr lvl="0" algn="ctr"/>
            <a:r>
              <a:rPr lang="en-US" sz="6000" dirty="0" err="1">
                <a:solidFill>
                  <a:srgbClr val="1E2328"/>
                </a:solidFill>
                <a:latin typeface="DM Serif Display"/>
                <a:ea typeface="DM Serif Display"/>
                <a:cs typeface="DM Serif Display"/>
                <a:sym typeface="DM Serif Display"/>
              </a:rPr>
              <a:t>Modyfikacje</a:t>
            </a:r>
            <a:r>
              <a:rPr lang="en-US" sz="6000" dirty="0">
                <a:solidFill>
                  <a:srgbClr val="1E2328"/>
                </a:solidFill>
                <a:latin typeface="DM Serif Display"/>
                <a:ea typeface="DM Serif Display"/>
                <a:cs typeface="DM Serif Display"/>
                <a:sym typeface="DM Serif Display"/>
              </a:rPr>
              <a:t> </a:t>
            </a:r>
            <a:r>
              <a:rPr lang="pl-PL" sz="6000" dirty="0">
                <a:solidFill>
                  <a:srgbClr val="1E2328"/>
                </a:solidFill>
                <a:latin typeface="DM Serif Display"/>
                <a:ea typeface="DM Serif Display"/>
                <a:cs typeface="DM Serif Display"/>
                <a:sym typeface="DM Serif Display"/>
              </a:rPr>
              <a:t>O</a:t>
            </a:r>
            <a:r>
              <a:rPr lang="en-US" sz="6000" dirty="0" err="1">
                <a:solidFill>
                  <a:srgbClr val="1E2328"/>
                </a:solidFill>
                <a:latin typeface="DM Serif Display"/>
                <a:ea typeface="DM Serif Display"/>
                <a:cs typeface="DM Serif Display"/>
                <a:sym typeface="DM Serif Display"/>
              </a:rPr>
              <a:t>dzieży</a:t>
            </a:r>
            <a:endParaRPr dirty="0"/>
          </a:p>
        </p:txBody>
      </p:sp>
      <p:sp>
        <p:nvSpPr>
          <p:cNvPr id="897" name="Google Shape;897;p10"/>
          <p:cNvSpPr txBox="1"/>
          <p:nvPr/>
        </p:nvSpPr>
        <p:spPr>
          <a:xfrm>
            <a:off x="1934656" y="2570611"/>
            <a:ext cx="3250200" cy="646331"/>
          </a:xfrm>
          <a:prstGeom prst="rect">
            <a:avLst/>
          </a:prstGeom>
          <a:noFill/>
          <a:ln>
            <a:noFill/>
          </a:ln>
        </p:spPr>
        <p:txBody>
          <a:bodyPr spcFirstLastPara="1" wrap="square" lIns="0" tIns="0" rIns="0" bIns="0" anchor="t" anchorCtr="0">
            <a:spAutoFit/>
          </a:bodyPr>
          <a:lstStyle/>
          <a:p>
            <a:pPr lvl="0" algn="ctr">
              <a:lnSpc>
                <a:spcPct val="140000"/>
              </a:lnSpc>
            </a:pPr>
            <a:r>
              <a:rPr lang="en-US" sz="3000" dirty="0" err="1">
                <a:solidFill>
                  <a:srgbClr val="FFFFFF"/>
                </a:solidFill>
                <a:latin typeface="DM Serif Display"/>
                <a:ea typeface="DM Serif Display"/>
                <a:cs typeface="DM Serif Display"/>
                <a:sym typeface="DM Serif Display"/>
              </a:rPr>
              <a:t>Obszywanie</a:t>
            </a:r>
            <a:endParaRPr sz="1900" dirty="0"/>
          </a:p>
        </p:txBody>
      </p:sp>
      <p:sp>
        <p:nvSpPr>
          <p:cNvPr id="898" name="Google Shape;898;p10"/>
          <p:cNvSpPr txBox="1"/>
          <p:nvPr/>
        </p:nvSpPr>
        <p:spPr>
          <a:xfrm>
            <a:off x="716968" y="2735804"/>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01</a:t>
            </a:r>
            <a:endParaRPr/>
          </a:p>
        </p:txBody>
      </p:sp>
      <p:sp>
        <p:nvSpPr>
          <p:cNvPr id="899" name="Google Shape;899;p10"/>
          <p:cNvSpPr txBox="1"/>
          <p:nvPr/>
        </p:nvSpPr>
        <p:spPr>
          <a:xfrm>
            <a:off x="1156525" y="4128650"/>
            <a:ext cx="7435800" cy="1061829"/>
          </a:xfrm>
          <a:prstGeom prst="rect">
            <a:avLst/>
          </a:prstGeom>
          <a:noFill/>
          <a:ln>
            <a:noFill/>
          </a:ln>
        </p:spPr>
        <p:txBody>
          <a:bodyPr spcFirstLastPara="1" wrap="square" lIns="0" tIns="0" rIns="0" bIns="0" anchor="t" anchorCtr="0">
            <a:spAutoFit/>
          </a:bodyPr>
          <a:lstStyle/>
          <a:p>
            <a:pPr lvl="0" algn="ctr">
              <a:lnSpc>
                <a:spcPct val="150000"/>
              </a:lnSpc>
            </a:pPr>
            <a:r>
              <a:rPr lang="pl-PL" sz="2300" dirty="0">
                <a:solidFill>
                  <a:srgbClr val="FFFFFF"/>
                </a:solidFill>
                <a:latin typeface="Montserrat"/>
                <a:ea typeface="Montserrat"/>
                <a:cs typeface="Montserrat"/>
                <a:sym typeface="Montserrat"/>
              </a:rPr>
              <a:t>to zmiana części garderoby, aby była odpowiednia do noszenia, poprzez skracanie lub wydłużanie.</a:t>
            </a:r>
            <a:endParaRPr sz="2100" dirty="0">
              <a:solidFill>
                <a:srgbClr val="FFFFFF"/>
              </a:solidFill>
              <a:latin typeface="Montserrat"/>
              <a:ea typeface="Montserrat"/>
              <a:cs typeface="Montserrat"/>
              <a:sym typeface="Montserrat"/>
            </a:endParaRPr>
          </a:p>
        </p:txBody>
      </p:sp>
      <p:sp>
        <p:nvSpPr>
          <p:cNvPr id="900" name="Google Shape;900;p10"/>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901" name="Google Shape;901;p1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www.fashionupproject.com</a:t>
            </a:r>
            <a:endParaRPr/>
          </a:p>
        </p:txBody>
      </p:sp>
      <p:sp>
        <p:nvSpPr>
          <p:cNvPr id="902" name="Google Shape;902;p1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grpSp>
        <p:nvGrpSpPr>
          <p:cNvPr id="903" name="Google Shape;903;p10"/>
          <p:cNvGrpSpPr/>
          <p:nvPr/>
        </p:nvGrpSpPr>
        <p:grpSpPr>
          <a:xfrm>
            <a:off x="0" y="0"/>
            <a:ext cx="18288000" cy="10287000"/>
            <a:chOff x="0" y="0"/>
            <a:chExt cx="24384000" cy="13716000"/>
          </a:xfrm>
        </p:grpSpPr>
        <p:cxnSp>
          <p:nvCxnSpPr>
            <p:cNvPr id="904" name="Google Shape;904;p1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905" name="Google Shape;905;p1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06" name="Google Shape;906;p1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sp>
        <p:nvSpPr>
          <p:cNvPr id="907" name="Google Shape;907;p10"/>
          <p:cNvSpPr txBox="1"/>
          <p:nvPr/>
        </p:nvSpPr>
        <p:spPr>
          <a:xfrm>
            <a:off x="1156525" y="6106250"/>
            <a:ext cx="8031000" cy="2608500"/>
          </a:xfrm>
          <a:prstGeom prst="rect">
            <a:avLst/>
          </a:prstGeom>
          <a:noFill/>
          <a:ln>
            <a:noFill/>
          </a:ln>
        </p:spPr>
        <p:txBody>
          <a:bodyPr spcFirstLastPara="1" wrap="square" lIns="91425" tIns="91425" rIns="91425" bIns="91425" anchor="t" anchorCtr="0">
            <a:noAutofit/>
          </a:bodyPr>
          <a:lstStyle/>
          <a:p>
            <a:pPr lvl="0" algn="ctr">
              <a:lnSpc>
                <a:spcPct val="150000"/>
              </a:lnSpc>
            </a:pPr>
            <a:r>
              <a:rPr lang="pl-PL" sz="2300" dirty="0">
                <a:solidFill>
                  <a:srgbClr val="FFFFFF"/>
                </a:solidFill>
                <a:latin typeface="Montserrat"/>
                <a:ea typeface="Montserrat"/>
                <a:cs typeface="Montserrat"/>
                <a:sym typeface="Montserrat"/>
              </a:rPr>
              <a:t>Przed podszyciem ubrania ważne jest, aby zwrócić uwagę na głębokość podszycia, dodatkowo na szew/obrót materiału, sposób obszywania, rodzaj/rozmiar nici oraz ogólną estetykę brzegu, aby można było go odtworzyć.</a:t>
            </a:r>
            <a:endParaRPr sz="2300" dirty="0">
              <a:solidFill>
                <a:srgbClr val="FFFFFF"/>
              </a:solidFill>
              <a:latin typeface="Montserrat"/>
              <a:ea typeface="Montserrat"/>
              <a:cs typeface="Montserrat"/>
              <a:sym typeface="Montserrat"/>
            </a:endParaRPr>
          </a:p>
        </p:txBody>
      </p:sp>
      <p:pic>
        <p:nvPicPr>
          <p:cNvPr id="908" name="Google Shape;908;p10" title="hemming.jpg"/>
          <p:cNvPicPr preferRelativeResize="0"/>
          <p:nvPr/>
        </p:nvPicPr>
        <p:blipFill>
          <a:blip r:embed="rId5">
            <a:alphaModFix/>
          </a:blip>
          <a:stretch>
            <a:fillRect/>
          </a:stretch>
        </p:blipFill>
        <p:spPr>
          <a:xfrm>
            <a:off x="10051981" y="2735800"/>
            <a:ext cx="4676320" cy="7014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19"/>
        <p:cNvGrpSpPr/>
        <p:nvPr/>
      </p:nvGrpSpPr>
      <p:grpSpPr>
        <a:xfrm>
          <a:off x="0" y="0"/>
          <a:ext cx="0" cy="0"/>
          <a:chOff x="0" y="0"/>
          <a:chExt cx="0" cy="0"/>
        </a:xfrm>
      </p:grpSpPr>
      <p:grpSp>
        <p:nvGrpSpPr>
          <p:cNvPr id="120" name="Google Shape;120;p3"/>
          <p:cNvGrpSpPr/>
          <p:nvPr/>
        </p:nvGrpSpPr>
        <p:grpSpPr>
          <a:xfrm>
            <a:off x="0" y="0"/>
            <a:ext cx="18288000" cy="10287000"/>
            <a:chOff x="0" y="0"/>
            <a:chExt cx="24384000" cy="13716000"/>
          </a:xfrm>
        </p:grpSpPr>
        <p:cxnSp>
          <p:nvCxnSpPr>
            <p:cNvPr id="121" name="Google Shape;121;p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2" name="Google Shape;122;p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3" name="Google Shape;123;p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pic>
        <p:nvPicPr>
          <p:cNvPr id="124" name="Google Shape;124;p3"/>
          <p:cNvPicPr preferRelativeResize="0"/>
          <p:nvPr/>
        </p:nvPicPr>
        <p:blipFill rotWithShape="1">
          <a:blip r:embed="rId4">
            <a:alphaModFix/>
          </a:blip>
          <a:srcRect t="18843" b="18843"/>
          <a:stretch/>
        </p:blipFill>
        <p:spPr>
          <a:xfrm>
            <a:off x="0" y="1707643"/>
            <a:ext cx="10729563" cy="4454427"/>
          </a:xfrm>
          <a:prstGeom prst="rect">
            <a:avLst/>
          </a:prstGeom>
          <a:noFill/>
          <a:ln>
            <a:noFill/>
          </a:ln>
        </p:spPr>
      </p:pic>
      <p:grpSp>
        <p:nvGrpSpPr>
          <p:cNvPr id="125" name="Google Shape;125;p3"/>
          <p:cNvGrpSpPr/>
          <p:nvPr/>
        </p:nvGrpSpPr>
        <p:grpSpPr>
          <a:xfrm>
            <a:off x="9605693" y="2357533"/>
            <a:ext cx="6348470" cy="4290075"/>
            <a:chOff x="-99566" y="236598"/>
            <a:chExt cx="8464627" cy="5720100"/>
          </a:xfrm>
        </p:grpSpPr>
        <p:sp>
          <p:nvSpPr>
            <p:cNvPr id="126" name="Google Shape;126;p3"/>
            <p:cNvSpPr/>
            <p:nvPr/>
          </p:nvSpPr>
          <p:spPr>
            <a:xfrm>
              <a:off x="-99566" y="236598"/>
              <a:ext cx="8464627" cy="5720100"/>
            </a:xfrm>
            <a:custGeom>
              <a:avLst/>
              <a:gdLst/>
              <a:ahLst/>
              <a:cxnLst/>
              <a:rect l="l" t="t" r="r" b="b"/>
              <a:pathLst>
                <a:path w="5039406" h="3405455" extrusionOk="0">
                  <a:moveTo>
                    <a:pt x="0" y="0"/>
                  </a:moveTo>
                  <a:lnTo>
                    <a:pt x="5039406" y="0"/>
                  </a:lnTo>
                  <a:lnTo>
                    <a:pt x="5039406" y="3405455"/>
                  </a:lnTo>
                  <a:lnTo>
                    <a:pt x="0" y="3405455"/>
                  </a:lnTo>
                  <a:close/>
                </a:path>
              </a:pathLst>
            </a:custGeom>
            <a:solidFill>
              <a:srgbClr val="1E2328"/>
            </a:solidFill>
            <a:ln>
              <a:noFill/>
            </a:ln>
          </p:spPr>
          <p:txBody>
            <a:bodyPr/>
            <a:lstStyle/>
            <a:p>
              <a:endParaRPr lang="pl-PL"/>
            </a:p>
          </p:txBody>
        </p:sp>
        <p:sp>
          <p:nvSpPr>
            <p:cNvPr id="127" name="Google Shape;127;p3"/>
            <p:cNvSpPr txBox="1"/>
            <p:nvPr/>
          </p:nvSpPr>
          <p:spPr>
            <a:xfrm>
              <a:off x="1295762" y="1081202"/>
              <a:ext cx="4654800" cy="246221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PL" sz="6000" b="0" i="0" u="none" strike="noStrike" cap="none" dirty="0">
                  <a:solidFill>
                    <a:srgbClr val="FFFFFF"/>
                  </a:solidFill>
                  <a:latin typeface="DM Serif Display"/>
                  <a:ea typeface="DM Serif Display"/>
                  <a:cs typeface="DM Serif Display"/>
                  <a:sym typeface="DM Serif Display"/>
                </a:rPr>
                <a:t>Przegląd Unitu</a:t>
              </a:r>
              <a:endParaRPr dirty="0"/>
            </a:p>
          </p:txBody>
        </p:sp>
        <p:cxnSp>
          <p:nvCxnSpPr>
            <p:cNvPr id="128" name="Google Shape;128;p3"/>
            <p:cNvCxnSpPr/>
            <p:nvPr/>
          </p:nvCxnSpPr>
          <p:spPr>
            <a:xfrm>
              <a:off x="1295804" y="4525589"/>
              <a:ext cx="958722" cy="6349"/>
            </a:xfrm>
            <a:prstGeom prst="straightConnector1">
              <a:avLst/>
            </a:prstGeom>
            <a:noFill/>
            <a:ln w="12700" cap="flat" cmpd="sng">
              <a:solidFill>
                <a:srgbClr val="FFFFFF"/>
              </a:solidFill>
              <a:prstDash val="solid"/>
              <a:round/>
              <a:headEnd type="none" w="sm" len="sm"/>
              <a:tailEnd type="none" w="sm" len="sm"/>
            </a:ln>
          </p:spPr>
        </p:cxnSp>
      </p:grpSp>
      <p:sp>
        <p:nvSpPr>
          <p:cNvPr id="129" name="Google Shape;129;p3"/>
          <p:cNvSpPr txBox="1"/>
          <p:nvPr/>
        </p:nvSpPr>
        <p:spPr>
          <a:xfrm>
            <a:off x="1881057" y="6871668"/>
            <a:ext cx="13690800" cy="2031325"/>
          </a:xfrm>
          <a:prstGeom prst="rect">
            <a:avLst/>
          </a:prstGeom>
          <a:noFill/>
          <a:ln>
            <a:noFill/>
          </a:ln>
        </p:spPr>
        <p:txBody>
          <a:bodyPr spcFirstLastPara="1" wrap="square" lIns="0" tIns="0" rIns="0" bIns="0" anchor="t" anchorCtr="0">
            <a:spAutoFit/>
          </a:bodyPr>
          <a:lstStyle/>
          <a:p>
            <a:pPr lvl="0">
              <a:lnSpc>
                <a:spcPct val="150000"/>
              </a:lnSpc>
            </a:pPr>
            <a:r>
              <a:rPr lang="pl-PL" sz="2200" dirty="0">
                <a:solidFill>
                  <a:schemeClr val="dk1"/>
                </a:solidFill>
                <a:latin typeface="Montserrat"/>
                <a:ea typeface="Montserrat"/>
                <a:cs typeface="Montserrat"/>
                <a:sym typeface="Montserrat"/>
              </a:rPr>
              <a:t>Ta jednostka wprowadza uczniów w zrozumienie podstawowych technik krawieckich niezbędnych do </a:t>
            </a:r>
            <a:r>
              <a:rPr lang="pl-PL" sz="2200" dirty="0" err="1">
                <a:solidFill>
                  <a:schemeClr val="dk1"/>
                </a:solidFill>
                <a:latin typeface="Montserrat"/>
                <a:ea typeface="Montserrat"/>
                <a:cs typeface="Montserrat"/>
                <a:sym typeface="Montserrat"/>
              </a:rPr>
              <a:t>upcyclingu</a:t>
            </a:r>
            <a:r>
              <a:rPr lang="pl-PL" sz="2200" dirty="0">
                <a:solidFill>
                  <a:schemeClr val="dk1"/>
                </a:solidFill>
                <a:latin typeface="Montserrat"/>
                <a:ea typeface="Montserrat"/>
                <a:cs typeface="Montserrat"/>
                <a:sym typeface="Montserrat"/>
              </a:rPr>
              <a:t>. Wprowadza podstawy modyfikacji ubrań, w tym podszywanie, zmiany rozmiaru i naprawy, a także podstawowe techniki ręcznego szycia i podstawowe ściegi. Dodatkowo poznasz różne techniki wykańczania szwu.</a:t>
            </a:r>
            <a:endParaRPr sz="2200" b="0" i="0" u="none" strike="noStrike" cap="none" dirty="0">
              <a:solidFill>
                <a:srgbClr val="000000"/>
              </a:solidFill>
              <a:latin typeface="Montserrat"/>
              <a:ea typeface="Montserrat"/>
              <a:cs typeface="Montserrat"/>
              <a:sym typeface="Montserrat"/>
            </a:endParaRPr>
          </a:p>
        </p:txBody>
      </p:sp>
      <p:sp>
        <p:nvSpPr>
          <p:cNvPr id="130" name="Google Shape;130;p3"/>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31" name="Google Shape;131;p3"/>
          <p:cNvGrpSpPr/>
          <p:nvPr/>
        </p:nvGrpSpPr>
        <p:grpSpPr>
          <a:xfrm>
            <a:off x="0" y="0"/>
            <a:ext cx="18288000" cy="10287000"/>
            <a:chOff x="0" y="0"/>
            <a:chExt cx="24384000" cy="13716000"/>
          </a:xfrm>
        </p:grpSpPr>
        <p:cxnSp>
          <p:nvCxnSpPr>
            <p:cNvPr id="132" name="Google Shape;132;p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33" name="Google Shape;133;p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4" name="Google Shape;134;p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5" name="Google Shape;135;p3"/>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grpSp>
      <p:sp>
        <p:nvSpPr>
          <p:cNvPr id="136" name="Google Shape;136;p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912"/>
        <p:cNvGrpSpPr/>
        <p:nvPr/>
      </p:nvGrpSpPr>
      <p:grpSpPr>
        <a:xfrm>
          <a:off x="0" y="0"/>
          <a:ext cx="0" cy="0"/>
          <a:chOff x="0" y="0"/>
          <a:chExt cx="0" cy="0"/>
        </a:xfrm>
      </p:grpSpPr>
      <p:grpSp>
        <p:nvGrpSpPr>
          <p:cNvPr id="913" name="Google Shape;913;g3299510502b_0_22"/>
          <p:cNvGrpSpPr/>
          <p:nvPr/>
        </p:nvGrpSpPr>
        <p:grpSpPr>
          <a:xfrm>
            <a:off x="0" y="0"/>
            <a:ext cx="18288000" cy="10287000"/>
            <a:chOff x="0" y="0"/>
            <a:chExt cx="24384000" cy="13716000"/>
          </a:xfrm>
        </p:grpSpPr>
        <p:cxnSp>
          <p:nvCxnSpPr>
            <p:cNvPr id="914" name="Google Shape;914;g3299510502b_0_2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15" name="Google Shape;915;g3299510502b_0_2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16" name="Google Shape;916;g3299510502b_0_2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917" name="Google Shape;917;g3299510502b_0_2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918" name="Google Shape;918;g3299510502b_0_22"/>
          <p:cNvGrpSpPr/>
          <p:nvPr/>
        </p:nvGrpSpPr>
        <p:grpSpPr>
          <a:xfrm>
            <a:off x="15477900" y="6961405"/>
            <a:ext cx="1028753" cy="2807522"/>
            <a:chOff x="0" y="0"/>
            <a:chExt cx="816600" cy="2228546"/>
          </a:xfrm>
        </p:grpSpPr>
        <p:sp>
          <p:nvSpPr>
            <p:cNvPr id="919" name="Google Shape;919;g3299510502b_0_22"/>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920" name="Google Shape;920;g3299510502b_0_22"/>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21" name="Google Shape;921;g3299510502b_0_22"/>
          <p:cNvSpPr txBox="1"/>
          <p:nvPr/>
        </p:nvSpPr>
        <p:spPr>
          <a:xfrm>
            <a:off x="1031575" y="1312138"/>
            <a:ext cx="122568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Podszywanie</a:t>
            </a:r>
            <a:r>
              <a:rPr lang="en-US" sz="6000" dirty="0">
                <a:solidFill>
                  <a:srgbClr val="1E2328"/>
                </a:solidFill>
                <a:latin typeface="DM Serif Display"/>
                <a:ea typeface="DM Serif Display"/>
                <a:cs typeface="DM Serif Display"/>
                <a:sym typeface="DM Serif Display"/>
              </a:rPr>
              <a:t> – </a:t>
            </a:r>
            <a:r>
              <a:rPr lang="en-US" sz="6000" dirty="0" err="1">
                <a:solidFill>
                  <a:srgbClr val="1E2328"/>
                </a:solidFill>
                <a:latin typeface="DM Serif Display"/>
                <a:ea typeface="DM Serif Display"/>
                <a:cs typeface="DM Serif Display"/>
                <a:sym typeface="DM Serif Display"/>
              </a:rPr>
              <a:t>skracanie</a:t>
            </a:r>
            <a:endParaRPr sz="6000" dirty="0">
              <a:solidFill>
                <a:srgbClr val="1E2328"/>
              </a:solidFill>
              <a:latin typeface="DM Serif Display"/>
              <a:ea typeface="DM Serif Display"/>
              <a:cs typeface="DM Serif Display"/>
              <a:sym typeface="DM Serif Display"/>
            </a:endParaRPr>
          </a:p>
        </p:txBody>
      </p:sp>
      <p:sp>
        <p:nvSpPr>
          <p:cNvPr id="922" name="Google Shape;922;g3299510502b_0_22"/>
          <p:cNvSpPr txBox="1"/>
          <p:nvPr/>
        </p:nvSpPr>
        <p:spPr>
          <a:xfrm>
            <a:off x="593225" y="2347075"/>
            <a:ext cx="9967500" cy="5076390"/>
          </a:xfrm>
          <a:prstGeom prst="rect">
            <a:avLst/>
          </a:prstGeom>
          <a:noFill/>
          <a:ln>
            <a:noFill/>
          </a:ln>
        </p:spPr>
        <p:txBody>
          <a:bodyPr spcFirstLastPara="1" wrap="square" lIns="0" tIns="0" rIns="0" bIns="0" anchor="t" anchorCtr="0">
            <a:spAutoFit/>
          </a:bodyPr>
          <a:lstStyle/>
          <a:p>
            <a:pPr lvl="0">
              <a:lnSpc>
                <a:spcPct val="150000"/>
              </a:lnSpc>
              <a:buSzPts val="1100"/>
            </a:pPr>
            <a:r>
              <a:rPr lang="pl-PL" sz="2199" dirty="0">
                <a:solidFill>
                  <a:srgbClr val="1E2328"/>
                </a:solidFill>
                <a:latin typeface="Montserrat"/>
                <a:ea typeface="Montserrat"/>
                <a:cs typeface="Montserrat"/>
                <a:sym typeface="Montserrat"/>
              </a:rPr>
              <a:t>1. Upewnij się, że ubranie zostało wcześniej wyprane, wysuszone i wyprasowane, jeśli to konieczne.</a:t>
            </a:r>
            <a:endParaRPr sz="2199" dirty="0">
              <a:solidFill>
                <a:srgbClr val="1E2328"/>
              </a:solidFill>
              <a:latin typeface="Montserrat"/>
              <a:ea typeface="Montserrat"/>
              <a:cs typeface="Montserrat"/>
              <a:sym typeface="Montserrat"/>
            </a:endParaRPr>
          </a:p>
          <a:p>
            <a:pPr lvl="0">
              <a:lnSpc>
                <a:spcPct val="150000"/>
              </a:lnSpc>
              <a:buSzPts val="1100"/>
            </a:pPr>
            <a:r>
              <a:rPr lang="pl-PL" sz="2199" dirty="0">
                <a:solidFill>
                  <a:srgbClr val="1E2328"/>
                </a:solidFill>
                <a:latin typeface="Montserrat"/>
                <a:ea typeface="Montserrat"/>
                <a:cs typeface="Montserrat"/>
                <a:sym typeface="Montserrat"/>
              </a:rPr>
              <a:t>2. </a:t>
            </a:r>
            <a:r>
              <a:rPr lang="pl-PL" sz="2199" b="1" dirty="0">
                <a:solidFill>
                  <a:srgbClr val="1E2328"/>
                </a:solidFill>
                <a:latin typeface="Montserrat"/>
                <a:ea typeface="Montserrat"/>
                <a:cs typeface="Montserrat"/>
                <a:sym typeface="Montserrat"/>
              </a:rPr>
              <a:t>W przypadku spodni</a:t>
            </a:r>
            <a:r>
              <a:rPr lang="pl-PL" sz="2199" dirty="0">
                <a:solidFill>
                  <a:srgbClr val="1E2328"/>
                </a:solidFill>
                <a:latin typeface="Montserrat"/>
                <a:ea typeface="Montserrat"/>
                <a:cs typeface="Montserrat"/>
                <a:sym typeface="Montserrat"/>
              </a:rPr>
              <a:t>: Użyj punktu odniesienia, używając podłogi, podstawy podeszwy buta lub mierząc kwadratem litery L lub T, zaznaczając punkt odniesienia w łydce, a następnie mierząc długość nowego brzegu od punktu odniesienia. Do krótkich i średnich długości</a:t>
            </a:r>
          </a:p>
          <a:p>
            <a:pPr lvl="0">
              <a:lnSpc>
                <a:spcPct val="150000"/>
              </a:lnSpc>
              <a:buSzPts val="1100"/>
            </a:pPr>
            <a:r>
              <a:rPr lang="pl-PL" sz="2199" b="1" dirty="0">
                <a:solidFill>
                  <a:srgbClr val="1E2328"/>
                </a:solidFill>
                <a:latin typeface="Montserrat"/>
                <a:ea typeface="Montserrat"/>
                <a:cs typeface="Montserrat"/>
                <a:sym typeface="Montserrat"/>
              </a:rPr>
              <a:t>Do spódnic i sukienek: </a:t>
            </a:r>
            <a:r>
              <a:rPr lang="pl-PL" sz="2199" dirty="0">
                <a:solidFill>
                  <a:srgbClr val="1E2328"/>
                </a:solidFill>
                <a:latin typeface="Montserrat"/>
                <a:ea typeface="Montserrat"/>
                <a:cs typeface="Montserrat"/>
                <a:sym typeface="Montserrat"/>
              </a:rPr>
              <a:t>Przypnij do podłogi, gdy opada z talii, bez skręcania materiału (możesz mierzyć w górę lub w dół) </a:t>
            </a:r>
          </a:p>
          <a:p>
            <a:pPr lvl="0">
              <a:lnSpc>
                <a:spcPct val="150000"/>
              </a:lnSpc>
              <a:buSzPts val="1100"/>
            </a:pPr>
            <a:r>
              <a:rPr lang="pl-PL" sz="2199" dirty="0">
                <a:solidFill>
                  <a:srgbClr val="1E2328"/>
                </a:solidFill>
                <a:latin typeface="Montserrat"/>
                <a:ea typeface="Montserrat"/>
                <a:cs typeface="Montserrat"/>
                <a:sym typeface="Montserrat"/>
              </a:rPr>
              <a:t>3. Zdecyduj, jaką głębokość podszycia chcesz mieć i ile potrzebujesz dodatku na szwy lub ile zostało użyte.</a:t>
            </a:r>
            <a:endParaRPr sz="2199" dirty="0">
              <a:solidFill>
                <a:srgbClr val="1E2328"/>
              </a:solidFill>
              <a:latin typeface="Montserrat"/>
              <a:ea typeface="Montserrat"/>
              <a:cs typeface="Montserrat"/>
              <a:sym typeface="Montserrat"/>
            </a:endParaRPr>
          </a:p>
        </p:txBody>
      </p:sp>
      <p:sp>
        <p:nvSpPr>
          <p:cNvPr id="923" name="Google Shape;923;g3299510502b_0_2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924" name="Google Shape;924;g3299510502b_0_22"/>
          <p:cNvGrpSpPr/>
          <p:nvPr/>
        </p:nvGrpSpPr>
        <p:grpSpPr>
          <a:xfrm>
            <a:off x="0" y="0"/>
            <a:ext cx="18288000" cy="10287000"/>
            <a:chOff x="0" y="0"/>
            <a:chExt cx="24384000" cy="13716000"/>
          </a:xfrm>
        </p:grpSpPr>
        <p:cxnSp>
          <p:nvCxnSpPr>
            <p:cNvPr id="925" name="Google Shape;925;g3299510502b_0_22"/>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926" name="Google Shape;926;g3299510502b_0_2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27" name="Google Shape;927;g3299510502b_0_2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928" name="Google Shape;928;g3299510502b_0_2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929" name="Google Shape;929;g3299510502b_0_22"/>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pic>
        <p:nvPicPr>
          <p:cNvPr id="930" name="Google Shape;930;g3299510502b_0_22"/>
          <p:cNvPicPr preferRelativeResize="0"/>
          <p:nvPr/>
        </p:nvPicPr>
        <p:blipFill rotWithShape="1">
          <a:blip r:embed="rId5">
            <a:alphaModFix/>
          </a:blip>
          <a:srcRect t="139" b="6863"/>
          <a:stretch/>
        </p:blipFill>
        <p:spPr>
          <a:xfrm>
            <a:off x="10719475" y="1560151"/>
            <a:ext cx="5538150" cy="77256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934"/>
        <p:cNvGrpSpPr/>
        <p:nvPr/>
      </p:nvGrpSpPr>
      <p:grpSpPr>
        <a:xfrm>
          <a:off x="0" y="0"/>
          <a:ext cx="0" cy="0"/>
          <a:chOff x="0" y="0"/>
          <a:chExt cx="0" cy="0"/>
        </a:xfrm>
      </p:grpSpPr>
      <p:grpSp>
        <p:nvGrpSpPr>
          <p:cNvPr id="935" name="Google Shape;935;g329a87e28ac_2_86"/>
          <p:cNvGrpSpPr/>
          <p:nvPr/>
        </p:nvGrpSpPr>
        <p:grpSpPr>
          <a:xfrm>
            <a:off x="0" y="0"/>
            <a:ext cx="18288000" cy="10287000"/>
            <a:chOff x="0" y="0"/>
            <a:chExt cx="24384000" cy="13716000"/>
          </a:xfrm>
        </p:grpSpPr>
        <p:cxnSp>
          <p:nvCxnSpPr>
            <p:cNvPr id="936" name="Google Shape;936;g329a87e28ac_2_8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37" name="Google Shape;937;g329a87e28ac_2_8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38" name="Google Shape;938;g329a87e28ac_2_8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939" name="Google Shape;939;g329a87e28ac_2_8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940" name="Google Shape;940;g329a87e28ac_2_86"/>
          <p:cNvGrpSpPr/>
          <p:nvPr/>
        </p:nvGrpSpPr>
        <p:grpSpPr>
          <a:xfrm>
            <a:off x="15406950" y="6789780"/>
            <a:ext cx="1028753" cy="2807522"/>
            <a:chOff x="0" y="0"/>
            <a:chExt cx="816600" cy="2228546"/>
          </a:xfrm>
        </p:grpSpPr>
        <p:sp>
          <p:nvSpPr>
            <p:cNvPr id="941" name="Google Shape;941;g329a87e28ac_2_86"/>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942" name="Google Shape;942;g329a87e28ac_2_86"/>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43" name="Google Shape;943;g329a87e28ac_2_86"/>
          <p:cNvSpPr txBox="1"/>
          <p:nvPr/>
        </p:nvSpPr>
        <p:spPr>
          <a:xfrm>
            <a:off x="1031575" y="1223788"/>
            <a:ext cx="122568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Podszywanie</a:t>
            </a:r>
            <a:r>
              <a:rPr lang="en-US" sz="6000" dirty="0">
                <a:solidFill>
                  <a:srgbClr val="1E2328"/>
                </a:solidFill>
                <a:latin typeface="DM Serif Display"/>
                <a:ea typeface="DM Serif Display"/>
                <a:cs typeface="DM Serif Display"/>
                <a:sym typeface="DM Serif Display"/>
              </a:rPr>
              <a:t> – </a:t>
            </a:r>
            <a:r>
              <a:rPr lang="en-US" sz="6000" dirty="0" err="1">
                <a:solidFill>
                  <a:srgbClr val="1E2328"/>
                </a:solidFill>
                <a:latin typeface="DM Serif Display"/>
                <a:ea typeface="DM Serif Display"/>
                <a:cs typeface="DM Serif Display"/>
                <a:sym typeface="DM Serif Display"/>
              </a:rPr>
              <a:t>skracanie</a:t>
            </a:r>
            <a:endParaRPr sz="6000" dirty="0">
              <a:solidFill>
                <a:srgbClr val="1E2328"/>
              </a:solidFill>
              <a:latin typeface="DM Serif Display"/>
              <a:ea typeface="DM Serif Display"/>
              <a:cs typeface="DM Serif Display"/>
              <a:sym typeface="DM Serif Display"/>
            </a:endParaRPr>
          </a:p>
        </p:txBody>
      </p:sp>
      <p:sp>
        <p:nvSpPr>
          <p:cNvPr id="944" name="Google Shape;944;g329a87e28ac_2_86"/>
          <p:cNvSpPr txBox="1"/>
          <p:nvPr/>
        </p:nvSpPr>
        <p:spPr>
          <a:xfrm>
            <a:off x="750250" y="2635293"/>
            <a:ext cx="15258600" cy="338400"/>
          </a:xfrm>
          <a:prstGeom prst="rect">
            <a:avLst/>
          </a:prstGeom>
          <a:noFill/>
          <a:ln>
            <a:noFill/>
          </a:ln>
        </p:spPr>
        <p:txBody>
          <a:bodyPr spcFirstLastPara="1" wrap="square" lIns="0" tIns="0" rIns="0" bIns="0" anchor="t" anchorCtr="0">
            <a:spAutoFit/>
          </a:bodyPr>
          <a:lstStyle/>
          <a:p>
            <a:pPr marL="0" lvl="0" indent="0" algn="l" rtl="0">
              <a:lnSpc>
                <a:spcPct val="150022"/>
              </a:lnSpc>
              <a:spcBef>
                <a:spcPts val="0"/>
              </a:spcBef>
              <a:spcAft>
                <a:spcPts val="0"/>
              </a:spcAft>
              <a:buSzPts val="1100"/>
              <a:buNone/>
            </a:pPr>
            <a:endParaRPr sz="2199">
              <a:solidFill>
                <a:srgbClr val="1E2328"/>
              </a:solidFill>
              <a:latin typeface="Montserrat"/>
              <a:ea typeface="Montserrat"/>
              <a:cs typeface="Montserrat"/>
              <a:sym typeface="Montserrat"/>
            </a:endParaRPr>
          </a:p>
        </p:txBody>
      </p:sp>
      <p:sp>
        <p:nvSpPr>
          <p:cNvPr id="945" name="Google Shape;945;g329a87e28ac_2_86"/>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946" name="Google Shape;946;g329a87e28ac_2_86"/>
          <p:cNvGrpSpPr/>
          <p:nvPr/>
        </p:nvGrpSpPr>
        <p:grpSpPr>
          <a:xfrm>
            <a:off x="0" y="0"/>
            <a:ext cx="18288000" cy="10287000"/>
            <a:chOff x="0" y="0"/>
            <a:chExt cx="24384000" cy="13716000"/>
          </a:xfrm>
        </p:grpSpPr>
        <p:cxnSp>
          <p:nvCxnSpPr>
            <p:cNvPr id="947" name="Google Shape;947;g329a87e28ac_2_86"/>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948" name="Google Shape;948;g329a87e28ac_2_8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49" name="Google Shape;949;g329a87e28ac_2_8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950" name="Google Shape;950;g329a87e28ac_2_8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951" name="Google Shape;951;g329a87e28ac_2_86"/>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pic>
        <p:nvPicPr>
          <p:cNvPr id="952" name="Google Shape;952;g329a87e28ac_2_86" title="IMG_20250127_160227.jpg"/>
          <p:cNvPicPr preferRelativeResize="0"/>
          <p:nvPr/>
        </p:nvPicPr>
        <p:blipFill rotWithShape="1">
          <a:blip r:embed="rId5">
            <a:alphaModFix/>
          </a:blip>
          <a:srcRect l="326" r="732" b="3595"/>
          <a:stretch/>
        </p:blipFill>
        <p:spPr>
          <a:xfrm>
            <a:off x="10612100" y="3461800"/>
            <a:ext cx="5968876" cy="4361725"/>
          </a:xfrm>
          <a:prstGeom prst="rect">
            <a:avLst/>
          </a:prstGeom>
          <a:noFill/>
          <a:ln>
            <a:noFill/>
          </a:ln>
        </p:spPr>
      </p:pic>
      <p:sp>
        <p:nvSpPr>
          <p:cNvPr id="953" name="Google Shape;953;g329a87e28ac_2_86"/>
          <p:cNvSpPr txBox="1"/>
          <p:nvPr/>
        </p:nvSpPr>
        <p:spPr>
          <a:xfrm>
            <a:off x="750250" y="2823325"/>
            <a:ext cx="9527100" cy="5147533"/>
          </a:xfrm>
          <a:prstGeom prst="rect">
            <a:avLst/>
          </a:prstGeom>
          <a:noFill/>
          <a:ln>
            <a:noFill/>
          </a:ln>
        </p:spPr>
        <p:txBody>
          <a:bodyPr spcFirstLastPara="1" wrap="square" lIns="91425" tIns="91425" rIns="91425" bIns="91425" anchor="t" anchorCtr="0">
            <a:spAutoFit/>
          </a:bodyPr>
          <a:lstStyle/>
          <a:p>
            <a:pPr lvl="0">
              <a:lnSpc>
                <a:spcPct val="150022"/>
              </a:lnSpc>
            </a:pPr>
            <a:r>
              <a:rPr lang="pl-PL" sz="2150" dirty="0">
                <a:solidFill>
                  <a:srgbClr val="1E2328"/>
                </a:solidFill>
                <a:latin typeface="Montserrat"/>
                <a:ea typeface="Montserrat"/>
                <a:cs typeface="Montserrat"/>
                <a:sym typeface="Montserrat"/>
              </a:rPr>
              <a:t>4. Zaznacz obrót brzegu na podstawie znaku agrafki. Zmierz wybraną głębokość dołu i zaznacz tę linię. Następnie zmierz i zaznacz szew poniżej ostatniej narysowanej linii, która stanie się linią cięcia. Zwróć uwagę, że jeśli nowa linia cięcia jest poniżej oryginalnego brzegu lub przeszycia, będziesz musiała rozpiąć dół rozcinacza do szwów, zanim zaczniesz kontynuować. Wszystkie poniższe instrukcje podszywania pokażą tylko dwa oznaczenia kredą: jedno dla nowej linii dołku, a drugie dla głębokości podszycia oraz zapas na szwy, który będzie nową linią cięcia.</a:t>
            </a:r>
            <a:endParaRPr sz="2199" dirty="0">
              <a:solidFill>
                <a:srgbClr val="1E2328"/>
              </a:solidFill>
              <a:latin typeface="Montserrat"/>
              <a:ea typeface="Montserrat"/>
              <a:cs typeface="Montserrat"/>
              <a:sym typeface="Montserrat"/>
            </a:endParaRPr>
          </a:p>
          <a:p>
            <a:pPr lvl="0">
              <a:lnSpc>
                <a:spcPct val="150022"/>
              </a:lnSpc>
            </a:pPr>
            <a:r>
              <a:rPr lang="pl-PL" sz="2150" dirty="0">
                <a:solidFill>
                  <a:srgbClr val="1E2328"/>
                </a:solidFill>
                <a:latin typeface="Montserrat"/>
                <a:ea typeface="Montserrat"/>
                <a:cs typeface="Montserrat"/>
                <a:sym typeface="Montserrat"/>
              </a:rPr>
              <a:t>5. Przejdź do odpowiedniej metody podszycia, jeśli chodzi o ubranie:</a:t>
            </a:r>
            <a:endParaRPr sz="2150" dirty="0">
              <a:solidFill>
                <a:srgbClr val="1E2328"/>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957"/>
        <p:cNvGrpSpPr/>
        <p:nvPr/>
      </p:nvGrpSpPr>
      <p:grpSpPr>
        <a:xfrm>
          <a:off x="0" y="0"/>
          <a:ext cx="0" cy="0"/>
          <a:chOff x="0" y="0"/>
          <a:chExt cx="0" cy="0"/>
        </a:xfrm>
      </p:grpSpPr>
      <p:grpSp>
        <p:nvGrpSpPr>
          <p:cNvPr id="958" name="Google Shape;958;g32ccc6c0044_0_83"/>
          <p:cNvGrpSpPr/>
          <p:nvPr/>
        </p:nvGrpSpPr>
        <p:grpSpPr>
          <a:xfrm>
            <a:off x="0" y="0"/>
            <a:ext cx="18288000" cy="10287000"/>
            <a:chOff x="0" y="0"/>
            <a:chExt cx="24384000" cy="13716000"/>
          </a:xfrm>
        </p:grpSpPr>
        <p:cxnSp>
          <p:nvCxnSpPr>
            <p:cNvPr id="959" name="Google Shape;959;g32ccc6c0044_0_8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60" name="Google Shape;960;g32ccc6c0044_0_8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61" name="Google Shape;961;g32ccc6c0044_0_8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962" name="Google Shape;962;g32ccc6c0044_0_8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63" name="Google Shape;963;g32ccc6c0044_0_83"/>
          <p:cNvSpPr txBox="1"/>
          <p:nvPr/>
        </p:nvSpPr>
        <p:spPr>
          <a:xfrm>
            <a:off x="1031575" y="1223788"/>
            <a:ext cx="12256800" cy="923400"/>
          </a:xfrm>
          <a:prstGeom prst="rect">
            <a:avLst/>
          </a:prstGeom>
          <a:noFill/>
          <a:ln>
            <a:noFill/>
          </a:ln>
        </p:spPr>
        <p:txBody>
          <a:bodyPr spcFirstLastPara="1" wrap="square" lIns="0" tIns="0" rIns="0" bIns="0" anchor="t" anchorCtr="0">
            <a:spAutoFit/>
          </a:bodyPr>
          <a:lstStyle/>
          <a:p>
            <a:pPr lvl="0"/>
            <a:r>
              <a:rPr lang="pl-PL" sz="6000" dirty="0">
                <a:solidFill>
                  <a:srgbClr val="1E2328"/>
                </a:solidFill>
                <a:latin typeface="DM Serif Display"/>
                <a:ea typeface="DM Serif Display"/>
                <a:cs typeface="DM Serif Display"/>
                <a:sym typeface="DM Serif Display"/>
              </a:rPr>
              <a:t>Podszywanie</a:t>
            </a:r>
            <a:r>
              <a:rPr lang="en-US" sz="6000" dirty="0">
                <a:solidFill>
                  <a:srgbClr val="1E2328"/>
                </a:solidFill>
                <a:latin typeface="DM Serif Display"/>
                <a:ea typeface="DM Serif Display"/>
                <a:cs typeface="DM Serif Display"/>
                <a:sym typeface="DM Serif Display"/>
              </a:rPr>
              <a:t> – </a:t>
            </a:r>
            <a:r>
              <a:rPr lang="en-US" sz="6000" dirty="0" err="1">
                <a:solidFill>
                  <a:srgbClr val="1E2328"/>
                </a:solidFill>
                <a:latin typeface="DM Serif Display"/>
                <a:ea typeface="DM Serif Display"/>
                <a:cs typeface="DM Serif Display"/>
                <a:sym typeface="DM Serif Display"/>
              </a:rPr>
              <a:t>rodzaje</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wykończeń</a:t>
            </a:r>
            <a:endParaRPr sz="6000" dirty="0">
              <a:solidFill>
                <a:srgbClr val="1E2328"/>
              </a:solidFill>
              <a:latin typeface="DM Serif Display"/>
              <a:ea typeface="DM Serif Display"/>
              <a:cs typeface="DM Serif Display"/>
              <a:sym typeface="DM Serif Display"/>
            </a:endParaRPr>
          </a:p>
        </p:txBody>
      </p:sp>
      <p:sp>
        <p:nvSpPr>
          <p:cNvPr id="964" name="Google Shape;964;g32ccc6c0044_0_83"/>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965" name="Google Shape;965;g32ccc6c0044_0_83"/>
          <p:cNvGrpSpPr/>
          <p:nvPr/>
        </p:nvGrpSpPr>
        <p:grpSpPr>
          <a:xfrm>
            <a:off x="0" y="0"/>
            <a:ext cx="18288000" cy="10287000"/>
            <a:chOff x="0" y="0"/>
            <a:chExt cx="24384000" cy="13716000"/>
          </a:xfrm>
        </p:grpSpPr>
        <p:cxnSp>
          <p:nvCxnSpPr>
            <p:cNvPr id="966" name="Google Shape;966;g32ccc6c0044_0_8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967" name="Google Shape;967;g32ccc6c0044_0_8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68" name="Google Shape;968;g32ccc6c0044_0_8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969" name="Google Shape;969;g32ccc6c0044_0_8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970" name="Google Shape;970;g32ccc6c0044_0_83"/>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971" name="Google Shape;971;g32ccc6c0044_0_83"/>
          <p:cNvSpPr txBox="1"/>
          <p:nvPr/>
        </p:nvSpPr>
        <p:spPr>
          <a:xfrm>
            <a:off x="184620" y="2004688"/>
            <a:ext cx="12736800" cy="7645909"/>
          </a:xfrm>
          <a:prstGeom prst="rect">
            <a:avLst/>
          </a:prstGeom>
          <a:noFill/>
          <a:ln>
            <a:noFill/>
          </a:ln>
        </p:spPr>
        <p:txBody>
          <a:bodyPr spcFirstLastPara="1" wrap="square" lIns="91425" tIns="91425" rIns="91425" bIns="91425" anchor="t" anchorCtr="0">
            <a:spAutoFit/>
          </a:bodyPr>
          <a:lstStyle/>
          <a:p>
            <a:pPr lvl="0">
              <a:lnSpc>
                <a:spcPct val="125000"/>
              </a:lnSpc>
            </a:pPr>
            <a:r>
              <a:rPr lang="pl-PL" sz="2199" b="1" dirty="0">
                <a:solidFill>
                  <a:srgbClr val="1E2328"/>
                </a:solidFill>
                <a:latin typeface="Montserrat"/>
                <a:ea typeface="Montserrat"/>
                <a:cs typeface="Montserrat"/>
                <a:sym typeface="Montserrat"/>
              </a:rPr>
              <a:t>Podwijanie ściegiem krytym </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Używając maszyny domowej lub ręcznie
</a:t>
            </a:r>
            <a:r>
              <a:rPr lang="pl-PL" sz="2199" i="1" dirty="0">
                <a:solidFill>
                  <a:srgbClr val="1E2328"/>
                </a:solidFill>
                <a:latin typeface="Montserrat"/>
                <a:ea typeface="Montserrat"/>
                <a:cs typeface="Montserrat"/>
                <a:sym typeface="Montserrat"/>
              </a:rPr>
              <a:t>Najczęściej spotykane w klasycznych spodniach, spódnicach i sukienkach</a:t>
            </a:r>
            <a:endParaRPr sz="2199" i="1" dirty="0">
              <a:solidFill>
                <a:srgbClr val="1E2328"/>
              </a:solidFill>
              <a:latin typeface="Montserrat"/>
              <a:ea typeface="Montserrat"/>
              <a:cs typeface="Montserrat"/>
              <a:sym typeface="Montserrat"/>
            </a:endParaRPr>
          </a:p>
          <a:p>
            <a:pPr lvl="0">
              <a:lnSpc>
                <a:spcPct val="125000"/>
              </a:lnSpc>
            </a:pPr>
            <a:r>
              <a:rPr lang="pl-PL" sz="2199" b="1" dirty="0">
                <a:solidFill>
                  <a:srgbClr val="1E2328"/>
                </a:solidFill>
                <a:latin typeface="Montserrat"/>
                <a:ea typeface="Montserrat"/>
                <a:cs typeface="Montserrat"/>
                <a:sym typeface="Montserrat"/>
              </a:rPr>
              <a:t>Odwrócony rąbek </a:t>
            </a:r>
            <a:r>
              <a:rPr lang="en-US" sz="2199" dirty="0">
                <a:solidFill>
                  <a:srgbClr val="1E2328"/>
                </a:solidFill>
                <a:latin typeface="Montserrat"/>
                <a:ea typeface="Montserrat"/>
                <a:cs typeface="Montserrat"/>
                <a:sym typeface="Montserrat"/>
              </a:rPr>
              <a:t>- </a:t>
            </a:r>
            <a:r>
              <a:rPr lang="en-US" sz="2199" dirty="0" err="1">
                <a:solidFill>
                  <a:srgbClr val="1E2328"/>
                </a:solidFill>
                <a:latin typeface="Montserrat"/>
                <a:ea typeface="Montserrat"/>
                <a:cs typeface="Montserrat"/>
                <a:sym typeface="Montserrat"/>
              </a:rPr>
              <a:t>Używając</a:t>
            </a:r>
            <a:r>
              <a:rPr lang="en-US" sz="2199" dirty="0">
                <a:solidFill>
                  <a:srgbClr val="1E2328"/>
                </a:solidFill>
                <a:latin typeface="Montserrat"/>
                <a:ea typeface="Montserrat"/>
                <a:cs typeface="Montserrat"/>
                <a:sym typeface="Montserrat"/>
              </a:rPr>
              <a:t> </a:t>
            </a:r>
            <a:r>
              <a:rPr lang="en-US" sz="2199" dirty="0" err="1">
                <a:solidFill>
                  <a:srgbClr val="1E2328"/>
                </a:solidFill>
                <a:latin typeface="Montserrat"/>
                <a:ea typeface="Montserrat"/>
                <a:cs typeface="Montserrat"/>
                <a:sym typeface="Montserrat"/>
              </a:rPr>
              <a:t>maszyny</a:t>
            </a:r>
            <a:r>
              <a:rPr lang="en-US" sz="2199" dirty="0">
                <a:solidFill>
                  <a:srgbClr val="1E2328"/>
                </a:solidFill>
                <a:latin typeface="Montserrat"/>
                <a:ea typeface="Montserrat"/>
                <a:cs typeface="Montserrat"/>
                <a:sym typeface="Montserrat"/>
              </a:rPr>
              <a:t> </a:t>
            </a:r>
            <a:r>
              <a:rPr lang="en-US" sz="2199" dirty="0" err="1">
                <a:solidFill>
                  <a:srgbClr val="1E2328"/>
                </a:solidFill>
                <a:latin typeface="Montserrat"/>
                <a:ea typeface="Montserrat"/>
                <a:cs typeface="Montserrat"/>
                <a:sym typeface="Montserrat"/>
              </a:rPr>
              <a:t>domowej</a:t>
            </a:r>
            <a:endParaRPr sz="2199" dirty="0">
              <a:solidFill>
                <a:srgbClr val="1E2328"/>
              </a:solidFill>
              <a:latin typeface="Montserrat"/>
              <a:ea typeface="Montserrat"/>
              <a:cs typeface="Montserrat"/>
              <a:sym typeface="Montserrat"/>
            </a:endParaRPr>
          </a:p>
          <a:p>
            <a:pPr lvl="0">
              <a:lnSpc>
                <a:spcPct val="125000"/>
              </a:lnSpc>
              <a:buClr>
                <a:schemeClr val="dk1"/>
              </a:buClr>
              <a:buSzPts val="1100"/>
            </a:pPr>
            <a:r>
              <a:rPr lang="pl-PL" sz="1999" i="1" dirty="0">
                <a:solidFill>
                  <a:srgbClr val="1E2328"/>
                </a:solidFill>
                <a:latin typeface="Montserrat"/>
                <a:ea typeface="Montserrat"/>
                <a:cs typeface="Montserrat"/>
                <a:sym typeface="Montserrat"/>
              </a:rPr>
              <a:t>Najczęściej w codziennych ubraniach i dżinsach</a:t>
            </a:r>
          </a:p>
          <a:p>
            <a:pPr lvl="0">
              <a:lnSpc>
                <a:spcPct val="125000"/>
              </a:lnSpc>
              <a:buClr>
                <a:schemeClr val="dk1"/>
              </a:buClr>
              <a:buSzPts val="1100"/>
            </a:pPr>
            <a:endParaRPr sz="2199" dirty="0">
              <a:solidFill>
                <a:srgbClr val="1E2328"/>
              </a:solidFill>
              <a:latin typeface="Montserrat"/>
              <a:ea typeface="Montserrat"/>
              <a:cs typeface="Montserrat"/>
              <a:sym typeface="Montserrat"/>
            </a:endParaRPr>
          </a:p>
          <a:p>
            <a:pPr lvl="0">
              <a:lnSpc>
                <a:spcPct val="125000"/>
              </a:lnSpc>
            </a:pPr>
            <a:r>
              <a:rPr lang="pl-PL" sz="2199" b="1" i="1" dirty="0">
                <a:solidFill>
                  <a:srgbClr val="1E2328"/>
                </a:solidFill>
                <a:latin typeface="Montserrat"/>
                <a:ea typeface="Montserrat"/>
                <a:cs typeface="Montserrat"/>
                <a:sym typeface="Montserrat"/>
              </a:rPr>
              <a:t>Rąbki ściegu pokrywkowego z dzianin </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Używanie podwójnej igły na maszynie domowej </a:t>
            </a:r>
            <a:r>
              <a:rPr lang="pl-PL" sz="2199" i="1" dirty="0">
                <a:solidFill>
                  <a:srgbClr val="1E2328"/>
                </a:solidFill>
                <a:latin typeface="Montserrat"/>
                <a:ea typeface="Montserrat"/>
                <a:cs typeface="Montserrat"/>
                <a:sym typeface="Montserrat"/>
              </a:rPr>
              <a:t>
Najczęściej spotykane we wszystkich rodzajach dzianin</a:t>
            </a:r>
          </a:p>
          <a:p>
            <a:pPr lvl="0">
              <a:lnSpc>
                <a:spcPct val="125000"/>
              </a:lnSpc>
            </a:pPr>
            <a:endParaRPr sz="2199" b="1" i="1" dirty="0">
              <a:solidFill>
                <a:srgbClr val="1E2328"/>
              </a:solidFill>
              <a:latin typeface="Montserrat"/>
              <a:ea typeface="Montserrat"/>
              <a:cs typeface="Montserrat"/>
              <a:sym typeface="Montserrat"/>
            </a:endParaRPr>
          </a:p>
          <a:p>
            <a:pPr lvl="0">
              <a:lnSpc>
                <a:spcPct val="125000"/>
              </a:lnSpc>
            </a:pPr>
            <a:r>
              <a:rPr lang="en-US" sz="2199" b="1" dirty="0" err="1">
                <a:solidFill>
                  <a:srgbClr val="1E2328"/>
                </a:solidFill>
                <a:latin typeface="Montserrat"/>
                <a:ea typeface="Montserrat"/>
                <a:cs typeface="Montserrat"/>
                <a:sym typeface="Montserrat"/>
              </a:rPr>
              <a:t>Wąski</a:t>
            </a:r>
            <a:r>
              <a:rPr lang="en-US" sz="2199" b="1" dirty="0">
                <a:solidFill>
                  <a:srgbClr val="1E2328"/>
                </a:solidFill>
                <a:latin typeface="Montserrat"/>
                <a:ea typeface="Montserrat"/>
                <a:cs typeface="Montserrat"/>
                <a:sym typeface="Montserrat"/>
              </a:rPr>
              <a:t>, </a:t>
            </a:r>
            <a:r>
              <a:rPr lang="en-US" sz="2199" b="1" dirty="0" err="1">
                <a:solidFill>
                  <a:srgbClr val="1E2328"/>
                </a:solidFill>
                <a:latin typeface="Montserrat"/>
                <a:ea typeface="Montserrat"/>
                <a:cs typeface="Montserrat"/>
                <a:sym typeface="Montserrat"/>
              </a:rPr>
              <a:t>dwukrotnie</a:t>
            </a:r>
            <a:r>
              <a:rPr lang="en-US" sz="2199" b="1" dirty="0">
                <a:solidFill>
                  <a:srgbClr val="1E2328"/>
                </a:solidFill>
                <a:latin typeface="Montserrat"/>
                <a:ea typeface="Montserrat"/>
                <a:cs typeface="Montserrat"/>
                <a:sym typeface="Montserrat"/>
              </a:rPr>
              <a:t> </a:t>
            </a:r>
            <a:r>
              <a:rPr lang="en-US" sz="2199" b="1" dirty="0" err="1">
                <a:solidFill>
                  <a:srgbClr val="1E2328"/>
                </a:solidFill>
                <a:latin typeface="Montserrat"/>
                <a:ea typeface="Montserrat"/>
                <a:cs typeface="Montserrat"/>
                <a:sym typeface="Montserrat"/>
              </a:rPr>
              <a:t>skręcony</a:t>
            </a:r>
            <a:r>
              <a:rPr lang="en-US" sz="2199" b="1" dirty="0">
                <a:solidFill>
                  <a:srgbClr val="1E2328"/>
                </a:solidFill>
                <a:latin typeface="Montserrat"/>
                <a:ea typeface="Montserrat"/>
                <a:cs typeface="Montserrat"/>
                <a:sym typeface="Montserrat"/>
              </a:rPr>
              <a:t> </a:t>
            </a:r>
            <a:r>
              <a:rPr lang="pl-PL" sz="2199" b="1" dirty="0">
                <a:solidFill>
                  <a:srgbClr val="1E2328"/>
                </a:solidFill>
                <a:latin typeface="Montserrat"/>
                <a:ea typeface="Montserrat"/>
                <a:cs typeface="Montserrat"/>
                <a:sym typeface="Montserrat"/>
              </a:rPr>
              <a:t>w </a:t>
            </a:r>
            <a:r>
              <a:rPr lang="en-US" sz="2199" b="1" dirty="0" err="1">
                <a:solidFill>
                  <a:srgbClr val="1E2328"/>
                </a:solidFill>
                <a:latin typeface="Montserrat"/>
                <a:ea typeface="Montserrat"/>
                <a:cs typeface="Montserrat"/>
                <a:sym typeface="Montserrat"/>
              </a:rPr>
              <a:t>dół</a:t>
            </a:r>
            <a:r>
              <a:rPr lang="pl-PL" sz="2199" b="1" dirty="0">
                <a:solidFill>
                  <a:srgbClr val="1E2328"/>
                </a:solidFill>
                <a:latin typeface="Montserrat"/>
                <a:ea typeface="Montserrat"/>
                <a:cs typeface="Montserrat"/>
                <a:sym typeface="Montserrat"/>
              </a:rPr>
              <a:t> ścieg</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Używając maszyny domowej 
</a:t>
            </a:r>
            <a:r>
              <a:rPr lang="pl-PL" sz="2199" i="1" dirty="0">
                <a:solidFill>
                  <a:srgbClr val="1E2328"/>
                </a:solidFill>
                <a:latin typeface="Montserrat"/>
                <a:ea typeface="Montserrat"/>
                <a:cs typeface="Montserrat"/>
                <a:sym typeface="Montserrat"/>
              </a:rPr>
              <a:t>najczęściej spotykane w wieczorowej i formalnej odzieży z lekkich tkanin</a:t>
            </a:r>
            <a:endParaRPr sz="1999" i="1" dirty="0">
              <a:solidFill>
                <a:srgbClr val="1E2328"/>
              </a:solidFill>
              <a:latin typeface="Montserrat"/>
              <a:ea typeface="Montserrat"/>
              <a:cs typeface="Montserrat"/>
              <a:sym typeface="Montserrat"/>
            </a:endParaRPr>
          </a:p>
          <a:p>
            <a:pPr marL="0" lvl="0" indent="0" algn="l" rtl="0">
              <a:lnSpc>
                <a:spcPct val="125000"/>
              </a:lnSpc>
              <a:spcBef>
                <a:spcPts val="0"/>
              </a:spcBef>
              <a:spcAft>
                <a:spcPts val="0"/>
              </a:spcAft>
              <a:buNone/>
            </a:pPr>
            <a:endParaRPr lang="pl-PL" sz="2199" b="1" dirty="0">
              <a:solidFill>
                <a:srgbClr val="1E2328"/>
              </a:solidFill>
              <a:latin typeface="Montserrat"/>
              <a:ea typeface="Montserrat"/>
              <a:cs typeface="Montserrat"/>
              <a:sym typeface="Montserrat"/>
            </a:endParaRPr>
          </a:p>
          <a:p>
            <a:pPr lvl="0">
              <a:lnSpc>
                <a:spcPct val="125000"/>
              </a:lnSpc>
            </a:pPr>
            <a:r>
              <a:rPr lang="pl-PL" sz="2199" b="1" dirty="0">
                <a:solidFill>
                  <a:srgbClr val="1E2328"/>
                </a:solidFill>
                <a:latin typeface="Montserrat"/>
                <a:ea typeface="Montserrat"/>
                <a:cs typeface="Montserrat"/>
                <a:sym typeface="Montserrat"/>
              </a:rPr>
              <a:t>Podwinięcie serwetki na okrągło </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Używając maszyny </a:t>
            </a:r>
            <a:r>
              <a:rPr lang="pl-PL" sz="2199" dirty="0" err="1">
                <a:solidFill>
                  <a:srgbClr val="1E2328"/>
                </a:solidFill>
                <a:latin typeface="Montserrat"/>
                <a:ea typeface="Montserrat"/>
                <a:cs typeface="Montserrat"/>
                <a:sym typeface="Montserrat"/>
              </a:rPr>
              <a:t>overlockowej</a:t>
            </a:r>
            <a:r>
              <a:rPr lang="pl-PL" sz="2199" dirty="0">
                <a:solidFill>
                  <a:srgbClr val="1E2328"/>
                </a:solidFill>
                <a:latin typeface="Montserrat"/>
                <a:ea typeface="Montserrat"/>
                <a:cs typeface="Montserrat"/>
                <a:sym typeface="Montserrat"/>
              </a:rPr>
              <a:t> lub ściegu zygzakowatego na maszynie domowej</a:t>
            </a:r>
          </a:p>
          <a:p>
            <a:pPr lvl="0">
              <a:lnSpc>
                <a:spcPct val="125000"/>
              </a:lnSpc>
            </a:pPr>
            <a:r>
              <a:rPr lang="pl-PL" sz="1999" i="1" dirty="0">
                <a:solidFill>
                  <a:srgbClr val="1E2328"/>
                </a:solidFill>
                <a:latin typeface="Montserrat"/>
                <a:ea typeface="Montserrat"/>
                <a:cs typeface="Montserrat"/>
                <a:sym typeface="Montserrat"/>
              </a:rPr>
              <a:t>najczęściej używane w szalikach, ale także w dzianinie i wieczorowej odzieży</a:t>
            </a:r>
            <a:endParaRPr sz="1999" i="1" dirty="0">
              <a:solidFill>
                <a:srgbClr val="1E2328"/>
              </a:solidFill>
              <a:latin typeface="Montserrat"/>
              <a:ea typeface="Montserrat"/>
              <a:cs typeface="Montserrat"/>
              <a:sym typeface="Montserrat"/>
            </a:endParaRPr>
          </a:p>
          <a:p>
            <a:pPr lvl="0">
              <a:lnSpc>
                <a:spcPct val="125000"/>
              </a:lnSpc>
            </a:pPr>
            <a:r>
              <a:rPr lang="pl-PL" sz="2199" b="1" dirty="0">
                <a:solidFill>
                  <a:srgbClr val="1E2328"/>
                </a:solidFill>
                <a:latin typeface="Montserrat"/>
                <a:ea typeface="Montserrat"/>
                <a:cs typeface="Montserrat"/>
                <a:sym typeface="Montserrat"/>
              </a:rPr>
              <a:t>Ręczne podszywanie brzegu </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Zobacz "Podstawowe ściegi – oczka do obszywania"</a:t>
            </a:r>
            <a:r>
              <a:rPr lang="en-US" sz="1999" i="1" dirty="0">
                <a:solidFill>
                  <a:srgbClr val="1E2328"/>
                </a:solidFill>
                <a:latin typeface="Montserrat"/>
                <a:ea typeface="Montserrat"/>
                <a:cs typeface="Montserrat"/>
                <a:sym typeface="Montserrat"/>
              </a:rPr>
              <a:t>I</a:t>
            </a:r>
            <a:endParaRPr lang="pl-PL" sz="1999" i="1" dirty="0">
              <a:solidFill>
                <a:srgbClr val="1E2328"/>
              </a:solidFill>
              <a:latin typeface="Montserrat"/>
              <a:ea typeface="Montserrat"/>
              <a:cs typeface="Montserrat"/>
              <a:sym typeface="Montserrat"/>
            </a:endParaRPr>
          </a:p>
          <a:p>
            <a:pPr lvl="0">
              <a:lnSpc>
                <a:spcPct val="125000"/>
              </a:lnSpc>
            </a:pPr>
            <a:r>
              <a:rPr lang="pl-PL" sz="1999" i="1" dirty="0">
                <a:solidFill>
                  <a:srgbClr val="1E2328"/>
                </a:solidFill>
                <a:latin typeface="Montserrat"/>
                <a:ea typeface="Montserrat"/>
                <a:cs typeface="Montserrat"/>
                <a:sym typeface="Montserrat"/>
              </a:rPr>
              <a:t>Ścieg niewidzialny – najlepszy do lekkich i delikatnych tkanin
Ścieg Chwytający – najlepszy do pełnych spódnic i sukienek z tkanin średnich i ciężkich</a:t>
            </a:r>
            <a:endParaRPr sz="1999" i="1" dirty="0">
              <a:solidFill>
                <a:srgbClr val="1E2328"/>
              </a:solidFill>
              <a:latin typeface="Montserrat"/>
              <a:ea typeface="Montserrat"/>
              <a:cs typeface="Montserrat"/>
              <a:sym typeface="Montserrat"/>
            </a:endParaRPr>
          </a:p>
        </p:txBody>
      </p:sp>
      <p:sp>
        <p:nvSpPr>
          <p:cNvPr id="972" name="Google Shape;972;g32ccc6c0044_0_83"/>
          <p:cNvSpPr txBox="1"/>
          <p:nvPr/>
        </p:nvSpPr>
        <p:spPr>
          <a:xfrm>
            <a:off x="12400275" y="2009450"/>
            <a:ext cx="4506600" cy="4770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pl-PL" sz="1900" b="1" dirty="0">
                <a:solidFill>
                  <a:srgbClr val="FFFFFF"/>
                </a:solidFill>
                <a:latin typeface="Montserrat"/>
                <a:ea typeface="Montserrat"/>
                <a:cs typeface="Montserrat"/>
                <a:sym typeface="Montserrat"/>
              </a:rPr>
              <a:t>Podwijanie ściegiem krytym</a:t>
            </a:r>
            <a:endParaRPr sz="1900" b="1" dirty="0">
              <a:solidFill>
                <a:srgbClr val="FFFFFF"/>
              </a:solidFill>
              <a:latin typeface="Montserrat"/>
              <a:ea typeface="Montserrat"/>
              <a:cs typeface="Montserrat"/>
              <a:sym typeface="Montserrat"/>
            </a:endParaRPr>
          </a:p>
        </p:txBody>
      </p:sp>
      <p:pic>
        <p:nvPicPr>
          <p:cNvPr id="973" name="Google Shape;973;g32ccc6c0044_0_83"/>
          <p:cNvPicPr preferRelativeResize="0"/>
          <p:nvPr/>
        </p:nvPicPr>
        <p:blipFill rotWithShape="1">
          <a:blip r:embed="rId5">
            <a:alphaModFix/>
          </a:blip>
          <a:srcRect l="47483" t="18151" r="6041" b="55986"/>
          <a:stretch/>
        </p:blipFill>
        <p:spPr>
          <a:xfrm rot="10800000">
            <a:off x="13211062" y="7806124"/>
            <a:ext cx="3460372" cy="1922450"/>
          </a:xfrm>
          <a:prstGeom prst="rect">
            <a:avLst/>
          </a:prstGeom>
          <a:noFill/>
          <a:ln>
            <a:noFill/>
          </a:ln>
        </p:spPr>
      </p:pic>
      <p:pic>
        <p:nvPicPr>
          <p:cNvPr id="974" name="Google Shape;974;g32ccc6c0044_0_83"/>
          <p:cNvPicPr preferRelativeResize="0"/>
          <p:nvPr/>
        </p:nvPicPr>
        <p:blipFill rotWithShape="1">
          <a:blip r:embed="rId5">
            <a:alphaModFix/>
          </a:blip>
          <a:srcRect l="6051" t="18771" r="47474" b="54792"/>
          <a:stretch/>
        </p:blipFill>
        <p:spPr>
          <a:xfrm rot="10800000">
            <a:off x="12993827" y="2486449"/>
            <a:ext cx="3319450" cy="1885098"/>
          </a:xfrm>
          <a:prstGeom prst="rect">
            <a:avLst/>
          </a:prstGeom>
          <a:noFill/>
          <a:ln>
            <a:noFill/>
          </a:ln>
        </p:spPr>
      </p:pic>
      <p:pic>
        <p:nvPicPr>
          <p:cNvPr id="975" name="Google Shape;975;g32ccc6c0044_0_83"/>
          <p:cNvPicPr preferRelativeResize="0"/>
          <p:nvPr/>
        </p:nvPicPr>
        <p:blipFill rotWithShape="1">
          <a:blip r:embed="rId5">
            <a:alphaModFix/>
          </a:blip>
          <a:srcRect l="8435" t="68289" r="50433" b="3724"/>
          <a:stretch/>
        </p:blipFill>
        <p:spPr>
          <a:xfrm rot="10800000">
            <a:off x="13211071" y="4972452"/>
            <a:ext cx="2884977" cy="1959802"/>
          </a:xfrm>
          <a:prstGeom prst="rect">
            <a:avLst/>
          </a:prstGeom>
          <a:noFill/>
          <a:ln>
            <a:noFill/>
          </a:ln>
        </p:spPr>
      </p:pic>
      <p:sp>
        <p:nvSpPr>
          <p:cNvPr id="976" name="Google Shape;976;g32ccc6c0044_0_83"/>
          <p:cNvSpPr txBox="1"/>
          <p:nvPr/>
        </p:nvSpPr>
        <p:spPr>
          <a:xfrm>
            <a:off x="13153575" y="4488275"/>
            <a:ext cx="3000000" cy="55012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pl-PL" sz="1900" b="1" dirty="0">
                <a:solidFill>
                  <a:schemeClr val="lt1"/>
                </a:solidFill>
                <a:latin typeface="Montserrat"/>
                <a:ea typeface="Montserrat"/>
                <a:cs typeface="Montserrat"/>
                <a:sym typeface="Montserrat"/>
              </a:rPr>
              <a:t>Odwrócony rąbek</a:t>
            </a:r>
            <a:endParaRPr dirty="0"/>
          </a:p>
        </p:txBody>
      </p:sp>
      <p:sp>
        <p:nvSpPr>
          <p:cNvPr id="977" name="Google Shape;977;g32ccc6c0044_0_83"/>
          <p:cNvSpPr txBox="1"/>
          <p:nvPr/>
        </p:nvSpPr>
        <p:spPr>
          <a:xfrm>
            <a:off x="12921420" y="7247699"/>
            <a:ext cx="45066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PL" sz="1900" b="1" dirty="0">
                <a:solidFill>
                  <a:schemeClr val="lt1"/>
                </a:solidFill>
                <a:latin typeface="Montserrat"/>
                <a:ea typeface="Montserrat"/>
                <a:cs typeface="Montserrat"/>
                <a:sym typeface="Montserrat"/>
              </a:rPr>
              <a:t>Wąski, dwustronny brzeg</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grpSp>
        <p:nvGrpSpPr>
          <p:cNvPr id="982" name="Google Shape;982;g2af48a9d858_0_2"/>
          <p:cNvGrpSpPr/>
          <p:nvPr/>
        </p:nvGrpSpPr>
        <p:grpSpPr>
          <a:xfrm>
            <a:off x="12759477" y="5674870"/>
            <a:ext cx="2839841" cy="4612380"/>
            <a:chOff x="0" y="0"/>
            <a:chExt cx="2254200" cy="3661200"/>
          </a:xfrm>
        </p:grpSpPr>
        <p:sp>
          <p:nvSpPr>
            <p:cNvPr id="983" name="Google Shape;983;g2af48a9d858_0_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984" name="Google Shape;984;g2af48a9d858_0_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85" name="Google Shape;985;g2af48a9d858_0_2"/>
          <p:cNvPicPr preferRelativeResize="0"/>
          <p:nvPr/>
        </p:nvPicPr>
        <p:blipFill rotWithShape="1">
          <a:blip r:embed="rId3">
            <a:alphaModFix/>
          </a:blip>
          <a:srcRect r="27646"/>
          <a:stretch/>
        </p:blipFill>
        <p:spPr>
          <a:xfrm>
            <a:off x="11144825" y="2246225"/>
            <a:ext cx="3225574" cy="6855751"/>
          </a:xfrm>
          <a:prstGeom prst="rect">
            <a:avLst/>
          </a:prstGeom>
          <a:noFill/>
          <a:ln>
            <a:noFill/>
          </a:ln>
        </p:spPr>
      </p:pic>
      <p:grpSp>
        <p:nvGrpSpPr>
          <p:cNvPr id="986" name="Google Shape;986;g2af48a9d858_0_2"/>
          <p:cNvGrpSpPr/>
          <p:nvPr/>
        </p:nvGrpSpPr>
        <p:grpSpPr>
          <a:xfrm>
            <a:off x="0" y="0"/>
            <a:ext cx="18288000" cy="10287000"/>
            <a:chOff x="0" y="0"/>
            <a:chExt cx="24384000" cy="13716000"/>
          </a:xfrm>
        </p:grpSpPr>
        <p:cxnSp>
          <p:nvCxnSpPr>
            <p:cNvPr id="987" name="Google Shape;987;g2af48a9d858_0_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88" name="Google Shape;988;g2af48a9d858_0_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89" name="Google Shape;989;g2af48a9d858_0_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cxnSp>
        <p:nvCxnSpPr>
          <p:cNvPr id="990" name="Google Shape;990;g2af48a9d858_0_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91" name="Google Shape;991;g2af48a9d858_0_2"/>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5">
              <a:alphaModFix/>
            </a:blip>
            <a:stretch>
              <a:fillRect/>
            </a:stretch>
          </a:blipFill>
          <a:ln>
            <a:noFill/>
          </a:ln>
        </p:spPr>
        <p:txBody>
          <a:bodyPr/>
          <a:lstStyle/>
          <a:p>
            <a:endParaRPr lang="pl-PL"/>
          </a:p>
        </p:txBody>
      </p:sp>
      <p:sp>
        <p:nvSpPr>
          <p:cNvPr id="992" name="Google Shape;992;g2af48a9d858_0_2"/>
          <p:cNvSpPr txBox="1"/>
          <p:nvPr/>
        </p:nvSpPr>
        <p:spPr>
          <a:xfrm>
            <a:off x="1199575" y="2814375"/>
            <a:ext cx="92313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Podszywanie</a:t>
            </a:r>
            <a:r>
              <a:rPr lang="en-US" sz="6000" dirty="0">
                <a:solidFill>
                  <a:srgbClr val="1E2328"/>
                </a:solidFill>
                <a:latin typeface="DM Serif Display"/>
                <a:ea typeface="DM Serif Display"/>
                <a:cs typeface="DM Serif Display"/>
                <a:sym typeface="DM Serif Display"/>
              </a:rPr>
              <a:t> – </a:t>
            </a:r>
            <a:r>
              <a:rPr lang="en-US" sz="6000" dirty="0" err="1">
                <a:solidFill>
                  <a:srgbClr val="1E2328"/>
                </a:solidFill>
                <a:latin typeface="DM Serif Display"/>
                <a:ea typeface="DM Serif Display"/>
                <a:cs typeface="DM Serif Display"/>
                <a:sym typeface="DM Serif Display"/>
              </a:rPr>
              <a:t>skracanie</a:t>
            </a:r>
            <a:endParaRPr dirty="0"/>
          </a:p>
        </p:txBody>
      </p:sp>
      <p:grpSp>
        <p:nvGrpSpPr>
          <p:cNvPr id="993" name="Google Shape;993;g2af48a9d858_0_2"/>
          <p:cNvGrpSpPr/>
          <p:nvPr/>
        </p:nvGrpSpPr>
        <p:grpSpPr>
          <a:xfrm>
            <a:off x="2359674" y="8227523"/>
            <a:ext cx="1677150" cy="563152"/>
            <a:chOff x="0" y="0"/>
            <a:chExt cx="2236199" cy="750870"/>
          </a:xfrm>
        </p:grpSpPr>
        <p:grpSp>
          <p:nvGrpSpPr>
            <p:cNvPr id="994" name="Google Shape;994;g2af48a9d858_0_2"/>
            <p:cNvGrpSpPr/>
            <p:nvPr/>
          </p:nvGrpSpPr>
          <p:grpSpPr>
            <a:xfrm>
              <a:off x="0" y="0"/>
              <a:ext cx="2236199" cy="750870"/>
              <a:chOff x="0" y="0"/>
              <a:chExt cx="742800" cy="249417"/>
            </a:xfrm>
          </p:grpSpPr>
          <p:sp>
            <p:nvSpPr>
              <p:cNvPr id="995" name="Google Shape;995;g2af48a9d858_0_2"/>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996" name="Google Shape;996;g2af48a9d858_0_2"/>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97" name="Google Shape;997;g2af48a9d858_0_2"/>
            <p:cNvSpPr txBox="1"/>
            <p:nvPr/>
          </p:nvSpPr>
          <p:spPr>
            <a:xfrm>
              <a:off x="0" y="199850"/>
              <a:ext cx="2235900" cy="443199"/>
            </a:xfrm>
            <a:prstGeom prst="rect">
              <a:avLst/>
            </a:prstGeom>
            <a:noFill/>
            <a:ln>
              <a:noFill/>
            </a:ln>
          </p:spPr>
          <p:txBody>
            <a:bodyPr spcFirstLastPara="1" wrap="square" lIns="0" tIns="0" rIns="0" bIns="0" anchor="t" anchorCtr="0">
              <a:spAutoFit/>
            </a:bodyPr>
            <a:lstStyle/>
            <a:p>
              <a:pPr lvl="0" algn="ctr">
                <a:lnSpc>
                  <a:spcPct val="120000"/>
                </a:lnSpc>
              </a:pPr>
              <a:r>
                <a:rPr lang="en-US" sz="1800" dirty="0" err="1">
                  <a:latin typeface="Montserrat"/>
                  <a:ea typeface="Montserrat"/>
                  <a:cs typeface="Montserrat"/>
                  <a:sym typeface="Montserrat"/>
                </a:rPr>
                <a:t>Obejrzyj</a:t>
              </a:r>
              <a:r>
                <a:rPr lang="en-US" sz="1800" dirty="0">
                  <a:latin typeface="Montserrat"/>
                  <a:ea typeface="Montserrat"/>
                  <a:cs typeface="Montserrat"/>
                  <a:sym typeface="Montserrat"/>
                </a:rPr>
                <a:t> </a:t>
              </a:r>
              <a:r>
                <a:rPr lang="en-US" sz="1800" dirty="0" err="1">
                  <a:latin typeface="Montserrat"/>
                  <a:ea typeface="Montserrat"/>
                  <a:cs typeface="Montserrat"/>
                  <a:sym typeface="Montserrat"/>
                </a:rPr>
                <a:t>tutaj</a:t>
              </a:r>
              <a:endParaRPr dirty="0"/>
            </a:p>
          </p:txBody>
        </p:sp>
      </p:grpSp>
      <p:sp>
        <p:nvSpPr>
          <p:cNvPr id="998" name="Google Shape;998;g2af48a9d858_0_2"/>
          <p:cNvSpPr txBox="1"/>
          <p:nvPr/>
        </p:nvSpPr>
        <p:spPr>
          <a:xfrm>
            <a:off x="1031579" y="4255965"/>
            <a:ext cx="9231300" cy="507639"/>
          </a:xfrm>
          <a:prstGeom prst="rect">
            <a:avLst/>
          </a:prstGeom>
          <a:noFill/>
          <a:ln>
            <a:noFill/>
          </a:ln>
        </p:spPr>
        <p:txBody>
          <a:bodyPr spcFirstLastPara="1" wrap="square" lIns="0" tIns="0" rIns="0" bIns="0" anchor="t" anchorCtr="0">
            <a:spAutoFit/>
          </a:bodyPr>
          <a:lstStyle/>
          <a:p>
            <a:pPr lvl="0">
              <a:lnSpc>
                <a:spcPct val="150022"/>
              </a:lnSpc>
              <a:buClr>
                <a:schemeClr val="dk1"/>
              </a:buClr>
              <a:buSzPts val="1100"/>
            </a:pPr>
            <a:r>
              <a:rPr lang="en-US" sz="2199" dirty="0">
                <a:solidFill>
                  <a:srgbClr val="1E2328"/>
                </a:solidFill>
                <a:latin typeface="Montserrat"/>
                <a:ea typeface="Montserrat"/>
                <a:cs typeface="Montserrat"/>
                <a:sym typeface="Montserrat"/>
              </a:rPr>
              <a:t>Oto </a:t>
            </a:r>
            <a:r>
              <a:rPr lang="en-US" sz="2199" dirty="0" err="1">
                <a:solidFill>
                  <a:srgbClr val="1E2328"/>
                </a:solidFill>
                <a:latin typeface="Montserrat"/>
                <a:ea typeface="Montserrat"/>
                <a:cs typeface="Montserrat"/>
                <a:sym typeface="Montserrat"/>
              </a:rPr>
              <a:t>kilka</a:t>
            </a:r>
            <a:r>
              <a:rPr lang="en-US" sz="2199" dirty="0">
                <a:solidFill>
                  <a:srgbClr val="1E2328"/>
                </a:solidFill>
                <a:latin typeface="Montserrat"/>
                <a:ea typeface="Montserrat"/>
                <a:cs typeface="Montserrat"/>
                <a:sym typeface="Montserrat"/>
              </a:rPr>
              <a:t> </a:t>
            </a:r>
            <a:r>
              <a:rPr lang="en-US" sz="2199" dirty="0" err="1">
                <a:solidFill>
                  <a:srgbClr val="1E2328"/>
                </a:solidFill>
                <a:latin typeface="Montserrat"/>
                <a:ea typeface="Montserrat"/>
                <a:cs typeface="Montserrat"/>
                <a:sym typeface="Montserrat"/>
              </a:rPr>
              <a:t>przykładów</a:t>
            </a:r>
            <a:r>
              <a:rPr lang="en-US" sz="2199" dirty="0">
                <a:solidFill>
                  <a:srgbClr val="1E2328"/>
                </a:solidFill>
                <a:latin typeface="Montserrat"/>
                <a:ea typeface="Montserrat"/>
                <a:cs typeface="Montserrat"/>
                <a:sym typeface="Montserrat"/>
              </a:rPr>
              <a:t>:</a:t>
            </a:r>
            <a:endParaRPr dirty="0"/>
          </a:p>
        </p:txBody>
      </p:sp>
      <p:sp>
        <p:nvSpPr>
          <p:cNvPr id="999" name="Google Shape;999;g2af48a9d858_0_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000" name="Google Shape;1000;g2af48a9d858_0_2"/>
          <p:cNvGrpSpPr/>
          <p:nvPr/>
        </p:nvGrpSpPr>
        <p:grpSpPr>
          <a:xfrm>
            <a:off x="0" y="0"/>
            <a:ext cx="18288000" cy="10287000"/>
            <a:chOff x="0" y="0"/>
            <a:chExt cx="24384000" cy="13716000"/>
          </a:xfrm>
        </p:grpSpPr>
        <p:cxnSp>
          <p:nvCxnSpPr>
            <p:cNvPr id="1001" name="Google Shape;1001;g2af48a9d858_0_2"/>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002" name="Google Shape;1002;g2af48a9d858_0_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03" name="Google Shape;1003;g2af48a9d858_0_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sp>
        <p:nvSpPr>
          <p:cNvPr id="1004" name="Google Shape;1004;g2af48a9d858_0_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
        <p:nvSpPr>
          <p:cNvPr id="1005" name="Google Shape;1005;g2af48a9d858_0_2"/>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1006" name="Google Shape;1006;g2af48a9d858_0_2"/>
          <p:cNvSpPr txBox="1"/>
          <p:nvPr/>
        </p:nvSpPr>
        <p:spPr>
          <a:xfrm>
            <a:off x="5290573" y="8124217"/>
            <a:ext cx="54825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dk1"/>
                </a:solidFill>
                <a:latin typeface="Calibri"/>
                <a:ea typeface="Calibri"/>
                <a:cs typeface="Calibri"/>
                <a:sym typeface="Calibri"/>
                <a:hlinkClick r:id="rId7"/>
              </a:rPr>
              <a:t>https://www.youtube.com/watch?v=jjLhv8NiCkc&amp;list=PLRYWp9UyonCOwMLrO-IqL5G-Pt7KqupIe</a:t>
            </a:r>
            <a:r>
              <a:rPr lang="en-US"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sp>
        <p:nvSpPr>
          <p:cNvPr id="1007" name="Google Shape;1007;g2af48a9d858_0_2"/>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g2af48a9d858_0_2"/>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g2af48a9d858_0_2"/>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g2af48a9d858_0_2"/>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g2af48a9d858_0_2"/>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g2af48a9d858_0_2"/>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g2af48a9d858_0_2"/>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g2af48a9d858_0_2"/>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018"/>
        <p:cNvGrpSpPr/>
        <p:nvPr/>
      </p:nvGrpSpPr>
      <p:grpSpPr>
        <a:xfrm>
          <a:off x="0" y="0"/>
          <a:ext cx="0" cy="0"/>
          <a:chOff x="0" y="0"/>
          <a:chExt cx="0" cy="0"/>
        </a:xfrm>
      </p:grpSpPr>
      <p:grpSp>
        <p:nvGrpSpPr>
          <p:cNvPr id="1019" name="Google Shape;1019;g329a87e28ac_2_155"/>
          <p:cNvGrpSpPr/>
          <p:nvPr/>
        </p:nvGrpSpPr>
        <p:grpSpPr>
          <a:xfrm>
            <a:off x="0" y="0"/>
            <a:ext cx="18288000" cy="10287000"/>
            <a:chOff x="0" y="0"/>
            <a:chExt cx="24384000" cy="13716000"/>
          </a:xfrm>
        </p:grpSpPr>
        <p:cxnSp>
          <p:nvCxnSpPr>
            <p:cNvPr id="1020" name="Google Shape;1020;g329a87e28ac_2_15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21" name="Google Shape;1021;g329a87e28ac_2_15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22" name="Google Shape;1022;g329a87e28ac_2_15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023" name="Google Shape;1023;g329a87e28ac_2_15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024" name="Google Shape;1024;g329a87e28ac_2_155"/>
          <p:cNvGrpSpPr/>
          <p:nvPr/>
        </p:nvGrpSpPr>
        <p:grpSpPr>
          <a:xfrm>
            <a:off x="4509400" y="7202480"/>
            <a:ext cx="1028753" cy="2807522"/>
            <a:chOff x="0" y="0"/>
            <a:chExt cx="816600" cy="2228546"/>
          </a:xfrm>
        </p:grpSpPr>
        <p:sp>
          <p:nvSpPr>
            <p:cNvPr id="1025" name="Google Shape;1025;g329a87e28ac_2_155"/>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026" name="Google Shape;1026;g329a87e28ac_2_155"/>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27" name="Google Shape;1027;g329a87e28ac_2_155"/>
          <p:cNvSpPr txBox="1"/>
          <p:nvPr/>
        </p:nvSpPr>
        <p:spPr>
          <a:xfrm>
            <a:off x="1031575" y="1223788"/>
            <a:ext cx="122568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Podszywanie</a:t>
            </a:r>
            <a:r>
              <a:rPr lang="en-US" sz="6000" dirty="0">
                <a:solidFill>
                  <a:srgbClr val="1E2328"/>
                </a:solidFill>
                <a:latin typeface="DM Serif Display"/>
                <a:ea typeface="DM Serif Display"/>
                <a:cs typeface="DM Serif Display"/>
                <a:sym typeface="DM Serif Display"/>
              </a:rPr>
              <a:t> – </a:t>
            </a:r>
            <a:r>
              <a:rPr lang="en-US" sz="6000" dirty="0" err="1">
                <a:solidFill>
                  <a:srgbClr val="1E2328"/>
                </a:solidFill>
                <a:latin typeface="DM Serif Display"/>
                <a:ea typeface="DM Serif Display"/>
                <a:cs typeface="DM Serif Display"/>
                <a:sym typeface="DM Serif Display"/>
              </a:rPr>
              <a:t>wydłużanie</a:t>
            </a:r>
            <a:endParaRPr sz="6000" dirty="0">
              <a:solidFill>
                <a:srgbClr val="1E2328"/>
              </a:solidFill>
              <a:latin typeface="DM Serif Display"/>
              <a:ea typeface="DM Serif Display"/>
              <a:cs typeface="DM Serif Display"/>
              <a:sym typeface="DM Serif Display"/>
            </a:endParaRPr>
          </a:p>
        </p:txBody>
      </p:sp>
      <p:sp>
        <p:nvSpPr>
          <p:cNvPr id="1028" name="Google Shape;1028;g329a87e28ac_2_155"/>
          <p:cNvSpPr txBox="1"/>
          <p:nvPr/>
        </p:nvSpPr>
        <p:spPr>
          <a:xfrm>
            <a:off x="1155950" y="2066338"/>
            <a:ext cx="15258600" cy="1522917"/>
          </a:xfrm>
          <a:prstGeom prst="rect">
            <a:avLst/>
          </a:prstGeom>
          <a:noFill/>
          <a:ln>
            <a:noFill/>
          </a:ln>
        </p:spPr>
        <p:txBody>
          <a:bodyPr spcFirstLastPara="1" wrap="square" lIns="0" tIns="0" rIns="0" bIns="0" anchor="t" anchorCtr="0">
            <a:spAutoFit/>
          </a:bodyPr>
          <a:lstStyle/>
          <a:p>
            <a:pPr lvl="0">
              <a:lnSpc>
                <a:spcPct val="150022"/>
              </a:lnSpc>
              <a:buSzPts val="1100"/>
            </a:pPr>
            <a:r>
              <a:rPr lang="pl-PL" sz="2199" dirty="0">
                <a:solidFill>
                  <a:srgbClr val="1E2328"/>
                </a:solidFill>
                <a:latin typeface="Montserrat"/>
                <a:ea typeface="Montserrat"/>
                <a:cs typeface="Montserrat"/>
                <a:sym typeface="Montserrat"/>
              </a:rPr>
              <a:t>Wydłużanie ubrań może być kluczowe, gdy coś jest za krótkie. Masz szansę być kreatywnym </a:t>
            </a:r>
            <a:r>
              <a:rPr lang="pl-PL" sz="2199" dirty="0" err="1">
                <a:solidFill>
                  <a:srgbClr val="1E2328"/>
                </a:solidFill>
                <a:latin typeface="Montserrat"/>
                <a:ea typeface="Montserrat"/>
                <a:cs typeface="Montserrat"/>
                <a:sym typeface="Montserrat"/>
              </a:rPr>
              <a:t>rozwiązywaczem</a:t>
            </a:r>
            <a:r>
              <a:rPr lang="pl-PL" sz="2199" dirty="0">
                <a:solidFill>
                  <a:srgbClr val="1E2328"/>
                </a:solidFill>
                <a:latin typeface="Montserrat"/>
                <a:ea typeface="Montserrat"/>
                <a:cs typeface="Montserrat"/>
                <a:sym typeface="Montserrat"/>
              </a:rPr>
              <a:t> problemów, a w niektórych przypadkach uczynić ubranie naprawdę wyjątkowym i indywidualnym!</a:t>
            </a:r>
            <a:endParaRPr sz="2199" dirty="0">
              <a:solidFill>
                <a:srgbClr val="1E2328"/>
              </a:solidFill>
              <a:latin typeface="Montserrat"/>
              <a:ea typeface="Montserrat"/>
              <a:cs typeface="Montserrat"/>
              <a:sym typeface="Montserrat"/>
            </a:endParaRPr>
          </a:p>
        </p:txBody>
      </p:sp>
      <p:sp>
        <p:nvSpPr>
          <p:cNvPr id="1029" name="Google Shape;1029;g329a87e28ac_2_155"/>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030" name="Google Shape;1030;g329a87e28ac_2_155"/>
          <p:cNvGrpSpPr/>
          <p:nvPr/>
        </p:nvGrpSpPr>
        <p:grpSpPr>
          <a:xfrm>
            <a:off x="0" y="0"/>
            <a:ext cx="18288000" cy="10287000"/>
            <a:chOff x="0" y="0"/>
            <a:chExt cx="24384000" cy="13716000"/>
          </a:xfrm>
        </p:grpSpPr>
        <p:cxnSp>
          <p:nvCxnSpPr>
            <p:cNvPr id="1031" name="Google Shape;1031;g329a87e28ac_2_15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032" name="Google Shape;1032;g329a87e28ac_2_15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33" name="Google Shape;1033;g329a87e28ac_2_15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034" name="Google Shape;1034;g329a87e28ac_2_15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035" name="Google Shape;1035;g329a87e28ac_2_155"/>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1036" name="Google Shape;1036;g329a87e28ac_2_155"/>
          <p:cNvSpPr txBox="1"/>
          <p:nvPr/>
        </p:nvSpPr>
        <p:spPr>
          <a:xfrm>
            <a:off x="5753750" y="3393200"/>
            <a:ext cx="10660800" cy="6276303"/>
          </a:xfrm>
          <a:prstGeom prst="rect">
            <a:avLst/>
          </a:prstGeom>
          <a:noFill/>
          <a:ln>
            <a:noFill/>
          </a:ln>
        </p:spPr>
        <p:txBody>
          <a:bodyPr spcFirstLastPara="1" wrap="square" lIns="91425" tIns="91425" rIns="91425" bIns="91425" anchor="t" anchorCtr="0">
            <a:spAutoFit/>
          </a:bodyPr>
          <a:lstStyle/>
          <a:p>
            <a:pPr lvl="0">
              <a:lnSpc>
                <a:spcPct val="150022"/>
              </a:lnSpc>
            </a:pPr>
            <a:r>
              <a:rPr lang="pl-PL" sz="2199" b="1" dirty="0">
                <a:solidFill>
                  <a:srgbClr val="1E2328"/>
                </a:solidFill>
                <a:latin typeface="Montserrat"/>
                <a:ea typeface="Montserrat"/>
                <a:cs typeface="Montserrat"/>
                <a:sym typeface="Montserrat"/>
              </a:rPr>
              <a:t>Maksymalizacja </a:t>
            </a:r>
            <a:r>
              <a:rPr lang="pl-PL" sz="2199" dirty="0">
                <a:solidFill>
                  <a:srgbClr val="1E2328"/>
                </a:solidFill>
                <a:latin typeface="Montserrat"/>
                <a:ea typeface="Montserrat"/>
                <a:cs typeface="Montserrat"/>
                <a:sym typeface="Montserrat"/>
              </a:rPr>
              <a:t>Aby "maksymalnie wykorzystać ubranie", trzeba jak najwięcej wypuścić zapas na szew. Ta metoda jest idealna, jeśli to możliwe, żeby nie musieć dopasowywać ani dodawać materiału.</a:t>
            </a:r>
            <a:endParaRPr sz="2199" dirty="0">
              <a:solidFill>
                <a:srgbClr val="1E2328"/>
              </a:solidFill>
              <a:latin typeface="Montserrat"/>
              <a:ea typeface="Montserrat"/>
              <a:cs typeface="Montserrat"/>
              <a:sym typeface="Montserrat"/>
            </a:endParaRPr>
          </a:p>
          <a:p>
            <a:pPr lvl="0">
              <a:lnSpc>
                <a:spcPct val="150022"/>
              </a:lnSpc>
            </a:pPr>
            <a:r>
              <a:rPr lang="pl-PL" sz="2199" b="1" dirty="0">
                <a:solidFill>
                  <a:srgbClr val="1E2328"/>
                </a:solidFill>
                <a:latin typeface="Montserrat"/>
                <a:ea typeface="Montserrat"/>
                <a:cs typeface="Montserrat"/>
                <a:sym typeface="Montserrat"/>
              </a:rPr>
              <a:t>Taśma skośna </a:t>
            </a:r>
            <a:r>
              <a:rPr lang="pl-PL" sz="2199" dirty="0">
                <a:solidFill>
                  <a:srgbClr val="1E2328"/>
                </a:solidFill>
                <a:latin typeface="Montserrat"/>
                <a:ea typeface="Montserrat"/>
                <a:cs typeface="Montserrat"/>
                <a:sym typeface="Montserrat"/>
              </a:rPr>
              <a:t>Jeśli stosujesz tę metodę, rozwiniesz dół lub maksymalnie go rozciągniesz i będziesz potrzebować co najmniej 4" (6 mm) zapasu na szew na dół z kośnym akcentem lub przycięcia na wybranym brzegu dla krawędzi pokrytej skośnym brzegiem.</a:t>
            </a:r>
            <a:endParaRPr sz="2199" dirty="0">
              <a:solidFill>
                <a:srgbClr val="1E2328"/>
              </a:solidFill>
              <a:latin typeface="Montserrat"/>
              <a:ea typeface="Montserrat"/>
              <a:cs typeface="Montserrat"/>
              <a:sym typeface="Montserrat"/>
            </a:endParaRPr>
          </a:p>
          <a:p>
            <a:pPr lvl="0">
              <a:lnSpc>
                <a:spcPct val="150022"/>
              </a:lnSpc>
            </a:pPr>
            <a:r>
              <a:rPr lang="pl-PL" sz="2199" b="1" dirty="0">
                <a:solidFill>
                  <a:srgbClr val="1E2328"/>
                </a:solidFill>
                <a:latin typeface="Montserrat"/>
                <a:ea typeface="Montserrat"/>
                <a:cs typeface="Montserrat"/>
                <a:sym typeface="Montserrat"/>
              </a:rPr>
              <a:t>Dodawanie tkaniny </a:t>
            </a:r>
            <a:r>
              <a:rPr lang="pl-PL" sz="2199" dirty="0">
                <a:solidFill>
                  <a:srgbClr val="1E2328"/>
                </a:solidFill>
                <a:latin typeface="Montserrat"/>
                <a:ea typeface="Montserrat"/>
                <a:cs typeface="Montserrat"/>
                <a:sym typeface="Montserrat"/>
              </a:rPr>
              <a:t>Użyj tej metody, jeśli maksymalizacja lub nałożenie taśmy skośnej nie wystarczy, wybierz tkaninę, która zachowuje się tak samo jak ten, który chcesz wydłużyć</a:t>
            </a:r>
          </a:p>
          <a:p>
            <a:pPr lvl="0">
              <a:lnSpc>
                <a:spcPct val="150022"/>
              </a:lnSpc>
            </a:pPr>
            <a:r>
              <a:rPr lang="pl-PL" sz="2199" b="1" dirty="0">
                <a:solidFill>
                  <a:srgbClr val="1E2328"/>
                </a:solidFill>
                <a:latin typeface="Montserrat"/>
                <a:ea typeface="Montserrat"/>
                <a:cs typeface="Montserrat"/>
                <a:sym typeface="Montserrat"/>
              </a:rPr>
              <a:t>Dodanie listwy </a:t>
            </a:r>
            <a:r>
              <a:rPr lang="pl-PL" sz="2199" dirty="0">
                <a:solidFill>
                  <a:srgbClr val="1E2328"/>
                </a:solidFill>
                <a:latin typeface="Montserrat"/>
                <a:ea typeface="Montserrat"/>
                <a:cs typeface="Montserrat"/>
                <a:sym typeface="Montserrat"/>
              </a:rPr>
              <a:t>Użyj tej metody, jeśli dodajesz koronkę do gotowego brzegu dołu.</a:t>
            </a:r>
            <a:endParaRPr sz="2199" dirty="0">
              <a:solidFill>
                <a:srgbClr val="1E2328"/>
              </a:solidFill>
              <a:latin typeface="Montserrat"/>
              <a:ea typeface="Montserrat"/>
              <a:cs typeface="Montserrat"/>
              <a:sym typeface="Montserrat"/>
            </a:endParaRPr>
          </a:p>
        </p:txBody>
      </p:sp>
      <p:pic>
        <p:nvPicPr>
          <p:cNvPr id="1037" name="Google Shape;1037;g329a87e28ac_2_155"/>
          <p:cNvPicPr preferRelativeResize="0"/>
          <p:nvPr/>
        </p:nvPicPr>
        <p:blipFill rotWithShape="1">
          <a:blip r:embed="rId5">
            <a:alphaModFix/>
          </a:blip>
          <a:srcRect l="18393" r="18399"/>
          <a:stretch/>
        </p:blipFill>
        <p:spPr>
          <a:xfrm>
            <a:off x="-12" y="3757623"/>
            <a:ext cx="5538174" cy="492851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grpSp>
        <p:nvGrpSpPr>
          <p:cNvPr id="1042" name="Google Shape;1042;g329a87e28ac_2_118"/>
          <p:cNvGrpSpPr/>
          <p:nvPr/>
        </p:nvGrpSpPr>
        <p:grpSpPr>
          <a:xfrm>
            <a:off x="230650" y="5674875"/>
            <a:ext cx="15368685" cy="2238824"/>
            <a:chOff x="0" y="0"/>
            <a:chExt cx="2254200" cy="3661200"/>
          </a:xfrm>
        </p:grpSpPr>
        <p:sp>
          <p:nvSpPr>
            <p:cNvPr id="1043" name="Google Shape;1043;g329a87e28ac_2_118"/>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044" name="Google Shape;1044;g329a87e28ac_2_118"/>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045" name="Google Shape;1045;g329a87e28ac_2_118"/>
          <p:cNvPicPr preferRelativeResize="0"/>
          <p:nvPr/>
        </p:nvPicPr>
        <p:blipFill rotWithShape="1">
          <a:blip r:embed="rId3">
            <a:alphaModFix/>
          </a:blip>
          <a:srcRect l="15832" r="15832"/>
          <a:stretch/>
        </p:blipFill>
        <p:spPr>
          <a:xfrm>
            <a:off x="3009528" y="3585525"/>
            <a:ext cx="2664017" cy="5662195"/>
          </a:xfrm>
          <a:prstGeom prst="rect">
            <a:avLst/>
          </a:prstGeom>
          <a:noFill/>
          <a:ln>
            <a:noFill/>
          </a:ln>
        </p:spPr>
      </p:pic>
      <p:sp>
        <p:nvSpPr>
          <p:cNvPr id="1046" name="Google Shape;1046;g329a87e28ac_2_118"/>
          <p:cNvSpPr/>
          <p:nvPr/>
        </p:nvSpPr>
        <p:spPr>
          <a:xfrm>
            <a:off x="2145806" y="94088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1047" name="Google Shape;1047;g329a87e28ac_2_118"/>
          <p:cNvSpPr txBox="1"/>
          <p:nvPr/>
        </p:nvSpPr>
        <p:spPr>
          <a:xfrm>
            <a:off x="230625" y="1146400"/>
            <a:ext cx="93993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Podszywanie</a:t>
            </a:r>
            <a:r>
              <a:rPr lang="en-US" sz="6000" dirty="0">
                <a:solidFill>
                  <a:srgbClr val="1E2328"/>
                </a:solidFill>
                <a:latin typeface="DM Serif Display"/>
                <a:ea typeface="DM Serif Display"/>
                <a:cs typeface="DM Serif Display"/>
                <a:sym typeface="DM Serif Display"/>
              </a:rPr>
              <a:t> – </a:t>
            </a:r>
            <a:r>
              <a:rPr lang="en-US" sz="6000" dirty="0" err="1">
                <a:solidFill>
                  <a:srgbClr val="1E2328"/>
                </a:solidFill>
                <a:latin typeface="DM Serif Display"/>
                <a:ea typeface="DM Serif Display"/>
                <a:cs typeface="DM Serif Display"/>
                <a:sym typeface="DM Serif Display"/>
              </a:rPr>
              <a:t>wydłużanie</a:t>
            </a:r>
            <a:endParaRPr dirty="0"/>
          </a:p>
        </p:txBody>
      </p:sp>
      <p:grpSp>
        <p:nvGrpSpPr>
          <p:cNvPr id="1048" name="Google Shape;1048;g329a87e28ac_2_118"/>
          <p:cNvGrpSpPr/>
          <p:nvPr/>
        </p:nvGrpSpPr>
        <p:grpSpPr>
          <a:xfrm>
            <a:off x="230624" y="9477023"/>
            <a:ext cx="1677150" cy="563152"/>
            <a:chOff x="0" y="0"/>
            <a:chExt cx="2236199" cy="750870"/>
          </a:xfrm>
        </p:grpSpPr>
        <p:grpSp>
          <p:nvGrpSpPr>
            <p:cNvPr id="1049" name="Google Shape;1049;g329a87e28ac_2_118"/>
            <p:cNvGrpSpPr/>
            <p:nvPr/>
          </p:nvGrpSpPr>
          <p:grpSpPr>
            <a:xfrm>
              <a:off x="0" y="0"/>
              <a:ext cx="2236199" cy="750870"/>
              <a:chOff x="0" y="0"/>
              <a:chExt cx="742800" cy="249417"/>
            </a:xfrm>
          </p:grpSpPr>
          <p:sp>
            <p:nvSpPr>
              <p:cNvPr id="1050" name="Google Shape;1050;g329a87e28ac_2_118"/>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1051" name="Google Shape;1051;g329a87e28ac_2_118"/>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52" name="Google Shape;1052;g329a87e28ac_2_118"/>
            <p:cNvSpPr txBox="1"/>
            <p:nvPr/>
          </p:nvSpPr>
          <p:spPr>
            <a:xfrm>
              <a:off x="0" y="199850"/>
              <a:ext cx="2235900" cy="443199"/>
            </a:xfrm>
            <a:prstGeom prst="rect">
              <a:avLst/>
            </a:prstGeom>
            <a:noFill/>
            <a:ln>
              <a:noFill/>
            </a:ln>
          </p:spPr>
          <p:txBody>
            <a:bodyPr spcFirstLastPara="1" wrap="square" lIns="0" tIns="0" rIns="0" bIns="0" anchor="t" anchorCtr="0">
              <a:spAutoFit/>
            </a:bodyPr>
            <a:lstStyle/>
            <a:p>
              <a:pPr lvl="0" algn="ctr">
                <a:lnSpc>
                  <a:spcPct val="120000"/>
                </a:lnSpc>
              </a:pPr>
              <a:r>
                <a:rPr lang="en-US" sz="1800" dirty="0" err="1">
                  <a:latin typeface="Montserrat"/>
                  <a:ea typeface="Montserrat"/>
                  <a:cs typeface="Montserrat"/>
                  <a:sym typeface="Montserrat"/>
                </a:rPr>
                <a:t>Obejrzyj</a:t>
              </a:r>
              <a:r>
                <a:rPr lang="en-US" sz="1800" dirty="0">
                  <a:latin typeface="Montserrat"/>
                  <a:ea typeface="Montserrat"/>
                  <a:cs typeface="Montserrat"/>
                  <a:sym typeface="Montserrat"/>
                </a:rPr>
                <a:t> </a:t>
              </a:r>
              <a:r>
                <a:rPr lang="en-US" sz="1800" dirty="0" err="1">
                  <a:latin typeface="Montserrat"/>
                  <a:ea typeface="Montserrat"/>
                  <a:cs typeface="Montserrat"/>
                  <a:sym typeface="Montserrat"/>
                </a:rPr>
                <a:t>tutaj</a:t>
              </a:r>
              <a:endParaRPr dirty="0"/>
            </a:p>
          </p:txBody>
        </p:sp>
      </p:grpSp>
      <p:sp>
        <p:nvSpPr>
          <p:cNvPr id="1053" name="Google Shape;1053;g329a87e28ac_2_118"/>
          <p:cNvSpPr txBox="1"/>
          <p:nvPr/>
        </p:nvSpPr>
        <p:spPr>
          <a:xfrm>
            <a:off x="230623" y="2075425"/>
            <a:ext cx="14567700" cy="507639"/>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Ten film daje nam techniczne spojrzenie na to, jak wydłużyć podkład, a także kreatywne podejście:</a:t>
            </a:r>
            <a:endParaRPr dirty="0"/>
          </a:p>
        </p:txBody>
      </p:sp>
      <p:sp>
        <p:nvSpPr>
          <p:cNvPr id="1054" name="Google Shape;1054;g329a87e28ac_2_11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1055" name="Google Shape;1055;g329a87e28ac_2_11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1056" name="Google Shape;1056;g329a87e28ac_2_118"/>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1057" name="Google Shape;1057;g329a87e28ac_2_118"/>
          <p:cNvSpPr txBox="1"/>
          <p:nvPr/>
        </p:nvSpPr>
        <p:spPr>
          <a:xfrm>
            <a:off x="3991725" y="9562575"/>
            <a:ext cx="6996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u="sng">
                <a:solidFill>
                  <a:schemeClr val="hlink"/>
                </a:solidFill>
                <a:latin typeface="Calibri"/>
                <a:ea typeface="Calibri"/>
                <a:cs typeface="Calibri"/>
                <a:sym typeface="Calibri"/>
                <a:hlinkClick r:id="rId6"/>
              </a:rPr>
              <a:t>LINK</a:t>
            </a:r>
            <a:endParaRPr sz="1900">
              <a:solidFill>
                <a:schemeClr val="dk1"/>
              </a:solidFill>
              <a:latin typeface="Calibri"/>
              <a:ea typeface="Calibri"/>
              <a:cs typeface="Calibri"/>
              <a:sym typeface="Calibri"/>
            </a:endParaRPr>
          </a:p>
        </p:txBody>
      </p:sp>
      <p:sp>
        <p:nvSpPr>
          <p:cNvPr id="1058" name="Google Shape;1058;g329a87e28ac_2_118"/>
          <p:cNvSpPr/>
          <p:nvPr/>
        </p:nvSpPr>
        <p:spPr>
          <a:xfrm>
            <a:off x="2908245" y="3486691"/>
            <a:ext cx="2865196" cy="585056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g329a87e28ac_2_118"/>
          <p:cNvSpPr/>
          <p:nvPr/>
        </p:nvSpPr>
        <p:spPr>
          <a:xfrm>
            <a:off x="4125757" y="3441398"/>
            <a:ext cx="396697" cy="49225"/>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g329a87e28ac_2_118"/>
          <p:cNvSpPr/>
          <p:nvPr/>
        </p:nvSpPr>
        <p:spPr>
          <a:xfrm>
            <a:off x="4647454" y="3429739"/>
            <a:ext cx="75965" cy="72506"/>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g329a87e28ac_2_118"/>
          <p:cNvSpPr/>
          <p:nvPr/>
        </p:nvSpPr>
        <p:spPr>
          <a:xfrm>
            <a:off x="4129226" y="4251439"/>
            <a:ext cx="31852" cy="24323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g329a87e28ac_2_118"/>
          <p:cNvSpPr/>
          <p:nvPr/>
        </p:nvSpPr>
        <p:spPr>
          <a:xfrm>
            <a:off x="2845317" y="4423118"/>
            <a:ext cx="31852" cy="438683"/>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g329a87e28ac_2_118"/>
          <p:cNvSpPr/>
          <p:nvPr/>
        </p:nvSpPr>
        <p:spPr>
          <a:xfrm>
            <a:off x="4129226" y="5211407"/>
            <a:ext cx="31852" cy="440131"/>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g329a87e28ac_2_118"/>
          <p:cNvSpPr/>
          <p:nvPr/>
        </p:nvSpPr>
        <p:spPr>
          <a:xfrm>
            <a:off x="5804976" y="4568128"/>
            <a:ext cx="31852" cy="705079"/>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g329a87e28ac_2_118"/>
          <p:cNvSpPr/>
          <p:nvPr/>
        </p:nvSpPr>
        <p:spPr>
          <a:xfrm>
            <a:off x="2879242" y="3457689"/>
            <a:ext cx="2923108" cy="5908472"/>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6" name="Google Shape;1066;g329a87e28ac_2_118"/>
          <p:cNvPicPr preferRelativeResize="0"/>
          <p:nvPr/>
        </p:nvPicPr>
        <p:blipFill rotWithShape="1">
          <a:blip r:embed="rId7">
            <a:alphaModFix/>
          </a:blip>
          <a:srcRect l="16750" r="16750"/>
          <a:stretch/>
        </p:blipFill>
        <p:spPr>
          <a:xfrm>
            <a:off x="9733878" y="3524213"/>
            <a:ext cx="2664017" cy="5662195"/>
          </a:xfrm>
          <a:prstGeom prst="rect">
            <a:avLst/>
          </a:prstGeom>
          <a:noFill/>
          <a:ln>
            <a:noFill/>
          </a:ln>
        </p:spPr>
      </p:pic>
      <p:sp>
        <p:nvSpPr>
          <p:cNvPr id="1067" name="Google Shape;1067;g329a87e28ac_2_118"/>
          <p:cNvSpPr/>
          <p:nvPr/>
        </p:nvSpPr>
        <p:spPr>
          <a:xfrm>
            <a:off x="9632595" y="3425378"/>
            <a:ext cx="2865196" cy="585056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g329a87e28ac_2_118"/>
          <p:cNvSpPr/>
          <p:nvPr/>
        </p:nvSpPr>
        <p:spPr>
          <a:xfrm>
            <a:off x="10850107" y="3380086"/>
            <a:ext cx="396697" cy="49225"/>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g329a87e28ac_2_118"/>
          <p:cNvSpPr/>
          <p:nvPr/>
        </p:nvSpPr>
        <p:spPr>
          <a:xfrm>
            <a:off x="11371804" y="3368427"/>
            <a:ext cx="75965" cy="72506"/>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g329a87e28ac_2_118"/>
          <p:cNvSpPr/>
          <p:nvPr/>
        </p:nvSpPr>
        <p:spPr>
          <a:xfrm>
            <a:off x="10853576" y="4190127"/>
            <a:ext cx="31852" cy="24323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g329a87e28ac_2_118"/>
          <p:cNvSpPr/>
          <p:nvPr/>
        </p:nvSpPr>
        <p:spPr>
          <a:xfrm>
            <a:off x="9569667" y="4361805"/>
            <a:ext cx="31852" cy="438683"/>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g329a87e28ac_2_118"/>
          <p:cNvSpPr/>
          <p:nvPr/>
        </p:nvSpPr>
        <p:spPr>
          <a:xfrm>
            <a:off x="10853576" y="5150094"/>
            <a:ext cx="31852" cy="440131"/>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g329a87e28ac_2_118"/>
          <p:cNvSpPr/>
          <p:nvPr/>
        </p:nvSpPr>
        <p:spPr>
          <a:xfrm>
            <a:off x="12529326" y="4506815"/>
            <a:ext cx="31852" cy="705079"/>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g329a87e28ac_2_118"/>
          <p:cNvSpPr/>
          <p:nvPr/>
        </p:nvSpPr>
        <p:spPr>
          <a:xfrm>
            <a:off x="9603592" y="3396376"/>
            <a:ext cx="2923108" cy="5908472"/>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g329a87e28ac_2_118"/>
          <p:cNvSpPr txBox="1"/>
          <p:nvPr/>
        </p:nvSpPr>
        <p:spPr>
          <a:xfrm>
            <a:off x="2511639" y="2688663"/>
            <a:ext cx="3736757" cy="692275"/>
          </a:xfrm>
          <a:prstGeom prst="rect">
            <a:avLst/>
          </a:prstGeom>
          <a:noFill/>
          <a:ln>
            <a:noFill/>
          </a:ln>
        </p:spPr>
        <p:txBody>
          <a:bodyPr spcFirstLastPara="1" wrap="square" lIns="91425" tIns="91425" rIns="91425" bIns="91425" anchor="t" anchorCtr="0">
            <a:spAutoFit/>
          </a:bodyPr>
          <a:lstStyle/>
          <a:p>
            <a:pPr lvl="0">
              <a:lnSpc>
                <a:spcPct val="150022"/>
              </a:lnSpc>
            </a:pPr>
            <a:r>
              <a:rPr lang="en-US" sz="2199" b="1" dirty="0" err="1">
                <a:solidFill>
                  <a:srgbClr val="1E2328"/>
                </a:solidFill>
                <a:latin typeface="Montserrat"/>
                <a:ea typeface="Montserrat"/>
                <a:cs typeface="Montserrat"/>
                <a:sym typeface="Montserrat"/>
              </a:rPr>
              <a:t>Dodawanie</a:t>
            </a:r>
            <a:r>
              <a:rPr lang="en-US" sz="2199" b="1" dirty="0">
                <a:solidFill>
                  <a:srgbClr val="1E2328"/>
                </a:solidFill>
                <a:latin typeface="Montserrat"/>
                <a:ea typeface="Montserrat"/>
                <a:cs typeface="Montserrat"/>
                <a:sym typeface="Montserrat"/>
              </a:rPr>
              <a:t> </a:t>
            </a:r>
            <a:r>
              <a:rPr lang="pl-PL" sz="2199" b="1" dirty="0">
                <a:solidFill>
                  <a:srgbClr val="1E2328"/>
                </a:solidFill>
                <a:latin typeface="Montserrat"/>
                <a:ea typeface="Montserrat"/>
                <a:cs typeface="Montserrat"/>
                <a:sym typeface="Montserrat"/>
              </a:rPr>
              <a:t>T</a:t>
            </a:r>
            <a:r>
              <a:rPr lang="en-US" sz="2199" b="1" dirty="0" err="1">
                <a:solidFill>
                  <a:srgbClr val="1E2328"/>
                </a:solidFill>
                <a:latin typeface="Montserrat"/>
                <a:ea typeface="Montserrat"/>
                <a:cs typeface="Montserrat"/>
                <a:sym typeface="Montserrat"/>
              </a:rPr>
              <a:t>kaniny</a:t>
            </a:r>
            <a:endParaRPr dirty="0"/>
          </a:p>
        </p:txBody>
      </p:sp>
      <p:cxnSp>
        <p:nvCxnSpPr>
          <p:cNvPr id="1076" name="Google Shape;1076;g329a87e28ac_2_11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77" name="Google Shape;1077;g329a87e28ac_2_118"/>
          <p:cNvSpPr txBox="1"/>
          <p:nvPr/>
        </p:nvSpPr>
        <p:spPr>
          <a:xfrm>
            <a:off x="10603588" y="9548475"/>
            <a:ext cx="9246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u="sng">
                <a:solidFill>
                  <a:schemeClr val="hlink"/>
                </a:solidFill>
                <a:latin typeface="Calibri"/>
                <a:ea typeface="Calibri"/>
                <a:cs typeface="Calibri"/>
                <a:sym typeface="Calibri"/>
                <a:hlinkClick r:id="rId8"/>
              </a:rPr>
              <a:t>L</a:t>
            </a:r>
            <a:r>
              <a:rPr lang="en-US" sz="1900" u="sng">
                <a:solidFill>
                  <a:schemeClr val="hlink"/>
                </a:solidFill>
                <a:latin typeface="Calibri"/>
                <a:ea typeface="Calibri"/>
                <a:cs typeface="Calibri"/>
                <a:sym typeface="Calibri"/>
              </a:rPr>
              <a:t>INK</a:t>
            </a:r>
            <a:endParaRPr sz="3200">
              <a:solidFill>
                <a:schemeClr val="dk1"/>
              </a:solidFill>
              <a:latin typeface="Calibri"/>
              <a:ea typeface="Calibri"/>
              <a:cs typeface="Calibri"/>
              <a:sym typeface="Calibri"/>
            </a:endParaRPr>
          </a:p>
        </p:txBody>
      </p:sp>
      <p:sp>
        <p:nvSpPr>
          <p:cNvPr id="1078" name="Google Shape;1078;g329a87e28ac_2_118"/>
          <p:cNvSpPr txBox="1"/>
          <p:nvPr/>
        </p:nvSpPr>
        <p:spPr>
          <a:xfrm>
            <a:off x="7739199" y="2707425"/>
            <a:ext cx="7640555" cy="692275"/>
          </a:xfrm>
          <a:prstGeom prst="rect">
            <a:avLst/>
          </a:prstGeom>
          <a:noFill/>
          <a:ln>
            <a:noFill/>
          </a:ln>
        </p:spPr>
        <p:txBody>
          <a:bodyPr spcFirstLastPara="1" wrap="square" lIns="91425" tIns="91425" rIns="91425" bIns="91425" anchor="t" anchorCtr="0">
            <a:spAutoFit/>
          </a:bodyPr>
          <a:lstStyle/>
          <a:p>
            <a:pPr lvl="0">
              <a:lnSpc>
                <a:spcPct val="150022"/>
              </a:lnSpc>
            </a:pPr>
            <a:r>
              <a:rPr lang="pl-PL" sz="2199" b="1" dirty="0">
                <a:solidFill>
                  <a:srgbClr val="1E2328"/>
                </a:solidFill>
                <a:latin typeface="Montserrat"/>
                <a:ea typeface="Montserrat"/>
                <a:cs typeface="Montserrat"/>
                <a:sym typeface="Montserrat"/>
              </a:rPr>
              <a:t>Maksymalizacja/taśma skośna i dodanie przycięcia</a:t>
            </a:r>
            <a:endParaRPr dirty="0"/>
          </a:p>
        </p:txBody>
      </p:sp>
      <p:grpSp>
        <p:nvGrpSpPr>
          <p:cNvPr id="1079" name="Google Shape;1079;g329a87e28ac_2_118"/>
          <p:cNvGrpSpPr/>
          <p:nvPr/>
        </p:nvGrpSpPr>
        <p:grpSpPr>
          <a:xfrm>
            <a:off x="0" y="0"/>
            <a:ext cx="18288000" cy="10287000"/>
            <a:chOff x="0" y="0"/>
            <a:chExt cx="24384000" cy="13716000"/>
          </a:xfrm>
        </p:grpSpPr>
        <p:cxnSp>
          <p:nvCxnSpPr>
            <p:cNvPr id="1080" name="Google Shape;1080;g329a87e28ac_2_11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081" name="Google Shape;1081;g329a87e28ac_2_11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82" name="Google Shape;1082;g329a87e28ac_2_11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9">
                <a:alphaModFix/>
              </a:blip>
              <a:stretch>
                <a:fillRect/>
              </a:stretch>
            </a:blipFill>
            <a:ln>
              <a:noFill/>
            </a:ln>
          </p:spPr>
          <p:txBody>
            <a:bodyPr/>
            <a:lstStyle/>
            <a:p>
              <a:endParaRPr lang="pl-PL"/>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cxnSp>
        <p:nvCxnSpPr>
          <p:cNvPr id="1087" name="Google Shape;1087;g3276180eb09_0_1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cxnSp>
        <p:nvCxnSpPr>
          <p:cNvPr id="1088" name="Google Shape;1088;g3276180eb09_0_14"/>
          <p:cNvCxnSpPr/>
          <p:nvPr/>
        </p:nvCxnSpPr>
        <p:spPr>
          <a:xfrm rot="22947">
            <a:off x="8784471" y="3324654"/>
            <a:ext cx="719116" cy="0"/>
          </a:xfrm>
          <a:prstGeom prst="straightConnector1">
            <a:avLst/>
          </a:prstGeom>
          <a:noFill/>
          <a:ln w="9525" cap="flat" cmpd="sng">
            <a:solidFill>
              <a:srgbClr val="CFCF5A"/>
            </a:solidFill>
            <a:prstDash val="solid"/>
            <a:round/>
            <a:headEnd type="none" w="sm" len="sm"/>
            <a:tailEnd type="none" w="sm" len="sm"/>
          </a:ln>
        </p:spPr>
      </p:cxnSp>
      <p:grpSp>
        <p:nvGrpSpPr>
          <p:cNvPr id="1089" name="Google Shape;1089;g3276180eb09_0_14"/>
          <p:cNvGrpSpPr/>
          <p:nvPr/>
        </p:nvGrpSpPr>
        <p:grpSpPr>
          <a:xfrm>
            <a:off x="402650" y="2416175"/>
            <a:ext cx="15774848" cy="7470482"/>
            <a:chOff x="0" y="0"/>
            <a:chExt cx="3207900" cy="3846600"/>
          </a:xfrm>
        </p:grpSpPr>
        <p:sp>
          <p:nvSpPr>
            <p:cNvPr id="1090" name="Google Shape;1090;g3276180eb09_0_14"/>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chemeClr val="dk1"/>
            </a:solidFill>
            <a:ln>
              <a:noFill/>
            </a:ln>
          </p:spPr>
          <p:txBody>
            <a:bodyPr/>
            <a:lstStyle/>
            <a:p>
              <a:endParaRPr lang="pl-PL"/>
            </a:p>
          </p:txBody>
        </p:sp>
        <p:sp>
          <p:nvSpPr>
            <p:cNvPr id="1091" name="Google Shape;1091;g3276180eb09_0_14"/>
            <p:cNvSpPr txBox="1"/>
            <p:nvPr/>
          </p:nvSpPr>
          <p:spPr>
            <a:xfrm>
              <a:off x="0" y="0"/>
              <a:ext cx="3207900" cy="38466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92" name="Google Shape;1092;g3276180eb09_0_14"/>
          <p:cNvGrpSpPr/>
          <p:nvPr/>
        </p:nvGrpSpPr>
        <p:grpSpPr>
          <a:xfrm>
            <a:off x="677333" y="2755120"/>
            <a:ext cx="876361" cy="876361"/>
            <a:chOff x="0" y="0"/>
            <a:chExt cx="812800" cy="812800"/>
          </a:xfrm>
        </p:grpSpPr>
        <p:sp>
          <p:nvSpPr>
            <p:cNvPr id="1093" name="Google Shape;1093;g3276180eb09_0_1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094" name="Google Shape;1094;g3276180eb09_0_14"/>
            <p:cNvSpPr txBox="1"/>
            <p:nvPr/>
          </p:nvSpPr>
          <p:spPr>
            <a:xfrm>
              <a:off x="0" y="0"/>
              <a:ext cx="812700" cy="812700"/>
            </a:xfrm>
            <a:prstGeom prst="rect">
              <a:avLst/>
            </a:prstGeom>
            <a:solidFill>
              <a:srgbClr val="CFCF5A"/>
            </a:solid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095" name="Google Shape;1095;g3276180eb09_0_14"/>
          <p:cNvCxnSpPr/>
          <p:nvPr/>
        </p:nvCxnSpPr>
        <p:spPr>
          <a:xfrm rot="22947">
            <a:off x="2195052" y="3633878"/>
            <a:ext cx="719116" cy="0"/>
          </a:xfrm>
          <a:prstGeom prst="straightConnector1">
            <a:avLst/>
          </a:prstGeom>
          <a:noFill/>
          <a:ln w="9525" cap="flat" cmpd="sng">
            <a:solidFill>
              <a:srgbClr val="FFFFFF"/>
            </a:solidFill>
            <a:prstDash val="solid"/>
            <a:round/>
            <a:headEnd type="none" w="sm" len="sm"/>
            <a:tailEnd type="none" w="sm" len="sm"/>
          </a:ln>
        </p:spPr>
      </p:cxnSp>
      <p:sp>
        <p:nvSpPr>
          <p:cNvPr id="1096" name="Google Shape;1096;g3276180eb09_0_14"/>
          <p:cNvSpPr txBox="1"/>
          <p:nvPr/>
        </p:nvSpPr>
        <p:spPr>
          <a:xfrm>
            <a:off x="3270353" y="1312139"/>
            <a:ext cx="10599000" cy="923400"/>
          </a:xfrm>
          <a:prstGeom prst="rect">
            <a:avLst/>
          </a:prstGeom>
          <a:noFill/>
          <a:ln>
            <a:noFill/>
          </a:ln>
        </p:spPr>
        <p:txBody>
          <a:bodyPr spcFirstLastPara="1" wrap="square" lIns="0" tIns="0" rIns="0" bIns="0" anchor="t" anchorCtr="0">
            <a:spAutoFit/>
          </a:bodyPr>
          <a:lstStyle/>
          <a:p>
            <a:pPr lvl="0" algn="ctr"/>
            <a:r>
              <a:rPr lang="en-US" sz="6000" dirty="0" err="1">
                <a:solidFill>
                  <a:srgbClr val="1E2328"/>
                </a:solidFill>
                <a:latin typeface="DM Serif Display"/>
                <a:ea typeface="DM Serif Display"/>
                <a:cs typeface="DM Serif Display"/>
                <a:sym typeface="DM Serif Display"/>
              </a:rPr>
              <a:t>Modyfikacje</a:t>
            </a:r>
            <a:r>
              <a:rPr lang="en-US" sz="6000" dirty="0">
                <a:solidFill>
                  <a:srgbClr val="1E2328"/>
                </a:solidFill>
                <a:latin typeface="DM Serif Display"/>
                <a:ea typeface="DM Serif Display"/>
                <a:cs typeface="DM Serif Display"/>
                <a:sym typeface="DM Serif Display"/>
              </a:rPr>
              <a:t> </a:t>
            </a:r>
            <a:r>
              <a:rPr lang="pl-PL" sz="6000" dirty="0">
                <a:solidFill>
                  <a:srgbClr val="1E2328"/>
                </a:solidFill>
                <a:latin typeface="DM Serif Display"/>
                <a:ea typeface="DM Serif Display"/>
                <a:cs typeface="DM Serif Display"/>
                <a:sym typeface="DM Serif Display"/>
              </a:rPr>
              <a:t>O</a:t>
            </a:r>
            <a:r>
              <a:rPr lang="en-US" sz="6000" dirty="0" err="1">
                <a:solidFill>
                  <a:srgbClr val="1E2328"/>
                </a:solidFill>
                <a:latin typeface="DM Serif Display"/>
                <a:ea typeface="DM Serif Display"/>
                <a:cs typeface="DM Serif Display"/>
                <a:sym typeface="DM Serif Display"/>
              </a:rPr>
              <a:t>dzieży</a:t>
            </a:r>
            <a:endParaRPr dirty="0"/>
          </a:p>
        </p:txBody>
      </p:sp>
      <p:sp>
        <p:nvSpPr>
          <p:cNvPr id="1097" name="Google Shape;1097;g3276180eb09_0_14"/>
          <p:cNvSpPr txBox="1"/>
          <p:nvPr/>
        </p:nvSpPr>
        <p:spPr>
          <a:xfrm>
            <a:off x="677333" y="2948891"/>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02</a:t>
            </a:r>
            <a:endParaRPr/>
          </a:p>
        </p:txBody>
      </p:sp>
      <p:sp>
        <p:nvSpPr>
          <p:cNvPr id="1098" name="Google Shape;1098;g3276180eb09_0_14"/>
          <p:cNvSpPr txBox="1"/>
          <p:nvPr/>
        </p:nvSpPr>
        <p:spPr>
          <a:xfrm>
            <a:off x="1747797" y="2743472"/>
            <a:ext cx="3250200" cy="646331"/>
          </a:xfrm>
          <a:prstGeom prst="rect">
            <a:avLst/>
          </a:prstGeom>
          <a:noFill/>
          <a:ln>
            <a:noFill/>
          </a:ln>
        </p:spPr>
        <p:txBody>
          <a:bodyPr spcFirstLastPara="1" wrap="square" lIns="0" tIns="0" rIns="0" bIns="0" anchor="t" anchorCtr="0">
            <a:spAutoFit/>
          </a:bodyPr>
          <a:lstStyle/>
          <a:p>
            <a:pPr lvl="0" algn="ctr">
              <a:lnSpc>
                <a:spcPct val="140000"/>
              </a:lnSpc>
            </a:pPr>
            <a:r>
              <a:rPr lang="en-US" sz="3000" dirty="0" err="1">
                <a:solidFill>
                  <a:srgbClr val="FFFFFF"/>
                </a:solidFill>
                <a:latin typeface="DM Serif Display"/>
                <a:ea typeface="DM Serif Display"/>
                <a:cs typeface="DM Serif Display"/>
                <a:sym typeface="DM Serif Display"/>
              </a:rPr>
              <a:t>Zmiana</a:t>
            </a:r>
            <a:r>
              <a:rPr lang="en-US" sz="3000" dirty="0">
                <a:solidFill>
                  <a:srgbClr val="FFFFFF"/>
                </a:solidFill>
                <a:latin typeface="DM Serif Display"/>
                <a:ea typeface="DM Serif Display"/>
                <a:cs typeface="DM Serif Display"/>
                <a:sym typeface="DM Serif Display"/>
              </a:rPr>
              <a:t> </a:t>
            </a:r>
            <a:r>
              <a:rPr lang="en-US" sz="3000" dirty="0" err="1">
                <a:solidFill>
                  <a:srgbClr val="FFFFFF"/>
                </a:solidFill>
                <a:latin typeface="DM Serif Display"/>
                <a:ea typeface="DM Serif Display"/>
                <a:cs typeface="DM Serif Display"/>
                <a:sym typeface="DM Serif Display"/>
              </a:rPr>
              <a:t>rozmiaru</a:t>
            </a:r>
            <a:endParaRPr sz="1900" dirty="0"/>
          </a:p>
        </p:txBody>
      </p:sp>
      <p:sp>
        <p:nvSpPr>
          <p:cNvPr id="1099" name="Google Shape;1099;g3276180eb09_0_14"/>
          <p:cNvSpPr txBox="1"/>
          <p:nvPr/>
        </p:nvSpPr>
        <p:spPr>
          <a:xfrm>
            <a:off x="4998720" y="2812000"/>
            <a:ext cx="10818980" cy="1061829"/>
          </a:xfrm>
          <a:prstGeom prst="rect">
            <a:avLst/>
          </a:prstGeom>
          <a:noFill/>
          <a:ln>
            <a:noFill/>
          </a:ln>
        </p:spPr>
        <p:txBody>
          <a:bodyPr spcFirstLastPara="1" wrap="square" lIns="0" tIns="0" rIns="0" bIns="0" anchor="t" anchorCtr="0">
            <a:spAutoFit/>
          </a:bodyPr>
          <a:lstStyle/>
          <a:p>
            <a:pPr lvl="0" algn="ctr">
              <a:lnSpc>
                <a:spcPct val="150000"/>
              </a:lnSpc>
            </a:pPr>
            <a:r>
              <a:rPr lang="pl-PL" sz="2300" dirty="0">
                <a:solidFill>
                  <a:srgbClr val="FFFFFF"/>
                </a:solidFill>
                <a:latin typeface="Montserrat"/>
                <a:ea typeface="Montserrat"/>
                <a:cs typeface="Montserrat"/>
                <a:sym typeface="Montserrat"/>
              </a:rPr>
              <a:t>to zmiana ubrania, aby była odpowiednia do noszenia poprzez zaciskanie lub powiększanie.</a:t>
            </a:r>
            <a:endParaRPr sz="2100" dirty="0">
              <a:solidFill>
                <a:srgbClr val="FFFFFF"/>
              </a:solidFill>
              <a:latin typeface="Montserrat"/>
              <a:ea typeface="Montserrat"/>
              <a:cs typeface="Montserrat"/>
              <a:sym typeface="Montserrat"/>
            </a:endParaRPr>
          </a:p>
        </p:txBody>
      </p:sp>
      <p:sp>
        <p:nvSpPr>
          <p:cNvPr id="1100" name="Google Shape;1100;g3276180eb09_0_14"/>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101" name="Google Shape;1101;g3276180eb09_0_14"/>
          <p:cNvGrpSpPr/>
          <p:nvPr/>
        </p:nvGrpSpPr>
        <p:grpSpPr>
          <a:xfrm>
            <a:off x="0" y="0"/>
            <a:ext cx="18288000" cy="10287000"/>
            <a:chOff x="0" y="0"/>
            <a:chExt cx="24384000" cy="13716000"/>
          </a:xfrm>
        </p:grpSpPr>
        <p:cxnSp>
          <p:nvCxnSpPr>
            <p:cNvPr id="1102" name="Google Shape;1102;g3276180eb09_0_1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103" name="Google Shape;1103;g3276180eb09_0_1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04" name="Google Shape;1104;g3276180eb09_0_1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105" name="Google Shape;1105;g3276180eb09_0_1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106" name="Google Shape;1106;g3276180eb09_0_1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1107" name="Google Shape;1107;g3276180eb09_0_14"/>
          <p:cNvSpPr txBox="1"/>
          <p:nvPr/>
        </p:nvSpPr>
        <p:spPr>
          <a:xfrm>
            <a:off x="677325" y="3834988"/>
            <a:ext cx="10599000" cy="2538195"/>
          </a:xfrm>
          <a:prstGeom prst="rect">
            <a:avLst/>
          </a:prstGeom>
          <a:noFill/>
          <a:ln>
            <a:noFill/>
          </a:ln>
        </p:spPr>
        <p:txBody>
          <a:bodyPr spcFirstLastPara="1" wrap="square" lIns="0" tIns="0" rIns="0" bIns="0" anchor="t" anchorCtr="0">
            <a:spAutoFit/>
          </a:bodyPr>
          <a:lstStyle/>
          <a:p>
            <a:pPr lvl="0">
              <a:lnSpc>
                <a:spcPct val="150022"/>
              </a:lnSpc>
            </a:pPr>
            <a:r>
              <a:rPr lang="pl-PL" sz="2199" b="1" dirty="0">
                <a:solidFill>
                  <a:schemeClr val="lt1"/>
                </a:solidFill>
                <a:latin typeface="Montserrat"/>
                <a:ea typeface="Montserrat"/>
                <a:cs typeface="Montserrat"/>
                <a:sym typeface="Montserrat"/>
              </a:rPr>
              <a:t>Zwężanie</a:t>
            </a:r>
            <a:r>
              <a:rPr lang="pl-PL" sz="2199" dirty="0">
                <a:solidFill>
                  <a:schemeClr val="lt1"/>
                </a:solidFill>
                <a:latin typeface="Montserrat"/>
                <a:ea typeface="Montserrat"/>
                <a:cs typeface="Montserrat"/>
                <a:sym typeface="Montserrat"/>
              </a:rPr>
              <a:t>: Zmniejszanie lub dopasowanie ubrania do sylwetki – zaszewki, szwy, zakładki, podkładki lub dodawanie gumek.</a:t>
            </a:r>
          </a:p>
          <a:p>
            <a:pPr lvl="0">
              <a:lnSpc>
                <a:spcPct val="150022"/>
              </a:lnSpc>
            </a:pPr>
            <a:r>
              <a:rPr lang="pl-PL" sz="2199" dirty="0">
                <a:solidFill>
                  <a:schemeClr val="lt1"/>
                </a:solidFill>
                <a:latin typeface="Montserrat"/>
                <a:ea typeface="Montserrat"/>
                <a:cs typeface="Montserrat"/>
                <a:sym typeface="Montserrat"/>
              </a:rPr>
              <a:t>Poluzowanie: Powiększanie ubrania, aby pasowało do ciała lub dawało większą swobodę – szycie bliżej krawędzi dodatku na szew, dodawanie klinów lub paneli.</a:t>
            </a:r>
            <a:endParaRPr sz="2199" dirty="0">
              <a:solidFill>
                <a:schemeClr val="lt1"/>
              </a:solidFill>
              <a:latin typeface="Montserrat"/>
              <a:ea typeface="Montserrat"/>
              <a:cs typeface="Montserrat"/>
              <a:sym typeface="Montserrat"/>
            </a:endParaRPr>
          </a:p>
        </p:txBody>
      </p:sp>
      <p:pic>
        <p:nvPicPr>
          <p:cNvPr id="1108" name="Google Shape;1108;g3276180eb09_0_14"/>
          <p:cNvPicPr preferRelativeResize="0"/>
          <p:nvPr/>
        </p:nvPicPr>
        <p:blipFill rotWithShape="1">
          <a:blip r:embed="rId5">
            <a:alphaModFix/>
          </a:blip>
          <a:srcRect l="2267" t="2082" r="3241" b="1074"/>
          <a:stretch/>
        </p:blipFill>
        <p:spPr>
          <a:xfrm>
            <a:off x="11754725" y="3666400"/>
            <a:ext cx="4206875" cy="6005001"/>
          </a:xfrm>
          <a:prstGeom prst="rect">
            <a:avLst/>
          </a:prstGeom>
          <a:noFill/>
          <a:ln>
            <a:noFill/>
          </a:ln>
        </p:spPr>
      </p:pic>
      <p:sp>
        <p:nvSpPr>
          <p:cNvPr id="1109" name="Google Shape;1109;g3276180eb09_0_14"/>
          <p:cNvSpPr txBox="1"/>
          <p:nvPr/>
        </p:nvSpPr>
        <p:spPr>
          <a:xfrm>
            <a:off x="745175" y="6408200"/>
            <a:ext cx="10531150" cy="3230469"/>
          </a:xfrm>
          <a:prstGeom prst="rect">
            <a:avLst/>
          </a:prstGeom>
          <a:noFill/>
          <a:ln>
            <a:noFill/>
          </a:ln>
        </p:spPr>
        <p:txBody>
          <a:bodyPr spcFirstLastPara="1" wrap="square" lIns="91425" tIns="91425" rIns="91425" bIns="91425" anchor="t" anchorCtr="0">
            <a:spAutoFit/>
          </a:bodyPr>
          <a:lstStyle/>
          <a:p>
            <a:pPr lvl="0">
              <a:lnSpc>
                <a:spcPct val="150022"/>
              </a:lnSpc>
            </a:pPr>
            <a:r>
              <a:rPr lang="pl-PL" sz="2199" b="1" dirty="0">
                <a:solidFill>
                  <a:schemeClr val="lt1"/>
                </a:solidFill>
                <a:latin typeface="Montserrat"/>
                <a:ea typeface="Montserrat"/>
                <a:cs typeface="Montserrat"/>
                <a:sym typeface="Montserrat"/>
              </a:rPr>
              <a:t>Kilka wskazówek – Upewnij się, aby:
- Używać odpowiednich narzędzi pomiarowych
- Sprawdzić przed cięciem
- Dopasować przed ostatnim ściegiem
- Użyć odpowiedniej tkaniny (jeśli ją dodajesz)
- Szanować estetykę dzieła </a:t>
            </a:r>
            <a:r>
              <a:rPr lang="pl-PL" sz="2199" b="1">
                <a:solidFill>
                  <a:schemeClr val="lt1"/>
                </a:solidFill>
                <a:latin typeface="Montserrat"/>
                <a:ea typeface="Montserrat"/>
                <a:cs typeface="Montserrat"/>
                <a:sym typeface="Montserrat"/>
              </a:rPr>
              <a:t>lub podejmować </a:t>
            </a:r>
            <a:r>
              <a:rPr lang="pl-PL" sz="2199" b="1" dirty="0">
                <a:solidFill>
                  <a:schemeClr val="lt1"/>
                </a:solidFill>
                <a:latin typeface="Montserrat"/>
                <a:ea typeface="Montserrat"/>
                <a:cs typeface="Montserrat"/>
                <a:sym typeface="Montserrat"/>
              </a:rPr>
              <a:t>kreatywną decyzję</a:t>
            </a:r>
            <a:endParaRPr sz="2199" dirty="0">
              <a:solidFill>
                <a:schemeClr val="lt1"/>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113"/>
        <p:cNvGrpSpPr/>
        <p:nvPr/>
      </p:nvGrpSpPr>
      <p:grpSpPr>
        <a:xfrm>
          <a:off x="0" y="0"/>
          <a:ext cx="0" cy="0"/>
          <a:chOff x="0" y="0"/>
          <a:chExt cx="0" cy="0"/>
        </a:xfrm>
      </p:grpSpPr>
      <p:grpSp>
        <p:nvGrpSpPr>
          <p:cNvPr id="1114" name="Google Shape;1114;g32ccc6c0044_0_105"/>
          <p:cNvGrpSpPr/>
          <p:nvPr/>
        </p:nvGrpSpPr>
        <p:grpSpPr>
          <a:xfrm>
            <a:off x="0" y="0"/>
            <a:ext cx="18288000" cy="10287000"/>
            <a:chOff x="0" y="0"/>
            <a:chExt cx="24384000" cy="13716000"/>
          </a:xfrm>
        </p:grpSpPr>
        <p:cxnSp>
          <p:nvCxnSpPr>
            <p:cNvPr id="1115" name="Google Shape;1115;g32ccc6c0044_0_10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16" name="Google Shape;1116;g32ccc6c0044_0_10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17" name="Google Shape;1117;g32ccc6c0044_0_10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118" name="Google Shape;1118;g32ccc6c0044_0_10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119" name="Google Shape;1119;g32ccc6c0044_0_105"/>
          <p:cNvGrpSpPr/>
          <p:nvPr/>
        </p:nvGrpSpPr>
        <p:grpSpPr>
          <a:xfrm>
            <a:off x="15497125" y="6736393"/>
            <a:ext cx="1028753" cy="2807522"/>
            <a:chOff x="0" y="0"/>
            <a:chExt cx="816600" cy="2228546"/>
          </a:xfrm>
        </p:grpSpPr>
        <p:sp>
          <p:nvSpPr>
            <p:cNvPr id="1120" name="Google Shape;1120;g32ccc6c0044_0_105"/>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121" name="Google Shape;1121;g32ccc6c0044_0_105"/>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22" name="Google Shape;1122;g32ccc6c0044_0_105"/>
          <p:cNvSpPr txBox="1"/>
          <p:nvPr/>
        </p:nvSpPr>
        <p:spPr>
          <a:xfrm>
            <a:off x="254774" y="1382825"/>
            <a:ext cx="15366226" cy="923330"/>
          </a:xfrm>
          <a:prstGeom prst="rect">
            <a:avLst/>
          </a:prstGeom>
          <a:noFill/>
          <a:ln>
            <a:noFill/>
          </a:ln>
        </p:spPr>
        <p:txBody>
          <a:bodyPr spcFirstLastPara="1" wrap="square" lIns="0" tIns="0" rIns="0" bIns="0" anchor="t" anchorCtr="0">
            <a:spAutoFit/>
          </a:bodyPr>
          <a:lstStyle/>
          <a:p>
            <a:pPr lvl="0"/>
            <a:r>
              <a:rPr lang="pl-PL" sz="6000" dirty="0">
                <a:solidFill>
                  <a:srgbClr val="1E2328"/>
                </a:solidFill>
                <a:latin typeface="DM Serif Display"/>
                <a:ea typeface="DM Serif Display"/>
                <a:cs typeface="DM Serif Display"/>
                <a:sym typeface="DM Serif Display"/>
              </a:rPr>
              <a:t>Zmiana rozmiaru - Zwężanie - Dolne części</a:t>
            </a:r>
            <a:endParaRPr sz="4800" dirty="0">
              <a:solidFill>
                <a:srgbClr val="1E2328"/>
              </a:solidFill>
              <a:latin typeface="DM Serif Display"/>
              <a:ea typeface="DM Serif Display"/>
              <a:cs typeface="DM Serif Display"/>
              <a:sym typeface="DM Serif Display"/>
            </a:endParaRPr>
          </a:p>
        </p:txBody>
      </p:sp>
      <p:sp>
        <p:nvSpPr>
          <p:cNvPr id="1123" name="Google Shape;1123;g32ccc6c0044_0_105"/>
          <p:cNvSpPr txBox="1"/>
          <p:nvPr/>
        </p:nvSpPr>
        <p:spPr>
          <a:xfrm>
            <a:off x="396325" y="2482772"/>
            <a:ext cx="9759600" cy="7005764"/>
          </a:xfrm>
          <a:prstGeom prst="rect">
            <a:avLst/>
          </a:prstGeom>
          <a:noFill/>
          <a:ln>
            <a:noFill/>
          </a:ln>
        </p:spPr>
        <p:txBody>
          <a:bodyPr spcFirstLastPara="1" wrap="square" lIns="0" tIns="0" rIns="0" bIns="0" anchor="t" anchorCtr="0">
            <a:spAutoFit/>
          </a:bodyPr>
          <a:lstStyle/>
          <a:p>
            <a:pPr lvl="0">
              <a:lnSpc>
                <a:spcPct val="115000"/>
              </a:lnSpc>
            </a:pPr>
            <a:r>
              <a:rPr lang="pl-PL" sz="2199" b="1" dirty="0">
                <a:solidFill>
                  <a:srgbClr val="1E2328"/>
                </a:solidFill>
                <a:latin typeface="Montserrat"/>
                <a:ea typeface="Montserrat"/>
                <a:cs typeface="Montserrat"/>
                <a:sym typeface="Montserrat"/>
              </a:rPr>
              <a:t>Luka w tyle </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W przypadku mniejszej talii i pełniejszych bioder ten problem z dopasowaniem jest bardzo częsty w spodniach i spódnicach</a:t>
            </a:r>
            <a:endParaRPr sz="2199" b="1" dirty="0">
              <a:solidFill>
                <a:srgbClr val="1E2328"/>
              </a:solidFill>
              <a:latin typeface="Montserrat"/>
              <a:ea typeface="Montserrat"/>
              <a:cs typeface="Montserrat"/>
              <a:sym typeface="Montserrat"/>
            </a:endParaRPr>
          </a:p>
          <a:p>
            <a:pPr lvl="0">
              <a:lnSpc>
                <a:spcPct val="115000"/>
              </a:lnSpc>
            </a:pPr>
            <a:r>
              <a:rPr lang="pl-PL" sz="2199" b="1" dirty="0">
                <a:solidFill>
                  <a:srgbClr val="1E2328"/>
                </a:solidFill>
                <a:latin typeface="Montserrat"/>
                <a:ea typeface="Montserrat"/>
                <a:cs typeface="Montserrat"/>
                <a:sym typeface="Montserrat"/>
              </a:rPr>
              <a:t>Pas w talii – dodanie gumki</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Używa się go specjalnie w odzieży dziecięcej, gdy pas jest większy i nie chcesz poprawiać środkowego tyłu</a:t>
            </a:r>
            <a:endParaRPr sz="2199" b="1" dirty="0">
              <a:solidFill>
                <a:srgbClr val="1E2328"/>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sz="2199" b="1" dirty="0">
              <a:solidFill>
                <a:srgbClr val="1E2328"/>
              </a:solidFill>
              <a:latin typeface="Montserrat"/>
              <a:ea typeface="Montserrat"/>
              <a:cs typeface="Montserrat"/>
              <a:sym typeface="Montserrat"/>
            </a:endParaRPr>
          </a:p>
          <a:p>
            <a:pPr lvl="0">
              <a:lnSpc>
                <a:spcPct val="115000"/>
              </a:lnSpc>
            </a:pPr>
            <a:r>
              <a:rPr lang="en-US" sz="2199" b="1" dirty="0" err="1">
                <a:solidFill>
                  <a:srgbClr val="1E2328"/>
                </a:solidFill>
                <a:latin typeface="Montserrat"/>
                <a:ea typeface="Montserrat"/>
                <a:cs typeface="Montserrat"/>
                <a:sym typeface="Montserrat"/>
              </a:rPr>
              <a:t>Boczne</a:t>
            </a:r>
            <a:r>
              <a:rPr lang="en-US" sz="2199" b="1" dirty="0">
                <a:solidFill>
                  <a:srgbClr val="1E2328"/>
                </a:solidFill>
                <a:latin typeface="Montserrat"/>
                <a:ea typeface="Montserrat"/>
                <a:cs typeface="Montserrat"/>
                <a:sym typeface="Montserrat"/>
              </a:rPr>
              <a:t> </a:t>
            </a:r>
            <a:r>
              <a:rPr lang="en-US" sz="2199" b="1" dirty="0" err="1">
                <a:solidFill>
                  <a:srgbClr val="1E2328"/>
                </a:solidFill>
                <a:latin typeface="Montserrat"/>
                <a:ea typeface="Montserrat"/>
                <a:cs typeface="Montserrat"/>
                <a:sym typeface="Montserrat"/>
              </a:rPr>
              <a:t>szwy</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Używa się, gdy zaciśnięty tylny szew zostawia trochę więcej miejsca w bocznych szwach oraz gdy spodnie lub spódnica są luźne na biodrach i wzdłuż nogawki</a:t>
            </a:r>
            <a:endParaRPr sz="2199" b="1" dirty="0">
              <a:solidFill>
                <a:srgbClr val="1E2328"/>
              </a:solidFill>
              <a:latin typeface="Montserrat"/>
              <a:ea typeface="Montserrat"/>
              <a:cs typeface="Montserrat"/>
              <a:sym typeface="Montserrat"/>
            </a:endParaRPr>
          </a:p>
          <a:p>
            <a:pPr lvl="0">
              <a:lnSpc>
                <a:spcPct val="115000"/>
              </a:lnSpc>
            </a:pPr>
            <a:r>
              <a:rPr lang="pl-PL" sz="2199" b="1" dirty="0">
                <a:solidFill>
                  <a:srgbClr val="1E2328"/>
                </a:solidFill>
                <a:latin typeface="Montserrat"/>
                <a:ea typeface="Montserrat"/>
                <a:cs typeface="Montserrat"/>
                <a:sym typeface="Montserrat"/>
              </a:rPr>
              <a:t>Szwy wewnętrzne</a:t>
            </a:r>
            <a:r>
              <a:rPr lang="en-US" sz="2199" b="1" dirty="0">
                <a:solidFill>
                  <a:srgbClr val="1E2328"/>
                </a:solidFill>
                <a:latin typeface="Montserrat"/>
                <a:ea typeface="Montserrat"/>
                <a:cs typeface="Montserrat"/>
                <a:sym typeface="Montserrat"/>
              </a:rPr>
              <a:t>  </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Używa się, gdy spodnie są luźne po wewnętrznej stronie nogawki lub gdy przy zwężeniu bocznego szwu nadal zostaje nadmiar materiału po wewnętrznej stronie nogawek. </a:t>
            </a:r>
            <a:r>
              <a:rPr lang="en-US" sz="2199" b="1" dirty="0" err="1">
                <a:solidFill>
                  <a:srgbClr val="1E2328"/>
                </a:solidFill>
                <a:latin typeface="Montserrat"/>
                <a:ea typeface="Montserrat"/>
                <a:cs typeface="Montserrat"/>
                <a:sym typeface="Montserrat"/>
              </a:rPr>
              <a:t>Zaszewki</a:t>
            </a:r>
            <a:r>
              <a:rPr lang="en-US" sz="2199" b="1" dirty="0">
                <a:solidFill>
                  <a:srgbClr val="1E2328"/>
                </a:solidFill>
                <a:latin typeface="Montserrat"/>
                <a:ea typeface="Montserrat"/>
                <a:cs typeface="Montserrat"/>
                <a:sym typeface="Montserrat"/>
              </a:rPr>
              <a:t> </a:t>
            </a:r>
            <a:r>
              <a:rPr lang="en-US" sz="2199" b="1" dirty="0" err="1">
                <a:solidFill>
                  <a:srgbClr val="1E2328"/>
                </a:solidFill>
                <a:latin typeface="Montserrat"/>
                <a:ea typeface="Montserrat"/>
                <a:cs typeface="Montserrat"/>
                <a:sym typeface="Montserrat"/>
              </a:rPr>
              <a:t>lub</a:t>
            </a:r>
            <a:r>
              <a:rPr lang="en-US" sz="2199" b="1" dirty="0">
                <a:solidFill>
                  <a:srgbClr val="1E2328"/>
                </a:solidFill>
                <a:latin typeface="Montserrat"/>
                <a:ea typeface="Montserrat"/>
                <a:cs typeface="Montserrat"/>
                <a:sym typeface="Montserrat"/>
              </a:rPr>
              <a:t> </a:t>
            </a:r>
            <a:r>
              <a:rPr lang="en-US" sz="2199" b="1" dirty="0" err="1">
                <a:solidFill>
                  <a:srgbClr val="1E2328"/>
                </a:solidFill>
                <a:latin typeface="Montserrat"/>
                <a:ea typeface="Montserrat"/>
                <a:cs typeface="Montserrat"/>
                <a:sym typeface="Montserrat"/>
              </a:rPr>
              <a:t>fałdy</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używa się, gdy talia spódnicy lub klasycznych spodni jest luźna. W takim przypadku użyj trójkątnych zaszewek w talii, noża, pudełka lub odwróconych </a:t>
            </a:r>
            <a:r>
              <a:rPr lang="pl-PL" sz="2199" dirty="0" err="1">
                <a:solidFill>
                  <a:srgbClr val="1E2328"/>
                </a:solidFill>
                <a:latin typeface="Montserrat"/>
                <a:ea typeface="Montserrat"/>
                <a:cs typeface="Montserrat"/>
                <a:sym typeface="Montserrat"/>
              </a:rPr>
              <a:t>plisów</a:t>
            </a:r>
            <a:endParaRPr sz="2199" b="1" dirty="0">
              <a:solidFill>
                <a:srgbClr val="1E2328"/>
              </a:solidFill>
              <a:latin typeface="Montserrat"/>
              <a:ea typeface="Montserrat"/>
              <a:cs typeface="Montserrat"/>
              <a:sym typeface="Montserrat"/>
            </a:endParaRPr>
          </a:p>
          <a:p>
            <a:pPr lvl="0">
              <a:lnSpc>
                <a:spcPct val="115000"/>
              </a:lnSpc>
            </a:pPr>
            <a:r>
              <a:rPr lang="pl-PL" sz="2199" b="1" dirty="0">
                <a:solidFill>
                  <a:srgbClr val="1E2328"/>
                </a:solidFill>
                <a:latin typeface="Montserrat"/>
                <a:ea typeface="Montserrat"/>
                <a:cs typeface="Montserrat"/>
                <a:sym typeface="Montserrat"/>
              </a:rPr>
              <a:t>Ściąganie </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Używa się, jeśli talia spódnicy lub dwuczęściowej sukienki jest luźna</a:t>
            </a:r>
            <a:r>
              <a:rPr lang="en-US" sz="2199" dirty="0">
                <a:solidFill>
                  <a:srgbClr val="1E2328"/>
                </a:solidFill>
                <a:latin typeface="Montserrat"/>
                <a:ea typeface="Montserrat"/>
                <a:cs typeface="Montserrat"/>
                <a:sym typeface="Montserrat"/>
              </a:rPr>
              <a:t>. </a:t>
            </a:r>
            <a:endParaRPr sz="2199" b="1" dirty="0">
              <a:solidFill>
                <a:srgbClr val="1E2328"/>
              </a:solidFill>
              <a:latin typeface="Montserrat"/>
              <a:ea typeface="Montserrat"/>
              <a:cs typeface="Montserrat"/>
              <a:sym typeface="Montserrat"/>
            </a:endParaRPr>
          </a:p>
        </p:txBody>
      </p:sp>
      <p:sp>
        <p:nvSpPr>
          <p:cNvPr id="1124" name="Google Shape;1124;g32ccc6c0044_0_105"/>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125" name="Google Shape;1125;g32ccc6c0044_0_105"/>
          <p:cNvGrpSpPr/>
          <p:nvPr/>
        </p:nvGrpSpPr>
        <p:grpSpPr>
          <a:xfrm>
            <a:off x="0" y="0"/>
            <a:ext cx="18288000" cy="10287000"/>
            <a:chOff x="0" y="0"/>
            <a:chExt cx="24384000" cy="13716000"/>
          </a:xfrm>
        </p:grpSpPr>
        <p:cxnSp>
          <p:nvCxnSpPr>
            <p:cNvPr id="1126" name="Google Shape;1126;g32ccc6c0044_0_10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127" name="Google Shape;1127;g32ccc6c0044_0_10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28" name="Google Shape;1128;g32ccc6c0044_0_10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129" name="Google Shape;1129;g32ccc6c0044_0_10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130" name="Google Shape;1130;g32ccc6c0044_0_105"/>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pic>
        <p:nvPicPr>
          <p:cNvPr id="1131" name="Google Shape;1131;g32ccc6c0044_0_105"/>
          <p:cNvPicPr preferRelativeResize="0"/>
          <p:nvPr/>
        </p:nvPicPr>
        <p:blipFill rotWithShape="1">
          <a:blip r:embed="rId5">
            <a:alphaModFix/>
          </a:blip>
          <a:srcRect t="22738"/>
          <a:stretch/>
        </p:blipFill>
        <p:spPr>
          <a:xfrm>
            <a:off x="10441775" y="2185525"/>
            <a:ext cx="5726901" cy="66370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135"/>
        <p:cNvGrpSpPr/>
        <p:nvPr/>
      </p:nvGrpSpPr>
      <p:grpSpPr>
        <a:xfrm>
          <a:off x="0" y="0"/>
          <a:ext cx="0" cy="0"/>
          <a:chOff x="0" y="0"/>
          <a:chExt cx="0" cy="0"/>
        </a:xfrm>
      </p:grpSpPr>
      <p:grpSp>
        <p:nvGrpSpPr>
          <p:cNvPr id="1136" name="Google Shape;1136;g32ccc6c0044_0_129"/>
          <p:cNvGrpSpPr/>
          <p:nvPr/>
        </p:nvGrpSpPr>
        <p:grpSpPr>
          <a:xfrm>
            <a:off x="0" y="0"/>
            <a:ext cx="18288000" cy="10287000"/>
            <a:chOff x="0" y="0"/>
            <a:chExt cx="24384000" cy="13716000"/>
          </a:xfrm>
        </p:grpSpPr>
        <p:cxnSp>
          <p:nvCxnSpPr>
            <p:cNvPr id="1137" name="Google Shape;1137;g32ccc6c0044_0_12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38" name="Google Shape;1138;g32ccc6c0044_0_12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39" name="Google Shape;1139;g32ccc6c0044_0_12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140" name="Google Shape;1140;g32ccc6c0044_0_12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141" name="Google Shape;1141;g32ccc6c0044_0_129"/>
          <p:cNvGrpSpPr/>
          <p:nvPr/>
        </p:nvGrpSpPr>
        <p:grpSpPr>
          <a:xfrm>
            <a:off x="15497125" y="6736393"/>
            <a:ext cx="1028753" cy="2807522"/>
            <a:chOff x="0" y="0"/>
            <a:chExt cx="816600" cy="2228546"/>
          </a:xfrm>
        </p:grpSpPr>
        <p:sp>
          <p:nvSpPr>
            <p:cNvPr id="1142" name="Google Shape;1142;g32ccc6c0044_0_129"/>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143" name="Google Shape;1143;g32ccc6c0044_0_129"/>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44" name="Google Shape;1144;g32ccc6c0044_0_129"/>
          <p:cNvSpPr txBox="1"/>
          <p:nvPr/>
        </p:nvSpPr>
        <p:spPr>
          <a:xfrm>
            <a:off x="254774" y="1238713"/>
            <a:ext cx="15913899" cy="923330"/>
          </a:xfrm>
          <a:prstGeom prst="rect">
            <a:avLst/>
          </a:prstGeom>
          <a:noFill/>
          <a:ln>
            <a:noFill/>
          </a:ln>
        </p:spPr>
        <p:txBody>
          <a:bodyPr spcFirstLastPara="1" wrap="square" lIns="0" tIns="0" rIns="0" bIns="0" anchor="t" anchorCtr="0">
            <a:spAutoFit/>
          </a:bodyPr>
          <a:lstStyle/>
          <a:p>
            <a:pPr lvl="0"/>
            <a:r>
              <a:rPr lang="pl-PL" sz="6000" dirty="0">
                <a:solidFill>
                  <a:srgbClr val="1E2328"/>
                </a:solidFill>
                <a:latin typeface="DM Serif Display"/>
                <a:ea typeface="DM Serif Display"/>
                <a:cs typeface="DM Serif Display"/>
                <a:sym typeface="DM Serif Display"/>
              </a:rPr>
              <a:t>Zmiana rozmiaru - Zwężanie - Górne części</a:t>
            </a:r>
            <a:endParaRPr lang="pl-PL" sz="4800" dirty="0">
              <a:solidFill>
                <a:srgbClr val="1E2328"/>
              </a:solidFill>
              <a:latin typeface="DM Serif Display"/>
              <a:ea typeface="DM Serif Display"/>
              <a:cs typeface="DM Serif Display"/>
              <a:sym typeface="DM Serif Display"/>
            </a:endParaRPr>
          </a:p>
        </p:txBody>
      </p:sp>
      <p:sp>
        <p:nvSpPr>
          <p:cNvPr id="1145" name="Google Shape;1145;g32ccc6c0044_0_129"/>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146" name="Google Shape;1146;g32ccc6c0044_0_129"/>
          <p:cNvGrpSpPr/>
          <p:nvPr/>
        </p:nvGrpSpPr>
        <p:grpSpPr>
          <a:xfrm>
            <a:off x="0" y="0"/>
            <a:ext cx="18288000" cy="10287000"/>
            <a:chOff x="0" y="0"/>
            <a:chExt cx="24384000" cy="13716000"/>
          </a:xfrm>
        </p:grpSpPr>
        <p:cxnSp>
          <p:nvCxnSpPr>
            <p:cNvPr id="1147" name="Google Shape;1147;g32ccc6c0044_0_129"/>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148" name="Google Shape;1148;g32ccc6c0044_0_12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49" name="Google Shape;1149;g32ccc6c0044_0_12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150" name="Google Shape;1150;g32ccc6c0044_0_129"/>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151" name="Google Shape;1151;g32ccc6c0044_0_129"/>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pic>
        <p:nvPicPr>
          <p:cNvPr id="1152" name="Google Shape;1152;g32ccc6c0044_0_129"/>
          <p:cNvPicPr preferRelativeResize="0"/>
          <p:nvPr/>
        </p:nvPicPr>
        <p:blipFill rotWithShape="1">
          <a:blip r:embed="rId5">
            <a:alphaModFix/>
          </a:blip>
          <a:srcRect l="21279" r="21285"/>
          <a:stretch/>
        </p:blipFill>
        <p:spPr>
          <a:xfrm>
            <a:off x="10441775" y="2185525"/>
            <a:ext cx="5726901" cy="6637000"/>
          </a:xfrm>
          <a:prstGeom prst="rect">
            <a:avLst/>
          </a:prstGeom>
          <a:noFill/>
          <a:ln>
            <a:noFill/>
          </a:ln>
        </p:spPr>
      </p:pic>
      <p:sp>
        <p:nvSpPr>
          <p:cNvPr id="1153" name="Google Shape;1153;g32ccc6c0044_0_129"/>
          <p:cNvSpPr txBox="1"/>
          <p:nvPr/>
        </p:nvSpPr>
        <p:spPr>
          <a:xfrm>
            <a:off x="254775" y="2185522"/>
            <a:ext cx="9759600" cy="6616555"/>
          </a:xfrm>
          <a:prstGeom prst="rect">
            <a:avLst/>
          </a:prstGeom>
          <a:noFill/>
          <a:ln>
            <a:noFill/>
          </a:ln>
        </p:spPr>
        <p:txBody>
          <a:bodyPr spcFirstLastPara="1" wrap="square" lIns="0" tIns="0" rIns="0" bIns="0" anchor="t" anchorCtr="0">
            <a:spAutoFit/>
          </a:bodyPr>
          <a:lstStyle/>
          <a:p>
            <a:pPr lvl="0">
              <a:lnSpc>
                <a:spcPct val="115000"/>
              </a:lnSpc>
            </a:pPr>
            <a:r>
              <a:rPr lang="pl-PL" sz="2199" b="1" dirty="0">
                <a:solidFill>
                  <a:srgbClr val="1E2328"/>
                </a:solidFill>
                <a:latin typeface="Montserrat"/>
                <a:ea typeface="Montserrat"/>
                <a:cs typeface="Montserrat"/>
                <a:sym typeface="Montserrat"/>
              </a:rPr>
              <a:t>Boczne szwy </a:t>
            </a:r>
            <a:r>
              <a:rPr lang="pl-PL" sz="2199" dirty="0">
                <a:solidFill>
                  <a:srgbClr val="1E2328"/>
                </a:solidFill>
                <a:latin typeface="Montserrat"/>
                <a:ea typeface="Montserrat"/>
                <a:cs typeface="Montserrat"/>
                <a:sym typeface="Montserrat"/>
              </a:rPr>
              <a:t>– używane do zmiany bocznej sylwetki, wyciskania szwów z boków, zwężania od rękawa (bez utraty rękawa, jeśli nie jest to konieczne) i kontynuują się do góry. Jeśli chcesz zaznaczyć pozycję talii, ilość materiału, którą przycięłaś, na bocznym szwie powinna być większa w pasie.</a:t>
            </a:r>
            <a:endParaRPr sz="2199" dirty="0">
              <a:solidFill>
                <a:srgbClr val="1E2328"/>
              </a:solidFill>
              <a:latin typeface="Montserrat"/>
              <a:ea typeface="Montserrat"/>
              <a:cs typeface="Montserrat"/>
              <a:sym typeface="Montserrat"/>
            </a:endParaRPr>
          </a:p>
          <a:p>
            <a:pPr lvl="0">
              <a:lnSpc>
                <a:spcPct val="115000"/>
              </a:lnSpc>
            </a:pPr>
            <a:r>
              <a:rPr lang="pl-PL" sz="2199" b="1" dirty="0">
                <a:solidFill>
                  <a:srgbClr val="1E2328"/>
                </a:solidFill>
                <a:latin typeface="Montserrat"/>
                <a:ea typeface="Montserrat"/>
                <a:cs typeface="Montserrat"/>
                <a:sym typeface="Montserrat"/>
              </a:rPr>
              <a:t>Zaszewki – </a:t>
            </a:r>
            <a:r>
              <a:rPr lang="pl-PL" sz="2199" dirty="0">
                <a:solidFill>
                  <a:srgbClr val="1E2328"/>
                </a:solidFill>
                <a:latin typeface="Montserrat"/>
                <a:ea typeface="Montserrat"/>
                <a:cs typeface="Montserrat"/>
                <a:sym typeface="Montserrat"/>
              </a:rPr>
              <a:t>Dodanie zaszewek to doskonały sposób na zwężenie bluzki i nadanie ubraniu kształtu. Zaszewki można dodać praktycznie wszędzie, szczególnie z przodu lub z tyłu przy szwach księżniczki, w talii z przodu lub z tyłu, na ramionach lub na biuście.</a:t>
            </a:r>
            <a:endParaRPr sz="2199" dirty="0">
              <a:solidFill>
                <a:srgbClr val="1E2328"/>
              </a:solidFill>
              <a:latin typeface="Montserrat"/>
              <a:ea typeface="Montserrat"/>
              <a:cs typeface="Montserrat"/>
              <a:sym typeface="Montserrat"/>
            </a:endParaRPr>
          </a:p>
          <a:p>
            <a:pPr lvl="0">
              <a:lnSpc>
                <a:spcPct val="115000"/>
              </a:lnSpc>
            </a:pPr>
            <a:r>
              <a:rPr lang="pl-PL" sz="2199" b="1" dirty="0">
                <a:solidFill>
                  <a:srgbClr val="1E2328"/>
                </a:solidFill>
                <a:latin typeface="Montserrat"/>
                <a:ea typeface="Montserrat"/>
                <a:cs typeface="Montserrat"/>
                <a:sym typeface="Montserrat"/>
              </a:rPr>
              <a:t>Szwy bieliźniane </a:t>
            </a:r>
            <a:r>
              <a:rPr lang="pl-PL" sz="2199" dirty="0">
                <a:solidFill>
                  <a:srgbClr val="1E2328"/>
                </a:solidFill>
                <a:latin typeface="Montserrat"/>
                <a:ea typeface="Montserrat"/>
                <a:cs typeface="Montserrat"/>
                <a:sym typeface="Montserrat"/>
              </a:rPr>
              <a:t>(zaszewki na przedniej lub tylnej bluzce) – w przypadku mniejszej talii i pełniejszych proporcji klatki piersiowej i/lub bioder, na przodzie lub z tyłu bluzki lub sukienki, można użyć, wycinając istniejący szew bieliźniany lub tworząc nowy.</a:t>
            </a:r>
            <a:endParaRPr sz="2199" dirty="0">
              <a:solidFill>
                <a:srgbClr val="1E2328"/>
              </a:solidFill>
              <a:latin typeface="Montserrat"/>
              <a:ea typeface="Montserrat"/>
              <a:cs typeface="Montserrat"/>
              <a:sym typeface="Montserrat"/>
            </a:endParaRPr>
          </a:p>
          <a:p>
            <a:pPr lvl="0">
              <a:lnSpc>
                <a:spcPct val="115000"/>
              </a:lnSpc>
              <a:buClr>
                <a:schemeClr val="dk1"/>
              </a:buClr>
            </a:pPr>
            <a:r>
              <a:rPr lang="pl-PL" sz="2199" b="1" dirty="0">
                <a:solidFill>
                  <a:srgbClr val="1E2328"/>
                </a:solidFill>
                <a:latin typeface="Montserrat"/>
                <a:ea typeface="Montserrat"/>
                <a:cs typeface="Montserrat"/>
                <a:sym typeface="Montserrat"/>
              </a:rPr>
              <a:t>Plisowania i szczypanki </a:t>
            </a:r>
            <a:r>
              <a:rPr lang="pl-PL" sz="2199" dirty="0">
                <a:solidFill>
                  <a:srgbClr val="1E2328"/>
                </a:solidFill>
                <a:latin typeface="Montserrat"/>
                <a:ea typeface="Montserrat"/>
                <a:cs typeface="Montserrat"/>
                <a:sym typeface="Montserrat"/>
              </a:rPr>
              <a:t>– używaj w środkowych szwach z przodu lub z tyłu oraz po bokach topu lub dwuczęściowej sukienki, która jest luźna. W takim przypadku używaj noża, pudełka lub odwróconych fałd.</a:t>
            </a:r>
            <a:endParaRPr sz="2199" dirty="0">
              <a:solidFill>
                <a:srgbClr val="1E2328"/>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grpSp>
        <p:nvGrpSpPr>
          <p:cNvPr id="1158" name="Google Shape;1158;g32b8d80e59a_0_121"/>
          <p:cNvGrpSpPr/>
          <p:nvPr/>
        </p:nvGrpSpPr>
        <p:grpSpPr>
          <a:xfrm>
            <a:off x="12759477" y="5674870"/>
            <a:ext cx="2839841" cy="4612380"/>
            <a:chOff x="0" y="0"/>
            <a:chExt cx="2254200" cy="3661200"/>
          </a:xfrm>
        </p:grpSpPr>
        <p:sp>
          <p:nvSpPr>
            <p:cNvPr id="1159" name="Google Shape;1159;g32b8d80e59a_0_121"/>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160" name="Google Shape;1160;g32b8d80e59a_0_121"/>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161" name="Google Shape;1161;g32b8d80e59a_0_121"/>
          <p:cNvPicPr preferRelativeResize="0"/>
          <p:nvPr/>
        </p:nvPicPr>
        <p:blipFill rotWithShape="1">
          <a:blip r:embed="rId3">
            <a:alphaModFix/>
          </a:blip>
          <a:srcRect l="8201" r="8193"/>
          <a:stretch/>
        </p:blipFill>
        <p:spPr>
          <a:xfrm>
            <a:off x="11144825" y="2246225"/>
            <a:ext cx="3225575" cy="6855751"/>
          </a:xfrm>
          <a:prstGeom prst="rect">
            <a:avLst/>
          </a:prstGeom>
          <a:noFill/>
          <a:ln>
            <a:noFill/>
          </a:ln>
        </p:spPr>
      </p:pic>
      <p:grpSp>
        <p:nvGrpSpPr>
          <p:cNvPr id="1162" name="Google Shape;1162;g32b8d80e59a_0_121"/>
          <p:cNvGrpSpPr/>
          <p:nvPr/>
        </p:nvGrpSpPr>
        <p:grpSpPr>
          <a:xfrm>
            <a:off x="0" y="0"/>
            <a:ext cx="18288000" cy="10287000"/>
            <a:chOff x="0" y="0"/>
            <a:chExt cx="24384000" cy="13716000"/>
          </a:xfrm>
        </p:grpSpPr>
        <p:cxnSp>
          <p:nvCxnSpPr>
            <p:cNvPr id="1163" name="Google Shape;1163;g32b8d80e59a_0_12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64" name="Google Shape;1164;g32b8d80e59a_0_12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65" name="Google Shape;1165;g32b8d80e59a_0_12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cxnSp>
        <p:nvCxnSpPr>
          <p:cNvPr id="1166" name="Google Shape;1166;g32b8d80e59a_0_12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167" name="Google Shape;1167;g32b8d80e59a_0_121"/>
          <p:cNvSpPr/>
          <p:nvPr/>
        </p:nvSpPr>
        <p:spPr>
          <a:xfrm>
            <a:off x="3699306" y="7771166"/>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5">
              <a:alphaModFix/>
            </a:blip>
            <a:stretch>
              <a:fillRect/>
            </a:stretch>
          </a:blipFill>
          <a:ln>
            <a:noFill/>
          </a:ln>
        </p:spPr>
        <p:txBody>
          <a:bodyPr/>
          <a:lstStyle/>
          <a:p>
            <a:endParaRPr lang="pl-PL"/>
          </a:p>
        </p:txBody>
      </p:sp>
      <p:sp>
        <p:nvSpPr>
          <p:cNvPr id="1168" name="Google Shape;1168;g32b8d80e59a_0_121"/>
          <p:cNvSpPr txBox="1"/>
          <p:nvPr/>
        </p:nvSpPr>
        <p:spPr>
          <a:xfrm>
            <a:off x="526308" y="2814375"/>
            <a:ext cx="9904568" cy="92333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Zmiana</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rozmiaru</a:t>
            </a:r>
            <a:r>
              <a:rPr lang="en-US" sz="6000" dirty="0">
                <a:solidFill>
                  <a:srgbClr val="1E2328"/>
                </a:solidFill>
                <a:latin typeface="DM Serif Display"/>
                <a:ea typeface="DM Serif Display"/>
                <a:cs typeface="DM Serif Display"/>
                <a:sym typeface="DM Serif Display"/>
              </a:rPr>
              <a:t> – </a:t>
            </a:r>
            <a:r>
              <a:rPr lang="pl-PL" sz="6000" dirty="0">
                <a:solidFill>
                  <a:srgbClr val="1E2328"/>
                </a:solidFill>
                <a:latin typeface="DM Serif Display"/>
                <a:ea typeface="DM Serif Display"/>
                <a:cs typeface="DM Serif Display"/>
                <a:sym typeface="DM Serif Display"/>
              </a:rPr>
              <a:t>Zwężanie</a:t>
            </a:r>
            <a:endParaRPr sz="6000" dirty="0">
              <a:solidFill>
                <a:srgbClr val="1E2328"/>
              </a:solidFill>
              <a:latin typeface="DM Serif Display"/>
              <a:ea typeface="DM Serif Display"/>
              <a:cs typeface="DM Serif Display"/>
              <a:sym typeface="DM Serif Display"/>
            </a:endParaRPr>
          </a:p>
        </p:txBody>
      </p:sp>
      <p:grpSp>
        <p:nvGrpSpPr>
          <p:cNvPr id="1169" name="Google Shape;1169;g32b8d80e59a_0_121"/>
          <p:cNvGrpSpPr/>
          <p:nvPr/>
        </p:nvGrpSpPr>
        <p:grpSpPr>
          <a:xfrm>
            <a:off x="1382249" y="7839347"/>
            <a:ext cx="1868528" cy="563152"/>
            <a:chOff x="-510867" y="920167"/>
            <a:chExt cx="2491371" cy="750870"/>
          </a:xfrm>
        </p:grpSpPr>
        <p:grpSp>
          <p:nvGrpSpPr>
            <p:cNvPr id="1170" name="Google Shape;1170;g32b8d80e59a_0_121"/>
            <p:cNvGrpSpPr/>
            <p:nvPr/>
          </p:nvGrpSpPr>
          <p:grpSpPr>
            <a:xfrm>
              <a:off x="-510867" y="920167"/>
              <a:ext cx="2491371" cy="750870"/>
              <a:chOff x="-169695" y="305652"/>
              <a:chExt cx="827560" cy="249417"/>
            </a:xfrm>
          </p:grpSpPr>
          <p:sp>
            <p:nvSpPr>
              <p:cNvPr id="1171" name="Google Shape;1171;g32b8d80e59a_0_121"/>
              <p:cNvSpPr/>
              <p:nvPr/>
            </p:nvSpPr>
            <p:spPr>
              <a:xfrm>
                <a:off x="-84847" y="305652"/>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1172" name="Google Shape;1172;g32b8d80e59a_0_121"/>
              <p:cNvSpPr txBox="1"/>
              <p:nvPr/>
            </p:nvSpPr>
            <p:spPr>
              <a:xfrm>
                <a:off x="-169695" y="305713"/>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73" name="Google Shape;1173;g32b8d80e59a_0_121"/>
            <p:cNvSpPr txBox="1"/>
            <p:nvPr/>
          </p:nvSpPr>
          <p:spPr>
            <a:xfrm>
              <a:off x="-255418" y="1110966"/>
              <a:ext cx="2235900" cy="443199"/>
            </a:xfrm>
            <a:prstGeom prst="rect">
              <a:avLst/>
            </a:prstGeom>
            <a:noFill/>
            <a:ln>
              <a:noFill/>
            </a:ln>
          </p:spPr>
          <p:txBody>
            <a:bodyPr spcFirstLastPara="1" wrap="square" lIns="0" tIns="0" rIns="0" bIns="0" anchor="t" anchorCtr="0">
              <a:spAutoFit/>
            </a:bodyPr>
            <a:lstStyle/>
            <a:p>
              <a:pPr lvl="0" algn="ctr">
                <a:lnSpc>
                  <a:spcPct val="120000"/>
                </a:lnSpc>
              </a:pPr>
              <a:r>
                <a:rPr lang="en-US" sz="1800" dirty="0" err="1">
                  <a:latin typeface="Montserrat"/>
                  <a:ea typeface="Montserrat"/>
                  <a:cs typeface="Montserrat"/>
                  <a:sym typeface="Montserrat"/>
                </a:rPr>
                <a:t>Obejrzyj</a:t>
              </a:r>
              <a:r>
                <a:rPr lang="en-US" sz="1800" dirty="0">
                  <a:latin typeface="Montserrat"/>
                  <a:ea typeface="Montserrat"/>
                  <a:cs typeface="Montserrat"/>
                  <a:sym typeface="Montserrat"/>
                </a:rPr>
                <a:t> </a:t>
              </a:r>
              <a:r>
                <a:rPr lang="en-US" sz="1800" dirty="0" err="1">
                  <a:latin typeface="Montserrat"/>
                  <a:ea typeface="Montserrat"/>
                  <a:cs typeface="Montserrat"/>
                  <a:sym typeface="Montserrat"/>
                </a:rPr>
                <a:t>tutaj</a:t>
              </a:r>
              <a:endParaRPr dirty="0"/>
            </a:p>
          </p:txBody>
        </p:sp>
      </p:grpSp>
      <p:sp>
        <p:nvSpPr>
          <p:cNvPr id="1174" name="Google Shape;1174;g32b8d80e59a_0_121"/>
          <p:cNvSpPr txBox="1"/>
          <p:nvPr/>
        </p:nvSpPr>
        <p:spPr>
          <a:xfrm>
            <a:off x="1290354" y="4996990"/>
            <a:ext cx="9231300" cy="2030556"/>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W tym filmie możesz zobaczyć, na co zwracać uwagę przed zmianą. Najlepszy sposób na przypięcie i usunięcie dokładnie tego, czego potrzebujesz, do tego jak szybko przerobić ubranie i wszystko poskładać z powrotem.</a:t>
            </a:r>
            <a:endParaRPr sz="2199" dirty="0">
              <a:solidFill>
                <a:srgbClr val="1E2328"/>
              </a:solidFill>
              <a:latin typeface="Montserrat"/>
              <a:ea typeface="Montserrat"/>
              <a:cs typeface="Montserrat"/>
              <a:sym typeface="Montserrat"/>
            </a:endParaRPr>
          </a:p>
        </p:txBody>
      </p:sp>
      <p:sp>
        <p:nvSpPr>
          <p:cNvPr id="1175" name="Google Shape;1175;g32b8d80e59a_0_121"/>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176" name="Google Shape;1176;g32b8d80e59a_0_121"/>
          <p:cNvGrpSpPr/>
          <p:nvPr/>
        </p:nvGrpSpPr>
        <p:grpSpPr>
          <a:xfrm>
            <a:off x="0" y="0"/>
            <a:ext cx="18288000" cy="10287000"/>
            <a:chOff x="0" y="0"/>
            <a:chExt cx="24384000" cy="13716000"/>
          </a:xfrm>
        </p:grpSpPr>
        <p:cxnSp>
          <p:nvCxnSpPr>
            <p:cNvPr id="1177" name="Google Shape;1177;g32b8d80e59a_0_12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178" name="Google Shape;1178;g32b8d80e59a_0_12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79" name="Google Shape;1179;g32b8d80e59a_0_12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sp>
        <p:nvSpPr>
          <p:cNvPr id="1180" name="Google Shape;1180;g32b8d80e59a_0_12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
        <p:nvSpPr>
          <p:cNvPr id="1181" name="Google Shape;1181;g32b8d80e59a_0_12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1182" name="Google Shape;1182;g32b8d80e59a_0_121"/>
          <p:cNvSpPr txBox="1"/>
          <p:nvPr/>
        </p:nvSpPr>
        <p:spPr>
          <a:xfrm>
            <a:off x="4573825" y="7913600"/>
            <a:ext cx="639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dk1"/>
                </a:solidFill>
                <a:latin typeface="Calibri"/>
                <a:ea typeface="Calibri"/>
                <a:cs typeface="Calibri"/>
                <a:sym typeface="Calibri"/>
                <a:hlinkClick r:id="rId7"/>
              </a:rPr>
              <a:t>https://www.youtube.com/watch?v=Yul5b389Uy8&amp;t=101s</a:t>
            </a:r>
            <a:r>
              <a:rPr lang="en-US"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sp>
        <p:nvSpPr>
          <p:cNvPr id="1183" name="Google Shape;1183;g32b8d80e59a_0_121"/>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g32b8d80e59a_0_121"/>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g32b8d80e59a_0_121"/>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g32b8d80e59a_0_121"/>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g32b8d80e59a_0_121"/>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g32b8d80e59a_0_121"/>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g32b8d80e59a_0_121"/>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g32b8d80e59a_0_121"/>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pSp>
        <p:nvGrpSpPr>
          <p:cNvPr id="141" name="Google Shape;141;p4"/>
          <p:cNvGrpSpPr/>
          <p:nvPr/>
        </p:nvGrpSpPr>
        <p:grpSpPr>
          <a:xfrm>
            <a:off x="0" y="6691312"/>
            <a:ext cx="9310979" cy="3595688"/>
            <a:chOff x="0" y="0"/>
            <a:chExt cx="12414639" cy="4794250"/>
          </a:xfrm>
        </p:grpSpPr>
        <p:grpSp>
          <p:nvGrpSpPr>
            <p:cNvPr id="142" name="Google Shape;142;p4"/>
            <p:cNvGrpSpPr/>
            <p:nvPr/>
          </p:nvGrpSpPr>
          <p:grpSpPr>
            <a:xfrm>
              <a:off x="0" y="1365250"/>
              <a:ext cx="12414639" cy="3429000"/>
              <a:chOff x="0" y="0"/>
              <a:chExt cx="7391041" cy="2041451"/>
            </a:xfrm>
          </p:grpSpPr>
          <p:sp>
            <p:nvSpPr>
              <p:cNvPr id="143" name="Google Shape;143;p4"/>
              <p:cNvSpPr/>
              <p:nvPr/>
            </p:nvSpPr>
            <p:spPr>
              <a:xfrm>
                <a:off x="0" y="0"/>
                <a:ext cx="7391041" cy="2041451"/>
              </a:xfrm>
              <a:custGeom>
                <a:avLst/>
                <a:gdLst/>
                <a:ahLst/>
                <a:cxnLst/>
                <a:rect l="l" t="t" r="r" b="b"/>
                <a:pathLst>
                  <a:path w="7391041" h="2041451" extrusionOk="0">
                    <a:moveTo>
                      <a:pt x="0" y="0"/>
                    </a:moveTo>
                    <a:lnTo>
                      <a:pt x="7391041" y="0"/>
                    </a:lnTo>
                    <a:lnTo>
                      <a:pt x="7391041" y="2041451"/>
                    </a:lnTo>
                    <a:lnTo>
                      <a:pt x="0" y="2041451"/>
                    </a:lnTo>
                    <a:close/>
                  </a:path>
                </a:pathLst>
              </a:custGeom>
              <a:solidFill>
                <a:srgbClr val="CFCF5A"/>
              </a:solidFill>
              <a:ln>
                <a:noFill/>
              </a:ln>
            </p:spPr>
            <p:txBody>
              <a:bodyPr/>
              <a:lstStyle/>
              <a:p>
                <a:endParaRPr lang="pl-PL"/>
              </a:p>
            </p:txBody>
          </p:sp>
          <p:sp>
            <p:nvSpPr>
              <p:cNvPr id="144" name="Google Shape;144;p4"/>
              <p:cNvSpPr txBox="1"/>
              <p:nvPr/>
            </p:nvSpPr>
            <p:spPr>
              <a:xfrm>
                <a:off x="0" y="0"/>
                <a:ext cx="7391041" cy="2041451"/>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5" name="Google Shape;145;p4"/>
            <p:cNvGrpSpPr/>
            <p:nvPr/>
          </p:nvGrpSpPr>
          <p:grpSpPr>
            <a:xfrm>
              <a:off x="0" y="0"/>
              <a:ext cx="1371600" cy="1365250"/>
              <a:chOff x="0" y="0"/>
              <a:chExt cx="816580" cy="812800"/>
            </a:xfrm>
          </p:grpSpPr>
          <p:sp>
            <p:nvSpPr>
              <p:cNvPr id="146" name="Google Shape;146;p4"/>
              <p:cNvSpPr/>
              <p:nvPr/>
            </p:nvSpPr>
            <p:spPr>
              <a:xfrm>
                <a:off x="0" y="0"/>
                <a:ext cx="816580" cy="812800"/>
              </a:xfrm>
              <a:custGeom>
                <a:avLst/>
                <a:gdLst/>
                <a:ahLst/>
                <a:cxnLst/>
                <a:rect l="l" t="t" r="r" b="b"/>
                <a:pathLst>
                  <a:path w="816580" h="812800" extrusionOk="0">
                    <a:moveTo>
                      <a:pt x="0" y="0"/>
                    </a:moveTo>
                    <a:lnTo>
                      <a:pt x="816580" y="0"/>
                    </a:lnTo>
                    <a:lnTo>
                      <a:pt x="816580" y="812800"/>
                    </a:lnTo>
                    <a:lnTo>
                      <a:pt x="0" y="812800"/>
                    </a:lnTo>
                    <a:close/>
                  </a:path>
                </a:pathLst>
              </a:custGeom>
              <a:solidFill>
                <a:srgbClr val="1E2328"/>
              </a:solidFill>
              <a:ln>
                <a:noFill/>
              </a:ln>
            </p:spPr>
            <p:txBody>
              <a:bodyPr/>
              <a:lstStyle/>
              <a:p>
                <a:endParaRPr lang="pl-PL"/>
              </a:p>
            </p:txBody>
          </p:sp>
          <p:sp>
            <p:nvSpPr>
              <p:cNvPr id="147" name="Google Shape;147;p4"/>
              <p:cNvSpPr txBox="1"/>
              <p:nvPr/>
            </p:nvSpPr>
            <p:spPr>
              <a:xfrm>
                <a:off x="0" y="0"/>
                <a:ext cx="81658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148" name="Google Shape;148;p4"/>
          <p:cNvGrpSpPr/>
          <p:nvPr/>
        </p:nvGrpSpPr>
        <p:grpSpPr>
          <a:xfrm>
            <a:off x="0" y="0"/>
            <a:ext cx="18288000" cy="10287000"/>
            <a:chOff x="0" y="0"/>
            <a:chExt cx="24384000" cy="13716000"/>
          </a:xfrm>
        </p:grpSpPr>
        <p:cxnSp>
          <p:nvCxnSpPr>
            <p:cNvPr id="149" name="Google Shape;149;p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50" name="Google Shape;150;p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1" name="Google Shape;151;p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grpSp>
        <p:nvGrpSpPr>
          <p:cNvPr id="152" name="Google Shape;152;p4"/>
          <p:cNvGrpSpPr/>
          <p:nvPr/>
        </p:nvGrpSpPr>
        <p:grpSpPr>
          <a:xfrm>
            <a:off x="9811225" y="8167250"/>
            <a:ext cx="6089175" cy="1641513"/>
            <a:chOff x="0" y="602667"/>
            <a:chExt cx="8118900" cy="2188684"/>
          </a:xfrm>
        </p:grpSpPr>
        <p:sp>
          <p:nvSpPr>
            <p:cNvPr id="153" name="Google Shape;153;p4"/>
            <p:cNvSpPr txBox="1"/>
            <p:nvPr/>
          </p:nvSpPr>
          <p:spPr>
            <a:xfrm>
              <a:off x="0" y="602667"/>
              <a:ext cx="7208400" cy="71814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pl-PL" sz="2500" b="0" i="0" u="none" strike="noStrike" cap="none" dirty="0">
                  <a:solidFill>
                    <a:srgbClr val="1E2328"/>
                  </a:solidFill>
                  <a:latin typeface="DM Serif Display"/>
                  <a:ea typeface="DM Serif Display"/>
                  <a:cs typeface="DM Serif Display"/>
                  <a:sym typeface="DM Serif Display"/>
                </a:rPr>
                <a:t>Wymagana wiedza wstępna</a:t>
              </a:r>
              <a:endParaRPr dirty="0"/>
            </a:p>
          </p:txBody>
        </p:sp>
        <p:sp>
          <p:nvSpPr>
            <p:cNvPr id="154" name="Google Shape;154;p4"/>
            <p:cNvSpPr txBox="1"/>
            <p:nvPr/>
          </p:nvSpPr>
          <p:spPr>
            <a:xfrm>
              <a:off x="0" y="1437647"/>
              <a:ext cx="8118900" cy="1353704"/>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Zalecane jest wcześniejsze doświadczenie w pracy z maszyną do szycia.</a:t>
              </a:r>
              <a:endParaRPr dirty="0"/>
            </a:p>
          </p:txBody>
        </p:sp>
      </p:grpSp>
      <p:cxnSp>
        <p:nvCxnSpPr>
          <p:cNvPr id="155" name="Google Shape;155;p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pic>
        <p:nvPicPr>
          <p:cNvPr id="156" name="Google Shape;156;p4"/>
          <p:cNvPicPr preferRelativeResize="0"/>
          <p:nvPr/>
        </p:nvPicPr>
        <p:blipFill rotWithShape="1">
          <a:blip r:embed="rId4">
            <a:alphaModFix/>
          </a:blip>
          <a:srcRect t="5217" b="5216"/>
          <a:stretch/>
        </p:blipFill>
        <p:spPr>
          <a:xfrm>
            <a:off x="1031566" y="2057400"/>
            <a:ext cx="5356508" cy="7200900"/>
          </a:xfrm>
          <a:prstGeom prst="rect">
            <a:avLst/>
          </a:prstGeom>
          <a:noFill/>
          <a:ln>
            <a:noFill/>
          </a:ln>
        </p:spPr>
      </p:pic>
      <p:grpSp>
        <p:nvGrpSpPr>
          <p:cNvPr id="157" name="Google Shape;157;p4"/>
          <p:cNvGrpSpPr/>
          <p:nvPr/>
        </p:nvGrpSpPr>
        <p:grpSpPr>
          <a:xfrm>
            <a:off x="6736672" y="1838325"/>
            <a:ext cx="9452700" cy="5948763"/>
            <a:chOff x="0" y="-292100"/>
            <a:chExt cx="12603600" cy="7931685"/>
          </a:xfrm>
        </p:grpSpPr>
        <p:sp>
          <p:nvSpPr>
            <p:cNvPr id="158" name="Google Shape;158;p4"/>
            <p:cNvSpPr txBox="1"/>
            <p:nvPr/>
          </p:nvSpPr>
          <p:spPr>
            <a:xfrm>
              <a:off x="0" y="2901620"/>
              <a:ext cx="12603600" cy="4737965"/>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Na koniec tej jednostki będziesz potrafił/a:</a:t>
              </a:r>
            </a:p>
            <a:p>
              <a:pPr lvl="0">
                <a:lnSpc>
                  <a:spcPct val="150022"/>
                </a:lnSpc>
              </a:pPr>
              <a:r>
                <a:rPr lang="pl-PL" sz="2199" b="1" dirty="0">
                  <a:solidFill>
                    <a:srgbClr val="1E2328"/>
                  </a:solidFill>
                  <a:latin typeface="Montserrat"/>
                  <a:ea typeface="Montserrat"/>
                  <a:cs typeface="Montserrat"/>
                  <a:sym typeface="Montserrat"/>
                </a:rPr>
                <a:t>Techniki szycia (maszynowe i ręczne)</a:t>
              </a:r>
            </a:p>
            <a:p>
              <a:pPr marL="342900" lvl="0" indent="-342900">
                <a:lnSpc>
                  <a:spcPct val="150022"/>
                </a:lnSpc>
                <a:buFont typeface="Arial" panose="020B0604020202020204" pitchFamily="34" charset="0"/>
                <a:buChar char="•"/>
              </a:pPr>
              <a:r>
                <a:rPr lang="pl-PL" sz="2199" dirty="0">
                  <a:solidFill>
                    <a:srgbClr val="1E2328"/>
                  </a:solidFill>
                  <a:latin typeface="Montserrat"/>
                  <a:ea typeface="Montserrat"/>
                  <a:cs typeface="Montserrat"/>
                  <a:sym typeface="Montserrat"/>
                </a:rPr>
                <a:t>Techniki szycia ręcznego i podstawowe ściegi, w tym haft, aplikacje i widoczne naprawy
Różne techniki wykańczania szwów</a:t>
              </a:r>
            </a:p>
            <a:p>
              <a:pPr lvl="0">
                <a:lnSpc>
                  <a:spcPct val="150022"/>
                </a:lnSpc>
              </a:pPr>
              <a:r>
                <a:rPr lang="pl-PL" sz="2199" b="1" dirty="0">
                  <a:solidFill>
                    <a:srgbClr val="1E2328"/>
                  </a:solidFill>
                  <a:latin typeface="Montserrat"/>
                  <a:ea typeface="Montserrat"/>
                  <a:cs typeface="Montserrat"/>
                  <a:sym typeface="Montserrat"/>
                </a:rPr>
                <a:t>Konstrukcja ubrań i modyfikacja wykroju</a:t>
              </a:r>
            </a:p>
            <a:p>
              <a:pPr lvl="0">
                <a:lnSpc>
                  <a:spcPct val="150022"/>
                </a:lnSpc>
              </a:pPr>
              <a:r>
                <a:rPr lang="pl-PL" sz="2199" dirty="0">
                  <a:solidFill>
                    <a:srgbClr val="1E2328"/>
                  </a:solidFill>
                  <a:latin typeface="Montserrat"/>
                  <a:ea typeface="Montserrat"/>
                  <a:cs typeface="Montserrat"/>
                  <a:sym typeface="Montserrat"/>
                </a:rPr>
                <a:t>Modyfikacja odzieży: podszywanie, zmiana rozmiaru i naprawa</a:t>
              </a:r>
              <a:endParaRPr sz="2199" dirty="0">
                <a:solidFill>
                  <a:srgbClr val="1E2328"/>
                </a:solidFill>
                <a:latin typeface="Montserrat"/>
                <a:ea typeface="Montserrat"/>
                <a:cs typeface="Montserrat"/>
                <a:sym typeface="Montserrat"/>
              </a:endParaRPr>
            </a:p>
          </p:txBody>
        </p:sp>
        <p:sp>
          <p:nvSpPr>
            <p:cNvPr id="159" name="Google Shape;159;p4"/>
            <p:cNvSpPr txBox="1"/>
            <p:nvPr/>
          </p:nvSpPr>
          <p:spPr>
            <a:xfrm>
              <a:off x="0" y="-292100"/>
              <a:ext cx="8969400" cy="246221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PL" sz="6000" b="0" i="0" u="none" strike="noStrike" cap="none" dirty="0">
                  <a:solidFill>
                    <a:srgbClr val="1E2328"/>
                  </a:solidFill>
                  <a:latin typeface="DM Serif Display"/>
                  <a:ea typeface="DM Serif Display"/>
                  <a:cs typeface="DM Serif Display"/>
                  <a:sym typeface="DM Serif Display"/>
                </a:rPr>
                <a:t>Oczekiwanie wyniki nauczania</a:t>
              </a:r>
              <a:endParaRPr dirty="0"/>
            </a:p>
          </p:txBody>
        </p:sp>
      </p:grpSp>
      <p:sp>
        <p:nvSpPr>
          <p:cNvPr id="160" name="Google Shape;160;p4"/>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161" name="Google Shape;161;p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162" name="Google Shape;162;p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grpSp>
        <p:nvGrpSpPr>
          <p:cNvPr id="2" name="Ομάδα 1">
            <a:extLst>
              <a:ext uri="{FF2B5EF4-FFF2-40B4-BE49-F238E27FC236}">
                <a16:creationId xmlns:a16="http://schemas.microsoft.com/office/drawing/2014/main" id="{C5EB411F-013D-8705-118B-B2923A570287}"/>
              </a:ext>
            </a:extLst>
          </p:cNvPr>
          <p:cNvGrpSpPr/>
          <p:nvPr/>
        </p:nvGrpSpPr>
        <p:grpSpPr>
          <a:xfrm>
            <a:off x="1031566" y="9298410"/>
            <a:ext cx="6546439" cy="726114"/>
            <a:chOff x="1031566" y="9298410"/>
            <a:chExt cx="6546439" cy="726114"/>
          </a:xfrm>
        </p:grpSpPr>
        <p:sp>
          <p:nvSpPr>
            <p:cNvPr id="3" name="TextBox 10">
              <a:extLst>
                <a:ext uri="{FF2B5EF4-FFF2-40B4-BE49-F238E27FC236}">
                  <a16:creationId xmlns:a16="http://schemas.microsoft.com/office/drawing/2014/main" id="{0C70C354-EE13-1EFC-A32C-C8FCB3922A49}"/>
                </a:ext>
              </a:extLst>
            </p:cNvPr>
            <p:cNvSpPr txBox="1"/>
            <p:nvPr/>
          </p:nvSpPr>
          <p:spPr>
            <a:xfrm>
              <a:off x="1031566" y="9298410"/>
              <a:ext cx="5406326" cy="430567"/>
            </a:xfrm>
            <a:prstGeom prst="rect">
              <a:avLst/>
            </a:prstGeom>
          </p:spPr>
          <p:txBody>
            <a:bodyPr lIns="0" tIns="0" rIns="0" bIns="0" rtlCol="0" anchor="t">
              <a:spAutoFit/>
            </a:bodyPr>
            <a:lstStyle/>
            <a:p>
              <a:pPr>
                <a:lnSpc>
                  <a:spcPts val="3500"/>
                </a:lnSpc>
              </a:pPr>
              <a:r>
                <a:rPr lang="en-US" sz="2499" dirty="0" err="1">
                  <a:solidFill>
                    <a:srgbClr val="1E2328"/>
                  </a:solidFill>
                  <a:latin typeface="DM Serif Display"/>
                  <a:ea typeface="DM Serif Display"/>
                  <a:cs typeface="DM Serif Display"/>
                  <a:sym typeface="DM Serif Display"/>
                </a:rPr>
                <a:t>Szacowany</a:t>
              </a:r>
              <a:r>
                <a:rPr lang="en-US" sz="2499" dirty="0">
                  <a:solidFill>
                    <a:srgbClr val="1E2328"/>
                  </a:solidFill>
                  <a:latin typeface="DM Serif Display"/>
                  <a:ea typeface="DM Serif Display"/>
                  <a:cs typeface="DM Serif Display"/>
                  <a:sym typeface="DM Serif Display"/>
                </a:rPr>
                <a:t> </a:t>
              </a:r>
              <a:r>
                <a:rPr lang="en-US" sz="2499" dirty="0" err="1">
                  <a:solidFill>
                    <a:srgbClr val="1E2328"/>
                  </a:solidFill>
                  <a:latin typeface="DM Serif Display"/>
                  <a:ea typeface="DM Serif Display"/>
                  <a:cs typeface="DM Serif Display"/>
                  <a:sym typeface="DM Serif Display"/>
                </a:rPr>
                <a:t>czas</a:t>
              </a:r>
              <a:r>
                <a:rPr lang="en-US" sz="2499" dirty="0">
                  <a:solidFill>
                    <a:srgbClr val="1E2328"/>
                  </a:solidFill>
                  <a:latin typeface="DM Serif Display"/>
                  <a:ea typeface="DM Serif Display"/>
                  <a:cs typeface="DM Serif Display"/>
                  <a:sym typeface="DM Serif Display"/>
                </a:rPr>
                <a:t> </a:t>
              </a:r>
              <a:r>
                <a:rPr lang="pl-PL" sz="2499" dirty="0">
                  <a:solidFill>
                    <a:srgbClr val="1E2328"/>
                  </a:solidFill>
                  <a:latin typeface="DM Serif Display"/>
                  <a:ea typeface="DM Serif Display"/>
                  <a:cs typeface="DM Serif Display"/>
                  <a:sym typeface="DM Serif Display"/>
                </a:rPr>
                <a:t>czytania</a:t>
              </a:r>
              <a:endParaRPr lang="en-US" sz="2499" dirty="0">
                <a:solidFill>
                  <a:srgbClr val="1E2328"/>
                </a:solidFill>
                <a:latin typeface="DM Serif Display"/>
                <a:ea typeface="DM Serif Display"/>
                <a:cs typeface="DM Serif Display"/>
                <a:sym typeface="DM Serif Display"/>
              </a:endParaRPr>
            </a:p>
          </p:txBody>
        </p:sp>
        <p:sp>
          <p:nvSpPr>
            <p:cNvPr id="4" name="TextBox 11">
              <a:extLst>
                <a:ext uri="{FF2B5EF4-FFF2-40B4-BE49-F238E27FC236}">
                  <a16:creationId xmlns:a16="http://schemas.microsoft.com/office/drawing/2014/main" id="{95139B4F-B4BB-B571-9631-8CEA8FC672E9}"/>
                </a:ext>
              </a:extLst>
            </p:cNvPr>
            <p:cNvSpPr txBox="1"/>
            <p:nvPr/>
          </p:nvSpPr>
          <p:spPr>
            <a:xfrm>
              <a:off x="1031566" y="9637430"/>
              <a:ext cx="6546439" cy="387094"/>
            </a:xfrm>
            <a:prstGeom prst="rect">
              <a:avLst/>
            </a:prstGeom>
          </p:spPr>
          <p:txBody>
            <a:bodyPr wrap="square" lIns="0" tIns="0" rIns="0" bIns="0" rtlCol="0" anchor="t">
              <a:spAutoFit/>
            </a:bodyPr>
            <a:lstStyle/>
            <a:p>
              <a:pPr>
                <a:lnSpc>
                  <a:spcPts val="3299"/>
                </a:lnSpc>
              </a:pPr>
              <a:r>
                <a:rPr lang="en-US" sz="2199" dirty="0">
                  <a:solidFill>
                    <a:srgbClr val="1E2328"/>
                  </a:solidFill>
                  <a:latin typeface="Montserrat"/>
                  <a:ea typeface="Montserrat"/>
                  <a:cs typeface="Montserrat"/>
                  <a:sym typeface="Montserrat"/>
                </a:rPr>
                <a:t>14 </a:t>
              </a:r>
              <a:r>
                <a:rPr lang="en-US" sz="2199" dirty="0" err="1">
                  <a:solidFill>
                    <a:srgbClr val="1E2328"/>
                  </a:solidFill>
                  <a:latin typeface="Montserrat"/>
                  <a:ea typeface="Montserrat"/>
                  <a:cs typeface="Montserrat"/>
                  <a:sym typeface="Montserrat"/>
                </a:rPr>
                <a:t>minut</a:t>
              </a:r>
              <a:endParaRPr lang="en-US" sz="2199" dirty="0">
                <a:solidFill>
                  <a:srgbClr val="1E2328"/>
                </a:solidFill>
                <a:latin typeface="Montserrat"/>
                <a:ea typeface="Montserrat"/>
                <a:cs typeface="Montserrat"/>
                <a:sym typeface="Montserrat"/>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194"/>
        <p:cNvGrpSpPr/>
        <p:nvPr/>
      </p:nvGrpSpPr>
      <p:grpSpPr>
        <a:xfrm>
          <a:off x="0" y="0"/>
          <a:ext cx="0" cy="0"/>
          <a:chOff x="0" y="0"/>
          <a:chExt cx="0" cy="0"/>
        </a:xfrm>
      </p:grpSpPr>
      <p:grpSp>
        <p:nvGrpSpPr>
          <p:cNvPr id="1195" name="Google Shape;1195;g32ccc6c0044_0_150"/>
          <p:cNvGrpSpPr/>
          <p:nvPr/>
        </p:nvGrpSpPr>
        <p:grpSpPr>
          <a:xfrm>
            <a:off x="0" y="0"/>
            <a:ext cx="18288000" cy="10287000"/>
            <a:chOff x="0" y="0"/>
            <a:chExt cx="24384000" cy="13716000"/>
          </a:xfrm>
        </p:grpSpPr>
        <p:cxnSp>
          <p:nvCxnSpPr>
            <p:cNvPr id="1196" name="Google Shape;1196;g32ccc6c0044_0_15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97" name="Google Shape;1197;g32ccc6c0044_0_15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98" name="Google Shape;1198;g32ccc6c0044_0_15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199" name="Google Shape;1199;g32ccc6c0044_0_15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200" name="Google Shape;1200;g32ccc6c0044_0_150"/>
          <p:cNvGrpSpPr/>
          <p:nvPr/>
        </p:nvGrpSpPr>
        <p:grpSpPr>
          <a:xfrm>
            <a:off x="15497125" y="6736393"/>
            <a:ext cx="1028753" cy="2807522"/>
            <a:chOff x="0" y="0"/>
            <a:chExt cx="816600" cy="2228546"/>
          </a:xfrm>
        </p:grpSpPr>
        <p:sp>
          <p:nvSpPr>
            <p:cNvPr id="1201" name="Google Shape;1201;g32ccc6c0044_0_150"/>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202" name="Google Shape;1202;g32ccc6c0044_0_150"/>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03" name="Google Shape;1203;g32ccc6c0044_0_150"/>
          <p:cNvSpPr txBox="1"/>
          <p:nvPr/>
        </p:nvSpPr>
        <p:spPr>
          <a:xfrm>
            <a:off x="0" y="1382825"/>
            <a:ext cx="16525852" cy="92333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Zmiana</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rozmiaru</a:t>
            </a:r>
            <a:r>
              <a:rPr lang="en-US" sz="6000" dirty="0">
                <a:solidFill>
                  <a:srgbClr val="1E2328"/>
                </a:solidFill>
                <a:latin typeface="DM Serif Display"/>
                <a:ea typeface="DM Serif Display"/>
                <a:cs typeface="DM Serif Display"/>
                <a:sym typeface="DM Serif Display"/>
              </a:rPr>
              <a:t> - </a:t>
            </a:r>
            <a:r>
              <a:rPr lang="en-US" sz="6000" dirty="0" err="1">
                <a:solidFill>
                  <a:srgbClr val="1E2328"/>
                </a:solidFill>
                <a:latin typeface="DM Serif Display"/>
                <a:ea typeface="DM Serif Display"/>
                <a:cs typeface="DM Serif Display"/>
                <a:sym typeface="DM Serif Display"/>
              </a:rPr>
              <a:t>Wypuszczanie</a:t>
            </a:r>
            <a:r>
              <a:rPr lang="en-US" sz="6000" dirty="0">
                <a:solidFill>
                  <a:srgbClr val="1E2328"/>
                </a:solidFill>
                <a:latin typeface="DM Serif Display"/>
                <a:ea typeface="DM Serif Display"/>
                <a:cs typeface="DM Serif Display"/>
                <a:sym typeface="DM Serif Display"/>
              </a:rPr>
              <a:t> – </a:t>
            </a:r>
            <a:r>
              <a:rPr lang="en-US" sz="6000" dirty="0" err="1">
                <a:solidFill>
                  <a:srgbClr val="1E2328"/>
                </a:solidFill>
                <a:latin typeface="DM Serif Display"/>
                <a:ea typeface="DM Serif Display"/>
                <a:cs typeface="DM Serif Display"/>
                <a:sym typeface="DM Serif Display"/>
              </a:rPr>
              <a:t>Górne</a:t>
            </a:r>
            <a:r>
              <a:rPr lang="pl-PL" sz="6000" dirty="0">
                <a:solidFill>
                  <a:srgbClr val="1E2328"/>
                </a:solidFill>
                <a:latin typeface="DM Serif Display"/>
                <a:ea typeface="DM Serif Display"/>
                <a:cs typeface="DM Serif Display"/>
                <a:sym typeface="DM Serif Display"/>
              </a:rPr>
              <a:t> części</a:t>
            </a:r>
            <a:endParaRPr sz="4800" dirty="0">
              <a:solidFill>
                <a:srgbClr val="1E2328"/>
              </a:solidFill>
              <a:latin typeface="DM Serif Display"/>
              <a:ea typeface="DM Serif Display"/>
              <a:cs typeface="DM Serif Display"/>
              <a:sym typeface="DM Serif Display"/>
            </a:endParaRPr>
          </a:p>
        </p:txBody>
      </p:sp>
      <p:sp>
        <p:nvSpPr>
          <p:cNvPr id="1204" name="Google Shape;1204;g32ccc6c0044_0_150"/>
          <p:cNvSpPr txBox="1"/>
          <p:nvPr/>
        </p:nvSpPr>
        <p:spPr>
          <a:xfrm>
            <a:off x="254775" y="2953350"/>
            <a:ext cx="10011000" cy="6439583"/>
          </a:xfrm>
          <a:prstGeom prst="rect">
            <a:avLst/>
          </a:prstGeom>
          <a:noFill/>
          <a:ln>
            <a:noFill/>
          </a:ln>
        </p:spPr>
        <p:txBody>
          <a:bodyPr spcFirstLastPara="1" wrap="square" lIns="0" tIns="0" rIns="0" bIns="0" anchor="t" anchorCtr="0">
            <a:spAutoFit/>
          </a:bodyPr>
          <a:lstStyle/>
          <a:p>
            <a:pPr lvl="0">
              <a:lnSpc>
                <a:spcPct val="115000"/>
              </a:lnSpc>
              <a:buClr>
                <a:schemeClr val="dk1"/>
              </a:buClr>
            </a:pPr>
            <a:r>
              <a:rPr lang="pl-PL" sz="2199" b="1" dirty="0">
                <a:solidFill>
                  <a:srgbClr val="1E2328"/>
                </a:solidFill>
                <a:latin typeface="Montserrat"/>
                <a:ea typeface="Montserrat"/>
                <a:cs typeface="Montserrat"/>
                <a:sym typeface="Montserrat"/>
              </a:rPr>
              <a:t>Z użyciem dodatku na szwy</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Jest to możliwe, jeśli ilość dodatkowej tkaniny potrzebnej jest w zapasie na szwy lub w zaszewkach, zakładkach czy zakamarkach, które można rozpiąć, gdzie rozluźnienie jest konieczne</a:t>
            </a:r>
          </a:p>
          <a:p>
            <a:pPr lvl="0">
              <a:lnSpc>
                <a:spcPct val="115000"/>
              </a:lnSpc>
              <a:buClr>
                <a:schemeClr val="dk1"/>
              </a:buClr>
            </a:pPr>
            <a:r>
              <a:rPr lang="pl-PL" sz="1999" i="1" dirty="0">
                <a:solidFill>
                  <a:srgbClr val="1E2328"/>
                </a:solidFill>
                <a:latin typeface="Montserrat"/>
                <a:ea typeface="Montserrat"/>
                <a:cs typeface="Montserrat"/>
                <a:sym typeface="Montserrat"/>
              </a:rPr>
              <a:t>Stosowane w bocznych szwach, zaszewkach, plisach lub szczypankach</a:t>
            </a:r>
            <a:endParaRPr sz="1999" i="1" dirty="0">
              <a:solidFill>
                <a:srgbClr val="1E2328"/>
              </a:solidFill>
              <a:latin typeface="Montserrat"/>
              <a:ea typeface="Montserrat"/>
              <a:cs typeface="Montserrat"/>
              <a:sym typeface="Montserrat"/>
            </a:endParaRPr>
          </a:p>
          <a:p>
            <a:pPr lvl="0">
              <a:lnSpc>
                <a:spcPct val="115000"/>
              </a:lnSpc>
            </a:pPr>
            <a:r>
              <a:rPr lang="pl-PL" sz="2199" u="sng" dirty="0">
                <a:solidFill>
                  <a:srgbClr val="1E2328"/>
                </a:solidFill>
                <a:latin typeface="Montserrat"/>
                <a:ea typeface="Montserrat"/>
                <a:cs typeface="Montserrat"/>
                <a:sym typeface="Montserrat"/>
              </a:rPr>
              <a:t>Jeśli dodatkowej ilości materiału nie znajdziesz w dodatku na szwy lub w żadnych zaszewkach, zakładkach czy szczypankach, masz następujące opcje:</a:t>
            </a:r>
            <a:endParaRPr sz="1999" i="1" dirty="0">
              <a:solidFill>
                <a:srgbClr val="1E2328"/>
              </a:solidFill>
              <a:latin typeface="Montserrat"/>
              <a:ea typeface="Montserrat"/>
              <a:cs typeface="Montserrat"/>
              <a:sym typeface="Montserrat"/>
            </a:endParaRPr>
          </a:p>
          <a:p>
            <a:pPr lvl="0">
              <a:lnSpc>
                <a:spcPct val="115000"/>
              </a:lnSpc>
              <a:buClr>
                <a:schemeClr val="dk1"/>
              </a:buClr>
            </a:pPr>
            <a:r>
              <a:rPr lang="pl-PL" sz="2199" b="1" dirty="0">
                <a:solidFill>
                  <a:srgbClr val="1E2328"/>
                </a:solidFill>
                <a:latin typeface="Montserrat"/>
                <a:ea typeface="Montserrat"/>
                <a:cs typeface="Montserrat"/>
                <a:sym typeface="Montserrat"/>
              </a:rPr>
              <a:t>Używanie klinów – </a:t>
            </a:r>
            <a:r>
              <a:rPr lang="pl-PL" sz="2199" dirty="0">
                <a:solidFill>
                  <a:srgbClr val="1E2328"/>
                </a:solidFill>
                <a:latin typeface="Montserrat"/>
                <a:ea typeface="Montserrat"/>
                <a:cs typeface="Montserrat"/>
                <a:sym typeface="Montserrat"/>
              </a:rPr>
              <a:t>stosuj, jeśli otwór na ramię bluzki, koszuli lub sukienki wymaga dodatkowej swobody.</a:t>
            </a:r>
          </a:p>
          <a:p>
            <a:pPr lvl="0">
              <a:lnSpc>
                <a:spcPct val="115000"/>
              </a:lnSpc>
              <a:buClr>
                <a:schemeClr val="dk1"/>
              </a:buClr>
            </a:pPr>
            <a:r>
              <a:rPr lang="pl-PL" sz="1999" i="1" dirty="0">
                <a:solidFill>
                  <a:srgbClr val="1E2328"/>
                </a:solidFill>
                <a:latin typeface="Montserrat"/>
                <a:ea typeface="Montserrat"/>
                <a:cs typeface="Montserrat"/>
                <a:sym typeface="Montserrat"/>
              </a:rPr>
              <a:t>Stosowany w bocznym szwie przy ramieniu</a:t>
            </a:r>
          </a:p>
          <a:p>
            <a:pPr lvl="0">
              <a:lnSpc>
                <a:spcPct val="115000"/>
              </a:lnSpc>
              <a:buClr>
                <a:schemeClr val="dk1"/>
              </a:buClr>
            </a:pPr>
            <a:endParaRPr sz="1999" i="1" dirty="0">
              <a:solidFill>
                <a:srgbClr val="1E2328"/>
              </a:solidFill>
              <a:latin typeface="Montserrat"/>
              <a:ea typeface="Montserrat"/>
              <a:cs typeface="Montserrat"/>
              <a:sym typeface="Montserrat"/>
            </a:endParaRPr>
          </a:p>
          <a:p>
            <a:pPr lvl="0">
              <a:lnSpc>
                <a:spcPct val="115000"/>
              </a:lnSpc>
            </a:pPr>
            <a:r>
              <a:rPr lang="en-US" sz="2199" b="1" dirty="0" err="1">
                <a:solidFill>
                  <a:srgbClr val="1E2328"/>
                </a:solidFill>
                <a:latin typeface="Montserrat"/>
                <a:ea typeface="Montserrat"/>
                <a:cs typeface="Montserrat"/>
                <a:sym typeface="Montserrat"/>
              </a:rPr>
              <a:t>Wykorzystanie</a:t>
            </a:r>
            <a:r>
              <a:rPr lang="en-US" sz="2199" b="1" dirty="0">
                <a:solidFill>
                  <a:srgbClr val="1E2328"/>
                </a:solidFill>
                <a:latin typeface="Montserrat"/>
                <a:ea typeface="Montserrat"/>
                <a:cs typeface="Montserrat"/>
                <a:sym typeface="Montserrat"/>
              </a:rPr>
              <a:t> </a:t>
            </a:r>
            <a:r>
              <a:rPr lang="en-US" sz="2199" b="1" dirty="0" err="1">
                <a:solidFill>
                  <a:srgbClr val="1E2328"/>
                </a:solidFill>
                <a:latin typeface="Montserrat"/>
                <a:ea typeface="Montserrat"/>
                <a:cs typeface="Montserrat"/>
                <a:sym typeface="Montserrat"/>
              </a:rPr>
              <a:t>paneli</a:t>
            </a:r>
            <a:r>
              <a:rPr lang="en-US" sz="2199" b="1" dirty="0">
                <a:solidFill>
                  <a:srgbClr val="1E2328"/>
                </a:solidFill>
                <a:latin typeface="Montserrat"/>
                <a:ea typeface="Montserrat"/>
                <a:cs typeface="Montserrat"/>
                <a:sym typeface="Montserrat"/>
              </a:rPr>
              <a:t> </a:t>
            </a:r>
            <a:r>
              <a:rPr lang="en-US" sz="2199" b="1" dirty="0" err="1">
                <a:solidFill>
                  <a:srgbClr val="1E2328"/>
                </a:solidFill>
                <a:latin typeface="Montserrat"/>
                <a:ea typeface="Montserrat"/>
                <a:cs typeface="Montserrat"/>
                <a:sym typeface="Montserrat"/>
              </a:rPr>
              <a:t>tkaninowych</a:t>
            </a:r>
            <a:r>
              <a:rPr lang="en-US" sz="2199" dirty="0">
                <a:solidFill>
                  <a:srgbClr val="1E2328"/>
                </a:solidFill>
                <a:latin typeface="Montserrat"/>
                <a:ea typeface="Montserrat"/>
                <a:cs typeface="Montserrat"/>
                <a:sym typeface="Montserrat"/>
              </a:rPr>
              <a:t>- </a:t>
            </a:r>
            <a:r>
              <a:rPr lang="pl-PL" sz="2199" dirty="0">
                <a:solidFill>
                  <a:srgbClr val="1E2328"/>
                </a:solidFill>
                <a:latin typeface="Montserrat"/>
                <a:ea typeface="Montserrat"/>
                <a:cs typeface="Montserrat"/>
                <a:sym typeface="Montserrat"/>
              </a:rPr>
              <a:t>Użycie, jeśli wymagana jest znaczna łatwość</a:t>
            </a:r>
          </a:p>
          <a:p>
            <a:pPr lvl="0">
              <a:lnSpc>
                <a:spcPct val="115000"/>
              </a:lnSpc>
            </a:pPr>
            <a:r>
              <a:rPr lang="pl-PL" sz="1999" i="1" dirty="0">
                <a:solidFill>
                  <a:srgbClr val="1E2328"/>
                </a:solidFill>
                <a:latin typeface="Montserrat"/>
                <a:ea typeface="Montserrat"/>
                <a:cs typeface="Montserrat"/>
                <a:sym typeface="Montserrat"/>
              </a:rPr>
              <a:t>Stosowane w środkowym tyle lub z przodu, bocznych szwach i szwach rękawów</a:t>
            </a:r>
            <a:endParaRPr sz="2199" dirty="0">
              <a:solidFill>
                <a:srgbClr val="1E2328"/>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sz="2199" b="1" dirty="0">
              <a:solidFill>
                <a:srgbClr val="1E2328"/>
              </a:solidFill>
              <a:latin typeface="Montserrat"/>
              <a:ea typeface="Montserrat"/>
              <a:cs typeface="Montserrat"/>
              <a:sym typeface="Montserrat"/>
            </a:endParaRPr>
          </a:p>
        </p:txBody>
      </p:sp>
      <p:sp>
        <p:nvSpPr>
          <p:cNvPr id="1205" name="Google Shape;1205;g32ccc6c0044_0_15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206" name="Google Shape;1206;g32ccc6c0044_0_150"/>
          <p:cNvGrpSpPr/>
          <p:nvPr/>
        </p:nvGrpSpPr>
        <p:grpSpPr>
          <a:xfrm>
            <a:off x="0" y="0"/>
            <a:ext cx="18288000" cy="10287000"/>
            <a:chOff x="0" y="0"/>
            <a:chExt cx="24384000" cy="13716000"/>
          </a:xfrm>
        </p:grpSpPr>
        <p:cxnSp>
          <p:nvCxnSpPr>
            <p:cNvPr id="1207" name="Google Shape;1207;g32ccc6c0044_0_15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08" name="Google Shape;1208;g32ccc6c0044_0_15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09" name="Google Shape;1209;g32ccc6c0044_0_15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210" name="Google Shape;1210;g32ccc6c0044_0_15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211" name="Google Shape;1211;g32ccc6c0044_0_15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pic>
        <p:nvPicPr>
          <p:cNvPr id="1212" name="Google Shape;1212;g32ccc6c0044_0_150"/>
          <p:cNvPicPr preferRelativeResize="0"/>
          <p:nvPr/>
        </p:nvPicPr>
        <p:blipFill rotWithShape="1">
          <a:blip r:embed="rId5">
            <a:alphaModFix/>
          </a:blip>
          <a:srcRect t="7007" b="7007"/>
          <a:stretch/>
        </p:blipFill>
        <p:spPr>
          <a:xfrm>
            <a:off x="10630000" y="2149125"/>
            <a:ext cx="5339974" cy="61885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216"/>
        <p:cNvGrpSpPr/>
        <p:nvPr/>
      </p:nvGrpSpPr>
      <p:grpSpPr>
        <a:xfrm>
          <a:off x="0" y="0"/>
          <a:ext cx="0" cy="0"/>
          <a:chOff x="0" y="0"/>
          <a:chExt cx="0" cy="0"/>
        </a:xfrm>
      </p:grpSpPr>
      <p:grpSp>
        <p:nvGrpSpPr>
          <p:cNvPr id="1217" name="Google Shape;1217;g32ccc6c0044_0_171"/>
          <p:cNvGrpSpPr/>
          <p:nvPr/>
        </p:nvGrpSpPr>
        <p:grpSpPr>
          <a:xfrm>
            <a:off x="0" y="0"/>
            <a:ext cx="18288000" cy="10287000"/>
            <a:chOff x="0" y="0"/>
            <a:chExt cx="24384000" cy="13716000"/>
          </a:xfrm>
        </p:grpSpPr>
        <p:cxnSp>
          <p:nvCxnSpPr>
            <p:cNvPr id="1218" name="Google Shape;1218;g32ccc6c0044_0_17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19" name="Google Shape;1219;g32ccc6c0044_0_17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20" name="Google Shape;1220;g32ccc6c0044_0_17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221" name="Google Shape;1221;g32ccc6c0044_0_17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222" name="Google Shape;1222;g32ccc6c0044_0_171"/>
          <p:cNvGrpSpPr/>
          <p:nvPr/>
        </p:nvGrpSpPr>
        <p:grpSpPr>
          <a:xfrm>
            <a:off x="15497125" y="6736393"/>
            <a:ext cx="1028753" cy="2807522"/>
            <a:chOff x="0" y="0"/>
            <a:chExt cx="816600" cy="2228546"/>
          </a:xfrm>
        </p:grpSpPr>
        <p:sp>
          <p:nvSpPr>
            <p:cNvPr id="1223" name="Google Shape;1223;g32ccc6c0044_0_171"/>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224" name="Google Shape;1224;g32ccc6c0044_0_171"/>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25" name="Google Shape;1225;g32ccc6c0044_0_171"/>
          <p:cNvSpPr txBox="1"/>
          <p:nvPr/>
        </p:nvSpPr>
        <p:spPr>
          <a:xfrm>
            <a:off x="254775" y="1382825"/>
            <a:ext cx="16570008" cy="923330"/>
          </a:xfrm>
          <a:prstGeom prst="rect">
            <a:avLst/>
          </a:prstGeom>
          <a:noFill/>
          <a:ln>
            <a:noFill/>
          </a:ln>
        </p:spPr>
        <p:txBody>
          <a:bodyPr spcFirstLastPara="1" wrap="square" lIns="0" tIns="0" rIns="0" bIns="0" anchor="t" anchorCtr="0">
            <a:spAutoFit/>
          </a:bodyPr>
          <a:lstStyle/>
          <a:p>
            <a:pPr lvl="0"/>
            <a:r>
              <a:rPr lang="pl-PL" sz="6000" dirty="0">
                <a:solidFill>
                  <a:srgbClr val="1E2328"/>
                </a:solidFill>
                <a:latin typeface="DM Serif Display"/>
                <a:ea typeface="DM Serif Display"/>
                <a:cs typeface="DM Serif Display"/>
                <a:sym typeface="DM Serif Display"/>
              </a:rPr>
              <a:t>Zmiana rozmiaru - Wypuszczanie – Dolne części</a:t>
            </a:r>
            <a:endParaRPr lang="pl-PL" sz="4800" dirty="0">
              <a:solidFill>
                <a:srgbClr val="1E2328"/>
              </a:solidFill>
              <a:latin typeface="DM Serif Display"/>
              <a:ea typeface="DM Serif Display"/>
              <a:cs typeface="DM Serif Display"/>
              <a:sym typeface="DM Serif Display"/>
            </a:endParaRPr>
          </a:p>
        </p:txBody>
      </p:sp>
      <p:sp>
        <p:nvSpPr>
          <p:cNvPr id="1226" name="Google Shape;1226;g32ccc6c0044_0_171"/>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227" name="Google Shape;1227;g32ccc6c0044_0_171"/>
          <p:cNvGrpSpPr/>
          <p:nvPr/>
        </p:nvGrpSpPr>
        <p:grpSpPr>
          <a:xfrm>
            <a:off x="0" y="0"/>
            <a:ext cx="18288000" cy="10287000"/>
            <a:chOff x="0" y="0"/>
            <a:chExt cx="24384000" cy="13716000"/>
          </a:xfrm>
        </p:grpSpPr>
        <p:cxnSp>
          <p:nvCxnSpPr>
            <p:cNvPr id="1228" name="Google Shape;1228;g32ccc6c0044_0_17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29" name="Google Shape;1229;g32ccc6c0044_0_17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30" name="Google Shape;1230;g32ccc6c0044_0_17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231" name="Google Shape;1231;g32ccc6c0044_0_17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232" name="Google Shape;1232;g32ccc6c0044_0_17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pic>
        <p:nvPicPr>
          <p:cNvPr id="1233" name="Google Shape;1233;g32ccc6c0044_0_171"/>
          <p:cNvPicPr preferRelativeResize="0"/>
          <p:nvPr/>
        </p:nvPicPr>
        <p:blipFill rotWithShape="1">
          <a:blip r:embed="rId5">
            <a:alphaModFix/>
          </a:blip>
          <a:srcRect l="9315" r="9323"/>
          <a:stretch/>
        </p:blipFill>
        <p:spPr>
          <a:xfrm>
            <a:off x="10441775" y="2185525"/>
            <a:ext cx="5726901" cy="6637000"/>
          </a:xfrm>
          <a:prstGeom prst="rect">
            <a:avLst/>
          </a:prstGeom>
          <a:noFill/>
          <a:ln>
            <a:noFill/>
          </a:ln>
        </p:spPr>
      </p:pic>
      <p:sp>
        <p:nvSpPr>
          <p:cNvPr id="1234" name="Google Shape;1234;g32ccc6c0044_0_171"/>
          <p:cNvSpPr txBox="1"/>
          <p:nvPr/>
        </p:nvSpPr>
        <p:spPr>
          <a:xfrm>
            <a:off x="396325" y="2482772"/>
            <a:ext cx="9759600" cy="7701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Font typeface="Arial"/>
              <a:buNone/>
            </a:pPr>
            <a:r>
              <a:rPr lang="en-US" sz="2199" b="1" dirty="0">
                <a:solidFill>
                  <a:srgbClr val="1E2328"/>
                </a:solidFill>
                <a:latin typeface="Montserrat"/>
                <a:ea typeface="Montserrat"/>
                <a:cs typeface="Montserrat"/>
                <a:sym typeface="Montserrat"/>
              </a:rPr>
              <a:t>Using seam allowance </a:t>
            </a:r>
            <a:r>
              <a:rPr lang="en-US" sz="2199" dirty="0">
                <a:solidFill>
                  <a:srgbClr val="1E2328"/>
                </a:solidFill>
                <a:latin typeface="Montserrat"/>
                <a:ea typeface="Montserrat"/>
                <a:cs typeface="Montserrat"/>
                <a:sym typeface="Montserrat"/>
              </a:rPr>
              <a:t>- this is possible if the amount of extra fabric necessary can be found in the seam allowance where the letting out is necessary </a:t>
            </a:r>
            <a:endParaRPr sz="2199" dirty="0">
              <a:solidFill>
                <a:srgbClr val="1E2328"/>
              </a:solidFill>
              <a:latin typeface="Montserrat"/>
              <a:ea typeface="Montserrat"/>
              <a:cs typeface="Montserrat"/>
              <a:sym typeface="Montserrat"/>
            </a:endParaRPr>
          </a:p>
          <a:p>
            <a:pPr marL="0" lvl="0" indent="0" algn="l" rtl="0">
              <a:lnSpc>
                <a:spcPct val="125000"/>
              </a:lnSpc>
              <a:spcBef>
                <a:spcPts val="0"/>
              </a:spcBef>
              <a:spcAft>
                <a:spcPts val="0"/>
              </a:spcAft>
              <a:buSzPts val="1100"/>
              <a:buNone/>
            </a:pPr>
            <a:r>
              <a:rPr lang="en-US" sz="1999" i="1" dirty="0">
                <a:solidFill>
                  <a:srgbClr val="1E2328"/>
                </a:solidFill>
                <a:latin typeface="Montserrat"/>
                <a:ea typeface="Montserrat"/>
                <a:cs typeface="Montserrat"/>
                <a:sym typeface="Montserrat"/>
              </a:rPr>
              <a:t>used in side seams, inseams, waistband and center back</a:t>
            </a:r>
            <a:endParaRPr sz="1999" i="1" dirty="0">
              <a:solidFill>
                <a:srgbClr val="1E2328"/>
              </a:solidFill>
              <a:latin typeface="Montserrat"/>
              <a:ea typeface="Montserrat"/>
              <a:cs typeface="Montserrat"/>
              <a:sym typeface="Montserrat"/>
            </a:endParaRPr>
          </a:p>
          <a:p>
            <a:pPr marL="0" lvl="0" indent="0" algn="l" rtl="0">
              <a:lnSpc>
                <a:spcPct val="125000"/>
              </a:lnSpc>
              <a:spcBef>
                <a:spcPts val="0"/>
              </a:spcBef>
              <a:spcAft>
                <a:spcPts val="0"/>
              </a:spcAft>
              <a:buClr>
                <a:schemeClr val="dk1"/>
              </a:buClr>
              <a:buSzPts val="1100"/>
              <a:buFont typeface="Arial"/>
              <a:buNone/>
            </a:pPr>
            <a:endParaRPr sz="1999" i="1" dirty="0">
              <a:solidFill>
                <a:srgbClr val="1E2328"/>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n-US" sz="2199" u="sng" dirty="0">
                <a:solidFill>
                  <a:srgbClr val="1E2328"/>
                </a:solidFill>
                <a:latin typeface="Montserrat"/>
                <a:ea typeface="Montserrat"/>
                <a:cs typeface="Montserrat"/>
                <a:sym typeface="Montserrat"/>
              </a:rPr>
              <a:t>If the extra amount of necessary fabric can’t be found in the seam allowance than you have the following options:</a:t>
            </a:r>
            <a:endParaRPr sz="2199" u="sng" dirty="0">
              <a:solidFill>
                <a:srgbClr val="1E2328"/>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sz="2199" b="1" dirty="0">
              <a:solidFill>
                <a:srgbClr val="1E2328"/>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n-US" sz="2199" b="1" dirty="0">
                <a:solidFill>
                  <a:srgbClr val="1E2328"/>
                </a:solidFill>
                <a:latin typeface="Montserrat"/>
                <a:ea typeface="Montserrat"/>
                <a:cs typeface="Montserrat"/>
                <a:sym typeface="Montserrat"/>
              </a:rPr>
              <a:t>Using elastic</a:t>
            </a:r>
            <a:r>
              <a:rPr lang="en-US" sz="2199" dirty="0">
                <a:solidFill>
                  <a:srgbClr val="1E2328"/>
                </a:solidFill>
                <a:latin typeface="Montserrat"/>
                <a:ea typeface="Montserrat"/>
                <a:cs typeface="Montserrat"/>
                <a:sym typeface="Montserrat"/>
              </a:rPr>
              <a:t>- use if the waist and hip of a skirt or a trouser need just a small amount of ease.</a:t>
            </a:r>
            <a:endParaRPr sz="2199" b="1" dirty="0">
              <a:solidFill>
                <a:srgbClr val="1E2328"/>
              </a:solidFill>
              <a:latin typeface="Montserrat"/>
              <a:ea typeface="Montserrat"/>
              <a:cs typeface="Montserrat"/>
              <a:sym typeface="Montserrat"/>
            </a:endParaRPr>
          </a:p>
          <a:p>
            <a:pPr marL="0" lvl="0" indent="0" algn="l" rtl="0">
              <a:lnSpc>
                <a:spcPct val="125000"/>
              </a:lnSpc>
              <a:spcBef>
                <a:spcPts val="0"/>
              </a:spcBef>
              <a:spcAft>
                <a:spcPts val="0"/>
              </a:spcAft>
              <a:buSzPts val="1100"/>
              <a:buNone/>
            </a:pPr>
            <a:r>
              <a:rPr lang="en-US" sz="1999" i="1" dirty="0">
                <a:solidFill>
                  <a:srgbClr val="1E2328"/>
                </a:solidFill>
                <a:latin typeface="Montserrat"/>
                <a:ea typeface="Montserrat"/>
                <a:cs typeface="Montserrat"/>
                <a:sym typeface="Montserrat"/>
              </a:rPr>
              <a:t>used in side seams, waistband and center back</a:t>
            </a:r>
            <a:endParaRPr sz="1999" i="1" dirty="0">
              <a:solidFill>
                <a:srgbClr val="1E2328"/>
              </a:solidFill>
              <a:latin typeface="Montserrat"/>
              <a:ea typeface="Montserrat"/>
              <a:cs typeface="Montserrat"/>
              <a:sym typeface="Montserrat"/>
            </a:endParaRPr>
          </a:p>
          <a:p>
            <a:pPr marL="0" lvl="0" indent="0" algn="l" rtl="0">
              <a:lnSpc>
                <a:spcPct val="125000"/>
              </a:lnSpc>
              <a:spcBef>
                <a:spcPts val="0"/>
              </a:spcBef>
              <a:spcAft>
                <a:spcPts val="0"/>
              </a:spcAft>
              <a:buClr>
                <a:schemeClr val="dk1"/>
              </a:buClr>
              <a:buSzPts val="1100"/>
              <a:buFont typeface="Arial"/>
              <a:buNone/>
            </a:pPr>
            <a:endParaRPr sz="1999" i="1"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2199" b="1" dirty="0">
                <a:solidFill>
                  <a:srgbClr val="1E2328"/>
                </a:solidFill>
                <a:latin typeface="Montserrat"/>
                <a:ea typeface="Montserrat"/>
                <a:cs typeface="Montserrat"/>
                <a:sym typeface="Montserrat"/>
              </a:rPr>
              <a:t>Using gussets </a:t>
            </a:r>
            <a:r>
              <a:rPr lang="en-US" sz="2199" dirty="0">
                <a:solidFill>
                  <a:srgbClr val="1E2328"/>
                </a:solidFill>
                <a:latin typeface="Montserrat"/>
                <a:ea typeface="Montserrat"/>
                <a:cs typeface="Montserrat"/>
                <a:sym typeface="Montserrat"/>
              </a:rPr>
              <a:t>- use if the waist and hip of a skirt or a trouser needs a considerable  amount of ease.</a:t>
            </a:r>
            <a:endParaRPr sz="2199" dirty="0">
              <a:solidFill>
                <a:srgbClr val="1E2328"/>
              </a:solidFill>
              <a:latin typeface="Montserrat"/>
              <a:ea typeface="Montserrat"/>
              <a:cs typeface="Montserrat"/>
              <a:sym typeface="Montserrat"/>
            </a:endParaRPr>
          </a:p>
          <a:p>
            <a:pPr marL="0" lvl="0" indent="0" algn="l" rtl="0">
              <a:lnSpc>
                <a:spcPct val="125000"/>
              </a:lnSpc>
              <a:spcBef>
                <a:spcPts val="0"/>
              </a:spcBef>
              <a:spcAft>
                <a:spcPts val="0"/>
              </a:spcAft>
              <a:buSzPts val="1100"/>
              <a:buNone/>
            </a:pPr>
            <a:r>
              <a:rPr lang="en-US" sz="1999" i="1" dirty="0">
                <a:solidFill>
                  <a:srgbClr val="1E2328"/>
                </a:solidFill>
                <a:latin typeface="Montserrat"/>
                <a:ea typeface="Montserrat"/>
                <a:cs typeface="Montserrat"/>
                <a:sym typeface="Montserrat"/>
              </a:rPr>
              <a:t>used in side seams, inseams, waistband and center back</a:t>
            </a:r>
            <a:endParaRPr sz="1999" i="1" dirty="0">
              <a:solidFill>
                <a:srgbClr val="1E2328"/>
              </a:solidFill>
              <a:latin typeface="Montserrat"/>
              <a:ea typeface="Montserrat"/>
              <a:cs typeface="Montserrat"/>
              <a:sym typeface="Montserrat"/>
            </a:endParaRPr>
          </a:p>
          <a:p>
            <a:pPr marL="0" lvl="0" indent="0" algn="l" rtl="0">
              <a:lnSpc>
                <a:spcPct val="125000"/>
              </a:lnSpc>
              <a:spcBef>
                <a:spcPts val="0"/>
              </a:spcBef>
              <a:spcAft>
                <a:spcPts val="0"/>
              </a:spcAft>
              <a:buClr>
                <a:schemeClr val="dk1"/>
              </a:buClr>
              <a:buSzPts val="1100"/>
              <a:buFont typeface="Arial"/>
              <a:buNone/>
            </a:pPr>
            <a:endParaRPr sz="1999" i="1"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2199" b="1" dirty="0">
                <a:solidFill>
                  <a:srgbClr val="1E2328"/>
                </a:solidFill>
                <a:latin typeface="Montserrat"/>
                <a:ea typeface="Montserrat"/>
                <a:cs typeface="Montserrat"/>
                <a:sym typeface="Montserrat"/>
              </a:rPr>
              <a:t>Using fabric panels </a:t>
            </a:r>
            <a:r>
              <a:rPr lang="en-US" sz="2199" dirty="0">
                <a:solidFill>
                  <a:srgbClr val="1E2328"/>
                </a:solidFill>
                <a:latin typeface="Montserrat"/>
                <a:ea typeface="Montserrat"/>
                <a:cs typeface="Montserrat"/>
                <a:sym typeface="Montserrat"/>
              </a:rPr>
              <a:t>- use if from the waist to the bottom of a skirt, a dress or a pair of trousers needs a considerable  amount of fabric.  </a:t>
            </a:r>
            <a:endParaRPr sz="2199" dirty="0">
              <a:solidFill>
                <a:srgbClr val="1E2328"/>
              </a:solidFill>
              <a:latin typeface="Montserrat"/>
              <a:ea typeface="Montserrat"/>
              <a:cs typeface="Montserrat"/>
              <a:sym typeface="Montserrat"/>
            </a:endParaRPr>
          </a:p>
          <a:p>
            <a:pPr marL="0" lvl="0" indent="0" algn="l" rtl="0">
              <a:lnSpc>
                <a:spcPct val="125000"/>
              </a:lnSpc>
              <a:spcBef>
                <a:spcPts val="0"/>
              </a:spcBef>
              <a:spcAft>
                <a:spcPts val="0"/>
              </a:spcAft>
              <a:buSzPts val="1100"/>
              <a:buNone/>
            </a:pPr>
            <a:r>
              <a:rPr lang="en-US" sz="1999" i="1" dirty="0">
                <a:solidFill>
                  <a:srgbClr val="1E2328"/>
                </a:solidFill>
                <a:latin typeface="Montserrat"/>
                <a:ea typeface="Montserrat"/>
                <a:cs typeface="Montserrat"/>
                <a:sym typeface="Montserrat"/>
              </a:rPr>
              <a:t>used most commonly in side seams, inseams and waistband </a:t>
            </a:r>
            <a:endParaRPr sz="2199" dirty="0">
              <a:solidFill>
                <a:srgbClr val="1E2328"/>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sz="2199" dirty="0">
              <a:solidFill>
                <a:srgbClr val="1E2328"/>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grpSp>
        <p:nvGrpSpPr>
          <p:cNvPr id="1239" name="Google Shape;1239;g329a87e28ac_2_0"/>
          <p:cNvGrpSpPr/>
          <p:nvPr/>
        </p:nvGrpSpPr>
        <p:grpSpPr>
          <a:xfrm>
            <a:off x="12759477" y="5674870"/>
            <a:ext cx="2839841" cy="4612380"/>
            <a:chOff x="0" y="0"/>
            <a:chExt cx="2254200" cy="3661200"/>
          </a:xfrm>
        </p:grpSpPr>
        <p:sp>
          <p:nvSpPr>
            <p:cNvPr id="1240" name="Google Shape;1240;g329a87e28ac_2_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241" name="Google Shape;1241;g329a87e28ac_2_0"/>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242" name="Google Shape;1242;g329a87e28ac_2_0"/>
          <p:cNvPicPr preferRelativeResize="0"/>
          <p:nvPr/>
        </p:nvPicPr>
        <p:blipFill rotWithShape="1">
          <a:blip r:embed="rId3">
            <a:alphaModFix/>
          </a:blip>
          <a:srcRect l="10986" r="10986"/>
          <a:stretch/>
        </p:blipFill>
        <p:spPr>
          <a:xfrm>
            <a:off x="11146654" y="2227593"/>
            <a:ext cx="3225575" cy="6855751"/>
          </a:xfrm>
          <a:prstGeom prst="rect">
            <a:avLst/>
          </a:prstGeom>
          <a:noFill/>
          <a:ln>
            <a:noFill/>
          </a:ln>
        </p:spPr>
      </p:pic>
      <p:grpSp>
        <p:nvGrpSpPr>
          <p:cNvPr id="1243" name="Google Shape;1243;g329a87e28ac_2_0"/>
          <p:cNvGrpSpPr/>
          <p:nvPr/>
        </p:nvGrpSpPr>
        <p:grpSpPr>
          <a:xfrm>
            <a:off x="0" y="0"/>
            <a:ext cx="18288000" cy="10287000"/>
            <a:chOff x="0" y="0"/>
            <a:chExt cx="24384000" cy="13716000"/>
          </a:xfrm>
        </p:grpSpPr>
        <p:cxnSp>
          <p:nvCxnSpPr>
            <p:cNvPr id="1244" name="Google Shape;1244;g329a87e28ac_2_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45" name="Google Shape;1245;g329a87e28ac_2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46" name="Google Shape;1246;g329a87e28ac_2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cxnSp>
        <p:nvCxnSpPr>
          <p:cNvPr id="1247" name="Google Shape;1247;g329a87e28ac_2_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248" name="Google Shape;1248;g329a87e28ac_2_0"/>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5">
              <a:alphaModFix/>
            </a:blip>
            <a:stretch>
              <a:fillRect/>
            </a:stretch>
          </a:blipFill>
          <a:ln>
            <a:noFill/>
          </a:ln>
        </p:spPr>
        <p:txBody>
          <a:bodyPr/>
          <a:lstStyle/>
          <a:p>
            <a:endParaRPr lang="pl-PL"/>
          </a:p>
        </p:txBody>
      </p:sp>
      <p:sp>
        <p:nvSpPr>
          <p:cNvPr id="1249" name="Google Shape;1249;g329a87e28ac_2_0"/>
          <p:cNvSpPr txBox="1"/>
          <p:nvPr/>
        </p:nvSpPr>
        <p:spPr>
          <a:xfrm>
            <a:off x="364408" y="1048727"/>
            <a:ext cx="12576843" cy="92333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Zmiana</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rozmiaru</a:t>
            </a:r>
            <a:r>
              <a:rPr lang="en-US" sz="6000" dirty="0">
                <a:solidFill>
                  <a:srgbClr val="1E2328"/>
                </a:solidFill>
                <a:latin typeface="DM Serif Display"/>
                <a:ea typeface="DM Serif Display"/>
                <a:cs typeface="DM Serif Display"/>
                <a:sym typeface="DM Serif Display"/>
              </a:rPr>
              <a:t> </a:t>
            </a:r>
            <a:r>
              <a:rPr lang="pl-PL" sz="6000" dirty="0">
                <a:solidFill>
                  <a:srgbClr val="1E2328"/>
                </a:solidFill>
                <a:latin typeface="DM Serif Display"/>
                <a:ea typeface="DM Serif Display"/>
                <a:cs typeface="DM Serif Display"/>
                <a:sym typeface="DM Serif Display"/>
              </a:rPr>
              <a:t>- Poluzowanie</a:t>
            </a:r>
            <a:endParaRPr sz="6000" dirty="0">
              <a:solidFill>
                <a:srgbClr val="1E2328"/>
              </a:solidFill>
              <a:latin typeface="DM Serif Display"/>
              <a:ea typeface="DM Serif Display"/>
              <a:cs typeface="DM Serif Display"/>
              <a:sym typeface="DM Serif Display"/>
            </a:endParaRPr>
          </a:p>
        </p:txBody>
      </p:sp>
      <p:grpSp>
        <p:nvGrpSpPr>
          <p:cNvPr id="1250" name="Google Shape;1250;g329a87e28ac_2_0"/>
          <p:cNvGrpSpPr/>
          <p:nvPr/>
        </p:nvGrpSpPr>
        <p:grpSpPr>
          <a:xfrm>
            <a:off x="2359674" y="8227523"/>
            <a:ext cx="1677150" cy="563152"/>
            <a:chOff x="0" y="0"/>
            <a:chExt cx="2236199" cy="750870"/>
          </a:xfrm>
        </p:grpSpPr>
        <p:grpSp>
          <p:nvGrpSpPr>
            <p:cNvPr id="1251" name="Google Shape;1251;g329a87e28ac_2_0"/>
            <p:cNvGrpSpPr/>
            <p:nvPr/>
          </p:nvGrpSpPr>
          <p:grpSpPr>
            <a:xfrm>
              <a:off x="0" y="0"/>
              <a:ext cx="2236199" cy="750870"/>
              <a:chOff x="0" y="0"/>
              <a:chExt cx="742800" cy="249417"/>
            </a:xfrm>
          </p:grpSpPr>
          <p:sp>
            <p:nvSpPr>
              <p:cNvPr id="1252" name="Google Shape;1252;g329a87e28ac_2_0"/>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1253" name="Google Shape;1253;g329a87e28ac_2_0"/>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54" name="Google Shape;1254;g329a87e28ac_2_0"/>
            <p:cNvSpPr txBox="1"/>
            <p:nvPr/>
          </p:nvSpPr>
          <p:spPr>
            <a:xfrm>
              <a:off x="0" y="199850"/>
              <a:ext cx="2235900" cy="443199"/>
            </a:xfrm>
            <a:prstGeom prst="rect">
              <a:avLst/>
            </a:prstGeom>
            <a:noFill/>
            <a:ln>
              <a:noFill/>
            </a:ln>
          </p:spPr>
          <p:txBody>
            <a:bodyPr spcFirstLastPara="1" wrap="square" lIns="0" tIns="0" rIns="0" bIns="0" anchor="t" anchorCtr="0">
              <a:spAutoFit/>
            </a:bodyPr>
            <a:lstStyle/>
            <a:p>
              <a:pPr lvl="0" algn="ctr">
                <a:lnSpc>
                  <a:spcPct val="120000"/>
                </a:lnSpc>
              </a:pPr>
              <a:r>
                <a:rPr lang="en-US" sz="1800" dirty="0" err="1">
                  <a:latin typeface="Montserrat"/>
                  <a:ea typeface="Montserrat"/>
                  <a:cs typeface="Montserrat"/>
                  <a:sym typeface="Montserrat"/>
                </a:rPr>
                <a:t>Obejrzyj</a:t>
              </a:r>
              <a:r>
                <a:rPr lang="en-US" sz="1800" dirty="0">
                  <a:latin typeface="Montserrat"/>
                  <a:ea typeface="Montserrat"/>
                  <a:cs typeface="Montserrat"/>
                  <a:sym typeface="Montserrat"/>
                </a:rPr>
                <a:t> </a:t>
              </a:r>
              <a:r>
                <a:rPr lang="en-US" sz="1800" dirty="0" err="1">
                  <a:latin typeface="Montserrat"/>
                  <a:ea typeface="Montserrat"/>
                  <a:cs typeface="Montserrat"/>
                  <a:sym typeface="Montserrat"/>
                </a:rPr>
                <a:t>tutaj</a:t>
              </a:r>
              <a:endParaRPr dirty="0"/>
            </a:p>
          </p:txBody>
        </p:sp>
      </p:grpSp>
      <p:sp>
        <p:nvSpPr>
          <p:cNvPr id="1255" name="Google Shape;1255;g329a87e28ac_2_0"/>
          <p:cNvSpPr txBox="1"/>
          <p:nvPr/>
        </p:nvSpPr>
        <p:spPr>
          <a:xfrm>
            <a:off x="2359676" y="4985100"/>
            <a:ext cx="7903200" cy="1522917"/>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W tym filmie możesz obejrzeć wiele pomysłów na temat tego, jak zmieniać rozmiar dżinsów i spodni, poluzowując je.</a:t>
            </a:r>
            <a:endParaRPr dirty="0"/>
          </a:p>
        </p:txBody>
      </p:sp>
      <p:sp>
        <p:nvSpPr>
          <p:cNvPr id="1256" name="Google Shape;1256;g329a87e28ac_2_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257" name="Google Shape;1257;g329a87e28ac_2_0"/>
          <p:cNvGrpSpPr/>
          <p:nvPr/>
        </p:nvGrpSpPr>
        <p:grpSpPr>
          <a:xfrm>
            <a:off x="0" y="0"/>
            <a:ext cx="18288000" cy="10287000"/>
            <a:chOff x="0" y="0"/>
            <a:chExt cx="24384000" cy="13716000"/>
          </a:xfrm>
        </p:grpSpPr>
        <p:cxnSp>
          <p:nvCxnSpPr>
            <p:cNvPr id="1258" name="Google Shape;1258;g329a87e28ac_2_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59" name="Google Shape;1259;g329a87e28ac_2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60" name="Google Shape;1260;g329a87e28ac_2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sp>
        <p:nvSpPr>
          <p:cNvPr id="1261" name="Google Shape;1261;g329a87e28ac_2_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
        <p:nvSpPr>
          <p:cNvPr id="1262" name="Google Shape;1262;g329a87e28ac_2_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1263" name="Google Shape;1263;g329a87e28ac_2_0"/>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dk1"/>
                </a:solidFill>
                <a:latin typeface="Calibri"/>
                <a:ea typeface="Calibri"/>
                <a:cs typeface="Calibri"/>
                <a:sym typeface="Calibri"/>
                <a:hlinkClick r:id="rId7"/>
              </a:rPr>
              <a:t>https://www.youtube.com/watch?v=fqjo8VCxv6k</a:t>
            </a:r>
            <a:r>
              <a:rPr lang="el-GR"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sp>
        <p:nvSpPr>
          <p:cNvPr id="1264" name="Google Shape;1264;g329a87e28ac_2_0"/>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g329a87e28ac_2_0"/>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g329a87e28ac_2_0"/>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g329a87e28ac_2_0"/>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g329a87e28ac_2_0"/>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g329a87e28ac_2_0"/>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g329a87e28ac_2_0"/>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g329a87e28ac_2_0"/>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grpSp>
        <p:nvGrpSpPr>
          <p:cNvPr id="1276" name="Google Shape;1276;g3276180eb09_0_71"/>
          <p:cNvGrpSpPr/>
          <p:nvPr/>
        </p:nvGrpSpPr>
        <p:grpSpPr>
          <a:xfrm>
            <a:off x="421675" y="2210250"/>
            <a:ext cx="15786717" cy="7812829"/>
            <a:chOff x="0" y="0"/>
            <a:chExt cx="3207900" cy="3846600"/>
          </a:xfrm>
        </p:grpSpPr>
        <p:sp>
          <p:nvSpPr>
            <p:cNvPr id="1277" name="Google Shape;1277;g3276180eb09_0_71"/>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278" name="Google Shape;1278;g3276180eb09_0_71"/>
            <p:cNvSpPr txBox="1"/>
            <p:nvPr/>
          </p:nvSpPr>
          <p:spPr>
            <a:xfrm>
              <a:off x="0" y="0"/>
              <a:ext cx="3207900" cy="38466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279" name="Google Shape;1279;g3276180eb09_0_7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280" name="Google Shape;1280;g3276180eb09_0_71"/>
          <p:cNvGrpSpPr/>
          <p:nvPr/>
        </p:nvGrpSpPr>
        <p:grpSpPr>
          <a:xfrm>
            <a:off x="877548" y="2592895"/>
            <a:ext cx="876361" cy="876361"/>
            <a:chOff x="0" y="0"/>
            <a:chExt cx="812800" cy="812800"/>
          </a:xfrm>
        </p:grpSpPr>
        <p:sp>
          <p:nvSpPr>
            <p:cNvPr id="1281" name="Google Shape;1281;g3276180eb09_0_7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282" name="Google Shape;1282;g3276180eb09_0_71"/>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283" name="Google Shape;1283;g3276180eb09_0_71"/>
          <p:cNvCxnSpPr/>
          <p:nvPr/>
        </p:nvCxnSpPr>
        <p:spPr>
          <a:xfrm rot="22947">
            <a:off x="2924216" y="3471640"/>
            <a:ext cx="719116" cy="0"/>
          </a:xfrm>
          <a:prstGeom prst="straightConnector1">
            <a:avLst/>
          </a:prstGeom>
          <a:noFill/>
          <a:ln w="9525" cap="flat" cmpd="sng">
            <a:solidFill>
              <a:srgbClr val="FFFFFF"/>
            </a:solidFill>
            <a:prstDash val="solid"/>
            <a:round/>
            <a:headEnd type="none" w="sm" len="sm"/>
            <a:tailEnd type="none" w="sm" len="sm"/>
          </a:ln>
        </p:spPr>
      </p:cxnSp>
      <p:sp>
        <p:nvSpPr>
          <p:cNvPr id="1284" name="Google Shape;1284;g3276180eb09_0_71"/>
          <p:cNvSpPr txBox="1"/>
          <p:nvPr/>
        </p:nvSpPr>
        <p:spPr>
          <a:xfrm>
            <a:off x="3015541" y="1155389"/>
            <a:ext cx="10599000" cy="923400"/>
          </a:xfrm>
          <a:prstGeom prst="rect">
            <a:avLst/>
          </a:prstGeom>
          <a:noFill/>
          <a:ln>
            <a:noFill/>
          </a:ln>
        </p:spPr>
        <p:txBody>
          <a:bodyPr spcFirstLastPara="1" wrap="square" lIns="0" tIns="0" rIns="0" bIns="0" anchor="t" anchorCtr="0">
            <a:spAutoFit/>
          </a:bodyPr>
          <a:lstStyle/>
          <a:p>
            <a:pPr lvl="0" algn="ctr"/>
            <a:r>
              <a:rPr lang="en-US" sz="6000" dirty="0" err="1">
                <a:solidFill>
                  <a:srgbClr val="1E2328"/>
                </a:solidFill>
                <a:latin typeface="DM Serif Display"/>
                <a:ea typeface="DM Serif Display"/>
                <a:cs typeface="DM Serif Display"/>
                <a:sym typeface="DM Serif Display"/>
              </a:rPr>
              <a:t>Modyfikacje</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odzieży</a:t>
            </a:r>
            <a:endParaRPr dirty="0"/>
          </a:p>
        </p:txBody>
      </p:sp>
      <p:sp>
        <p:nvSpPr>
          <p:cNvPr id="1285" name="Google Shape;1285;g3276180eb09_0_71"/>
          <p:cNvSpPr txBox="1"/>
          <p:nvPr/>
        </p:nvSpPr>
        <p:spPr>
          <a:xfrm>
            <a:off x="1753899" y="2614398"/>
            <a:ext cx="3250200" cy="646331"/>
          </a:xfrm>
          <a:prstGeom prst="rect">
            <a:avLst/>
          </a:prstGeom>
          <a:noFill/>
          <a:ln>
            <a:noFill/>
          </a:ln>
        </p:spPr>
        <p:txBody>
          <a:bodyPr spcFirstLastPara="1" wrap="square" lIns="0" tIns="0" rIns="0" bIns="0" anchor="t" anchorCtr="0">
            <a:spAutoFit/>
          </a:bodyPr>
          <a:lstStyle/>
          <a:p>
            <a:pPr lvl="0" algn="ctr">
              <a:lnSpc>
                <a:spcPct val="140000"/>
              </a:lnSpc>
            </a:pPr>
            <a:r>
              <a:rPr lang="en-US" sz="3000" dirty="0" err="1">
                <a:solidFill>
                  <a:srgbClr val="FFFFFF"/>
                </a:solidFill>
                <a:latin typeface="DM Serif Display"/>
                <a:ea typeface="DM Serif Display"/>
                <a:cs typeface="DM Serif Display"/>
                <a:sym typeface="DM Serif Display"/>
              </a:rPr>
              <a:t>Naprawa</a:t>
            </a:r>
            <a:endParaRPr sz="1900" dirty="0"/>
          </a:p>
        </p:txBody>
      </p:sp>
      <p:sp>
        <p:nvSpPr>
          <p:cNvPr id="1286" name="Google Shape;1286;g3276180eb09_0_71"/>
          <p:cNvSpPr txBox="1"/>
          <p:nvPr/>
        </p:nvSpPr>
        <p:spPr>
          <a:xfrm>
            <a:off x="861300" y="4019388"/>
            <a:ext cx="7421400" cy="1592744"/>
          </a:xfrm>
          <a:prstGeom prst="rect">
            <a:avLst/>
          </a:prstGeom>
          <a:noFill/>
          <a:ln>
            <a:noFill/>
          </a:ln>
        </p:spPr>
        <p:txBody>
          <a:bodyPr spcFirstLastPara="1" wrap="square" lIns="0" tIns="0" rIns="0" bIns="0" anchor="t" anchorCtr="0">
            <a:spAutoFit/>
          </a:bodyPr>
          <a:lstStyle/>
          <a:p>
            <a:pPr lvl="0" algn="ctr">
              <a:lnSpc>
                <a:spcPct val="150000"/>
              </a:lnSpc>
            </a:pPr>
            <a:r>
              <a:rPr lang="pl-PL" sz="2300" dirty="0">
                <a:solidFill>
                  <a:srgbClr val="FFFFFF"/>
                </a:solidFill>
                <a:latin typeface="Montserrat"/>
                <a:ea typeface="Montserrat"/>
                <a:cs typeface="Montserrat"/>
                <a:sym typeface="Montserrat"/>
              </a:rPr>
              <a:t>Czyli element ubrania pozostaje używany dłużej, poprzez naprawę lub wymianę części, które nie są w najlepszym stanie.</a:t>
            </a:r>
            <a:endParaRPr sz="2300" dirty="0"/>
          </a:p>
        </p:txBody>
      </p:sp>
      <p:sp>
        <p:nvSpPr>
          <p:cNvPr id="1287" name="Google Shape;1287;g3276180eb09_0_71"/>
          <p:cNvSpPr txBox="1"/>
          <p:nvPr/>
        </p:nvSpPr>
        <p:spPr>
          <a:xfrm>
            <a:off x="877548" y="2786666"/>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03</a:t>
            </a:r>
            <a:endParaRPr/>
          </a:p>
        </p:txBody>
      </p:sp>
      <p:sp>
        <p:nvSpPr>
          <p:cNvPr id="1288" name="Google Shape;1288;g3276180eb09_0_71"/>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289" name="Google Shape;1289;g3276180eb09_0_71"/>
          <p:cNvGrpSpPr/>
          <p:nvPr/>
        </p:nvGrpSpPr>
        <p:grpSpPr>
          <a:xfrm>
            <a:off x="0" y="0"/>
            <a:ext cx="18288000" cy="10287000"/>
            <a:chOff x="0" y="0"/>
            <a:chExt cx="24384000" cy="13716000"/>
          </a:xfrm>
        </p:grpSpPr>
        <p:cxnSp>
          <p:nvCxnSpPr>
            <p:cNvPr id="1290" name="Google Shape;1290;g3276180eb09_0_7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91" name="Google Shape;1291;g3276180eb09_0_7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92" name="Google Shape;1292;g3276180eb09_0_7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293" name="Google Shape;1293;g3276180eb09_0_7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294" name="Google Shape;1294;g3276180eb09_0_7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1295" name="Google Shape;1295;g3276180eb09_0_71"/>
          <p:cNvSpPr txBox="1"/>
          <p:nvPr/>
        </p:nvSpPr>
        <p:spPr>
          <a:xfrm>
            <a:off x="1395000" y="5980750"/>
            <a:ext cx="6887700" cy="2666084"/>
          </a:xfrm>
          <a:prstGeom prst="rect">
            <a:avLst/>
          </a:prstGeom>
          <a:noFill/>
          <a:ln>
            <a:noFill/>
          </a:ln>
        </p:spPr>
        <p:txBody>
          <a:bodyPr spcFirstLastPara="1" wrap="square" lIns="91425" tIns="91425" rIns="91425" bIns="91425" anchor="t" anchorCtr="0">
            <a:spAutoFit/>
          </a:bodyPr>
          <a:lstStyle/>
          <a:p>
            <a:pPr lvl="0">
              <a:lnSpc>
                <a:spcPct val="150000"/>
              </a:lnSpc>
            </a:pPr>
            <a:r>
              <a:rPr lang="pl-PL" sz="2150" dirty="0">
                <a:solidFill>
                  <a:schemeClr val="lt1"/>
                </a:solidFill>
                <a:latin typeface="Montserrat"/>
                <a:ea typeface="Montserrat"/>
                <a:cs typeface="Montserrat"/>
                <a:sym typeface="Montserrat"/>
              </a:rPr>
              <a:t>Przed naprawą ubrania ważne jest, aby wybrać technikę, która będzie bardziej odpowiednia dla problemu, jaki stwarza dany element. Cerowanie ręczne i maszynowe, widoczne naprawianie za pomocą boro i </a:t>
            </a:r>
            <a:r>
              <a:rPr lang="pl-PL" sz="2150" dirty="0" err="1">
                <a:solidFill>
                  <a:schemeClr val="lt1"/>
                </a:solidFill>
                <a:latin typeface="Montserrat"/>
                <a:ea typeface="Montserrat"/>
                <a:cs typeface="Montserrat"/>
                <a:sym typeface="Montserrat"/>
              </a:rPr>
              <a:t>sashiko</a:t>
            </a:r>
            <a:r>
              <a:rPr lang="pl-PL" sz="2150" dirty="0">
                <a:solidFill>
                  <a:schemeClr val="lt1"/>
                </a:solidFill>
                <a:latin typeface="Montserrat"/>
                <a:ea typeface="Montserrat"/>
                <a:cs typeface="Montserrat"/>
                <a:sym typeface="Montserrat"/>
              </a:rPr>
              <a:t> oraz nakładanie łat.</a:t>
            </a:r>
            <a:endParaRPr sz="2150" dirty="0">
              <a:solidFill>
                <a:schemeClr val="lt1"/>
              </a:solidFill>
              <a:latin typeface="Montserrat"/>
              <a:ea typeface="Montserrat"/>
              <a:cs typeface="Montserrat"/>
              <a:sym typeface="Montserrat"/>
            </a:endParaRPr>
          </a:p>
        </p:txBody>
      </p:sp>
      <p:pic>
        <p:nvPicPr>
          <p:cNvPr id="1296" name="Google Shape;1296;g3276180eb09_0_71" title="repairing.jpg"/>
          <p:cNvPicPr preferRelativeResize="0"/>
          <p:nvPr/>
        </p:nvPicPr>
        <p:blipFill>
          <a:blip r:embed="rId5">
            <a:alphaModFix/>
          </a:blip>
          <a:stretch>
            <a:fillRect/>
          </a:stretch>
        </p:blipFill>
        <p:spPr>
          <a:xfrm>
            <a:off x="8711250" y="2520200"/>
            <a:ext cx="7010400" cy="7010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300"/>
        <p:cNvGrpSpPr/>
        <p:nvPr/>
      </p:nvGrpSpPr>
      <p:grpSpPr>
        <a:xfrm>
          <a:off x="0" y="0"/>
          <a:ext cx="0" cy="0"/>
          <a:chOff x="0" y="0"/>
          <a:chExt cx="0" cy="0"/>
        </a:xfrm>
      </p:grpSpPr>
      <p:grpSp>
        <p:nvGrpSpPr>
          <p:cNvPr id="1301" name="Google Shape;1301;g32b8d80e59a_0_201"/>
          <p:cNvGrpSpPr/>
          <p:nvPr/>
        </p:nvGrpSpPr>
        <p:grpSpPr>
          <a:xfrm>
            <a:off x="0" y="0"/>
            <a:ext cx="18288000" cy="10287000"/>
            <a:chOff x="0" y="0"/>
            <a:chExt cx="24384000" cy="13716000"/>
          </a:xfrm>
        </p:grpSpPr>
        <p:cxnSp>
          <p:nvCxnSpPr>
            <p:cNvPr id="1302" name="Google Shape;1302;g32b8d80e59a_0_20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303" name="Google Shape;1303;g32b8d80e59a_0_20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04" name="Google Shape;1304;g32b8d80e59a_0_20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05" name="Google Shape;1305;g32b8d80e59a_0_201"/>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1306" name="Google Shape;1306;g32b8d80e59a_0_20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307" name="Google Shape;1307;g32b8d80e59a_0_201"/>
          <p:cNvGrpSpPr/>
          <p:nvPr/>
        </p:nvGrpSpPr>
        <p:grpSpPr>
          <a:xfrm>
            <a:off x="15204575" y="3739743"/>
            <a:ext cx="1028753" cy="2807522"/>
            <a:chOff x="0" y="0"/>
            <a:chExt cx="816600" cy="2228546"/>
          </a:xfrm>
        </p:grpSpPr>
        <p:sp>
          <p:nvSpPr>
            <p:cNvPr id="1308" name="Google Shape;1308;g32b8d80e59a_0_201"/>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309" name="Google Shape;1309;g32b8d80e59a_0_201"/>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10" name="Google Shape;1310;g32b8d80e59a_0_201"/>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Cerowanie</a:t>
            </a:r>
            <a:r>
              <a:rPr lang="en-US" sz="4963" dirty="0">
                <a:solidFill>
                  <a:schemeClr val="lt1"/>
                </a:solidFill>
                <a:latin typeface="DM Serif Display"/>
                <a:ea typeface="DM Serif Display"/>
                <a:cs typeface="DM Serif Display"/>
                <a:sym typeface="DM Serif Display"/>
              </a:rPr>
              <a:t> – </a:t>
            </a:r>
            <a:r>
              <a:rPr lang="en-US" sz="4963" dirty="0" err="1">
                <a:solidFill>
                  <a:schemeClr val="lt1"/>
                </a:solidFill>
                <a:latin typeface="DM Serif Display"/>
                <a:ea typeface="DM Serif Display"/>
                <a:cs typeface="DM Serif Display"/>
                <a:sym typeface="DM Serif Display"/>
              </a:rPr>
              <a:t>ręcznie</a:t>
            </a:r>
            <a:endParaRPr dirty="0"/>
          </a:p>
        </p:txBody>
      </p:sp>
      <p:sp>
        <p:nvSpPr>
          <p:cNvPr id="1311" name="Google Shape;1311;g32b8d80e59a_0_201"/>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1312" name="Google Shape;1312;g32b8d80e59a_0_20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pic>
        <p:nvPicPr>
          <p:cNvPr id="1313" name="Google Shape;1313;g32b8d80e59a_0_201"/>
          <p:cNvPicPr preferRelativeResize="0"/>
          <p:nvPr/>
        </p:nvPicPr>
        <p:blipFill rotWithShape="1">
          <a:blip r:embed="rId5">
            <a:alphaModFix/>
          </a:blip>
          <a:srcRect l="9558" t="24820" r="21280" b="11142"/>
          <a:stretch/>
        </p:blipFill>
        <p:spPr>
          <a:xfrm>
            <a:off x="12672602" y="1331376"/>
            <a:ext cx="3701202" cy="3426901"/>
          </a:xfrm>
          <a:prstGeom prst="rect">
            <a:avLst/>
          </a:prstGeom>
          <a:noFill/>
          <a:ln>
            <a:noFill/>
          </a:ln>
        </p:spPr>
      </p:pic>
      <p:pic>
        <p:nvPicPr>
          <p:cNvPr id="1314" name="Google Shape;1314;g32b8d80e59a_0_201"/>
          <p:cNvPicPr preferRelativeResize="0"/>
          <p:nvPr/>
        </p:nvPicPr>
        <p:blipFill rotWithShape="1">
          <a:blip r:embed="rId6">
            <a:alphaModFix/>
          </a:blip>
          <a:srcRect t="5517"/>
          <a:stretch/>
        </p:blipFill>
        <p:spPr>
          <a:xfrm>
            <a:off x="10518376" y="5063088"/>
            <a:ext cx="6111874" cy="3716326"/>
          </a:xfrm>
          <a:prstGeom prst="rect">
            <a:avLst/>
          </a:prstGeom>
          <a:noFill/>
          <a:ln>
            <a:noFill/>
          </a:ln>
        </p:spPr>
      </p:pic>
      <p:sp>
        <p:nvSpPr>
          <p:cNvPr id="1315" name="Google Shape;1315;g32b8d80e59a_0_201"/>
          <p:cNvSpPr txBox="1"/>
          <p:nvPr/>
        </p:nvSpPr>
        <p:spPr>
          <a:xfrm>
            <a:off x="857125" y="9084250"/>
            <a:ext cx="15376200" cy="1015248"/>
          </a:xfrm>
          <a:prstGeom prst="rect">
            <a:avLst/>
          </a:prstGeom>
          <a:noFill/>
          <a:ln>
            <a:noFill/>
          </a:ln>
        </p:spPr>
        <p:txBody>
          <a:bodyPr spcFirstLastPara="1" wrap="square" lIns="91425" tIns="91425" rIns="91425" bIns="91425" anchor="t" anchorCtr="0">
            <a:spAutoFit/>
          </a:bodyPr>
          <a:lstStyle/>
          <a:p>
            <a:pPr lvl="0">
              <a:lnSpc>
                <a:spcPct val="150000"/>
              </a:lnSpc>
            </a:pPr>
            <a:r>
              <a:rPr lang="pl-PL" sz="1799" dirty="0">
                <a:solidFill>
                  <a:srgbClr val="1E2328"/>
                </a:solidFill>
                <a:latin typeface="Montserrat"/>
                <a:ea typeface="Montserrat"/>
                <a:cs typeface="Montserrat"/>
                <a:sym typeface="Montserrat"/>
              </a:rPr>
              <a:t>*Narzędzia do cerowania są często drewniane, kamienne lub porcelanowe w różnych kształtach, dzięki czemu można je naciągnąć, można znaleźć w kształcie jajka, grzyba lub tykwy.</a:t>
            </a:r>
            <a:endParaRPr sz="2800" dirty="0">
              <a:solidFill>
                <a:srgbClr val="000000"/>
              </a:solidFill>
              <a:latin typeface="Calibri"/>
              <a:ea typeface="Calibri"/>
              <a:cs typeface="Calibri"/>
              <a:sym typeface="Calibri"/>
            </a:endParaRPr>
          </a:p>
        </p:txBody>
      </p:sp>
      <p:sp>
        <p:nvSpPr>
          <p:cNvPr id="1316" name="Google Shape;1316;g32b8d80e59a_0_201"/>
          <p:cNvSpPr txBox="1"/>
          <p:nvPr/>
        </p:nvSpPr>
        <p:spPr>
          <a:xfrm>
            <a:off x="1028700" y="2350975"/>
            <a:ext cx="11643900" cy="1246495"/>
          </a:xfrm>
          <a:prstGeom prst="rect">
            <a:avLst/>
          </a:prstGeom>
          <a:noFill/>
          <a:ln>
            <a:noFill/>
          </a:ln>
        </p:spPr>
        <p:txBody>
          <a:bodyPr spcFirstLastPara="1" wrap="square" lIns="0" tIns="0" rIns="0" bIns="0" anchor="t" anchorCtr="0">
            <a:spAutoFit/>
          </a:bodyPr>
          <a:lstStyle/>
          <a:p>
            <a:pPr lvl="0">
              <a:lnSpc>
                <a:spcPct val="150000"/>
              </a:lnSpc>
            </a:pPr>
            <a:r>
              <a:rPr lang="pl-PL" sz="1800" dirty="0">
                <a:solidFill>
                  <a:srgbClr val="1E2328"/>
                </a:solidFill>
                <a:latin typeface="Montserrat"/>
                <a:ea typeface="Montserrat"/>
                <a:cs typeface="Montserrat"/>
                <a:sym typeface="Montserrat"/>
              </a:rPr>
              <a:t>Cerowanie to naprawa dziury w tkanym ubraniu przez tkanie włóczki w górę i w dół/osnowę, a potem od lewej do prawej/wątek. Można wybrać włóczkę w tym samym kolorze i grubości co tkanina, z którą pracujesz, albo zrobić wrażenie widocznymi naprawkami, różnymi kolorami i grubszymi włóczkami</a:t>
            </a:r>
            <a:r>
              <a:rPr lang="en-US" sz="1800" dirty="0">
                <a:solidFill>
                  <a:srgbClr val="1E2328"/>
                </a:solidFill>
                <a:latin typeface="Montserrat"/>
                <a:ea typeface="Montserrat"/>
                <a:cs typeface="Montserrat"/>
                <a:sym typeface="Montserrat"/>
              </a:rPr>
              <a:t>. </a:t>
            </a:r>
            <a:endParaRPr sz="1800" dirty="0">
              <a:latin typeface="Montserrat"/>
              <a:ea typeface="Montserrat"/>
              <a:cs typeface="Montserrat"/>
              <a:sym typeface="Montserrat"/>
            </a:endParaRPr>
          </a:p>
        </p:txBody>
      </p:sp>
      <p:sp>
        <p:nvSpPr>
          <p:cNvPr id="1317" name="Google Shape;1317;g32b8d80e59a_0_201"/>
          <p:cNvSpPr txBox="1"/>
          <p:nvPr/>
        </p:nvSpPr>
        <p:spPr>
          <a:xfrm>
            <a:off x="728175" y="3808863"/>
            <a:ext cx="9790200" cy="4616648"/>
          </a:xfrm>
          <a:prstGeom prst="rect">
            <a:avLst/>
          </a:prstGeom>
          <a:noFill/>
          <a:ln>
            <a:noFill/>
          </a:ln>
        </p:spPr>
        <p:txBody>
          <a:bodyPr spcFirstLastPara="1" wrap="square" lIns="0" tIns="0" rIns="0" bIns="0" anchor="t" anchorCtr="0">
            <a:spAutoFit/>
          </a:bodyPr>
          <a:lstStyle/>
          <a:p>
            <a:pPr marL="457200" lvl="0">
              <a:lnSpc>
                <a:spcPct val="150000"/>
              </a:lnSpc>
            </a:pPr>
            <a:r>
              <a:rPr lang="en-US" sz="2000" b="1" dirty="0">
                <a:solidFill>
                  <a:srgbClr val="1E2328"/>
                </a:solidFill>
                <a:latin typeface="Montserrat"/>
                <a:ea typeface="Montserrat"/>
                <a:cs typeface="Montserrat"/>
                <a:sym typeface="Montserrat"/>
              </a:rPr>
              <a:t>WSKAZÓWKI</a:t>
            </a:r>
            <a:endParaRPr sz="2000" b="1" dirty="0">
              <a:solidFill>
                <a:srgbClr val="1E2328"/>
              </a:solidFill>
              <a:latin typeface="Montserrat"/>
              <a:ea typeface="Montserrat"/>
              <a:cs typeface="Montserrat"/>
              <a:sym typeface="Montserrat"/>
            </a:endParaRPr>
          </a:p>
          <a:p>
            <a:pPr marL="457200" lvl="0" indent="-355600">
              <a:lnSpc>
                <a:spcPct val="150000"/>
              </a:lnSpc>
              <a:buSzPts val="2000"/>
              <a:buFont typeface="Montserrat"/>
              <a:buAutoNum type="arabicPeriod"/>
            </a:pPr>
            <a:r>
              <a:rPr lang="pl-PL" sz="2000" dirty="0">
                <a:solidFill>
                  <a:srgbClr val="1E2328"/>
                </a:solidFill>
                <a:latin typeface="Montserrat"/>
                <a:ea typeface="Montserrat"/>
                <a:cs typeface="Montserrat"/>
                <a:sym typeface="Montserrat"/>
              </a:rPr>
              <a:t>Umieść ubranie, które trzeba cerować, na narzędziu do cerowania*
Upewnij się, że ubranie jest naturalnie rozciągliwe
Cerowanie powinno mieć ramę o szerokości 1,5 - 2 cm wokół otworu
Zacznij szycie ściegiem tylnym, żeby nie musieli robić węzła na końcu nici
Kontynuuj zwykłym oczkiem biegnącym – aż znajdziesz dziurę, gdzie zostawiasz nić luźną, ale napiętą, a potem kontynuuj ten sam oczek 
Po ułożeniu osnowy powtórz proces, odtwarzając płaskie sploty na obszarze otworu</a:t>
            </a:r>
            <a:endParaRPr sz="2000" dirty="0">
              <a:solidFill>
                <a:srgbClr val="1E2328"/>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grpSp>
        <p:nvGrpSpPr>
          <p:cNvPr id="1322" name="Google Shape;1322;g32b8d80e59a_0_431"/>
          <p:cNvGrpSpPr/>
          <p:nvPr/>
        </p:nvGrpSpPr>
        <p:grpSpPr>
          <a:xfrm>
            <a:off x="12759477" y="5674870"/>
            <a:ext cx="2839841" cy="4612380"/>
            <a:chOff x="0" y="0"/>
            <a:chExt cx="2254200" cy="3661200"/>
          </a:xfrm>
        </p:grpSpPr>
        <p:sp>
          <p:nvSpPr>
            <p:cNvPr id="1323" name="Google Shape;1323;g32b8d80e59a_0_431"/>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324" name="Google Shape;1324;g32b8d80e59a_0_431"/>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25" name="Google Shape;1325;g32b8d80e59a_0_431"/>
          <p:cNvGrpSpPr/>
          <p:nvPr/>
        </p:nvGrpSpPr>
        <p:grpSpPr>
          <a:xfrm>
            <a:off x="0" y="0"/>
            <a:ext cx="18288000" cy="10287000"/>
            <a:chOff x="0" y="0"/>
            <a:chExt cx="24384000" cy="13716000"/>
          </a:xfrm>
        </p:grpSpPr>
        <p:cxnSp>
          <p:nvCxnSpPr>
            <p:cNvPr id="1326" name="Google Shape;1326;g32b8d80e59a_0_43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327" name="Google Shape;1327;g32b8d80e59a_0_43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28" name="Google Shape;1328;g32b8d80e59a_0_43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329" name="Google Shape;1329;g32b8d80e59a_0_43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330" name="Google Shape;1330;g32b8d80e59a_0_431"/>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1331" name="Google Shape;1331;g32b8d80e59a_0_431"/>
          <p:cNvSpPr txBox="1"/>
          <p:nvPr/>
        </p:nvSpPr>
        <p:spPr>
          <a:xfrm>
            <a:off x="1031575" y="2814400"/>
            <a:ext cx="86646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Cerowanie</a:t>
            </a:r>
            <a:r>
              <a:rPr lang="en-US" sz="6000" dirty="0">
                <a:solidFill>
                  <a:srgbClr val="1E2328"/>
                </a:solidFill>
                <a:latin typeface="DM Serif Display"/>
                <a:ea typeface="DM Serif Display"/>
                <a:cs typeface="DM Serif Display"/>
                <a:sym typeface="DM Serif Display"/>
              </a:rPr>
              <a:t> – </a:t>
            </a:r>
            <a:r>
              <a:rPr lang="en-US" sz="6000" dirty="0" err="1">
                <a:solidFill>
                  <a:srgbClr val="1E2328"/>
                </a:solidFill>
                <a:latin typeface="DM Serif Display"/>
                <a:ea typeface="DM Serif Display"/>
                <a:cs typeface="DM Serif Display"/>
                <a:sym typeface="DM Serif Display"/>
              </a:rPr>
              <a:t>ręcznie</a:t>
            </a:r>
            <a:endParaRPr dirty="0"/>
          </a:p>
        </p:txBody>
      </p:sp>
      <p:grpSp>
        <p:nvGrpSpPr>
          <p:cNvPr id="1332" name="Google Shape;1332;g32b8d80e59a_0_431"/>
          <p:cNvGrpSpPr/>
          <p:nvPr/>
        </p:nvGrpSpPr>
        <p:grpSpPr>
          <a:xfrm>
            <a:off x="2359674" y="8227523"/>
            <a:ext cx="1677150" cy="563152"/>
            <a:chOff x="0" y="0"/>
            <a:chExt cx="2236199" cy="750870"/>
          </a:xfrm>
        </p:grpSpPr>
        <p:grpSp>
          <p:nvGrpSpPr>
            <p:cNvPr id="1333" name="Google Shape;1333;g32b8d80e59a_0_431"/>
            <p:cNvGrpSpPr/>
            <p:nvPr/>
          </p:nvGrpSpPr>
          <p:grpSpPr>
            <a:xfrm>
              <a:off x="0" y="0"/>
              <a:ext cx="2236199" cy="750870"/>
              <a:chOff x="0" y="0"/>
              <a:chExt cx="742800" cy="249417"/>
            </a:xfrm>
          </p:grpSpPr>
          <p:sp>
            <p:nvSpPr>
              <p:cNvPr id="1334" name="Google Shape;1334;g32b8d80e59a_0_431"/>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1335" name="Google Shape;1335;g32b8d80e59a_0_431"/>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36" name="Google Shape;1336;g32b8d80e59a_0_431"/>
            <p:cNvSpPr txBox="1"/>
            <p:nvPr/>
          </p:nvSpPr>
          <p:spPr>
            <a:xfrm>
              <a:off x="0" y="199850"/>
              <a:ext cx="2235900" cy="443199"/>
            </a:xfrm>
            <a:prstGeom prst="rect">
              <a:avLst/>
            </a:prstGeom>
            <a:noFill/>
            <a:ln>
              <a:noFill/>
            </a:ln>
          </p:spPr>
          <p:txBody>
            <a:bodyPr spcFirstLastPara="1" wrap="square" lIns="0" tIns="0" rIns="0" bIns="0" anchor="t" anchorCtr="0">
              <a:spAutoFit/>
            </a:bodyPr>
            <a:lstStyle/>
            <a:p>
              <a:pPr lvl="0" algn="ctr">
                <a:lnSpc>
                  <a:spcPct val="120000"/>
                </a:lnSpc>
              </a:pPr>
              <a:r>
                <a:rPr lang="en-US" sz="1800" dirty="0" err="1">
                  <a:latin typeface="Montserrat"/>
                  <a:ea typeface="Montserrat"/>
                  <a:cs typeface="Montserrat"/>
                  <a:sym typeface="Montserrat"/>
                </a:rPr>
                <a:t>Obejrzyj</a:t>
              </a:r>
              <a:r>
                <a:rPr lang="en-US" sz="1800" dirty="0">
                  <a:latin typeface="Montserrat"/>
                  <a:ea typeface="Montserrat"/>
                  <a:cs typeface="Montserrat"/>
                  <a:sym typeface="Montserrat"/>
                </a:rPr>
                <a:t> </a:t>
              </a:r>
              <a:r>
                <a:rPr lang="en-US" sz="1800" dirty="0" err="1">
                  <a:latin typeface="Montserrat"/>
                  <a:ea typeface="Montserrat"/>
                  <a:cs typeface="Montserrat"/>
                  <a:sym typeface="Montserrat"/>
                </a:rPr>
                <a:t>tutaj</a:t>
              </a:r>
              <a:endParaRPr dirty="0"/>
            </a:p>
          </p:txBody>
        </p:sp>
      </p:grpSp>
      <p:sp>
        <p:nvSpPr>
          <p:cNvPr id="1337" name="Google Shape;1337;g32b8d80e59a_0_431"/>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338" name="Google Shape;1338;g32b8d80e59a_0_431"/>
          <p:cNvGrpSpPr/>
          <p:nvPr/>
        </p:nvGrpSpPr>
        <p:grpSpPr>
          <a:xfrm>
            <a:off x="0" y="0"/>
            <a:ext cx="18288000" cy="10287000"/>
            <a:chOff x="0" y="0"/>
            <a:chExt cx="24384000" cy="13716000"/>
          </a:xfrm>
        </p:grpSpPr>
        <p:cxnSp>
          <p:nvCxnSpPr>
            <p:cNvPr id="1339" name="Google Shape;1339;g32b8d80e59a_0_43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340" name="Google Shape;1340;g32b8d80e59a_0_43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41" name="Google Shape;1341;g32b8d80e59a_0_43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342" name="Google Shape;1342;g32b8d80e59a_0_43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1343" name="Google Shape;1343;g32b8d80e59a_0_43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1344" name="Google Shape;1344;g32b8d80e59a_0_431"/>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dk1"/>
                </a:solidFill>
                <a:latin typeface="Calibri"/>
                <a:ea typeface="Calibri"/>
                <a:cs typeface="Calibri"/>
                <a:sym typeface="Calibri"/>
                <a:hlinkClick r:id="rId6"/>
              </a:rPr>
              <a:t>https://www.youtube.com/watch?v=XITU7ksBQbw</a:t>
            </a:r>
            <a:r>
              <a:rPr lang="el-GR"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1345" name="Google Shape;1345;g32b8d80e59a_0_431"/>
          <p:cNvGrpSpPr/>
          <p:nvPr/>
        </p:nvGrpSpPr>
        <p:grpSpPr>
          <a:xfrm>
            <a:off x="10773074" y="2092991"/>
            <a:ext cx="3622164" cy="7165318"/>
            <a:chOff x="10948449" y="2091441"/>
            <a:chExt cx="3622164" cy="7165318"/>
          </a:xfrm>
        </p:grpSpPr>
        <p:sp>
          <p:nvSpPr>
            <p:cNvPr id="1346" name="Google Shape;1346;g32b8d80e59a_0_431"/>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g32b8d80e59a_0_431"/>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g32b8d80e59a_0_431"/>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g32b8d80e59a_0_431"/>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g32b8d80e59a_0_431"/>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g32b8d80e59a_0_431"/>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g32b8d80e59a_0_431"/>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g32b8d80e59a_0_431"/>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54" name="Google Shape;1354;g32b8d80e59a_0_431"/>
          <p:cNvPicPr preferRelativeResize="0"/>
          <p:nvPr/>
        </p:nvPicPr>
        <p:blipFill rotWithShape="1">
          <a:blip r:embed="rId7">
            <a:alphaModFix/>
          </a:blip>
          <a:srcRect l="13852" r="13845"/>
          <a:stretch/>
        </p:blipFill>
        <p:spPr>
          <a:xfrm>
            <a:off x="10987075" y="2247775"/>
            <a:ext cx="3225575" cy="6855752"/>
          </a:xfrm>
          <a:prstGeom prst="rect">
            <a:avLst/>
          </a:prstGeom>
          <a:noFill/>
          <a:ln>
            <a:noFill/>
          </a:ln>
        </p:spPr>
      </p:pic>
      <p:sp>
        <p:nvSpPr>
          <p:cNvPr id="1355" name="Google Shape;1355;g32b8d80e59a_0_431"/>
          <p:cNvSpPr txBox="1"/>
          <p:nvPr/>
        </p:nvSpPr>
        <p:spPr>
          <a:xfrm>
            <a:off x="1031575" y="4160325"/>
            <a:ext cx="9251100" cy="3046988"/>
          </a:xfrm>
          <a:prstGeom prst="rect">
            <a:avLst/>
          </a:prstGeom>
          <a:noFill/>
          <a:ln>
            <a:noFill/>
          </a:ln>
        </p:spPr>
        <p:txBody>
          <a:bodyPr spcFirstLastPara="1" wrap="square" lIns="0" tIns="0" rIns="0" bIns="0" anchor="t" anchorCtr="0">
            <a:spAutoFit/>
          </a:bodyPr>
          <a:lstStyle/>
          <a:p>
            <a:pPr lvl="0">
              <a:lnSpc>
                <a:spcPct val="150000"/>
              </a:lnSpc>
              <a:buSzPts val="1100"/>
            </a:pPr>
            <a:r>
              <a:rPr lang="pl-PL" sz="2200" dirty="0">
                <a:solidFill>
                  <a:schemeClr val="dk1"/>
                </a:solidFill>
                <a:latin typeface="Montserrat"/>
                <a:ea typeface="Montserrat"/>
                <a:cs typeface="Montserrat"/>
                <a:sym typeface="Montserrat"/>
              </a:rPr>
              <a:t>W tym filmie zobaczysz, jak zrobić tkaną łatę na dziurze w dzianinie. Ponieważ jest to tkana, a nie dziergana, nie jest to niewidzialna naprawa, ale możesz to wykorzystać, używając kontrastowych kolorów, by stworzyć piękną odznakę. Zobaczysz też, jak zrobić haft szwajcarski, który pozwala na mniej widoczne naprawienie, ponieważ naśladuje ściegi dzierganego materiału.</a:t>
            </a:r>
            <a:endParaRPr sz="2199" dirty="0">
              <a:solidFill>
                <a:schemeClr val="dk1"/>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359"/>
        <p:cNvGrpSpPr/>
        <p:nvPr/>
      </p:nvGrpSpPr>
      <p:grpSpPr>
        <a:xfrm>
          <a:off x="0" y="0"/>
          <a:ext cx="0" cy="0"/>
          <a:chOff x="0" y="0"/>
          <a:chExt cx="0" cy="0"/>
        </a:xfrm>
      </p:grpSpPr>
      <p:grpSp>
        <p:nvGrpSpPr>
          <p:cNvPr id="1360" name="Google Shape;1360;g32b8d80e59a_0_329"/>
          <p:cNvGrpSpPr/>
          <p:nvPr/>
        </p:nvGrpSpPr>
        <p:grpSpPr>
          <a:xfrm>
            <a:off x="0" y="0"/>
            <a:ext cx="18288000" cy="10287000"/>
            <a:chOff x="0" y="0"/>
            <a:chExt cx="24384000" cy="13716000"/>
          </a:xfrm>
        </p:grpSpPr>
        <p:cxnSp>
          <p:nvCxnSpPr>
            <p:cNvPr id="1361" name="Google Shape;1361;g32b8d80e59a_0_32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362" name="Google Shape;1362;g32b8d80e59a_0_32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63" name="Google Shape;1363;g32b8d80e59a_0_32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64" name="Google Shape;1364;g32b8d80e59a_0_329"/>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1365" name="Google Shape;1365;g32b8d80e59a_0_32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366" name="Google Shape;1366;g32b8d80e59a_0_329"/>
          <p:cNvGrpSpPr/>
          <p:nvPr/>
        </p:nvGrpSpPr>
        <p:grpSpPr>
          <a:xfrm>
            <a:off x="15544750" y="4123555"/>
            <a:ext cx="1028753" cy="2807522"/>
            <a:chOff x="0" y="0"/>
            <a:chExt cx="816600" cy="2228546"/>
          </a:xfrm>
        </p:grpSpPr>
        <p:sp>
          <p:nvSpPr>
            <p:cNvPr id="1367" name="Google Shape;1367;g32b8d80e59a_0_329"/>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368" name="Google Shape;1368;g32b8d80e59a_0_329"/>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69" name="Google Shape;1369;g32b8d80e59a_0_329"/>
          <p:cNvSpPr txBox="1"/>
          <p:nvPr/>
        </p:nvSpPr>
        <p:spPr>
          <a:xfrm>
            <a:off x="626125" y="1312150"/>
            <a:ext cx="8327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Cerowanie</a:t>
            </a:r>
            <a:r>
              <a:rPr lang="en-US" sz="4963" dirty="0">
                <a:solidFill>
                  <a:schemeClr val="lt1"/>
                </a:solidFill>
                <a:latin typeface="DM Serif Display"/>
                <a:ea typeface="DM Serif Display"/>
                <a:cs typeface="DM Serif Display"/>
                <a:sym typeface="DM Serif Display"/>
              </a:rPr>
              <a:t> – </a:t>
            </a:r>
            <a:r>
              <a:rPr lang="en-US" sz="4963" dirty="0" err="1">
                <a:solidFill>
                  <a:schemeClr val="lt1"/>
                </a:solidFill>
                <a:latin typeface="DM Serif Display"/>
                <a:ea typeface="DM Serif Display"/>
                <a:cs typeface="DM Serif Display"/>
                <a:sym typeface="DM Serif Display"/>
              </a:rPr>
              <a:t>użycie</a:t>
            </a:r>
            <a:r>
              <a:rPr lang="en-US" sz="4963" dirty="0">
                <a:solidFill>
                  <a:schemeClr val="lt1"/>
                </a:solidFill>
                <a:latin typeface="DM Serif Display"/>
                <a:ea typeface="DM Serif Display"/>
                <a:cs typeface="DM Serif Display"/>
                <a:sym typeface="DM Serif Display"/>
              </a:rPr>
              <a:t> </a:t>
            </a:r>
            <a:r>
              <a:rPr lang="en-US" sz="4963" dirty="0" err="1">
                <a:solidFill>
                  <a:schemeClr val="lt1"/>
                </a:solidFill>
                <a:latin typeface="DM Serif Display"/>
                <a:ea typeface="DM Serif Display"/>
                <a:cs typeface="DM Serif Display"/>
                <a:sym typeface="DM Serif Display"/>
              </a:rPr>
              <a:t>maszyny</a:t>
            </a:r>
            <a:endParaRPr sz="4800" dirty="0"/>
          </a:p>
        </p:txBody>
      </p:sp>
      <p:sp>
        <p:nvSpPr>
          <p:cNvPr id="1370" name="Google Shape;1370;g32b8d80e59a_0_329"/>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1371" name="Google Shape;1371;g32b8d80e59a_0_329"/>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pic>
        <p:nvPicPr>
          <p:cNvPr id="1372" name="Google Shape;1372;g32b8d80e59a_0_329" title="Captura de ecrã 2025-03-24 171549.png"/>
          <p:cNvPicPr preferRelativeResize="0"/>
          <p:nvPr/>
        </p:nvPicPr>
        <p:blipFill rotWithShape="1">
          <a:blip r:embed="rId5">
            <a:alphaModFix/>
          </a:blip>
          <a:srcRect t="1114" b="1114"/>
          <a:stretch/>
        </p:blipFill>
        <p:spPr>
          <a:xfrm>
            <a:off x="8280213" y="2364175"/>
            <a:ext cx="8146762" cy="3426900"/>
          </a:xfrm>
          <a:prstGeom prst="rect">
            <a:avLst/>
          </a:prstGeom>
          <a:noFill/>
          <a:ln>
            <a:noFill/>
          </a:ln>
        </p:spPr>
      </p:pic>
      <p:sp>
        <p:nvSpPr>
          <p:cNvPr id="1373" name="Google Shape;1373;g32b8d80e59a_0_329"/>
          <p:cNvSpPr txBox="1"/>
          <p:nvPr/>
        </p:nvSpPr>
        <p:spPr>
          <a:xfrm>
            <a:off x="626125" y="2255525"/>
            <a:ext cx="7355100" cy="6924973"/>
          </a:xfrm>
          <a:prstGeom prst="rect">
            <a:avLst/>
          </a:prstGeom>
          <a:noFill/>
          <a:ln>
            <a:noFill/>
          </a:ln>
        </p:spPr>
        <p:txBody>
          <a:bodyPr spcFirstLastPara="1" wrap="square" lIns="0" tIns="0" rIns="0" bIns="0" anchor="t" anchorCtr="0">
            <a:spAutoFit/>
          </a:bodyPr>
          <a:lstStyle/>
          <a:p>
            <a:pPr marL="457200" lvl="0">
              <a:lnSpc>
                <a:spcPct val="150000"/>
              </a:lnSpc>
            </a:pPr>
            <a:r>
              <a:rPr lang="en-US" sz="2000" b="1" dirty="0">
                <a:solidFill>
                  <a:srgbClr val="1E2328"/>
                </a:solidFill>
                <a:latin typeface="Montserrat"/>
                <a:ea typeface="Montserrat"/>
                <a:cs typeface="Montserrat"/>
                <a:sym typeface="Montserrat"/>
              </a:rPr>
              <a:t>WSKAZÓWKI</a:t>
            </a:r>
            <a:endParaRPr sz="2000" b="1" dirty="0">
              <a:solidFill>
                <a:srgbClr val="1E2328"/>
              </a:solidFill>
              <a:latin typeface="Montserrat"/>
              <a:ea typeface="Montserrat"/>
              <a:cs typeface="Montserrat"/>
              <a:sym typeface="Montserrat"/>
            </a:endParaRPr>
          </a:p>
          <a:p>
            <a:pPr marL="457200" lvl="0" indent="-355600">
              <a:lnSpc>
                <a:spcPct val="150000"/>
              </a:lnSpc>
              <a:buSzPts val="2000"/>
              <a:buFont typeface="Montserrat"/>
              <a:buAutoNum type="arabicPeriod"/>
            </a:pPr>
            <a:r>
              <a:rPr lang="pl-PL" sz="2000" dirty="0">
                <a:solidFill>
                  <a:srgbClr val="1E2328"/>
                </a:solidFill>
                <a:latin typeface="Montserrat"/>
                <a:ea typeface="Montserrat"/>
                <a:cs typeface="Montserrat"/>
                <a:sym typeface="Montserrat"/>
              </a:rPr>
              <a:t>Oczyść otwór, przecinając puchate nici
Pod otwór włóż tkaninę, która ma ten sam kolor lub wzór, to wybór estetyczny 
Jeśli trzeba, użyj stabilizatora tkaniny
Najpierw przyszyj ramkę pudełkową wokół otworu, aby wyznaczyć miejsce, które zamierzasz cerować
ceruj pionowo od góry do dołu i z lewej do prawej poziomo
Możesz to zrobić, obracając swój kawałek z drutem w dół lub naprzemiennie wykonując oczka do przodu i do tyłu
Jeśli wolisz, możesz robić to jako haft ręczny, używając talerza do cerowania ze stopką do cerowania lub bez niej</a:t>
            </a:r>
            <a:endParaRPr sz="2000" dirty="0">
              <a:solidFill>
                <a:srgbClr val="1E2328"/>
              </a:solidFill>
              <a:latin typeface="Montserrat"/>
              <a:ea typeface="Montserrat"/>
              <a:cs typeface="Montserrat"/>
              <a:sym typeface="Montserrat"/>
            </a:endParaRPr>
          </a:p>
        </p:txBody>
      </p:sp>
      <p:sp>
        <p:nvSpPr>
          <p:cNvPr id="1374" name="Google Shape;1374;g32b8d80e59a_0_329"/>
          <p:cNvSpPr txBox="1"/>
          <p:nvPr/>
        </p:nvSpPr>
        <p:spPr>
          <a:xfrm>
            <a:off x="8280725" y="6079297"/>
            <a:ext cx="6964500" cy="2908489"/>
          </a:xfrm>
          <a:prstGeom prst="rect">
            <a:avLst/>
          </a:prstGeom>
          <a:noFill/>
          <a:ln>
            <a:noFill/>
          </a:ln>
        </p:spPr>
        <p:txBody>
          <a:bodyPr spcFirstLastPara="1" wrap="square" lIns="0" tIns="0" rIns="0" bIns="0" anchor="t" anchorCtr="0">
            <a:spAutoFit/>
          </a:bodyPr>
          <a:lstStyle/>
          <a:p>
            <a:pPr lvl="0">
              <a:lnSpc>
                <a:spcPct val="150000"/>
              </a:lnSpc>
            </a:pPr>
            <a:r>
              <a:rPr lang="pl-PL" sz="1800" dirty="0">
                <a:solidFill>
                  <a:srgbClr val="1E2328"/>
                </a:solidFill>
                <a:latin typeface="Montserrat"/>
                <a:ea typeface="Montserrat"/>
                <a:cs typeface="Montserrat"/>
                <a:sym typeface="Montserrat"/>
              </a:rPr>
              <a:t>Niektóre maszyny mają ścieg cerujący, który zasadniczo powoli przesuwa się do przodu i do tyłu, przesuwając pozycję igły z lewej na prawą. Jeśli nie masz takiej opcji, możesz zrobić to wolną ręką na maszynie z odrobiną praktyki, po prostu szyjąc na przemian oczkami do przodu i do tyłu, powoli przesuwając się z jednej strony rozdarcia na drugą.</a:t>
            </a:r>
            <a:endParaRPr sz="1800" dirty="0">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grpSp>
        <p:nvGrpSpPr>
          <p:cNvPr id="1379" name="Google Shape;1379;g32b8d80e59a_0_394"/>
          <p:cNvGrpSpPr/>
          <p:nvPr/>
        </p:nvGrpSpPr>
        <p:grpSpPr>
          <a:xfrm>
            <a:off x="12759477" y="5674870"/>
            <a:ext cx="2839841" cy="4612380"/>
            <a:chOff x="0" y="0"/>
            <a:chExt cx="2254200" cy="3661200"/>
          </a:xfrm>
        </p:grpSpPr>
        <p:sp>
          <p:nvSpPr>
            <p:cNvPr id="1380" name="Google Shape;1380;g32b8d80e59a_0_394"/>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381" name="Google Shape;1381;g32b8d80e59a_0_394"/>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82" name="Google Shape;1382;g32b8d80e59a_0_394"/>
          <p:cNvGrpSpPr/>
          <p:nvPr/>
        </p:nvGrpSpPr>
        <p:grpSpPr>
          <a:xfrm>
            <a:off x="0" y="0"/>
            <a:ext cx="18288000" cy="10287000"/>
            <a:chOff x="0" y="0"/>
            <a:chExt cx="24384000" cy="13716000"/>
          </a:xfrm>
        </p:grpSpPr>
        <p:cxnSp>
          <p:nvCxnSpPr>
            <p:cNvPr id="1383" name="Google Shape;1383;g32b8d80e59a_0_39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384" name="Google Shape;1384;g32b8d80e59a_0_39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85" name="Google Shape;1385;g32b8d80e59a_0_39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386" name="Google Shape;1386;g32b8d80e59a_0_39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387" name="Google Shape;1387;g32b8d80e59a_0_394"/>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1388" name="Google Shape;1388;g32b8d80e59a_0_394"/>
          <p:cNvSpPr txBox="1"/>
          <p:nvPr/>
        </p:nvSpPr>
        <p:spPr>
          <a:xfrm>
            <a:off x="213360" y="2814400"/>
            <a:ext cx="10271515" cy="92333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Cerowanie</a:t>
            </a:r>
            <a:r>
              <a:rPr lang="en-US" sz="6000" dirty="0">
                <a:solidFill>
                  <a:srgbClr val="1E2328"/>
                </a:solidFill>
                <a:latin typeface="DM Serif Display"/>
                <a:ea typeface="DM Serif Display"/>
                <a:cs typeface="DM Serif Display"/>
                <a:sym typeface="DM Serif Display"/>
              </a:rPr>
              <a:t> – </a:t>
            </a:r>
            <a:r>
              <a:rPr lang="en-US" sz="6000" dirty="0" err="1">
                <a:solidFill>
                  <a:srgbClr val="1E2328"/>
                </a:solidFill>
                <a:latin typeface="DM Serif Display"/>
                <a:ea typeface="DM Serif Display"/>
                <a:cs typeface="DM Serif Display"/>
                <a:sym typeface="DM Serif Display"/>
              </a:rPr>
              <a:t>użycie</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maszyny</a:t>
            </a:r>
            <a:endParaRPr dirty="0"/>
          </a:p>
        </p:txBody>
      </p:sp>
      <p:grpSp>
        <p:nvGrpSpPr>
          <p:cNvPr id="1389" name="Google Shape;1389;g32b8d80e59a_0_394"/>
          <p:cNvGrpSpPr/>
          <p:nvPr/>
        </p:nvGrpSpPr>
        <p:grpSpPr>
          <a:xfrm>
            <a:off x="2359674" y="8227523"/>
            <a:ext cx="1677150" cy="563152"/>
            <a:chOff x="0" y="0"/>
            <a:chExt cx="2236199" cy="750870"/>
          </a:xfrm>
        </p:grpSpPr>
        <p:grpSp>
          <p:nvGrpSpPr>
            <p:cNvPr id="1390" name="Google Shape;1390;g32b8d80e59a_0_394"/>
            <p:cNvGrpSpPr/>
            <p:nvPr/>
          </p:nvGrpSpPr>
          <p:grpSpPr>
            <a:xfrm>
              <a:off x="0" y="0"/>
              <a:ext cx="2236199" cy="750870"/>
              <a:chOff x="0" y="0"/>
              <a:chExt cx="742800" cy="249417"/>
            </a:xfrm>
          </p:grpSpPr>
          <p:sp>
            <p:nvSpPr>
              <p:cNvPr id="1391" name="Google Shape;1391;g32b8d80e59a_0_394"/>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1392" name="Google Shape;1392;g32b8d80e59a_0_394"/>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93" name="Google Shape;1393;g32b8d80e59a_0_394"/>
            <p:cNvSpPr txBox="1"/>
            <p:nvPr/>
          </p:nvSpPr>
          <p:spPr>
            <a:xfrm>
              <a:off x="0" y="199850"/>
              <a:ext cx="2235900" cy="443199"/>
            </a:xfrm>
            <a:prstGeom prst="rect">
              <a:avLst/>
            </a:prstGeom>
            <a:noFill/>
            <a:ln>
              <a:noFill/>
            </a:ln>
          </p:spPr>
          <p:txBody>
            <a:bodyPr spcFirstLastPara="1" wrap="square" lIns="0" tIns="0" rIns="0" bIns="0" anchor="t" anchorCtr="0">
              <a:spAutoFit/>
            </a:bodyPr>
            <a:lstStyle/>
            <a:p>
              <a:pPr lvl="0" algn="ctr">
                <a:lnSpc>
                  <a:spcPct val="120000"/>
                </a:lnSpc>
              </a:pPr>
              <a:r>
                <a:rPr lang="en-US" sz="1800" dirty="0" err="1">
                  <a:latin typeface="Montserrat"/>
                  <a:ea typeface="Montserrat"/>
                  <a:cs typeface="Montserrat"/>
                  <a:sym typeface="Montserrat"/>
                </a:rPr>
                <a:t>Obejrzyj</a:t>
              </a:r>
              <a:r>
                <a:rPr lang="en-US" sz="1800" dirty="0">
                  <a:latin typeface="Montserrat"/>
                  <a:ea typeface="Montserrat"/>
                  <a:cs typeface="Montserrat"/>
                  <a:sym typeface="Montserrat"/>
                </a:rPr>
                <a:t> </a:t>
              </a:r>
              <a:r>
                <a:rPr lang="en-US" sz="1800" dirty="0" err="1">
                  <a:latin typeface="Montserrat"/>
                  <a:ea typeface="Montserrat"/>
                  <a:cs typeface="Montserrat"/>
                  <a:sym typeface="Montserrat"/>
                </a:rPr>
                <a:t>tutaj</a:t>
              </a:r>
              <a:endParaRPr dirty="0"/>
            </a:p>
          </p:txBody>
        </p:sp>
      </p:grpSp>
      <p:sp>
        <p:nvSpPr>
          <p:cNvPr id="1394" name="Google Shape;1394;g32b8d80e59a_0_394"/>
          <p:cNvSpPr txBox="1"/>
          <p:nvPr/>
        </p:nvSpPr>
        <p:spPr>
          <a:xfrm>
            <a:off x="1031579" y="4255965"/>
            <a:ext cx="9231300" cy="4062651"/>
          </a:xfrm>
          <a:prstGeom prst="rect">
            <a:avLst/>
          </a:prstGeom>
          <a:noFill/>
          <a:ln>
            <a:noFill/>
          </a:ln>
        </p:spPr>
        <p:txBody>
          <a:bodyPr spcFirstLastPara="1" wrap="square" lIns="0" tIns="0" rIns="0" bIns="0" anchor="t" anchorCtr="0">
            <a:spAutoFit/>
          </a:bodyPr>
          <a:lstStyle/>
          <a:p>
            <a:pPr lvl="0">
              <a:lnSpc>
                <a:spcPct val="200000"/>
              </a:lnSpc>
            </a:pPr>
            <a:r>
              <a:rPr lang="pl-PL" sz="2200" dirty="0">
                <a:latin typeface="Montserrat"/>
                <a:ea typeface="Montserrat"/>
                <a:cs typeface="Montserrat"/>
                <a:sym typeface="Montserrat"/>
              </a:rPr>
              <a:t>Ten film pokazuje, jak cerować dziury w tkaninie za pomocą maszyny do szycia. Obejmuje dwie metody: cerowanie stopką uniwersalną oraz cerowanie stopką do haftu swobodnego ruchu. Film zawiera także wskazówki dotyczące wyboru odpowiedniego stabilizatora, nici i technik szycia, aby naprawa zakończyła się sukcesem.</a:t>
            </a:r>
            <a:endParaRPr sz="2200" dirty="0">
              <a:latin typeface="Montserrat"/>
              <a:ea typeface="Montserrat"/>
              <a:cs typeface="Montserrat"/>
              <a:sym typeface="Montserrat"/>
            </a:endParaRPr>
          </a:p>
        </p:txBody>
      </p:sp>
      <p:sp>
        <p:nvSpPr>
          <p:cNvPr id="1395" name="Google Shape;1395;g32b8d80e59a_0_394"/>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396" name="Google Shape;1396;g32b8d80e59a_0_394"/>
          <p:cNvGrpSpPr/>
          <p:nvPr/>
        </p:nvGrpSpPr>
        <p:grpSpPr>
          <a:xfrm>
            <a:off x="0" y="0"/>
            <a:ext cx="18288000" cy="10287000"/>
            <a:chOff x="0" y="0"/>
            <a:chExt cx="24384000" cy="13716000"/>
          </a:xfrm>
        </p:grpSpPr>
        <p:cxnSp>
          <p:nvCxnSpPr>
            <p:cNvPr id="1397" name="Google Shape;1397;g32b8d80e59a_0_39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398" name="Google Shape;1398;g32b8d80e59a_0_39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99" name="Google Shape;1399;g32b8d80e59a_0_39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400" name="Google Shape;1400;g32b8d80e59a_0_39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1401" name="Google Shape;1401;g32b8d80e59a_0_39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1402" name="Google Shape;1402;g32b8d80e59a_0_394"/>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dk1"/>
                </a:solidFill>
                <a:latin typeface="Calibri"/>
                <a:ea typeface="Calibri"/>
                <a:cs typeface="Calibri"/>
                <a:sym typeface="Calibri"/>
                <a:hlinkClick r:id="rId6"/>
              </a:rPr>
              <a:t>https://www.youtube.com/watch?v=63v-BykSWL0</a:t>
            </a:r>
            <a:r>
              <a:rPr lang="el-GR"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1403" name="Google Shape;1403;g32b8d80e59a_0_394"/>
          <p:cNvGrpSpPr/>
          <p:nvPr/>
        </p:nvGrpSpPr>
        <p:grpSpPr>
          <a:xfrm>
            <a:off x="10773074" y="2092991"/>
            <a:ext cx="3622164" cy="7165318"/>
            <a:chOff x="10948449" y="2091441"/>
            <a:chExt cx="3622164" cy="7165318"/>
          </a:xfrm>
        </p:grpSpPr>
        <p:sp>
          <p:nvSpPr>
            <p:cNvPr id="1404" name="Google Shape;1404;g32b8d80e59a_0_394"/>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g32b8d80e59a_0_394"/>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g32b8d80e59a_0_394"/>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g32b8d80e59a_0_394"/>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g32b8d80e59a_0_394"/>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g32b8d80e59a_0_394"/>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g32b8d80e59a_0_394"/>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g32b8d80e59a_0_394"/>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12" name="Google Shape;1412;g32b8d80e59a_0_394"/>
          <p:cNvPicPr preferRelativeResize="0"/>
          <p:nvPr/>
        </p:nvPicPr>
        <p:blipFill rotWithShape="1">
          <a:blip r:embed="rId7">
            <a:alphaModFix/>
          </a:blip>
          <a:srcRect l="12996" r="12989"/>
          <a:stretch/>
        </p:blipFill>
        <p:spPr>
          <a:xfrm>
            <a:off x="10987075" y="2247775"/>
            <a:ext cx="3225576" cy="68557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cxnSp>
        <p:nvCxnSpPr>
          <p:cNvPr id="1417" name="Google Shape;1417;g32ccc6c0044_0_3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cxnSp>
        <p:nvCxnSpPr>
          <p:cNvPr id="1418" name="Google Shape;1418;g32ccc6c0044_0_31"/>
          <p:cNvCxnSpPr/>
          <p:nvPr/>
        </p:nvCxnSpPr>
        <p:spPr>
          <a:xfrm rot="22947">
            <a:off x="7622346" y="2829679"/>
            <a:ext cx="719116" cy="0"/>
          </a:xfrm>
          <a:prstGeom prst="straightConnector1">
            <a:avLst/>
          </a:prstGeom>
          <a:noFill/>
          <a:ln w="9525" cap="flat" cmpd="sng">
            <a:solidFill>
              <a:srgbClr val="CFCF5A"/>
            </a:solidFill>
            <a:prstDash val="solid"/>
            <a:round/>
            <a:headEnd type="none" w="sm" len="sm"/>
            <a:tailEnd type="none" w="sm" len="sm"/>
          </a:ln>
        </p:spPr>
      </p:cxnSp>
      <p:grpSp>
        <p:nvGrpSpPr>
          <p:cNvPr id="1419" name="Google Shape;1419;g32ccc6c0044_0_31"/>
          <p:cNvGrpSpPr/>
          <p:nvPr/>
        </p:nvGrpSpPr>
        <p:grpSpPr>
          <a:xfrm>
            <a:off x="381027" y="2051850"/>
            <a:ext cx="10318531" cy="7915918"/>
            <a:chOff x="0" y="0"/>
            <a:chExt cx="3207900" cy="3846600"/>
          </a:xfrm>
        </p:grpSpPr>
        <p:sp>
          <p:nvSpPr>
            <p:cNvPr id="1420" name="Google Shape;1420;g32ccc6c0044_0_31"/>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CFCF5A"/>
            </a:solidFill>
            <a:ln>
              <a:noFill/>
            </a:ln>
          </p:spPr>
          <p:txBody>
            <a:bodyPr/>
            <a:lstStyle/>
            <a:p>
              <a:endParaRPr lang="pl-PL"/>
            </a:p>
          </p:txBody>
        </p:sp>
        <p:sp>
          <p:nvSpPr>
            <p:cNvPr id="1421" name="Google Shape;1421;g32ccc6c0044_0_31"/>
            <p:cNvSpPr txBox="1"/>
            <p:nvPr/>
          </p:nvSpPr>
          <p:spPr>
            <a:xfrm>
              <a:off x="0" y="0"/>
              <a:ext cx="3207900" cy="3846600"/>
            </a:xfrm>
            <a:prstGeom prst="rect">
              <a:avLst/>
            </a:prstGeom>
            <a:solidFill>
              <a:srgbClr val="CFCF5A"/>
            </a:solid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22000"/>
                </a:lnSpc>
                <a:spcBef>
                  <a:spcPts val="0"/>
                </a:spcBef>
                <a:spcAft>
                  <a:spcPts val="0"/>
                </a:spcAft>
                <a:buNone/>
              </a:pPr>
              <a:endParaRPr sz="1800">
                <a:solidFill>
                  <a:schemeClr val="dk1"/>
                </a:solidFill>
                <a:latin typeface="Calibri"/>
                <a:ea typeface="Calibri"/>
                <a:cs typeface="Calibri"/>
                <a:sym typeface="Calibri"/>
              </a:endParaRPr>
            </a:p>
            <a:p>
              <a:pPr marL="0" marR="0" lvl="0" indent="0" algn="l" rtl="0">
                <a:lnSpc>
                  <a:spcPct val="122000"/>
                </a:lnSpc>
                <a:spcBef>
                  <a:spcPts val="0"/>
                </a:spcBef>
                <a:spcAft>
                  <a:spcPts val="0"/>
                </a:spcAft>
                <a:buNone/>
              </a:pPr>
              <a:endParaRPr sz="1800">
                <a:solidFill>
                  <a:schemeClr val="dk1"/>
                </a:solidFill>
                <a:latin typeface="Calibri"/>
                <a:ea typeface="Calibri"/>
                <a:cs typeface="Calibri"/>
                <a:sym typeface="Calibri"/>
              </a:endParaRPr>
            </a:p>
          </p:txBody>
        </p:sp>
      </p:grpSp>
      <p:sp>
        <p:nvSpPr>
          <p:cNvPr id="1422" name="Google Shape;1422;g32ccc6c0044_0_31"/>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423" name="Google Shape;1423;g32ccc6c0044_0_31"/>
          <p:cNvGrpSpPr/>
          <p:nvPr/>
        </p:nvGrpSpPr>
        <p:grpSpPr>
          <a:xfrm>
            <a:off x="0" y="0"/>
            <a:ext cx="18288000" cy="10287000"/>
            <a:chOff x="0" y="0"/>
            <a:chExt cx="24384000" cy="13716000"/>
          </a:xfrm>
        </p:grpSpPr>
        <p:cxnSp>
          <p:nvCxnSpPr>
            <p:cNvPr id="1424" name="Google Shape;1424;g32ccc6c0044_0_3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425" name="Google Shape;1425;g32ccc6c0044_0_3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26" name="Google Shape;1426;g32ccc6c0044_0_3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427" name="Google Shape;1427;g32ccc6c0044_0_3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428" name="Google Shape;1428;g32ccc6c0044_0_3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1429" name="Google Shape;1429;g32ccc6c0044_0_31"/>
          <p:cNvSpPr txBox="1"/>
          <p:nvPr/>
        </p:nvSpPr>
        <p:spPr>
          <a:xfrm>
            <a:off x="845050" y="2742275"/>
            <a:ext cx="9908100" cy="6647943"/>
          </a:xfrm>
          <a:prstGeom prst="rect">
            <a:avLst/>
          </a:prstGeom>
          <a:noFill/>
          <a:ln>
            <a:noFill/>
          </a:ln>
        </p:spPr>
        <p:txBody>
          <a:bodyPr spcFirstLastPara="1" wrap="square" lIns="91425" tIns="91425" rIns="91425" bIns="91425" anchor="t" anchorCtr="0">
            <a:spAutoFit/>
          </a:bodyPr>
          <a:lstStyle/>
          <a:p>
            <a:pPr lvl="0">
              <a:buClr>
                <a:schemeClr val="dk1"/>
              </a:buClr>
              <a:buSzPts val="1100"/>
            </a:pPr>
            <a:r>
              <a:rPr lang="en-US" sz="2400" b="1" dirty="0">
                <a:solidFill>
                  <a:schemeClr val="dk1"/>
                </a:solidFill>
                <a:latin typeface="Montserrat"/>
                <a:ea typeface="Montserrat"/>
                <a:cs typeface="Montserrat"/>
                <a:sym typeface="Montserrat"/>
              </a:rPr>
              <a:t>NIEZBĘDNE MATERIAŁY</a:t>
            </a:r>
            <a:endParaRPr sz="3200" dirty="0">
              <a:solidFill>
                <a:schemeClr val="dk1"/>
              </a:solidFill>
              <a:latin typeface="Montserrat"/>
              <a:ea typeface="Montserrat"/>
              <a:cs typeface="Montserrat"/>
              <a:sym typeface="Montserrat"/>
            </a:endParaRPr>
          </a:p>
          <a:p>
            <a:pPr lvl="0">
              <a:lnSpc>
                <a:spcPct val="150000"/>
              </a:lnSpc>
              <a:buClr>
                <a:schemeClr val="dk1"/>
              </a:buClr>
              <a:buSzPts val="1100"/>
            </a:pPr>
            <a:r>
              <a:rPr lang="pl-PL" sz="2400" dirty="0">
                <a:solidFill>
                  <a:schemeClr val="dk1"/>
                </a:solidFill>
                <a:latin typeface="Montserrat"/>
                <a:ea typeface="Montserrat"/>
                <a:cs typeface="Montserrat"/>
                <a:sym typeface="Montserrat"/>
              </a:rPr>
              <a:t>Ubranie do naprawy
Żelazo (opcjonalnie)
Miarka lub linijka
Zmywalny marker tkaninowy
Nożyczki do tkanin
Nożyce do różowania (opcjonalnie)
Kawałki tkanin
Proste sworznie lub agrafki
Nić </a:t>
            </a:r>
            <a:r>
              <a:rPr lang="pl-PL" sz="2400" dirty="0" err="1">
                <a:solidFill>
                  <a:schemeClr val="dk1"/>
                </a:solidFill>
                <a:latin typeface="Montserrat"/>
                <a:ea typeface="Montserrat"/>
                <a:cs typeface="Montserrat"/>
                <a:sym typeface="Montserrat"/>
              </a:rPr>
              <a:t>Sashiko</a:t>
            </a:r>
            <a:r>
              <a:rPr lang="pl-PL" sz="2400" dirty="0">
                <a:solidFill>
                  <a:schemeClr val="dk1"/>
                </a:solidFill>
                <a:latin typeface="Montserrat"/>
                <a:ea typeface="Montserrat"/>
                <a:cs typeface="Montserrat"/>
                <a:sym typeface="Montserrat"/>
              </a:rPr>
              <a:t>
Igły </a:t>
            </a:r>
            <a:r>
              <a:rPr lang="pl-PL" sz="2400" dirty="0" err="1">
                <a:solidFill>
                  <a:schemeClr val="dk1"/>
                </a:solidFill>
                <a:latin typeface="Montserrat"/>
                <a:ea typeface="Montserrat"/>
                <a:cs typeface="Montserrat"/>
                <a:sym typeface="Montserrat"/>
              </a:rPr>
              <a:t>Sashiko</a:t>
            </a:r>
            <a:r>
              <a:rPr lang="pl-PL" sz="2400" dirty="0">
                <a:solidFill>
                  <a:schemeClr val="dk1"/>
                </a:solidFill>
                <a:latin typeface="Montserrat"/>
                <a:ea typeface="Montserrat"/>
                <a:cs typeface="Montserrat"/>
                <a:sym typeface="Montserrat"/>
              </a:rPr>
              <a:t>
Nożyczki do haftu lub nożyce do cięcia nici</a:t>
            </a:r>
            <a:endParaRPr sz="3200" dirty="0">
              <a:solidFill>
                <a:schemeClr val="dk1"/>
              </a:solidFill>
              <a:latin typeface="Montserrat"/>
              <a:ea typeface="Montserrat"/>
              <a:cs typeface="Montserrat"/>
              <a:sym typeface="Montserrat"/>
            </a:endParaRPr>
          </a:p>
        </p:txBody>
      </p:sp>
      <p:sp>
        <p:nvSpPr>
          <p:cNvPr id="1430" name="Google Shape;1430;g32ccc6c0044_0_31"/>
          <p:cNvSpPr/>
          <p:nvPr/>
        </p:nvSpPr>
        <p:spPr>
          <a:xfrm>
            <a:off x="2743200" y="1343750"/>
            <a:ext cx="13062475" cy="1163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431" name="Google Shape;1431;g32ccc6c0044_0_31"/>
          <p:cNvSpPr txBox="1"/>
          <p:nvPr/>
        </p:nvSpPr>
        <p:spPr>
          <a:xfrm>
            <a:off x="2727331" y="1502438"/>
            <a:ext cx="12833338" cy="923330"/>
          </a:xfrm>
          <a:prstGeom prst="rect">
            <a:avLst/>
          </a:prstGeom>
          <a:noFill/>
          <a:ln>
            <a:noFill/>
          </a:ln>
        </p:spPr>
        <p:txBody>
          <a:bodyPr spcFirstLastPara="1" wrap="square" lIns="0" tIns="0" rIns="0" bIns="0" anchor="t" anchorCtr="0">
            <a:spAutoFit/>
          </a:bodyPr>
          <a:lstStyle/>
          <a:p>
            <a:pPr lvl="0" algn="ctr"/>
            <a:r>
              <a:rPr lang="en-US" sz="6000" dirty="0" err="1">
                <a:solidFill>
                  <a:schemeClr val="lt1"/>
                </a:solidFill>
                <a:latin typeface="DM Serif Display"/>
                <a:ea typeface="DM Serif Display"/>
                <a:cs typeface="DM Serif Display"/>
                <a:sym typeface="DM Serif Display"/>
              </a:rPr>
              <a:t>Widoczne</a:t>
            </a:r>
            <a:r>
              <a:rPr lang="en-US" sz="6000" dirty="0">
                <a:solidFill>
                  <a:schemeClr val="lt1"/>
                </a:solidFill>
                <a:latin typeface="DM Serif Display"/>
                <a:ea typeface="DM Serif Display"/>
                <a:cs typeface="DM Serif Display"/>
                <a:sym typeface="DM Serif Display"/>
              </a:rPr>
              <a:t> </a:t>
            </a:r>
            <a:r>
              <a:rPr lang="en-US" sz="6000" dirty="0" err="1">
                <a:solidFill>
                  <a:schemeClr val="lt1"/>
                </a:solidFill>
                <a:latin typeface="DM Serif Display"/>
                <a:ea typeface="DM Serif Display"/>
                <a:cs typeface="DM Serif Display"/>
                <a:sym typeface="DM Serif Display"/>
              </a:rPr>
              <a:t>Naprawianie</a:t>
            </a:r>
            <a:r>
              <a:rPr lang="en-US" sz="4800" dirty="0">
                <a:solidFill>
                  <a:schemeClr val="lt1"/>
                </a:solidFill>
                <a:latin typeface="DM Serif Display"/>
                <a:ea typeface="DM Serif Display"/>
                <a:cs typeface="DM Serif Display"/>
                <a:sym typeface="DM Serif Display"/>
              </a:rPr>
              <a:t>- Boro and Sashiko</a:t>
            </a:r>
            <a:endParaRPr sz="4800" dirty="0">
              <a:solidFill>
                <a:schemeClr val="lt1"/>
              </a:solidFill>
            </a:endParaRPr>
          </a:p>
        </p:txBody>
      </p:sp>
      <p:pic>
        <p:nvPicPr>
          <p:cNvPr id="1432" name="Google Shape;1432;g32ccc6c0044_0_31"/>
          <p:cNvPicPr preferRelativeResize="0"/>
          <p:nvPr/>
        </p:nvPicPr>
        <p:blipFill>
          <a:blip r:embed="rId5">
            <a:alphaModFix/>
          </a:blip>
          <a:stretch>
            <a:fillRect/>
          </a:stretch>
        </p:blipFill>
        <p:spPr>
          <a:xfrm>
            <a:off x="7875524" y="3014050"/>
            <a:ext cx="6415949" cy="58223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436"/>
        <p:cNvGrpSpPr/>
        <p:nvPr/>
      </p:nvGrpSpPr>
      <p:grpSpPr>
        <a:xfrm>
          <a:off x="0" y="0"/>
          <a:ext cx="0" cy="0"/>
          <a:chOff x="0" y="0"/>
          <a:chExt cx="0" cy="0"/>
        </a:xfrm>
      </p:grpSpPr>
      <p:grpSp>
        <p:nvGrpSpPr>
          <p:cNvPr id="1437" name="Google Shape;1437;g32b8d80e59a_0_310"/>
          <p:cNvGrpSpPr/>
          <p:nvPr/>
        </p:nvGrpSpPr>
        <p:grpSpPr>
          <a:xfrm>
            <a:off x="0" y="0"/>
            <a:ext cx="18288000" cy="10287000"/>
            <a:chOff x="0" y="0"/>
            <a:chExt cx="24384000" cy="13716000"/>
          </a:xfrm>
        </p:grpSpPr>
        <p:cxnSp>
          <p:nvCxnSpPr>
            <p:cNvPr id="1438" name="Google Shape;1438;g32b8d80e59a_0_31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439" name="Google Shape;1439;g32b8d80e59a_0_31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40" name="Google Shape;1440;g32b8d80e59a_0_31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441" name="Google Shape;1441;g32b8d80e59a_0_31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1442" name="Google Shape;1442;g32b8d80e59a_0_31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443" name="Google Shape;1443;g32b8d80e59a_0_310"/>
          <p:cNvSpPr txBox="1"/>
          <p:nvPr/>
        </p:nvSpPr>
        <p:spPr>
          <a:xfrm>
            <a:off x="624840" y="1439250"/>
            <a:ext cx="873126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Widoczne</a:t>
            </a:r>
            <a:r>
              <a:rPr lang="en-US" sz="4963" dirty="0">
                <a:solidFill>
                  <a:schemeClr val="lt1"/>
                </a:solidFill>
                <a:latin typeface="DM Serif Display"/>
                <a:ea typeface="DM Serif Display"/>
                <a:cs typeface="DM Serif Display"/>
                <a:sym typeface="DM Serif Display"/>
              </a:rPr>
              <a:t> </a:t>
            </a:r>
            <a:r>
              <a:rPr lang="en-US" sz="4963" dirty="0" err="1">
                <a:solidFill>
                  <a:schemeClr val="lt1"/>
                </a:solidFill>
                <a:latin typeface="DM Serif Display"/>
                <a:ea typeface="DM Serif Display"/>
                <a:cs typeface="DM Serif Display"/>
                <a:sym typeface="DM Serif Display"/>
              </a:rPr>
              <a:t>Naprawianie</a:t>
            </a:r>
            <a:r>
              <a:rPr lang="en-US" sz="4963" dirty="0">
                <a:solidFill>
                  <a:schemeClr val="lt1"/>
                </a:solidFill>
                <a:latin typeface="DM Serif Display"/>
                <a:ea typeface="DM Serif Display"/>
                <a:cs typeface="DM Serif Display"/>
                <a:sym typeface="DM Serif Display"/>
              </a:rPr>
              <a:t>- Boro</a:t>
            </a:r>
            <a:endParaRPr dirty="0"/>
          </a:p>
        </p:txBody>
      </p:sp>
      <p:sp>
        <p:nvSpPr>
          <p:cNvPr id="1444" name="Google Shape;1444;g32b8d80e59a_0_31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1445" name="Google Shape;1445;g32b8d80e59a_0_31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446" name="Google Shape;1446;g32b8d80e59a_0_310"/>
          <p:cNvSpPr txBox="1"/>
          <p:nvPr/>
        </p:nvSpPr>
        <p:spPr>
          <a:xfrm>
            <a:off x="307450" y="2348650"/>
            <a:ext cx="9747300" cy="5555110"/>
          </a:xfrm>
          <a:prstGeom prst="rect">
            <a:avLst/>
          </a:prstGeom>
          <a:noFill/>
          <a:ln>
            <a:noFill/>
          </a:ln>
        </p:spPr>
        <p:txBody>
          <a:bodyPr spcFirstLastPara="1" wrap="square" lIns="0" tIns="0" rIns="0" bIns="0" anchor="t" anchorCtr="0">
            <a:spAutoFit/>
          </a:bodyPr>
          <a:lstStyle/>
          <a:p>
            <a:pPr marL="457200" lvl="0" indent="-361950">
              <a:lnSpc>
                <a:spcPct val="115000"/>
              </a:lnSpc>
              <a:buSzPts val="2100"/>
              <a:buAutoNum type="arabicPeriod"/>
            </a:pPr>
            <a:r>
              <a:rPr lang="pl-PL" sz="2199" dirty="0">
                <a:solidFill>
                  <a:srgbClr val="1E2328"/>
                </a:solidFill>
                <a:latin typeface="Montserrat"/>
                <a:ea typeface="Montserrat"/>
                <a:cs typeface="Montserrat"/>
                <a:sym typeface="Montserrat"/>
              </a:rPr>
              <a:t>Zmierz otwór lub rozdarcie, dodając 1,5-2,5 cm ze wszystkich stron. Pamiętaj: lepiej zrobić łatkę zbyt dużą niż za małą. Pozwoli to zakryć dziurę, jak również uszkodzone, postrzępione lub osłabione miejsca wokół niej oraz przyszyć łatę w mocną tkaninę. 
Wytnij łatę z resztek tkaniny zgodnie z wymiarami.
Włóż plaster pod rozdarcie tak, aby prawa strona łaty była skierowana na zewnątrz. Przypinajcie ją, uważając, żeby nie przypiąć nogawki (co się zdarza). Przerysuj naszywkę markerem do tkaniny.
Złóż pod krawędzią rozdarcia i przypnij szpilkę, aby uzyskać wykończoną krawędź wokół otworu.</a:t>
            </a:r>
            <a:endParaRPr sz="2199" dirty="0">
              <a:solidFill>
                <a:srgbClr val="1E2328"/>
              </a:solidFill>
              <a:latin typeface="Montserrat"/>
              <a:ea typeface="Montserrat"/>
              <a:cs typeface="Montserrat"/>
              <a:sym typeface="Montserrat"/>
            </a:endParaRPr>
          </a:p>
          <a:p>
            <a:pPr lvl="0">
              <a:lnSpc>
                <a:spcPct val="115000"/>
              </a:lnSpc>
              <a:buClr>
                <a:schemeClr val="dk1"/>
              </a:buClr>
            </a:pPr>
            <a:r>
              <a:rPr lang="pl-PL" sz="2399" b="1" dirty="0">
                <a:solidFill>
                  <a:srgbClr val="1E2328"/>
                </a:solidFill>
                <a:latin typeface="Montserrat"/>
                <a:ea typeface="Montserrat"/>
                <a:cs typeface="Montserrat"/>
                <a:sym typeface="Montserrat"/>
              </a:rPr>
              <a:t>WSKAZÓWKA: </a:t>
            </a:r>
            <a:r>
              <a:rPr lang="pl-PL" sz="2399" dirty="0">
                <a:solidFill>
                  <a:srgbClr val="1E2328"/>
                </a:solidFill>
                <a:latin typeface="Montserrat"/>
                <a:ea typeface="Montserrat"/>
                <a:cs typeface="Montserrat"/>
                <a:sym typeface="Montserrat"/>
              </a:rPr>
              <a:t>Przytnij wszelkie wytarte miejsca. Twoje ściegi będą wyglądać znacznie ładniej niż postrzępiona tkanina, a te osłabione włókna tylko je </a:t>
            </a:r>
            <a:r>
              <a:rPr lang="pl-PL" sz="2399" dirty="0" err="1">
                <a:solidFill>
                  <a:srgbClr val="1E2328"/>
                </a:solidFill>
                <a:latin typeface="Montserrat"/>
                <a:ea typeface="Montserrat"/>
                <a:cs typeface="Montserrat"/>
                <a:sym typeface="Montserrat"/>
              </a:rPr>
              <a:t>zaplączą</a:t>
            </a:r>
            <a:r>
              <a:rPr lang="pl-PL" sz="2399" dirty="0">
                <a:solidFill>
                  <a:srgbClr val="1E2328"/>
                </a:solidFill>
                <a:latin typeface="Montserrat"/>
                <a:ea typeface="Montserrat"/>
                <a:cs typeface="Montserrat"/>
                <a:sym typeface="Montserrat"/>
              </a:rPr>
              <a:t>. </a:t>
            </a:r>
            <a:endParaRPr sz="2199" dirty="0">
              <a:solidFill>
                <a:srgbClr val="1E2328"/>
              </a:solidFill>
              <a:latin typeface="Montserrat"/>
              <a:ea typeface="Montserrat"/>
              <a:cs typeface="Montserrat"/>
              <a:sym typeface="Montserrat"/>
            </a:endParaRPr>
          </a:p>
        </p:txBody>
      </p:sp>
      <p:pic>
        <p:nvPicPr>
          <p:cNvPr id="1447" name="Google Shape;1447;g32b8d80e59a_0_310"/>
          <p:cNvPicPr preferRelativeResize="0"/>
          <p:nvPr/>
        </p:nvPicPr>
        <p:blipFill rotWithShape="1">
          <a:blip r:embed="rId5">
            <a:alphaModFix/>
          </a:blip>
          <a:srcRect l="2307" r="51081"/>
          <a:stretch/>
        </p:blipFill>
        <p:spPr>
          <a:xfrm>
            <a:off x="10308625" y="5831400"/>
            <a:ext cx="2942274" cy="3898200"/>
          </a:xfrm>
          <a:prstGeom prst="rect">
            <a:avLst/>
          </a:prstGeom>
          <a:noFill/>
          <a:ln>
            <a:noFill/>
          </a:ln>
        </p:spPr>
      </p:pic>
      <p:pic>
        <p:nvPicPr>
          <p:cNvPr id="1448" name="Google Shape;1448;g32b8d80e59a_0_310"/>
          <p:cNvPicPr preferRelativeResize="0"/>
          <p:nvPr/>
        </p:nvPicPr>
        <p:blipFill rotWithShape="1">
          <a:blip r:embed="rId6">
            <a:alphaModFix/>
          </a:blip>
          <a:srcRect l="1621" r="51768"/>
          <a:stretch/>
        </p:blipFill>
        <p:spPr>
          <a:xfrm>
            <a:off x="10308625" y="1439250"/>
            <a:ext cx="2942276" cy="3839200"/>
          </a:xfrm>
          <a:prstGeom prst="rect">
            <a:avLst/>
          </a:prstGeom>
          <a:noFill/>
          <a:ln>
            <a:noFill/>
          </a:ln>
        </p:spPr>
      </p:pic>
      <p:pic>
        <p:nvPicPr>
          <p:cNvPr id="1449" name="Google Shape;1449;g32b8d80e59a_0_310"/>
          <p:cNvPicPr preferRelativeResize="0"/>
          <p:nvPr/>
        </p:nvPicPr>
        <p:blipFill rotWithShape="1">
          <a:blip r:embed="rId6">
            <a:alphaModFix/>
          </a:blip>
          <a:srcRect l="53390"/>
          <a:stretch/>
        </p:blipFill>
        <p:spPr>
          <a:xfrm>
            <a:off x="13504775" y="1508063"/>
            <a:ext cx="2942276" cy="3839200"/>
          </a:xfrm>
          <a:prstGeom prst="rect">
            <a:avLst/>
          </a:prstGeom>
          <a:noFill/>
          <a:ln>
            <a:noFill/>
          </a:ln>
        </p:spPr>
      </p:pic>
      <p:pic>
        <p:nvPicPr>
          <p:cNvPr id="1450" name="Google Shape;1450;g32b8d80e59a_0_310"/>
          <p:cNvPicPr preferRelativeResize="0"/>
          <p:nvPr/>
        </p:nvPicPr>
        <p:blipFill rotWithShape="1">
          <a:blip r:embed="rId5">
            <a:alphaModFix/>
          </a:blip>
          <a:srcRect l="53388"/>
          <a:stretch/>
        </p:blipFill>
        <p:spPr>
          <a:xfrm>
            <a:off x="13504775" y="5831400"/>
            <a:ext cx="2942274" cy="3898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5"/>
          <p:cNvGrpSpPr/>
          <p:nvPr/>
        </p:nvGrpSpPr>
        <p:grpSpPr>
          <a:xfrm>
            <a:off x="0" y="0"/>
            <a:ext cx="18288000" cy="10287000"/>
            <a:chOff x="0" y="0"/>
            <a:chExt cx="24384000" cy="13716000"/>
          </a:xfrm>
        </p:grpSpPr>
        <p:cxnSp>
          <p:nvCxnSpPr>
            <p:cNvPr id="168" name="Google Shape;168;p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9" name="Google Shape;169;p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70" name="Google Shape;170;p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71" name="Google Shape;171;p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72" name="Google Shape;172;p5"/>
          <p:cNvGrpSpPr/>
          <p:nvPr/>
        </p:nvGrpSpPr>
        <p:grpSpPr>
          <a:xfrm>
            <a:off x="0" y="1033462"/>
            <a:ext cx="6051534" cy="9253538"/>
            <a:chOff x="0" y="0"/>
            <a:chExt cx="1308826" cy="2001355"/>
          </a:xfrm>
        </p:grpSpPr>
        <p:sp>
          <p:nvSpPr>
            <p:cNvPr id="173" name="Google Shape;173;p5"/>
            <p:cNvSpPr/>
            <p:nvPr/>
          </p:nvSpPr>
          <p:spPr>
            <a:xfrm>
              <a:off x="0" y="0"/>
              <a:ext cx="1308826" cy="2001355"/>
            </a:xfrm>
            <a:custGeom>
              <a:avLst/>
              <a:gdLst/>
              <a:ahLst/>
              <a:cxnLst/>
              <a:rect l="l" t="t" r="r" b="b"/>
              <a:pathLst>
                <a:path w="1308826" h="2001355" extrusionOk="0">
                  <a:moveTo>
                    <a:pt x="0" y="0"/>
                  </a:moveTo>
                  <a:lnTo>
                    <a:pt x="1308826" y="0"/>
                  </a:lnTo>
                  <a:lnTo>
                    <a:pt x="1308826" y="2001355"/>
                  </a:lnTo>
                  <a:lnTo>
                    <a:pt x="0" y="2001355"/>
                  </a:lnTo>
                  <a:close/>
                </a:path>
              </a:pathLst>
            </a:custGeom>
            <a:solidFill>
              <a:srgbClr val="CFCF5A"/>
            </a:solidFill>
            <a:ln>
              <a:noFill/>
            </a:ln>
          </p:spPr>
          <p:txBody>
            <a:bodyPr/>
            <a:lstStyle/>
            <a:p>
              <a:endParaRPr lang="pl-PL"/>
            </a:p>
          </p:txBody>
        </p:sp>
        <p:sp>
          <p:nvSpPr>
            <p:cNvPr id="174" name="Google Shape;174;p5"/>
            <p:cNvSpPr txBox="1"/>
            <p:nvPr/>
          </p:nvSpPr>
          <p:spPr>
            <a:xfrm>
              <a:off x="0" y="0"/>
              <a:ext cx="1308826" cy="20013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5" name="Google Shape;175;p5"/>
          <p:cNvSpPr txBox="1"/>
          <p:nvPr/>
        </p:nvSpPr>
        <p:spPr>
          <a:xfrm>
            <a:off x="1028700" y="3830974"/>
            <a:ext cx="4119719"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PL" sz="6000" dirty="0">
                <a:solidFill>
                  <a:srgbClr val="FFFFFF"/>
                </a:solidFill>
                <a:latin typeface="DM Serif Display"/>
                <a:sym typeface="DM Serif Display"/>
              </a:rPr>
              <a:t>Cel nauki</a:t>
            </a:r>
            <a:endParaRPr dirty="0"/>
          </a:p>
        </p:txBody>
      </p:sp>
      <p:cxnSp>
        <p:nvCxnSpPr>
          <p:cNvPr id="176" name="Google Shape;176;p5"/>
          <p:cNvCxnSpPr/>
          <p:nvPr/>
        </p:nvCxnSpPr>
        <p:spPr>
          <a:xfrm>
            <a:off x="1087192" y="5869411"/>
            <a:ext cx="719041" cy="4762"/>
          </a:xfrm>
          <a:prstGeom prst="straightConnector1">
            <a:avLst/>
          </a:prstGeom>
          <a:noFill/>
          <a:ln w="9525" cap="flat" cmpd="sng">
            <a:solidFill>
              <a:srgbClr val="FFFFFF"/>
            </a:solidFill>
            <a:prstDash val="solid"/>
            <a:round/>
            <a:headEnd type="none" w="sm" len="sm"/>
            <a:tailEnd type="none" w="sm" len="sm"/>
          </a:ln>
        </p:spPr>
      </p:cxnSp>
      <p:sp>
        <p:nvSpPr>
          <p:cNvPr id="177" name="Google Shape;177;p5"/>
          <p:cNvSpPr txBox="1"/>
          <p:nvPr/>
        </p:nvSpPr>
        <p:spPr>
          <a:xfrm>
            <a:off x="772446" y="6219175"/>
            <a:ext cx="5094951" cy="4061112"/>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FFFFFF"/>
                </a:solidFill>
                <a:latin typeface="Montserrat"/>
                <a:ea typeface="Montserrat"/>
                <a:cs typeface="Montserrat"/>
                <a:sym typeface="Montserrat"/>
              </a:rPr>
              <a:t>Celem jednostki jest wyposażenie uczniów w zrozumienie kluczowej roli krawiectwa w dodawaniu wartości ubrań w procesie </a:t>
            </a:r>
            <a:r>
              <a:rPr lang="pl-PL" sz="2199" dirty="0" err="1">
                <a:solidFill>
                  <a:srgbClr val="FFFFFF"/>
                </a:solidFill>
                <a:latin typeface="Montserrat"/>
                <a:ea typeface="Montserrat"/>
                <a:cs typeface="Montserrat"/>
                <a:sym typeface="Montserrat"/>
              </a:rPr>
              <a:t>upcyclingu</a:t>
            </a:r>
            <a:r>
              <a:rPr lang="pl-PL" sz="2199" dirty="0">
                <a:solidFill>
                  <a:srgbClr val="FFFFFF"/>
                </a:solidFill>
                <a:latin typeface="Montserrat"/>
                <a:ea typeface="Montserrat"/>
                <a:cs typeface="Montserrat"/>
                <a:sym typeface="Montserrat"/>
              </a:rPr>
              <a:t>, co ostatecznie przyczynia się do bardziej zrównoważonych praktyk modowych.</a:t>
            </a:r>
            <a:endParaRPr sz="2199" dirty="0">
              <a:solidFill>
                <a:srgbClr val="FFFFFF"/>
              </a:solidFill>
              <a:latin typeface="Montserrat"/>
              <a:ea typeface="Montserrat"/>
              <a:cs typeface="Montserrat"/>
              <a:sym typeface="Montserrat"/>
            </a:endParaRPr>
          </a:p>
        </p:txBody>
      </p:sp>
      <p:sp>
        <p:nvSpPr>
          <p:cNvPr id="178" name="Google Shape;178;p5"/>
          <p:cNvSpPr/>
          <p:nvPr/>
        </p:nvSpPr>
        <p:spPr>
          <a:xfrm>
            <a:off x="5701777" y="5519654"/>
            <a:ext cx="699514" cy="699514"/>
          </a:xfrm>
          <a:custGeom>
            <a:avLst/>
            <a:gdLst/>
            <a:ahLst/>
            <a:cxnLst/>
            <a:rect l="l" t="t" r="r" b="b"/>
            <a:pathLst>
              <a:path w="699514" h="699514" extrusionOk="0">
                <a:moveTo>
                  <a:pt x="0" y="0"/>
                </a:moveTo>
                <a:lnTo>
                  <a:pt x="699515" y="0"/>
                </a:lnTo>
                <a:lnTo>
                  <a:pt x="699515" y="699515"/>
                </a:lnTo>
                <a:lnTo>
                  <a:pt x="0" y="699515"/>
                </a:lnTo>
                <a:lnTo>
                  <a:pt x="0" y="0"/>
                </a:lnTo>
                <a:close/>
              </a:path>
            </a:pathLst>
          </a:custGeom>
          <a:blipFill rotWithShape="1">
            <a:blip r:embed="rId4">
              <a:alphaModFix/>
            </a:blip>
            <a:stretch>
              <a:fillRect/>
            </a:stretch>
          </a:blipFill>
          <a:ln>
            <a:noFill/>
          </a:ln>
        </p:spPr>
        <p:txBody>
          <a:bodyPr/>
          <a:lstStyle/>
          <a:p>
            <a:endParaRPr lang="pl-PL"/>
          </a:p>
        </p:txBody>
      </p:sp>
      <p:grpSp>
        <p:nvGrpSpPr>
          <p:cNvPr id="179" name="Google Shape;179;p5"/>
          <p:cNvGrpSpPr/>
          <p:nvPr/>
        </p:nvGrpSpPr>
        <p:grpSpPr>
          <a:xfrm>
            <a:off x="6722053" y="2073816"/>
            <a:ext cx="9601200" cy="5141278"/>
            <a:chOff x="0" y="114300"/>
            <a:chExt cx="12801600" cy="6855039"/>
          </a:xfrm>
        </p:grpSpPr>
        <p:sp>
          <p:nvSpPr>
            <p:cNvPr id="180" name="Google Shape;180;p5"/>
            <p:cNvSpPr txBox="1"/>
            <p:nvPr/>
          </p:nvSpPr>
          <p:spPr>
            <a:xfrm>
              <a:off x="0" y="1554522"/>
              <a:ext cx="12801600" cy="5414817"/>
            </a:xfrm>
            <a:prstGeom prst="rect">
              <a:avLst/>
            </a:prstGeom>
            <a:noFill/>
            <a:ln>
              <a:noFill/>
            </a:ln>
          </p:spPr>
          <p:txBody>
            <a:bodyPr spcFirstLastPara="1" wrap="square" lIns="0" tIns="0" rIns="0" bIns="0" anchor="t" anchorCtr="0">
              <a:spAutoFit/>
            </a:bodyPr>
            <a:lstStyle/>
            <a:p>
              <a:pPr lvl="0">
                <a:lnSpc>
                  <a:spcPct val="150022"/>
                </a:lnSpc>
                <a:buClr>
                  <a:schemeClr val="dk1"/>
                </a:buClr>
              </a:pPr>
              <a:r>
                <a:rPr lang="pl-PL" sz="2199" dirty="0">
                  <a:solidFill>
                    <a:srgbClr val="1E2328"/>
                  </a:solidFill>
                  <a:latin typeface="Montserrat"/>
                  <a:ea typeface="Montserrat"/>
                  <a:cs typeface="Montserrat"/>
                  <a:sym typeface="Montserrat"/>
                </a:rPr>
                <a:t>Jednostka ta jest skierowana do osób/uczniów/przedsiębiorców, młodych w wieku prawnym oraz dorosłych, w tym: NEET, osób o niskich kwalifikacjach poszukujących pracy, profesjonalistów już pracujących w dziedzinie krawiectwa rzemieślniczego, uczniów ukończonych szkół średnich z programami projektowania mody i/lub produkcji odzieży tekstylnej. Szczególną uwagę poświęci się kobietom z trudnościami ekonomicznymi lub z powodu ich sytuacji uchodźczej i migracyjnej.</a:t>
              </a:r>
              <a:endParaRPr dirty="0"/>
            </a:p>
          </p:txBody>
        </p:sp>
        <p:sp>
          <p:nvSpPr>
            <p:cNvPr id="181" name="Google Shape;181;p5"/>
            <p:cNvSpPr txBox="1"/>
            <p:nvPr/>
          </p:nvSpPr>
          <p:spPr>
            <a:xfrm>
              <a:off x="0" y="114300"/>
              <a:ext cx="9110276" cy="123110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PL" sz="6000" b="0" i="0" u="none" strike="noStrike" cap="none" dirty="0">
                  <a:solidFill>
                    <a:srgbClr val="1E2328"/>
                  </a:solidFill>
                  <a:latin typeface="DM Serif Display"/>
                  <a:ea typeface="DM Serif Display"/>
                  <a:cs typeface="DM Serif Display"/>
                  <a:sym typeface="DM Serif Display"/>
                </a:rPr>
                <a:t>Grupa docelowa</a:t>
              </a:r>
              <a:endParaRPr dirty="0"/>
            </a:p>
          </p:txBody>
        </p:sp>
      </p:grpSp>
      <p:grpSp>
        <p:nvGrpSpPr>
          <p:cNvPr id="182" name="Google Shape;182;p5"/>
          <p:cNvGrpSpPr/>
          <p:nvPr/>
        </p:nvGrpSpPr>
        <p:grpSpPr>
          <a:xfrm>
            <a:off x="6736672" y="8264973"/>
            <a:ext cx="9601200" cy="1439967"/>
            <a:chOff x="0" y="585250"/>
            <a:chExt cx="12801600" cy="1919956"/>
          </a:xfrm>
        </p:grpSpPr>
        <p:sp>
          <p:nvSpPr>
            <p:cNvPr id="183" name="Google Shape;183;p5"/>
            <p:cNvSpPr txBox="1"/>
            <p:nvPr/>
          </p:nvSpPr>
          <p:spPr>
            <a:xfrm>
              <a:off x="0" y="1828354"/>
              <a:ext cx="12801600" cy="676852"/>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Modyfikacja odzieży, techniki ręcznego i maszynowego szycia</a:t>
              </a:r>
              <a:endParaRPr dirty="0"/>
            </a:p>
          </p:txBody>
        </p:sp>
        <p:sp>
          <p:nvSpPr>
            <p:cNvPr id="184" name="Google Shape;184;p5"/>
            <p:cNvSpPr txBox="1"/>
            <p:nvPr/>
          </p:nvSpPr>
          <p:spPr>
            <a:xfrm>
              <a:off x="0" y="585250"/>
              <a:ext cx="10728171" cy="1231107"/>
            </a:xfrm>
            <a:prstGeom prst="rect">
              <a:avLst/>
            </a:prstGeom>
            <a:noFill/>
            <a:ln>
              <a:noFill/>
            </a:ln>
          </p:spPr>
          <p:txBody>
            <a:bodyPr spcFirstLastPara="1" wrap="square" lIns="0" tIns="0" rIns="0" bIns="0" anchor="t" anchorCtr="0">
              <a:spAutoFit/>
            </a:bodyPr>
            <a:lstStyle/>
            <a:p>
              <a:pPr lvl="0"/>
              <a:r>
                <a:rPr lang="pl-PL" sz="6000" dirty="0">
                  <a:solidFill>
                    <a:srgbClr val="1E2328"/>
                  </a:solidFill>
                  <a:latin typeface="DM Serif Display"/>
                  <a:ea typeface="DM Serif Display"/>
                  <a:cs typeface="DM Serif Display"/>
                  <a:sym typeface="DM Serif Display"/>
                </a:rPr>
                <a:t>Koncepcje kluczowe</a:t>
              </a:r>
              <a:endParaRPr dirty="0"/>
            </a:p>
          </p:txBody>
        </p:sp>
      </p:grpSp>
      <p:sp>
        <p:nvSpPr>
          <p:cNvPr id="185" name="Google Shape;185;p5"/>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86" name="Google Shape;186;p5"/>
          <p:cNvGrpSpPr/>
          <p:nvPr/>
        </p:nvGrpSpPr>
        <p:grpSpPr>
          <a:xfrm>
            <a:off x="0" y="0"/>
            <a:ext cx="18288000" cy="10287000"/>
            <a:chOff x="0" y="0"/>
            <a:chExt cx="24384000" cy="13716000"/>
          </a:xfrm>
        </p:grpSpPr>
        <p:cxnSp>
          <p:nvCxnSpPr>
            <p:cNvPr id="187" name="Google Shape;187;p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88" name="Google Shape;188;p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89" name="Google Shape;189;p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90" name="Google Shape;190;p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191" name="Google Shape;191;p5"/>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454"/>
        <p:cNvGrpSpPr/>
        <p:nvPr/>
      </p:nvGrpSpPr>
      <p:grpSpPr>
        <a:xfrm>
          <a:off x="0" y="0"/>
          <a:ext cx="0" cy="0"/>
          <a:chOff x="0" y="0"/>
          <a:chExt cx="0" cy="0"/>
        </a:xfrm>
      </p:grpSpPr>
      <p:grpSp>
        <p:nvGrpSpPr>
          <p:cNvPr id="1455" name="Google Shape;1455;g32ccc6c0044_0_5"/>
          <p:cNvGrpSpPr/>
          <p:nvPr/>
        </p:nvGrpSpPr>
        <p:grpSpPr>
          <a:xfrm>
            <a:off x="0" y="0"/>
            <a:ext cx="18288000" cy="10287000"/>
            <a:chOff x="0" y="0"/>
            <a:chExt cx="24384000" cy="13716000"/>
          </a:xfrm>
        </p:grpSpPr>
        <p:cxnSp>
          <p:nvCxnSpPr>
            <p:cNvPr id="1456" name="Google Shape;1456;g32ccc6c0044_0_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457" name="Google Shape;1457;g32ccc6c0044_0_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58" name="Google Shape;1458;g32ccc6c0044_0_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459" name="Google Shape;1459;g32ccc6c0044_0_5"/>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1460" name="Google Shape;1460;g32ccc6c0044_0_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461" name="Google Shape;1461;g32ccc6c0044_0_5"/>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Widoczne</a:t>
            </a:r>
            <a:r>
              <a:rPr lang="en-US" sz="4963" dirty="0">
                <a:solidFill>
                  <a:schemeClr val="lt1"/>
                </a:solidFill>
                <a:latin typeface="DM Serif Display"/>
                <a:ea typeface="DM Serif Display"/>
                <a:cs typeface="DM Serif Display"/>
                <a:sym typeface="DM Serif Display"/>
              </a:rPr>
              <a:t> </a:t>
            </a:r>
            <a:r>
              <a:rPr lang="en-US" sz="4963" dirty="0" err="1">
                <a:solidFill>
                  <a:schemeClr val="lt1"/>
                </a:solidFill>
                <a:latin typeface="DM Serif Display"/>
                <a:ea typeface="DM Serif Display"/>
                <a:cs typeface="DM Serif Display"/>
                <a:sym typeface="DM Serif Display"/>
              </a:rPr>
              <a:t>Naprawianie</a:t>
            </a:r>
            <a:r>
              <a:rPr lang="en-US" sz="4963" dirty="0">
                <a:solidFill>
                  <a:schemeClr val="lt1"/>
                </a:solidFill>
                <a:latin typeface="DM Serif Display"/>
                <a:ea typeface="DM Serif Display"/>
                <a:cs typeface="DM Serif Display"/>
                <a:sym typeface="DM Serif Display"/>
              </a:rPr>
              <a:t>- Boro</a:t>
            </a:r>
            <a:endParaRPr dirty="0"/>
          </a:p>
        </p:txBody>
      </p:sp>
      <p:sp>
        <p:nvSpPr>
          <p:cNvPr id="1462" name="Google Shape;1462;g32ccc6c0044_0_5"/>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1463" name="Google Shape;1463;g32ccc6c0044_0_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464" name="Google Shape;1464;g32ccc6c0044_0_5"/>
          <p:cNvSpPr txBox="1"/>
          <p:nvPr/>
        </p:nvSpPr>
        <p:spPr>
          <a:xfrm>
            <a:off x="430350" y="2444100"/>
            <a:ext cx="9524100" cy="5307479"/>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endParaRPr dirty="0"/>
          </a:p>
          <a:p>
            <a:pPr lvl="0">
              <a:lnSpc>
                <a:spcPct val="115000"/>
              </a:lnSpc>
            </a:pPr>
            <a:r>
              <a:rPr lang="pl-PL" sz="2199" dirty="0">
                <a:solidFill>
                  <a:srgbClr val="1E2328"/>
                </a:solidFill>
                <a:latin typeface="Montserrat"/>
                <a:ea typeface="Montserrat"/>
                <a:cs typeface="Montserrat"/>
                <a:sym typeface="Montserrat"/>
              </a:rPr>
              <a:t>5. Używając podstawowego ściegu rękawiczkowego (patrz podstawowe ściegi konstrukcyjne), przymocuj krawędź otworu do łaty. Kontynuuj, aż cała dziura zostanie przyszyta pod spodem ładnymi ściegami rękawiczek.
6. Włóż łatkę pod rozdarcie tak, aby prawa strona łaty była skierowana na zewnątrz. Przypinajcie ją, uważając, żeby nie przypiąć nogawki (co się zdarza). Przerysuj naszywkę markerem do tkaniny.
7. Używając podstawowego ściegu biegnącego (patrz podstawowe ściegi przypinające), zacznij szyć od jednego końca konturu. Kontynuuj linię oczek, aż dojdziesz do drugiego końca łatki. Zejdź w dół, aby zacząć kolejną linię oczek zza łatki, zachowując pionowe linie ukryte. Rób dalej tam i z powrotem wzdłuż rzędów oczek, aż przeszyjesz całą łatkę.</a:t>
            </a:r>
            <a:endParaRPr sz="2199" dirty="0">
              <a:solidFill>
                <a:srgbClr val="1E2328"/>
              </a:solidFill>
              <a:latin typeface="Montserrat"/>
              <a:ea typeface="Montserrat"/>
              <a:cs typeface="Montserrat"/>
              <a:sym typeface="Montserrat"/>
            </a:endParaRPr>
          </a:p>
        </p:txBody>
      </p:sp>
      <p:pic>
        <p:nvPicPr>
          <p:cNvPr id="1465" name="Google Shape;1465;g32ccc6c0044_0_5"/>
          <p:cNvPicPr preferRelativeResize="0"/>
          <p:nvPr/>
        </p:nvPicPr>
        <p:blipFill rotWithShape="1">
          <a:blip r:embed="rId5">
            <a:alphaModFix/>
          </a:blip>
          <a:srcRect l="2469" r="51709"/>
          <a:stretch/>
        </p:blipFill>
        <p:spPr>
          <a:xfrm>
            <a:off x="10102813" y="1320638"/>
            <a:ext cx="3149950" cy="4216716"/>
          </a:xfrm>
          <a:prstGeom prst="rect">
            <a:avLst/>
          </a:prstGeom>
          <a:noFill/>
          <a:ln>
            <a:noFill/>
          </a:ln>
        </p:spPr>
      </p:pic>
      <p:pic>
        <p:nvPicPr>
          <p:cNvPr id="1466" name="Google Shape;1466;g32ccc6c0044_0_5"/>
          <p:cNvPicPr preferRelativeResize="0"/>
          <p:nvPr/>
        </p:nvPicPr>
        <p:blipFill rotWithShape="1">
          <a:blip r:embed="rId5">
            <a:alphaModFix/>
          </a:blip>
          <a:srcRect l="54180"/>
          <a:stretch/>
        </p:blipFill>
        <p:spPr>
          <a:xfrm>
            <a:off x="13401125" y="1320662"/>
            <a:ext cx="3149950" cy="4216675"/>
          </a:xfrm>
          <a:prstGeom prst="rect">
            <a:avLst/>
          </a:prstGeom>
          <a:noFill/>
          <a:ln>
            <a:noFill/>
          </a:ln>
        </p:spPr>
      </p:pic>
      <p:pic>
        <p:nvPicPr>
          <p:cNvPr id="1467" name="Google Shape;1467;g32ccc6c0044_0_5"/>
          <p:cNvPicPr preferRelativeResize="0"/>
          <p:nvPr/>
        </p:nvPicPr>
        <p:blipFill rotWithShape="1">
          <a:blip r:embed="rId6">
            <a:alphaModFix/>
          </a:blip>
          <a:srcRect l="43066" t="16831" r="1642" b="3359"/>
          <a:stretch/>
        </p:blipFill>
        <p:spPr>
          <a:xfrm>
            <a:off x="11301350" y="5055363"/>
            <a:ext cx="4697600" cy="497897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471"/>
        <p:cNvGrpSpPr/>
        <p:nvPr/>
      </p:nvGrpSpPr>
      <p:grpSpPr>
        <a:xfrm>
          <a:off x="0" y="0"/>
          <a:ext cx="0" cy="0"/>
          <a:chOff x="0" y="0"/>
          <a:chExt cx="0" cy="0"/>
        </a:xfrm>
      </p:grpSpPr>
      <p:grpSp>
        <p:nvGrpSpPr>
          <p:cNvPr id="1472" name="Google Shape;1472;g32b8d80e59a_0_574"/>
          <p:cNvGrpSpPr/>
          <p:nvPr/>
        </p:nvGrpSpPr>
        <p:grpSpPr>
          <a:xfrm>
            <a:off x="0" y="0"/>
            <a:ext cx="18288000" cy="10287000"/>
            <a:chOff x="0" y="0"/>
            <a:chExt cx="24384000" cy="13716000"/>
          </a:xfrm>
        </p:grpSpPr>
        <p:cxnSp>
          <p:nvCxnSpPr>
            <p:cNvPr id="1473" name="Google Shape;1473;g32b8d80e59a_0_57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474" name="Google Shape;1474;g32b8d80e59a_0_57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75" name="Google Shape;1475;g32b8d80e59a_0_57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476" name="Google Shape;1476;g32b8d80e59a_0_574"/>
            <p:cNvSpPr txBox="1"/>
            <p:nvPr/>
          </p:nvSpPr>
          <p:spPr>
            <a:xfrm>
              <a:off x="9588879" y="439208"/>
              <a:ext cx="3675000" cy="513000"/>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a:solidFill>
                    <a:srgbClr val="1E2328"/>
                  </a:solidFill>
                  <a:latin typeface="Montserrat"/>
                  <a:ea typeface="Montserrat"/>
                  <a:cs typeface="Montserrat"/>
                  <a:sym typeface="Montserrat"/>
                </a:rPr>
                <a:t>Module 4, Unit 1</a:t>
              </a:r>
              <a:endParaRPr sz="2499">
                <a:solidFill>
                  <a:srgbClr val="1E2328"/>
                </a:solidFill>
                <a:latin typeface="Montserrat"/>
                <a:ea typeface="Montserrat"/>
                <a:cs typeface="Montserrat"/>
                <a:sym typeface="Montserrat"/>
              </a:endParaRPr>
            </a:p>
          </p:txBody>
        </p:sp>
      </p:grpSp>
      <p:cxnSp>
        <p:nvCxnSpPr>
          <p:cNvPr id="1477" name="Google Shape;1477;g32b8d80e59a_0_57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478" name="Google Shape;1478;g32b8d80e59a_0_574"/>
          <p:cNvSpPr txBox="1"/>
          <p:nvPr/>
        </p:nvSpPr>
        <p:spPr>
          <a:xfrm>
            <a:off x="135750" y="1208338"/>
            <a:ext cx="8327400" cy="931730"/>
          </a:xfrm>
          <a:prstGeom prst="rect">
            <a:avLst/>
          </a:prstGeom>
          <a:noFill/>
          <a:ln>
            <a:noFill/>
          </a:ln>
        </p:spPr>
        <p:txBody>
          <a:bodyPr spcFirstLastPara="1" wrap="square" lIns="0" tIns="0" rIns="0" bIns="0" anchor="t" anchorCtr="0">
            <a:spAutoFit/>
          </a:bodyPr>
          <a:lstStyle/>
          <a:p>
            <a:pPr marL="0" lvl="0" indent="0" algn="l" rtl="0">
              <a:lnSpc>
                <a:spcPct val="122002"/>
              </a:lnSpc>
              <a:spcBef>
                <a:spcPts val="0"/>
              </a:spcBef>
              <a:spcAft>
                <a:spcPts val="0"/>
              </a:spcAft>
              <a:buClr>
                <a:schemeClr val="dk1"/>
              </a:buClr>
              <a:buFont typeface="Arial"/>
              <a:buNone/>
            </a:pPr>
            <a:r>
              <a:rPr lang="pl-PL" sz="4963" dirty="0">
                <a:solidFill>
                  <a:schemeClr val="lt1"/>
                </a:solidFill>
                <a:latin typeface="DM Serif Display"/>
                <a:ea typeface="DM Serif Display"/>
                <a:cs typeface="DM Serif Display"/>
                <a:sym typeface="DM Serif Display"/>
              </a:rPr>
              <a:t>Wzory </a:t>
            </a:r>
            <a:r>
              <a:rPr lang="en-US" sz="4963" dirty="0">
                <a:solidFill>
                  <a:schemeClr val="lt1"/>
                </a:solidFill>
                <a:latin typeface="DM Serif Display"/>
                <a:ea typeface="DM Serif Display"/>
                <a:cs typeface="DM Serif Display"/>
                <a:sym typeface="DM Serif Display"/>
              </a:rPr>
              <a:t>Sashiko</a:t>
            </a:r>
            <a:endParaRPr dirty="0"/>
          </a:p>
        </p:txBody>
      </p:sp>
      <p:sp>
        <p:nvSpPr>
          <p:cNvPr id="1479" name="Google Shape;1479;g32b8d80e59a_0_574"/>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en-US" sz="2499" b="0" i="0" u="none" strike="noStrike" cap="none">
                <a:solidFill>
                  <a:srgbClr val="1E2328"/>
                </a:solidFill>
                <a:latin typeface="DM Serif Display"/>
                <a:ea typeface="DM Serif Display"/>
                <a:cs typeface="DM Serif Display"/>
                <a:sym typeface="DM Serif Display"/>
              </a:rPr>
              <a:t>UpTraK Training Programme</a:t>
            </a:r>
            <a:endParaRPr/>
          </a:p>
        </p:txBody>
      </p:sp>
      <p:sp>
        <p:nvSpPr>
          <p:cNvPr id="1480" name="Google Shape;1480;g32b8d80e59a_0_57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pic>
        <p:nvPicPr>
          <p:cNvPr id="1481" name="Google Shape;1481;g32b8d80e59a_0_574"/>
          <p:cNvPicPr preferRelativeResize="0"/>
          <p:nvPr/>
        </p:nvPicPr>
        <p:blipFill rotWithShape="1">
          <a:blip r:embed="rId5">
            <a:alphaModFix/>
          </a:blip>
          <a:srcRect l="13672" t="23765" r="19271" b="28115"/>
          <a:stretch/>
        </p:blipFill>
        <p:spPr>
          <a:xfrm>
            <a:off x="1240975" y="2246350"/>
            <a:ext cx="4087826" cy="2933275"/>
          </a:xfrm>
          <a:prstGeom prst="rect">
            <a:avLst/>
          </a:prstGeom>
          <a:noFill/>
          <a:ln>
            <a:noFill/>
          </a:ln>
        </p:spPr>
      </p:pic>
      <p:pic>
        <p:nvPicPr>
          <p:cNvPr id="1482" name="Google Shape;1482;g32b8d80e59a_0_574"/>
          <p:cNvPicPr preferRelativeResize="0"/>
          <p:nvPr/>
        </p:nvPicPr>
        <p:blipFill rotWithShape="1">
          <a:blip r:embed="rId6">
            <a:alphaModFix/>
          </a:blip>
          <a:srcRect l="8526" t="12048" r="25985" b="39832"/>
          <a:stretch/>
        </p:blipFill>
        <p:spPr>
          <a:xfrm>
            <a:off x="6052675" y="2246350"/>
            <a:ext cx="3992226" cy="2933275"/>
          </a:xfrm>
          <a:prstGeom prst="rect">
            <a:avLst/>
          </a:prstGeom>
          <a:noFill/>
          <a:ln>
            <a:noFill/>
          </a:ln>
        </p:spPr>
      </p:pic>
      <p:pic>
        <p:nvPicPr>
          <p:cNvPr id="1483" name="Google Shape;1483;g32b8d80e59a_0_574"/>
          <p:cNvPicPr preferRelativeResize="0"/>
          <p:nvPr/>
        </p:nvPicPr>
        <p:blipFill rotWithShape="1">
          <a:blip r:embed="rId7">
            <a:alphaModFix/>
          </a:blip>
          <a:srcRect l="30993" t="4556" r="1951" b="47324"/>
          <a:stretch/>
        </p:blipFill>
        <p:spPr>
          <a:xfrm>
            <a:off x="1240975" y="6196750"/>
            <a:ext cx="4087826" cy="2933275"/>
          </a:xfrm>
          <a:prstGeom prst="rect">
            <a:avLst/>
          </a:prstGeom>
          <a:noFill/>
          <a:ln>
            <a:noFill/>
          </a:ln>
        </p:spPr>
      </p:pic>
      <p:pic>
        <p:nvPicPr>
          <p:cNvPr id="1484" name="Google Shape;1484;g32b8d80e59a_0_574"/>
          <p:cNvPicPr preferRelativeResize="0"/>
          <p:nvPr/>
        </p:nvPicPr>
        <p:blipFill rotWithShape="1">
          <a:blip r:embed="rId8">
            <a:alphaModFix/>
          </a:blip>
          <a:srcRect l="6866" t="10292" r="26077" b="41588"/>
          <a:stretch/>
        </p:blipFill>
        <p:spPr>
          <a:xfrm>
            <a:off x="11309825" y="2246350"/>
            <a:ext cx="4087826" cy="2933275"/>
          </a:xfrm>
          <a:prstGeom prst="rect">
            <a:avLst/>
          </a:prstGeom>
          <a:noFill/>
          <a:ln>
            <a:noFill/>
          </a:ln>
        </p:spPr>
      </p:pic>
      <p:pic>
        <p:nvPicPr>
          <p:cNvPr id="1485" name="Google Shape;1485;g32b8d80e59a_0_574"/>
          <p:cNvPicPr preferRelativeResize="0"/>
          <p:nvPr/>
        </p:nvPicPr>
        <p:blipFill rotWithShape="1">
          <a:blip r:embed="rId9">
            <a:alphaModFix/>
          </a:blip>
          <a:srcRect l="16468" t="29901" r="16475" b="23632"/>
          <a:stretch/>
        </p:blipFill>
        <p:spPr>
          <a:xfrm>
            <a:off x="11309825" y="6295975"/>
            <a:ext cx="4087826" cy="2832574"/>
          </a:xfrm>
          <a:prstGeom prst="rect">
            <a:avLst/>
          </a:prstGeom>
          <a:noFill/>
          <a:ln>
            <a:noFill/>
          </a:ln>
        </p:spPr>
      </p:pic>
      <p:pic>
        <p:nvPicPr>
          <p:cNvPr id="1486" name="Google Shape;1486;g32b8d80e59a_0_574"/>
          <p:cNvPicPr preferRelativeResize="0"/>
          <p:nvPr/>
        </p:nvPicPr>
        <p:blipFill rotWithShape="1">
          <a:blip r:embed="rId10">
            <a:alphaModFix/>
          </a:blip>
          <a:srcRect l="16274" t="48454" r="16670" b="5078"/>
          <a:stretch/>
        </p:blipFill>
        <p:spPr>
          <a:xfrm>
            <a:off x="6004875" y="6247100"/>
            <a:ext cx="4087826" cy="2832574"/>
          </a:xfrm>
          <a:prstGeom prst="rect">
            <a:avLst/>
          </a:prstGeom>
          <a:noFill/>
          <a:ln>
            <a:noFill/>
          </a:ln>
        </p:spPr>
      </p:pic>
      <p:sp>
        <p:nvSpPr>
          <p:cNvPr id="1487" name="Google Shape;1487;g32b8d80e59a_0_574"/>
          <p:cNvSpPr txBox="1"/>
          <p:nvPr/>
        </p:nvSpPr>
        <p:spPr>
          <a:xfrm>
            <a:off x="1240963" y="5179625"/>
            <a:ext cx="3972600" cy="735000"/>
          </a:xfrm>
          <a:prstGeom prst="rect">
            <a:avLst/>
          </a:prstGeom>
          <a:noFill/>
          <a:ln>
            <a:noFill/>
          </a:ln>
        </p:spPr>
        <p:txBody>
          <a:bodyPr spcFirstLastPara="1" wrap="square" lIns="91425" tIns="91425" rIns="91425" bIns="91425" anchor="t" anchorCtr="0">
            <a:noAutofit/>
          </a:bodyPr>
          <a:lstStyle/>
          <a:p>
            <a:pPr lvl="0"/>
            <a:r>
              <a:rPr lang="en-US" sz="3200" dirty="0">
                <a:solidFill>
                  <a:schemeClr val="dk1"/>
                </a:solidFill>
                <a:latin typeface="DM Serif Display"/>
                <a:ea typeface="DM Serif Display"/>
                <a:cs typeface="DM Serif Display"/>
                <a:sym typeface="DM Serif Display"/>
              </a:rPr>
              <a:t>Kwiat </a:t>
            </a:r>
            <a:r>
              <a:rPr lang="en-US" sz="3200" dirty="0" err="1">
                <a:solidFill>
                  <a:schemeClr val="dk1"/>
                </a:solidFill>
                <a:latin typeface="DM Serif Display"/>
                <a:ea typeface="DM Serif Display"/>
                <a:cs typeface="DM Serif Display"/>
                <a:sym typeface="DM Serif Display"/>
              </a:rPr>
              <a:t>persymony</a:t>
            </a:r>
            <a:endParaRPr sz="3200" dirty="0">
              <a:solidFill>
                <a:schemeClr val="dk1"/>
              </a:solidFill>
              <a:latin typeface="DM Serif Display"/>
              <a:ea typeface="DM Serif Display"/>
              <a:cs typeface="DM Serif Display"/>
              <a:sym typeface="DM Serif Display"/>
            </a:endParaRPr>
          </a:p>
        </p:txBody>
      </p:sp>
      <p:sp>
        <p:nvSpPr>
          <p:cNvPr id="1488" name="Google Shape;1488;g32b8d80e59a_0_574"/>
          <p:cNvSpPr txBox="1"/>
          <p:nvPr/>
        </p:nvSpPr>
        <p:spPr>
          <a:xfrm>
            <a:off x="1240963" y="9122100"/>
            <a:ext cx="3972600" cy="735000"/>
          </a:xfrm>
          <a:prstGeom prst="rect">
            <a:avLst/>
          </a:prstGeom>
          <a:noFill/>
          <a:ln>
            <a:noFill/>
          </a:ln>
        </p:spPr>
        <p:txBody>
          <a:bodyPr spcFirstLastPara="1" wrap="square" lIns="91425" tIns="91425" rIns="91425" bIns="91425" anchor="t" anchorCtr="0">
            <a:noAutofit/>
          </a:bodyPr>
          <a:lstStyle/>
          <a:p>
            <a:pPr lvl="0"/>
            <a:r>
              <a:rPr lang="en-US" sz="3200" dirty="0" err="1">
                <a:solidFill>
                  <a:schemeClr val="dk1"/>
                </a:solidFill>
                <a:latin typeface="DM Serif Display"/>
                <a:ea typeface="DM Serif Display"/>
                <a:cs typeface="DM Serif Display"/>
                <a:sym typeface="DM Serif Display"/>
              </a:rPr>
              <a:t>Żółwia</a:t>
            </a:r>
            <a:r>
              <a:rPr lang="en-US" sz="3200" dirty="0">
                <a:solidFill>
                  <a:schemeClr val="dk1"/>
                </a:solidFill>
                <a:latin typeface="DM Serif Display"/>
                <a:ea typeface="DM Serif Display"/>
                <a:cs typeface="DM Serif Display"/>
                <a:sym typeface="DM Serif Display"/>
              </a:rPr>
              <a:t> </a:t>
            </a:r>
            <a:r>
              <a:rPr lang="en-US" sz="3200" dirty="0" err="1">
                <a:solidFill>
                  <a:schemeClr val="dk1"/>
                </a:solidFill>
                <a:latin typeface="DM Serif Display"/>
                <a:ea typeface="DM Serif Display"/>
                <a:cs typeface="DM Serif Display"/>
                <a:sym typeface="DM Serif Display"/>
              </a:rPr>
              <a:t>skorupa</a:t>
            </a:r>
            <a:endParaRPr sz="3200" dirty="0">
              <a:solidFill>
                <a:schemeClr val="dk1"/>
              </a:solidFill>
              <a:latin typeface="DM Serif Display"/>
              <a:ea typeface="DM Serif Display"/>
              <a:cs typeface="DM Serif Display"/>
              <a:sym typeface="DM Serif Display"/>
            </a:endParaRPr>
          </a:p>
        </p:txBody>
      </p:sp>
      <p:sp>
        <p:nvSpPr>
          <p:cNvPr id="1489" name="Google Shape;1489;g32b8d80e59a_0_574"/>
          <p:cNvSpPr txBox="1"/>
          <p:nvPr/>
        </p:nvSpPr>
        <p:spPr>
          <a:xfrm>
            <a:off x="6062475" y="5179625"/>
            <a:ext cx="3972600" cy="735000"/>
          </a:xfrm>
          <a:prstGeom prst="rect">
            <a:avLst/>
          </a:prstGeom>
          <a:noFill/>
          <a:ln>
            <a:noFill/>
          </a:ln>
        </p:spPr>
        <p:txBody>
          <a:bodyPr spcFirstLastPara="1" wrap="square" lIns="91425" tIns="91425" rIns="91425" bIns="91425" anchor="t" anchorCtr="0">
            <a:noAutofit/>
          </a:bodyPr>
          <a:lstStyle/>
          <a:p>
            <a:pPr lvl="0"/>
            <a:r>
              <a:rPr lang="en-US" sz="3200" dirty="0" err="1">
                <a:solidFill>
                  <a:schemeClr val="dk1"/>
                </a:solidFill>
                <a:latin typeface="DM Serif Display"/>
                <a:ea typeface="DM Serif Display"/>
                <a:cs typeface="DM Serif Display"/>
                <a:sym typeface="DM Serif Display"/>
              </a:rPr>
              <a:t>Pleciony</a:t>
            </a:r>
            <a:endParaRPr sz="3200" dirty="0">
              <a:solidFill>
                <a:schemeClr val="dk1"/>
              </a:solidFill>
              <a:latin typeface="DM Serif Display"/>
              <a:ea typeface="DM Serif Display"/>
              <a:cs typeface="DM Serif Display"/>
              <a:sym typeface="DM Serif Display"/>
            </a:endParaRPr>
          </a:p>
        </p:txBody>
      </p:sp>
      <p:sp>
        <p:nvSpPr>
          <p:cNvPr id="1490" name="Google Shape;1490;g32b8d80e59a_0_574"/>
          <p:cNvSpPr txBox="1"/>
          <p:nvPr/>
        </p:nvSpPr>
        <p:spPr>
          <a:xfrm>
            <a:off x="6004863" y="9079675"/>
            <a:ext cx="3972600" cy="735000"/>
          </a:xfrm>
          <a:prstGeom prst="rect">
            <a:avLst/>
          </a:prstGeom>
          <a:noFill/>
          <a:ln>
            <a:noFill/>
          </a:ln>
        </p:spPr>
        <p:txBody>
          <a:bodyPr spcFirstLastPara="1" wrap="square" lIns="91425" tIns="91425" rIns="91425" bIns="91425" anchor="t" anchorCtr="0">
            <a:noAutofit/>
          </a:bodyPr>
          <a:lstStyle/>
          <a:p>
            <a:pPr lvl="0"/>
            <a:r>
              <a:rPr lang="en-US" sz="3200" dirty="0" err="1">
                <a:solidFill>
                  <a:schemeClr val="dk1"/>
                </a:solidFill>
                <a:latin typeface="DM Serif Display"/>
                <a:ea typeface="DM Serif Display"/>
                <a:cs typeface="DM Serif Display"/>
                <a:sym typeface="DM Serif Display"/>
              </a:rPr>
              <a:t>Niebieska</a:t>
            </a:r>
            <a:r>
              <a:rPr lang="en-US" sz="3200" dirty="0">
                <a:solidFill>
                  <a:schemeClr val="dk1"/>
                </a:solidFill>
                <a:latin typeface="DM Serif Display"/>
                <a:ea typeface="DM Serif Display"/>
                <a:cs typeface="DM Serif Display"/>
                <a:sym typeface="DM Serif Display"/>
              </a:rPr>
              <a:t> </a:t>
            </a:r>
            <a:r>
              <a:rPr lang="en-US" sz="3200" dirty="0" err="1">
                <a:solidFill>
                  <a:schemeClr val="dk1"/>
                </a:solidFill>
                <a:latin typeface="DM Serif Display"/>
                <a:ea typeface="DM Serif Display"/>
                <a:cs typeface="DM Serif Display"/>
                <a:sym typeface="DM Serif Display"/>
              </a:rPr>
              <a:t>fala</a:t>
            </a:r>
            <a:endParaRPr sz="3200" dirty="0">
              <a:solidFill>
                <a:schemeClr val="dk1"/>
              </a:solidFill>
              <a:latin typeface="DM Serif Display"/>
              <a:ea typeface="DM Serif Display"/>
              <a:cs typeface="DM Serif Display"/>
              <a:sym typeface="DM Serif Display"/>
            </a:endParaRPr>
          </a:p>
        </p:txBody>
      </p:sp>
      <p:sp>
        <p:nvSpPr>
          <p:cNvPr id="1491" name="Google Shape;1491;g32b8d80e59a_0_574"/>
          <p:cNvSpPr txBox="1"/>
          <p:nvPr/>
        </p:nvSpPr>
        <p:spPr>
          <a:xfrm>
            <a:off x="11309812" y="5179625"/>
            <a:ext cx="4570265" cy="735000"/>
          </a:xfrm>
          <a:prstGeom prst="rect">
            <a:avLst/>
          </a:prstGeom>
          <a:noFill/>
          <a:ln>
            <a:noFill/>
          </a:ln>
        </p:spPr>
        <p:txBody>
          <a:bodyPr spcFirstLastPara="1" wrap="square" lIns="91425" tIns="91425" rIns="91425" bIns="91425" anchor="t" anchorCtr="0">
            <a:noAutofit/>
          </a:bodyPr>
          <a:lstStyle/>
          <a:p>
            <a:pPr lvl="0"/>
            <a:r>
              <a:rPr lang="en-US" sz="3200" dirty="0">
                <a:solidFill>
                  <a:schemeClr val="dk1"/>
                </a:solidFill>
                <a:latin typeface="DM Serif Display"/>
                <a:ea typeface="DM Serif Display"/>
                <a:cs typeface="DM Serif Display"/>
                <a:sym typeface="DM Serif Display"/>
              </a:rPr>
              <a:t>Po</a:t>
            </a:r>
            <a:r>
              <a:rPr lang="pl-PL" sz="3200" dirty="0">
                <a:solidFill>
                  <a:schemeClr val="dk1"/>
                </a:solidFill>
                <a:latin typeface="DM Serif Display"/>
                <a:ea typeface="DM Serif Display"/>
                <a:cs typeface="DM Serif Display"/>
                <a:sym typeface="DM Serif Display"/>
              </a:rPr>
              <a:t>łączony</a:t>
            </a:r>
            <a:r>
              <a:rPr lang="en-US" sz="3200" dirty="0">
                <a:solidFill>
                  <a:schemeClr val="dk1"/>
                </a:solidFill>
                <a:latin typeface="DM Serif Display"/>
                <a:ea typeface="DM Serif Display"/>
                <a:cs typeface="DM Serif Display"/>
                <a:sym typeface="DM Serif Display"/>
              </a:rPr>
              <a:t> </a:t>
            </a:r>
            <a:r>
              <a:rPr lang="en-US" sz="3200" dirty="0" err="1">
                <a:solidFill>
                  <a:schemeClr val="dk1"/>
                </a:solidFill>
                <a:latin typeface="DM Serif Display"/>
                <a:ea typeface="DM Serif Display"/>
                <a:cs typeface="DM Serif Display"/>
                <a:sym typeface="DM Serif Display"/>
              </a:rPr>
              <a:t>liść</a:t>
            </a:r>
            <a:r>
              <a:rPr lang="en-US" sz="3200" dirty="0">
                <a:solidFill>
                  <a:schemeClr val="dk1"/>
                </a:solidFill>
                <a:latin typeface="DM Serif Display"/>
                <a:ea typeface="DM Serif Display"/>
                <a:cs typeface="DM Serif Display"/>
                <a:sym typeface="DM Serif Display"/>
              </a:rPr>
              <a:t> </a:t>
            </a:r>
            <a:r>
              <a:rPr lang="en-US" sz="3200" dirty="0" err="1">
                <a:solidFill>
                  <a:schemeClr val="dk1"/>
                </a:solidFill>
                <a:latin typeface="DM Serif Display"/>
                <a:ea typeface="DM Serif Display"/>
                <a:cs typeface="DM Serif Display"/>
                <a:sym typeface="DM Serif Display"/>
              </a:rPr>
              <a:t>konopi</a:t>
            </a:r>
            <a:endParaRPr sz="3200" dirty="0">
              <a:solidFill>
                <a:schemeClr val="dk1"/>
              </a:solidFill>
              <a:latin typeface="DM Serif Display"/>
              <a:ea typeface="DM Serif Display"/>
              <a:cs typeface="DM Serif Display"/>
              <a:sym typeface="DM Serif Display"/>
            </a:endParaRPr>
          </a:p>
        </p:txBody>
      </p:sp>
      <p:sp>
        <p:nvSpPr>
          <p:cNvPr id="1492" name="Google Shape;1492;g32b8d80e59a_0_574"/>
          <p:cNvSpPr txBox="1"/>
          <p:nvPr/>
        </p:nvSpPr>
        <p:spPr>
          <a:xfrm>
            <a:off x="11309813" y="9122100"/>
            <a:ext cx="3972600" cy="735000"/>
          </a:xfrm>
          <a:prstGeom prst="rect">
            <a:avLst/>
          </a:prstGeom>
          <a:noFill/>
          <a:ln>
            <a:noFill/>
          </a:ln>
        </p:spPr>
        <p:txBody>
          <a:bodyPr spcFirstLastPara="1" wrap="square" lIns="91425" tIns="91425" rIns="91425" bIns="91425" anchor="t" anchorCtr="0">
            <a:noAutofit/>
          </a:bodyPr>
          <a:lstStyle/>
          <a:p>
            <a:pPr lvl="0"/>
            <a:r>
              <a:rPr lang="en-US" sz="3200" dirty="0" err="1">
                <a:solidFill>
                  <a:schemeClr val="dk1"/>
                </a:solidFill>
                <a:latin typeface="DM Serif Display"/>
                <a:ea typeface="DM Serif Display"/>
                <a:cs typeface="DM Serif Display"/>
                <a:sym typeface="DM Serif Display"/>
              </a:rPr>
              <a:t>Połączone</a:t>
            </a:r>
            <a:r>
              <a:rPr lang="en-US" sz="3200" dirty="0">
                <a:solidFill>
                  <a:schemeClr val="dk1"/>
                </a:solidFill>
                <a:latin typeface="DM Serif Display"/>
                <a:ea typeface="DM Serif Display"/>
                <a:cs typeface="DM Serif Display"/>
                <a:sym typeface="DM Serif Display"/>
              </a:rPr>
              <a:t> </a:t>
            </a:r>
            <a:r>
              <a:rPr lang="en-US" sz="3200" dirty="0" err="1">
                <a:solidFill>
                  <a:schemeClr val="dk1"/>
                </a:solidFill>
                <a:latin typeface="DM Serif Display"/>
                <a:ea typeface="DM Serif Display"/>
                <a:cs typeface="DM Serif Display"/>
                <a:sym typeface="DM Serif Display"/>
              </a:rPr>
              <a:t>sieweczki</a:t>
            </a:r>
            <a:endParaRPr sz="3200" dirty="0">
              <a:solidFill>
                <a:schemeClr val="dk1"/>
              </a:solidFill>
              <a:latin typeface="DM Serif Display"/>
              <a:ea typeface="DM Serif Display"/>
              <a:cs typeface="DM Serif Display"/>
              <a:sym typeface="DM Serif Display"/>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grpSp>
        <p:nvGrpSpPr>
          <p:cNvPr id="1497" name="Google Shape;1497;g32b8d80e59a_0_357"/>
          <p:cNvGrpSpPr/>
          <p:nvPr/>
        </p:nvGrpSpPr>
        <p:grpSpPr>
          <a:xfrm>
            <a:off x="12759477" y="5674870"/>
            <a:ext cx="2839841" cy="4612380"/>
            <a:chOff x="0" y="0"/>
            <a:chExt cx="2254200" cy="3661200"/>
          </a:xfrm>
        </p:grpSpPr>
        <p:sp>
          <p:nvSpPr>
            <p:cNvPr id="1498" name="Google Shape;1498;g32b8d80e59a_0_357"/>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499" name="Google Shape;1499;g32b8d80e59a_0_357"/>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00" name="Google Shape;1500;g32b8d80e59a_0_357"/>
          <p:cNvGrpSpPr/>
          <p:nvPr/>
        </p:nvGrpSpPr>
        <p:grpSpPr>
          <a:xfrm>
            <a:off x="0" y="0"/>
            <a:ext cx="18288000" cy="10287000"/>
            <a:chOff x="0" y="0"/>
            <a:chExt cx="24384000" cy="13716000"/>
          </a:xfrm>
        </p:grpSpPr>
        <p:cxnSp>
          <p:nvCxnSpPr>
            <p:cNvPr id="1501" name="Google Shape;1501;g32b8d80e59a_0_35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502" name="Google Shape;1502;g32b8d80e59a_0_35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03" name="Google Shape;1503;g32b8d80e59a_0_35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504" name="Google Shape;1504;g32b8d80e59a_0_35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505" name="Google Shape;1505;g32b8d80e59a_0_357"/>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1506" name="Google Shape;1506;g32b8d80e59a_0_357"/>
          <p:cNvSpPr txBox="1"/>
          <p:nvPr/>
        </p:nvSpPr>
        <p:spPr>
          <a:xfrm>
            <a:off x="983875" y="2379575"/>
            <a:ext cx="9326700" cy="16623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Widoczne</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Naprawianie</a:t>
            </a:r>
            <a:endParaRPr lang="pl-PL" sz="6000" dirty="0">
              <a:solidFill>
                <a:srgbClr val="1E2328"/>
              </a:solidFill>
              <a:latin typeface="DM Serif Display"/>
              <a:ea typeface="DM Serif Display"/>
              <a:cs typeface="DM Serif Display"/>
              <a:sym typeface="DM Serif Display"/>
            </a:endParaRPr>
          </a:p>
          <a:p>
            <a:pPr lvl="0"/>
            <a:r>
              <a:rPr lang="en-US" sz="4800" dirty="0">
                <a:solidFill>
                  <a:srgbClr val="1E2328"/>
                </a:solidFill>
                <a:latin typeface="DM Serif Display"/>
                <a:ea typeface="DM Serif Display"/>
                <a:cs typeface="DM Serif Display"/>
                <a:sym typeface="DM Serif Display"/>
              </a:rPr>
              <a:t>Boro and Sashiko</a:t>
            </a:r>
            <a:endParaRPr sz="4800" dirty="0"/>
          </a:p>
        </p:txBody>
      </p:sp>
      <p:grpSp>
        <p:nvGrpSpPr>
          <p:cNvPr id="1507" name="Google Shape;1507;g32b8d80e59a_0_357"/>
          <p:cNvGrpSpPr/>
          <p:nvPr/>
        </p:nvGrpSpPr>
        <p:grpSpPr>
          <a:xfrm>
            <a:off x="2359674" y="8227523"/>
            <a:ext cx="1677150" cy="563152"/>
            <a:chOff x="0" y="0"/>
            <a:chExt cx="2236199" cy="750870"/>
          </a:xfrm>
        </p:grpSpPr>
        <p:grpSp>
          <p:nvGrpSpPr>
            <p:cNvPr id="1508" name="Google Shape;1508;g32b8d80e59a_0_357"/>
            <p:cNvGrpSpPr/>
            <p:nvPr/>
          </p:nvGrpSpPr>
          <p:grpSpPr>
            <a:xfrm>
              <a:off x="0" y="0"/>
              <a:ext cx="2236199" cy="750870"/>
              <a:chOff x="0" y="0"/>
              <a:chExt cx="742800" cy="249417"/>
            </a:xfrm>
          </p:grpSpPr>
          <p:sp>
            <p:nvSpPr>
              <p:cNvPr id="1509" name="Google Shape;1509;g32b8d80e59a_0_357"/>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1510" name="Google Shape;1510;g32b8d80e59a_0_357"/>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11" name="Google Shape;1511;g32b8d80e59a_0_357"/>
            <p:cNvSpPr txBox="1"/>
            <p:nvPr/>
          </p:nvSpPr>
          <p:spPr>
            <a:xfrm>
              <a:off x="0" y="199850"/>
              <a:ext cx="2235900" cy="443199"/>
            </a:xfrm>
            <a:prstGeom prst="rect">
              <a:avLst/>
            </a:prstGeom>
            <a:noFill/>
            <a:ln>
              <a:noFill/>
            </a:ln>
          </p:spPr>
          <p:txBody>
            <a:bodyPr spcFirstLastPara="1" wrap="square" lIns="0" tIns="0" rIns="0" bIns="0" anchor="t" anchorCtr="0">
              <a:spAutoFit/>
            </a:bodyPr>
            <a:lstStyle/>
            <a:p>
              <a:pPr lvl="0" algn="ctr">
                <a:lnSpc>
                  <a:spcPct val="120000"/>
                </a:lnSpc>
              </a:pPr>
              <a:r>
                <a:rPr lang="en-US" sz="1800" dirty="0" err="1">
                  <a:latin typeface="Montserrat"/>
                  <a:ea typeface="Montserrat"/>
                  <a:cs typeface="Montserrat"/>
                  <a:sym typeface="Montserrat"/>
                </a:rPr>
                <a:t>Obejrzyj</a:t>
              </a:r>
              <a:r>
                <a:rPr lang="en-US" sz="1800" dirty="0">
                  <a:latin typeface="Montserrat"/>
                  <a:ea typeface="Montserrat"/>
                  <a:cs typeface="Montserrat"/>
                  <a:sym typeface="Montserrat"/>
                </a:rPr>
                <a:t> </a:t>
              </a:r>
              <a:r>
                <a:rPr lang="en-US" sz="1800" dirty="0" err="1">
                  <a:latin typeface="Montserrat"/>
                  <a:ea typeface="Montserrat"/>
                  <a:cs typeface="Montserrat"/>
                  <a:sym typeface="Montserrat"/>
                </a:rPr>
                <a:t>tutaj</a:t>
              </a:r>
              <a:endParaRPr dirty="0"/>
            </a:p>
          </p:txBody>
        </p:sp>
      </p:grpSp>
      <p:sp>
        <p:nvSpPr>
          <p:cNvPr id="1512" name="Google Shape;1512;g32b8d80e59a_0_357"/>
          <p:cNvSpPr txBox="1"/>
          <p:nvPr/>
        </p:nvSpPr>
        <p:spPr>
          <a:xfrm>
            <a:off x="983840" y="3967897"/>
            <a:ext cx="9231300" cy="3384260"/>
          </a:xfrm>
          <a:prstGeom prst="rect">
            <a:avLst/>
          </a:prstGeom>
          <a:noFill/>
          <a:ln>
            <a:noFill/>
          </a:ln>
        </p:spPr>
        <p:txBody>
          <a:bodyPr spcFirstLastPara="1" wrap="square" lIns="0" tIns="0" rIns="0" bIns="0" anchor="t" anchorCtr="0">
            <a:spAutoFit/>
          </a:bodyPr>
          <a:lstStyle/>
          <a:p>
            <a:pPr lvl="0">
              <a:lnSpc>
                <a:spcPct val="200000"/>
              </a:lnSpc>
            </a:pPr>
            <a:r>
              <a:rPr lang="pl-PL" sz="2199" dirty="0">
                <a:solidFill>
                  <a:srgbClr val="1E2328"/>
                </a:solidFill>
                <a:latin typeface="Montserrat"/>
                <a:ea typeface="Montserrat"/>
                <a:cs typeface="Montserrat"/>
                <a:sym typeface="Montserrat"/>
              </a:rPr>
              <a:t>W tym filmie zobaczysz 3 podstawowe wzory </a:t>
            </a:r>
            <a:r>
              <a:rPr lang="pl-PL" sz="2199" dirty="0" err="1">
                <a:solidFill>
                  <a:srgbClr val="1E2328"/>
                </a:solidFill>
                <a:latin typeface="Montserrat"/>
                <a:ea typeface="Montserrat"/>
                <a:cs typeface="Montserrat"/>
                <a:sym typeface="Montserrat"/>
              </a:rPr>
              <a:t>Sashiko</a:t>
            </a:r>
            <a:r>
              <a:rPr lang="pl-PL" sz="2199" dirty="0">
                <a:solidFill>
                  <a:srgbClr val="1E2328"/>
                </a:solidFill>
                <a:latin typeface="Montserrat"/>
                <a:ea typeface="Montserrat"/>
                <a:cs typeface="Montserrat"/>
                <a:sym typeface="Montserrat"/>
              </a:rPr>
              <a:t> do widocznego naprawiania inspirowanego boro: podstawowy ścieg bieżący, wzór 10-krzyżykowy oraz </a:t>
            </a:r>
            <a:r>
              <a:rPr lang="pl-PL" sz="2199" dirty="0" err="1">
                <a:solidFill>
                  <a:srgbClr val="1E2328"/>
                </a:solidFill>
                <a:latin typeface="Montserrat"/>
                <a:ea typeface="Montserrat"/>
                <a:cs typeface="Montserrat"/>
                <a:sym typeface="Montserrat"/>
              </a:rPr>
              <a:t>Kakinohana</a:t>
            </a:r>
            <a:r>
              <a:rPr lang="pl-PL" sz="2199" dirty="0">
                <a:solidFill>
                  <a:srgbClr val="1E2328"/>
                </a:solidFill>
                <a:latin typeface="Montserrat"/>
                <a:ea typeface="Montserrat"/>
                <a:cs typeface="Montserrat"/>
                <a:sym typeface="Montserrat"/>
              </a:rPr>
              <a:t>. Przewodnik krok po kroku obejmuje przygotowanie, łatanie, szycie i wykańczanie tkanin. Idealne do recyklingu ubrań i zrównoważonej mody</a:t>
            </a:r>
            <a:endParaRPr dirty="0"/>
          </a:p>
        </p:txBody>
      </p:sp>
      <p:sp>
        <p:nvSpPr>
          <p:cNvPr id="1513" name="Google Shape;1513;g32b8d80e59a_0_35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514" name="Google Shape;1514;g32b8d80e59a_0_357"/>
          <p:cNvGrpSpPr/>
          <p:nvPr/>
        </p:nvGrpSpPr>
        <p:grpSpPr>
          <a:xfrm>
            <a:off x="0" y="0"/>
            <a:ext cx="18288000" cy="10287000"/>
            <a:chOff x="0" y="0"/>
            <a:chExt cx="24384000" cy="13716000"/>
          </a:xfrm>
        </p:grpSpPr>
        <p:cxnSp>
          <p:nvCxnSpPr>
            <p:cNvPr id="1515" name="Google Shape;1515;g32b8d80e59a_0_35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516" name="Google Shape;1516;g32b8d80e59a_0_35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17" name="Google Shape;1517;g32b8d80e59a_0_35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518" name="Google Shape;1518;g32b8d80e59a_0_35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1519" name="Google Shape;1519;g32b8d80e59a_0_35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1520" name="Google Shape;1520;g32b8d80e59a_0_357"/>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dk1"/>
                </a:solidFill>
                <a:latin typeface="Calibri"/>
                <a:ea typeface="Calibri"/>
                <a:cs typeface="Calibri"/>
                <a:sym typeface="Calibri"/>
                <a:hlinkClick r:id="rId6"/>
              </a:rPr>
              <a:t>https://www.youtube.com/watch?v=tXJNBpwIHZ8</a:t>
            </a:r>
            <a:r>
              <a:rPr lang="el-GR"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1521" name="Google Shape;1521;g32b8d80e59a_0_357"/>
          <p:cNvGrpSpPr/>
          <p:nvPr/>
        </p:nvGrpSpPr>
        <p:grpSpPr>
          <a:xfrm>
            <a:off x="10773074" y="2092991"/>
            <a:ext cx="3622164" cy="7165318"/>
            <a:chOff x="10948449" y="2091441"/>
            <a:chExt cx="3622164" cy="7165318"/>
          </a:xfrm>
        </p:grpSpPr>
        <p:sp>
          <p:nvSpPr>
            <p:cNvPr id="1522" name="Google Shape;1522;g32b8d80e59a_0_357"/>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g32b8d80e59a_0_357"/>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g32b8d80e59a_0_357"/>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g32b8d80e59a_0_357"/>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g32b8d80e59a_0_357"/>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g32b8d80e59a_0_357"/>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g32b8d80e59a_0_357"/>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g32b8d80e59a_0_357"/>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0" name="Google Shape;1530;g32b8d80e59a_0_357"/>
          <p:cNvPicPr preferRelativeResize="0"/>
          <p:nvPr/>
        </p:nvPicPr>
        <p:blipFill rotWithShape="1">
          <a:blip r:embed="rId7">
            <a:alphaModFix/>
          </a:blip>
          <a:srcRect l="23720" r="2976"/>
          <a:stretch/>
        </p:blipFill>
        <p:spPr>
          <a:xfrm>
            <a:off x="10987075" y="2247775"/>
            <a:ext cx="3225575" cy="685575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534"/>
        <p:cNvGrpSpPr/>
        <p:nvPr/>
      </p:nvGrpSpPr>
      <p:grpSpPr>
        <a:xfrm>
          <a:off x="0" y="0"/>
          <a:ext cx="0" cy="0"/>
          <a:chOff x="0" y="0"/>
          <a:chExt cx="0" cy="0"/>
        </a:xfrm>
      </p:grpSpPr>
      <p:grpSp>
        <p:nvGrpSpPr>
          <p:cNvPr id="1535" name="Google Shape;1535;g32b8d80e59a_0_218"/>
          <p:cNvGrpSpPr/>
          <p:nvPr/>
        </p:nvGrpSpPr>
        <p:grpSpPr>
          <a:xfrm>
            <a:off x="0" y="0"/>
            <a:ext cx="18288000" cy="10287000"/>
            <a:chOff x="0" y="0"/>
            <a:chExt cx="24384000" cy="13716000"/>
          </a:xfrm>
        </p:grpSpPr>
        <p:cxnSp>
          <p:nvCxnSpPr>
            <p:cNvPr id="1536" name="Google Shape;1536;g32b8d80e59a_0_21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537" name="Google Shape;1537;g32b8d80e59a_0_21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38" name="Google Shape;1538;g32b8d80e59a_0_21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539" name="Google Shape;1539;g32b8d80e59a_0_21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1540" name="Google Shape;1540;g32b8d80e59a_0_21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541" name="Google Shape;1541;g32b8d80e59a_0_218"/>
          <p:cNvGrpSpPr/>
          <p:nvPr/>
        </p:nvGrpSpPr>
        <p:grpSpPr>
          <a:xfrm>
            <a:off x="15391500" y="7220555"/>
            <a:ext cx="1028753" cy="2807522"/>
            <a:chOff x="0" y="0"/>
            <a:chExt cx="816600" cy="2228546"/>
          </a:xfrm>
        </p:grpSpPr>
        <p:sp>
          <p:nvSpPr>
            <p:cNvPr id="1542" name="Google Shape;1542;g32b8d80e59a_0_218"/>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543" name="Google Shape;1543;g32b8d80e59a_0_218"/>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544" name="Google Shape;1544;g32b8d80e59a_0_218"/>
          <p:cNvPicPr preferRelativeResize="0"/>
          <p:nvPr/>
        </p:nvPicPr>
        <p:blipFill rotWithShape="1">
          <a:blip r:embed="rId4">
            <a:alphaModFix/>
          </a:blip>
          <a:srcRect l="57046" t="32514" b="17972"/>
          <a:stretch/>
        </p:blipFill>
        <p:spPr>
          <a:xfrm>
            <a:off x="11835000" y="2925450"/>
            <a:ext cx="4585250" cy="6421371"/>
          </a:xfrm>
          <a:prstGeom prst="rect">
            <a:avLst/>
          </a:prstGeom>
          <a:noFill/>
          <a:ln>
            <a:noFill/>
          </a:ln>
        </p:spPr>
      </p:pic>
      <p:sp>
        <p:nvSpPr>
          <p:cNvPr id="1545" name="Google Shape;1545;g32b8d80e59a_0_218"/>
          <p:cNvSpPr txBox="1"/>
          <p:nvPr/>
        </p:nvSpPr>
        <p:spPr>
          <a:xfrm>
            <a:off x="303020" y="1439250"/>
            <a:ext cx="9053080" cy="1863459"/>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pl-PL" sz="4963" dirty="0">
                <a:solidFill>
                  <a:schemeClr val="lt1"/>
                </a:solidFill>
                <a:latin typeface="DM Serif Display"/>
                <a:ea typeface="DM Serif Display"/>
                <a:cs typeface="DM Serif Display"/>
                <a:sym typeface="DM Serif Display"/>
              </a:rPr>
              <a:t>Nakładanie łatek 
Taśmy do łączenia</a:t>
            </a:r>
            <a:endParaRPr sz="3600" dirty="0">
              <a:solidFill>
                <a:schemeClr val="lt1"/>
              </a:solidFill>
              <a:latin typeface="DM Serif Display"/>
              <a:ea typeface="DM Serif Display"/>
              <a:cs typeface="DM Serif Display"/>
              <a:sym typeface="DM Serif Display"/>
            </a:endParaRPr>
          </a:p>
        </p:txBody>
      </p:sp>
      <p:sp>
        <p:nvSpPr>
          <p:cNvPr id="1546" name="Google Shape;1546;g32b8d80e59a_0_21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1547" name="Google Shape;1547;g32b8d80e59a_0_21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1548" name="Google Shape;1548;g32b8d80e59a_0_218"/>
          <p:cNvSpPr txBox="1"/>
          <p:nvPr/>
        </p:nvSpPr>
        <p:spPr>
          <a:xfrm>
            <a:off x="558100" y="3180500"/>
            <a:ext cx="11152500" cy="5139838"/>
          </a:xfrm>
          <a:prstGeom prst="rect">
            <a:avLst/>
          </a:prstGeom>
          <a:noFill/>
          <a:ln>
            <a:noFill/>
          </a:ln>
        </p:spPr>
        <p:txBody>
          <a:bodyPr spcFirstLastPara="1" wrap="square" lIns="91425" tIns="91425" rIns="91425" bIns="91425" anchor="t" anchorCtr="0">
            <a:spAutoFit/>
          </a:bodyPr>
          <a:lstStyle/>
          <a:p>
            <a:pPr marL="457200" lvl="0" indent="-374650">
              <a:buClr>
                <a:schemeClr val="dk1"/>
              </a:buClr>
              <a:buSzPts val="2300"/>
              <a:buFont typeface="Montserrat"/>
              <a:buAutoNum type="arabicPeriod"/>
            </a:pPr>
            <a:r>
              <a:rPr lang="pl-PL" sz="2300" dirty="0">
                <a:solidFill>
                  <a:schemeClr val="dk1"/>
                </a:solidFill>
                <a:latin typeface="Montserrat"/>
                <a:ea typeface="Montserrat"/>
                <a:cs typeface="Montserrat"/>
                <a:sym typeface="Montserrat"/>
              </a:rPr>
              <a:t>Do łaty użyj tkaniny o podobnej wadze, strukturze i zawartości włókien do ubrania, które wymaga naprawy 
Określ, czy ubranie wymaga łaty od środka, na zewnątrz, czy do obu. Kolana i łokcie zwykle wymagają podwójnej łaty, podczas gdy miejsca takie jak szew w kroczu są trochę masywne przy wewnętrznych i zewnętrznych łatkach. 
Określ kształt i rozmiar naszywki. Upewnij się, że jest co najmniej 1,5 cm większa z całej strony. Jeśli chcesz mieć wykończone krawędzie, dodaj jeszcze 1 cm 
Przetnij łatkę i przyklejającą taśmę do tego samego rozmiaru i przyklej je razem
Wyprasuj łatę (z lepiącym klejem skierowanym do dołu
Przeszyj go dookoła, używając ciasnego ściegu zygzakowatego na maszynie lub ręcznie ściegu koca</a:t>
            </a:r>
            <a:endParaRPr sz="2300" dirty="0">
              <a:solidFill>
                <a:schemeClr val="dk1"/>
              </a:solidFill>
              <a:latin typeface="Montserrat"/>
              <a:ea typeface="Montserrat"/>
              <a:cs typeface="Montserrat"/>
              <a:sym typeface="Montserrat"/>
            </a:endParaRPr>
          </a:p>
        </p:txBody>
      </p:sp>
      <p:sp>
        <p:nvSpPr>
          <p:cNvPr id="1549" name="Google Shape;1549;g32b8d80e59a_0_218"/>
          <p:cNvSpPr txBox="1"/>
          <p:nvPr/>
        </p:nvSpPr>
        <p:spPr>
          <a:xfrm>
            <a:off x="7499675" y="1439250"/>
            <a:ext cx="9148800" cy="1538853"/>
          </a:xfrm>
          <a:prstGeom prst="rect">
            <a:avLst/>
          </a:prstGeom>
          <a:noFill/>
          <a:ln>
            <a:noFill/>
          </a:ln>
        </p:spPr>
        <p:txBody>
          <a:bodyPr spcFirstLastPara="1" wrap="square" lIns="91425" tIns="91425" rIns="91425" bIns="91425" anchor="t" anchorCtr="0">
            <a:spAutoFit/>
          </a:bodyPr>
          <a:lstStyle/>
          <a:p>
            <a:pPr lvl="0"/>
            <a:r>
              <a:rPr lang="pl-PL" sz="2200" dirty="0">
                <a:solidFill>
                  <a:schemeClr val="dk1"/>
                </a:solidFill>
                <a:latin typeface="Montserrat"/>
                <a:ea typeface="Montserrat"/>
                <a:cs typeface="Montserrat"/>
                <a:sym typeface="Montserrat"/>
              </a:rPr>
              <a:t>Taśma klejąca to klej z przędzenia, który można znaleźć na jardy lub w małych rolkach. Jest to metoda </a:t>
            </a:r>
            <a:r>
              <a:rPr lang="pl-PL" sz="2200" dirty="0" err="1">
                <a:solidFill>
                  <a:schemeClr val="dk1"/>
                </a:solidFill>
                <a:latin typeface="Montserrat"/>
                <a:ea typeface="Montserrat"/>
                <a:cs typeface="Montserrat"/>
                <a:sym typeface="Montserrat"/>
              </a:rPr>
              <a:t>łatkowa</a:t>
            </a:r>
            <a:r>
              <a:rPr lang="pl-PL" sz="2200" dirty="0">
                <a:solidFill>
                  <a:schemeClr val="dk1"/>
                </a:solidFill>
                <a:latin typeface="Montserrat"/>
                <a:ea typeface="Montserrat"/>
                <a:cs typeface="Montserrat"/>
                <a:sym typeface="Montserrat"/>
              </a:rPr>
              <a:t>, ponieważ jest wysoce konfigurowalna i dobrze sprawdza się jako łatka jednowarstwowa lub dwuwarstwowa.</a:t>
            </a:r>
            <a:endParaRPr sz="2200" dirty="0">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grpSp>
        <p:nvGrpSpPr>
          <p:cNvPr id="1554" name="Google Shape;1554;g329a87e28ac_2_36"/>
          <p:cNvGrpSpPr/>
          <p:nvPr/>
        </p:nvGrpSpPr>
        <p:grpSpPr>
          <a:xfrm>
            <a:off x="12759477" y="5674870"/>
            <a:ext cx="2839841" cy="4612380"/>
            <a:chOff x="0" y="0"/>
            <a:chExt cx="2254200" cy="3661200"/>
          </a:xfrm>
        </p:grpSpPr>
        <p:sp>
          <p:nvSpPr>
            <p:cNvPr id="1555" name="Google Shape;1555;g329a87e28ac_2_36"/>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556" name="Google Shape;1556;g329a87e28ac_2_36"/>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57" name="Google Shape;1557;g329a87e28ac_2_36"/>
          <p:cNvGrpSpPr/>
          <p:nvPr/>
        </p:nvGrpSpPr>
        <p:grpSpPr>
          <a:xfrm>
            <a:off x="0" y="0"/>
            <a:ext cx="18288000" cy="10287000"/>
            <a:chOff x="0" y="0"/>
            <a:chExt cx="24384000" cy="13716000"/>
          </a:xfrm>
        </p:grpSpPr>
        <p:cxnSp>
          <p:nvCxnSpPr>
            <p:cNvPr id="1558" name="Google Shape;1558;g329a87e28ac_2_3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559" name="Google Shape;1559;g329a87e28ac_2_3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60" name="Google Shape;1560;g329a87e28ac_2_3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561" name="Google Shape;1561;g329a87e28ac_2_3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562" name="Google Shape;1562;g329a87e28ac_2_36"/>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1563" name="Google Shape;1563;g329a87e28ac_2_36"/>
          <p:cNvSpPr txBox="1"/>
          <p:nvPr/>
        </p:nvSpPr>
        <p:spPr>
          <a:xfrm>
            <a:off x="1031575" y="2814400"/>
            <a:ext cx="8664600" cy="923400"/>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Nakładanie</a:t>
            </a:r>
            <a:r>
              <a:rPr lang="en-US" sz="6000" dirty="0">
                <a:solidFill>
                  <a:srgbClr val="1E2328"/>
                </a:solidFill>
                <a:latin typeface="DM Serif Display"/>
                <a:ea typeface="DM Serif Display"/>
                <a:cs typeface="DM Serif Display"/>
                <a:sym typeface="DM Serif Display"/>
              </a:rPr>
              <a:t> </a:t>
            </a:r>
            <a:r>
              <a:rPr lang="pl-PL" sz="6000" dirty="0">
                <a:solidFill>
                  <a:srgbClr val="1E2328"/>
                </a:solidFill>
                <a:latin typeface="DM Serif Display"/>
                <a:ea typeface="DM Serif Display"/>
                <a:cs typeface="DM Serif Display"/>
                <a:sym typeface="DM Serif Display"/>
              </a:rPr>
              <a:t>Ł</a:t>
            </a:r>
            <a:r>
              <a:rPr lang="en-US" sz="6000" dirty="0" err="1">
                <a:solidFill>
                  <a:srgbClr val="1E2328"/>
                </a:solidFill>
                <a:latin typeface="DM Serif Display"/>
                <a:ea typeface="DM Serif Display"/>
                <a:cs typeface="DM Serif Display"/>
                <a:sym typeface="DM Serif Display"/>
              </a:rPr>
              <a:t>atek</a:t>
            </a:r>
            <a:endParaRPr sz="6000" dirty="0">
              <a:solidFill>
                <a:srgbClr val="1E2328"/>
              </a:solidFill>
              <a:latin typeface="DM Serif Display"/>
              <a:ea typeface="DM Serif Display"/>
              <a:cs typeface="DM Serif Display"/>
              <a:sym typeface="DM Serif Display"/>
            </a:endParaRPr>
          </a:p>
        </p:txBody>
      </p:sp>
      <p:grpSp>
        <p:nvGrpSpPr>
          <p:cNvPr id="1564" name="Google Shape;1564;g329a87e28ac_2_36"/>
          <p:cNvGrpSpPr/>
          <p:nvPr/>
        </p:nvGrpSpPr>
        <p:grpSpPr>
          <a:xfrm>
            <a:off x="2359674" y="8227523"/>
            <a:ext cx="1677150" cy="563152"/>
            <a:chOff x="0" y="0"/>
            <a:chExt cx="2236199" cy="750870"/>
          </a:xfrm>
        </p:grpSpPr>
        <p:grpSp>
          <p:nvGrpSpPr>
            <p:cNvPr id="1565" name="Google Shape;1565;g329a87e28ac_2_36"/>
            <p:cNvGrpSpPr/>
            <p:nvPr/>
          </p:nvGrpSpPr>
          <p:grpSpPr>
            <a:xfrm>
              <a:off x="0" y="0"/>
              <a:ext cx="2236199" cy="750870"/>
              <a:chOff x="0" y="0"/>
              <a:chExt cx="742800" cy="249417"/>
            </a:xfrm>
          </p:grpSpPr>
          <p:sp>
            <p:nvSpPr>
              <p:cNvPr id="1566" name="Google Shape;1566;g329a87e28ac_2_36"/>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1567" name="Google Shape;1567;g329a87e28ac_2_36"/>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68" name="Google Shape;1568;g329a87e28ac_2_36"/>
            <p:cNvSpPr txBox="1"/>
            <p:nvPr/>
          </p:nvSpPr>
          <p:spPr>
            <a:xfrm>
              <a:off x="0" y="199850"/>
              <a:ext cx="2235900" cy="443199"/>
            </a:xfrm>
            <a:prstGeom prst="rect">
              <a:avLst/>
            </a:prstGeom>
            <a:noFill/>
            <a:ln>
              <a:noFill/>
            </a:ln>
          </p:spPr>
          <p:txBody>
            <a:bodyPr spcFirstLastPara="1" wrap="square" lIns="0" tIns="0" rIns="0" bIns="0" anchor="t" anchorCtr="0">
              <a:spAutoFit/>
            </a:bodyPr>
            <a:lstStyle/>
            <a:p>
              <a:pPr lvl="0" algn="ctr">
                <a:lnSpc>
                  <a:spcPct val="120000"/>
                </a:lnSpc>
              </a:pPr>
              <a:r>
                <a:rPr lang="en-US" sz="1800" dirty="0" err="1">
                  <a:latin typeface="Montserrat"/>
                  <a:ea typeface="Montserrat"/>
                  <a:cs typeface="Montserrat"/>
                  <a:sym typeface="Montserrat"/>
                </a:rPr>
                <a:t>Obejrzyj</a:t>
              </a:r>
              <a:r>
                <a:rPr lang="en-US" sz="1800" dirty="0">
                  <a:latin typeface="Montserrat"/>
                  <a:ea typeface="Montserrat"/>
                  <a:cs typeface="Montserrat"/>
                  <a:sym typeface="Montserrat"/>
                </a:rPr>
                <a:t> </a:t>
              </a:r>
              <a:r>
                <a:rPr lang="en-US" sz="1800" dirty="0" err="1">
                  <a:latin typeface="Montserrat"/>
                  <a:ea typeface="Montserrat"/>
                  <a:cs typeface="Montserrat"/>
                  <a:sym typeface="Montserrat"/>
                </a:rPr>
                <a:t>tutaj</a:t>
              </a:r>
              <a:endParaRPr dirty="0"/>
            </a:p>
          </p:txBody>
        </p:sp>
      </p:grpSp>
      <p:sp>
        <p:nvSpPr>
          <p:cNvPr id="1569" name="Google Shape;1569;g329a87e28ac_2_36"/>
          <p:cNvSpPr txBox="1"/>
          <p:nvPr/>
        </p:nvSpPr>
        <p:spPr>
          <a:xfrm>
            <a:off x="1031579" y="4255965"/>
            <a:ext cx="9231300" cy="2538195"/>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W tym filmie zobaczysz, jak przyszyć łaty do wszystkiego za pomocą domowej maszyny do szycia. 
Na filmie używa się szpilek do zabezpieczenia plastry, ale jak już się nauczyłeś, możesz użyć odpowiedniego kleju, by utrzymać plaster na miejscu.</a:t>
            </a:r>
            <a:endParaRPr sz="2199" dirty="0">
              <a:solidFill>
                <a:srgbClr val="1E2328"/>
              </a:solidFill>
              <a:latin typeface="Montserrat"/>
              <a:ea typeface="Montserrat"/>
              <a:cs typeface="Montserrat"/>
              <a:sym typeface="Montserrat"/>
            </a:endParaRPr>
          </a:p>
        </p:txBody>
      </p:sp>
      <p:sp>
        <p:nvSpPr>
          <p:cNvPr id="1570" name="Google Shape;1570;g329a87e28ac_2_36"/>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571" name="Google Shape;1571;g329a87e28ac_2_36"/>
          <p:cNvGrpSpPr/>
          <p:nvPr/>
        </p:nvGrpSpPr>
        <p:grpSpPr>
          <a:xfrm>
            <a:off x="0" y="0"/>
            <a:ext cx="18288000" cy="10287000"/>
            <a:chOff x="0" y="0"/>
            <a:chExt cx="24384000" cy="13716000"/>
          </a:xfrm>
        </p:grpSpPr>
        <p:cxnSp>
          <p:nvCxnSpPr>
            <p:cNvPr id="1572" name="Google Shape;1572;g329a87e28ac_2_36"/>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573" name="Google Shape;1573;g329a87e28ac_2_3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74" name="Google Shape;1574;g329a87e28ac_2_3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575" name="Google Shape;1575;g329a87e28ac_2_3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1576" name="Google Shape;1576;g329a87e28ac_2_36"/>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1577" name="Google Shape;1577;g329a87e28ac_2_36"/>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dk1"/>
                </a:solidFill>
                <a:latin typeface="Calibri"/>
                <a:ea typeface="Calibri"/>
                <a:cs typeface="Calibri"/>
                <a:sym typeface="Calibri"/>
                <a:hlinkClick r:id="rId6"/>
              </a:rPr>
              <a:t>https://www.youtube.com/watch?v=OJc6QR7AYZg</a:t>
            </a:r>
            <a:r>
              <a:rPr lang="el-GR"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1578" name="Google Shape;1578;g329a87e28ac_2_36"/>
          <p:cNvGrpSpPr/>
          <p:nvPr/>
        </p:nvGrpSpPr>
        <p:grpSpPr>
          <a:xfrm>
            <a:off x="10773074" y="2092991"/>
            <a:ext cx="3622164" cy="7165318"/>
            <a:chOff x="10948449" y="2091441"/>
            <a:chExt cx="3622164" cy="7165318"/>
          </a:xfrm>
        </p:grpSpPr>
        <p:sp>
          <p:nvSpPr>
            <p:cNvPr id="1579" name="Google Shape;1579;g329a87e28ac_2_36"/>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g329a87e28ac_2_36"/>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g329a87e28ac_2_36"/>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g329a87e28ac_2_36"/>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g329a87e28ac_2_36"/>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g329a87e28ac_2_36"/>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g329a87e28ac_2_36"/>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g329a87e28ac_2_36"/>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7" name="Google Shape;1587;g329a87e28ac_2_36"/>
          <p:cNvPicPr preferRelativeResize="0"/>
          <p:nvPr/>
        </p:nvPicPr>
        <p:blipFill rotWithShape="1">
          <a:blip r:embed="rId7">
            <a:alphaModFix/>
          </a:blip>
          <a:srcRect l="12109" r="12109"/>
          <a:stretch/>
        </p:blipFill>
        <p:spPr>
          <a:xfrm>
            <a:off x="10987075" y="2247775"/>
            <a:ext cx="3225576" cy="68557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grpSp>
        <p:nvGrpSpPr>
          <p:cNvPr id="1592" name="Google Shape;1592;p13"/>
          <p:cNvGrpSpPr/>
          <p:nvPr/>
        </p:nvGrpSpPr>
        <p:grpSpPr>
          <a:xfrm>
            <a:off x="0" y="0"/>
            <a:ext cx="18288000" cy="10287000"/>
            <a:chOff x="0" y="0"/>
            <a:chExt cx="24384000" cy="13716000"/>
          </a:xfrm>
        </p:grpSpPr>
        <p:cxnSp>
          <p:nvCxnSpPr>
            <p:cNvPr id="1593" name="Google Shape;1593;p1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594" name="Google Shape;1594;p1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95" name="Google Shape;1595;p1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596" name="Google Shape;1596;p1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597" name="Google Shape;1597;p13"/>
          <p:cNvGrpSpPr/>
          <p:nvPr/>
        </p:nvGrpSpPr>
        <p:grpSpPr>
          <a:xfrm>
            <a:off x="0" y="5541539"/>
            <a:ext cx="16221075" cy="4745461"/>
            <a:chOff x="0" y="0"/>
            <a:chExt cx="3508294" cy="1026348"/>
          </a:xfrm>
        </p:grpSpPr>
        <p:sp>
          <p:nvSpPr>
            <p:cNvPr id="1598" name="Google Shape;1598;p13"/>
            <p:cNvSpPr/>
            <p:nvPr/>
          </p:nvSpPr>
          <p:spPr>
            <a:xfrm>
              <a:off x="0" y="0"/>
              <a:ext cx="3508294" cy="1026348"/>
            </a:xfrm>
            <a:custGeom>
              <a:avLst/>
              <a:gdLst/>
              <a:ahLst/>
              <a:cxnLst/>
              <a:rect l="l" t="t" r="r" b="b"/>
              <a:pathLst>
                <a:path w="3508294" h="1026348" extrusionOk="0">
                  <a:moveTo>
                    <a:pt x="0" y="0"/>
                  </a:moveTo>
                  <a:lnTo>
                    <a:pt x="3508294" y="0"/>
                  </a:lnTo>
                  <a:lnTo>
                    <a:pt x="3508294" y="1026348"/>
                  </a:lnTo>
                  <a:lnTo>
                    <a:pt x="0" y="1026348"/>
                  </a:lnTo>
                  <a:close/>
                </a:path>
              </a:pathLst>
            </a:custGeom>
            <a:solidFill>
              <a:srgbClr val="CFCF5A"/>
            </a:solidFill>
            <a:ln>
              <a:noFill/>
            </a:ln>
          </p:spPr>
          <p:txBody>
            <a:bodyPr/>
            <a:lstStyle/>
            <a:p>
              <a:endParaRPr lang="pl-PL"/>
            </a:p>
          </p:txBody>
        </p:sp>
        <p:sp>
          <p:nvSpPr>
            <p:cNvPr id="1599" name="Google Shape;1599;p13"/>
            <p:cNvSpPr txBox="1"/>
            <p:nvPr/>
          </p:nvSpPr>
          <p:spPr>
            <a:xfrm>
              <a:off x="0" y="0"/>
              <a:ext cx="3508294" cy="1026348"/>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600" name="Google Shape;1600;p13"/>
          <p:cNvPicPr preferRelativeResize="0"/>
          <p:nvPr/>
        </p:nvPicPr>
        <p:blipFill rotWithShape="1">
          <a:blip r:embed="rId4">
            <a:alphaModFix/>
          </a:blip>
          <a:srcRect t="12962" b="12962"/>
          <a:stretch/>
        </p:blipFill>
        <p:spPr>
          <a:xfrm>
            <a:off x="1031566" y="2047875"/>
            <a:ext cx="7078972" cy="3493664"/>
          </a:xfrm>
          <a:prstGeom prst="rect">
            <a:avLst/>
          </a:prstGeom>
          <a:noFill/>
          <a:ln>
            <a:noFill/>
          </a:ln>
        </p:spPr>
      </p:pic>
      <p:pic>
        <p:nvPicPr>
          <p:cNvPr id="1601" name="Google Shape;1601;p13"/>
          <p:cNvPicPr preferRelativeResize="0"/>
          <p:nvPr/>
        </p:nvPicPr>
        <p:blipFill rotWithShape="1">
          <a:blip r:embed="rId5">
            <a:alphaModFix/>
          </a:blip>
          <a:srcRect l="2253" r="2262"/>
          <a:stretch/>
        </p:blipFill>
        <p:spPr>
          <a:xfrm>
            <a:off x="8427737" y="2047875"/>
            <a:ext cx="6764638" cy="7210424"/>
          </a:xfrm>
          <a:prstGeom prst="rect">
            <a:avLst/>
          </a:prstGeom>
          <a:noFill/>
          <a:ln>
            <a:noFill/>
          </a:ln>
        </p:spPr>
      </p:pic>
      <p:sp>
        <p:nvSpPr>
          <p:cNvPr id="1602" name="Google Shape;1602;p13"/>
          <p:cNvSpPr txBox="1"/>
          <p:nvPr/>
        </p:nvSpPr>
        <p:spPr>
          <a:xfrm>
            <a:off x="1031577" y="5778200"/>
            <a:ext cx="6764700" cy="1847100"/>
          </a:xfrm>
          <a:prstGeom prst="rect">
            <a:avLst/>
          </a:prstGeom>
          <a:noFill/>
          <a:ln>
            <a:noFill/>
          </a:ln>
        </p:spPr>
        <p:txBody>
          <a:bodyPr spcFirstLastPara="1" wrap="square" lIns="0" tIns="0" rIns="0" bIns="0" anchor="t" anchorCtr="0">
            <a:spAutoFit/>
          </a:bodyPr>
          <a:lstStyle/>
          <a:p>
            <a:pPr lvl="0"/>
            <a:r>
              <a:rPr lang="en-US" sz="6000" dirty="0" err="1">
                <a:solidFill>
                  <a:srgbClr val="FFFFFF"/>
                </a:solidFill>
                <a:latin typeface="DM Serif Display"/>
                <a:ea typeface="DM Serif Display"/>
                <a:cs typeface="DM Serif Display"/>
                <a:sym typeface="DM Serif Display"/>
              </a:rPr>
              <a:t>Praktyczne</a:t>
            </a:r>
            <a:r>
              <a:rPr lang="en-US" sz="6000" dirty="0">
                <a:solidFill>
                  <a:srgbClr val="FFFFFF"/>
                </a:solidFill>
                <a:latin typeface="DM Serif Display"/>
                <a:ea typeface="DM Serif Display"/>
                <a:cs typeface="DM Serif Display"/>
                <a:sym typeface="DM Serif Display"/>
              </a:rPr>
              <a:t> </a:t>
            </a:r>
            <a:r>
              <a:rPr lang="en-US" sz="6000" dirty="0" err="1">
                <a:solidFill>
                  <a:srgbClr val="FFFFFF"/>
                </a:solidFill>
                <a:latin typeface="DM Serif Display"/>
                <a:ea typeface="DM Serif Display"/>
                <a:cs typeface="DM Serif Display"/>
                <a:sym typeface="DM Serif Display"/>
              </a:rPr>
              <a:t>zastosowanie</a:t>
            </a:r>
            <a:endParaRPr dirty="0"/>
          </a:p>
        </p:txBody>
      </p:sp>
      <p:cxnSp>
        <p:nvCxnSpPr>
          <p:cNvPr id="1603" name="Google Shape;1603;p13"/>
          <p:cNvCxnSpPr/>
          <p:nvPr/>
        </p:nvCxnSpPr>
        <p:spPr>
          <a:xfrm rot="22947">
            <a:off x="1692273" y="7797861"/>
            <a:ext cx="719116" cy="0"/>
          </a:xfrm>
          <a:prstGeom prst="straightConnector1">
            <a:avLst/>
          </a:prstGeom>
          <a:noFill/>
          <a:ln w="9525" cap="flat" cmpd="sng">
            <a:solidFill>
              <a:srgbClr val="FFFFFF"/>
            </a:solidFill>
            <a:prstDash val="solid"/>
            <a:round/>
            <a:headEnd type="none" w="sm" len="sm"/>
            <a:tailEnd type="none" w="sm" len="sm"/>
          </a:ln>
        </p:spPr>
      </p:cxnSp>
      <p:sp>
        <p:nvSpPr>
          <p:cNvPr id="1604" name="Google Shape;1604;p13"/>
          <p:cNvSpPr txBox="1"/>
          <p:nvPr/>
        </p:nvSpPr>
        <p:spPr>
          <a:xfrm>
            <a:off x="988050" y="7970375"/>
            <a:ext cx="7167900" cy="2030556"/>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FFFFFF"/>
                </a:solidFill>
                <a:latin typeface="Montserrat"/>
                <a:ea typeface="Montserrat"/>
                <a:cs typeface="Montserrat"/>
                <a:sym typeface="Montserrat"/>
              </a:rPr>
              <a:t>To zadanie polega na tym, aby uczestnicy współpracowali ze sobą (każdy z nich będzie klientem i twórcą) przy naprawie ubrania, wykorzystując techniki, których się uczyliśmy.</a:t>
            </a:r>
            <a:endParaRPr dirty="0"/>
          </a:p>
        </p:txBody>
      </p:sp>
      <p:sp>
        <p:nvSpPr>
          <p:cNvPr id="1605" name="Google Shape;1605;p13"/>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606" name="Google Shape;1606;p13"/>
          <p:cNvGrpSpPr/>
          <p:nvPr/>
        </p:nvGrpSpPr>
        <p:grpSpPr>
          <a:xfrm>
            <a:off x="0" y="0"/>
            <a:ext cx="18288000" cy="10287000"/>
            <a:chOff x="0" y="0"/>
            <a:chExt cx="24384000" cy="13716000"/>
          </a:xfrm>
        </p:grpSpPr>
        <p:cxnSp>
          <p:nvCxnSpPr>
            <p:cNvPr id="1607" name="Google Shape;1607;p1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608" name="Google Shape;1608;p1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09" name="Google Shape;1609;p1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610" name="Google Shape;1610;p1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
        <p:nvSpPr>
          <p:cNvPr id="1611" name="Google Shape;1611;p13"/>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15"/>
        <p:cNvGrpSpPr/>
        <p:nvPr/>
      </p:nvGrpSpPr>
      <p:grpSpPr>
        <a:xfrm>
          <a:off x="0" y="0"/>
          <a:ext cx="0" cy="0"/>
          <a:chOff x="0" y="0"/>
          <a:chExt cx="0" cy="0"/>
        </a:xfrm>
      </p:grpSpPr>
      <p:grpSp>
        <p:nvGrpSpPr>
          <p:cNvPr id="1616" name="Google Shape;1616;g32b8d80e59a_0_687"/>
          <p:cNvGrpSpPr/>
          <p:nvPr/>
        </p:nvGrpSpPr>
        <p:grpSpPr>
          <a:xfrm>
            <a:off x="1179360" y="3915360"/>
            <a:ext cx="3459000" cy="5369700"/>
            <a:chOff x="1179360" y="3915360"/>
            <a:chExt cx="3459000" cy="5369700"/>
          </a:xfrm>
        </p:grpSpPr>
        <p:sp>
          <p:nvSpPr>
            <p:cNvPr id="1617" name="Google Shape;1617;g32b8d80e59a_0_687"/>
            <p:cNvSpPr/>
            <p:nvPr/>
          </p:nvSpPr>
          <p:spPr>
            <a:xfrm>
              <a:off x="1179360" y="3915360"/>
              <a:ext cx="3456354"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618" name="Google Shape;1618;g32b8d80e59a_0_687"/>
            <p:cNvSpPr txBox="1"/>
            <p:nvPr/>
          </p:nvSpPr>
          <p:spPr>
            <a:xfrm>
              <a:off x="1179360" y="3915360"/>
              <a:ext cx="34590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9" name="Google Shape;1619;g32b8d80e59a_0_687"/>
          <p:cNvGrpSpPr/>
          <p:nvPr/>
        </p:nvGrpSpPr>
        <p:grpSpPr>
          <a:xfrm>
            <a:off x="4840560" y="3915360"/>
            <a:ext cx="8195809" cy="5369700"/>
            <a:chOff x="4840560" y="3915360"/>
            <a:chExt cx="8195809" cy="5369700"/>
          </a:xfrm>
        </p:grpSpPr>
        <p:sp>
          <p:nvSpPr>
            <p:cNvPr id="1620" name="Google Shape;1620;g32b8d80e59a_0_687"/>
            <p:cNvSpPr/>
            <p:nvPr/>
          </p:nvSpPr>
          <p:spPr>
            <a:xfrm>
              <a:off x="4840560" y="3915360"/>
              <a:ext cx="8195809"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CFCF5A"/>
            </a:solidFill>
            <a:ln>
              <a:noFill/>
            </a:ln>
          </p:spPr>
          <p:txBody>
            <a:bodyPr/>
            <a:lstStyle/>
            <a:p>
              <a:endParaRPr lang="pl-PL"/>
            </a:p>
          </p:txBody>
        </p:sp>
        <p:sp>
          <p:nvSpPr>
            <p:cNvPr id="1621" name="Google Shape;1621;g32b8d80e59a_0_687"/>
            <p:cNvSpPr txBox="1"/>
            <p:nvPr/>
          </p:nvSpPr>
          <p:spPr>
            <a:xfrm>
              <a:off x="4840560" y="3915360"/>
              <a:ext cx="81948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2" name="Google Shape;1622;g32b8d80e59a_0_687"/>
          <p:cNvGrpSpPr/>
          <p:nvPr/>
        </p:nvGrpSpPr>
        <p:grpSpPr>
          <a:xfrm>
            <a:off x="2470680" y="3477240"/>
            <a:ext cx="876300" cy="876300"/>
            <a:chOff x="2470680" y="3477240"/>
            <a:chExt cx="876300" cy="876300"/>
          </a:xfrm>
        </p:grpSpPr>
        <p:sp>
          <p:nvSpPr>
            <p:cNvPr id="1623" name="Google Shape;1623;g32b8d80e59a_0_687"/>
            <p:cNvSpPr/>
            <p:nvPr/>
          </p:nvSpPr>
          <p:spPr>
            <a:xfrm>
              <a:off x="2470680" y="347724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624" name="Google Shape;1624;g32b8d80e59a_0_687"/>
            <p:cNvSpPr txBox="1"/>
            <p:nvPr/>
          </p:nvSpPr>
          <p:spPr>
            <a:xfrm>
              <a:off x="2470680" y="347724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g32b8d80e59a_0_687"/>
          <p:cNvGrpSpPr/>
          <p:nvPr/>
        </p:nvGrpSpPr>
        <p:grpSpPr>
          <a:xfrm>
            <a:off x="6131520" y="3477240"/>
            <a:ext cx="876300" cy="876300"/>
            <a:chOff x="6131520" y="3477240"/>
            <a:chExt cx="876300" cy="876300"/>
          </a:xfrm>
        </p:grpSpPr>
        <p:sp>
          <p:nvSpPr>
            <p:cNvPr id="1626" name="Google Shape;1626;g32b8d80e59a_0_687"/>
            <p:cNvSpPr/>
            <p:nvPr/>
          </p:nvSpPr>
          <p:spPr>
            <a:xfrm>
              <a:off x="6131520" y="347724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1E2328"/>
            </a:solidFill>
            <a:ln>
              <a:noFill/>
            </a:ln>
          </p:spPr>
          <p:txBody>
            <a:bodyPr/>
            <a:lstStyle/>
            <a:p>
              <a:endParaRPr lang="pl-PL"/>
            </a:p>
          </p:txBody>
        </p:sp>
        <p:sp>
          <p:nvSpPr>
            <p:cNvPr id="1627" name="Google Shape;1627;g32b8d80e59a_0_687"/>
            <p:cNvSpPr txBox="1"/>
            <p:nvPr/>
          </p:nvSpPr>
          <p:spPr>
            <a:xfrm>
              <a:off x="6131520" y="347724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8" name="Google Shape;1628;g32b8d80e59a_0_687"/>
          <p:cNvSpPr txBox="1"/>
          <p:nvPr/>
        </p:nvSpPr>
        <p:spPr>
          <a:xfrm>
            <a:off x="1290240" y="4561560"/>
            <a:ext cx="3250200" cy="444900"/>
          </a:xfrm>
          <a:prstGeom prst="rect">
            <a:avLst/>
          </a:prstGeom>
          <a:noFill/>
          <a:ln>
            <a:noFill/>
          </a:ln>
        </p:spPr>
        <p:txBody>
          <a:bodyPr spcFirstLastPara="1" wrap="square" lIns="0" tIns="0" rIns="0" bIns="0" anchor="t" anchorCtr="1">
            <a:noAutofit/>
          </a:bodyPr>
          <a:lstStyle/>
          <a:p>
            <a:pPr lvl="0" algn="ctr">
              <a:lnSpc>
                <a:spcPct val="140040"/>
              </a:lnSpc>
            </a:pPr>
            <a:r>
              <a:rPr lang="en-US" sz="2500" dirty="0" err="1">
                <a:solidFill>
                  <a:srgbClr val="FFFFFF"/>
                </a:solidFill>
                <a:latin typeface="DM Serif Display"/>
                <a:ea typeface="DM Serif Display"/>
                <a:cs typeface="DM Serif Display"/>
                <a:sym typeface="DM Serif Display"/>
              </a:rPr>
              <a:t>Potrzebne</a:t>
            </a:r>
            <a:r>
              <a:rPr lang="en-US" sz="2500" dirty="0">
                <a:solidFill>
                  <a:srgbClr val="FFFFFF"/>
                </a:solidFill>
                <a:latin typeface="DM Serif Display"/>
                <a:ea typeface="DM Serif Display"/>
                <a:cs typeface="DM Serif Display"/>
                <a:sym typeface="DM Serif Display"/>
              </a:rPr>
              <a:t> </a:t>
            </a:r>
            <a:r>
              <a:rPr lang="en-US" sz="2500" dirty="0" err="1">
                <a:solidFill>
                  <a:srgbClr val="FFFFFF"/>
                </a:solidFill>
                <a:latin typeface="DM Serif Display"/>
                <a:ea typeface="DM Serif Display"/>
                <a:cs typeface="DM Serif Display"/>
                <a:sym typeface="DM Serif Display"/>
              </a:rPr>
              <a:t>materiały</a:t>
            </a:r>
            <a:endParaRPr sz="2500" b="0" i="0" u="none" strike="noStrike" cap="none" dirty="0">
              <a:latin typeface="Arial"/>
              <a:ea typeface="Arial"/>
              <a:cs typeface="Arial"/>
              <a:sym typeface="Arial"/>
            </a:endParaRPr>
          </a:p>
        </p:txBody>
      </p:sp>
      <p:sp>
        <p:nvSpPr>
          <p:cNvPr id="1629" name="Google Shape;1629;g32b8d80e59a_0_687"/>
          <p:cNvSpPr txBox="1"/>
          <p:nvPr/>
        </p:nvSpPr>
        <p:spPr>
          <a:xfrm>
            <a:off x="2470680" y="367092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01</a:t>
            </a:r>
            <a:endParaRPr sz="2500" b="0" i="0" u="none" strike="noStrike" cap="none">
              <a:latin typeface="Arial"/>
              <a:ea typeface="Arial"/>
              <a:cs typeface="Arial"/>
              <a:sym typeface="Arial"/>
            </a:endParaRPr>
          </a:p>
        </p:txBody>
      </p:sp>
      <p:sp>
        <p:nvSpPr>
          <p:cNvPr id="1630" name="Google Shape;1630;g32b8d80e59a_0_687"/>
          <p:cNvSpPr txBox="1"/>
          <p:nvPr/>
        </p:nvSpPr>
        <p:spPr>
          <a:xfrm>
            <a:off x="6131520" y="367092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02</a:t>
            </a:r>
            <a:endParaRPr sz="2500" b="0" i="0" u="none" strike="noStrike" cap="none">
              <a:latin typeface="Arial"/>
              <a:ea typeface="Arial"/>
              <a:cs typeface="Arial"/>
              <a:sym typeface="Arial"/>
            </a:endParaRPr>
          </a:p>
        </p:txBody>
      </p:sp>
      <p:sp>
        <p:nvSpPr>
          <p:cNvPr id="1631" name="Google Shape;1631;g32b8d80e59a_0_687"/>
          <p:cNvSpPr txBox="1"/>
          <p:nvPr/>
        </p:nvSpPr>
        <p:spPr>
          <a:xfrm>
            <a:off x="4950360" y="4597920"/>
            <a:ext cx="3250200" cy="444900"/>
          </a:xfrm>
          <a:prstGeom prst="rect">
            <a:avLst/>
          </a:prstGeom>
          <a:noFill/>
          <a:ln>
            <a:noFill/>
          </a:ln>
        </p:spPr>
        <p:txBody>
          <a:bodyPr spcFirstLastPara="1" wrap="square" lIns="0" tIns="0" rIns="0" bIns="0" anchor="t" anchorCtr="1">
            <a:noAutofit/>
          </a:bodyPr>
          <a:lstStyle/>
          <a:p>
            <a:pPr lvl="0" algn="ctr">
              <a:lnSpc>
                <a:spcPct val="140040"/>
              </a:lnSpc>
            </a:pPr>
            <a:r>
              <a:rPr lang="en-US" sz="2500" dirty="0">
                <a:solidFill>
                  <a:srgbClr val="FFFFFF"/>
                </a:solidFill>
                <a:latin typeface="DM Serif Display"/>
                <a:ea typeface="DM Serif Display"/>
                <a:cs typeface="DM Serif Display"/>
                <a:sym typeface="DM Serif Display"/>
              </a:rPr>
              <a:t>Cele</a:t>
            </a:r>
            <a:endParaRPr sz="2500" b="0" i="0" u="none" strike="noStrike" cap="none" dirty="0">
              <a:latin typeface="Arial"/>
              <a:ea typeface="Arial"/>
              <a:cs typeface="Arial"/>
              <a:sym typeface="Arial"/>
            </a:endParaRPr>
          </a:p>
        </p:txBody>
      </p:sp>
      <p:sp>
        <p:nvSpPr>
          <p:cNvPr id="1632" name="Google Shape;1632;g32b8d80e59a_0_687"/>
          <p:cNvSpPr txBox="1"/>
          <p:nvPr/>
        </p:nvSpPr>
        <p:spPr>
          <a:xfrm>
            <a:off x="5061475" y="5524923"/>
            <a:ext cx="7835400" cy="2925600"/>
          </a:xfrm>
          <a:prstGeom prst="rect">
            <a:avLst/>
          </a:prstGeom>
          <a:noFill/>
          <a:ln>
            <a:noFill/>
          </a:ln>
        </p:spPr>
        <p:txBody>
          <a:bodyPr spcFirstLastPara="1" wrap="square" lIns="0" tIns="0" rIns="0" bIns="0" anchor="t" anchorCtr="0">
            <a:noAutofit/>
          </a:bodyPr>
          <a:lstStyle/>
          <a:p>
            <a:pPr marL="343080" lvl="0" indent="-343080">
              <a:lnSpc>
                <a:spcPct val="150000"/>
              </a:lnSpc>
              <a:buClr>
                <a:schemeClr val="dk1"/>
              </a:buClr>
              <a:buSzPts val="1800"/>
              <a:buChar char="●"/>
            </a:pPr>
            <a:r>
              <a:rPr lang="pl-PL" sz="1800" dirty="0">
                <a:solidFill>
                  <a:schemeClr val="lt1"/>
                </a:solidFill>
                <a:latin typeface="Montserrat"/>
                <a:ea typeface="Montserrat"/>
                <a:cs typeface="Montserrat"/>
                <a:sym typeface="Montserrat"/>
              </a:rPr>
              <a:t>Uczestnicy mogą stosować różne techniki naprawcze, które dotąd widzieli, aby zrozumieć, która technika jest lepsza do zastosowania w danej sytuacji.
Możliwość łączenia różnych technik naprawczych w jednym utworze, tworząc efekt harmoniczny</a:t>
            </a:r>
            <a:endParaRPr sz="1800" dirty="0"/>
          </a:p>
        </p:txBody>
      </p:sp>
      <p:sp>
        <p:nvSpPr>
          <p:cNvPr id="1633" name="Google Shape;1633;g32b8d80e59a_0_687"/>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lvl="0">
              <a:lnSpc>
                <a:spcPct val="122000"/>
              </a:lnSpc>
            </a:pPr>
            <a:r>
              <a:rPr lang="en-US" sz="2500" b="0" i="0" u="none" strike="noStrike" cap="none" dirty="0" err="1">
                <a:solidFill>
                  <a:srgbClr val="1E2328"/>
                </a:solidFill>
                <a:latin typeface="DM Serif Display"/>
                <a:ea typeface="DM Serif Display"/>
                <a:cs typeface="DM Serif Display"/>
                <a:sym typeface="DM Serif Display"/>
              </a:rPr>
              <a:t>UpTraK</a:t>
            </a:r>
            <a:r>
              <a:rPr lang="en-US" sz="2500" b="0" i="0" u="none" strike="noStrike" cap="none" dirty="0">
                <a:solidFill>
                  <a:srgbClr val="1E2328"/>
                </a:solidFill>
                <a:latin typeface="DM Serif Display"/>
                <a:ea typeface="DM Serif Display"/>
                <a:cs typeface="DM Serif Display"/>
                <a:sym typeface="DM Serif Display"/>
              </a:rPr>
              <a:t> </a:t>
            </a:r>
            <a:r>
              <a:rPr lang="en-US" sz="2500" dirty="0">
                <a:solidFill>
                  <a:srgbClr val="1E2328"/>
                </a:solidFill>
                <a:latin typeface="DM Serif Display"/>
                <a:ea typeface="DM Serif Display"/>
                <a:cs typeface="DM Serif Display"/>
                <a:sym typeface="DM Serif Display"/>
              </a:rPr>
              <a:t>Program </a:t>
            </a:r>
            <a:r>
              <a:rPr lang="en-US" sz="2500" dirty="0" err="1">
                <a:solidFill>
                  <a:srgbClr val="1E2328"/>
                </a:solidFill>
                <a:latin typeface="DM Serif Display"/>
                <a:ea typeface="DM Serif Display"/>
                <a:cs typeface="DM Serif Display"/>
                <a:sym typeface="DM Serif Display"/>
              </a:rPr>
              <a:t>szkoleniowy</a:t>
            </a:r>
            <a:endParaRPr sz="2500" b="0" i="0" u="none" strike="noStrike" cap="none" dirty="0">
              <a:latin typeface="Arial"/>
              <a:ea typeface="Arial"/>
              <a:cs typeface="Arial"/>
              <a:sym typeface="Arial"/>
            </a:endParaRPr>
          </a:p>
        </p:txBody>
      </p:sp>
      <p:sp>
        <p:nvSpPr>
          <p:cNvPr id="1634" name="Google Shape;1634;g32b8d80e59a_0_687"/>
          <p:cNvSpPr txBox="1"/>
          <p:nvPr/>
        </p:nvSpPr>
        <p:spPr>
          <a:xfrm>
            <a:off x="1179360" y="1412640"/>
            <a:ext cx="13144800" cy="802800"/>
          </a:xfrm>
          <a:prstGeom prst="rect">
            <a:avLst/>
          </a:prstGeom>
          <a:noFill/>
          <a:ln>
            <a:noFill/>
          </a:ln>
        </p:spPr>
        <p:txBody>
          <a:bodyPr spcFirstLastPara="1" wrap="square" lIns="0" tIns="0" rIns="0" bIns="0" anchor="t" anchorCtr="1">
            <a:noAutofit/>
          </a:bodyPr>
          <a:lstStyle/>
          <a:p>
            <a:pPr lvl="0" algn="ctr">
              <a:lnSpc>
                <a:spcPct val="100016"/>
              </a:lnSpc>
            </a:pPr>
            <a:r>
              <a:rPr lang="en-US" sz="6000" dirty="0" err="1">
                <a:solidFill>
                  <a:srgbClr val="1E2328"/>
                </a:solidFill>
                <a:latin typeface="DM Serif Display"/>
                <a:ea typeface="DM Serif Display"/>
                <a:cs typeface="DM Serif Display"/>
                <a:sym typeface="DM Serif Display"/>
              </a:rPr>
              <a:t>Działalność</a:t>
            </a:r>
            <a:r>
              <a:rPr lang="en-US" sz="6000" dirty="0">
                <a:solidFill>
                  <a:srgbClr val="1E2328"/>
                </a:solidFill>
                <a:latin typeface="DM Serif Display"/>
                <a:ea typeface="DM Serif Display"/>
                <a:cs typeface="DM Serif Display"/>
                <a:sym typeface="DM Serif Display"/>
              </a:rPr>
              <a:t> </a:t>
            </a:r>
            <a:r>
              <a:rPr lang="pl-PL" sz="6000" dirty="0">
                <a:solidFill>
                  <a:srgbClr val="1E2328"/>
                </a:solidFill>
                <a:latin typeface="DM Serif Display"/>
                <a:ea typeface="DM Serif Display"/>
                <a:cs typeface="DM Serif Display"/>
                <a:sym typeface="DM Serif Display"/>
              </a:rPr>
              <a:t>N</a:t>
            </a:r>
            <a:r>
              <a:rPr lang="en-US" sz="6000" dirty="0" err="1">
                <a:solidFill>
                  <a:srgbClr val="1E2328"/>
                </a:solidFill>
                <a:latin typeface="DM Serif Display"/>
                <a:ea typeface="DM Serif Display"/>
                <a:cs typeface="DM Serif Display"/>
                <a:sym typeface="DM Serif Display"/>
              </a:rPr>
              <a:t>aprawcza</a:t>
            </a:r>
            <a:endParaRPr sz="6000" dirty="0">
              <a:solidFill>
                <a:srgbClr val="1E2328"/>
              </a:solidFill>
              <a:latin typeface="DM Serif Display"/>
              <a:ea typeface="DM Serif Display"/>
              <a:cs typeface="DM Serif Display"/>
              <a:sym typeface="DM Serif Display"/>
            </a:endParaRPr>
          </a:p>
        </p:txBody>
      </p:sp>
      <p:grpSp>
        <p:nvGrpSpPr>
          <p:cNvPr id="1635" name="Google Shape;1635;g32b8d80e59a_0_687"/>
          <p:cNvGrpSpPr/>
          <p:nvPr/>
        </p:nvGrpSpPr>
        <p:grpSpPr>
          <a:xfrm>
            <a:off x="0" y="0"/>
            <a:ext cx="18288000" cy="10287000"/>
            <a:chOff x="0" y="0"/>
            <a:chExt cx="24384000" cy="13716000"/>
          </a:xfrm>
        </p:grpSpPr>
        <p:cxnSp>
          <p:nvCxnSpPr>
            <p:cNvPr id="1636" name="Google Shape;1636;g32b8d80e59a_0_68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637" name="Google Shape;1637;g32b8d80e59a_0_68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38" name="Google Shape;1638;g32b8d80e59a_0_68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639" name="Google Shape;1639;g32b8d80e59a_0_68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640" name="Google Shape;1640;g32b8d80e59a_0_68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grpSp>
        <p:nvGrpSpPr>
          <p:cNvPr id="1641" name="Google Shape;1641;g32b8d80e59a_0_687"/>
          <p:cNvGrpSpPr/>
          <p:nvPr/>
        </p:nvGrpSpPr>
        <p:grpSpPr>
          <a:xfrm>
            <a:off x="12871080" y="3962880"/>
            <a:ext cx="3459000" cy="5369700"/>
            <a:chOff x="12871080" y="3962880"/>
            <a:chExt cx="3459000" cy="5369700"/>
          </a:xfrm>
        </p:grpSpPr>
        <p:sp>
          <p:nvSpPr>
            <p:cNvPr id="1642" name="Google Shape;1642;g32b8d80e59a_0_687"/>
            <p:cNvSpPr/>
            <p:nvPr/>
          </p:nvSpPr>
          <p:spPr>
            <a:xfrm>
              <a:off x="12871080" y="3962880"/>
              <a:ext cx="3456354"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643" name="Google Shape;1643;g32b8d80e59a_0_687"/>
            <p:cNvSpPr txBox="1"/>
            <p:nvPr/>
          </p:nvSpPr>
          <p:spPr>
            <a:xfrm>
              <a:off x="12871080" y="3962880"/>
              <a:ext cx="34590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4" name="Google Shape;1644;g32b8d80e59a_0_687"/>
          <p:cNvGrpSpPr/>
          <p:nvPr/>
        </p:nvGrpSpPr>
        <p:grpSpPr>
          <a:xfrm>
            <a:off x="14162400" y="3524760"/>
            <a:ext cx="876300" cy="876300"/>
            <a:chOff x="14162400" y="3524760"/>
            <a:chExt cx="876300" cy="876300"/>
          </a:xfrm>
        </p:grpSpPr>
        <p:sp>
          <p:nvSpPr>
            <p:cNvPr id="1645" name="Google Shape;1645;g32b8d80e59a_0_687"/>
            <p:cNvSpPr/>
            <p:nvPr/>
          </p:nvSpPr>
          <p:spPr>
            <a:xfrm>
              <a:off x="14162400" y="352476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646" name="Google Shape;1646;g32b8d80e59a_0_687"/>
            <p:cNvSpPr txBox="1"/>
            <p:nvPr/>
          </p:nvSpPr>
          <p:spPr>
            <a:xfrm>
              <a:off x="14162400" y="352476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7" name="Google Shape;1647;g32b8d80e59a_0_687"/>
          <p:cNvSpPr txBox="1"/>
          <p:nvPr/>
        </p:nvSpPr>
        <p:spPr>
          <a:xfrm>
            <a:off x="12981960" y="4608720"/>
            <a:ext cx="3250200" cy="444900"/>
          </a:xfrm>
          <a:prstGeom prst="rect">
            <a:avLst/>
          </a:prstGeom>
          <a:noFill/>
          <a:ln>
            <a:noFill/>
          </a:ln>
        </p:spPr>
        <p:txBody>
          <a:bodyPr spcFirstLastPara="1" wrap="square" lIns="0" tIns="0" rIns="0" bIns="0" anchor="t" anchorCtr="1">
            <a:noAutofit/>
          </a:bodyPr>
          <a:lstStyle/>
          <a:p>
            <a:pPr lvl="0" algn="ctr">
              <a:lnSpc>
                <a:spcPct val="140040"/>
              </a:lnSpc>
            </a:pPr>
            <a:r>
              <a:rPr lang="en-US" sz="2500" dirty="0" err="1">
                <a:solidFill>
                  <a:srgbClr val="FFFFFF"/>
                </a:solidFill>
                <a:latin typeface="DM Serif Display"/>
                <a:ea typeface="DM Serif Display"/>
                <a:cs typeface="DM Serif Display"/>
                <a:sym typeface="DM Serif Display"/>
              </a:rPr>
              <a:t>Czas</a:t>
            </a:r>
            <a:r>
              <a:rPr lang="en-US" sz="2500" dirty="0">
                <a:solidFill>
                  <a:srgbClr val="FFFFFF"/>
                </a:solidFill>
                <a:latin typeface="DM Serif Display"/>
                <a:ea typeface="DM Serif Display"/>
                <a:cs typeface="DM Serif Display"/>
                <a:sym typeface="DM Serif Display"/>
              </a:rPr>
              <a:t> </a:t>
            </a:r>
            <a:r>
              <a:rPr lang="en-US" sz="2500" dirty="0" err="1">
                <a:solidFill>
                  <a:srgbClr val="FFFFFF"/>
                </a:solidFill>
                <a:latin typeface="DM Serif Display"/>
                <a:ea typeface="DM Serif Display"/>
                <a:cs typeface="DM Serif Display"/>
                <a:sym typeface="DM Serif Display"/>
              </a:rPr>
              <a:t>trwania</a:t>
            </a:r>
            <a:endParaRPr sz="2500" b="0" i="0" u="none" strike="noStrike" cap="none" dirty="0">
              <a:latin typeface="Arial"/>
              <a:ea typeface="Arial"/>
              <a:cs typeface="Arial"/>
              <a:sym typeface="Arial"/>
            </a:endParaRPr>
          </a:p>
        </p:txBody>
      </p:sp>
      <p:sp>
        <p:nvSpPr>
          <p:cNvPr id="1648" name="Google Shape;1648;g32b8d80e59a_0_687"/>
          <p:cNvSpPr txBox="1"/>
          <p:nvPr/>
        </p:nvSpPr>
        <p:spPr>
          <a:xfrm>
            <a:off x="14162400" y="371844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a:t>
            </a:r>
            <a:r>
              <a:rPr lang="en-US" sz="2500">
                <a:solidFill>
                  <a:srgbClr val="FFFFFF"/>
                </a:solidFill>
                <a:latin typeface="DM Serif Display"/>
                <a:ea typeface="DM Serif Display"/>
                <a:cs typeface="DM Serif Display"/>
                <a:sym typeface="DM Serif Display"/>
              </a:rPr>
              <a:t>3</a:t>
            </a:r>
            <a:endParaRPr sz="2500" b="0" i="0" u="none" strike="noStrike" cap="none">
              <a:latin typeface="Arial"/>
              <a:ea typeface="Arial"/>
              <a:cs typeface="Arial"/>
              <a:sym typeface="Arial"/>
            </a:endParaRPr>
          </a:p>
        </p:txBody>
      </p:sp>
      <p:sp>
        <p:nvSpPr>
          <p:cNvPr id="1649" name="Google Shape;1649;g32b8d80e59a_0_687"/>
          <p:cNvSpPr txBox="1"/>
          <p:nvPr/>
        </p:nvSpPr>
        <p:spPr>
          <a:xfrm>
            <a:off x="13095450" y="5105525"/>
            <a:ext cx="3010200" cy="444900"/>
          </a:xfrm>
          <a:prstGeom prst="rect">
            <a:avLst/>
          </a:prstGeom>
          <a:noFill/>
          <a:ln>
            <a:noFill/>
          </a:ln>
        </p:spPr>
        <p:txBody>
          <a:bodyPr spcFirstLastPara="1" wrap="square" lIns="0" tIns="0" rIns="0" bIns="0" anchor="t" anchorCtr="1">
            <a:noAutofit/>
          </a:bodyPr>
          <a:lstStyle/>
          <a:p>
            <a:pPr lvl="0" algn="ctr">
              <a:lnSpc>
                <a:spcPct val="194500"/>
              </a:lnSpc>
            </a:pPr>
            <a:r>
              <a:rPr lang="pl-PL" sz="1800" dirty="0">
                <a:solidFill>
                  <a:srgbClr val="FFFFFF"/>
                </a:solidFill>
                <a:latin typeface="Montserrat"/>
                <a:ea typeface="Montserrat"/>
                <a:cs typeface="Montserrat"/>
                <a:sym typeface="Montserrat"/>
              </a:rPr>
              <a:t>3 godziny i 30 minut</a:t>
            </a:r>
            <a:endParaRPr sz="1800" b="0" i="0" u="none" strike="noStrike" cap="none" dirty="0">
              <a:latin typeface="Arial"/>
              <a:ea typeface="Arial"/>
              <a:cs typeface="Arial"/>
              <a:sym typeface="Arial"/>
            </a:endParaRPr>
          </a:p>
        </p:txBody>
      </p:sp>
      <p:sp>
        <p:nvSpPr>
          <p:cNvPr id="1650" name="Google Shape;1650;g32b8d80e59a_0_687"/>
          <p:cNvSpPr txBox="1"/>
          <p:nvPr/>
        </p:nvSpPr>
        <p:spPr>
          <a:xfrm>
            <a:off x="13002915" y="6028910"/>
            <a:ext cx="3250200" cy="444900"/>
          </a:xfrm>
          <a:prstGeom prst="rect">
            <a:avLst/>
          </a:prstGeom>
          <a:noFill/>
          <a:ln>
            <a:noFill/>
          </a:ln>
        </p:spPr>
        <p:txBody>
          <a:bodyPr spcFirstLastPara="1" wrap="square" lIns="0" tIns="0" rIns="0" bIns="0" anchor="t" anchorCtr="1">
            <a:noAutofit/>
          </a:bodyPr>
          <a:lstStyle/>
          <a:p>
            <a:pPr lvl="0" algn="ctr">
              <a:lnSpc>
                <a:spcPct val="140040"/>
              </a:lnSpc>
            </a:pPr>
            <a:r>
              <a:rPr lang="en-US" sz="2500" dirty="0" err="1">
                <a:solidFill>
                  <a:srgbClr val="FFFFFF"/>
                </a:solidFill>
                <a:latin typeface="DM Serif Display"/>
                <a:ea typeface="DM Serif Display"/>
                <a:cs typeface="DM Serif Display"/>
                <a:sym typeface="DM Serif Display"/>
              </a:rPr>
              <a:t>Miejsce</a:t>
            </a:r>
            <a:r>
              <a:rPr lang="en-US" sz="2500" dirty="0">
                <a:solidFill>
                  <a:srgbClr val="FFFFFF"/>
                </a:solidFill>
                <a:latin typeface="DM Serif Display"/>
                <a:ea typeface="DM Serif Display"/>
                <a:cs typeface="DM Serif Display"/>
                <a:sym typeface="DM Serif Display"/>
              </a:rPr>
              <a:t> </a:t>
            </a:r>
            <a:endParaRPr sz="2500" b="0" i="0" u="none" strike="noStrike" cap="none" dirty="0">
              <a:latin typeface="Arial"/>
              <a:ea typeface="Arial"/>
              <a:cs typeface="Arial"/>
              <a:sym typeface="Arial"/>
            </a:endParaRPr>
          </a:p>
        </p:txBody>
      </p:sp>
      <p:sp>
        <p:nvSpPr>
          <p:cNvPr id="1651" name="Google Shape;1651;g32b8d80e59a_0_687"/>
          <p:cNvSpPr txBox="1"/>
          <p:nvPr/>
        </p:nvSpPr>
        <p:spPr>
          <a:xfrm>
            <a:off x="13320005" y="6492610"/>
            <a:ext cx="2574300" cy="1740300"/>
          </a:xfrm>
          <a:prstGeom prst="rect">
            <a:avLst/>
          </a:prstGeom>
          <a:noFill/>
          <a:ln>
            <a:noFill/>
          </a:ln>
        </p:spPr>
        <p:txBody>
          <a:bodyPr spcFirstLastPara="1" wrap="square" lIns="0" tIns="0" rIns="0" bIns="0" anchor="t" anchorCtr="1">
            <a:noAutofit/>
          </a:bodyPr>
          <a:lstStyle/>
          <a:p>
            <a:pPr lvl="0" algn="ctr">
              <a:lnSpc>
                <a:spcPct val="194500"/>
              </a:lnSpc>
              <a:buClr>
                <a:schemeClr val="dk1"/>
              </a:buClr>
            </a:pPr>
            <a:r>
              <a:rPr lang="pl-PL" sz="1800" dirty="0">
                <a:solidFill>
                  <a:schemeClr val="lt1"/>
                </a:solidFill>
                <a:latin typeface="Montserrat"/>
                <a:ea typeface="Montserrat"/>
                <a:cs typeface="Montserrat"/>
                <a:sym typeface="Montserrat"/>
              </a:rPr>
              <a:t>Pokój, w którym można umieścić uczestników przy osobnych stołach, każdy z maszyną do szycia</a:t>
            </a:r>
            <a:endParaRPr sz="1800" dirty="0">
              <a:solidFill>
                <a:srgbClr val="FFFFFF"/>
              </a:solidFill>
              <a:latin typeface="Montserrat"/>
              <a:ea typeface="Montserrat"/>
              <a:cs typeface="Montserrat"/>
              <a:sym typeface="Montserrat"/>
            </a:endParaRPr>
          </a:p>
        </p:txBody>
      </p:sp>
      <p:sp>
        <p:nvSpPr>
          <p:cNvPr id="1652" name="Google Shape;1652;g32b8d80e59a_0_687"/>
          <p:cNvSpPr txBox="1"/>
          <p:nvPr/>
        </p:nvSpPr>
        <p:spPr>
          <a:xfrm>
            <a:off x="1179350" y="5104375"/>
            <a:ext cx="3459000" cy="3086700"/>
          </a:xfrm>
          <a:prstGeom prst="rect">
            <a:avLst/>
          </a:prstGeom>
          <a:noFill/>
          <a:ln>
            <a:noFill/>
          </a:ln>
        </p:spPr>
        <p:txBody>
          <a:bodyPr spcFirstLastPara="1" wrap="square" lIns="0" tIns="0" rIns="0" bIns="0" anchor="t" anchorCtr="0">
            <a:noAutofit/>
          </a:bodyPr>
          <a:lstStyle/>
          <a:p>
            <a:pPr marL="343080" lvl="0" indent="-343080">
              <a:lnSpc>
                <a:spcPct val="194500"/>
              </a:lnSpc>
              <a:buSzPts val="1800"/>
              <a:buFont typeface="Arial"/>
              <a:buChar char="•"/>
            </a:pPr>
            <a:r>
              <a:rPr lang="pl-PL" sz="1800" dirty="0">
                <a:solidFill>
                  <a:srgbClr val="FFFFFF"/>
                </a:solidFill>
                <a:latin typeface="Montserrat"/>
                <a:ea typeface="Montserrat"/>
                <a:cs typeface="Montserrat"/>
                <a:sym typeface="Montserrat"/>
              </a:rPr>
              <a:t>Maszyna do szycia
Materiały haftowane
Zestaw do szycia 
Ubrania wymagające naprawy
Resztki tkanin
Stabilizator tkaniny</a:t>
            </a:r>
            <a:endParaRPr sz="1800" dirty="0">
              <a:solidFill>
                <a:srgbClr val="FFFFFF"/>
              </a:solidFill>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56"/>
        <p:cNvGrpSpPr/>
        <p:nvPr/>
      </p:nvGrpSpPr>
      <p:grpSpPr>
        <a:xfrm>
          <a:off x="0" y="0"/>
          <a:ext cx="0" cy="0"/>
          <a:chOff x="0" y="0"/>
          <a:chExt cx="0" cy="0"/>
        </a:xfrm>
      </p:grpSpPr>
      <p:grpSp>
        <p:nvGrpSpPr>
          <p:cNvPr id="1657" name="Google Shape;1657;g32b8d80e59a_0_760"/>
          <p:cNvGrpSpPr/>
          <p:nvPr/>
        </p:nvGrpSpPr>
        <p:grpSpPr>
          <a:xfrm>
            <a:off x="2870695" y="3828805"/>
            <a:ext cx="12192000" cy="5369700"/>
            <a:chOff x="2590920" y="3934080"/>
            <a:chExt cx="12192000" cy="5369700"/>
          </a:xfrm>
        </p:grpSpPr>
        <p:sp>
          <p:nvSpPr>
            <p:cNvPr id="1658" name="Google Shape;1658;g32b8d80e59a_0_760"/>
            <p:cNvSpPr/>
            <p:nvPr/>
          </p:nvSpPr>
          <p:spPr>
            <a:xfrm>
              <a:off x="2590920" y="3934080"/>
              <a:ext cx="12189461"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659" name="Google Shape;1659;g32b8d80e59a_0_760"/>
            <p:cNvSpPr txBox="1"/>
            <p:nvPr/>
          </p:nvSpPr>
          <p:spPr>
            <a:xfrm>
              <a:off x="2590920" y="3934080"/>
              <a:ext cx="121920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0" name="Google Shape;1660;g32b8d80e59a_0_760"/>
          <p:cNvGrpSpPr/>
          <p:nvPr/>
        </p:nvGrpSpPr>
        <p:grpSpPr>
          <a:xfrm>
            <a:off x="3505320" y="3495960"/>
            <a:ext cx="876300" cy="876300"/>
            <a:chOff x="3505320" y="3495960"/>
            <a:chExt cx="876300" cy="876300"/>
          </a:xfrm>
        </p:grpSpPr>
        <p:sp>
          <p:nvSpPr>
            <p:cNvPr id="1661" name="Google Shape;1661;g32b8d80e59a_0_760"/>
            <p:cNvSpPr/>
            <p:nvPr/>
          </p:nvSpPr>
          <p:spPr>
            <a:xfrm>
              <a:off x="3505320" y="349596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662" name="Google Shape;1662;g32b8d80e59a_0_760"/>
            <p:cNvSpPr txBox="1"/>
            <p:nvPr/>
          </p:nvSpPr>
          <p:spPr>
            <a:xfrm>
              <a:off x="3505320" y="349596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3" name="Google Shape;1663;g32b8d80e59a_0_760"/>
          <p:cNvSpPr txBox="1"/>
          <p:nvPr/>
        </p:nvSpPr>
        <p:spPr>
          <a:xfrm>
            <a:off x="3505320" y="368964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Plan</a:t>
            </a:r>
            <a:endParaRPr sz="2500" b="0" i="0" u="none" strike="noStrike" cap="none">
              <a:latin typeface="Arial"/>
              <a:ea typeface="Arial"/>
              <a:cs typeface="Arial"/>
              <a:sym typeface="Arial"/>
            </a:endParaRPr>
          </a:p>
        </p:txBody>
      </p:sp>
      <p:sp>
        <p:nvSpPr>
          <p:cNvPr id="1664" name="Google Shape;1664;g32b8d80e59a_0_760"/>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lvl="0">
              <a:lnSpc>
                <a:spcPct val="122000"/>
              </a:lnSpc>
            </a:pPr>
            <a:r>
              <a:rPr lang="en-US" sz="2500" b="0" i="0" u="none" strike="noStrike" cap="none" dirty="0" err="1">
                <a:solidFill>
                  <a:srgbClr val="1E2328"/>
                </a:solidFill>
                <a:latin typeface="DM Serif Display"/>
                <a:ea typeface="DM Serif Display"/>
                <a:cs typeface="DM Serif Display"/>
                <a:sym typeface="DM Serif Display"/>
              </a:rPr>
              <a:t>UpTraK</a:t>
            </a:r>
            <a:r>
              <a:rPr lang="en-US" sz="2500" b="0" i="0" u="none" strike="noStrike" cap="none" dirty="0">
                <a:solidFill>
                  <a:srgbClr val="1E2328"/>
                </a:solidFill>
                <a:latin typeface="DM Serif Display"/>
                <a:ea typeface="DM Serif Display"/>
                <a:cs typeface="DM Serif Display"/>
                <a:sym typeface="DM Serif Display"/>
              </a:rPr>
              <a:t> </a:t>
            </a:r>
            <a:r>
              <a:rPr lang="en-US" sz="2500" dirty="0">
                <a:solidFill>
                  <a:srgbClr val="1E2328"/>
                </a:solidFill>
                <a:latin typeface="DM Serif Display"/>
                <a:ea typeface="DM Serif Display"/>
                <a:cs typeface="DM Serif Display"/>
                <a:sym typeface="DM Serif Display"/>
              </a:rPr>
              <a:t>Program </a:t>
            </a:r>
            <a:r>
              <a:rPr lang="en-US" sz="2500" dirty="0" err="1">
                <a:solidFill>
                  <a:srgbClr val="1E2328"/>
                </a:solidFill>
                <a:latin typeface="DM Serif Display"/>
                <a:ea typeface="DM Serif Display"/>
                <a:cs typeface="DM Serif Display"/>
                <a:sym typeface="DM Serif Display"/>
              </a:rPr>
              <a:t>szkoleniowy</a:t>
            </a:r>
            <a:endParaRPr sz="2500" b="0" i="0" u="none" strike="noStrike" cap="none" dirty="0">
              <a:latin typeface="Arial"/>
              <a:ea typeface="Arial"/>
              <a:cs typeface="Arial"/>
              <a:sym typeface="Arial"/>
            </a:endParaRPr>
          </a:p>
        </p:txBody>
      </p:sp>
      <p:sp>
        <p:nvSpPr>
          <p:cNvPr id="1665" name="Google Shape;1665;g32b8d80e59a_0_760"/>
          <p:cNvSpPr txBox="1"/>
          <p:nvPr/>
        </p:nvSpPr>
        <p:spPr>
          <a:xfrm>
            <a:off x="3106559" y="4104406"/>
            <a:ext cx="10926600" cy="2835000"/>
          </a:xfrm>
          <a:prstGeom prst="rect">
            <a:avLst/>
          </a:prstGeom>
          <a:noFill/>
          <a:ln>
            <a:noFill/>
          </a:ln>
        </p:spPr>
        <p:txBody>
          <a:bodyPr spcFirstLastPara="1" wrap="square" lIns="91425" tIns="45700" rIns="91425" bIns="45700" anchor="t" anchorCtr="0">
            <a:noAutofit/>
          </a:bodyPr>
          <a:lstStyle/>
          <a:p>
            <a:pPr lvl="0">
              <a:lnSpc>
                <a:spcPct val="200000"/>
              </a:lnSpc>
            </a:pPr>
            <a:r>
              <a:rPr lang="pl-PL" sz="1800" b="1" dirty="0">
                <a:solidFill>
                  <a:srgbClr val="FFFFFF"/>
                </a:solidFill>
                <a:latin typeface="Montserrat"/>
                <a:ea typeface="Montserrat"/>
                <a:cs typeface="Montserrat"/>
                <a:sym typeface="Montserrat"/>
              </a:rPr>
              <a:t>Aktywność czasowa
00:00 – 00:20 Oceń ubranie, które zamierzasz naprawić
00:20 – 00:50 Wybierz techniki, które zamierzasz zastosować, i ustal plan ich zastosowania, odpowiedniego materiału oraz wykonania pomiarów do zmiany rozmiaru i naprawy
00:50 – 01:30 Wytnij dowolną tkaninę, której potrzebujesz (do widocznego naprawienia i/lub zmiany rozmiaru), rozłóż na części i/lub wytnij dowolną część elementu, która jest do tego potrzebna
01:30 – 03:30 Zastosuj techniki, które planujesz stosować</a:t>
            </a:r>
            <a:endParaRPr sz="1800" b="0" i="0" u="none" strike="noStrike" cap="none" dirty="0">
              <a:latin typeface="Arial"/>
              <a:ea typeface="Arial"/>
              <a:cs typeface="Arial"/>
              <a:sym typeface="Arial"/>
            </a:endParaRPr>
          </a:p>
        </p:txBody>
      </p:sp>
      <p:grpSp>
        <p:nvGrpSpPr>
          <p:cNvPr id="1666" name="Google Shape;1666;g32b8d80e59a_0_760"/>
          <p:cNvGrpSpPr/>
          <p:nvPr/>
        </p:nvGrpSpPr>
        <p:grpSpPr>
          <a:xfrm>
            <a:off x="0" y="0"/>
            <a:ext cx="18288000" cy="10287000"/>
            <a:chOff x="0" y="0"/>
            <a:chExt cx="24384000" cy="13716000"/>
          </a:xfrm>
        </p:grpSpPr>
        <p:cxnSp>
          <p:nvCxnSpPr>
            <p:cNvPr id="1667" name="Google Shape;1667;g32b8d80e59a_0_76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668" name="Google Shape;1668;g32b8d80e59a_0_76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69" name="Google Shape;1669;g32b8d80e59a_0_76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670" name="Google Shape;1670;g32b8d80e59a_0_76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671" name="Google Shape;1671;g32b8d80e59a_0_76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1672" name="Google Shape;1672;g32b8d80e59a_0_760"/>
          <p:cNvSpPr txBox="1"/>
          <p:nvPr/>
        </p:nvSpPr>
        <p:spPr>
          <a:xfrm>
            <a:off x="1179360" y="1412640"/>
            <a:ext cx="13144800" cy="802800"/>
          </a:xfrm>
          <a:prstGeom prst="rect">
            <a:avLst/>
          </a:prstGeom>
          <a:noFill/>
          <a:ln>
            <a:noFill/>
          </a:ln>
        </p:spPr>
        <p:txBody>
          <a:bodyPr spcFirstLastPara="1" wrap="square" lIns="0" tIns="0" rIns="0" bIns="0" anchor="t" anchorCtr="1">
            <a:noAutofit/>
          </a:bodyPr>
          <a:lstStyle/>
          <a:p>
            <a:pPr lvl="0" algn="ctr">
              <a:lnSpc>
                <a:spcPct val="100016"/>
              </a:lnSpc>
            </a:pPr>
            <a:r>
              <a:rPr lang="en-US" sz="6000" dirty="0" err="1">
                <a:solidFill>
                  <a:srgbClr val="1E2328"/>
                </a:solidFill>
                <a:latin typeface="DM Serif Display"/>
                <a:ea typeface="DM Serif Display"/>
                <a:cs typeface="DM Serif Display"/>
                <a:sym typeface="DM Serif Display"/>
              </a:rPr>
              <a:t>Działalność</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naprawcza</a:t>
            </a:r>
            <a:endParaRPr sz="6000" dirty="0">
              <a:solidFill>
                <a:srgbClr val="1E2328"/>
              </a:solidFill>
              <a:latin typeface="DM Serif Display"/>
              <a:ea typeface="DM Serif Display"/>
              <a:cs typeface="DM Serif Display"/>
              <a:sym typeface="DM Serif Display"/>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6"/>
        <p:cNvGrpSpPr/>
        <p:nvPr/>
      </p:nvGrpSpPr>
      <p:grpSpPr>
        <a:xfrm>
          <a:off x="0" y="0"/>
          <a:ext cx="0" cy="0"/>
          <a:chOff x="0" y="0"/>
          <a:chExt cx="0" cy="0"/>
        </a:xfrm>
      </p:grpSpPr>
      <p:grpSp>
        <p:nvGrpSpPr>
          <p:cNvPr id="1677" name="Google Shape;1677;g32b8d80e59a_0_780"/>
          <p:cNvGrpSpPr/>
          <p:nvPr/>
        </p:nvGrpSpPr>
        <p:grpSpPr>
          <a:xfrm>
            <a:off x="457194" y="3659582"/>
            <a:ext cx="16022726" cy="6000551"/>
            <a:chOff x="457200" y="3285000"/>
            <a:chExt cx="16022726" cy="6000551"/>
          </a:xfrm>
        </p:grpSpPr>
        <p:sp>
          <p:nvSpPr>
            <p:cNvPr id="1678" name="Google Shape;1678;g32b8d80e59a_0_780"/>
            <p:cNvSpPr/>
            <p:nvPr/>
          </p:nvSpPr>
          <p:spPr>
            <a:xfrm>
              <a:off x="457200" y="3285000"/>
              <a:ext cx="16022726" cy="6000551"/>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679" name="Google Shape;1679;g32b8d80e59a_0_780"/>
            <p:cNvSpPr txBox="1"/>
            <p:nvPr/>
          </p:nvSpPr>
          <p:spPr>
            <a:xfrm>
              <a:off x="457200" y="3285000"/>
              <a:ext cx="16019700" cy="599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g32b8d80e59a_0_780"/>
          <p:cNvGrpSpPr/>
          <p:nvPr/>
        </p:nvGrpSpPr>
        <p:grpSpPr>
          <a:xfrm>
            <a:off x="2226814" y="2499615"/>
            <a:ext cx="2519680" cy="876300"/>
            <a:chOff x="2229840" y="2846880"/>
            <a:chExt cx="2519680" cy="876300"/>
          </a:xfrm>
        </p:grpSpPr>
        <p:sp>
          <p:nvSpPr>
            <p:cNvPr id="1681" name="Google Shape;1681;g32b8d80e59a_0_780"/>
            <p:cNvSpPr/>
            <p:nvPr/>
          </p:nvSpPr>
          <p:spPr>
            <a:xfrm>
              <a:off x="2229840" y="2846880"/>
              <a:ext cx="2519680"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682" name="Google Shape;1682;g32b8d80e59a_0_780"/>
            <p:cNvSpPr txBox="1"/>
            <p:nvPr/>
          </p:nvSpPr>
          <p:spPr>
            <a:xfrm>
              <a:off x="2229840" y="2846880"/>
              <a:ext cx="25194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3" name="Google Shape;1683;g32b8d80e59a_0_780"/>
          <p:cNvSpPr txBox="1"/>
          <p:nvPr/>
        </p:nvSpPr>
        <p:spPr>
          <a:xfrm>
            <a:off x="2226814" y="2668322"/>
            <a:ext cx="25194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PL" sz="2500" b="0" i="0" u="none" strike="noStrike" cap="none" dirty="0">
                <a:solidFill>
                  <a:srgbClr val="FFFFFF"/>
                </a:solidFill>
                <a:latin typeface="DM Serif Display"/>
                <a:ea typeface="DM Serif Display"/>
                <a:cs typeface="DM Serif Display"/>
                <a:sym typeface="DM Serif Display"/>
              </a:rPr>
              <a:t>Realizacja</a:t>
            </a:r>
            <a:endParaRPr sz="2500" b="0" i="0" u="none" strike="noStrike" cap="none" dirty="0">
              <a:latin typeface="Arial"/>
              <a:ea typeface="Arial"/>
              <a:cs typeface="Arial"/>
              <a:sym typeface="Arial"/>
            </a:endParaRPr>
          </a:p>
        </p:txBody>
      </p:sp>
      <p:sp>
        <p:nvSpPr>
          <p:cNvPr id="1684" name="Google Shape;1684;g32b8d80e59a_0_780"/>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lvl="0">
              <a:lnSpc>
                <a:spcPct val="122000"/>
              </a:lnSpc>
            </a:pPr>
            <a:r>
              <a:rPr lang="en-US" sz="2500" b="0" i="0" u="none" strike="noStrike" cap="none" dirty="0" err="1">
                <a:solidFill>
                  <a:srgbClr val="1E2328"/>
                </a:solidFill>
                <a:latin typeface="DM Serif Display"/>
                <a:ea typeface="DM Serif Display"/>
                <a:cs typeface="DM Serif Display"/>
                <a:sym typeface="DM Serif Display"/>
              </a:rPr>
              <a:t>UpTraK</a:t>
            </a:r>
            <a:r>
              <a:rPr lang="en-US" sz="2500" b="0" i="0" u="none" strike="noStrike" cap="none" dirty="0">
                <a:solidFill>
                  <a:srgbClr val="1E2328"/>
                </a:solidFill>
                <a:latin typeface="DM Serif Display"/>
                <a:ea typeface="DM Serif Display"/>
                <a:cs typeface="DM Serif Display"/>
                <a:sym typeface="DM Serif Display"/>
              </a:rPr>
              <a:t> </a:t>
            </a:r>
            <a:r>
              <a:rPr lang="en-US" sz="2500" dirty="0">
                <a:solidFill>
                  <a:srgbClr val="1E2328"/>
                </a:solidFill>
                <a:latin typeface="DM Serif Display"/>
                <a:ea typeface="DM Serif Display"/>
                <a:cs typeface="DM Serif Display"/>
                <a:sym typeface="DM Serif Display"/>
              </a:rPr>
              <a:t>Program </a:t>
            </a:r>
            <a:r>
              <a:rPr lang="en-US" sz="2500" dirty="0" err="1">
                <a:solidFill>
                  <a:srgbClr val="1E2328"/>
                </a:solidFill>
                <a:latin typeface="DM Serif Display"/>
                <a:ea typeface="DM Serif Display"/>
                <a:cs typeface="DM Serif Display"/>
                <a:sym typeface="DM Serif Display"/>
              </a:rPr>
              <a:t>szkoleniowy</a:t>
            </a:r>
            <a:endParaRPr sz="2500" b="0" i="0" u="none" strike="noStrike" cap="none" dirty="0">
              <a:latin typeface="Arial"/>
              <a:ea typeface="Arial"/>
              <a:cs typeface="Arial"/>
              <a:sym typeface="Arial"/>
            </a:endParaRPr>
          </a:p>
        </p:txBody>
      </p:sp>
      <p:sp>
        <p:nvSpPr>
          <p:cNvPr id="1685" name="Google Shape;1685;g32b8d80e59a_0_780"/>
          <p:cNvSpPr txBox="1"/>
          <p:nvPr/>
        </p:nvSpPr>
        <p:spPr>
          <a:xfrm>
            <a:off x="809707" y="3769635"/>
            <a:ext cx="15317700" cy="5031300"/>
          </a:xfrm>
          <a:prstGeom prst="rect">
            <a:avLst/>
          </a:prstGeom>
          <a:noFill/>
          <a:ln>
            <a:noFill/>
          </a:ln>
        </p:spPr>
        <p:txBody>
          <a:bodyPr spcFirstLastPara="1" wrap="square" lIns="91425" tIns="45700" rIns="91425" bIns="45700" anchor="t" anchorCtr="0">
            <a:noAutofit/>
          </a:bodyPr>
          <a:lstStyle/>
          <a:p>
            <a:pPr marL="457200" lvl="0" indent="-342900">
              <a:lnSpc>
                <a:spcPct val="150000"/>
              </a:lnSpc>
              <a:buClr>
                <a:srgbClr val="FFFFFF"/>
              </a:buClr>
              <a:buSzPts val="1800"/>
              <a:buFont typeface="Montserrat"/>
              <a:buAutoNum type="arabicPeriod"/>
            </a:pPr>
            <a:r>
              <a:rPr lang="pl-PL" sz="1800" dirty="0">
                <a:solidFill>
                  <a:srgbClr val="FFFFFF"/>
                </a:solidFill>
                <a:latin typeface="Montserrat"/>
                <a:ea typeface="Montserrat"/>
                <a:cs typeface="Montserrat"/>
                <a:sym typeface="Montserrat"/>
              </a:rPr>
              <a:t>Sprawdź w ubraniu konieczność podszycia i zmiany rozmiaru, a także dziur, naprężonych tkanin lub plam, które chcesz ukryć, i wybierz techniki, które chcesz użyć
Dopasuj ubranie, aby zaznaczyć obszycie i/lub zmiany wymiaru, upewnij się, że używasz odpowiednich narzędzi do oznaczania (szpilki, agrafki, markery do tkanin lub bezpośrednio przypięcie) – jeśli trzeba się rozluźnić (podszycie lub rozmiar), zmierz, ile dodatkowej tkaniny będzie potrzebne i zadbaj o dodatkową swobodę dla bezpieczeństwa
Zmierz obszary ubrania, które wymagają naprawy 
Wytnij wszystkie tkaniny, których potrzebujesz do dodawania lub ukrywania 
Rozbierz i wytnij wszystko, co konieczne  
Zacznij od zmiany rozmiaru od dodawania lub odbierania – zawsze najpierw pracuj nad korektą szerokości 
Po zmianie rozmiaru zrób kolejne dopasowanie, aby upewnić się, że obszycie jest prawidłowe.
Poprawiaj podszywanie przez dodawanie lub odbieranie – jeśli ubranie nie wymagało zmiany rozmiaru, możesz zacząć od podszywania
Zakończenie naprawy (widocznej lub nie) – czy naprawa jest konieczna, by zachować kształt ubrania? Możesz zacząć od zrobienia tego na początku</a:t>
            </a:r>
            <a:endParaRPr sz="1800" dirty="0">
              <a:solidFill>
                <a:srgbClr val="FFFFFF"/>
              </a:solidFill>
              <a:latin typeface="Montserrat"/>
              <a:ea typeface="Montserrat"/>
              <a:cs typeface="Montserrat"/>
              <a:sym typeface="Montserrat"/>
            </a:endParaRPr>
          </a:p>
        </p:txBody>
      </p:sp>
      <p:grpSp>
        <p:nvGrpSpPr>
          <p:cNvPr id="1686" name="Google Shape;1686;g32b8d80e59a_0_780"/>
          <p:cNvGrpSpPr/>
          <p:nvPr/>
        </p:nvGrpSpPr>
        <p:grpSpPr>
          <a:xfrm>
            <a:off x="0" y="0"/>
            <a:ext cx="18288000" cy="10287000"/>
            <a:chOff x="0" y="0"/>
            <a:chExt cx="24384000" cy="13716000"/>
          </a:xfrm>
        </p:grpSpPr>
        <p:cxnSp>
          <p:nvCxnSpPr>
            <p:cNvPr id="1687" name="Google Shape;1687;g32b8d80e59a_0_78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688" name="Google Shape;1688;g32b8d80e59a_0_78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89" name="Google Shape;1689;g32b8d80e59a_0_78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690" name="Google Shape;1690;g32b8d80e59a_0_78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691" name="Google Shape;1691;g32b8d80e59a_0_78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
        <p:nvSpPr>
          <p:cNvPr id="1692" name="Google Shape;1692;g32b8d80e59a_0_780"/>
          <p:cNvSpPr txBox="1"/>
          <p:nvPr/>
        </p:nvSpPr>
        <p:spPr>
          <a:xfrm>
            <a:off x="1179360" y="1412640"/>
            <a:ext cx="13144800" cy="802800"/>
          </a:xfrm>
          <a:prstGeom prst="rect">
            <a:avLst/>
          </a:prstGeom>
          <a:noFill/>
          <a:ln>
            <a:noFill/>
          </a:ln>
        </p:spPr>
        <p:txBody>
          <a:bodyPr spcFirstLastPara="1" wrap="square" lIns="0" tIns="0" rIns="0" bIns="0" anchor="t" anchorCtr="1">
            <a:noAutofit/>
          </a:bodyPr>
          <a:lstStyle/>
          <a:p>
            <a:pPr lvl="0" algn="ctr">
              <a:lnSpc>
                <a:spcPct val="100016"/>
              </a:lnSpc>
            </a:pPr>
            <a:r>
              <a:rPr lang="en-US" sz="6000" dirty="0" err="1">
                <a:solidFill>
                  <a:srgbClr val="1E2328"/>
                </a:solidFill>
                <a:latin typeface="DM Serif Display"/>
                <a:ea typeface="DM Serif Display"/>
                <a:cs typeface="DM Serif Display"/>
                <a:sym typeface="DM Serif Display"/>
              </a:rPr>
              <a:t>Działalność</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naprawcza</a:t>
            </a:r>
            <a:endParaRPr sz="6000" dirty="0">
              <a:solidFill>
                <a:srgbClr val="1E2328"/>
              </a:solidFill>
              <a:latin typeface="DM Serif Display"/>
              <a:ea typeface="DM Serif Display"/>
              <a:cs typeface="DM Serif Display"/>
              <a:sym typeface="DM Serif Display"/>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grpSp>
        <p:nvGrpSpPr>
          <p:cNvPr id="1697" name="Google Shape;1697;p14"/>
          <p:cNvGrpSpPr/>
          <p:nvPr/>
        </p:nvGrpSpPr>
        <p:grpSpPr>
          <a:xfrm>
            <a:off x="0" y="0"/>
            <a:ext cx="18288000" cy="10287000"/>
            <a:chOff x="0" y="0"/>
            <a:chExt cx="24384000" cy="13716000"/>
          </a:xfrm>
        </p:grpSpPr>
        <p:cxnSp>
          <p:nvCxnSpPr>
            <p:cNvPr id="1698" name="Google Shape;1698;p1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99" name="Google Shape;1699;p1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700" name="Google Shape;1700;p1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grpSp>
        <p:nvGrpSpPr>
          <p:cNvPr id="1701" name="Google Shape;1701;p14"/>
          <p:cNvGrpSpPr/>
          <p:nvPr/>
        </p:nvGrpSpPr>
        <p:grpSpPr>
          <a:xfrm>
            <a:off x="0" y="5674870"/>
            <a:ext cx="2839729" cy="4612130"/>
            <a:chOff x="0" y="0"/>
            <a:chExt cx="2254172" cy="3661101"/>
          </a:xfrm>
        </p:grpSpPr>
        <p:sp>
          <p:nvSpPr>
            <p:cNvPr id="1702" name="Google Shape;1702;p14"/>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000000"/>
            </a:solidFill>
            <a:ln>
              <a:noFill/>
            </a:ln>
          </p:spPr>
          <p:txBody>
            <a:bodyPr/>
            <a:lstStyle/>
            <a:p>
              <a:endParaRPr lang="pl-PL"/>
            </a:p>
          </p:txBody>
        </p:sp>
        <p:sp>
          <p:nvSpPr>
            <p:cNvPr id="1703" name="Google Shape;1703;p14"/>
            <p:cNvSpPr txBox="1"/>
            <p:nvPr/>
          </p:nvSpPr>
          <p:spPr>
            <a:xfrm>
              <a:off x="0" y="0"/>
              <a:ext cx="2254171" cy="3661101"/>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04" name="Google Shape;1704;p14"/>
          <p:cNvGrpSpPr/>
          <p:nvPr/>
        </p:nvGrpSpPr>
        <p:grpSpPr>
          <a:xfrm>
            <a:off x="0" y="1033462"/>
            <a:ext cx="16672328" cy="4745461"/>
            <a:chOff x="0" y="0"/>
            <a:chExt cx="3605891" cy="1026348"/>
          </a:xfrm>
        </p:grpSpPr>
        <p:sp>
          <p:nvSpPr>
            <p:cNvPr id="1705" name="Google Shape;1705;p14"/>
            <p:cNvSpPr/>
            <p:nvPr/>
          </p:nvSpPr>
          <p:spPr>
            <a:xfrm>
              <a:off x="0" y="0"/>
              <a:ext cx="3605891" cy="1026348"/>
            </a:xfrm>
            <a:custGeom>
              <a:avLst/>
              <a:gdLst/>
              <a:ahLst/>
              <a:cxnLst/>
              <a:rect l="l" t="t" r="r" b="b"/>
              <a:pathLst>
                <a:path w="3605891" h="1026348" extrusionOk="0">
                  <a:moveTo>
                    <a:pt x="0" y="0"/>
                  </a:moveTo>
                  <a:lnTo>
                    <a:pt x="3605891" y="0"/>
                  </a:lnTo>
                  <a:lnTo>
                    <a:pt x="3605891" y="1026348"/>
                  </a:lnTo>
                  <a:lnTo>
                    <a:pt x="0" y="1026348"/>
                  </a:lnTo>
                  <a:close/>
                </a:path>
              </a:pathLst>
            </a:custGeom>
            <a:solidFill>
              <a:srgbClr val="CFCF5A"/>
            </a:solidFill>
            <a:ln>
              <a:noFill/>
            </a:ln>
          </p:spPr>
          <p:txBody>
            <a:bodyPr/>
            <a:lstStyle/>
            <a:p>
              <a:endParaRPr lang="pl-PL"/>
            </a:p>
          </p:txBody>
        </p:sp>
        <p:sp>
          <p:nvSpPr>
            <p:cNvPr id="1706" name="Google Shape;1706;p14"/>
            <p:cNvSpPr txBox="1"/>
            <p:nvPr/>
          </p:nvSpPr>
          <p:spPr>
            <a:xfrm>
              <a:off x="0" y="0"/>
              <a:ext cx="3605891" cy="1026348"/>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707" name="Google Shape;1707;p1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708" name="Google Shape;1708;p14"/>
          <p:cNvSpPr txBox="1"/>
          <p:nvPr/>
        </p:nvSpPr>
        <p:spPr>
          <a:xfrm>
            <a:off x="6228287" y="2683797"/>
            <a:ext cx="5831426" cy="276998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000" b="0" i="0" u="none" strike="noStrike" cap="none" dirty="0">
                <a:solidFill>
                  <a:srgbClr val="000000"/>
                </a:solidFill>
                <a:latin typeface="DM Serif Display"/>
                <a:ea typeface="DM Serif Display"/>
                <a:cs typeface="DM Serif Display"/>
                <a:sym typeface="DM Serif Display"/>
              </a:rPr>
              <a:t> </a:t>
            </a:r>
            <a:endParaRPr dirty="0"/>
          </a:p>
          <a:p>
            <a:pPr lvl="0"/>
            <a:r>
              <a:rPr lang="en-US" sz="6000" dirty="0" err="1">
                <a:latin typeface="DM Serif Display"/>
                <a:ea typeface="DM Serif Display"/>
                <a:cs typeface="DM Serif Display"/>
                <a:sym typeface="DM Serif Display"/>
              </a:rPr>
              <a:t>Podsumowanie</a:t>
            </a:r>
            <a:endParaRPr lang="pl-PL" sz="6000" dirty="0">
              <a:latin typeface="DM Serif Display"/>
              <a:ea typeface="DM Serif Display"/>
              <a:cs typeface="DM Serif Display"/>
              <a:sym typeface="DM Serif Display"/>
            </a:endParaRPr>
          </a:p>
          <a:p>
            <a:pPr lvl="0"/>
            <a:r>
              <a:rPr lang="pl-PL" sz="6000" dirty="0">
                <a:latin typeface="DM Serif Display"/>
                <a:sym typeface="DM Serif Display"/>
              </a:rPr>
              <a:t>Unitu</a:t>
            </a:r>
            <a:endParaRPr dirty="0"/>
          </a:p>
        </p:txBody>
      </p:sp>
      <p:cxnSp>
        <p:nvCxnSpPr>
          <p:cNvPr id="1709" name="Google Shape;1709;p14"/>
          <p:cNvCxnSpPr/>
          <p:nvPr/>
        </p:nvCxnSpPr>
        <p:spPr>
          <a:xfrm>
            <a:off x="6286779" y="4691633"/>
            <a:ext cx="719041" cy="4762"/>
          </a:xfrm>
          <a:prstGeom prst="straightConnector1">
            <a:avLst/>
          </a:prstGeom>
          <a:noFill/>
          <a:ln w="9525" cap="flat" cmpd="sng">
            <a:solidFill>
              <a:srgbClr val="000000"/>
            </a:solidFill>
            <a:prstDash val="solid"/>
            <a:round/>
            <a:headEnd type="none" w="sm" len="sm"/>
            <a:tailEnd type="none" w="sm" len="sm"/>
          </a:ln>
        </p:spPr>
      </p:cxnSp>
      <p:sp>
        <p:nvSpPr>
          <p:cNvPr id="1710" name="Google Shape;1710;p14"/>
          <p:cNvSpPr txBox="1"/>
          <p:nvPr/>
        </p:nvSpPr>
        <p:spPr>
          <a:xfrm>
            <a:off x="5924028" y="6098326"/>
            <a:ext cx="9992700" cy="3045834"/>
          </a:xfrm>
          <a:prstGeom prst="rect">
            <a:avLst/>
          </a:prstGeom>
          <a:noFill/>
          <a:ln>
            <a:noFill/>
          </a:ln>
        </p:spPr>
        <p:txBody>
          <a:bodyPr spcFirstLastPara="1" wrap="square" lIns="0" tIns="0" rIns="0" bIns="0" anchor="t" anchorCtr="0">
            <a:spAutoFit/>
          </a:bodyPr>
          <a:lstStyle/>
          <a:p>
            <a:pPr lvl="0">
              <a:lnSpc>
                <a:spcPct val="150022"/>
              </a:lnSpc>
              <a:buClr>
                <a:schemeClr val="dk1"/>
              </a:buClr>
              <a:buSzPts val="1100"/>
            </a:pPr>
            <a:r>
              <a:rPr lang="pl-PL" sz="2199" dirty="0">
                <a:solidFill>
                  <a:srgbClr val="1E2328"/>
                </a:solidFill>
                <a:latin typeface="Montserrat"/>
                <a:ea typeface="Montserrat"/>
                <a:cs typeface="Montserrat"/>
                <a:sym typeface="Montserrat"/>
              </a:rPr>
              <a:t>W tym oddziale omówiliśmy różne techniki ręcznego i maszynowego szycia, analizując podstawowe ściegi oraz podstawowe ściegi dekoracyjne i haftowe, zarówno ręczne, jak i na maszynie do szycia. Nauczyłeś się także praktycznego zastosowania różnych technik w procesie </a:t>
            </a:r>
            <a:r>
              <a:rPr lang="pl-PL" sz="2199" dirty="0" err="1">
                <a:solidFill>
                  <a:srgbClr val="1E2328"/>
                </a:solidFill>
                <a:latin typeface="Montserrat"/>
                <a:ea typeface="Montserrat"/>
                <a:cs typeface="Montserrat"/>
                <a:sym typeface="Montserrat"/>
              </a:rPr>
              <a:t>upcyclingu</a:t>
            </a:r>
            <a:r>
              <a:rPr lang="pl-PL" sz="2199" dirty="0">
                <a:solidFill>
                  <a:srgbClr val="1E2328"/>
                </a:solidFill>
                <a:latin typeface="Montserrat"/>
                <a:ea typeface="Montserrat"/>
                <a:cs typeface="Montserrat"/>
                <a:sym typeface="Montserrat"/>
              </a:rPr>
              <a:t>: haftu ręcznego, zmiany rozmiaru, obwiązywania, cerowania, naprawiania widocznych i nakładania łat.</a:t>
            </a:r>
            <a:endParaRPr sz="2199" dirty="0">
              <a:solidFill>
                <a:srgbClr val="1E2328"/>
              </a:solidFill>
              <a:latin typeface="Montserrat"/>
              <a:ea typeface="Montserrat"/>
              <a:cs typeface="Montserrat"/>
              <a:sym typeface="Montserrat"/>
            </a:endParaRPr>
          </a:p>
        </p:txBody>
      </p:sp>
      <p:grpSp>
        <p:nvGrpSpPr>
          <p:cNvPr id="1711" name="Google Shape;1711;p14"/>
          <p:cNvGrpSpPr/>
          <p:nvPr/>
        </p:nvGrpSpPr>
        <p:grpSpPr>
          <a:xfrm>
            <a:off x="872748" y="2091441"/>
            <a:ext cx="3622055" cy="7165103"/>
            <a:chOff x="0" y="0"/>
            <a:chExt cx="2620010" cy="5182870"/>
          </a:xfrm>
        </p:grpSpPr>
        <p:sp>
          <p:nvSpPr>
            <p:cNvPr id="1712" name="Google Shape;1712;p14"/>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4"/>
            <p:cNvSpPr/>
            <p:nvPr/>
          </p:nvSpPr>
          <p:spPr>
            <a:xfrm>
              <a:off x="185420" y="156210"/>
              <a:ext cx="2251710" cy="4876800"/>
            </a:xfrm>
            <a:custGeom>
              <a:avLst/>
              <a:gdLst/>
              <a:ahLst/>
              <a:cxnLst/>
              <a:rect l="l" t="t" r="r" b="b"/>
              <a:pathLst>
                <a:path w="2251710" h="4876800" extrusionOk="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rotWithShape="1">
              <a:blip r:embed="rId4">
                <a:alphaModFix/>
              </a:blip>
              <a:stretch>
                <a:fillRect l="-22187" r="-2218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4"/>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4"/>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4"/>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4"/>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4"/>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4"/>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4"/>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1" name="Google Shape;1721;p14"/>
          <p:cNvSpPr/>
          <p:nvPr/>
        </p:nvSpPr>
        <p:spPr>
          <a:xfrm>
            <a:off x="5011788" y="6300121"/>
            <a:ext cx="699514" cy="699514"/>
          </a:xfrm>
          <a:custGeom>
            <a:avLst/>
            <a:gdLst/>
            <a:ahLst/>
            <a:cxnLst/>
            <a:rect l="l" t="t" r="r" b="b"/>
            <a:pathLst>
              <a:path w="699514" h="699514" extrusionOk="0">
                <a:moveTo>
                  <a:pt x="0" y="0"/>
                </a:moveTo>
                <a:lnTo>
                  <a:pt x="699515" y="0"/>
                </a:lnTo>
                <a:lnTo>
                  <a:pt x="699515" y="699515"/>
                </a:lnTo>
                <a:lnTo>
                  <a:pt x="0" y="699515"/>
                </a:lnTo>
                <a:lnTo>
                  <a:pt x="0" y="0"/>
                </a:lnTo>
                <a:close/>
              </a:path>
            </a:pathLst>
          </a:custGeom>
          <a:blipFill rotWithShape="1">
            <a:blip r:embed="rId5">
              <a:alphaModFix/>
            </a:blip>
            <a:stretch>
              <a:fillRect/>
            </a:stretch>
          </a:blipFill>
          <a:ln>
            <a:noFill/>
          </a:ln>
        </p:spPr>
        <p:txBody>
          <a:bodyPr/>
          <a:lstStyle/>
          <a:p>
            <a:endParaRPr lang="pl-PL"/>
          </a:p>
        </p:txBody>
      </p:sp>
      <p:sp>
        <p:nvSpPr>
          <p:cNvPr id="1722" name="Google Shape;1722;p14"/>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1723" name="Google Shape;1723;p14"/>
          <p:cNvGrpSpPr/>
          <p:nvPr/>
        </p:nvGrpSpPr>
        <p:grpSpPr>
          <a:xfrm>
            <a:off x="0" y="0"/>
            <a:ext cx="18288000" cy="10287000"/>
            <a:chOff x="0" y="0"/>
            <a:chExt cx="24384000" cy="13716000"/>
          </a:xfrm>
        </p:grpSpPr>
        <p:cxnSp>
          <p:nvCxnSpPr>
            <p:cNvPr id="1724" name="Google Shape;1724;p1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725" name="Google Shape;1725;p1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726" name="Google Shape;1726;p1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727" name="Google Shape;1727;p1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
        <p:nvSpPr>
          <p:cNvPr id="1728" name="Google Shape;1728;p1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95"/>
        <p:cNvGrpSpPr/>
        <p:nvPr/>
      </p:nvGrpSpPr>
      <p:grpSpPr>
        <a:xfrm>
          <a:off x="0" y="0"/>
          <a:ext cx="0" cy="0"/>
          <a:chOff x="0" y="0"/>
          <a:chExt cx="0" cy="0"/>
        </a:xfrm>
      </p:grpSpPr>
      <p:grpSp>
        <p:nvGrpSpPr>
          <p:cNvPr id="196" name="Google Shape;196;p6"/>
          <p:cNvGrpSpPr/>
          <p:nvPr/>
        </p:nvGrpSpPr>
        <p:grpSpPr>
          <a:xfrm>
            <a:off x="0" y="0"/>
            <a:ext cx="18288000" cy="10287000"/>
            <a:chOff x="0" y="0"/>
            <a:chExt cx="24384000" cy="13716000"/>
          </a:xfrm>
        </p:grpSpPr>
        <p:cxnSp>
          <p:nvCxnSpPr>
            <p:cNvPr id="197" name="Google Shape;197;p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98" name="Google Shape;198;p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99" name="Google Shape;199;p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pic>
        <p:nvPicPr>
          <p:cNvPr id="200" name="Google Shape;200;p6"/>
          <p:cNvPicPr preferRelativeResize="0"/>
          <p:nvPr/>
        </p:nvPicPr>
        <p:blipFill rotWithShape="1">
          <a:blip r:embed="rId4">
            <a:alphaModFix/>
          </a:blip>
          <a:srcRect t="3505" b="28146"/>
          <a:stretch/>
        </p:blipFill>
        <p:spPr>
          <a:xfrm>
            <a:off x="8127431" y="1028700"/>
            <a:ext cx="8545347" cy="7210425"/>
          </a:xfrm>
          <a:prstGeom prst="rect">
            <a:avLst/>
          </a:prstGeom>
          <a:noFill/>
          <a:ln>
            <a:noFill/>
          </a:ln>
        </p:spPr>
      </p:pic>
      <p:cxnSp>
        <p:nvCxnSpPr>
          <p:cNvPr id="201" name="Google Shape;201;p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02" name="Google Shape;202;p6"/>
          <p:cNvGrpSpPr/>
          <p:nvPr/>
        </p:nvGrpSpPr>
        <p:grpSpPr>
          <a:xfrm>
            <a:off x="1035125" y="5652963"/>
            <a:ext cx="8282506" cy="4634040"/>
            <a:chOff x="0" y="0"/>
            <a:chExt cx="6574461" cy="3678393"/>
          </a:xfrm>
        </p:grpSpPr>
        <p:sp>
          <p:nvSpPr>
            <p:cNvPr id="203" name="Google Shape;203;p6"/>
            <p:cNvSpPr/>
            <p:nvPr/>
          </p:nvSpPr>
          <p:spPr>
            <a:xfrm>
              <a:off x="0" y="0"/>
              <a:ext cx="6574461" cy="3678393"/>
            </a:xfrm>
            <a:custGeom>
              <a:avLst/>
              <a:gdLst/>
              <a:ahLst/>
              <a:cxnLst/>
              <a:rect l="l" t="t" r="r" b="b"/>
              <a:pathLst>
                <a:path w="6574461" h="3678393" extrusionOk="0">
                  <a:moveTo>
                    <a:pt x="0" y="0"/>
                  </a:moveTo>
                  <a:lnTo>
                    <a:pt x="6574461" y="0"/>
                  </a:lnTo>
                  <a:lnTo>
                    <a:pt x="6574461" y="3678393"/>
                  </a:lnTo>
                  <a:lnTo>
                    <a:pt x="0" y="3678393"/>
                  </a:lnTo>
                  <a:close/>
                </a:path>
              </a:pathLst>
            </a:custGeom>
            <a:solidFill>
              <a:srgbClr val="1E2328"/>
            </a:solidFill>
            <a:ln>
              <a:noFill/>
            </a:ln>
          </p:spPr>
          <p:txBody>
            <a:bodyPr/>
            <a:lstStyle/>
            <a:p>
              <a:endParaRPr lang="pl-PL"/>
            </a:p>
          </p:txBody>
        </p:sp>
        <p:sp>
          <p:nvSpPr>
            <p:cNvPr id="204" name="Google Shape;204;p6"/>
            <p:cNvSpPr txBox="1"/>
            <p:nvPr/>
          </p:nvSpPr>
          <p:spPr>
            <a:xfrm>
              <a:off x="0" y="0"/>
              <a:ext cx="6574460" cy="3678393"/>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05" name="Google Shape;205;p6"/>
          <p:cNvSpPr txBox="1"/>
          <p:nvPr/>
        </p:nvSpPr>
        <p:spPr>
          <a:xfrm>
            <a:off x="2315212" y="6508174"/>
            <a:ext cx="3852940"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PL" sz="6000" b="0" i="0" u="none" strike="noStrike" cap="none" dirty="0">
                <a:solidFill>
                  <a:srgbClr val="FFFFFF"/>
                </a:solidFill>
                <a:latin typeface="DM Serif Display"/>
                <a:ea typeface="DM Serif Display"/>
                <a:cs typeface="DM Serif Display"/>
                <a:sym typeface="DM Serif Display"/>
              </a:rPr>
              <a:t>Niezbędny sprzęt</a:t>
            </a:r>
            <a:endParaRPr dirty="0"/>
          </a:p>
        </p:txBody>
      </p:sp>
      <p:cxnSp>
        <p:nvCxnSpPr>
          <p:cNvPr id="206" name="Google Shape;206;p6"/>
          <p:cNvCxnSpPr/>
          <p:nvPr/>
        </p:nvCxnSpPr>
        <p:spPr>
          <a:xfrm>
            <a:off x="2315244" y="8612231"/>
            <a:ext cx="719041" cy="4762"/>
          </a:xfrm>
          <a:prstGeom prst="straightConnector1">
            <a:avLst/>
          </a:prstGeom>
          <a:noFill/>
          <a:ln w="9525" cap="flat" cmpd="sng">
            <a:solidFill>
              <a:srgbClr val="FFFFFF"/>
            </a:solidFill>
            <a:prstDash val="solid"/>
            <a:round/>
            <a:headEnd type="none" w="sm" len="sm"/>
            <a:tailEnd type="none" w="sm" len="sm"/>
          </a:ln>
        </p:spPr>
      </p:cxnSp>
      <p:sp>
        <p:nvSpPr>
          <p:cNvPr id="207" name="Google Shape;207;p6"/>
          <p:cNvSpPr txBox="1"/>
          <p:nvPr/>
        </p:nvSpPr>
        <p:spPr>
          <a:xfrm>
            <a:off x="1035125" y="1929125"/>
            <a:ext cx="6413100" cy="3045834"/>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Do praktycznej części tej jednostki będziesz potrzebować maszyny do szycia, szpilek, kredy lub podobnych, nożyczek, miarki, linijek
Tkaniny </a:t>
            </a:r>
            <a:r>
              <a:rPr lang="pl-PL" sz="2199" dirty="0" err="1">
                <a:solidFill>
                  <a:srgbClr val="1E2328"/>
                </a:solidFill>
                <a:latin typeface="Montserrat"/>
                <a:ea typeface="Montserrat"/>
                <a:cs typeface="Montserrat"/>
                <a:sym typeface="Montserrat"/>
              </a:rPr>
              <a:t>deadstock</a:t>
            </a:r>
            <a:r>
              <a:rPr lang="pl-PL" sz="2199" dirty="0">
                <a:solidFill>
                  <a:srgbClr val="1E2328"/>
                </a:solidFill>
                <a:latin typeface="Montserrat"/>
                <a:ea typeface="Montserrat"/>
                <a:cs typeface="Montserrat"/>
                <a:sym typeface="Montserrat"/>
              </a:rPr>
              <a:t> i odzież używana,,
Bieżnik do szycia i haftu, drutów maszynowych i ręcznych</a:t>
            </a:r>
            <a:endParaRPr sz="2199" dirty="0">
              <a:solidFill>
                <a:srgbClr val="1E2328"/>
              </a:solidFill>
              <a:latin typeface="Montserrat"/>
              <a:ea typeface="Montserrat"/>
              <a:cs typeface="Montserrat"/>
              <a:sym typeface="Montserrat"/>
            </a:endParaRPr>
          </a:p>
        </p:txBody>
      </p:sp>
      <p:sp>
        <p:nvSpPr>
          <p:cNvPr id="208" name="Google Shape;208;p6"/>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209" name="Google Shape;209;p6"/>
          <p:cNvGrpSpPr/>
          <p:nvPr/>
        </p:nvGrpSpPr>
        <p:grpSpPr>
          <a:xfrm>
            <a:off x="0" y="0"/>
            <a:ext cx="18288000" cy="10287000"/>
            <a:chOff x="0" y="0"/>
            <a:chExt cx="24384000" cy="13716000"/>
          </a:xfrm>
        </p:grpSpPr>
        <p:cxnSp>
          <p:nvCxnSpPr>
            <p:cNvPr id="210" name="Google Shape;210;p6"/>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211" name="Google Shape;211;p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12" name="Google Shape;212;p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213" name="Google Shape;213;p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214" name="Google Shape;214;p6"/>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grpSp>
        <p:nvGrpSpPr>
          <p:cNvPr id="1733" name="Google Shape;1733;p15"/>
          <p:cNvGrpSpPr/>
          <p:nvPr/>
        </p:nvGrpSpPr>
        <p:grpSpPr>
          <a:xfrm>
            <a:off x="0" y="1033462"/>
            <a:ext cx="1028700" cy="9253538"/>
            <a:chOff x="0" y="0"/>
            <a:chExt cx="222487" cy="2001355"/>
          </a:xfrm>
        </p:grpSpPr>
        <p:sp>
          <p:nvSpPr>
            <p:cNvPr id="1734" name="Google Shape;1734;p15"/>
            <p:cNvSpPr/>
            <p:nvPr/>
          </p:nvSpPr>
          <p:spPr>
            <a:xfrm>
              <a:off x="0" y="0"/>
              <a:ext cx="222487" cy="2001355"/>
            </a:xfrm>
            <a:custGeom>
              <a:avLst/>
              <a:gdLst/>
              <a:ahLst/>
              <a:cxnLst/>
              <a:rect l="l" t="t" r="r" b="b"/>
              <a:pathLst>
                <a:path w="222487" h="2001355" extrusionOk="0">
                  <a:moveTo>
                    <a:pt x="0" y="0"/>
                  </a:moveTo>
                  <a:lnTo>
                    <a:pt x="222487" y="0"/>
                  </a:lnTo>
                  <a:lnTo>
                    <a:pt x="222487" y="2001355"/>
                  </a:lnTo>
                  <a:lnTo>
                    <a:pt x="0" y="2001355"/>
                  </a:lnTo>
                  <a:close/>
                </a:path>
              </a:pathLst>
            </a:custGeom>
            <a:solidFill>
              <a:srgbClr val="CFCF5A"/>
            </a:solidFill>
            <a:ln>
              <a:noFill/>
            </a:ln>
          </p:spPr>
          <p:txBody>
            <a:bodyPr/>
            <a:lstStyle/>
            <a:p>
              <a:endParaRPr lang="pl-PL"/>
            </a:p>
          </p:txBody>
        </p:sp>
        <p:sp>
          <p:nvSpPr>
            <p:cNvPr id="1735" name="Google Shape;1735;p15"/>
            <p:cNvSpPr txBox="1"/>
            <p:nvPr/>
          </p:nvSpPr>
          <p:spPr>
            <a:xfrm>
              <a:off x="0" y="0"/>
              <a:ext cx="222487" cy="20013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36" name="Google Shape;1736;p15"/>
          <p:cNvGrpSpPr/>
          <p:nvPr/>
        </p:nvGrpSpPr>
        <p:grpSpPr>
          <a:xfrm>
            <a:off x="0" y="0"/>
            <a:ext cx="18288000" cy="10287000"/>
            <a:chOff x="0" y="0"/>
            <a:chExt cx="24384000" cy="13716000"/>
          </a:xfrm>
        </p:grpSpPr>
        <p:cxnSp>
          <p:nvCxnSpPr>
            <p:cNvPr id="1737" name="Google Shape;1737;p1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738" name="Google Shape;1738;p1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739" name="Google Shape;1739;p1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740" name="Google Shape;1740;p1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741" name="Google Shape;1741;p15"/>
          <p:cNvGrpSpPr/>
          <p:nvPr/>
        </p:nvGrpSpPr>
        <p:grpSpPr>
          <a:xfrm>
            <a:off x="0" y="4067054"/>
            <a:ext cx="3933182" cy="2152892"/>
            <a:chOff x="0" y="0"/>
            <a:chExt cx="5244242" cy="2870523"/>
          </a:xfrm>
        </p:grpSpPr>
        <p:grpSp>
          <p:nvGrpSpPr>
            <p:cNvPr id="1742" name="Google Shape;1742;p15"/>
            <p:cNvGrpSpPr/>
            <p:nvPr/>
          </p:nvGrpSpPr>
          <p:grpSpPr>
            <a:xfrm>
              <a:off x="0" y="0"/>
              <a:ext cx="5244242" cy="2870523"/>
              <a:chOff x="0" y="0"/>
              <a:chExt cx="1980673" cy="1084155"/>
            </a:xfrm>
          </p:grpSpPr>
          <p:sp>
            <p:nvSpPr>
              <p:cNvPr id="1743" name="Google Shape;1743;p15"/>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744" name="Google Shape;1744;p15"/>
              <p:cNvSpPr txBox="1"/>
              <p:nvPr/>
            </p:nvSpPr>
            <p:spPr>
              <a:xfrm>
                <a:off x="0" y="0"/>
                <a:ext cx="1980673" cy="10841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45" name="Google Shape;1745;p15"/>
            <p:cNvSpPr txBox="1"/>
            <p:nvPr/>
          </p:nvSpPr>
          <p:spPr>
            <a:xfrm>
              <a:off x="594936" y="1078965"/>
              <a:ext cx="3453894" cy="867417"/>
            </a:xfrm>
            <a:prstGeom prst="rect">
              <a:avLst/>
            </a:prstGeom>
            <a:noFill/>
            <a:ln>
              <a:noFill/>
            </a:ln>
          </p:spPr>
          <p:txBody>
            <a:bodyPr spcFirstLastPara="1" wrap="square" lIns="0" tIns="0" rIns="0" bIns="0" anchor="t" anchorCtr="0">
              <a:spAutoFit/>
            </a:bodyPr>
            <a:lstStyle/>
            <a:p>
              <a:pPr marL="0" marR="0" lvl="0" indent="0" algn="l" rtl="0">
                <a:lnSpc>
                  <a:spcPct val="121991"/>
                </a:lnSpc>
                <a:spcBef>
                  <a:spcPts val="0"/>
                </a:spcBef>
                <a:spcAft>
                  <a:spcPts val="0"/>
                </a:spcAft>
                <a:buNone/>
              </a:pPr>
              <a:r>
                <a:rPr lang="pl-PL" sz="3465" b="0" i="0" u="none" strike="noStrike" cap="none">
                  <a:solidFill>
                    <a:srgbClr val="FFFFFF"/>
                  </a:solidFill>
                  <a:latin typeface="DM Serif Display"/>
                  <a:ea typeface="DM Serif Display"/>
                  <a:cs typeface="DM Serif Display"/>
                  <a:sym typeface="DM Serif Display"/>
                </a:rPr>
                <a:t>Źródła</a:t>
              </a:r>
              <a:endParaRPr dirty="0"/>
            </a:p>
          </p:txBody>
        </p:sp>
      </p:grpSp>
      <p:cxnSp>
        <p:nvCxnSpPr>
          <p:cNvPr id="1746" name="Google Shape;1746;p15"/>
          <p:cNvCxnSpPr/>
          <p:nvPr/>
        </p:nvCxnSpPr>
        <p:spPr>
          <a:xfrm rot="22947">
            <a:off x="9829692" y="1969488"/>
            <a:ext cx="719116" cy="0"/>
          </a:xfrm>
          <a:prstGeom prst="straightConnector1">
            <a:avLst/>
          </a:prstGeom>
          <a:noFill/>
          <a:ln w="9525" cap="flat" cmpd="sng">
            <a:solidFill>
              <a:srgbClr val="CFCF5A"/>
            </a:solidFill>
            <a:prstDash val="solid"/>
            <a:round/>
            <a:headEnd type="none" w="sm" len="sm"/>
            <a:tailEnd type="none" w="sm" len="sm"/>
          </a:ln>
        </p:spPr>
      </p:cxnSp>
      <p:sp>
        <p:nvSpPr>
          <p:cNvPr id="1747" name="Google Shape;1747;p15"/>
          <p:cNvSpPr txBox="1"/>
          <p:nvPr/>
        </p:nvSpPr>
        <p:spPr>
          <a:xfrm>
            <a:off x="4213561" y="2229860"/>
            <a:ext cx="11951400" cy="7118102"/>
          </a:xfrm>
          <a:prstGeom prst="rect">
            <a:avLst/>
          </a:prstGeom>
          <a:noFill/>
          <a:ln>
            <a:noFill/>
          </a:ln>
        </p:spPr>
        <p:txBody>
          <a:bodyPr spcFirstLastPara="1" wrap="square" lIns="0" tIns="0" rIns="0" bIns="0" anchor="t" anchorCtr="0">
            <a:spAutoFit/>
          </a:bodyPr>
          <a:lstStyle/>
          <a:p>
            <a:pPr marL="914400" lvl="1" indent="-361950" algn="l" rtl="0">
              <a:lnSpc>
                <a:spcPct val="115000"/>
              </a:lnSpc>
              <a:spcBef>
                <a:spcPts val="1200"/>
              </a:spcBef>
              <a:spcAft>
                <a:spcPts val="0"/>
              </a:spcAft>
              <a:buClr>
                <a:schemeClr val="dk1"/>
              </a:buClr>
              <a:buSzPts val="2100"/>
              <a:buFont typeface="Montserrat"/>
              <a:buChar char="•"/>
            </a:pPr>
            <a:r>
              <a:rPr lang="en-US" sz="2100" dirty="0">
                <a:solidFill>
                  <a:schemeClr val="dk1"/>
                </a:solidFill>
                <a:latin typeface="Montserrat"/>
                <a:ea typeface="Montserrat"/>
                <a:cs typeface="Montserrat"/>
                <a:sym typeface="Montserrat"/>
              </a:rPr>
              <a:t>Lewallen, C.B. (2024) </a:t>
            </a:r>
            <a:r>
              <a:rPr lang="en-US" sz="2100" i="1" dirty="0">
                <a:solidFill>
                  <a:schemeClr val="dk1"/>
                </a:solidFill>
                <a:latin typeface="Montserrat"/>
                <a:ea typeface="Montserrat"/>
                <a:cs typeface="Montserrat"/>
                <a:sym typeface="Montserrat"/>
              </a:rPr>
              <a:t>Clothing alterations and repairs: Maintaining a sustainable wardrobe</a:t>
            </a:r>
            <a:r>
              <a:rPr lang="en-US" sz="2100" dirty="0">
                <a:solidFill>
                  <a:schemeClr val="dk1"/>
                </a:solidFill>
                <a:latin typeface="Montserrat"/>
                <a:ea typeface="Montserrat"/>
                <a:cs typeface="Montserrat"/>
                <a:sym typeface="Montserrat"/>
              </a:rPr>
              <a:t>. London: Bloomsbury Visual Arts.</a:t>
            </a:r>
            <a:endParaRPr sz="2100" dirty="0">
              <a:solidFill>
                <a:schemeClr val="dk1"/>
              </a:solidFill>
              <a:latin typeface="Montserrat"/>
              <a:ea typeface="Montserrat"/>
              <a:cs typeface="Montserrat"/>
              <a:sym typeface="Montserrat"/>
            </a:endParaRPr>
          </a:p>
          <a:p>
            <a:pPr marL="914400" lvl="1" indent="-361950" algn="l" rtl="0">
              <a:lnSpc>
                <a:spcPct val="115000"/>
              </a:lnSpc>
              <a:spcBef>
                <a:spcPts val="0"/>
              </a:spcBef>
              <a:spcAft>
                <a:spcPts val="0"/>
              </a:spcAft>
              <a:buClr>
                <a:schemeClr val="dk1"/>
              </a:buClr>
              <a:buSzPts val="2100"/>
              <a:buFont typeface="Montserrat"/>
              <a:buChar char="•"/>
            </a:pPr>
            <a:r>
              <a:rPr lang="en-US" sz="2100" i="1" dirty="0">
                <a:solidFill>
                  <a:schemeClr val="dk1"/>
                </a:solidFill>
                <a:latin typeface="Montserrat"/>
                <a:ea typeface="Montserrat"/>
                <a:cs typeface="Montserrat"/>
                <a:sym typeface="Montserrat"/>
              </a:rPr>
              <a:t>Reader’s Digest Grande </a:t>
            </a:r>
            <a:r>
              <a:rPr lang="en-US" sz="2100" i="1" dirty="0" err="1">
                <a:solidFill>
                  <a:schemeClr val="dk1"/>
                </a:solidFill>
                <a:latin typeface="Montserrat"/>
                <a:ea typeface="Montserrat"/>
                <a:cs typeface="Montserrat"/>
                <a:sym typeface="Montserrat"/>
              </a:rPr>
              <a:t>Livro</a:t>
            </a:r>
            <a:r>
              <a:rPr lang="en-US" sz="2100" i="1" dirty="0">
                <a:solidFill>
                  <a:schemeClr val="dk1"/>
                </a:solidFill>
                <a:latin typeface="Montserrat"/>
                <a:ea typeface="Montserrat"/>
                <a:cs typeface="Montserrat"/>
                <a:sym typeface="Montserrat"/>
              </a:rPr>
              <a:t> da </a:t>
            </a:r>
            <a:r>
              <a:rPr lang="en-US" sz="2100" i="1" dirty="0" err="1">
                <a:solidFill>
                  <a:schemeClr val="dk1"/>
                </a:solidFill>
                <a:latin typeface="Montserrat"/>
                <a:ea typeface="Montserrat"/>
                <a:cs typeface="Montserrat"/>
                <a:sym typeface="Montserrat"/>
              </a:rPr>
              <a:t>Costura</a:t>
            </a:r>
            <a:r>
              <a:rPr lang="en-US" sz="2100" dirty="0">
                <a:solidFill>
                  <a:schemeClr val="dk1"/>
                </a:solidFill>
                <a:latin typeface="Montserrat"/>
                <a:ea typeface="Montserrat"/>
                <a:cs typeface="Montserrat"/>
                <a:sym typeface="Montserrat"/>
              </a:rPr>
              <a:t> (1979). Porto: Ambar.</a:t>
            </a:r>
            <a:endParaRPr sz="2100" dirty="0">
              <a:solidFill>
                <a:schemeClr val="dk1"/>
              </a:solidFill>
              <a:latin typeface="Montserrat"/>
              <a:ea typeface="Montserrat"/>
              <a:cs typeface="Montserrat"/>
              <a:sym typeface="Montserrat"/>
            </a:endParaRPr>
          </a:p>
          <a:p>
            <a:pPr marL="914400" lvl="1" indent="-361950" algn="l" rtl="0">
              <a:lnSpc>
                <a:spcPct val="115000"/>
              </a:lnSpc>
              <a:spcBef>
                <a:spcPts val="0"/>
              </a:spcBef>
              <a:spcAft>
                <a:spcPts val="0"/>
              </a:spcAft>
              <a:buClr>
                <a:schemeClr val="dk1"/>
              </a:buClr>
              <a:buSzPts val="2100"/>
              <a:buFont typeface="Montserrat"/>
              <a:buChar char="•"/>
            </a:pPr>
            <a:r>
              <a:rPr lang="en-US" sz="2100" i="1" dirty="0">
                <a:solidFill>
                  <a:schemeClr val="dk1"/>
                </a:solidFill>
                <a:latin typeface="Montserrat"/>
                <a:ea typeface="Montserrat"/>
                <a:cs typeface="Montserrat"/>
                <a:sym typeface="Montserrat"/>
              </a:rPr>
              <a:t>Reader’s Digest Grande </a:t>
            </a:r>
            <a:r>
              <a:rPr lang="en-US" sz="2100" i="1" dirty="0" err="1">
                <a:solidFill>
                  <a:schemeClr val="dk1"/>
                </a:solidFill>
                <a:latin typeface="Montserrat"/>
                <a:ea typeface="Montserrat"/>
                <a:cs typeface="Montserrat"/>
                <a:sym typeface="Montserrat"/>
              </a:rPr>
              <a:t>Livro</a:t>
            </a:r>
            <a:r>
              <a:rPr lang="en-US" sz="2100" i="1" dirty="0">
                <a:solidFill>
                  <a:schemeClr val="dk1"/>
                </a:solidFill>
                <a:latin typeface="Montserrat"/>
                <a:ea typeface="Montserrat"/>
                <a:cs typeface="Montserrat"/>
                <a:sym typeface="Montserrat"/>
              </a:rPr>
              <a:t> dos </a:t>
            </a:r>
            <a:r>
              <a:rPr lang="en-US" sz="2100" i="1" dirty="0" err="1">
                <a:solidFill>
                  <a:schemeClr val="dk1"/>
                </a:solidFill>
                <a:latin typeface="Montserrat"/>
                <a:ea typeface="Montserrat"/>
                <a:cs typeface="Montserrat"/>
                <a:sym typeface="Montserrat"/>
              </a:rPr>
              <a:t>Lavores</a:t>
            </a:r>
            <a:r>
              <a:rPr lang="en-US" sz="2100" dirty="0">
                <a:solidFill>
                  <a:schemeClr val="dk1"/>
                </a:solidFill>
                <a:latin typeface="Montserrat"/>
                <a:ea typeface="Montserrat"/>
                <a:cs typeface="Montserrat"/>
                <a:sym typeface="Montserrat"/>
              </a:rPr>
              <a:t> (1985). Porto: Ambar </a:t>
            </a:r>
            <a:endParaRPr sz="2100" dirty="0">
              <a:solidFill>
                <a:schemeClr val="dk1"/>
              </a:solidFill>
              <a:latin typeface="Montserrat"/>
              <a:ea typeface="Montserrat"/>
              <a:cs typeface="Montserrat"/>
              <a:sym typeface="Montserrat"/>
            </a:endParaRPr>
          </a:p>
          <a:p>
            <a:pPr marL="914400" lvl="1" indent="-361950" algn="l" rtl="0">
              <a:lnSpc>
                <a:spcPct val="100000"/>
              </a:lnSpc>
              <a:spcBef>
                <a:spcPts val="0"/>
              </a:spcBef>
              <a:spcAft>
                <a:spcPts val="0"/>
              </a:spcAft>
              <a:buClr>
                <a:schemeClr val="dk1"/>
              </a:buClr>
              <a:buSzPts val="2100"/>
              <a:buFont typeface="Montserrat"/>
              <a:buChar char="•"/>
            </a:pPr>
            <a:r>
              <a:rPr lang="en-US" sz="2100" dirty="0">
                <a:solidFill>
                  <a:schemeClr val="dk1"/>
                </a:solidFill>
                <a:latin typeface="Montserrat"/>
                <a:ea typeface="Montserrat"/>
                <a:cs typeface="Montserrat"/>
                <a:sym typeface="Montserrat"/>
              </a:rPr>
              <a:t>Rodabaugh, K., &amp; Pearson, K. (2018). Mending matters : stitch, patch, and repair your favorite denim &amp; more. Abrams.</a:t>
            </a:r>
            <a:endParaRPr sz="2100" dirty="0">
              <a:solidFill>
                <a:schemeClr val="dk1"/>
              </a:solidFill>
              <a:latin typeface="Montserrat"/>
              <a:ea typeface="Montserrat"/>
              <a:cs typeface="Montserrat"/>
              <a:sym typeface="Montserrat"/>
            </a:endParaRPr>
          </a:p>
          <a:p>
            <a:pPr marL="914400" lvl="1" indent="-361950" algn="l" rtl="0">
              <a:lnSpc>
                <a:spcPct val="115000"/>
              </a:lnSpc>
              <a:spcBef>
                <a:spcPts val="0"/>
              </a:spcBef>
              <a:spcAft>
                <a:spcPts val="0"/>
              </a:spcAft>
              <a:buClr>
                <a:schemeClr val="dk1"/>
              </a:buClr>
              <a:buSzPts val="2100"/>
              <a:buFont typeface="Montserrat"/>
              <a:buChar char="•"/>
            </a:pPr>
            <a:r>
              <a:rPr lang="en-US" sz="2100" dirty="0">
                <a:solidFill>
                  <a:schemeClr val="dk1"/>
                </a:solidFill>
                <a:latin typeface="Montserrat"/>
                <a:ea typeface="Montserrat"/>
                <a:cs typeface="Montserrat"/>
                <a:sym typeface="Montserrat"/>
              </a:rPr>
              <a:t>Ortega, A. (2019, October 3). A Guide To Seam Finishes for Woven Fabrics. Grainline Studio. </a:t>
            </a:r>
            <a:r>
              <a:rPr lang="en-US" sz="2100" dirty="0">
                <a:solidFill>
                  <a:schemeClr val="dk1"/>
                </a:solidFill>
                <a:latin typeface="Montserrat"/>
                <a:ea typeface="Montserrat"/>
                <a:cs typeface="Montserrat"/>
                <a:sym typeface="Montserrat"/>
                <a:hlinkClick r:id="rId4"/>
              </a:rPr>
              <a:t>https://grainlinestudio.com/blogs/blog/a-guide-to-seam-finishes-for-woven-fabrics?srsltid=AfmBOoroWfWt4pXJ2bDLLNbDoE3WmqrGeYIpMsFHORJviUcw_xF4CW_M</a:t>
            </a:r>
            <a:r>
              <a:rPr lang="el-GR" sz="2100" dirty="0">
                <a:solidFill>
                  <a:schemeClr val="dk1"/>
                </a:solidFill>
                <a:latin typeface="Montserrat"/>
                <a:ea typeface="Montserrat"/>
                <a:cs typeface="Montserrat"/>
                <a:sym typeface="Montserrat"/>
              </a:rPr>
              <a:t> </a:t>
            </a:r>
            <a:endParaRPr sz="2100" dirty="0">
              <a:solidFill>
                <a:schemeClr val="dk1"/>
              </a:solidFill>
              <a:latin typeface="Montserrat"/>
              <a:ea typeface="Montserrat"/>
              <a:cs typeface="Montserrat"/>
              <a:sym typeface="Montserrat"/>
            </a:endParaRPr>
          </a:p>
          <a:p>
            <a:pPr marL="914400" lvl="1" indent="-361950" algn="l" rtl="0">
              <a:lnSpc>
                <a:spcPct val="115000"/>
              </a:lnSpc>
              <a:spcBef>
                <a:spcPts val="0"/>
              </a:spcBef>
              <a:spcAft>
                <a:spcPts val="0"/>
              </a:spcAft>
              <a:buClr>
                <a:schemeClr val="dk1"/>
              </a:buClr>
              <a:buSzPts val="2100"/>
              <a:buFont typeface="Montserrat"/>
              <a:buChar char="•"/>
            </a:pPr>
            <a:r>
              <a:rPr lang="en-US" sz="2100" dirty="0">
                <a:solidFill>
                  <a:schemeClr val="dk1"/>
                </a:solidFill>
                <a:latin typeface="Montserrat"/>
                <a:ea typeface="Montserrat"/>
                <a:cs typeface="Montserrat"/>
                <a:sym typeface="Montserrat"/>
              </a:rPr>
              <a:t>Colgrove, D. (2022, September 14). Basic Techniques and Stitches for Hand Sewing. The Spruce Crafts. </a:t>
            </a:r>
            <a:r>
              <a:rPr lang="en-US" sz="2100" dirty="0">
                <a:solidFill>
                  <a:schemeClr val="dk1"/>
                </a:solidFill>
                <a:latin typeface="Montserrat"/>
                <a:ea typeface="Montserrat"/>
                <a:cs typeface="Montserrat"/>
                <a:sym typeface="Montserrat"/>
                <a:hlinkClick r:id="rId5"/>
              </a:rPr>
              <a:t>https://www.thesprucecrafts.com/learn-stitches-and-hand-sewing-projects-2978472</a:t>
            </a:r>
            <a:r>
              <a:rPr lang="el-GR" sz="2100" dirty="0">
                <a:solidFill>
                  <a:schemeClr val="dk1"/>
                </a:solidFill>
                <a:latin typeface="Montserrat"/>
                <a:ea typeface="Montserrat"/>
                <a:cs typeface="Montserrat"/>
                <a:sym typeface="Montserrat"/>
              </a:rPr>
              <a:t> </a:t>
            </a:r>
            <a:endParaRPr sz="2100" dirty="0">
              <a:solidFill>
                <a:schemeClr val="dk1"/>
              </a:solidFill>
              <a:latin typeface="Montserrat"/>
              <a:ea typeface="Montserrat"/>
              <a:cs typeface="Montserrat"/>
              <a:sym typeface="Montserrat"/>
            </a:endParaRPr>
          </a:p>
          <a:p>
            <a:pPr marL="914400" lvl="1" indent="-361950" algn="l" rtl="0">
              <a:lnSpc>
                <a:spcPct val="115000"/>
              </a:lnSpc>
              <a:spcBef>
                <a:spcPts val="0"/>
              </a:spcBef>
              <a:spcAft>
                <a:spcPts val="0"/>
              </a:spcAft>
              <a:buClr>
                <a:schemeClr val="dk1"/>
              </a:buClr>
              <a:buSzPts val="2100"/>
              <a:buFont typeface="Montserrat"/>
              <a:buChar char="•"/>
            </a:pPr>
            <a:r>
              <a:rPr lang="en-US" sz="2100" dirty="0">
                <a:solidFill>
                  <a:schemeClr val="dk1"/>
                </a:solidFill>
                <a:latin typeface="Montserrat"/>
                <a:ea typeface="Montserrat"/>
                <a:cs typeface="Montserrat"/>
                <a:sym typeface="Montserrat"/>
              </a:rPr>
              <a:t>(2018, July 12). Learn How To Do Free Motion Embroidery (in 7 simple steps). Amy Loves to Sew. </a:t>
            </a:r>
            <a:r>
              <a:rPr lang="en-US" sz="2100" dirty="0">
                <a:solidFill>
                  <a:schemeClr val="dk1"/>
                </a:solidFill>
                <a:latin typeface="Montserrat"/>
                <a:ea typeface="Montserrat"/>
                <a:cs typeface="Montserrat"/>
                <a:sym typeface="Montserrat"/>
                <a:hlinkClick r:id="rId6"/>
              </a:rPr>
              <a:t>https://amylovestosew.com/learn-how-to-do-free-motion-embroidery-in-7-simple-steps/</a:t>
            </a:r>
            <a:r>
              <a:rPr lang="el-GR" sz="2100" dirty="0">
                <a:solidFill>
                  <a:schemeClr val="dk1"/>
                </a:solidFill>
                <a:latin typeface="Montserrat"/>
                <a:ea typeface="Montserrat"/>
                <a:cs typeface="Montserrat"/>
                <a:sym typeface="Montserrat"/>
              </a:rPr>
              <a:t> </a:t>
            </a:r>
            <a:endParaRPr sz="2100" dirty="0">
              <a:solidFill>
                <a:schemeClr val="dk1"/>
              </a:solidFill>
              <a:latin typeface="Montserrat"/>
              <a:ea typeface="Montserrat"/>
              <a:cs typeface="Montserrat"/>
              <a:sym typeface="Montserrat"/>
            </a:endParaRPr>
          </a:p>
          <a:p>
            <a:pPr marL="914400" lvl="1" indent="-361950" algn="l" rtl="0">
              <a:lnSpc>
                <a:spcPct val="115000"/>
              </a:lnSpc>
              <a:spcBef>
                <a:spcPts val="0"/>
              </a:spcBef>
              <a:spcAft>
                <a:spcPts val="0"/>
              </a:spcAft>
              <a:buClr>
                <a:schemeClr val="dk1"/>
              </a:buClr>
              <a:buSzPts val="2100"/>
              <a:buFont typeface="Montserrat"/>
              <a:buChar char="•"/>
            </a:pPr>
            <a:r>
              <a:rPr lang="en-US" sz="2100" dirty="0">
                <a:solidFill>
                  <a:schemeClr val="dk1"/>
                </a:solidFill>
                <a:latin typeface="Montserrat"/>
                <a:ea typeface="Montserrat"/>
                <a:cs typeface="Montserrat"/>
                <a:sym typeface="Montserrat"/>
              </a:rPr>
              <a:t>(2021). Category: Patterns. WATTS SASHIKO. </a:t>
            </a:r>
            <a:r>
              <a:rPr lang="en-US" sz="2100" dirty="0">
                <a:solidFill>
                  <a:schemeClr val="dk1"/>
                </a:solidFill>
                <a:latin typeface="Montserrat"/>
                <a:ea typeface="Montserrat"/>
                <a:cs typeface="Montserrat"/>
                <a:sym typeface="Montserrat"/>
                <a:hlinkClick r:id="rId7"/>
              </a:rPr>
              <a:t>https://www.wattssashiko.com/blog/category/patterns</a:t>
            </a:r>
            <a:r>
              <a:rPr lang="el-GR" sz="2100" dirty="0">
                <a:solidFill>
                  <a:schemeClr val="dk1"/>
                </a:solidFill>
                <a:latin typeface="Montserrat"/>
                <a:ea typeface="Montserrat"/>
                <a:cs typeface="Montserrat"/>
                <a:sym typeface="Montserrat"/>
              </a:rPr>
              <a:t> </a:t>
            </a:r>
            <a:endParaRPr sz="2100" dirty="0">
              <a:solidFill>
                <a:schemeClr val="dk1"/>
              </a:solidFill>
              <a:latin typeface="Montserrat"/>
              <a:ea typeface="Montserrat"/>
              <a:cs typeface="Montserrat"/>
              <a:sym typeface="Montserrat"/>
            </a:endParaRPr>
          </a:p>
        </p:txBody>
      </p:sp>
      <p:sp>
        <p:nvSpPr>
          <p:cNvPr id="1748" name="Google Shape;1748;p15"/>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en-US" sz="2499" b="0" i="0" u="none" strike="noStrike" cap="none">
                <a:solidFill>
                  <a:srgbClr val="1E2328"/>
                </a:solidFill>
                <a:latin typeface="DM Serif Display"/>
                <a:ea typeface="DM Serif Display"/>
                <a:cs typeface="DM Serif Display"/>
                <a:sym typeface="DM Serif Display"/>
              </a:rPr>
              <a:t>UpTraK Training Programme</a:t>
            </a:r>
            <a:endParaRPr/>
          </a:p>
        </p:txBody>
      </p:sp>
      <p:grpSp>
        <p:nvGrpSpPr>
          <p:cNvPr id="1749" name="Google Shape;1749;p15"/>
          <p:cNvGrpSpPr/>
          <p:nvPr/>
        </p:nvGrpSpPr>
        <p:grpSpPr>
          <a:xfrm>
            <a:off x="0" y="0"/>
            <a:ext cx="18288000" cy="10287000"/>
            <a:chOff x="0" y="0"/>
            <a:chExt cx="24384000" cy="13716000"/>
          </a:xfrm>
        </p:grpSpPr>
        <p:cxnSp>
          <p:nvCxnSpPr>
            <p:cNvPr id="1750" name="Google Shape;1750;p1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751" name="Google Shape;1751;p1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752" name="Google Shape;1752;p1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753" name="Google Shape;1753;p1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www.fashionupproject.com</a:t>
            </a:r>
            <a:endParaRPr/>
          </a:p>
        </p:txBody>
      </p:sp>
      <p:sp>
        <p:nvSpPr>
          <p:cNvPr id="1754" name="Google Shape;1754;p15"/>
          <p:cNvSpPr txBox="1"/>
          <p:nvPr/>
        </p:nvSpPr>
        <p:spPr>
          <a:xfrm>
            <a:off x="7191659" y="329406"/>
            <a:ext cx="2756400" cy="38460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a:solidFill>
                  <a:srgbClr val="1E2328"/>
                </a:solidFill>
                <a:latin typeface="Montserrat"/>
                <a:ea typeface="Montserrat"/>
                <a:cs typeface="Montserrat"/>
                <a:sym typeface="Montserrat"/>
              </a:rPr>
              <a:t>Module </a:t>
            </a:r>
            <a:r>
              <a:rPr lang="en-US" sz="2499">
                <a:solidFill>
                  <a:srgbClr val="1E2328"/>
                </a:solidFill>
                <a:latin typeface="Montserrat"/>
                <a:ea typeface="Montserrat"/>
                <a:cs typeface="Montserrat"/>
                <a:sym typeface="Montserrat"/>
              </a:rPr>
              <a:t>4</a:t>
            </a:r>
            <a:r>
              <a:rPr lang="en-US" sz="2499" b="0" i="0" u="none" strike="noStrike" cap="none">
                <a:solidFill>
                  <a:srgbClr val="1E2328"/>
                </a:solidFill>
                <a:latin typeface="Montserrat"/>
                <a:ea typeface="Montserrat"/>
                <a:cs typeface="Montserrat"/>
                <a:sym typeface="Montserrat"/>
              </a:rPr>
              <a:t>, Unit </a:t>
            </a:r>
            <a:r>
              <a:rPr lang="en-US" sz="2499">
                <a:solidFill>
                  <a:srgbClr val="1E2328"/>
                </a:solidFill>
                <a:latin typeface="Montserrat"/>
                <a:ea typeface="Montserrat"/>
                <a:cs typeface="Montserrat"/>
                <a:sym typeface="Montserrat"/>
              </a:rPr>
              <a:t>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grpSp>
        <p:nvGrpSpPr>
          <p:cNvPr id="219" name="Google Shape;219;p7"/>
          <p:cNvGrpSpPr/>
          <p:nvPr/>
        </p:nvGrpSpPr>
        <p:grpSpPr>
          <a:xfrm>
            <a:off x="0" y="0"/>
            <a:ext cx="18288000" cy="10287000"/>
            <a:chOff x="0" y="0"/>
            <a:chExt cx="24384000" cy="13716000"/>
          </a:xfrm>
        </p:grpSpPr>
        <p:cxnSp>
          <p:nvCxnSpPr>
            <p:cNvPr id="220" name="Google Shape;220;p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21" name="Google Shape;221;p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22" name="Google Shape;222;p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223" name="Google Shape;223;p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24" name="Google Shape;224;p7"/>
          <p:cNvGrpSpPr/>
          <p:nvPr/>
        </p:nvGrpSpPr>
        <p:grpSpPr>
          <a:xfrm>
            <a:off x="1747975" y="2458201"/>
            <a:ext cx="5601653" cy="4510029"/>
            <a:chOff x="0" y="0"/>
            <a:chExt cx="5195375" cy="3846507"/>
          </a:xfrm>
        </p:grpSpPr>
        <p:sp>
          <p:nvSpPr>
            <p:cNvPr id="225" name="Google Shape;225;p7"/>
            <p:cNvSpPr/>
            <p:nvPr/>
          </p:nvSpPr>
          <p:spPr>
            <a:xfrm>
              <a:off x="0" y="0"/>
              <a:ext cx="5195375" cy="3846507"/>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226" name="Google Shape;226;p7"/>
            <p:cNvSpPr txBox="1"/>
            <p:nvPr/>
          </p:nvSpPr>
          <p:spPr>
            <a:xfrm>
              <a:off x="0" y="0"/>
              <a:ext cx="5195375"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7" name="Google Shape;227;p7"/>
          <p:cNvGrpSpPr/>
          <p:nvPr/>
        </p:nvGrpSpPr>
        <p:grpSpPr>
          <a:xfrm>
            <a:off x="3039151" y="2019992"/>
            <a:ext cx="876394" cy="876394"/>
            <a:chOff x="0" y="0"/>
            <a:chExt cx="812800" cy="812800"/>
          </a:xfrm>
        </p:grpSpPr>
        <p:sp>
          <p:nvSpPr>
            <p:cNvPr id="228" name="Google Shape;228;p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229" name="Google Shape;229;p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230" name="Google Shape;230;p7"/>
          <p:cNvCxnSpPr/>
          <p:nvPr/>
        </p:nvCxnSpPr>
        <p:spPr>
          <a:xfrm>
            <a:off x="4189285" y="4106509"/>
            <a:ext cx="719100" cy="4800"/>
          </a:xfrm>
          <a:prstGeom prst="straightConnector1">
            <a:avLst/>
          </a:prstGeom>
          <a:noFill/>
          <a:ln w="9525" cap="flat" cmpd="sng">
            <a:solidFill>
              <a:srgbClr val="FFFFFF"/>
            </a:solidFill>
            <a:prstDash val="solid"/>
            <a:round/>
            <a:headEnd type="none" w="sm" len="sm"/>
            <a:tailEnd type="none" w="sm" len="sm"/>
          </a:ln>
        </p:spPr>
      </p:cxnSp>
      <p:sp>
        <p:nvSpPr>
          <p:cNvPr id="231" name="Google Shape;231;p7"/>
          <p:cNvSpPr txBox="1"/>
          <p:nvPr/>
        </p:nvSpPr>
        <p:spPr>
          <a:xfrm>
            <a:off x="1852264" y="3404944"/>
            <a:ext cx="5360333" cy="538609"/>
          </a:xfrm>
          <a:prstGeom prst="rect">
            <a:avLst/>
          </a:prstGeom>
          <a:noFill/>
          <a:ln>
            <a:noFill/>
          </a:ln>
        </p:spPr>
        <p:txBody>
          <a:bodyPr spcFirstLastPara="1" wrap="square" lIns="0" tIns="0" rIns="0" bIns="0" anchor="t" anchorCtr="0">
            <a:spAutoFit/>
          </a:bodyPr>
          <a:lstStyle/>
          <a:p>
            <a:pPr lvl="0" algn="ctr">
              <a:lnSpc>
                <a:spcPct val="140000"/>
              </a:lnSpc>
            </a:pPr>
            <a:r>
              <a:rPr lang="en-US" sz="2500" dirty="0" err="1">
                <a:solidFill>
                  <a:srgbClr val="FFFFFF"/>
                </a:solidFill>
                <a:latin typeface="DM Serif Display"/>
                <a:ea typeface="DM Serif Display"/>
                <a:cs typeface="DM Serif Display"/>
                <a:sym typeface="DM Serif Display"/>
              </a:rPr>
              <a:t>Profil</a:t>
            </a:r>
            <a:r>
              <a:rPr lang="en-US" sz="2500" dirty="0">
                <a:solidFill>
                  <a:srgbClr val="FFFFFF"/>
                </a:solidFill>
                <a:latin typeface="DM Serif Display"/>
                <a:ea typeface="DM Serif Display"/>
                <a:cs typeface="DM Serif Display"/>
                <a:sym typeface="DM Serif Display"/>
              </a:rPr>
              <a:t> </a:t>
            </a:r>
            <a:r>
              <a:rPr lang="pl-PL" sz="2500" dirty="0">
                <a:solidFill>
                  <a:srgbClr val="FFFFFF"/>
                </a:solidFill>
                <a:latin typeface="DM Serif Display"/>
                <a:ea typeface="DM Serif Display"/>
                <a:cs typeface="DM Serif Display"/>
                <a:sym typeface="DM Serif Display"/>
              </a:rPr>
              <a:t>N</a:t>
            </a:r>
            <a:r>
              <a:rPr lang="en-US" sz="2500" dirty="0" err="1">
                <a:solidFill>
                  <a:srgbClr val="FFFFFF"/>
                </a:solidFill>
                <a:latin typeface="DM Serif Display"/>
                <a:ea typeface="DM Serif Display"/>
                <a:cs typeface="DM Serif Display"/>
                <a:sym typeface="DM Serif Display"/>
              </a:rPr>
              <a:t>auczyciela</a:t>
            </a:r>
            <a:endParaRPr dirty="0"/>
          </a:p>
        </p:txBody>
      </p:sp>
      <p:sp>
        <p:nvSpPr>
          <p:cNvPr id="232" name="Google Shape;232;p7"/>
          <p:cNvSpPr txBox="1"/>
          <p:nvPr/>
        </p:nvSpPr>
        <p:spPr>
          <a:xfrm>
            <a:off x="3039151" y="2213763"/>
            <a:ext cx="876394" cy="43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01</a:t>
            </a:r>
            <a:endParaRPr/>
          </a:p>
        </p:txBody>
      </p:sp>
      <p:sp>
        <p:nvSpPr>
          <p:cNvPr id="233" name="Google Shape;233;p7"/>
          <p:cNvSpPr txBox="1"/>
          <p:nvPr/>
        </p:nvSpPr>
        <p:spPr>
          <a:xfrm>
            <a:off x="2198289" y="4381041"/>
            <a:ext cx="4701000" cy="2538195"/>
          </a:xfrm>
          <a:prstGeom prst="rect">
            <a:avLst/>
          </a:prstGeom>
          <a:noFill/>
          <a:ln>
            <a:noFill/>
          </a:ln>
        </p:spPr>
        <p:txBody>
          <a:bodyPr spcFirstLastPara="1" wrap="square" lIns="0" tIns="0" rIns="0" bIns="0" anchor="t" anchorCtr="0">
            <a:spAutoFit/>
          </a:bodyPr>
          <a:lstStyle/>
          <a:p>
            <a:pPr lvl="0" algn="ctr">
              <a:lnSpc>
                <a:spcPct val="150022"/>
              </a:lnSpc>
            </a:pPr>
            <a:r>
              <a:rPr lang="pl-PL" sz="2199" dirty="0">
                <a:solidFill>
                  <a:srgbClr val="FFFFFF"/>
                </a:solidFill>
                <a:latin typeface="Montserrat"/>
                <a:ea typeface="Montserrat"/>
                <a:cs typeface="Montserrat"/>
                <a:sym typeface="Montserrat"/>
              </a:rPr>
              <a:t>Opanowanie technik szycia (zarówno maszynowych, jak i ręcznych) + znajomość konstrukcji ubrań i modyfikacji wykroju</a:t>
            </a:r>
            <a:endParaRPr sz="2199" dirty="0">
              <a:solidFill>
                <a:srgbClr val="FFFFFF"/>
              </a:solidFill>
              <a:latin typeface="Montserrat"/>
              <a:ea typeface="Montserrat"/>
              <a:cs typeface="Montserrat"/>
              <a:sym typeface="Montserrat"/>
            </a:endParaRPr>
          </a:p>
        </p:txBody>
      </p:sp>
      <p:grpSp>
        <p:nvGrpSpPr>
          <p:cNvPr id="234" name="Google Shape;234;p7"/>
          <p:cNvGrpSpPr/>
          <p:nvPr/>
        </p:nvGrpSpPr>
        <p:grpSpPr>
          <a:xfrm>
            <a:off x="9269475" y="4706275"/>
            <a:ext cx="5601653" cy="4688892"/>
            <a:chOff x="0" y="0"/>
            <a:chExt cx="5195375" cy="3846507"/>
          </a:xfrm>
        </p:grpSpPr>
        <p:sp>
          <p:nvSpPr>
            <p:cNvPr id="235" name="Google Shape;235;p7"/>
            <p:cNvSpPr/>
            <p:nvPr/>
          </p:nvSpPr>
          <p:spPr>
            <a:xfrm>
              <a:off x="0" y="0"/>
              <a:ext cx="5195375" cy="3846507"/>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CFCF5A"/>
            </a:solidFill>
            <a:ln>
              <a:noFill/>
            </a:ln>
          </p:spPr>
          <p:txBody>
            <a:bodyPr/>
            <a:lstStyle/>
            <a:p>
              <a:endParaRPr lang="pl-PL"/>
            </a:p>
          </p:txBody>
        </p:sp>
        <p:sp>
          <p:nvSpPr>
            <p:cNvPr id="236" name="Google Shape;236;p7"/>
            <p:cNvSpPr txBox="1"/>
            <p:nvPr/>
          </p:nvSpPr>
          <p:spPr>
            <a:xfrm>
              <a:off x="0" y="0"/>
              <a:ext cx="5195375"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7" name="Google Shape;237;p7"/>
          <p:cNvGrpSpPr/>
          <p:nvPr/>
        </p:nvGrpSpPr>
        <p:grpSpPr>
          <a:xfrm>
            <a:off x="12885116" y="4377408"/>
            <a:ext cx="876394" cy="876394"/>
            <a:chOff x="0" y="0"/>
            <a:chExt cx="812800" cy="812800"/>
          </a:xfrm>
        </p:grpSpPr>
        <p:sp>
          <p:nvSpPr>
            <p:cNvPr id="238" name="Google Shape;238;p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000000"/>
            </a:solidFill>
            <a:ln>
              <a:noFill/>
            </a:ln>
          </p:spPr>
          <p:txBody>
            <a:bodyPr/>
            <a:lstStyle/>
            <a:p>
              <a:endParaRPr lang="pl-PL"/>
            </a:p>
          </p:txBody>
        </p:sp>
        <p:sp>
          <p:nvSpPr>
            <p:cNvPr id="239" name="Google Shape;239;p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40" name="Google Shape;240;p7"/>
          <p:cNvSpPr txBox="1"/>
          <p:nvPr/>
        </p:nvSpPr>
        <p:spPr>
          <a:xfrm>
            <a:off x="12885116" y="4571180"/>
            <a:ext cx="876394" cy="43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01</a:t>
            </a:r>
            <a:endParaRPr/>
          </a:p>
        </p:txBody>
      </p:sp>
      <p:cxnSp>
        <p:nvCxnSpPr>
          <p:cNvPr id="241" name="Google Shape;241;p7"/>
          <p:cNvCxnSpPr/>
          <p:nvPr/>
        </p:nvCxnSpPr>
        <p:spPr>
          <a:xfrm>
            <a:off x="11763058" y="6354461"/>
            <a:ext cx="719100" cy="4800"/>
          </a:xfrm>
          <a:prstGeom prst="straightConnector1">
            <a:avLst/>
          </a:prstGeom>
          <a:noFill/>
          <a:ln w="9525" cap="flat" cmpd="sng">
            <a:solidFill>
              <a:srgbClr val="FFFFFF"/>
            </a:solidFill>
            <a:prstDash val="solid"/>
            <a:round/>
            <a:headEnd type="none" w="sm" len="sm"/>
            <a:tailEnd type="none" w="sm" len="sm"/>
          </a:ln>
        </p:spPr>
      </p:cxnSp>
      <p:sp>
        <p:nvSpPr>
          <p:cNvPr id="242" name="Google Shape;242;p7"/>
          <p:cNvSpPr txBox="1"/>
          <p:nvPr/>
        </p:nvSpPr>
        <p:spPr>
          <a:xfrm>
            <a:off x="9390237" y="5690246"/>
            <a:ext cx="5360333" cy="538609"/>
          </a:xfrm>
          <a:prstGeom prst="rect">
            <a:avLst/>
          </a:prstGeom>
          <a:noFill/>
          <a:ln>
            <a:noFill/>
          </a:ln>
        </p:spPr>
        <p:txBody>
          <a:bodyPr spcFirstLastPara="1" wrap="square" lIns="0" tIns="0" rIns="0" bIns="0" anchor="t" anchorCtr="0">
            <a:spAutoFit/>
          </a:bodyPr>
          <a:lstStyle/>
          <a:p>
            <a:pPr lvl="0" algn="ctr">
              <a:lnSpc>
                <a:spcPct val="140000"/>
              </a:lnSpc>
            </a:pPr>
            <a:r>
              <a:rPr lang="en-US" sz="2500" dirty="0" err="1">
                <a:solidFill>
                  <a:srgbClr val="FFFFFF"/>
                </a:solidFill>
                <a:latin typeface="DM Serif Display"/>
                <a:ea typeface="DM Serif Display"/>
                <a:cs typeface="DM Serif Display"/>
                <a:sym typeface="DM Serif Display"/>
              </a:rPr>
              <a:t>Metodologia</a:t>
            </a:r>
            <a:endParaRPr dirty="0"/>
          </a:p>
        </p:txBody>
      </p:sp>
      <p:sp>
        <p:nvSpPr>
          <p:cNvPr id="243" name="Google Shape;243;p7"/>
          <p:cNvSpPr txBox="1"/>
          <p:nvPr/>
        </p:nvSpPr>
        <p:spPr>
          <a:xfrm>
            <a:off x="9813109" y="6212466"/>
            <a:ext cx="4701000" cy="2538195"/>
          </a:xfrm>
          <a:prstGeom prst="rect">
            <a:avLst/>
          </a:prstGeom>
          <a:noFill/>
          <a:ln>
            <a:noFill/>
          </a:ln>
        </p:spPr>
        <p:txBody>
          <a:bodyPr spcFirstLastPara="1" wrap="square" lIns="0" tIns="0" rIns="0" bIns="0" anchor="t" anchorCtr="0">
            <a:spAutoFit/>
          </a:bodyPr>
          <a:lstStyle/>
          <a:p>
            <a:pPr lvl="0" algn="ctr">
              <a:lnSpc>
                <a:spcPct val="150022"/>
              </a:lnSpc>
              <a:buClr>
                <a:schemeClr val="dk1"/>
              </a:buClr>
            </a:pPr>
            <a:r>
              <a:rPr lang="pl-PL" sz="2199" dirty="0">
                <a:solidFill>
                  <a:schemeClr val="lt1"/>
                </a:solidFill>
                <a:latin typeface="Montserrat"/>
                <a:ea typeface="Montserrat"/>
                <a:cs typeface="Montserrat"/>
                <a:sym typeface="Montserrat"/>
              </a:rPr>
              <a:t>Krótkie teoretyczne wyjaśnienia z demonstracjami technik szycia ręcznego i maszynowego oraz modyfikacji odzieży, po których następują ćwiczenia praktyczne...</a:t>
            </a:r>
            <a:endParaRPr dirty="0"/>
          </a:p>
        </p:txBody>
      </p:sp>
      <p:sp>
        <p:nvSpPr>
          <p:cNvPr id="244" name="Google Shape;244;p7"/>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245" name="Google Shape;245;p7"/>
          <p:cNvGrpSpPr/>
          <p:nvPr/>
        </p:nvGrpSpPr>
        <p:grpSpPr>
          <a:xfrm>
            <a:off x="0" y="0"/>
            <a:ext cx="18288000" cy="10287000"/>
            <a:chOff x="0" y="0"/>
            <a:chExt cx="24384000" cy="13716000"/>
          </a:xfrm>
        </p:grpSpPr>
        <p:cxnSp>
          <p:nvCxnSpPr>
            <p:cNvPr id="246" name="Google Shape;246;p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247" name="Google Shape;247;p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48" name="Google Shape;248;p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249" name="Google Shape;249;p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250" name="Google Shape;250;p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pSp>
        <p:nvGrpSpPr>
          <p:cNvPr id="255" name="Google Shape;255;p8"/>
          <p:cNvGrpSpPr/>
          <p:nvPr/>
        </p:nvGrpSpPr>
        <p:grpSpPr>
          <a:xfrm>
            <a:off x="0" y="0"/>
            <a:ext cx="18288000" cy="10287000"/>
            <a:chOff x="0" y="0"/>
            <a:chExt cx="24384000" cy="13716000"/>
          </a:xfrm>
        </p:grpSpPr>
        <p:cxnSp>
          <p:nvCxnSpPr>
            <p:cNvPr id="256" name="Google Shape;256;p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57" name="Google Shape;257;p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58" name="Google Shape;258;p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259" name="Google Shape;259;p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cxnSp>
        <p:nvCxnSpPr>
          <p:cNvPr id="260" name="Google Shape;260;p8"/>
          <p:cNvCxnSpPr/>
          <p:nvPr/>
        </p:nvCxnSpPr>
        <p:spPr>
          <a:xfrm rot="22765">
            <a:off x="1031590" y="9246394"/>
            <a:ext cx="719057" cy="0"/>
          </a:xfrm>
          <a:prstGeom prst="straightConnector1">
            <a:avLst/>
          </a:prstGeom>
          <a:noFill/>
          <a:ln w="9525" cap="flat" cmpd="sng">
            <a:solidFill>
              <a:srgbClr val="CFCF5A"/>
            </a:solidFill>
            <a:prstDash val="solid"/>
            <a:round/>
            <a:headEnd type="none" w="sm" len="sm"/>
            <a:tailEnd type="none" w="sm" len="sm"/>
          </a:ln>
        </p:spPr>
      </p:cxnSp>
      <p:sp>
        <p:nvSpPr>
          <p:cNvPr id="261" name="Google Shape;261;p8"/>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262" name="Google Shape;262;p8"/>
          <p:cNvGrpSpPr/>
          <p:nvPr/>
        </p:nvGrpSpPr>
        <p:grpSpPr>
          <a:xfrm>
            <a:off x="0" y="0"/>
            <a:ext cx="18288000" cy="10287000"/>
            <a:chOff x="0" y="0"/>
            <a:chExt cx="24384000" cy="13716000"/>
          </a:xfrm>
        </p:grpSpPr>
        <p:cxnSp>
          <p:nvCxnSpPr>
            <p:cNvPr id="263" name="Google Shape;263;p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264" name="Google Shape;264;p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65" name="Google Shape;265;p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266" name="Google Shape;266;p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grpSp>
        <p:nvGrpSpPr>
          <p:cNvPr id="267" name="Google Shape;267;p8"/>
          <p:cNvGrpSpPr/>
          <p:nvPr/>
        </p:nvGrpSpPr>
        <p:grpSpPr>
          <a:xfrm>
            <a:off x="11814819" y="2052637"/>
            <a:ext cx="4415901" cy="7209961"/>
            <a:chOff x="0" y="0"/>
            <a:chExt cx="3505240" cy="5723100"/>
          </a:xfrm>
        </p:grpSpPr>
        <p:sp>
          <p:nvSpPr>
            <p:cNvPr id="268" name="Google Shape;268;p8"/>
            <p:cNvSpPr/>
            <p:nvPr/>
          </p:nvSpPr>
          <p:spPr>
            <a:xfrm>
              <a:off x="0" y="0"/>
              <a:ext cx="3505240" cy="5723058"/>
            </a:xfrm>
            <a:custGeom>
              <a:avLst/>
              <a:gdLst/>
              <a:ahLst/>
              <a:cxnLst/>
              <a:rect l="l" t="t" r="r" b="b"/>
              <a:pathLst>
                <a:path w="3505240" h="5723058" extrusionOk="0">
                  <a:moveTo>
                    <a:pt x="0" y="0"/>
                  </a:moveTo>
                  <a:lnTo>
                    <a:pt x="3505240" y="0"/>
                  </a:lnTo>
                  <a:lnTo>
                    <a:pt x="3505240" y="5723058"/>
                  </a:lnTo>
                  <a:lnTo>
                    <a:pt x="0" y="5723058"/>
                  </a:lnTo>
                  <a:close/>
                </a:path>
              </a:pathLst>
            </a:custGeom>
            <a:solidFill>
              <a:srgbClr val="CFCF5A"/>
            </a:solidFill>
            <a:ln>
              <a:noFill/>
            </a:ln>
          </p:spPr>
          <p:txBody>
            <a:bodyPr/>
            <a:lstStyle/>
            <a:p>
              <a:endParaRPr lang="pl-PL"/>
            </a:p>
          </p:txBody>
        </p:sp>
        <p:sp>
          <p:nvSpPr>
            <p:cNvPr id="269" name="Google Shape;269;p8"/>
            <p:cNvSpPr txBox="1"/>
            <p:nvPr/>
          </p:nvSpPr>
          <p:spPr>
            <a:xfrm>
              <a:off x="0" y="0"/>
              <a:ext cx="3505200" cy="57231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pic>
        <p:nvPicPr>
          <p:cNvPr id="270" name="Google Shape;270;p8"/>
          <p:cNvPicPr preferRelativeResize="0"/>
          <p:nvPr/>
        </p:nvPicPr>
        <p:blipFill rotWithShape="1">
          <a:blip r:embed="rId5">
            <a:alphaModFix/>
          </a:blip>
          <a:srcRect t="10082" b="10090"/>
          <a:stretch/>
        </p:blipFill>
        <p:spPr>
          <a:xfrm>
            <a:off x="8427737" y="3076575"/>
            <a:ext cx="6774163" cy="7210424"/>
          </a:xfrm>
          <a:prstGeom prst="rect">
            <a:avLst/>
          </a:prstGeom>
          <a:noFill/>
          <a:ln>
            <a:noFill/>
          </a:ln>
        </p:spPr>
      </p:pic>
      <p:sp>
        <p:nvSpPr>
          <p:cNvPr id="271" name="Google Shape;271;p8"/>
          <p:cNvSpPr txBox="1"/>
          <p:nvPr/>
        </p:nvSpPr>
        <p:spPr>
          <a:xfrm>
            <a:off x="655429" y="1910600"/>
            <a:ext cx="15944100" cy="2630272"/>
          </a:xfrm>
          <a:prstGeom prst="rect">
            <a:avLst/>
          </a:prstGeom>
          <a:noFill/>
          <a:ln>
            <a:noFill/>
          </a:ln>
        </p:spPr>
        <p:txBody>
          <a:bodyPr spcFirstLastPara="1" wrap="square" lIns="0" tIns="0" rIns="0" bIns="0" anchor="t" anchorCtr="0">
            <a:spAutoFit/>
          </a:bodyPr>
          <a:lstStyle/>
          <a:p>
            <a:pPr lvl="0">
              <a:lnSpc>
                <a:spcPct val="111001"/>
              </a:lnSpc>
            </a:pPr>
            <a:r>
              <a:rPr lang="en-US" sz="5399" dirty="0" err="1">
                <a:solidFill>
                  <a:srgbClr val="1E2328"/>
                </a:solidFill>
                <a:latin typeface="DM Serif Display"/>
                <a:ea typeface="DM Serif Display"/>
                <a:cs typeface="DM Serif Display"/>
                <a:sym typeface="DM Serif Display"/>
              </a:rPr>
              <a:t>Przegląd</a:t>
            </a:r>
            <a:endParaRPr sz="5399" dirty="0">
              <a:solidFill>
                <a:srgbClr val="1E2328"/>
              </a:solidFill>
              <a:latin typeface="DM Serif Display"/>
              <a:ea typeface="DM Serif Display"/>
              <a:cs typeface="DM Serif Display"/>
              <a:sym typeface="DM Serif Display"/>
            </a:endParaRPr>
          </a:p>
          <a:p>
            <a:pPr marL="0" marR="0" lvl="0" indent="0" algn="l" rtl="0">
              <a:lnSpc>
                <a:spcPct val="111001"/>
              </a:lnSpc>
              <a:spcBef>
                <a:spcPts val="0"/>
              </a:spcBef>
              <a:spcAft>
                <a:spcPts val="0"/>
              </a:spcAft>
              <a:buNone/>
            </a:pPr>
            <a:endParaRPr sz="9999" dirty="0">
              <a:solidFill>
                <a:srgbClr val="1E2328"/>
              </a:solidFill>
              <a:latin typeface="DM Serif Display"/>
              <a:ea typeface="DM Serif Display"/>
              <a:cs typeface="DM Serif Display"/>
              <a:sym typeface="DM Serif Display"/>
            </a:endParaRPr>
          </a:p>
        </p:txBody>
      </p:sp>
      <p:sp>
        <p:nvSpPr>
          <p:cNvPr id="272" name="Google Shape;272;p8"/>
          <p:cNvSpPr txBox="1"/>
          <p:nvPr/>
        </p:nvSpPr>
        <p:spPr>
          <a:xfrm>
            <a:off x="472950" y="3584825"/>
            <a:ext cx="7552500" cy="7040197"/>
          </a:xfrm>
          <a:prstGeom prst="rect">
            <a:avLst/>
          </a:prstGeom>
          <a:noFill/>
          <a:ln>
            <a:noFill/>
          </a:ln>
        </p:spPr>
        <p:txBody>
          <a:bodyPr spcFirstLastPara="1" wrap="square" lIns="0" tIns="0" rIns="0" bIns="0" anchor="t" anchorCtr="0">
            <a:spAutoFit/>
          </a:bodyPr>
          <a:lstStyle/>
          <a:p>
            <a:pPr marL="342900" lvl="0" indent="-342900">
              <a:lnSpc>
                <a:spcPct val="150000"/>
              </a:lnSpc>
              <a:buFont typeface="Arial" panose="020B0604020202020204" pitchFamily="34" charset="0"/>
              <a:buChar char="•"/>
            </a:pPr>
            <a:r>
              <a:rPr lang="pl-PL" sz="2200" b="1" dirty="0">
                <a:latin typeface="Montserrat"/>
                <a:ea typeface="Montserrat"/>
                <a:cs typeface="Montserrat"/>
                <a:sym typeface="Montserrat"/>
              </a:rPr>
              <a:t>Techniki szycia ręcznego
</a:t>
            </a:r>
            <a:r>
              <a:rPr lang="pl-PL" sz="2200" dirty="0">
                <a:latin typeface="Montserrat"/>
                <a:ea typeface="Montserrat"/>
                <a:cs typeface="Montserrat"/>
                <a:sym typeface="Montserrat"/>
              </a:rPr>
              <a:t>Podstawowe ściegi: przyszywanie, konstrukcja i obszywanie
Wykończenie i ściegi dekoracyjne</a:t>
            </a:r>
          </a:p>
          <a:p>
            <a:pPr marL="342900" lvl="0" indent="-342900">
              <a:lnSpc>
                <a:spcPct val="150000"/>
              </a:lnSpc>
              <a:buFont typeface="Arial" panose="020B0604020202020204" pitchFamily="34" charset="0"/>
              <a:buChar char="•"/>
            </a:pPr>
            <a:r>
              <a:rPr lang="pl-PL" sz="2200" b="1" dirty="0">
                <a:latin typeface="Montserrat"/>
                <a:ea typeface="Montserrat"/>
                <a:cs typeface="Montserrat"/>
                <a:sym typeface="Montserrat"/>
              </a:rPr>
              <a:t>Techniki szycia maszynowego
</a:t>
            </a:r>
            <a:r>
              <a:rPr lang="pl-PL" sz="2200" dirty="0">
                <a:latin typeface="Montserrat"/>
                <a:ea typeface="Montserrat"/>
                <a:cs typeface="Montserrat"/>
                <a:sym typeface="Montserrat"/>
              </a:rPr>
              <a:t>Techniki wykańczania szwu
Ściegi dekoracyjne i haft </a:t>
            </a:r>
            <a:r>
              <a:rPr lang="pl-PL" sz="2200" dirty="0" err="1">
                <a:latin typeface="Montserrat"/>
                <a:ea typeface="Montserrat"/>
                <a:cs typeface="Montserrat"/>
                <a:sym typeface="Montserrat"/>
              </a:rPr>
              <a:t>wolnoręczny</a:t>
            </a:r>
            <a:endParaRPr lang="pl-PL" sz="2200" dirty="0">
              <a:latin typeface="Montserrat"/>
              <a:ea typeface="Montserrat"/>
              <a:cs typeface="Montserrat"/>
              <a:sym typeface="Montserrat"/>
            </a:endParaRPr>
          </a:p>
          <a:p>
            <a:pPr marL="342900" lvl="0" indent="-342900">
              <a:lnSpc>
                <a:spcPct val="150000"/>
              </a:lnSpc>
              <a:buFont typeface="Arial" panose="020B0604020202020204" pitchFamily="34" charset="0"/>
              <a:buChar char="•"/>
            </a:pPr>
            <a:r>
              <a:rPr lang="pl-PL" sz="2200" b="1" dirty="0">
                <a:latin typeface="Montserrat"/>
                <a:ea typeface="Montserrat"/>
                <a:cs typeface="Montserrat"/>
                <a:sym typeface="Montserrat"/>
              </a:rPr>
              <a:t>Modyfikacje odzieży</a:t>
            </a:r>
            <a:r>
              <a:rPr lang="pl-PL" sz="2200" dirty="0">
                <a:latin typeface="Montserrat"/>
                <a:ea typeface="Montserrat"/>
                <a:cs typeface="Montserrat"/>
                <a:sym typeface="Montserrat"/>
              </a:rPr>
              <a:t>
Podszywanie: skracanie i wydłużanie
Zmiana rozmiaru: przyjmowanie i wypuszczanie
Naprawa: nakładanie łat, cerowanie i widoczne naprawy</a:t>
            </a:r>
            <a:endParaRPr sz="2200" dirty="0">
              <a:solidFill>
                <a:srgbClr val="000000"/>
              </a:solidFill>
              <a:latin typeface="Montserrat"/>
              <a:ea typeface="Montserrat"/>
              <a:cs typeface="Montserrat"/>
              <a:sym typeface="Montserrat"/>
            </a:endParaRPr>
          </a:p>
          <a:p>
            <a:pPr marL="0" lvl="0" indent="0" algn="l" rtl="0">
              <a:lnSpc>
                <a:spcPct val="150000"/>
              </a:lnSpc>
              <a:spcBef>
                <a:spcPts val="0"/>
              </a:spcBef>
              <a:spcAft>
                <a:spcPts val="0"/>
              </a:spcAft>
              <a:buNone/>
            </a:pPr>
            <a:endParaRPr sz="2200" dirty="0">
              <a:solidFill>
                <a:srgbClr val="000000"/>
              </a:solidFill>
              <a:latin typeface="Montserrat"/>
              <a:ea typeface="Montserrat"/>
              <a:cs typeface="Montserrat"/>
              <a:sym typeface="Montserrat"/>
            </a:endParaRPr>
          </a:p>
          <a:p>
            <a:pPr marL="0" lvl="0" indent="0" algn="l" rtl="0">
              <a:lnSpc>
                <a:spcPct val="150022"/>
              </a:lnSpc>
              <a:spcBef>
                <a:spcPts val="0"/>
              </a:spcBef>
              <a:spcAft>
                <a:spcPts val="0"/>
              </a:spcAft>
              <a:buSzPts val="1100"/>
              <a:buNone/>
            </a:pPr>
            <a:endParaRPr sz="1899" dirty="0">
              <a:solidFill>
                <a:srgbClr val="1E2328"/>
              </a:solidFill>
              <a:latin typeface="Montserrat"/>
              <a:ea typeface="Montserrat"/>
              <a:cs typeface="Montserrat"/>
              <a:sym typeface="Montserrat"/>
            </a:endParaRPr>
          </a:p>
        </p:txBody>
      </p:sp>
      <p:sp>
        <p:nvSpPr>
          <p:cNvPr id="273" name="Google Shape;273;p8"/>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324ca00f92e_0_0"/>
          <p:cNvSpPr txBox="1"/>
          <p:nvPr/>
        </p:nvSpPr>
        <p:spPr>
          <a:xfrm>
            <a:off x="7041965" y="7577401"/>
            <a:ext cx="9231300" cy="2538195"/>
          </a:xfrm>
          <a:prstGeom prst="rect">
            <a:avLst/>
          </a:prstGeom>
          <a:noFill/>
          <a:ln>
            <a:noFill/>
          </a:ln>
        </p:spPr>
        <p:txBody>
          <a:bodyPr spcFirstLastPara="1" wrap="square" lIns="0" tIns="0" rIns="0" bIns="0" anchor="t" anchorCtr="0">
            <a:spAutoFit/>
          </a:bodyPr>
          <a:lstStyle/>
          <a:p>
            <a:pPr lvl="0">
              <a:lnSpc>
                <a:spcPct val="150022"/>
              </a:lnSpc>
            </a:pPr>
            <a:r>
              <a:rPr lang="pl-PL" sz="2199" b="1" dirty="0">
                <a:solidFill>
                  <a:srgbClr val="1E2328"/>
                </a:solidFill>
                <a:latin typeface="Montserrat"/>
                <a:ea typeface="Montserrat"/>
                <a:cs typeface="Montserrat"/>
                <a:sym typeface="Montserrat"/>
              </a:rPr>
              <a:t>Wykończenie: </a:t>
            </a:r>
            <a:r>
              <a:rPr lang="pl-PL" sz="2199" dirty="0">
                <a:solidFill>
                  <a:srgbClr val="1E2328"/>
                </a:solidFill>
                <a:latin typeface="Montserrat"/>
                <a:ea typeface="Montserrat"/>
                <a:cs typeface="Montserrat"/>
                <a:sym typeface="Montserrat"/>
              </a:rPr>
              <a:t>Ślepy ścieg; Ścieg przeciętny, Ścieg górny biegający</a:t>
            </a:r>
            <a:r>
              <a:rPr lang="pl-PL" sz="2199" b="1" dirty="0">
                <a:solidFill>
                  <a:srgbClr val="1E2328"/>
                </a:solidFill>
                <a:latin typeface="Montserrat"/>
                <a:ea typeface="Montserrat"/>
                <a:cs typeface="Montserrat"/>
                <a:sym typeface="Montserrat"/>
              </a:rPr>
              <a:t>
Dekoracja: </a:t>
            </a:r>
            <a:r>
              <a:rPr lang="pl-PL" sz="2199" dirty="0">
                <a:solidFill>
                  <a:srgbClr val="1E2328"/>
                </a:solidFill>
                <a:latin typeface="Montserrat"/>
                <a:ea typeface="Montserrat"/>
                <a:cs typeface="Montserrat"/>
                <a:sym typeface="Montserrat"/>
              </a:rPr>
              <a:t>Ścieg łańcuszkowy; Ścieg kocykowy; Ścieg piórkowy, Ścieg łodygowy; Ścieg rozdzielający, Supełek, Krzyżyk, Ścieg Satynowy</a:t>
            </a:r>
            <a:endParaRPr sz="2199" dirty="0">
              <a:solidFill>
                <a:srgbClr val="1E2328"/>
              </a:solidFill>
              <a:latin typeface="Montserrat"/>
              <a:ea typeface="Montserrat"/>
              <a:cs typeface="Montserrat"/>
              <a:sym typeface="Montserrat"/>
            </a:endParaRPr>
          </a:p>
        </p:txBody>
      </p:sp>
      <p:cxnSp>
        <p:nvCxnSpPr>
          <p:cNvPr id="279" name="Google Shape;279;g324ca00f92e_0_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80" name="Google Shape;280;g324ca00f92e_0_0"/>
          <p:cNvGrpSpPr/>
          <p:nvPr/>
        </p:nvGrpSpPr>
        <p:grpSpPr>
          <a:xfrm>
            <a:off x="1031575" y="3601666"/>
            <a:ext cx="5633430" cy="3083682"/>
            <a:chOff x="0" y="0"/>
            <a:chExt cx="1980673" cy="1084200"/>
          </a:xfrm>
        </p:grpSpPr>
        <p:sp>
          <p:nvSpPr>
            <p:cNvPr id="281" name="Google Shape;281;g324ca00f92e_0_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282" name="Google Shape;282;g324ca00f92e_0_0"/>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3" name="Google Shape;283;g324ca00f92e_0_0"/>
          <p:cNvSpPr txBox="1"/>
          <p:nvPr/>
        </p:nvSpPr>
        <p:spPr>
          <a:xfrm>
            <a:off x="1351083" y="4295550"/>
            <a:ext cx="4994400" cy="1863459"/>
          </a:xfrm>
          <a:prstGeom prst="rect">
            <a:avLst/>
          </a:prstGeom>
          <a:noFill/>
          <a:ln>
            <a:noFill/>
          </a:ln>
        </p:spPr>
        <p:txBody>
          <a:bodyPr spcFirstLastPara="1" wrap="square" lIns="0" tIns="0" rIns="0" bIns="0" anchor="t" anchorCtr="0">
            <a:spAutoFit/>
          </a:bodyPr>
          <a:lstStyle/>
          <a:p>
            <a:pPr lvl="0">
              <a:lnSpc>
                <a:spcPct val="122002"/>
              </a:lnSpc>
            </a:pPr>
            <a:r>
              <a:rPr lang="en-US" sz="4963" dirty="0" err="1">
                <a:solidFill>
                  <a:srgbClr val="FFFFFF"/>
                </a:solidFill>
                <a:latin typeface="DM Serif Display"/>
                <a:ea typeface="DM Serif Display"/>
                <a:cs typeface="DM Serif Display"/>
                <a:sym typeface="DM Serif Display"/>
              </a:rPr>
              <a:t>Techniki</a:t>
            </a:r>
            <a:r>
              <a:rPr lang="en-US" sz="4963" dirty="0">
                <a:solidFill>
                  <a:srgbClr val="FFFFFF"/>
                </a:solidFill>
                <a:latin typeface="DM Serif Display"/>
                <a:ea typeface="DM Serif Display"/>
                <a:cs typeface="DM Serif Display"/>
                <a:sym typeface="DM Serif Display"/>
              </a:rPr>
              <a:t> </a:t>
            </a:r>
            <a:r>
              <a:rPr lang="en-US" sz="4963" dirty="0" err="1">
                <a:solidFill>
                  <a:srgbClr val="FFFFFF"/>
                </a:solidFill>
                <a:latin typeface="DM Serif Display"/>
                <a:ea typeface="DM Serif Display"/>
                <a:cs typeface="DM Serif Display"/>
                <a:sym typeface="DM Serif Display"/>
              </a:rPr>
              <a:t>szycia</a:t>
            </a:r>
            <a:r>
              <a:rPr lang="en-US" sz="4963" dirty="0">
                <a:solidFill>
                  <a:srgbClr val="FFFFFF"/>
                </a:solidFill>
                <a:latin typeface="DM Serif Display"/>
                <a:ea typeface="DM Serif Display"/>
                <a:cs typeface="DM Serif Display"/>
                <a:sym typeface="DM Serif Display"/>
              </a:rPr>
              <a:t> </a:t>
            </a:r>
            <a:r>
              <a:rPr lang="en-US" sz="4963" dirty="0" err="1">
                <a:solidFill>
                  <a:srgbClr val="FFFFFF"/>
                </a:solidFill>
                <a:latin typeface="DM Serif Display"/>
                <a:ea typeface="DM Serif Display"/>
                <a:cs typeface="DM Serif Display"/>
                <a:sym typeface="DM Serif Display"/>
              </a:rPr>
              <a:t>ręcznego</a:t>
            </a:r>
            <a:endParaRPr dirty="0"/>
          </a:p>
        </p:txBody>
      </p:sp>
      <p:sp>
        <p:nvSpPr>
          <p:cNvPr id="284" name="Google Shape;284;g324ca00f92e_0_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285" name="Google Shape;285;g324ca00f92e_0_0"/>
          <p:cNvGrpSpPr/>
          <p:nvPr/>
        </p:nvGrpSpPr>
        <p:grpSpPr>
          <a:xfrm>
            <a:off x="0" y="0"/>
            <a:ext cx="18288000" cy="10287000"/>
            <a:chOff x="0" y="0"/>
            <a:chExt cx="24384000" cy="13716000"/>
          </a:xfrm>
        </p:grpSpPr>
        <p:cxnSp>
          <p:nvCxnSpPr>
            <p:cNvPr id="286" name="Google Shape;286;g324ca00f92e_0_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287" name="Google Shape;287;g324ca00f92e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88" name="Google Shape;288;g324ca00f92e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289" name="Google Shape;289;g324ca00f92e_0_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290" name="Google Shape;290;g324ca00f92e_0_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a:t>
            </a:r>
            <a:r>
              <a:rPr lang="en-US" sz="2499" dirty="0">
                <a:solidFill>
                  <a:srgbClr val="1E2328"/>
                </a:solidFill>
                <a:latin typeface="Montserrat"/>
                <a:ea typeface="Montserrat"/>
                <a:cs typeface="Montserrat"/>
                <a:sym typeface="Montserrat"/>
              </a:rPr>
              <a:t>2</a:t>
            </a:r>
            <a:endParaRPr dirty="0"/>
          </a:p>
        </p:txBody>
      </p:sp>
      <p:grpSp>
        <p:nvGrpSpPr>
          <p:cNvPr id="291" name="Google Shape;291;g324ca00f92e_0_0"/>
          <p:cNvGrpSpPr/>
          <p:nvPr/>
        </p:nvGrpSpPr>
        <p:grpSpPr>
          <a:xfrm>
            <a:off x="7066825" y="1542340"/>
            <a:ext cx="9142787" cy="1610314"/>
            <a:chOff x="0" y="-346599"/>
            <a:chExt cx="1980673" cy="1430754"/>
          </a:xfrm>
        </p:grpSpPr>
        <p:sp>
          <p:nvSpPr>
            <p:cNvPr id="292" name="Google Shape;292;g324ca00f92e_0_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293" name="Google Shape;293;g324ca00f92e_0_0"/>
            <p:cNvSpPr txBox="1"/>
            <p:nvPr/>
          </p:nvSpPr>
          <p:spPr>
            <a:xfrm>
              <a:off x="0" y="-346599"/>
              <a:ext cx="1980600" cy="5964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4" name="Google Shape;294;g324ca00f92e_0_0"/>
          <p:cNvSpPr txBox="1"/>
          <p:nvPr/>
        </p:nvSpPr>
        <p:spPr>
          <a:xfrm>
            <a:off x="7440208" y="2224363"/>
            <a:ext cx="4886700" cy="638316"/>
          </a:xfrm>
          <a:prstGeom prst="rect">
            <a:avLst/>
          </a:prstGeom>
          <a:noFill/>
          <a:ln>
            <a:noFill/>
          </a:ln>
        </p:spPr>
        <p:txBody>
          <a:bodyPr spcFirstLastPara="1" wrap="square" lIns="0" tIns="0" rIns="0" bIns="0" anchor="t" anchorCtr="0">
            <a:spAutoFit/>
          </a:bodyPr>
          <a:lstStyle/>
          <a:p>
            <a:pPr lvl="0">
              <a:lnSpc>
                <a:spcPct val="122002"/>
              </a:lnSpc>
            </a:pPr>
            <a:r>
              <a:rPr lang="en-US" sz="3400" dirty="0" err="1">
                <a:solidFill>
                  <a:srgbClr val="FFFFFF"/>
                </a:solidFill>
                <a:latin typeface="DM Serif Display"/>
                <a:ea typeface="DM Serif Display"/>
                <a:cs typeface="DM Serif Display"/>
                <a:sym typeface="DM Serif Display"/>
              </a:rPr>
              <a:t>Podstawowe</a:t>
            </a:r>
            <a:r>
              <a:rPr lang="en-US" sz="3400" dirty="0">
                <a:solidFill>
                  <a:srgbClr val="FFFFFF"/>
                </a:solidFill>
                <a:latin typeface="DM Serif Display"/>
                <a:ea typeface="DM Serif Display"/>
                <a:cs typeface="DM Serif Display"/>
                <a:sym typeface="DM Serif Display"/>
              </a:rPr>
              <a:t> </a:t>
            </a:r>
            <a:r>
              <a:rPr lang="en-US" sz="3400" dirty="0" err="1">
                <a:solidFill>
                  <a:srgbClr val="FFFFFF"/>
                </a:solidFill>
                <a:latin typeface="DM Serif Display"/>
                <a:ea typeface="DM Serif Display"/>
                <a:cs typeface="DM Serif Display"/>
                <a:sym typeface="DM Serif Display"/>
              </a:rPr>
              <a:t>ściegi</a:t>
            </a:r>
            <a:endParaRPr sz="3400" dirty="0"/>
          </a:p>
        </p:txBody>
      </p:sp>
      <p:grpSp>
        <p:nvGrpSpPr>
          <p:cNvPr id="295" name="Google Shape;295;g324ca00f92e_0_0"/>
          <p:cNvGrpSpPr/>
          <p:nvPr/>
        </p:nvGrpSpPr>
        <p:grpSpPr>
          <a:xfrm>
            <a:off x="7041965" y="6233865"/>
            <a:ext cx="9142787" cy="1231601"/>
            <a:chOff x="0" y="-1"/>
            <a:chExt cx="1980673" cy="1084156"/>
          </a:xfrm>
        </p:grpSpPr>
        <p:sp>
          <p:nvSpPr>
            <p:cNvPr id="296" name="Google Shape;296;g324ca00f92e_0_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297" name="Google Shape;297;g324ca00f92e_0_0"/>
            <p:cNvSpPr txBox="1"/>
            <p:nvPr/>
          </p:nvSpPr>
          <p:spPr>
            <a:xfrm>
              <a:off x="0" y="-1"/>
              <a:ext cx="1980600" cy="5964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8" name="Google Shape;298;g324ca00f92e_0_0"/>
          <p:cNvSpPr txBox="1"/>
          <p:nvPr/>
        </p:nvSpPr>
        <p:spPr>
          <a:xfrm>
            <a:off x="7351600" y="6602913"/>
            <a:ext cx="8557800" cy="638316"/>
          </a:xfrm>
          <a:prstGeom prst="rect">
            <a:avLst/>
          </a:prstGeom>
          <a:noFill/>
          <a:ln>
            <a:noFill/>
          </a:ln>
        </p:spPr>
        <p:txBody>
          <a:bodyPr spcFirstLastPara="1" wrap="square" lIns="0" tIns="0" rIns="0" bIns="0" anchor="t" anchorCtr="0">
            <a:spAutoFit/>
          </a:bodyPr>
          <a:lstStyle/>
          <a:p>
            <a:pPr lvl="0">
              <a:lnSpc>
                <a:spcPct val="122002"/>
              </a:lnSpc>
            </a:pPr>
            <a:r>
              <a:rPr lang="en-US" sz="3400" dirty="0" err="1">
                <a:solidFill>
                  <a:srgbClr val="FFFFFF"/>
                </a:solidFill>
                <a:latin typeface="DM Serif Display"/>
                <a:ea typeface="DM Serif Display"/>
                <a:cs typeface="DM Serif Display"/>
                <a:sym typeface="DM Serif Display"/>
              </a:rPr>
              <a:t>Wykończenie</a:t>
            </a:r>
            <a:r>
              <a:rPr lang="en-US" sz="3400" dirty="0">
                <a:solidFill>
                  <a:srgbClr val="FFFFFF"/>
                </a:solidFill>
                <a:latin typeface="DM Serif Display"/>
                <a:ea typeface="DM Serif Display"/>
                <a:cs typeface="DM Serif Display"/>
                <a:sym typeface="DM Serif Display"/>
              </a:rPr>
              <a:t> </a:t>
            </a:r>
            <a:r>
              <a:rPr lang="en-US" sz="3400" dirty="0" err="1">
                <a:solidFill>
                  <a:srgbClr val="FFFFFF"/>
                </a:solidFill>
                <a:latin typeface="DM Serif Display"/>
                <a:ea typeface="DM Serif Display"/>
                <a:cs typeface="DM Serif Display"/>
                <a:sym typeface="DM Serif Display"/>
              </a:rPr>
              <a:t>i</a:t>
            </a:r>
            <a:r>
              <a:rPr lang="en-US" sz="3400" dirty="0">
                <a:solidFill>
                  <a:srgbClr val="FFFFFF"/>
                </a:solidFill>
                <a:latin typeface="DM Serif Display"/>
                <a:ea typeface="DM Serif Display"/>
                <a:cs typeface="DM Serif Display"/>
                <a:sym typeface="DM Serif Display"/>
              </a:rPr>
              <a:t> </a:t>
            </a:r>
            <a:r>
              <a:rPr lang="en-US" sz="3400" dirty="0" err="1">
                <a:solidFill>
                  <a:srgbClr val="FFFFFF"/>
                </a:solidFill>
                <a:latin typeface="DM Serif Display"/>
                <a:ea typeface="DM Serif Display"/>
                <a:cs typeface="DM Serif Display"/>
                <a:sym typeface="DM Serif Display"/>
              </a:rPr>
              <a:t>ściegi</a:t>
            </a:r>
            <a:r>
              <a:rPr lang="en-US" sz="3400" dirty="0">
                <a:solidFill>
                  <a:srgbClr val="FFFFFF"/>
                </a:solidFill>
                <a:latin typeface="DM Serif Display"/>
                <a:ea typeface="DM Serif Display"/>
                <a:cs typeface="DM Serif Display"/>
                <a:sym typeface="DM Serif Display"/>
              </a:rPr>
              <a:t> </a:t>
            </a:r>
            <a:r>
              <a:rPr lang="en-US" sz="3400" dirty="0" err="1">
                <a:solidFill>
                  <a:srgbClr val="FFFFFF"/>
                </a:solidFill>
                <a:latin typeface="DM Serif Display"/>
                <a:ea typeface="DM Serif Display"/>
                <a:cs typeface="DM Serif Display"/>
                <a:sym typeface="DM Serif Display"/>
              </a:rPr>
              <a:t>dekoracyjne</a:t>
            </a:r>
            <a:endParaRPr sz="3400" dirty="0"/>
          </a:p>
        </p:txBody>
      </p:sp>
      <p:sp>
        <p:nvSpPr>
          <p:cNvPr id="299" name="Google Shape;299;g324ca00f92e_0_0"/>
          <p:cNvSpPr txBox="1"/>
          <p:nvPr/>
        </p:nvSpPr>
        <p:spPr>
          <a:xfrm>
            <a:off x="7066862" y="3329916"/>
            <a:ext cx="9231300" cy="1522917"/>
          </a:xfrm>
          <a:prstGeom prst="rect">
            <a:avLst/>
          </a:prstGeom>
          <a:noFill/>
          <a:ln>
            <a:noFill/>
          </a:ln>
        </p:spPr>
        <p:txBody>
          <a:bodyPr spcFirstLastPara="1" wrap="square" lIns="0" tIns="0" rIns="0" bIns="0" anchor="t" anchorCtr="0">
            <a:spAutoFit/>
          </a:bodyPr>
          <a:lstStyle/>
          <a:p>
            <a:pPr lvl="0">
              <a:lnSpc>
                <a:spcPct val="150022"/>
              </a:lnSpc>
            </a:pPr>
            <a:r>
              <a:rPr lang="pl-PL" sz="2199" b="1" dirty="0">
                <a:solidFill>
                  <a:srgbClr val="1E2328"/>
                </a:solidFill>
                <a:latin typeface="Montserrat"/>
                <a:ea typeface="Montserrat"/>
                <a:cs typeface="Montserrat"/>
                <a:sym typeface="Montserrat"/>
              </a:rPr>
              <a:t>Przyszywanie</a:t>
            </a:r>
            <a:r>
              <a:rPr lang="pl-PL" sz="2199" dirty="0">
                <a:solidFill>
                  <a:srgbClr val="1E2328"/>
                </a:solidFill>
                <a:latin typeface="Montserrat"/>
                <a:ea typeface="Montserrat"/>
                <a:cs typeface="Montserrat"/>
                <a:sym typeface="Montserrat"/>
              </a:rPr>
              <a:t>: ścieg biegnący, ścieg ślizgający
</a:t>
            </a:r>
            <a:r>
              <a:rPr lang="pl-PL" sz="2199" b="1" dirty="0">
                <a:solidFill>
                  <a:srgbClr val="1E2328"/>
                </a:solidFill>
                <a:latin typeface="Montserrat"/>
                <a:ea typeface="Montserrat"/>
                <a:cs typeface="Montserrat"/>
                <a:sym typeface="Montserrat"/>
              </a:rPr>
              <a:t>Konstrukcja</a:t>
            </a:r>
            <a:r>
              <a:rPr lang="pl-PL" sz="2199" dirty="0">
                <a:solidFill>
                  <a:srgbClr val="1E2328"/>
                </a:solidFill>
                <a:latin typeface="Montserrat"/>
                <a:ea typeface="Montserrat"/>
                <a:cs typeface="Montserrat"/>
                <a:sym typeface="Montserrat"/>
              </a:rPr>
              <a:t>: Tylny ścieg; Ścieg rękawiczkowy 
</a:t>
            </a:r>
            <a:r>
              <a:rPr lang="pl-PL" sz="2199" b="1" dirty="0">
                <a:solidFill>
                  <a:srgbClr val="1E2328"/>
                </a:solidFill>
                <a:latin typeface="Montserrat"/>
                <a:ea typeface="Montserrat"/>
                <a:cs typeface="Montserrat"/>
                <a:sym typeface="Montserrat"/>
              </a:rPr>
              <a:t>Oszywanie</a:t>
            </a:r>
            <a:r>
              <a:rPr lang="pl-PL" sz="2199" dirty="0">
                <a:solidFill>
                  <a:srgbClr val="1E2328"/>
                </a:solidFill>
                <a:latin typeface="Montserrat"/>
                <a:ea typeface="Montserrat"/>
                <a:cs typeface="Montserrat"/>
                <a:sym typeface="Montserrat"/>
              </a:rPr>
              <a:t>: </a:t>
            </a:r>
            <a:r>
              <a:rPr lang="pl-PL" sz="2199" dirty="0" err="1">
                <a:solidFill>
                  <a:srgbClr val="1E2328"/>
                </a:solidFill>
                <a:latin typeface="Montserrat"/>
                <a:ea typeface="Montserrat"/>
                <a:cs typeface="Montserrat"/>
                <a:sym typeface="Montserrat"/>
              </a:rPr>
              <a:t>Catch</a:t>
            </a:r>
            <a:r>
              <a:rPr lang="pl-PL" sz="2199" dirty="0">
                <a:solidFill>
                  <a:srgbClr val="1E2328"/>
                </a:solidFill>
                <a:latin typeface="Montserrat"/>
                <a:ea typeface="Montserrat"/>
                <a:cs typeface="Montserrat"/>
                <a:sym typeface="Montserrat"/>
              </a:rPr>
              <a:t> </a:t>
            </a:r>
            <a:r>
              <a:rPr lang="pl-PL" sz="2199" dirty="0" err="1">
                <a:solidFill>
                  <a:srgbClr val="1E2328"/>
                </a:solidFill>
                <a:latin typeface="Montserrat"/>
                <a:ea typeface="Montserrat"/>
                <a:cs typeface="Montserrat"/>
                <a:sym typeface="Montserrat"/>
              </a:rPr>
              <a:t>Stitch</a:t>
            </a:r>
            <a:r>
              <a:rPr lang="pl-PL" sz="2199" dirty="0">
                <a:solidFill>
                  <a:srgbClr val="1E2328"/>
                </a:solidFill>
                <a:latin typeface="Montserrat"/>
                <a:ea typeface="Montserrat"/>
                <a:cs typeface="Montserrat"/>
                <a:sym typeface="Montserrat"/>
              </a:rPr>
              <a:t>; Niewidzialny ścieg szelkowy</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TotalTime>
  <Words>6107</Words>
  <Application>Microsoft Office PowerPoint</Application>
  <PresentationFormat>Personalizzato</PresentationFormat>
  <Paragraphs>552</Paragraphs>
  <Slides>60</Slides>
  <Notes>60</Notes>
  <HiddenSlides>0</HiddenSlides>
  <MMClips>0</MMClips>
  <ScaleCrop>false</ScaleCrop>
  <HeadingPairs>
    <vt:vector size="4" baseType="variant">
      <vt:variant>
        <vt:lpstr>Tema</vt:lpstr>
      </vt:variant>
      <vt:variant>
        <vt:i4>1</vt:i4>
      </vt:variant>
      <vt:variant>
        <vt:lpstr>Titoli diapositive</vt:lpstr>
      </vt:variant>
      <vt:variant>
        <vt:i4>60</vt:i4>
      </vt:variant>
    </vt:vector>
  </HeadingPairs>
  <TitlesOfParts>
    <vt:vector size="61" baseType="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Bartłomiej Nowak</cp:lastModifiedBy>
  <cp:revision>121</cp:revision>
  <dcterms:created xsi:type="dcterms:W3CDTF">2006-08-16T00:00:00Z</dcterms:created>
  <dcterms:modified xsi:type="dcterms:W3CDTF">2026-03-19T10:55:53Z</dcterms:modified>
</cp:coreProperties>
</file>