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DM Serif Display" pitchFamily="2" charset="0"/>
      <p:regular r:id="rId15"/>
      <p:italic r:id="rId16"/>
    </p:embeddedFont>
    <p:embeddedFont>
      <p:font typeface="Montserrat" panose="000005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2t2jdmXHu7HvY/74V1J6Agowvh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281DB6-1CB7-A53E-C369-809F45267F80}" v="157" dt="2025-11-03T10:08:03.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ucci Martina" userId="S::martina.antoniucci@osservatoriomestieridarte.it::32541252-b29c-4a7f-8763-04ccd7aaa38b" providerId="AD" clId="Web-{B2281DB6-1CB7-A53E-C369-809F45267F80}"/>
    <pc:docChg chg="modSld">
      <pc:chgData name="Antoniucci Martina" userId="S::martina.antoniucci@osservatoriomestieridarte.it::32541252-b29c-4a7f-8763-04ccd7aaa38b" providerId="AD" clId="Web-{B2281DB6-1CB7-A53E-C369-809F45267F80}" dt="2025-11-03T10:07:41.404" v="104" actId="14100"/>
      <pc:docMkLst>
        <pc:docMk/>
      </pc:docMkLst>
      <pc:sldChg chg="modSp">
        <pc:chgData name="Antoniucci Martina" userId="S::martina.antoniucci@osservatoriomestieridarte.it::32541252-b29c-4a7f-8763-04ccd7aaa38b" providerId="AD" clId="Web-{B2281DB6-1CB7-A53E-C369-809F45267F80}" dt="2025-11-03T10:07:28.903" v="102" actId="14100"/>
        <pc:sldMkLst>
          <pc:docMk/>
          <pc:sldMk cId="0" sldId="256"/>
        </pc:sldMkLst>
        <pc:spChg chg="mod">
          <ac:chgData name="Antoniucci Martina" userId="S::martina.antoniucci@osservatoriomestieridarte.it::32541252-b29c-4a7f-8763-04ccd7aaa38b" providerId="AD" clId="Web-{B2281DB6-1CB7-A53E-C369-809F45267F80}" dt="2025-11-03T10:07:28.903" v="102" actId="14100"/>
          <ac:spMkLst>
            <pc:docMk/>
            <pc:sldMk cId="0" sldId="256"/>
            <ac:spMk id="98" creationId="{00000000-0000-0000-0000-000000000000}"/>
          </ac:spMkLst>
        </pc:spChg>
      </pc:sldChg>
      <pc:sldChg chg="delSp modSp">
        <pc:chgData name="Antoniucci Martina" userId="S::martina.antoniucci@osservatoriomestieridarte.it::32541252-b29c-4a7f-8763-04ccd7aaa38b" providerId="AD" clId="Web-{B2281DB6-1CB7-A53E-C369-809F45267F80}" dt="2025-11-03T10:07:33.185" v="103" actId="14100"/>
        <pc:sldMkLst>
          <pc:docMk/>
          <pc:sldMk cId="0" sldId="257"/>
        </pc:sldMkLst>
        <pc:spChg chg="del">
          <ac:chgData name="Antoniucci Martina" userId="S::martina.antoniucci@osservatoriomestieridarte.it::32541252-b29c-4a7f-8763-04ccd7aaa38b" providerId="AD" clId="Web-{B2281DB6-1CB7-A53E-C369-809F45267F80}" dt="2025-11-03T09:30:30.622" v="0"/>
          <ac:spMkLst>
            <pc:docMk/>
            <pc:sldMk cId="0" sldId="257"/>
            <ac:spMk id="115" creationId="{00000000-0000-0000-0000-000000000000}"/>
          </ac:spMkLst>
        </pc:spChg>
        <pc:spChg chg="mod">
          <ac:chgData name="Antoniucci Martina" userId="S::martina.antoniucci@osservatoriomestieridarte.it::32541252-b29c-4a7f-8763-04ccd7aaa38b" providerId="AD" clId="Web-{B2281DB6-1CB7-A53E-C369-809F45267F80}" dt="2025-11-03T10:07:33.185" v="103" actId="14100"/>
          <ac:spMkLst>
            <pc:docMk/>
            <pc:sldMk cId="0" sldId="257"/>
            <ac:spMk id="116" creationId="{00000000-0000-0000-0000-000000000000}"/>
          </ac:spMkLst>
        </pc:spChg>
      </pc:sldChg>
      <pc:sldChg chg="modSp">
        <pc:chgData name="Antoniucci Martina" userId="S::martina.antoniucci@osservatoriomestieridarte.it::32541252-b29c-4a7f-8763-04ccd7aaa38b" providerId="AD" clId="Web-{B2281DB6-1CB7-A53E-C369-809F45267F80}" dt="2025-11-03T10:07:41.404" v="104" actId="14100"/>
        <pc:sldMkLst>
          <pc:docMk/>
          <pc:sldMk cId="0" sldId="258"/>
        </pc:sldMkLst>
        <pc:spChg chg="mod">
          <ac:chgData name="Antoniucci Martina" userId="S::martina.antoniucci@osservatoriomestieridarte.it::32541252-b29c-4a7f-8763-04ccd7aaa38b" providerId="AD" clId="Web-{B2281DB6-1CB7-A53E-C369-809F45267F80}" dt="2025-11-03T09:51:45.913" v="33" actId="20577"/>
          <ac:spMkLst>
            <pc:docMk/>
            <pc:sldMk cId="0" sldId="258"/>
            <ac:spMk id="132" creationId="{00000000-0000-0000-0000-000000000000}"/>
          </ac:spMkLst>
        </pc:spChg>
        <pc:spChg chg="mod">
          <ac:chgData name="Antoniucci Martina" userId="S::martina.antoniucci@osservatoriomestieridarte.it::32541252-b29c-4a7f-8763-04ccd7aaa38b" providerId="AD" clId="Web-{B2281DB6-1CB7-A53E-C369-809F45267F80}" dt="2025-11-03T09:51:31.506" v="32" actId="20577"/>
          <ac:spMkLst>
            <pc:docMk/>
            <pc:sldMk cId="0" sldId="258"/>
            <ac:spMk id="134" creationId="{00000000-0000-0000-0000-000000000000}"/>
          </ac:spMkLst>
        </pc:spChg>
        <pc:spChg chg="mod">
          <ac:chgData name="Antoniucci Martina" userId="S::martina.antoniucci@osservatoriomestieridarte.it::32541252-b29c-4a7f-8763-04ccd7aaa38b" providerId="AD" clId="Web-{B2281DB6-1CB7-A53E-C369-809F45267F80}" dt="2025-11-03T10:07:41.404" v="104" actId="14100"/>
          <ac:spMkLst>
            <pc:docMk/>
            <pc:sldMk cId="0" sldId="258"/>
            <ac:spMk id="135" creationId="{00000000-0000-0000-0000-000000000000}"/>
          </ac:spMkLst>
        </pc:spChg>
      </pc:sldChg>
      <pc:sldChg chg="modSp">
        <pc:chgData name="Antoniucci Martina" userId="S::martina.antoniucci@osservatoriomestieridarte.it::32541252-b29c-4a7f-8763-04ccd7aaa38b" providerId="AD" clId="Web-{B2281DB6-1CB7-A53E-C369-809F45267F80}" dt="2025-11-03T10:07:18.262" v="101" actId="14100"/>
        <pc:sldMkLst>
          <pc:docMk/>
          <pc:sldMk cId="0" sldId="259"/>
        </pc:sldMkLst>
        <pc:spChg chg="mod">
          <ac:chgData name="Antoniucci Martina" userId="S::martina.antoniucci@osservatoriomestieridarte.it::32541252-b29c-4a7f-8763-04ccd7aaa38b" providerId="AD" clId="Web-{B2281DB6-1CB7-A53E-C369-809F45267F80}" dt="2025-11-03T09:31:03.754" v="3" actId="1076"/>
          <ac:spMkLst>
            <pc:docMk/>
            <pc:sldMk cId="0" sldId="259"/>
            <ac:spMk id="154" creationId="{00000000-0000-0000-0000-000000000000}"/>
          </ac:spMkLst>
        </pc:spChg>
        <pc:spChg chg="mod">
          <ac:chgData name="Antoniucci Martina" userId="S::martina.antoniucci@osservatoriomestieridarte.it::32541252-b29c-4a7f-8763-04ccd7aaa38b" providerId="AD" clId="Web-{B2281DB6-1CB7-A53E-C369-809F45267F80}" dt="2025-11-03T09:30:54.487" v="1" actId="1076"/>
          <ac:spMkLst>
            <pc:docMk/>
            <pc:sldMk cId="0" sldId="259"/>
            <ac:spMk id="155" creationId="{00000000-0000-0000-0000-000000000000}"/>
          </ac:spMkLst>
        </pc:spChg>
        <pc:spChg chg="mod">
          <ac:chgData name="Antoniucci Martina" userId="S::martina.antoniucci@osservatoriomestieridarte.it::32541252-b29c-4a7f-8763-04ccd7aaa38b" providerId="AD" clId="Web-{B2281DB6-1CB7-A53E-C369-809F45267F80}" dt="2025-11-03T09:52:37.194" v="40" actId="20577"/>
          <ac:spMkLst>
            <pc:docMk/>
            <pc:sldMk cId="0" sldId="259"/>
            <ac:spMk id="157" creationId="{00000000-0000-0000-0000-000000000000}"/>
          </ac:spMkLst>
        </pc:spChg>
        <pc:spChg chg="mod">
          <ac:chgData name="Antoniucci Martina" userId="S::martina.antoniucci@osservatoriomestieridarte.it::32541252-b29c-4a7f-8763-04ccd7aaa38b" providerId="AD" clId="Web-{B2281DB6-1CB7-A53E-C369-809F45267F80}" dt="2025-11-03T10:07:18.262" v="101" actId="14100"/>
          <ac:spMkLst>
            <pc:docMk/>
            <pc:sldMk cId="0" sldId="259"/>
            <ac:spMk id="158" creationId="{00000000-0000-0000-0000-000000000000}"/>
          </ac:spMkLst>
        </pc:spChg>
      </pc:sldChg>
      <pc:sldChg chg="modSp">
        <pc:chgData name="Antoniucci Martina" userId="S::martina.antoniucci@osservatoriomestieridarte.it::32541252-b29c-4a7f-8763-04ccd7aaa38b" providerId="AD" clId="Web-{B2281DB6-1CB7-A53E-C369-809F45267F80}" dt="2025-11-03T10:07:01.574" v="100" actId="20577"/>
        <pc:sldMkLst>
          <pc:docMk/>
          <pc:sldMk cId="0" sldId="260"/>
        </pc:sldMkLst>
        <pc:spChg chg="mod">
          <ac:chgData name="Antoniucci Martina" userId="S::martina.antoniucci@osservatoriomestieridarte.it::32541252-b29c-4a7f-8763-04ccd7aaa38b" providerId="AD" clId="Web-{B2281DB6-1CB7-A53E-C369-809F45267F80}" dt="2025-11-03T10:07:01.574" v="100" actId="20577"/>
          <ac:spMkLst>
            <pc:docMk/>
            <pc:sldMk cId="0" sldId="260"/>
            <ac:spMk id="172" creationId="{00000000-0000-0000-0000-000000000000}"/>
          </ac:spMkLst>
        </pc:spChg>
        <pc:spChg chg="mod">
          <ac:chgData name="Antoniucci Martina" userId="S::martina.antoniucci@osservatoriomestieridarte.it::32541252-b29c-4a7f-8763-04ccd7aaa38b" providerId="AD" clId="Web-{B2281DB6-1CB7-A53E-C369-809F45267F80}" dt="2025-11-03T09:52:57.866" v="46" actId="1076"/>
          <ac:spMkLst>
            <pc:docMk/>
            <pc:sldMk cId="0" sldId="260"/>
            <ac:spMk id="176" creationId="{00000000-0000-0000-0000-000000000000}"/>
          </ac:spMkLst>
        </pc:spChg>
        <pc:spChg chg="mod">
          <ac:chgData name="Antoniucci Martina" userId="S::martina.antoniucci@osservatoriomestieridarte.it::32541252-b29c-4a7f-8763-04ccd7aaa38b" providerId="AD" clId="Web-{B2281DB6-1CB7-A53E-C369-809F45267F80}" dt="2025-11-03T10:06:41.635" v="97" actId="14100"/>
          <ac:spMkLst>
            <pc:docMk/>
            <pc:sldMk cId="0" sldId="260"/>
            <ac:spMk id="181" creationId="{00000000-0000-0000-0000-000000000000}"/>
          </ac:spMkLst>
        </pc:spChg>
      </pc:sldChg>
      <pc:sldChg chg="modSp">
        <pc:chgData name="Antoniucci Martina" userId="S::martina.antoniucci@osservatoriomestieridarte.it::32541252-b29c-4a7f-8763-04ccd7aaa38b" providerId="AD" clId="Web-{B2281DB6-1CB7-A53E-C369-809F45267F80}" dt="2025-11-03T10:06:35.463" v="96" actId="14100"/>
        <pc:sldMkLst>
          <pc:docMk/>
          <pc:sldMk cId="0" sldId="261"/>
        </pc:sldMkLst>
        <pc:spChg chg="mod">
          <ac:chgData name="Antoniucci Martina" userId="S::martina.antoniucci@osservatoriomestieridarte.it::32541252-b29c-4a7f-8763-04ccd7aaa38b" providerId="AD" clId="Web-{B2281DB6-1CB7-A53E-C369-809F45267F80}" dt="2025-11-03T09:31:16.913" v="6" actId="20577"/>
          <ac:spMkLst>
            <pc:docMk/>
            <pc:sldMk cId="0" sldId="261"/>
            <ac:spMk id="196" creationId="{00000000-0000-0000-0000-000000000000}"/>
          </ac:spMkLst>
        </pc:spChg>
        <pc:spChg chg="mod">
          <ac:chgData name="Antoniucci Martina" userId="S::martina.antoniucci@osservatoriomestieridarte.it::32541252-b29c-4a7f-8763-04ccd7aaa38b" providerId="AD" clId="Web-{B2281DB6-1CB7-A53E-C369-809F45267F80}" dt="2025-11-03T09:53:24.257" v="52" actId="1076"/>
          <ac:spMkLst>
            <pc:docMk/>
            <pc:sldMk cId="0" sldId="261"/>
            <ac:spMk id="204" creationId="{00000000-0000-0000-0000-000000000000}"/>
          </ac:spMkLst>
        </pc:spChg>
        <pc:spChg chg="mod">
          <ac:chgData name="Antoniucci Martina" userId="S::martina.antoniucci@osservatoriomestieridarte.it::32541252-b29c-4a7f-8763-04ccd7aaa38b" providerId="AD" clId="Web-{B2281DB6-1CB7-A53E-C369-809F45267F80}" dt="2025-11-03T10:06:35.463" v="96" actId="14100"/>
          <ac:spMkLst>
            <pc:docMk/>
            <pc:sldMk cId="0" sldId="261"/>
            <ac:spMk id="205" creationId="{00000000-0000-0000-0000-000000000000}"/>
          </ac:spMkLst>
        </pc:spChg>
      </pc:sldChg>
      <pc:sldChg chg="modSp">
        <pc:chgData name="Antoniucci Martina" userId="S::martina.antoniucci@osservatoriomestieridarte.it::32541252-b29c-4a7f-8763-04ccd7aaa38b" providerId="AD" clId="Web-{B2281DB6-1CB7-A53E-C369-809F45267F80}" dt="2025-11-03T10:06:30.275" v="95" actId="14100"/>
        <pc:sldMkLst>
          <pc:docMk/>
          <pc:sldMk cId="0" sldId="262"/>
        </pc:sldMkLst>
        <pc:spChg chg="mod">
          <ac:chgData name="Antoniucci Martina" userId="S::martina.antoniucci@osservatoriomestieridarte.it::32541252-b29c-4a7f-8763-04ccd7aaa38b" providerId="AD" clId="Web-{B2281DB6-1CB7-A53E-C369-809F45267F80}" dt="2025-11-03T10:04:15.158" v="72" actId="1076"/>
          <ac:spMkLst>
            <pc:docMk/>
            <pc:sldMk cId="0" sldId="262"/>
            <ac:spMk id="224" creationId="{00000000-0000-0000-0000-000000000000}"/>
          </ac:spMkLst>
        </pc:spChg>
        <pc:spChg chg="mod">
          <ac:chgData name="Antoniucci Martina" userId="S::martina.antoniucci@osservatoriomestieridarte.it::32541252-b29c-4a7f-8763-04ccd7aaa38b" providerId="AD" clId="Web-{B2281DB6-1CB7-A53E-C369-809F45267F80}" dt="2025-11-03T09:53:44.351" v="57" actId="1076"/>
          <ac:spMkLst>
            <pc:docMk/>
            <pc:sldMk cId="0" sldId="262"/>
            <ac:spMk id="227" creationId="{00000000-0000-0000-0000-000000000000}"/>
          </ac:spMkLst>
        </pc:spChg>
        <pc:spChg chg="mod">
          <ac:chgData name="Antoniucci Martina" userId="S::martina.antoniucci@osservatoriomestieridarte.it::32541252-b29c-4a7f-8763-04ccd7aaa38b" providerId="AD" clId="Web-{B2281DB6-1CB7-A53E-C369-809F45267F80}" dt="2025-11-03T10:06:30.275" v="95" actId="14100"/>
          <ac:spMkLst>
            <pc:docMk/>
            <pc:sldMk cId="0" sldId="262"/>
            <ac:spMk id="228" creationId="{00000000-0000-0000-0000-000000000000}"/>
          </ac:spMkLst>
        </pc:spChg>
      </pc:sldChg>
      <pc:sldChg chg="modSp">
        <pc:chgData name="Antoniucci Martina" userId="S::martina.antoniucci@osservatoriomestieridarte.it::32541252-b29c-4a7f-8763-04ccd7aaa38b" providerId="AD" clId="Web-{B2281DB6-1CB7-A53E-C369-809F45267F80}" dt="2025-11-03T10:06:19.228" v="94" actId="14100"/>
        <pc:sldMkLst>
          <pc:docMk/>
          <pc:sldMk cId="0" sldId="263"/>
        </pc:sldMkLst>
        <pc:spChg chg="mod">
          <ac:chgData name="Antoniucci Martina" userId="S::martina.antoniucci@osservatoriomestieridarte.it::32541252-b29c-4a7f-8763-04ccd7aaa38b" providerId="AD" clId="Web-{B2281DB6-1CB7-A53E-C369-809F45267F80}" dt="2025-11-03T09:54:10.757" v="65" actId="1076"/>
          <ac:spMkLst>
            <pc:docMk/>
            <pc:sldMk cId="0" sldId="263"/>
            <ac:spMk id="245" creationId="{00000000-0000-0000-0000-000000000000}"/>
          </ac:spMkLst>
        </pc:spChg>
        <pc:spChg chg="mod">
          <ac:chgData name="Antoniucci Martina" userId="S::martina.antoniucci@osservatoriomestieridarte.it::32541252-b29c-4a7f-8763-04ccd7aaa38b" providerId="AD" clId="Web-{B2281DB6-1CB7-A53E-C369-809F45267F80}" dt="2025-11-03T10:06:19.228" v="94" actId="14100"/>
          <ac:spMkLst>
            <pc:docMk/>
            <pc:sldMk cId="0" sldId="263"/>
            <ac:spMk id="246" creationId="{00000000-0000-0000-0000-000000000000}"/>
          </ac:spMkLst>
        </pc:spChg>
      </pc:sldChg>
      <pc:sldChg chg="modSp">
        <pc:chgData name="Antoniucci Martina" userId="S::martina.antoniucci@osservatoriomestieridarte.it::32541252-b29c-4a7f-8763-04ccd7aaa38b" providerId="AD" clId="Web-{B2281DB6-1CB7-A53E-C369-809F45267F80}" dt="2025-11-03T10:06:14.118" v="93" actId="14100"/>
        <pc:sldMkLst>
          <pc:docMk/>
          <pc:sldMk cId="0" sldId="264"/>
        </pc:sldMkLst>
        <pc:spChg chg="mod">
          <ac:chgData name="Antoniucci Martina" userId="S::martina.antoniucci@osservatoriomestieridarte.it::32541252-b29c-4a7f-8763-04ccd7aaa38b" providerId="AD" clId="Web-{B2281DB6-1CB7-A53E-C369-809F45267F80}" dt="2025-11-03T10:04:02.220" v="71" actId="1076"/>
          <ac:spMkLst>
            <pc:docMk/>
            <pc:sldMk cId="0" sldId="264"/>
            <ac:spMk id="264" creationId="{00000000-0000-0000-0000-000000000000}"/>
          </ac:spMkLst>
        </pc:spChg>
        <pc:spChg chg="mod">
          <ac:chgData name="Antoniucci Martina" userId="S::martina.antoniucci@osservatoriomestieridarte.it::32541252-b29c-4a7f-8763-04ccd7aaa38b" providerId="AD" clId="Web-{B2281DB6-1CB7-A53E-C369-809F45267F80}" dt="2025-11-03T10:06:14.118" v="93" actId="14100"/>
          <ac:spMkLst>
            <pc:docMk/>
            <pc:sldMk cId="0" sldId="264"/>
            <ac:spMk id="265" creationId="{00000000-0000-0000-0000-000000000000}"/>
          </ac:spMkLst>
        </pc:spChg>
      </pc:sldChg>
      <pc:sldChg chg="modSp">
        <pc:chgData name="Antoniucci Martina" userId="S::martina.antoniucci@osservatoriomestieridarte.it::32541252-b29c-4a7f-8763-04ccd7aaa38b" providerId="AD" clId="Web-{B2281DB6-1CB7-A53E-C369-809F45267F80}" dt="2025-11-03T10:06:08.930" v="92" actId="14100"/>
        <pc:sldMkLst>
          <pc:docMk/>
          <pc:sldMk cId="0" sldId="265"/>
        </pc:sldMkLst>
        <pc:spChg chg="mod">
          <ac:chgData name="Antoniucci Martina" userId="S::martina.antoniucci@osservatoriomestieridarte.it::32541252-b29c-4a7f-8763-04ccd7aaa38b" providerId="AD" clId="Web-{B2281DB6-1CB7-A53E-C369-809F45267F80}" dt="2025-11-03T10:04:47.909" v="77" actId="1076"/>
          <ac:spMkLst>
            <pc:docMk/>
            <pc:sldMk cId="0" sldId="265"/>
            <ac:spMk id="313" creationId="{00000000-0000-0000-0000-000000000000}"/>
          </ac:spMkLst>
        </pc:spChg>
        <pc:spChg chg="mod">
          <ac:chgData name="Antoniucci Martina" userId="S::martina.antoniucci@osservatoriomestieridarte.it::32541252-b29c-4a7f-8763-04ccd7aaa38b" providerId="AD" clId="Web-{B2281DB6-1CB7-A53E-C369-809F45267F80}" dt="2025-11-03T10:06:08.930" v="92" actId="14100"/>
          <ac:spMkLst>
            <pc:docMk/>
            <pc:sldMk cId="0" sldId="265"/>
            <ac:spMk id="314" creationId="{00000000-0000-0000-0000-000000000000}"/>
          </ac:spMkLst>
        </pc:spChg>
      </pc:sldChg>
      <pc:sldChg chg="modSp">
        <pc:chgData name="Antoniucci Martina" userId="S::martina.antoniucci@osservatoriomestieridarte.it::32541252-b29c-4a7f-8763-04ccd7aaa38b" providerId="AD" clId="Web-{B2281DB6-1CB7-A53E-C369-809F45267F80}" dt="2025-11-03T10:06:02.867" v="91" actId="14100"/>
        <pc:sldMkLst>
          <pc:docMk/>
          <pc:sldMk cId="0" sldId="266"/>
        </pc:sldMkLst>
        <pc:spChg chg="mod">
          <ac:chgData name="Antoniucci Martina" userId="S::martina.antoniucci@osservatoriomestieridarte.it::32541252-b29c-4a7f-8763-04ccd7aaa38b" providerId="AD" clId="Web-{B2281DB6-1CB7-A53E-C369-809F45267F80}" dt="2025-11-03T10:05:04.410" v="83" actId="1076"/>
          <ac:spMkLst>
            <pc:docMk/>
            <pc:sldMk cId="0" sldId="266"/>
            <ac:spMk id="354" creationId="{00000000-0000-0000-0000-000000000000}"/>
          </ac:spMkLst>
        </pc:spChg>
        <pc:spChg chg="mod">
          <ac:chgData name="Antoniucci Martina" userId="S::martina.antoniucci@osservatoriomestieridarte.it::32541252-b29c-4a7f-8763-04ccd7aaa38b" providerId="AD" clId="Web-{B2281DB6-1CB7-A53E-C369-809F45267F80}" dt="2025-11-03T10:06:02.867" v="91" actId="14100"/>
          <ac:spMkLst>
            <pc:docMk/>
            <pc:sldMk cId="0" sldId="266"/>
            <ac:spMk id="355" creationId="{00000000-0000-0000-0000-000000000000}"/>
          </ac:spMkLst>
        </pc:spChg>
      </pc:sldChg>
      <pc:sldChg chg="modSp">
        <pc:chgData name="Antoniucci Martina" userId="S::martina.antoniucci@osservatoriomestieridarte.it::32541252-b29c-4a7f-8763-04ccd7aaa38b" providerId="AD" clId="Web-{B2281DB6-1CB7-A53E-C369-809F45267F80}" dt="2025-11-03T10:05:56.867" v="90" actId="14100"/>
        <pc:sldMkLst>
          <pc:docMk/>
          <pc:sldMk cId="0" sldId="267"/>
        </pc:sldMkLst>
        <pc:spChg chg="mod">
          <ac:chgData name="Antoniucci Martina" userId="S::martina.antoniucci@osservatoriomestieridarte.it::32541252-b29c-4a7f-8763-04ccd7aaa38b" providerId="AD" clId="Web-{B2281DB6-1CB7-A53E-C369-809F45267F80}" dt="2025-11-03T10:05:20.271" v="88" actId="1076"/>
          <ac:spMkLst>
            <pc:docMk/>
            <pc:sldMk cId="0" sldId="267"/>
            <ac:spMk id="376" creationId="{00000000-0000-0000-0000-000000000000}"/>
          </ac:spMkLst>
        </pc:spChg>
        <pc:spChg chg="mod">
          <ac:chgData name="Antoniucci Martina" userId="S::martina.antoniucci@osservatoriomestieridarte.it::32541252-b29c-4a7f-8763-04ccd7aaa38b" providerId="AD" clId="Web-{B2281DB6-1CB7-A53E-C369-809F45267F80}" dt="2025-11-03T10:05:56.867" v="90" actId="14100"/>
          <ac:spMkLst>
            <pc:docMk/>
            <pc:sldMk cId="0" sldId="267"/>
            <ac:spMk id="37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1792288" y="612775"/>
            <a:ext cx="5486400" cy="4114800"/>
          </a:xfrm>
          <a:prstGeom prst="rect">
            <a:avLst/>
          </a:prstGeom>
          <a:noFill/>
          <a:ln>
            <a:noFill/>
          </a:ln>
        </p:spPr>
      </p:sp>
      <p:sp>
        <p:nvSpPr>
          <p:cNvPr id="64" name="Google Shape;64;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cxnSp>
        <p:nvCxnSpPr>
          <p:cNvPr id="84" name="Google Shape;84;p1"/>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85" name="Google Shape;85;p1"/>
          <p:cNvGrpSpPr/>
          <p:nvPr/>
        </p:nvGrpSpPr>
        <p:grpSpPr>
          <a:xfrm>
            <a:off x="0" y="9263063"/>
            <a:ext cx="12735070" cy="1023937"/>
            <a:chOff x="0" y="0"/>
            <a:chExt cx="10109079" cy="812800"/>
          </a:xfrm>
        </p:grpSpPr>
        <p:sp>
          <p:nvSpPr>
            <p:cNvPr id="86" name="Google Shape;86;p1"/>
            <p:cNvSpPr/>
            <p:nvPr/>
          </p:nvSpPr>
          <p:spPr>
            <a:xfrm>
              <a:off x="0" y="0"/>
              <a:ext cx="10109079" cy="812800"/>
            </a:xfrm>
            <a:custGeom>
              <a:avLst/>
              <a:gdLst/>
              <a:ahLst/>
              <a:cxnLst/>
              <a:rect l="l" t="t" r="r" b="b"/>
              <a:pathLst>
                <a:path w="10109079" h="812800" extrusionOk="0">
                  <a:moveTo>
                    <a:pt x="0" y="0"/>
                  </a:moveTo>
                  <a:lnTo>
                    <a:pt x="10109079" y="0"/>
                  </a:lnTo>
                  <a:lnTo>
                    <a:pt x="10109079" y="812800"/>
                  </a:lnTo>
                  <a:lnTo>
                    <a:pt x="0" y="8128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
            <p:cNvSpPr txBox="1"/>
            <p:nvPr/>
          </p:nvSpPr>
          <p:spPr>
            <a:xfrm>
              <a:off x="0" y="0"/>
              <a:ext cx="10109079"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88;p1"/>
          <p:cNvGrpSpPr/>
          <p:nvPr/>
        </p:nvGrpSpPr>
        <p:grpSpPr>
          <a:xfrm>
            <a:off x="7751895" y="5657850"/>
            <a:ext cx="5296402" cy="5008320"/>
            <a:chOff x="0" y="0"/>
            <a:chExt cx="4204276" cy="3975597"/>
          </a:xfrm>
        </p:grpSpPr>
        <p:sp>
          <p:nvSpPr>
            <p:cNvPr id="89" name="Google Shape;89;p1"/>
            <p:cNvSpPr/>
            <p:nvPr/>
          </p:nvSpPr>
          <p:spPr>
            <a:xfrm>
              <a:off x="0" y="0"/>
              <a:ext cx="4204276" cy="3975597"/>
            </a:xfrm>
            <a:custGeom>
              <a:avLst/>
              <a:gdLst/>
              <a:ahLst/>
              <a:cxnLst/>
              <a:rect l="l" t="t" r="r" b="b"/>
              <a:pathLst>
                <a:path w="4204276" h="3975597" extrusionOk="0">
                  <a:moveTo>
                    <a:pt x="0" y="0"/>
                  </a:moveTo>
                  <a:lnTo>
                    <a:pt x="4204276" y="0"/>
                  </a:lnTo>
                  <a:lnTo>
                    <a:pt x="4204276" y="3975597"/>
                  </a:lnTo>
                  <a:lnTo>
                    <a:pt x="0" y="3975597"/>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1"/>
            <p:cNvSpPr txBox="1"/>
            <p:nvPr/>
          </p:nvSpPr>
          <p:spPr>
            <a:xfrm>
              <a:off x="0" y="0"/>
              <a:ext cx="4204276" cy="3975597"/>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pic>
        <p:nvPicPr>
          <p:cNvPr id="91" name="Google Shape;91;p1"/>
          <p:cNvPicPr preferRelativeResize="0"/>
          <p:nvPr/>
        </p:nvPicPr>
        <p:blipFill rotWithShape="1">
          <a:blip r:embed="rId3">
            <a:alphaModFix/>
          </a:blip>
          <a:srcRect t="1182" b="1181"/>
          <a:stretch/>
        </p:blipFill>
        <p:spPr>
          <a:xfrm>
            <a:off x="7751895" y="1028700"/>
            <a:ext cx="9482623" cy="9258300"/>
          </a:xfrm>
          <a:prstGeom prst="rect">
            <a:avLst/>
          </a:prstGeom>
          <a:noFill/>
          <a:ln>
            <a:noFill/>
          </a:ln>
        </p:spPr>
      </p:pic>
      <p:sp>
        <p:nvSpPr>
          <p:cNvPr id="92" name="Google Shape;92;p1"/>
          <p:cNvSpPr/>
          <p:nvPr/>
        </p:nvSpPr>
        <p:spPr>
          <a:xfrm>
            <a:off x="13662188" y="268369"/>
            <a:ext cx="2675477" cy="559152"/>
          </a:xfrm>
          <a:custGeom>
            <a:avLst/>
            <a:gdLst/>
            <a:ahLst/>
            <a:cxnLst/>
            <a:rect l="l" t="t" r="r" b="b"/>
            <a:pathLst>
              <a:path w="2675477" h="559152" extrusionOk="0">
                <a:moveTo>
                  <a:pt x="0" y="0"/>
                </a:moveTo>
                <a:lnTo>
                  <a:pt x="2675478" y="0"/>
                </a:lnTo>
                <a:lnTo>
                  <a:pt x="2675478" y="559152"/>
                </a:lnTo>
                <a:lnTo>
                  <a:pt x="0" y="55915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1"/>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a:p>
        </p:txBody>
      </p:sp>
      <p:sp>
        <p:nvSpPr>
          <p:cNvPr id="94" name="Google Shape;94;p1"/>
          <p:cNvSpPr txBox="1"/>
          <p:nvPr/>
        </p:nvSpPr>
        <p:spPr>
          <a:xfrm>
            <a:off x="1028700" y="4865201"/>
            <a:ext cx="6774300" cy="3287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4800">
                <a:solidFill>
                  <a:srgbClr val="1E2328"/>
                </a:solidFill>
                <a:latin typeface="DM Serif Display"/>
                <a:ea typeface="DM Serif Display"/>
                <a:cs typeface="DM Serif Display"/>
                <a:sym typeface="DM Serif Display"/>
              </a:rPr>
              <a:t>The upcycling process: techniques of tailoring for re-styling and renovation</a:t>
            </a:r>
            <a:endParaRPr sz="4800"/>
          </a:p>
        </p:txBody>
      </p:sp>
      <p:sp>
        <p:nvSpPr>
          <p:cNvPr id="95" name="Google Shape;95;p1"/>
          <p:cNvSpPr txBox="1"/>
          <p:nvPr/>
        </p:nvSpPr>
        <p:spPr>
          <a:xfrm>
            <a:off x="1028700" y="2659586"/>
            <a:ext cx="6682800" cy="1847100"/>
          </a:xfrm>
          <a:prstGeom prst="rect">
            <a:avLst/>
          </a:prstGeom>
          <a:noFill/>
          <a:ln>
            <a:noFill/>
          </a:ln>
        </p:spPr>
        <p:txBody>
          <a:bodyPr spcFirstLastPara="1" wrap="square" lIns="0" tIns="0" rIns="0" bIns="0" anchor="t" anchorCtr="0">
            <a:spAutoFit/>
          </a:bodyPr>
          <a:lstStyle/>
          <a:p>
            <a:pPr marL="0" marR="0" lvl="0" indent="0" algn="l" rtl="0">
              <a:lnSpc>
                <a:spcPct val="111000"/>
              </a:lnSpc>
              <a:spcBef>
                <a:spcPts val="0"/>
              </a:spcBef>
              <a:spcAft>
                <a:spcPts val="0"/>
              </a:spcAft>
              <a:buNone/>
            </a:pPr>
            <a:r>
              <a:rPr lang="en-US" sz="12000">
                <a:solidFill>
                  <a:srgbClr val="CFCF5A"/>
                </a:solidFill>
                <a:latin typeface="DM Serif Display"/>
                <a:ea typeface="DM Serif Display"/>
                <a:cs typeface="DM Serif Display"/>
                <a:sym typeface="DM Serif Display"/>
              </a:rPr>
              <a:t>Module 4</a:t>
            </a:r>
            <a:endParaRPr/>
          </a:p>
        </p:txBody>
      </p:sp>
      <p:sp>
        <p:nvSpPr>
          <p:cNvPr id="96" name="Google Shape;96;p1"/>
          <p:cNvSpPr txBox="1"/>
          <p:nvPr/>
        </p:nvSpPr>
        <p:spPr>
          <a:xfrm>
            <a:off x="1031566" y="6391549"/>
            <a:ext cx="5694495" cy="58293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endParaRPr sz="3200">
              <a:solidFill>
                <a:srgbClr val="1E2328"/>
              </a:solidFill>
              <a:latin typeface="Montserrat"/>
              <a:ea typeface="Montserrat"/>
              <a:cs typeface="Montserrat"/>
              <a:sym typeface="Montserrat"/>
            </a:endParaRPr>
          </a:p>
        </p:txBody>
      </p:sp>
      <p:cxnSp>
        <p:nvCxnSpPr>
          <p:cNvPr id="97" name="Google Shape;97;p1"/>
          <p:cNvCxnSpPr/>
          <p:nvPr/>
        </p:nvCxnSpPr>
        <p:spPr>
          <a:xfrm rot="10800000">
            <a:off x="16675331" y="0"/>
            <a:ext cx="0" cy="10287000"/>
          </a:xfrm>
          <a:prstGeom prst="straightConnector1">
            <a:avLst/>
          </a:prstGeom>
          <a:noFill/>
          <a:ln w="9525" cap="flat" cmpd="sng">
            <a:solidFill>
              <a:srgbClr val="1E2328"/>
            </a:solidFill>
            <a:prstDash val="solid"/>
            <a:round/>
            <a:headEnd type="none" w="sm" len="sm"/>
            <a:tailEnd type="none" w="sm" len="sm"/>
          </a:ln>
        </p:spPr>
      </p:cxnSp>
      <p:sp>
        <p:nvSpPr>
          <p:cNvPr id="98" name="Google Shape;98;p1"/>
          <p:cNvSpPr txBox="1"/>
          <p:nvPr/>
        </p:nvSpPr>
        <p:spPr>
          <a:xfrm rot="16200000">
            <a:off x="15818539" y="7492024"/>
            <a:ext cx="3347040" cy="337913"/>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1800">
                <a:solidFill>
                  <a:srgbClr val="1E2328"/>
                </a:solidFill>
                <a:latin typeface="Montserrat"/>
                <a:ea typeface="Montserrat"/>
                <a:cs typeface="Montserrat"/>
                <a:sym typeface="Montserrat"/>
              </a:rPr>
              <a:t>www.fashionupproject.com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grpSp>
        <p:nvGrpSpPr>
          <p:cNvPr id="270" name="Google Shape;270;p10"/>
          <p:cNvGrpSpPr/>
          <p:nvPr/>
        </p:nvGrpSpPr>
        <p:grpSpPr>
          <a:xfrm>
            <a:off x="0" y="0"/>
            <a:ext cx="18288000" cy="10287000"/>
            <a:chOff x="0" y="0"/>
            <a:chExt cx="24384000" cy="13716000"/>
          </a:xfrm>
        </p:grpSpPr>
        <p:cxnSp>
          <p:nvCxnSpPr>
            <p:cNvPr id="271" name="Google Shape;271;p10"/>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272" name="Google Shape;272;p10"/>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273" name="Google Shape;273;p10"/>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274" name="Google Shape;274;p10"/>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cxnSp>
        <p:nvCxnSpPr>
          <p:cNvPr id="275" name="Google Shape;275;p10"/>
          <p:cNvCxnSpPr/>
          <p:nvPr/>
        </p:nvCxnSpPr>
        <p:spPr>
          <a:xfrm rot="22765">
            <a:off x="3293137" y="6313596"/>
            <a:ext cx="719057" cy="0"/>
          </a:xfrm>
          <a:prstGeom prst="straightConnector1">
            <a:avLst/>
          </a:prstGeom>
          <a:noFill/>
          <a:ln w="9525" cap="flat" cmpd="sng">
            <a:solidFill>
              <a:srgbClr val="FFFFFF"/>
            </a:solidFill>
            <a:prstDash val="solid"/>
            <a:round/>
            <a:headEnd type="none" w="sm" len="sm"/>
            <a:tailEnd type="none" w="sm" len="sm"/>
          </a:ln>
        </p:spPr>
      </p:cxnSp>
      <p:cxnSp>
        <p:nvCxnSpPr>
          <p:cNvPr id="276" name="Google Shape;276;p10"/>
          <p:cNvCxnSpPr/>
          <p:nvPr/>
        </p:nvCxnSpPr>
        <p:spPr>
          <a:xfrm rot="22765">
            <a:off x="6954027" y="6313596"/>
            <a:ext cx="719057" cy="0"/>
          </a:xfrm>
          <a:prstGeom prst="straightConnector1">
            <a:avLst/>
          </a:prstGeom>
          <a:noFill/>
          <a:ln w="9525" cap="flat" cmpd="sng">
            <a:solidFill>
              <a:srgbClr val="FFFFFF"/>
            </a:solidFill>
            <a:prstDash val="solid"/>
            <a:round/>
            <a:headEnd type="none" w="sm" len="sm"/>
            <a:tailEnd type="none" w="sm" len="sm"/>
          </a:ln>
        </p:spPr>
      </p:cxnSp>
      <p:grpSp>
        <p:nvGrpSpPr>
          <p:cNvPr id="277" name="Google Shape;277;p10"/>
          <p:cNvGrpSpPr/>
          <p:nvPr/>
        </p:nvGrpSpPr>
        <p:grpSpPr>
          <a:xfrm>
            <a:off x="11018818" y="3883545"/>
            <a:ext cx="4658815" cy="6081707"/>
            <a:chOff x="0" y="0"/>
            <a:chExt cx="3207753" cy="3846507"/>
          </a:xfrm>
        </p:grpSpPr>
        <p:sp>
          <p:nvSpPr>
            <p:cNvPr id="278" name="Google Shape;278;p10"/>
            <p:cNvSpPr/>
            <p:nvPr/>
          </p:nvSpPr>
          <p:spPr>
            <a:xfrm>
              <a:off x="0" y="0"/>
              <a:ext cx="3207753" cy="3846507"/>
            </a:xfrm>
            <a:custGeom>
              <a:avLst/>
              <a:gdLst/>
              <a:ahLst/>
              <a:cxnLst/>
              <a:rect l="l" t="t" r="r" b="b"/>
              <a:pathLst>
                <a:path w="3207753" h="3846507" extrusionOk="0">
                  <a:moveTo>
                    <a:pt x="0" y="0"/>
                  </a:moveTo>
                  <a:lnTo>
                    <a:pt x="3207753" y="0"/>
                  </a:lnTo>
                  <a:lnTo>
                    <a:pt x="3207753" y="3846507"/>
                  </a:lnTo>
                  <a:lnTo>
                    <a:pt x="0" y="3846507"/>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10"/>
            <p:cNvSpPr txBox="1"/>
            <p:nvPr/>
          </p:nvSpPr>
          <p:spPr>
            <a:xfrm>
              <a:off x="0" y="0"/>
              <a:ext cx="3207753" cy="3846507"/>
            </a:xfrm>
            <a:prstGeom prst="rect">
              <a:avLst/>
            </a:prstGeom>
            <a:solidFill>
              <a:srgbClr val="CFCF5A"/>
            </a:solid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80" name="Google Shape;280;p10"/>
          <p:cNvCxnSpPr/>
          <p:nvPr/>
        </p:nvCxnSpPr>
        <p:spPr>
          <a:xfrm rot="22765">
            <a:off x="12956906" y="7669024"/>
            <a:ext cx="719057" cy="0"/>
          </a:xfrm>
          <a:prstGeom prst="straightConnector1">
            <a:avLst/>
          </a:prstGeom>
          <a:noFill/>
          <a:ln w="9525" cap="flat" cmpd="sng">
            <a:solidFill>
              <a:srgbClr val="FFFFFF"/>
            </a:solidFill>
            <a:prstDash val="solid"/>
            <a:round/>
            <a:headEnd type="none" w="sm" len="sm"/>
            <a:tailEnd type="none" w="sm" len="sm"/>
          </a:ln>
        </p:spPr>
      </p:cxnSp>
      <p:sp>
        <p:nvSpPr>
          <p:cNvPr id="281" name="Google Shape;281;p10"/>
          <p:cNvSpPr txBox="1"/>
          <p:nvPr/>
        </p:nvSpPr>
        <p:spPr>
          <a:xfrm>
            <a:off x="2490483" y="1567598"/>
            <a:ext cx="10599000"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000">
                <a:solidFill>
                  <a:srgbClr val="1E2328"/>
                </a:solidFill>
                <a:latin typeface="DM Serif Display"/>
                <a:ea typeface="DM Serif Display"/>
                <a:cs typeface="DM Serif Display"/>
                <a:sym typeface="DM Serif Display"/>
              </a:rPr>
              <a:t>Module 4 Training Units</a:t>
            </a:r>
            <a:endParaRPr/>
          </a:p>
        </p:txBody>
      </p:sp>
      <p:sp>
        <p:nvSpPr>
          <p:cNvPr id="282" name="Google Shape;282;p10"/>
          <p:cNvSpPr txBox="1"/>
          <p:nvPr/>
        </p:nvSpPr>
        <p:spPr>
          <a:xfrm>
            <a:off x="1098978" y="4168163"/>
            <a:ext cx="876394" cy="431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500">
                <a:solidFill>
                  <a:srgbClr val="FFFFFF"/>
                </a:solidFill>
                <a:latin typeface="DM Serif Display"/>
                <a:ea typeface="DM Serif Display"/>
                <a:cs typeface="DM Serif Display"/>
                <a:sym typeface="DM Serif Display"/>
              </a:rPr>
              <a:t>0</a:t>
            </a:r>
            <a:endParaRPr/>
          </a:p>
        </p:txBody>
      </p:sp>
      <p:sp>
        <p:nvSpPr>
          <p:cNvPr id="283" name="Google Shape;283;p10"/>
          <p:cNvSpPr txBox="1"/>
          <p:nvPr/>
        </p:nvSpPr>
        <p:spPr>
          <a:xfrm>
            <a:off x="6875358" y="4261666"/>
            <a:ext cx="876394" cy="431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500">
                <a:solidFill>
                  <a:srgbClr val="FFFFFF"/>
                </a:solidFill>
                <a:latin typeface="DM Serif Display"/>
                <a:ea typeface="DM Serif Display"/>
                <a:cs typeface="DM Serif Display"/>
                <a:sym typeface="DM Serif Display"/>
              </a:rPr>
              <a:t>02</a:t>
            </a:r>
            <a:endParaRPr/>
          </a:p>
        </p:txBody>
      </p:sp>
      <p:sp>
        <p:nvSpPr>
          <p:cNvPr id="284" name="Google Shape;284;p10"/>
          <p:cNvSpPr txBox="1"/>
          <p:nvPr/>
        </p:nvSpPr>
        <p:spPr>
          <a:xfrm>
            <a:off x="5688471" y="5452848"/>
            <a:ext cx="3250169" cy="4318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500">
                <a:solidFill>
                  <a:srgbClr val="FFFFFF"/>
                </a:solidFill>
                <a:latin typeface="DM Serif Display"/>
                <a:ea typeface="DM Serif Display"/>
                <a:cs typeface="DM Serif Display"/>
                <a:sym typeface="DM Serif Display"/>
              </a:rPr>
              <a:t>content</a:t>
            </a:r>
            <a:endParaRPr/>
          </a:p>
        </p:txBody>
      </p:sp>
      <p:sp>
        <p:nvSpPr>
          <p:cNvPr id="285" name="Google Shape;285;p10"/>
          <p:cNvSpPr txBox="1"/>
          <p:nvPr/>
        </p:nvSpPr>
        <p:spPr>
          <a:xfrm>
            <a:off x="11812493" y="4988943"/>
            <a:ext cx="3250200" cy="1723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SzPts val="1100"/>
              <a:buFont typeface="Arial"/>
              <a:buNone/>
            </a:pPr>
            <a:r>
              <a:rPr lang="en-US" sz="2800" b="1">
                <a:solidFill>
                  <a:schemeClr val="lt1"/>
                </a:solidFill>
                <a:latin typeface="DM Serif Display"/>
                <a:ea typeface="DM Serif Display"/>
                <a:cs typeface="DM Serif Display"/>
                <a:sym typeface="DM Serif Display"/>
              </a:rPr>
              <a:t>Advanced Tailoring Techniques for Re-Styling Garments</a:t>
            </a:r>
            <a:endParaRPr sz="2800">
              <a:solidFill>
                <a:schemeClr val="lt1"/>
              </a:solidFill>
              <a:latin typeface="DM Serif Display"/>
              <a:ea typeface="DM Serif Display"/>
              <a:cs typeface="DM Serif Display"/>
              <a:sym typeface="DM Serif Display"/>
            </a:endParaRPr>
          </a:p>
        </p:txBody>
      </p:sp>
      <p:sp>
        <p:nvSpPr>
          <p:cNvPr id="286" name="Google Shape;286;p10"/>
          <p:cNvSpPr txBox="1"/>
          <p:nvPr/>
        </p:nvSpPr>
        <p:spPr>
          <a:xfrm>
            <a:off x="12061116" y="8039516"/>
            <a:ext cx="2574300" cy="27720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800">
                <a:solidFill>
                  <a:srgbClr val="FFFFFF"/>
                </a:solidFill>
                <a:latin typeface="Montserrat"/>
                <a:ea typeface="Montserrat"/>
                <a:cs typeface="Montserrat"/>
                <a:sym typeface="Montserrat"/>
              </a:rPr>
              <a:t>Duration 28h.</a:t>
            </a:r>
            <a:endParaRPr/>
          </a:p>
        </p:txBody>
      </p:sp>
      <p:sp>
        <p:nvSpPr>
          <p:cNvPr id="287" name="Google Shape;287;p10"/>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a:p>
        </p:txBody>
      </p:sp>
      <p:grpSp>
        <p:nvGrpSpPr>
          <p:cNvPr id="288" name="Google Shape;288;p10"/>
          <p:cNvGrpSpPr/>
          <p:nvPr/>
        </p:nvGrpSpPr>
        <p:grpSpPr>
          <a:xfrm>
            <a:off x="5766644" y="3875887"/>
            <a:ext cx="4658815" cy="6081707"/>
            <a:chOff x="0" y="0"/>
            <a:chExt cx="3207753" cy="3846507"/>
          </a:xfrm>
        </p:grpSpPr>
        <p:sp>
          <p:nvSpPr>
            <p:cNvPr id="289" name="Google Shape;289;p10"/>
            <p:cNvSpPr/>
            <p:nvPr/>
          </p:nvSpPr>
          <p:spPr>
            <a:xfrm>
              <a:off x="0" y="0"/>
              <a:ext cx="3207753" cy="3846507"/>
            </a:xfrm>
            <a:custGeom>
              <a:avLst/>
              <a:gdLst/>
              <a:ahLst/>
              <a:cxnLst/>
              <a:rect l="l" t="t" r="r" b="b"/>
              <a:pathLst>
                <a:path w="3207753" h="3846507" extrusionOk="0">
                  <a:moveTo>
                    <a:pt x="0" y="0"/>
                  </a:moveTo>
                  <a:lnTo>
                    <a:pt x="3207753" y="0"/>
                  </a:lnTo>
                  <a:lnTo>
                    <a:pt x="3207753" y="3846507"/>
                  </a:lnTo>
                  <a:lnTo>
                    <a:pt x="0" y="3846507"/>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10"/>
            <p:cNvSpPr txBox="1"/>
            <p:nvPr/>
          </p:nvSpPr>
          <p:spPr>
            <a:xfrm>
              <a:off x="0" y="0"/>
              <a:ext cx="3207753" cy="3846507"/>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291" name="Google Shape;291;p10"/>
          <p:cNvSpPr txBox="1"/>
          <p:nvPr/>
        </p:nvSpPr>
        <p:spPr>
          <a:xfrm>
            <a:off x="6313670" y="4922542"/>
            <a:ext cx="3250200" cy="12930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SzPts val="1100"/>
              <a:buFont typeface="Arial"/>
              <a:buNone/>
            </a:pPr>
            <a:r>
              <a:rPr lang="en-US" sz="2800" b="1">
                <a:solidFill>
                  <a:schemeClr val="lt1"/>
                </a:solidFill>
                <a:latin typeface="DM Serif Display"/>
                <a:ea typeface="DM Serif Display"/>
                <a:cs typeface="DM Serif Display"/>
                <a:sym typeface="DM Serif Display"/>
              </a:rPr>
              <a:t>Basic Tailoring Techniques for Upcycling</a:t>
            </a:r>
            <a:endParaRPr sz="2800">
              <a:solidFill>
                <a:schemeClr val="lt1"/>
              </a:solidFill>
              <a:latin typeface="DM Serif Display"/>
              <a:ea typeface="DM Serif Display"/>
              <a:cs typeface="DM Serif Display"/>
              <a:sym typeface="DM Serif Display"/>
            </a:endParaRPr>
          </a:p>
        </p:txBody>
      </p:sp>
      <p:cxnSp>
        <p:nvCxnSpPr>
          <p:cNvPr id="292" name="Google Shape;292;p10"/>
          <p:cNvCxnSpPr/>
          <p:nvPr/>
        </p:nvCxnSpPr>
        <p:spPr>
          <a:xfrm rot="22765">
            <a:off x="7590590" y="7651306"/>
            <a:ext cx="719057" cy="0"/>
          </a:xfrm>
          <a:prstGeom prst="straightConnector1">
            <a:avLst/>
          </a:prstGeom>
          <a:noFill/>
          <a:ln w="9525" cap="flat" cmpd="sng">
            <a:solidFill>
              <a:srgbClr val="FFFFFF"/>
            </a:solidFill>
            <a:prstDash val="solid"/>
            <a:round/>
            <a:headEnd type="none" w="sm" len="sm"/>
            <a:tailEnd type="none" w="sm" len="sm"/>
          </a:ln>
        </p:spPr>
      </p:cxnSp>
      <p:sp>
        <p:nvSpPr>
          <p:cNvPr id="293" name="Google Shape;293;p10"/>
          <p:cNvSpPr txBox="1"/>
          <p:nvPr/>
        </p:nvSpPr>
        <p:spPr>
          <a:xfrm>
            <a:off x="6636342" y="8106847"/>
            <a:ext cx="2574300" cy="27720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800">
                <a:solidFill>
                  <a:srgbClr val="FFFFFF"/>
                </a:solidFill>
                <a:latin typeface="Montserrat"/>
                <a:ea typeface="Montserrat"/>
                <a:cs typeface="Montserrat"/>
                <a:sym typeface="Montserrat"/>
              </a:rPr>
              <a:t>Duration 28h.</a:t>
            </a:r>
            <a:endParaRPr/>
          </a:p>
        </p:txBody>
      </p:sp>
      <p:grpSp>
        <p:nvGrpSpPr>
          <p:cNvPr id="294" name="Google Shape;294;p10"/>
          <p:cNvGrpSpPr/>
          <p:nvPr/>
        </p:nvGrpSpPr>
        <p:grpSpPr>
          <a:xfrm>
            <a:off x="475299" y="3801752"/>
            <a:ext cx="4658815" cy="6081707"/>
            <a:chOff x="0" y="0"/>
            <a:chExt cx="3207753" cy="3846507"/>
          </a:xfrm>
        </p:grpSpPr>
        <p:sp>
          <p:nvSpPr>
            <p:cNvPr id="295" name="Google Shape;295;p10"/>
            <p:cNvSpPr/>
            <p:nvPr/>
          </p:nvSpPr>
          <p:spPr>
            <a:xfrm>
              <a:off x="0" y="0"/>
              <a:ext cx="3207753" cy="3846507"/>
            </a:xfrm>
            <a:custGeom>
              <a:avLst/>
              <a:gdLst/>
              <a:ahLst/>
              <a:cxnLst/>
              <a:rect l="l" t="t" r="r" b="b"/>
              <a:pathLst>
                <a:path w="3207753" h="3846507" extrusionOk="0">
                  <a:moveTo>
                    <a:pt x="0" y="0"/>
                  </a:moveTo>
                  <a:lnTo>
                    <a:pt x="3207753" y="0"/>
                  </a:lnTo>
                  <a:lnTo>
                    <a:pt x="3207753" y="3846507"/>
                  </a:lnTo>
                  <a:lnTo>
                    <a:pt x="0" y="3846507"/>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6" name="Google Shape;296;p10"/>
            <p:cNvSpPr txBox="1"/>
            <p:nvPr/>
          </p:nvSpPr>
          <p:spPr>
            <a:xfrm>
              <a:off x="0" y="0"/>
              <a:ext cx="3207753" cy="3846507"/>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297" name="Google Shape;297;p10"/>
          <p:cNvSpPr txBox="1"/>
          <p:nvPr/>
        </p:nvSpPr>
        <p:spPr>
          <a:xfrm>
            <a:off x="1041579" y="4641763"/>
            <a:ext cx="3250200" cy="20472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Font typeface="Arial"/>
              <a:buNone/>
            </a:pPr>
            <a:r>
              <a:rPr lang="en-US" sz="2800">
                <a:solidFill>
                  <a:srgbClr val="FFFFFF"/>
                </a:solidFill>
                <a:latin typeface="DM Serif Display"/>
                <a:ea typeface="DM Serif Display"/>
                <a:cs typeface="DM Serif Display"/>
                <a:sym typeface="DM Serif Display"/>
              </a:rPr>
              <a:t>Introduction to Tailoring Concepts, Materials and Process in Upcycling</a:t>
            </a:r>
            <a:endParaRPr/>
          </a:p>
        </p:txBody>
      </p:sp>
      <p:cxnSp>
        <p:nvCxnSpPr>
          <p:cNvPr id="298" name="Google Shape;298;p10"/>
          <p:cNvCxnSpPr/>
          <p:nvPr/>
        </p:nvCxnSpPr>
        <p:spPr>
          <a:xfrm rot="22765">
            <a:off x="2078898" y="7747175"/>
            <a:ext cx="719057" cy="0"/>
          </a:xfrm>
          <a:prstGeom prst="straightConnector1">
            <a:avLst/>
          </a:prstGeom>
          <a:noFill/>
          <a:ln w="9525" cap="flat" cmpd="sng">
            <a:solidFill>
              <a:srgbClr val="FFFFFF"/>
            </a:solidFill>
            <a:prstDash val="solid"/>
            <a:round/>
            <a:headEnd type="none" w="sm" len="sm"/>
            <a:tailEnd type="none" w="sm" len="sm"/>
          </a:ln>
        </p:spPr>
      </p:cxnSp>
      <p:sp>
        <p:nvSpPr>
          <p:cNvPr id="299" name="Google Shape;299;p10"/>
          <p:cNvSpPr txBox="1"/>
          <p:nvPr/>
        </p:nvSpPr>
        <p:spPr>
          <a:xfrm>
            <a:off x="1320488" y="8001786"/>
            <a:ext cx="2574300" cy="27720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800">
                <a:solidFill>
                  <a:srgbClr val="FFFFFF"/>
                </a:solidFill>
                <a:latin typeface="Montserrat"/>
                <a:ea typeface="Montserrat"/>
                <a:cs typeface="Montserrat"/>
                <a:sym typeface="Montserrat"/>
              </a:rPr>
              <a:t>Duration 8 h.</a:t>
            </a:r>
            <a:endParaRPr/>
          </a:p>
        </p:txBody>
      </p:sp>
      <p:grpSp>
        <p:nvGrpSpPr>
          <p:cNvPr id="300" name="Google Shape;300;p10"/>
          <p:cNvGrpSpPr/>
          <p:nvPr/>
        </p:nvGrpSpPr>
        <p:grpSpPr>
          <a:xfrm>
            <a:off x="3282760" y="3427772"/>
            <a:ext cx="1008985" cy="986193"/>
            <a:chOff x="0" y="0"/>
            <a:chExt cx="812800" cy="812800"/>
          </a:xfrm>
        </p:grpSpPr>
        <p:sp>
          <p:nvSpPr>
            <p:cNvPr id="301" name="Google Shape;301;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10"/>
            <p:cNvSpPr txBox="1"/>
            <p:nvPr/>
          </p:nvSpPr>
          <p:spPr>
            <a:xfrm>
              <a:off x="0" y="0"/>
              <a:ext cx="812800" cy="812800"/>
            </a:xfrm>
            <a:prstGeom prst="rect">
              <a:avLst/>
            </a:prstGeom>
            <a:solidFill>
              <a:srgbClr val="1E2328"/>
            </a:solid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303" name="Google Shape;303;p10"/>
          <p:cNvSpPr txBox="1"/>
          <p:nvPr/>
        </p:nvSpPr>
        <p:spPr>
          <a:xfrm>
            <a:off x="3298740" y="3790058"/>
            <a:ext cx="876394" cy="456985"/>
          </a:xfrm>
          <a:prstGeom prst="rect">
            <a:avLst/>
          </a:prstGeom>
          <a:noFill/>
          <a:ln>
            <a:noFill/>
          </a:ln>
        </p:spPr>
        <p:txBody>
          <a:bodyPr spcFirstLastPara="1" wrap="square" lIns="0" tIns="0" rIns="0" bIns="0" anchor="t" anchorCtr="0">
            <a:spAutoFit/>
          </a:bodyPr>
          <a:lstStyle/>
          <a:p>
            <a:pPr marL="0" marR="0" lvl="0" indent="0" algn="ctr" rtl="0">
              <a:lnSpc>
                <a:spcPct val="109375"/>
              </a:lnSpc>
              <a:spcBef>
                <a:spcPts val="0"/>
              </a:spcBef>
              <a:spcAft>
                <a:spcPts val="0"/>
              </a:spcAft>
              <a:buNone/>
            </a:pPr>
            <a:r>
              <a:rPr lang="en-US" sz="3200">
                <a:solidFill>
                  <a:srgbClr val="FFFFFF"/>
                </a:solidFill>
                <a:latin typeface="DM Serif Display"/>
                <a:ea typeface="DM Serif Display"/>
                <a:cs typeface="DM Serif Display"/>
                <a:sym typeface="DM Serif Display"/>
              </a:rPr>
              <a:t>01</a:t>
            </a:r>
            <a:endParaRPr/>
          </a:p>
        </p:txBody>
      </p:sp>
      <p:grpSp>
        <p:nvGrpSpPr>
          <p:cNvPr id="304" name="Google Shape;304;p10"/>
          <p:cNvGrpSpPr/>
          <p:nvPr/>
        </p:nvGrpSpPr>
        <p:grpSpPr>
          <a:xfrm>
            <a:off x="8530703" y="3382790"/>
            <a:ext cx="1008985" cy="986193"/>
            <a:chOff x="0" y="0"/>
            <a:chExt cx="812800" cy="812800"/>
          </a:xfrm>
        </p:grpSpPr>
        <p:sp>
          <p:nvSpPr>
            <p:cNvPr id="305" name="Google Shape;305;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10"/>
            <p:cNvSpPr txBox="1"/>
            <p:nvPr/>
          </p:nvSpPr>
          <p:spPr>
            <a:xfrm>
              <a:off x="0" y="0"/>
              <a:ext cx="812800" cy="812800"/>
            </a:xfrm>
            <a:prstGeom prst="rect">
              <a:avLst/>
            </a:prstGeom>
            <a:solidFill>
              <a:srgbClr val="CFCF5A"/>
            </a:solid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07" name="Google Shape;307;p10"/>
          <p:cNvGrpSpPr/>
          <p:nvPr/>
        </p:nvGrpSpPr>
        <p:grpSpPr>
          <a:xfrm>
            <a:off x="13660240" y="3427772"/>
            <a:ext cx="1008985" cy="986193"/>
            <a:chOff x="0" y="0"/>
            <a:chExt cx="812800" cy="812800"/>
          </a:xfrm>
        </p:grpSpPr>
        <p:sp>
          <p:nvSpPr>
            <p:cNvPr id="308" name="Google Shape;308;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10"/>
            <p:cNvSpPr txBox="1"/>
            <p:nvPr/>
          </p:nvSpPr>
          <p:spPr>
            <a:xfrm>
              <a:off x="0" y="0"/>
              <a:ext cx="812800" cy="812800"/>
            </a:xfrm>
            <a:prstGeom prst="rect">
              <a:avLst/>
            </a:prstGeom>
            <a:solidFill>
              <a:srgbClr val="1E2328"/>
            </a:solid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310" name="Google Shape;310;p10"/>
          <p:cNvSpPr txBox="1"/>
          <p:nvPr/>
        </p:nvSpPr>
        <p:spPr>
          <a:xfrm>
            <a:off x="8596998" y="3624668"/>
            <a:ext cx="876394" cy="456985"/>
          </a:xfrm>
          <a:prstGeom prst="rect">
            <a:avLst/>
          </a:prstGeom>
          <a:noFill/>
          <a:ln>
            <a:noFill/>
          </a:ln>
        </p:spPr>
        <p:txBody>
          <a:bodyPr spcFirstLastPara="1" wrap="square" lIns="0" tIns="0" rIns="0" bIns="0" anchor="t" anchorCtr="0">
            <a:spAutoFit/>
          </a:bodyPr>
          <a:lstStyle/>
          <a:p>
            <a:pPr marL="0" marR="0" lvl="0" indent="0" algn="ctr" rtl="0">
              <a:lnSpc>
                <a:spcPct val="109375"/>
              </a:lnSpc>
              <a:spcBef>
                <a:spcPts val="0"/>
              </a:spcBef>
              <a:spcAft>
                <a:spcPts val="0"/>
              </a:spcAft>
              <a:buNone/>
            </a:pPr>
            <a:r>
              <a:rPr lang="en-US" sz="3200">
                <a:solidFill>
                  <a:srgbClr val="FFFFFF"/>
                </a:solidFill>
                <a:latin typeface="DM Serif Display"/>
                <a:ea typeface="DM Serif Display"/>
                <a:cs typeface="DM Serif Display"/>
                <a:sym typeface="DM Serif Display"/>
              </a:rPr>
              <a:t>02</a:t>
            </a:r>
            <a:endParaRPr/>
          </a:p>
        </p:txBody>
      </p:sp>
      <p:sp>
        <p:nvSpPr>
          <p:cNvPr id="311" name="Google Shape;311;p10"/>
          <p:cNvSpPr txBox="1"/>
          <p:nvPr/>
        </p:nvSpPr>
        <p:spPr>
          <a:xfrm>
            <a:off x="13680999" y="3774034"/>
            <a:ext cx="876394" cy="456985"/>
          </a:xfrm>
          <a:prstGeom prst="rect">
            <a:avLst/>
          </a:prstGeom>
          <a:noFill/>
          <a:ln>
            <a:noFill/>
          </a:ln>
        </p:spPr>
        <p:txBody>
          <a:bodyPr spcFirstLastPara="1" wrap="square" lIns="0" tIns="0" rIns="0" bIns="0" anchor="t" anchorCtr="0">
            <a:spAutoFit/>
          </a:bodyPr>
          <a:lstStyle/>
          <a:p>
            <a:pPr marL="0" marR="0" lvl="0" indent="0" algn="ctr" rtl="0">
              <a:lnSpc>
                <a:spcPct val="109375"/>
              </a:lnSpc>
              <a:spcBef>
                <a:spcPts val="0"/>
              </a:spcBef>
              <a:spcAft>
                <a:spcPts val="0"/>
              </a:spcAft>
              <a:buNone/>
            </a:pPr>
            <a:r>
              <a:rPr lang="en-US" sz="3200">
                <a:solidFill>
                  <a:srgbClr val="FFFFFF"/>
                </a:solidFill>
                <a:latin typeface="DM Serif Display"/>
                <a:ea typeface="DM Serif Display"/>
                <a:cs typeface="DM Serif Display"/>
                <a:sym typeface="DM Serif Display"/>
              </a:rPr>
              <a:t>03</a:t>
            </a:r>
            <a:endParaRPr/>
          </a:p>
        </p:txBody>
      </p:sp>
      <p:sp>
        <p:nvSpPr>
          <p:cNvPr id="312" name="Google Shape;312;p10"/>
          <p:cNvSpPr txBox="1"/>
          <p:nvPr/>
        </p:nvSpPr>
        <p:spPr>
          <a:xfrm>
            <a:off x="4895360" y="2453685"/>
            <a:ext cx="7520700" cy="1354200"/>
          </a:xfrm>
          <a:prstGeom prst="rect">
            <a:avLst/>
          </a:prstGeom>
          <a:noFill/>
          <a:ln>
            <a:noFill/>
          </a:ln>
        </p:spPr>
        <p:txBody>
          <a:bodyPr spcFirstLastPara="1" wrap="square" lIns="0" tIns="0" rIns="0" bIns="0" anchor="t" anchorCtr="0">
            <a:spAutoFit/>
          </a:bodyPr>
          <a:lstStyle/>
          <a:p>
            <a:pPr marL="0" marR="0" lvl="0" indent="0" algn="l" rtl="0">
              <a:lnSpc>
                <a:spcPct val="137458"/>
              </a:lnSpc>
              <a:spcBef>
                <a:spcPts val="0"/>
              </a:spcBef>
              <a:spcAft>
                <a:spcPts val="0"/>
              </a:spcAft>
              <a:buNone/>
            </a:pPr>
            <a:r>
              <a:rPr lang="en-US" sz="2400">
                <a:solidFill>
                  <a:srgbClr val="1E2328"/>
                </a:solidFill>
                <a:latin typeface="Montserrat"/>
                <a:ea typeface="Montserrat"/>
                <a:cs typeface="Montserrat"/>
                <a:sym typeface="Montserrat"/>
              </a:rPr>
              <a:t>These Training Units compose Module 4</a:t>
            </a:r>
            <a:endParaRPr/>
          </a:p>
          <a:p>
            <a:pPr marL="0" marR="0" lvl="0" indent="0" algn="l" rtl="0">
              <a:lnSpc>
                <a:spcPct val="150022"/>
              </a:lnSpc>
              <a:spcBef>
                <a:spcPts val="0"/>
              </a:spcBef>
              <a:spcAft>
                <a:spcPts val="0"/>
              </a:spcAft>
              <a:buNone/>
            </a:pPr>
            <a:endParaRPr sz="2199">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endParaRPr sz="2199">
              <a:solidFill>
                <a:srgbClr val="1E2328"/>
              </a:solidFill>
              <a:latin typeface="Montserrat"/>
              <a:ea typeface="Montserrat"/>
              <a:cs typeface="Montserrat"/>
              <a:sym typeface="Montserrat"/>
            </a:endParaRPr>
          </a:p>
        </p:txBody>
      </p:sp>
      <p:sp>
        <p:nvSpPr>
          <p:cNvPr id="313" name="Google Shape;313;p10"/>
          <p:cNvSpPr txBox="1"/>
          <p:nvPr/>
        </p:nvSpPr>
        <p:spPr>
          <a:xfrm>
            <a:off x="5148900" y="122288"/>
            <a:ext cx="11424600" cy="919995"/>
          </a:xfrm>
          <a:prstGeom prst="rect">
            <a:avLst/>
          </a:prstGeom>
          <a:noFill/>
          <a:ln>
            <a:noFill/>
          </a:ln>
        </p:spPr>
        <p:txBody>
          <a:bodyPr spcFirstLastPara="1" wrap="square" lIns="0" tIns="0" rIns="0" bIns="0" anchor="t" anchorCtr="0">
            <a:spAutoFit/>
          </a:bodyPr>
          <a:lstStyle/>
          <a:p>
            <a:pPr algn="ctr">
              <a:lnSpc>
                <a:spcPct val="122008"/>
              </a:lnSpc>
            </a:pPr>
            <a:r>
              <a:rPr lang="en-US" sz="2450" dirty="0">
                <a:solidFill>
                  <a:srgbClr val="1E2328"/>
                </a:solidFill>
                <a:latin typeface="Montserrat"/>
                <a:ea typeface="Montserrat"/>
                <a:cs typeface="Montserrat"/>
                <a:sym typeface="Montserrat"/>
              </a:rPr>
              <a:t>Module 4, THE UPCYCLING PROCESS: TECHNIQUES OF TAILORING</a:t>
            </a:r>
            <a:endParaRPr lang="it-IT" sz="3699" dirty="0">
              <a:solidFill>
                <a:srgbClr val="1E2328"/>
              </a:solidFill>
              <a:latin typeface="Montserrat"/>
              <a:ea typeface="Montserrat"/>
              <a:cs typeface="Montserrat"/>
            </a:endParaRPr>
          </a:p>
          <a:p>
            <a:pPr marL="0" marR="0" lvl="0" indent="0" algn="ctr">
              <a:lnSpc>
                <a:spcPct val="122008"/>
              </a:lnSpc>
              <a:spcBef>
                <a:spcPts val="0"/>
              </a:spcBef>
              <a:spcAft>
                <a:spcPts val="0"/>
              </a:spcAft>
              <a:buNone/>
            </a:pPr>
            <a:r>
              <a:rPr lang="en-US" sz="2450" dirty="0">
                <a:solidFill>
                  <a:srgbClr val="1E2328"/>
                </a:solidFill>
                <a:latin typeface="Montserrat"/>
                <a:ea typeface="Montserrat"/>
                <a:cs typeface="Montserrat"/>
                <a:sym typeface="Montserrat"/>
              </a:rPr>
              <a:t>FOR RE-STYLING AND RENOVATION</a:t>
            </a:r>
            <a:endParaRPr sz="3650" dirty="0">
              <a:solidFill>
                <a:srgbClr val="1E2328"/>
              </a:solidFill>
              <a:latin typeface="Montserrat"/>
              <a:ea typeface="Montserrat"/>
              <a:cs typeface="Montserrat"/>
            </a:endParaRPr>
          </a:p>
        </p:txBody>
      </p:sp>
      <p:sp>
        <p:nvSpPr>
          <p:cNvPr id="314" name="Google Shape;314;p10"/>
          <p:cNvSpPr txBox="1"/>
          <p:nvPr/>
        </p:nvSpPr>
        <p:spPr>
          <a:xfrm rot="16200000">
            <a:off x="15795679" y="7446180"/>
            <a:ext cx="3286080" cy="33816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1800">
                <a:solidFill>
                  <a:srgbClr val="1E2328"/>
                </a:solidFill>
                <a:latin typeface="Montserrat"/>
                <a:ea typeface="Montserrat"/>
                <a:cs typeface="Montserrat"/>
                <a:sym typeface="Montserrat"/>
              </a:rPr>
              <a:t>www.fashionupproject.com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cxnSp>
        <p:nvCxnSpPr>
          <p:cNvPr id="319" name="Google Shape;319;p11"/>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cxnSp>
        <p:nvCxnSpPr>
          <p:cNvPr id="320" name="Google Shape;320;p11"/>
          <p:cNvCxnSpPr/>
          <p:nvPr/>
        </p:nvCxnSpPr>
        <p:spPr>
          <a:xfrm rot="22947">
            <a:off x="6047812" y="6253915"/>
            <a:ext cx="719116" cy="0"/>
          </a:xfrm>
          <a:prstGeom prst="straightConnector1">
            <a:avLst/>
          </a:prstGeom>
          <a:noFill/>
          <a:ln w="9525" cap="flat" cmpd="sng">
            <a:solidFill>
              <a:srgbClr val="FFFFFF"/>
            </a:solidFill>
            <a:prstDash val="solid"/>
            <a:round/>
            <a:headEnd type="none" w="sm" len="sm"/>
            <a:tailEnd type="none" w="sm" len="sm"/>
          </a:ln>
        </p:spPr>
      </p:cxnSp>
      <p:cxnSp>
        <p:nvCxnSpPr>
          <p:cNvPr id="321" name="Google Shape;321;p11"/>
          <p:cNvCxnSpPr/>
          <p:nvPr/>
        </p:nvCxnSpPr>
        <p:spPr>
          <a:xfrm rot="22947">
            <a:off x="9708702" y="6253915"/>
            <a:ext cx="719116" cy="0"/>
          </a:xfrm>
          <a:prstGeom prst="straightConnector1">
            <a:avLst/>
          </a:prstGeom>
          <a:noFill/>
          <a:ln w="9525" cap="flat" cmpd="sng">
            <a:solidFill>
              <a:srgbClr val="FFFFFF"/>
            </a:solidFill>
            <a:prstDash val="solid"/>
            <a:round/>
            <a:headEnd type="none" w="sm" len="sm"/>
            <a:tailEnd type="none" w="sm" len="sm"/>
          </a:ln>
        </p:spPr>
      </p:cxnSp>
      <p:cxnSp>
        <p:nvCxnSpPr>
          <p:cNvPr id="322" name="Google Shape;322;p11"/>
          <p:cNvCxnSpPr/>
          <p:nvPr/>
        </p:nvCxnSpPr>
        <p:spPr>
          <a:xfrm rot="22765">
            <a:off x="12956906" y="7669024"/>
            <a:ext cx="719057" cy="0"/>
          </a:xfrm>
          <a:prstGeom prst="straightConnector1">
            <a:avLst/>
          </a:prstGeom>
          <a:noFill/>
          <a:ln w="9525" cap="flat" cmpd="sng">
            <a:solidFill>
              <a:srgbClr val="FFFFFF"/>
            </a:solidFill>
            <a:prstDash val="solid"/>
            <a:round/>
            <a:headEnd type="none" w="sm" len="sm"/>
            <a:tailEnd type="none" w="sm" len="sm"/>
          </a:ln>
        </p:spPr>
      </p:cxnSp>
      <p:sp>
        <p:nvSpPr>
          <p:cNvPr id="323" name="Google Shape;323;p11"/>
          <p:cNvSpPr txBox="1"/>
          <p:nvPr/>
        </p:nvSpPr>
        <p:spPr>
          <a:xfrm>
            <a:off x="2490483" y="1567598"/>
            <a:ext cx="10599000"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000">
                <a:solidFill>
                  <a:srgbClr val="1E2328"/>
                </a:solidFill>
                <a:latin typeface="DM Serif Display"/>
                <a:ea typeface="DM Serif Display"/>
                <a:cs typeface="DM Serif Display"/>
                <a:sym typeface="DM Serif Display"/>
              </a:rPr>
              <a:t>Module 4 Training Units</a:t>
            </a:r>
            <a:endParaRPr/>
          </a:p>
        </p:txBody>
      </p:sp>
      <p:sp>
        <p:nvSpPr>
          <p:cNvPr id="324" name="Google Shape;324;p11"/>
          <p:cNvSpPr txBox="1"/>
          <p:nvPr/>
        </p:nvSpPr>
        <p:spPr>
          <a:xfrm>
            <a:off x="3853653" y="4108463"/>
            <a:ext cx="876300" cy="3849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500">
                <a:solidFill>
                  <a:srgbClr val="FFFFFF"/>
                </a:solidFill>
                <a:latin typeface="DM Serif Display"/>
                <a:ea typeface="DM Serif Display"/>
                <a:cs typeface="DM Serif Display"/>
                <a:sym typeface="DM Serif Display"/>
              </a:rPr>
              <a:t>0</a:t>
            </a:r>
            <a:endParaRPr/>
          </a:p>
        </p:txBody>
      </p:sp>
      <p:grpSp>
        <p:nvGrpSpPr>
          <p:cNvPr id="325" name="Google Shape;325;p11"/>
          <p:cNvGrpSpPr/>
          <p:nvPr/>
        </p:nvGrpSpPr>
        <p:grpSpPr>
          <a:xfrm>
            <a:off x="0" y="0"/>
            <a:ext cx="18288000" cy="10287000"/>
            <a:chOff x="0" y="0"/>
            <a:chExt cx="24384000" cy="13716000"/>
          </a:xfrm>
        </p:grpSpPr>
        <p:cxnSp>
          <p:nvCxnSpPr>
            <p:cNvPr id="326" name="Google Shape;326;p11"/>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327" name="Google Shape;327;p11"/>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328" name="Google Shape;328;p11"/>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29" name="Google Shape;329;p11"/>
          <p:cNvSpPr txBox="1"/>
          <p:nvPr/>
        </p:nvSpPr>
        <p:spPr>
          <a:xfrm>
            <a:off x="9630033" y="4201966"/>
            <a:ext cx="876300" cy="3849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500">
                <a:solidFill>
                  <a:srgbClr val="FFFFFF"/>
                </a:solidFill>
                <a:latin typeface="DM Serif Display"/>
                <a:ea typeface="DM Serif Display"/>
                <a:cs typeface="DM Serif Display"/>
                <a:sym typeface="DM Serif Display"/>
              </a:rPr>
              <a:t>02</a:t>
            </a:r>
            <a:endParaRPr/>
          </a:p>
        </p:txBody>
      </p:sp>
      <p:sp>
        <p:nvSpPr>
          <p:cNvPr id="330" name="Google Shape;330;p11"/>
          <p:cNvSpPr txBox="1"/>
          <p:nvPr/>
        </p:nvSpPr>
        <p:spPr>
          <a:xfrm>
            <a:off x="8443146" y="5393148"/>
            <a:ext cx="3250200" cy="3849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500">
                <a:solidFill>
                  <a:srgbClr val="FFFFFF"/>
                </a:solidFill>
                <a:latin typeface="DM Serif Display"/>
                <a:ea typeface="DM Serif Display"/>
                <a:cs typeface="DM Serif Display"/>
                <a:sym typeface="DM Serif Display"/>
              </a:rPr>
              <a:t>content</a:t>
            </a:r>
            <a:endParaRPr/>
          </a:p>
        </p:txBody>
      </p:sp>
      <p:sp>
        <p:nvSpPr>
          <p:cNvPr id="331" name="Google Shape;331;p11"/>
          <p:cNvSpPr txBox="1"/>
          <p:nvPr/>
        </p:nvSpPr>
        <p:spPr>
          <a:xfrm>
            <a:off x="11812493" y="4988943"/>
            <a:ext cx="3250169" cy="441916"/>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None/>
            </a:pPr>
            <a:r>
              <a:rPr lang="en-US" sz="2800">
                <a:solidFill>
                  <a:srgbClr val="FFFFFF"/>
                </a:solidFill>
                <a:latin typeface="DM Serif Display"/>
                <a:ea typeface="DM Serif Display"/>
                <a:cs typeface="DM Serif Display"/>
                <a:sym typeface="DM Serif Display"/>
              </a:rPr>
              <a:t>TITLE</a:t>
            </a:r>
            <a:endParaRPr/>
          </a:p>
        </p:txBody>
      </p:sp>
      <p:sp>
        <p:nvSpPr>
          <p:cNvPr id="332" name="Google Shape;332;p11"/>
          <p:cNvSpPr txBox="1"/>
          <p:nvPr/>
        </p:nvSpPr>
        <p:spPr>
          <a:xfrm>
            <a:off x="12061116" y="8039516"/>
            <a:ext cx="2574218" cy="316753"/>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800">
                <a:solidFill>
                  <a:srgbClr val="FFFFFF"/>
                </a:solidFill>
                <a:latin typeface="Montserrat"/>
                <a:ea typeface="Montserrat"/>
                <a:cs typeface="Montserrat"/>
                <a:sym typeface="Montserrat"/>
              </a:rPr>
              <a:t>Duration.</a:t>
            </a:r>
            <a:endParaRPr/>
          </a:p>
        </p:txBody>
      </p:sp>
      <p:sp>
        <p:nvSpPr>
          <p:cNvPr id="333" name="Google Shape;333;p11"/>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a:p>
        </p:txBody>
      </p:sp>
      <p:grpSp>
        <p:nvGrpSpPr>
          <p:cNvPr id="334" name="Google Shape;334;p11"/>
          <p:cNvGrpSpPr/>
          <p:nvPr/>
        </p:nvGrpSpPr>
        <p:grpSpPr>
          <a:xfrm>
            <a:off x="8521319" y="3816187"/>
            <a:ext cx="4658940" cy="6081712"/>
            <a:chOff x="0" y="0"/>
            <a:chExt cx="3207753" cy="3846507"/>
          </a:xfrm>
        </p:grpSpPr>
        <p:sp>
          <p:nvSpPr>
            <p:cNvPr id="335" name="Google Shape;335;p11"/>
            <p:cNvSpPr/>
            <p:nvPr/>
          </p:nvSpPr>
          <p:spPr>
            <a:xfrm>
              <a:off x="0" y="0"/>
              <a:ext cx="3207753" cy="3846507"/>
            </a:xfrm>
            <a:custGeom>
              <a:avLst/>
              <a:gdLst/>
              <a:ahLst/>
              <a:cxnLst/>
              <a:rect l="l" t="t" r="r" b="b"/>
              <a:pathLst>
                <a:path w="3207753" h="3846507" extrusionOk="0">
                  <a:moveTo>
                    <a:pt x="0" y="0"/>
                  </a:moveTo>
                  <a:lnTo>
                    <a:pt x="3207753" y="0"/>
                  </a:lnTo>
                  <a:lnTo>
                    <a:pt x="3207753" y="3846507"/>
                  </a:lnTo>
                  <a:lnTo>
                    <a:pt x="0" y="3846507"/>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 name="Google Shape;336;p11"/>
            <p:cNvSpPr txBox="1"/>
            <p:nvPr/>
          </p:nvSpPr>
          <p:spPr>
            <a:xfrm>
              <a:off x="0" y="0"/>
              <a:ext cx="3207753" cy="3846507"/>
            </a:xfrm>
            <a:prstGeom prst="rect">
              <a:avLst/>
            </a:prstGeom>
            <a:solidFill>
              <a:srgbClr val="CFCF5A"/>
            </a:solid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337" name="Google Shape;337;p11"/>
          <p:cNvSpPr txBox="1"/>
          <p:nvPr/>
        </p:nvSpPr>
        <p:spPr>
          <a:xfrm>
            <a:off x="9068345" y="4862842"/>
            <a:ext cx="3250200" cy="2154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SzPts val="1100"/>
              <a:buFont typeface="Arial"/>
              <a:buNone/>
            </a:pPr>
            <a:r>
              <a:rPr lang="en-US" sz="2800" b="1">
                <a:solidFill>
                  <a:schemeClr val="lt1"/>
                </a:solidFill>
                <a:latin typeface="DM Serif Display"/>
                <a:ea typeface="DM Serif Display"/>
                <a:cs typeface="DM Serif Display"/>
                <a:sym typeface="DM Serif Display"/>
              </a:rPr>
              <a:t>Re-Styling Structured Garments: Coats, Jackets, and Blazers</a:t>
            </a:r>
            <a:endParaRPr sz="2800">
              <a:solidFill>
                <a:schemeClr val="lt1"/>
              </a:solidFill>
              <a:latin typeface="DM Serif Display"/>
              <a:ea typeface="DM Serif Display"/>
              <a:cs typeface="DM Serif Display"/>
              <a:sym typeface="DM Serif Display"/>
            </a:endParaRPr>
          </a:p>
        </p:txBody>
      </p:sp>
      <p:cxnSp>
        <p:nvCxnSpPr>
          <p:cNvPr id="338" name="Google Shape;338;p11"/>
          <p:cNvCxnSpPr/>
          <p:nvPr/>
        </p:nvCxnSpPr>
        <p:spPr>
          <a:xfrm rot="22947">
            <a:off x="10345265" y="7591625"/>
            <a:ext cx="719116" cy="0"/>
          </a:xfrm>
          <a:prstGeom prst="straightConnector1">
            <a:avLst/>
          </a:prstGeom>
          <a:noFill/>
          <a:ln w="9525" cap="flat" cmpd="sng">
            <a:solidFill>
              <a:srgbClr val="FFFFFF"/>
            </a:solidFill>
            <a:prstDash val="solid"/>
            <a:round/>
            <a:headEnd type="none" w="sm" len="sm"/>
            <a:tailEnd type="none" w="sm" len="sm"/>
          </a:ln>
        </p:spPr>
      </p:cxnSp>
      <p:sp>
        <p:nvSpPr>
          <p:cNvPr id="339" name="Google Shape;339;p11"/>
          <p:cNvSpPr txBox="1"/>
          <p:nvPr/>
        </p:nvSpPr>
        <p:spPr>
          <a:xfrm>
            <a:off x="9391017" y="8047147"/>
            <a:ext cx="2574300" cy="27720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800">
                <a:solidFill>
                  <a:srgbClr val="FFFFFF"/>
                </a:solidFill>
                <a:latin typeface="Montserrat"/>
                <a:ea typeface="Montserrat"/>
                <a:cs typeface="Montserrat"/>
                <a:sym typeface="Montserrat"/>
              </a:rPr>
              <a:t>Duration 32h.</a:t>
            </a:r>
            <a:endParaRPr/>
          </a:p>
        </p:txBody>
      </p:sp>
      <p:grpSp>
        <p:nvGrpSpPr>
          <p:cNvPr id="340" name="Google Shape;340;p11"/>
          <p:cNvGrpSpPr/>
          <p:nvPr/>
        </p:nvGrpSpPr>
        <p:grpSpPr>
          <a:xfrm>
            <a:off x="3229974" y="3742052"/>
            <a:ext cx="4658940" cy="6081712"/>
            <a:chOff x="0" y="0"/>
            <a:chExt cx="3207753" cy="3846507"/>
          </a:xfrm>
        </p:grpSpPr>
        <p:sp>
          <p:nvSpPr>
            <p:cNvPr id="341" name="Google Shape;341;p11"/>
            <p:cNvSpPr/>
            <p:nvPr/>
          </p:nvSpPr>
          <p:spPr>
            <a:xfrm>
              <a:off x="0" y="0"/>
              <a:ext cx="3207753" cy="3846507"/>
            </a:xfrm>
            <a:custGeom>
              <a:avLst/>
              <a:gdLst/>
              <a:ahLst/>
              <a:cxnLst/>
              <a:rect l="l" t="t" r="r" b="b"/>
              <a:pathLst>
                <a:path w="3207753" h="3846507" extrusionOk="0">
                  <a:moveTo>
                    <a:pt x="0" y="0"/>
                  </a:moveTo>
                  <a:lnTo>
                    <a:pt x="3207753" y="0"/>
                  </a:lnTo>
                  <a:lnTo>
                    <a:pt x="3207753" y="3846507"/>
                  </a:lnTo>
                  <a:lnTo>
                    <a:pt x="0" y="3846507"/>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11"/>
            <p:cNvSpPr txBox="1"/>
            <p:nvPr/>
          </p:nvSpPr>
          <p:spPr>
            <a:xfrm>
              <a:off x="0" y="0"/>
              <a:ext cx="3207753" cy="3846507"/>
            </a:xfrm>
            <a:prstGeom prst="rect">
              <a:avLst/>
            </a:prstGeom>
            <a:solidFill>
              <a:srgbClr val="1E2328"/>
            </a:solid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343" name="Google Shape;343;p11"/>
          <p:cNvSpPr txBox="1"/>
          <p:nvPr/>
        </p:nvSpPr>
        <p:spPr>
          <a:xfrm>
            <a:off x="3796254" y="4582063"/>
            <a:ext cx="3250200" cy="12930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SzPts val="1100"/>
              <a:buFont typeface="Arial"/>
              <a:buNone/>
            </a:pPr>
            <a:r>
              <a:rPr lang="en-US" sz="2800" b="1">
                <a:solidFill>
                  <a:schemeClr val="lt1"/>
                </a:solidFill>
                <a:latin typeface="DM Serif Display"/>
                <a:ea typeface="DM Serif Display"/>
                <a:cs typeface="DM Serif Display"/>
                <a:sym typeface="DM Serif Display"/>
              </a:rPr>
              <a:t>Creative Tailoring Applications</a:t>
            </a:r>
            <a:endParaRPr sz="2800">
              <a:solidFill>
                <a:schemeClr val="lt1"/>
              </a:solidFill>
              <a:latin typeface="DM Serif Display"/>
              <a:ea typeface="DM Serif Display"/>
              <a:cs typeface="DM Serif Display"/>
              <a:sym typeface="DM Serif Display"/>
            </a:endParaRPr>
          </a:p>
          <a:p>
            <a:pPr marL="0" marR="0" lvl="0" indent="0" algn="ctr" rtl="0">
              <a:lnSpc>
                <a:spcPct val="125000"/>
              </a:lnSpc>
              <a:spcBef>
                <a:spcPts val="0"/>
              </a:spcBef>
              <a:spcAft>
                <a:spcPts val="0"/>
              </a:spcAft>
              <a:buNone/>
            </a:pPr>
            <a:endParaRPr sz="2800">
              <a:solidFill>
                <a:schemeClr val="lt1"/>
              </a:solidFill>
              <a:latin typeface="DM Serif Display"/>
              <a:ea typeface="DM Serif Display"/>
              <a:cs typeface="DM Serif Display"/>
              <a:sym typeface="DM Serif Display"/>
            </a:endParaRPr>
          </a:p>
        </p:txBody>
      </p:sp>
      <p:cxnSp>
        <p:nvCxnSpPr>
          <p:cNvPr id="344" name="Google Shape;344;p11"/>
          <p:cNvCxnSpPr/>
          <p:nvPr/>
        </p:nvCxnSpPr>
        <p:spPr>
          <a:xfrm rot="22947">
            <a:off x="4833573" y="7687494"/>
            <a:ext cx="719116" cy="0"/>
          </a:xfrm>
          <a:prstGeom prst="straightConnector1">
            <a:avLst/>
          </a:prstGeom>
          <a:noFill/>
          <a:ln w="9525" cap="flat" cmpd="sng">
            <a:solidFill>
              <a:srgbClr val="FFFFFF"/>
            </a:solidFill>
            <a:prstDash val="solid"/>
            <a:round/>
            <a:headEnd type="none" w="sm" len="sm"/>
            <a:tailEnd type="none" w="sm" len="sm"/>
          </a:ln>
        </p:spPr>
      </p:cxnSp>
      <p:sp>
        <p:nvSpPr>
          <p:cNvPr id="345" name="Google Shape;345;p11"/>
          <p:cNvSpPr txBox="1"/>
          <p:nvPr/>
        </p:nvSpPr>
        <p:spPr>
          <a:xfrm>
            <a:off x="4075163" y="7942086"/>
            <a:ext cx="2574300" cy="27720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800">
                <a:solidFill>
                  <a:srgbClr val="FFFFFF"/>
                </a:solidFill>
                <a:latin typeface="Montserrat"/>
                <a:ea typeface="Montserrat"/>
                <a:cs typeface="Montserrat"/>
                <a:sym typeface="Montserrat"/>
              </a:rPr>
              <a:t>Duration 32h.</a:t>
            </a:r>
            <a:endParaRPr/>
          </a:p>
        </p:txBody>
      </p:sp>
      <p:grpSp>
        <p:nvGrpSpPr>
          <p:cNvPr id="346" name="Google Shape;346;p11"/>
          <p:cNvGrpSpPr/>
          <p:nvPr/>
        </p:nvGrpSpPr>
        <p:grpSpPr>
          <a:xfrm>
            <a:off x="6037435" y="3368072"/>
            <a:ext cx="1009010" cy="986170"/>
            <a:chOff x="0" y="0"/>
            <a:chExt cx="812800" cy="812800"/>
          </a:xfrm>
        </p:grpSpPr>
        <p:sp>
          <p:nvSpPr>
            <p:cNvPr id="347" name="Google Shape;347;p1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11"/>
            <p:cNvSpPr txBox="1"/>
            <p:nvPr/>
          </p:nvSpPr>
          <p:spPr>
            <a:xfrm>
              <a:off x="0" y="0"/>
              <a:ext cx="812800" cy="812800"/>
            </a:xfrm>
            <a:prstGeom prst="rect">
              <a:avLst/>
            </a:prstGeom>
            <a:solidFill>
              <a:srgbClr val="CFCF5A"/>
            </a:solid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349" name="Google Shape;349;p11"/>
          <p:cNvSpPr txBox="1"/>
          <p:nvPr/>
        </p:nvSpPr>
        <p:spPr>
          <a:xfrm>
            <a:off x="6053415" y="3730358"/>
            <a:ext cx="876300" cy="492600"/>
          </a:xfrm>
          <a:prstGeom prst="rect">
            <a:avLst/>
          </a:prstGeom>
          <a:noFill/>
          <a:ln>
            <a:noFill/>
          </a:ln>
        </p:spPr>
        <p:txBody>
          <a:bodyPr spcFirstLastPara="1" wrap="square" lIns="0" tIns="0" rIns="0" bIns="0" anchor="t" anchorCtr="0">
            <a:spAutoFit/>
          </a:bodyPr>
          <a:lstStyle/>
          <a:p>
            <a:pPr marL="0" marR="0" lvl="0" indent="0" algn="ctr" rtl="0">
              <a:lnSpc>
                <a:spcPct val="109375"/>
              </a:lnSpc>
              <a:spcBef>
                <a:spcPts val="0"/>
              </a:spcBef>
              <a:spcAft>
                <a:spcPts val="0"/>
              </a:spcAft>
              <a:buNone/>
            </a:pPr>
            <a:r>
              <a:rPr lang="en-US" sz="3200">
                <a:solidFill>
                  <a:srgbClr val="FFFFFF"/>
                </a:solidFill>
                <a:latin typeface="DM Serif Display"/>
                <a:ea typeface="DM Serif Display"/>
                <a:cs typeface="DM Serif Display"/>
                <a:sym typeface="DM Serif Display"/>
              </a:rPr>
              <a:t>04</a:t>
            </a:r>
            <a:endParaRPr/>
          </a:p>
        </p:txBody>
      </p:sp>
      <p:grpSp>
        <p:nvGrpSpPr>
          <p:cNvPr id="350" name="Google Shape;350;p11"/>
          <p:cNvGrpSpPr/>
          <p:nvPr/>
        </p:nvGrpSpPr>
        <p:grpSpPr>
          <a:xfrm>
            <a:off x="11285378" y="3323090"/>
            <a:ext cx="1009010" cy="986170"/>
            <a:chOff x="0" y="0"/>
            <a:chExt cx="812800" cy="812800"/>
          </a:xfrm>
        </p:grpSpPr>
        <p:sp>
          <p:nvSpPr>
            <p:cNvPr id="351" name="Google Shape;351;p1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 name="Google Shape;352;p11"/>
            <p:cNvSpPr txBox="1"/>
            <p:nvPr/>
          </p:nvSpPr>
          <p:spPr>
            <a:xfrm>
              <a:off x="0" y="0"/>
              <a:ext cx="812800" cy="812800"/>
            </a:xfrm>
            <a:prstGeom prst="rect">
              <a:avLst/>
            </a:prstGeom>
            <a:solidFill>
              <a:srgbClr val="1E2328"/>
            </a:solid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353" name="Google Shape;353;p11"/>
          <p:cNvSpPr txBox="1"/>
          <p:nvPr/>
        </p:nvSpPr>
        <p:spPr>
          <a:xfrm>
            <a:off x="11351673" y="3564968"/>
            <a:ext cx="876300" cy="492600"/>
          </a:xfrm>
          <a:prstGeom prst="rect">
            <a:avLst/>
          </a:prstGeom>
          <a:noFill/>
          <a:ln>
            <a:noFill/>
          </a:ln>
        </p:spPr>
        <p:txBody>
          <a:bodyPr spcFirstLastPara="1" wrap="square" lIns="0" tIns="0" rIns="0" bIns="0" anchor="t" anchorCtr="0">
            <a:spAutoFit/>
          </a:bodyPr>
          <a:lstStyle/>
          <a:p>
            <a:pPr marL="0" marR="0" lvl="0" indent="0" algn="ctr" rtl="0">
              <a:lnSpc>
                <a:spcPct val="109375"/>
              </a:lnSpc>
              <a:spcBef>
                <a:spcPts val="0"/>
              </a:spcBef>
              <a:spcAft>
                <a:spcPts val="0"/>
              </a:spcAft>
              <a:buNone/>
            </a:pPr>
            <a:r>
              <a:rPr lang="en-US" sz="3200">
                <a:solidFill>
                  <a:srgbClr val="FFFFFF"/>
                </a:solidFill>
                <a:latin typeface="DM Serif Display"/>
                <a:ea typeface="DM Serif Display"/>
                <a:cs typeface="DM Serif Display"/>
                <a:sym typeface="DM Serif Display"/>
              </a:rPr>
              <a:t>05</a:t>
            </a:r>
            <a:endParaRPr/>
          </a:p>
        </p:txBody>
      </p:sp>
      <p:sp>
        <p:nvSpPr>
          <p:cNvPr id="354" name="Google Shape;354;p11"/>
          <p:cNvSpPr txBox="1"/>
          <p:nvPr/>
        </p:nvSpPr>
        <p:spPr>
          <a:xfrm>
            <a:off x="5118420" y="122288"/>
            <a:ext cx="11424600" cy="919995"/>
          </a:xfrm>
          <a:prstGeom prst="rect">
            <a:avLst/>
          </a:prstGeom>
          <a:noFill/>
          <a:ln>
            <a:noFill/>
          </a:ln>
        </p:spPr>
        <p:txBody>
          <a:bodyPr spcFirstLastPara="1" wrap="square" lIns="0" tIns="0" rIns="0" bIns="0" anchor="t" anchorCtr="0">
            <a:spAutoFit/>
          </a:bodyPr>
          <a:lstStyle/>
          <a:p>
            <a:pPr algn="ctr">
              <a:lnSpc>
                <a:spcPct val="122008"/>
              </a:lnSpc>
            </a:pPr>
            <a:r>
              <a:rPr lang="en-US" sz="2450" dirty="0">
                <a:solidFill>
                  <a:srgbClr val="1E2328"/>
                </a:solidFill>
                <a:latin typeface="Montserrat"/>
                <a:ea typeface="Montserrat"/>
                <a:cs typeface="Montserrat"/>
                <a:sym typeface="Montserrat"/>
              </a:rPr>
              <a:t>Module 4, THE UPCYCLING PROCESS: TECHNIQUES OF TAILORING</a:t>
            </a:r>
            <a:endParaRPr lang="it-IT" sz="2450" dirty="0">
              <a:solidFill>
                <a:srgbClr val="1E2328"/>
              </a:solidFill>
              <a:latin typeface="Montserrat"/>
              <a:ea typeface="Montserrat"/>
              <a:cs typeface="Montserrat"/>
              <a:sym typeface="Montserrat"/>
            </a:endParaRPr>
          </a:p>
          <a:p>
            <a:pPr marL="0" marR="0" lvl="0" indent="0" algn="ctr">
              <a:lnSpc>
                <a:spcPct val="122008"/>
              </a:lnSpc>
              <a:spcBef>
                <a:spcPts val="0"/>
              </a:spcBef>
              <a:spcAft>
                <a:spcPts val="0"/>
              </a:spcAft>
              <a:buNone/>
            </a:pPr>
            <a:r>
              <a:rPr lang="en-US" sz="2450" dirty="0">
                <a:solidFill>
                  <a:srgbClr val="1E2328"/>
                </a:solidFill>
                <a:latin typeface="Montserrat"/>
                <a:ea typeface="Montserrat"/>
                <a:cs typeface="Montserrat"/>
                <a:sym typeface="Montserrat"/>
              </a:rPr>
              <a:t>FOR RE-STYLING AND RENOVATION</a:t>
            </a:r>
            <a:endParaRPr sz="3650" dirty="0">
              <a:solidFill>
                <a:srgbClr val="1E2328"/>
              </a:solidFill>
              <a:latin typeface="Montserrat"/>
              <a:ea typeface="Montserrat"/>
              <a:cs typeface="Montserrat"/>
            </a:endParaRPr>
          </a:p>
        </p:txBody>
      </p:sp>
      <p:sp>
        <p:nvSpPr>
          <p:cNvPr id="355" name="Google Shape;355;p11"/>
          <p:cNvSpPr txBox="1"/>
          <p:nvPr/>
        </p:nvSpPr>
        <p:spPr>
          <a:xfrm rot="16200000">
            <a:off x="15833779" y="7446304"/>
            <a:ext cx="3286080" cy="337913"/>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1800">
                <a:solidFill>
                  <a:srgbClr val="1E2328"/>
                </a:solidFill>
                <a:latin typeface="Montserrat"/>
                <a:ea typeface="Montserrat"/>
                <a:cs typeface="Montserrat"/>
                <a:sym typeface="Montserrat"/>
              </a:rPr>
              <a:t>www.fashionupproject.com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grpSp>
        <p:nvGrpSpPr>
          <p:cNvPr id="360" name="Google Shape;360;p12"/>
          <p:cNvGrpSpPr/>
          <p:nvPr/>
        </p:nvGrpSpPr>
        <p:grpSpPr>
          <a:xfrm>
            <a:off x="0" y="1033462"/>
            <a:ext cx="1028700" cy="9253538"/>
            <a:chOff x="0" y="0"/>
            <a:chExt cx="222487" cy="2001355"/>
          </a:xfrm>
        </p:grpSpPr>
        <p:sp>
          <p:nvSpPr>
            <p:cNvPr id="361" name="Google Shape;361;p12"/>
            <p:cNvSpPr/>
            <p:nvPr/>
          </p:nvSpPr>
          <p:spPr>
            <a:xfrm>
              <a:off x="0" y="0"/>
              <a:ext cx="222487" cy="2001355"/>
            </a:xfrm>
            <a:custGeom>
              <a:avLst/>
              <a:gdLst/>
              <a:ahLst/>
              <a:cxnLst/>
              <a:rect l="l" t="t" r="r" b="b"/>
              <a:pathLst>
                <a:path w="222487" h="2001355" extrusionOk="0">
                  <a:moveTo>
                    <a:pt x="0" y="0"/>
                  </a:moveTo>
                  <a:lnTo>
                    <a:pt x="222487" y="0"/>
                  </a:lnTo>
                  <a:lnTo>
                    <a:pt x="222487" y="2001355"/>
                  </a:lnTo>
                  <a:lnTo>
                    <a:pt x="0" y="2001355"/>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 name="Google Shape;362;p12"/>
            <p:cNvSpPr txBox="1"/>
            <p:nvPr/>
          </p:nvSpPr>
          <p:spPr>
            <a:xfrm>
              <a:off x="0" y="0"/>
              <a:ext cx="222487" cy="2001355"/>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63" name="Google Shape;363;p12"/>
          <p:cNvGrpSpPr/>
          <p:nvPr/>
        </p:nvGrpSpPr>
        <p:grpSpPr>
          <a:xfrm>
            <a:off x="0" y="0"/>
            <a:ext cx="18288000" cy="10287000"/>
            <a:chOff x="0" y="0"/>
            <a:chExt cx="24384000" cy="13716000"/>
          </a:xfrm>
        </p:grpSpPr>
        <p:cxnSp>
          <p:nvCxnSpPr>
            <p:cNvPr id="364" name="Google Shape;364;p12"/>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365" name="Google Shape;365;p12"/>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366" name="Google Shape;366;p12"/>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367" name="Google Shape;367;p12"/>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368" name="Google Shape;368;p12"/>
          <p:cNvGrpSpPr/>
          <p:nvPr/>
        </p:nvGrpSpPr>
        <p:grpSpPr>
          <a:xfrm>
            <a:off x="0" y="4067054"/>
            <a:ext cx="3933182" cy="2152892"/>
            <a:chOff x="0" y="0"/>
            <a:chExt cx="5244242" cy="2870523"/>
          </a:xfrm>
        </p:grpSpPr>
        <p:grpSp>
          <p:nvGrpSpPr>
            <p:cNvPr id="369" name="Google Shape;369;p12"/>
            <p:cNvGrpSpPr/>
            <p:nvPr/>
          </p:nvGrpSpPr>
          <p:grpSpPr>
            <a:xfrm>
              <a:off x="0" y="0"/>
              <a:ext cx="5244242" cy="2870523"/>
              <a:chOff x="0" y="0"/>
              <a:chExt cx="1980673" cy="1084155"/>
            </a:xfrm>
          </p:grpSpPr>
          <p:sp>
            <p:nvSpPr>
              <p:cNvPr id="370" name="Google Shape;370;p12"/>
              <p:cNvSpPr/>
              <p:nvPr/>
            </p:nvSpPr>
            <p:spPr>
              <a:xfrm>
                <a:off x="0" y="0"/>
                <a:ext cx="1980673" cy="1084155"/>
              </a:xfrm>
              <a:custGeom>
                <a:avLst/>
                <a:gdLst/>
                <a:ahLst/>
                <a:cxnLst/>
                <a:rect l="l" t="t" r="r" b="b"/>
                <a:pathLst>
                  <a:path w="1980673" h="1084155" extrusionOk="0">
                    <a:moveTo>
                      <a:pt x="0" y="0"/>
                    </a:moveTo>
                    <a:lnTo>
                      <a:pt x="1980673" y="0"/>
                    </a:lnTo>
                    <a:lnTo>
                      <a:pt x="1980673" y="1084155"/>
                    </a:lnTo>
                    <a:lnTo>
                      <a:pt x="0" y="1084155"/>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 name="Google Shape;371;p12"/>
              <p:cNvSpPr txBox="1"/>
              <p:nvPr/>
            </p:nvSpPr>
            <p:spPr>
              <a:xfrm>
                <a:off x="0" y="0"/>
                <a:ext cx="1980673" cy="1084155"/>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372" name="Google Shape;372;p12"/>
            <p:cNvSpPr txBox="1"/>
            <p:nvPr/>
          </p:nvSpPr>
          <p:spPr>
            <a:xfrm>
              <a:off x="594936" y="1078965"/>
              <a:ext cx="3453894" cy="703068"/>
            </a:xfrm>
            <a:prstGeom prst="rect">
              <a:avLst/>
            </a:prstGeom>
            <a:noFill/>
            <a:ln>
              <a:noFill/>
            </a:ln>
          </p:spPr>
          <p:txBody>
            <a:bodyPr spcFirstLastPara="1" wrap="square" lIns="0" tIns="0" rIns="0" bIns="0" anchor="t" anchorCtr="0">
              <a:spAutoFit/>
            </a:bodyPr>
            <a:lstStyle/>
            <a:p>
              <a:pPr marL="0" marR="0" lvl="0" indent="0" algn="l" rtl="0">
                <a:lnSpc>
                  <a:spcPct val="121991"/>
                </a:lnSpc>
                <a:spcBef>
                  <a:spcPts val="0"/>
                </a:spcBef>
                <a:spcAft>
                  <a:spcPts val="0"/>
                </a:spcAft>
                <a:buNone/>
              </a:pPr>
              <a:r>
                <a:rPr lang="en-US" sz="3465">
                  <a:solidFill>
                    <a:srgbClr val="FFFFFF"/>
                  </a:solidFill>
                  <a:latin typeface="DM Serif Display"/>
                  <a:ea typeface="DM Serif Display"/>
                  <a:cs typeface="DM Serif Display"/>
                  <a:sym typeface="DM Serif Display"/>
                </a:rPr>
                <a:t>References</a:t>
              </a:r>
              <a:endParaRPr/>
            </a:p>
          </p:txBody>
        </p:sp>
      </p:grpSp>
      <p:cxnSp>
        <p:nvCxnSpPr>
          <p:cNvPr id="373" name="Google Shape;373;p12"/>
          <p:cNvCxnSpPr/>
          <p:nvPr/>
        </p:nvCxnSpPr>
        <p:spPr>
          <a:xfrm rot="22765">
            <a:off x="10111530" y="4988719"/>
            <a:ext cx="719057" cy="0"/>
          </a:xfrm>
          <a:prstGeom prst="straightConnector1">
            <a:avLst/>
          </a:prstGeom>
          <a:noFill/>
          <a:ln w="9525" cap="flat" cmpd="sng">
            <a:solidFill>
              <a:srgbClr val="CFCF5A"/>
            </a:solidFill>
            <a:prstDash val="solid"/>
            <a:round/>
            <a:headEnd type="none" w="sm" len="sm"/>
            <a:tailEnd type="none" w="sm" len="sm"/>
          </a:ln>
        </p:spPr>
      </p:cxnSp>
      <p:sp>
        <p:nvSpPr>
          <p:cNvPr id="374" name="Google Shape;374;p12"/>
          <p:cNvSpPr txBox="1"/>
          <p:nvPr/>
        </p:nvSpPr>
        <p:spPr>
          <a:xfrm>
            <a:off x="4372923" y="3489960"/>
            <a:ext cx="11951400" cy="6522300"/>
          </a:xfrm>
          <a:prstGeom prst="rect">
            <a:avLst/>
          </a:prstGeom>
          <a:noFill/>
          <a:ln>
            <a:noFill/>
          </a:ln>
        </p:spPr>
        <p:txBody>
          <a:bodyPr spcFirstLastPara="1" wrap="square" lIns="0" tIns="0" rIns="0" bIns="0" anchor="t" anchorCtr="0">
            <a:spAutoFit/>
          </a:bodyPr>
          <a:lstStyle/>
          <a:p>
            <a:pPr marL="914400" marR="0" lvl="0" indent="0" algn="l" rtl="0">
              <a:lnSpc>
                <a:spcPct val="150022"/>
              </a:lnSpc>
              <a:spcBef>
                <a:spcPts val="0"/>
              </a:spcBef>
              <a:spcAft>
                <a:spcPts val="0"/>
              </a:spcAft>
              <a:buNone/>
            </a:pPr>
            <a:endParaRPr sz="1300" b="1" u="sng">
              <a:solidFill>
                <a:schemeClr val="hlink"/>
              </a:solidFill>
            </a:endParaRPr>
          </a:p>
          <a:p>
            <a:pPr marL="457200" lvl="0" indent="-361950" algn="just" rtl="0">
              <a:lnSpc>
                <a:spcPct val="115000"/>
              </a:lnSpc>
              <a:spcBef>
                <a:spcPts val="1200"/>
              </a:spcBef>
              <a:spcAft>
                <a:spcPts val="0"/>
              </a:spcAft>
              <a:buClr>
                <a:schemeClr val="dk1"/>
              </a:buClr>
              <a:buSzPts val="2100"/>
              <a:buFont typeface="Montserrat"/>
              <a:buChar char="●"/>
            </a:pPr>
            <a:r>
              <a:rPr lang="en-US" sz="2100">
                <a:solidFill>
                  <a:schemeClr val="dk1"/>
                </a:solidFill>
                <a:latin typeface="Montserrat"/>
                <a:ea typeface="Montserrat"/>
                <a:cs typeface="Montserrat"/>
                <a:sym typeface="Montserrat"/>
              </a:rPr>
              <a:t>Aldrich, W. (2008) </a:t>
            </a:r>
            <a:r>
              <a:rPr lang="en-US" sz="2100" i="1">
                <a:solidFill>
                  <a:schemeClr val="dk1"/>
                </a:solidFill>
                <a:latin typeface="Montserrat"/>
                <a:ea typeface="Montserrat"/>
                <a:cs typeface="Montserrat"/>
                <a:sym typeface="Montserrat"/>
              </a:rPr>
              <a:t>Metric pattern cutting for women’s wear</a:t>
            </a:r>
            <a:r>
              <a:rPr lang="en-US" sz="2100">
                <a:solidFill>
                  <a:schemeClr val="dk1"/>
                </a:solidFill>
                <a:latin typeface="Montserrat"/>
                <a:ea typeface="Montserrat"/>
                <a:cs typeface="Montserrat"/>
                <a:sym typeface="Montserrat"/>
              </a:rPr>
              <a:t>. Oxford: Blackwell Publishing.</a:t>
            </a:r>
            <a:endParaRPr sz="2100">
              <a:solidFill>
                <a:schemeClr val="dk1"/>
              </a:solidFill>
              <a:latin typeface="Montserrat"/>
              <a:ea typeface="Montserrat"/>
              <a:cs typeface="Montserrat"/>
              <a:sym typeface="Montserrat"/>
            </a:endParaRPr>
          </a:p>
          <a:p>
            <a:pPr marL="457200" lvl="0" indent="-361950" algn="just" rtl="0">
              <a:lnSpc>
                <a:spcPct val="115000"/>
              </a:lnSpc>
              <a:spcBef>
                <a:spcPts val="0"/>
              </a:spcBef>
              <a:spcAft>
                <a:spcPts val="0"/>
              </a:spcAft>
              <a:buClr>
                <a:schemeClr val="dk1"/>
              </a:buClr>
              <a:buSzPts val="2100"/>
              <a:buFont typeface="Montserrat"/>
              <a:buChar char="●"/>
            </a:pPr>
            <a:r>
              <a:rPr lang="en-US" sz="2100">
                <a:solidFill>
                  <a:schemeClr val="dk1"/>
                </a:solidFill>
                <a:latin typeface="Montserrat"/>
                <a:ea typeface="Montserrat"/>
                <a:cs typeface="Montserrat"/>
                <a:sym typeface="Montserrat"/>
              </a:rPr>
              <a:t>Aldrich, W. (2011) </a:t>
            </a:r>
            <a:r>
              <a:rPr lang="en-US" sz="2100" i="1">
                <a:solidFill>
                  <a:schemeClr val="dk1"/>
                </a:solidFill>
                <a:latin typeface="Montserrat"/>
                <a:ea typeface="Montserrat"/>
                <a:cs typeface="Montserrat"/>
                <a:sym typeface="Montserrat"/>
              </a:rPr>
              <a:t>Metric pattern cutting for menswear: Including unisex clothes and Computer Aided Design</a:t>
            </a:r>
            <a:r>
              <a:rPr lang="en-US" sz="2100">
                <a:solidFill>
                  <a:schemeClr val="dk1"/>
                </a:solidFill>
                <a:latin typeface="Montserrat"/>
                <a:ea typeface="Montserrat"/>
                <a:cs typeface="Montserrat"/>
                <a:sym typeface="Montserrat"/>
              </a:rPr>
              <a:t>. Hoboken, N.J, Chichester: Wiley ; John Wiley distributor.</a:t>
            </a:r>
            <a:endParaRPr sz="2100">
              <a:solidFill>
                <a:schemeClr val="dk1"/>
              </a:solidFill>
              <a:latin typeface="Montserrat"/>
              <a:ea typeface="Montserrat"/>
              <a:cs typeface="Montserrat"/>
              <a:sym typeface="Montserrat"/>
            </a:endParaRPr>
          </a:p>
          <a:p>
            <a:pPr marL="457200" lvl="0" indent="-361950" algn="just" rtl="0">
              <a:lnSpc>
                <a:spcPct val="115000"/>
              </a:lnSpc>
              <a:spcBef>
                <a:spcPts val="0"/>
              </a:spcBef>
              <a:spcAft>
                <a:spcPts val="0"/>
              </a:spcAft>
              <a:buClr>
                <a:schemeClr val="dk1"/>
              </a:buClr>
              <a:buSzPts val="2100"/>
              <a:buFont typeface="Montserrat"/>
              <a:buChar char="●"/>
            </a:pPr>
            <a:r>
              <a:rPr lang="en-US" sz="2100" i="1">
                <a:solidFill>
                  <a:schemeClr val="dk1"/>
                </a:solidFill>
                <a:latin typeface="Montserrat"/>
                <a:ea typeface="Montserrat"/>
                <a:cs typeface="Montserrat"/>
                <a:sym typeface="Montserrat"/>
              </a:rPr>
              <a:t>Educator space</a:t>
            </a:r>
            <a:r>
              <a:rPr lang="en-US" sz="2100">
                <a:solidFill>
                  <a:schemeClr val="dk1"/>
                </a:solidFill>
                <a:latin typeface="Montserrat"/>
                <a:ea typeface="Montserrat"/>
                <a:cs typeface="Montserrat"/>
                <a:sym typeface="Montserrat"/>
              </a:rPr>
              <a:t> (no date) </a:t>
            </a:r>
            <a:r>
              <a:rPr lang="en-US" sz="2100" i="1">
                <a:solidFill>
                  <a:schemeClr val="dk1"/>
                </a:solidFill>
                <a:latin typeface="Montserrat"/>
                <a:ea typeface="Montserrat"/>
                <a:cs typeface="Montserrat"/>
                <a:sym typeface="Montserrat"/>
              </a:rPr>
              <a:t>Redress Design Award</a:t>
            </a:r>
            <a:r>
              <a:rPr lang="en-US" sz="2100">
                <a:solidFill>
                  <a:schemeClr val="dk1"/>
                </a:solidFill>
                <a:latin typeface="Montserrat"/>
                <a:ea typeface="Montserrat"/>
                <a:cs typeface="Montserrat"/>
                <a:sym typeface="Montserrat"/>
              </a:rPr>
              <a:t>. Available at: https://www.redressdesignaward.com/academy/educator (Accessed: 11 October 2024).</a:t>
            </a:r>
            <a:endParaRPr sz="2100">
              <a:solidFill>
                <a:schemeClr val="dk1"/>
              </a:solidFill>
              <a:latin typeface="Montserrat"/>
              <a:ea typeface="Montserrat"/>
              <a:cs typeface="Montserrat"/>
              <a:sym typeface="Montserrat"/>
            </a:endParaRPr>
          </a:p>
          <a:p>
            <a:pPr marL="457200" lvl="0" indent="-361950" algn="just" rtl="0">
              <a:lnSpc>
                <a:spcPct val="115000"/>
              </a:lnSpc>
              <a:spcBef>
                <a:spcPts val="0"/>
              </a:spcBef>
              <a:spcAft>
                <a:spcPts val="0"/>
              </a:spcAft>
              <a:buClr>
                <a:schemeClr val="dk1"/>
              </a:buClr>
              <a:buSzPts val="2100"/>
              <a:buFont typeface="Montserrat"/>
              <a:buChar char="●"/>
            </a:pPr>
            <a:r>
              <a:rPr lang="en-US" sz="2100">
                <a:solidFill>
                  <a:schemeClr val="dk1"/>
                </a:solidFill>
                <a:latin typeface="Montserrat"/>
                <a:ea typeface="Montserrat"/>
                <a:cs typeface="Montserrat"/>
                <a:sym typeface="Montserrat"/>
              </a:rPr>
              <a:t>Lewallen, C.B. (2024) </a:t>
            </a:r>
            <a:r>
              <a:rPr lang="en-US" sz="2100" i="1">
                <a:solidFill>
                  <a:schemeClr val="dk1"/>
                </a:solidFill>
                <a:latin typeface="Montserrat"/>
                <a:ea typeface="Montserrat"/>
                <a:cs typeface="Montserrat"/>
                <a:sym typeface="Montserrat"/>
              </a:rPr>
              <a:t>Clothing alterations and repairs: Maintaining a sustainable wardrobe</a:t>
            </a:r>
            <a:r>
              <a:rPr lang="en-US" sz="2100">
                <a:solidFill>
                  <a:schemeClr val="dk1"/>
                </a:solidFill>
                <a:latin typeface="Montserrat"/>
                <a:ea typeface="Montserrat"/>
                <a:cs typeface="Montserrat"/>
                <a:sym typeface="Montserrat"/>
              </a:rPr>
              <a:t>. London: Bloomsbury Visual Arts.</a:t>
            </a:r>
            <a:endParaRPr sz="2100">
              <a:solidFill>
                <a:schemeClr val="dk1"/>
              </a:solidFill>
              <a:latin typeface="Montserrat"/>
              <a:ea typeface="Montserrat"/>
              <a:cs typeface="Montserrat"/>
              <a:sym typeface="Montserrat"/>
            </a:endParaRPr>
          </a:p>
          <a:p>
            <a:pPr marL="457200" lvl="0" indent="-361950" algn="just" rtl="0">
              <a:lnSpc>
                <a:spcPct val="115000"/>
              </a:lnSpc>
              <a:spcBef>
                <a:spcPts val="0"/>
              </a:spcBef>
              <a:spcAft>
                <a:spcPts val="0"/>
              </a:spcAft>
              <a:buClr>
                <a:schemeClr val="dk1"/>
              </a:buClr>
              <a:buSzPts val="2100"/>
              <a:buFont typeface="Montserrat"/>
              <a:buChar char="●"/>
            </a:pPr>
            <a:r>
              <a:rPr lang="en-US" sz="2100">
                <a:solidFill>
                  <a:schemeClr val="dk1"/>
                </a:solidFill>
                <a:latin typeface="Montserrat"/>
                <a:ea typeface="Montserrat"/>
                <a:cs typeface="Montserrat"/>
                <a:sym typeface="Montserrat"/>
              </a:rPr>
              <a:t>Maynard, L. (2010) </a:t>
            </a:r>
            <a:r>
              <a:rPr lang="en-US" sz="2100" i="1">
                <a:solidFill>
                  <a:schemeClr val="dk1"/>
                </a:solidFill>
                <a:latin typeface="Montserrat"/>
                <a:ea typeface="Montserrat"/>
                <a:cs typeface="Montserrat"/>
                <a:sym typeface="Montserrat"/>
              </a:rPr>
              <a:t>Couture sewing techniques: The Dressmaker’s Handbook of Couture Sewing Techniques</a:t>
            </a:r>
            <a:r>
              <a:rPr lang="en-US" sz="2100">
                <a:solidFill>
                  <a:schemeClr val="dk1"/>
                </a:solidFill>
                <a:latin typeface="Montserrat"/>
                <a:ea typeface="Montserrat"/>
                <a:cs typeface="Montserrat"/>
                <a:sym typeface="Montserrat"/>
              </a:rPr>
              <a:t>. Loveland, CO: Interweave Press.</a:t>
            </a:r>
            <a:endParaRPr sz="2100">
              <a:solidFill>
                <a:schemeClr val="dk1"/>
              </a:solidFill>
              <a:latin typeface="Montserrat"/>
              <a:ea typeface="Montserrat"/>
              <a:cs typeface="Montserrat"/>
              <a:sym typeface="Montserrat"/>
            </a:endParaRPr>
          </a:p>
          <a:p>
            <a:pPr marL="457200" lvl="0" indent="-361950" algn="just" rtl="0">
              <a:lnSpc>
                <a:spcPct val="115000"/>
              </a:lnSpc>
              <a:spcBef>
                <a:spcPts val="0"/>
              </a:spcBef>
              <a:spcAft>
                <a:spcPts val="0"/>
              </a:spcAft>
              <a:buClr>
                <a:schemeClr val="dk1"/>
              </a:buClr>
              <a:buSzPts val="2100"/>
              <a:buFont typeface="Montserrat"/>
              <a:buChar char="●"/>
            </a:pPr>
            <a:r>
              <a:rPr lang="en-US" sz="2100" i="1">
                <a:solidFill>
                  <a:schemeClr val="dk1"/>
                </a:solidFill>
                <a:latin typeface="Montserrat"/>
                <a:ea typeface="Montserrat"/>
                <a:cs typeface="Montserrat"/>
                <a:sym typeface="Montserrat"/>
              </a:rPr>
              <a:t>Reader’s Digest Grande Livro da Costura</a:t>
            </a:r>
            <a:r>
              <a:rPr lang="en-US" sz="2100">
                <a:solidFill>
                  <a:schemeClr val="dk1"/>
                </a:solidFill>
                <a:latin typeface="Montserrat"/>
                <a:ea typeface="Montserrat"/>
                <a:cs typeface="Montserrat"/>
                <a:sym typeface="Montserrat"/>
              </a:rPr>
              <a:t> (1979). Porto: Ambar.</a:t>
            </a:r>
            <a:endParaRPr sz="2100">
              <a:solidFill>
                <a:schemeClr val="dk1"/>
              </a:solidFill>
              <a:latin typeface="Montserrat"/>
              <a:ea typeface="Montserrat"/>
              <a:cs typeface="Montserrat"/>
              <a:sym typeface="Montserrat"/>
            </a:endParaRPr>
          </a:p>
          <a:p>
            <a:pPr marL="457200" lvl="0" indent="-361950" algn="just" rtl="0">
              <a:lnSpc>
                <a:spcPct val="115000"/>
              </a:lnSpc>
              <a:spcBef>
                <a:spcPts val="0"/>
              </a:spcBef>
              <a:spcAft>
                <a:spcPts val="0"/>
              </a:spcAft>
              <a:buClr>
                <a:schemeClr val="dk1"/>
              </a:buClr>
              <a:buSzPts val="2100"/>
              <a:buFont typeface="Montserrat"/>
              <a:buChar char="●"/>
            </a:pPr>
            <a:r>
              <a:rPr lang="en-US" sz="2100" i="1">
                <a:solidFill>
                  <a:schemeClr val="dk1"/>
                </a:solidFill>
                <a:latin typeface="Montserrat"/>
                <a:ea typeface="Montserrat"/>
                <a:cs typeface="Montserrat"/>
                <a:sym typeface="Montserrat"/>
              </a:rPr>
              <a:t>Reader’s Digest Grande Livro dos Lavores</a:t>
            </a:r>
            <a:r>
              <a:rPr lang="en-US" sz="2100">
                <a:solidFill>
                  <a:schemeClr val="dk1"/>
                </a:solidFill>
                <a:latin typeface="Montserrat"/>
                <a:ea typeface="Montserrat"/>
                <a:cs typeface="Montserrat"/>
                <a:sym typeface="Montserrat"/>
              </a:rPr>
              <a:t> (1985). Porto: Ambar </a:t>
            </a:r>
            <a:endParaRPr sz="2100">
              <a:solidFill>
                <a:schemeClr val="dk1"/>
              </a:solidFill>
              <a:latin typeface="Montserrat"/>
              <a:ea typeface="Montserrat"/>
              <a:cs typeface="Montserrat"/>
              <a:sym typeface="Montserrat"/>
            </a:endParaRPr>
          </a:p>
          <a:p>
            <a:pPr marL="457200" lvl="0" indent="-361950" algn="just" rtl="0">
              <a:lnSpc>
                <a:spcPct val="115000"/>
              </a:lnSpc>
              <a:spcBef>
                <a:spcPts val="0"/>
              </a:spcBef>
              <a:spcAft>
                <a:spcPts val="0"/>
              </a:spcAft>
              <a:buClr>
                <a:schemeClr val="dk1"/>
              </a:buClr>
              <a:buSzPts val="2100"/>
              <a:buFont typeface="Montserrat"/>
              <a:buChar char="●"/>
            </a:pPr>
            <a:r>
              <a:rPr lang="en-US" sz="2100">
                <a:solidFill>
                  <a:schemeClr val="dk1"/>
                </a:solidFill>
                <a:latin typeface="Montserrat"/>
                <a:ea typeface="Montserrat"/>
                <a:cs typeface="Montserrat"/>
                <a:sym typeface="Montserrat"/>
              </a:rPr>
              <a:t>Thompson, H. and Whittington, N. (2012) </a:t>
            </a:r>
            <a:r>
              <a:rPr lang="en-US" sz="2100" i="1">
                <a:solidFill>
                  <a:schemeClr val="dk1"/>
                </a:solidFill>
                <a:latin typeface="Montserrat"/>
                <a:ea typeface="Montserrat"/>
                <a:cs typeface="Montserrat"/>
                <a:sym typeface="Montserrat"/>
              </a:rPr>
              <a:t>Remake it clothes: The Essential Guide to Resourceful Fashion: With over 500 tricks, tips and inspirational designs</a:t>
            </a:r>
            <a:r>
              <a:rPr lang="en-US" sz="2100">
                <a:solidFill>
                  <a:schemeClr val="dk1"/>
                </a:solidFill>
                <a:latin typeface="Montserrat"/>
                <a:ea typeface="Montserrat"/>
                <a:cs typeface="Montserrat"/>
                <a:sym typeface="Montserrat"/>
              </a:rPr>
              <a:t>. London: Thames &amp; Hudson.</a:t>
            </a:r>
            <a:endParaRPr sz="2100">
              <a:solidFill>
                <a:schemeClr val="dk1"/>
              </a:solidFill>
              <a:latin typeface="Montserrat"/>
              <a:ea typeface="Montserrat"/>
              <a:cs typeface="Montserrat"/>
              <a:sym typeface="Montserrat"/>
            </a:endParaRPr>
          </a:p>
          <a:p>
            <a:pPr marL="0" marR="0" lvl="0" indent="0" algn="l" rtl="0">
              <a:lnSpc>
                <a:spcPct val="150022"/>
              </a:lnSpc>
              <a:spcBef>
                <a:spcPts val="1200"/>
              </a:spcBef>
              <a:spcAft>
                <a:spcPts val="0"/>
              </a:spcAft>
              <a:buNone/>
            </a:pPr>
            <a:endParaRPr sz="2199">
              <a:solidFill>
                <a:schemeClr val="dk1"/>
              </a:solidFill>
              <a:latin typeface="Montserrat"/>
              <a:ea typeface="Montserrat"/>
              <a:cs typeface="Montserrat"/>
              <a:sym typeface="Montserrat"/>
            </a:endParaRPr>
          </a:p>
        </p:txBody>
      </p:sp>
      <p:sp>
        <p:nvSpPr>
          <p:cNvPr id="375" name="Google Shape;375;p12"/>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a:p>
        </p:txBody>
      </p:sp>
      <p:sp>
        <p:nvSpPr>
          <p:cNvPr id="376" name="Google Shape;376;p12"/>
          <p:cNvSpPr txBox="1"/>
          <p:nvPr/>
        </p:nvSpPr>
        <p:spPr>
          <a:xfrm>
            <a:off x="5148900" y="122288"/>
            <a:ext cx="11424600" cy="919995"/>
          </a:xfrm>
          <a:prstGeom prst="rect">
            <a:avLst/>
          </a:prstGeom>
          <a:noFill/>
          <a:ln>
            <a:noFill/>
          </a:ln>
        </p:spPr>
        <p:txBody>
          <a:bodyPr spcFirstLastPara="1" wrap="square" lIns="0" tIns="0" rIns="0" bIns="0" anchor="t" anchorCtr="0">
            <a:spAutoFit/>
          </a:bodyPr>
          <a:lstStyle/>
          <a:p>
            <a:pPr algn="ctr">
              <a:lnSpc>
                <a:spcPct val="122008"/>
              </a:lnSpc>
            </a:pPr>
            <a:r>
              <a:rPr lang="en-US" sz="2450" dirty="0">
                <a:solidFill>
                  <a:srgbClr val="1E2328"/>
                </a:solidFill>
                <a:latin typeface="Montserrat"/>
                <a:ea typeface="Montserrat"/>
                <a:cs typeface="Montserrat"/>
                <a:sym typeface="Montserrat"/>
              </a:rPr>
              <a:t>Module 4, THE UPCYCLING PROCESS: TECHNIQUES OF TAILORING</a:t>
            </a:r>
            <a:endParaRPr lang="it-IT" sz="3699" dirty="0">
              <a:solidFill>
                <a:srgbClr val="1E2328"/>
              </a:solidFill>
              <a:latin typeface="Montserrat"/>
              <a:ea typeface="Montserrat"/>
              <a:cs typeface="Montserrat"/>
            </a:endParaRPr>
          </a:p>
          <a:p>
            <a:pPr marL="0" marR="0" lvl="0" indent="0" algn="ctr">
              <a:lnSpc>
                <a:spcPct val="122008"/>
              </a:lnSpc>
              <a:spcBef>
                <a:spcPts val="0"/>
              </a:spcBef>
              <a:spcAft>
                <a:spcPts val="0"/>
              </a:spcAft>
              <a:buNone/>
            </a:pPr>
            <a:r>
              <a:rPr lang="en-US" sz="2450" dirty="0">
                <a:solidFill>
                  <a:srgbClr val="1E2328"/>
                </a:solidFill>
                <a:latin typeface="Montserrat"/>
                <a:ea typeface="Montserrat"/>
                <a:cs typeface="Montserrat"/>
                <a:sym typeface="Montserrat"/>
              </a:rPr>
              <a:t>FOR RE-STYLING AND RENOVATION</a:t>
            </a:r>
            <a:endParaRPr sz="3650" dirty="0">
              <a:solidFill>
                <a:srgbClr val="1E2328"/>
              </a:solidFill>
              <a:latin typeface="Montserrat"/>
              <a:ea typeface="Montserrat"/>
              <a:cs typeface="Montserrat"/>
            </a:endParaRPr>
          </a:p>
        </p:txBody>
      </p:sp>
      <p:sp>
        <p:nvSpPr>
          <p:cNvPr id="377" name="Google Shape;377;p12"/>
          <p:cNvSpPr txBox="1"/>
          <p:nvPr/>
        </p:nvSpPr>
        <p:spPr>
          <a:xfrm rot="16200000">
            <a:off x="15849019" y="7461544"/>
            <a:ext cx="3255600" cy="337913"/>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1800">
                <a:solidFill>
                  <a:srgbClr val="1E2328"/>
                </a:solidFill>
                <a:latin typeface="Montserrat"/>
                <a:ea typeface="Montserrat"/>
                <a:cs typeface="Montserrat"/>
                <a:sym typeface="Montserrat"/>
              </a:rPr>
              <a:t>www.fashionupproject.com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cxnSp>
        <p:nvCxnSpPr>
          <p:cNvPr id="103" name="Google Shape;103;p2"/>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104" name="Google Shape;104;p2"/>
          <p:cNvGrpSpPr/>
          <p:nvPr/>
        </p:nvGrpSpPr>
        <p:grpSpPr>
          <a:xfrm>
            <a:off x="0" y="9263063"/>
            <a:ext cx="12735070" cy="1023937"/>
            <a:chOff x="0" y="0"/>
            <a:chExt cx="10109079" cy="812800"/>
          </a:xfrm>
        </p:grpSpPr>
        <p:sp>
          <p:nvSpPr>
            <p:cNvPr id="105" name="Google Shape;105;p2"/>
            <p:cNvSpPr/>
            <p:nvPr/>
          </p:nvSpPr>
          <p:spPr>
            <a:xfrm>
              <a:off x="0" y="0"/>
              <a:ext cx="10109079" cy="812800"/>
            </a:xfrm>
            <a:custGeom>
              <a:avLst/>
              <a:gdLst/>
              <a:ahLst/>
              <a:cxnLst/>
              <a:rect l="l" t="t" r="r" b="b"/>
              <a:pathLst>
                <a:path w="10109079" h="812800" extrusionOk="0">
                  <a:moveTo>
                    <a:pt x="0" y="0"/>
                  </a:moveTo>
                  <a:lnTo>
                    <a:pt x="10109079" y="0"/>
                  </a:lnTo>
                  <a:lnTo>
                    <a:pt x="10109079" y="812800"/>
                  </a:lnTo>
                  <a:lnTo>
                    <a:pt x="0" y="8128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 name="Google Shape;106;p2"/>
            <p:cNvSpPr txBox="1"/>
            <p:nvPr/>
          </p:nvSpPr>
          <p:spPr>
            <a:xfrm>
              <a:off x="0" y="0"/>
              <a:ext cx="10109079"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7" name="Google Shape;107;p2"/>
          <p:cNvGrpSpPr/>
          <p:nvPr/>
        </p:nvGrpSpPr>
        <p:grpSpPr>
          <a:xfrm>
            <a:off x="7751895" y="5657850"/>
            <a:ext cx="5296402" cy="5008320"/>
            <a:chOff x="0" y="0"/>
            <a:chExt cx="4204276" cy="3975597"/>
          </a:xfrm>
        </p:grpSpPr>
        <p:sp>
          <p:nvSpPr>
            <p:cNvPr id="108" name="Google Shape;108;p2"/>
            <p:cNvSpPr/>
            <p:nvPr/>
          </p:nvSpPr>
          <p:spPr>
            <a:xfrm>
              <a:off x="0" y="0"/>
              <a:ext cx="4204276" cy="3975597"/>
            </a:xfrm>
            <a:custGeom>
              <a:avLst/>
              <a:gdLst/>
              <a:ahLst/>
              <a:cxnLst/>
              <a:rect l="l" t="t" r="r" b="b"/>
              <a:pathLst>
                <a:path w="4204276" h="3975597" extrusionOk="0">
                  <a:moveTo>
                    <a:pt x="0" y="0"/>
                  </a:moveTo>
                  <a:lnTo>
                    <a:pt x="4204276" y="0"/>
                  </a:lnTo>
                  <a:lnTo>
                    <a:pt x="4204276" y="3975597"/>
                  </a:lnTo>
                  <a:lnTo>
                    <a:pt x="0" y="3975597"/>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p2"/>
            <p:cNvSpPr txBox="1"/>
            <p:nvPr/>
          </p:nvSpPr>
          <p:spPr>
            <a:xfrm>
              <a:off x="0" y="0"/>
              <a:ext cx="4204276" cy="3975597"/>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pic>
        <p:nvPicPr>
          <p:cNvPr id="110" name="Google Shape;110;p2"/>
          <p:cNvPicPr preferRelativeResize="0"/>
          <p:nvPr/>
        </p:nvPicPr>
        <p:blipFill rotWithShape="1">
          <a:blip r:embed="rId3">
            <a:alphaModFix/>
          </a:blip>
          <a:srcRect t="1182" b="1181"/>
          <a:stretch/>
        </p:blipFill>
        <p:spPr>
          <a:xfrm>
            <a:off x="7751895" y="1028700"/>
            <a:ext cx="9482623" cy="9258300"/>
          </a:xfrm>
          <a:prstGeom prst="rect">
            <a:avLst/>
          </a:prstGeom>
          <a:noFill/>
          <a:ln>
            <a:noFill/>
          </a:ln>
        </p:spPr>
      </p:pic>
      <p:sp>
        <p:nvSpPr>
          <p:cNvPr id="111" name="Google Shape;111;p2"/>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a:p>
        </p:txBody>
      </p:sp>
      <p:cxnSp>
        <p:nvCxnSpPr>
          <p:cNvPr id="112" name="Google Shape;112;p2"/>
          <p:cNvCxnSpPr/>
          <p:nvPr/>
        </p:nvCxnSpPr>
        <p:spPr>
          <a:xfrm rot="10800000">
            <a:off x="16675331" y="0"/>
            <a:ext cx="0" cy="10287000"/>
          </a:xfrm>
          <a:prstGeom prst="straightConnector1">
            <a:avLst/>
          </a:prstGeom>
          <a:noFill/>
          <a:ln w="9525" cap="flat" cmpd="sng">
            <a:solidFill>
              <a:srgbClr val="1E2328"/>
            </a:solidFill>
            <a:prstDash val="solid"/>
            <a:round/>
            <a:headEnd type="none" w="sm" len="sm"/>
            <a:tailEnd type="none" w="sm" len="sm"/>
          </a:ln>
        </p:spPr>
      </p:cxnSp>
      <p:sp>
        <p:nvSpPr>
          <p:cNvPr id="113" name="Google Shape;113;p2"/>
          <p:cNvSpPr txBox="1"/>
          <p:nvPr/>
        </p:nvSpPr>
        <p:spPr>
          <a:xfrm>
            <a:off x="1031566" y="3023235"/>
            <a:ext cx="4695894" cy="4173854"/>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en-US" sz="2200" u="none" strike="noStrike">
                <a:solidFill>
                  <a:srgbClr val="000000"/>
                </a:solidFill>
                <a:latin typeface="Montserrat"/>
                <a:ea typeface="Montserrat"/>
                <a:cs typeface="Montserrat"/>
                <a:sym typeface="Montserra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114" name="Google Shape;114;p2"/>
          <p:cNvSpPr/>
          <p:nvPr/>
        </p:nvSpPr>
        <p:spPr>
          <a:xfrm>
            <a:off x="13662188" y="268369"/>
            <a:ext cx="2675477" cy="559152"/>
          </a:xfrm>
          <a:custGeom>
            <a:avLst/>
            <a:gdLst/>
            <a:ahLst/>
            <a:cxnLst/>
            <a:rect l="l" t="t" r="r" b="b"/>
            <a:pathLst>
              <a:path w="2675477" h="559152" extrusionOk="0">
                <a:moveTo>
                  <a:pt x="0" y="0"/>
                </a:moveTo>
                <a:lnTo>
                  <a:pt x="2675478" y="0"/>
                </a:lnTo>
                <a:lnTo>
                  <a:pt x="2675478" y="559152"/>
                </a:lnTo>
                <a:lnTo>
                  <a:pt x="0" y="55915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2"/>
          <p:cNvSpPr txBox="1"/>
          <p:nvPr/>
        </p:nvSpPr>
        <p:spPr>
          <a:xfrm rot="16200000">
            <a:off x="15826159" y="7492024"/>
            <a:ext cx="3347040" cy="337913"/>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1800">
                <a:solidFill>
                  <a:srgbClr val="1E2328"/>
                </a:solidFill>
                <a:latin typeface="Montserrat"/>
                <a:ea typeface="Montserrat"/>
                <a:cs typeface="Montserrat"/>
                <a:sym typeface="Montserrat"/>
              </a:rPr>
              <a:t>www.fashionupproject.com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grpSp>
        <p:nvGrpSpPr>
          <p:cNvPr id="121" name="Google Shape;121;p3"/>
          <p:cNvGrpSpPr/>
          <p:nvPr/>
        </p:nvGrpSpPr>
        <p:grpSpPr>
          <a:xfrm>
            <a:off x="0" y="0"/>
            <a:ext cx="18288000" cy="10287000"/>
            <a:chOff x="0" y="0"/>
            <a:chExt cx="24384000" cy="13716000"/>
          </a:xfrm>
        </p:grpSpPr>
        <p:cxnSp>
          <p:nvCxnSpPr>
            <p:cNvPr id="122" name="Google Shape;122;p3"/>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123" name="Google Shape;123;p3"/>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124" name="Google Shape;124;p3"/>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125" name="Google Shape;125;p3"/>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126" name="Google Shape;126;p3"/>
          <p:cNvGrpSpPr/>
          <p:nvPr/>
        </p:nvGrpSpPr>
        <p:grpSpPr>
          <a:xfrm>
            <a:off x="11814819" y="2052637"/>
            <a:ext cx="4415781" cy="7209712"/>
            <a:chOff x="0" y="0"/>
            <a:chExt cx="3505240" cy="5723059"/>
          </a:xfrm>
        </p:grpSpPr>
        <p:sp>
          <p:nvSpPr>
            <p:cNvPr id="127" name="Google Shape;127;p3"/>
            <p:cNvSpPr/>
            <p:nvPr/>
          </p:nvSpPr>
          <p:spPr>
            <a:xfrm>
              <a:off x="0" y="0"/>
              <a:ext cx="3505240" cy="5723058"/>
            </a:xfrm>
            <a:custGeom>
              <a:avLst/>
              <a:gdLst/>
              <a:ahLst/>
              <a:cxnLst/>
              <a:rect l="l" t="t" r="r" b="b"/>
              <a:pathLst>
                <a:path w="3505240" h="5723058" extrusionOk="0">
                  <a:moveTo>
                    <a:pt x="0" y="0"/>
                  </a:moveTo>
                  <a:lnTo>
                    <a:pt x="3505240" y="0"/>
                  </a:lnTo>
                  <a:lnTo>
                    <a:pt x="3505240" y="5723058"/>
                  </a:lnTo>
                  <a:lnTo>
                    <a:pt x="0" y="5723058"/>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3"/>
            <p:cNvSpPr txBox="1"/>
            <p:nvPr/>
          </p:nvSpPr>
          <p:spPr>
            <a:xfrm>
              <a:off x="0" y="0"/>
              <a:ext cx="3505240" cy="5723059"/>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pic>
        <p:nvPicPr>
          <p:cNvPr id="129" name="Google Shape;129;p3"/>
          <p:cNvPicPr preferRelativeResize="0"/>
          <p:nvPr/>
        </p:nvPicPr>
        <p:blipFill rotWithShape="1">
          <a:blip r:embed="rId4">
            <a:alphaModFix/>
          </a:blip>
          <a:srcRect t="25126" b="3955"/>
          <a:stretch/>
        </p:blipFill>
        <p:spPr>
          <a:xfrm>
            <a:off x="8427737" y="3076575"/>
            <a:ext cx="6774163" cy="7210425"/>
          </a:xfrm>
          <a:prstGeom prst="rect">
            <a:avLst/>
          </a:prstGeom>
          <a:noFill/>
          <a:ln>
            <a:noFill/>
          </a:ln>
        </p:spPr>
      </p:pic>
      <p:sp>
        <p:nvSpPr>
          <p:cNvPr id="130" name="Google Shape;130;p3"/>
          <p:cNvSpPr txBox="1"/>
          <p:nvPr/>
        </p:nvSpPr>
        <p:spPr>
          <a:xfrm>
            <a:off x="874394" y="1565798"/>
            <a:ext cx="6882900" cy="1847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000">
                <a:solidFill>
                  <a:srgbClr val="1E2328"/>
                </a:solidFill>
                <a:latin typeface="DM Serif Display"/>
                <a:ea typeface="DM Serif Display"/>
                <a:cs typeface="DM Serif Display"/>
                <a:sym typeface="DM Serif Display"/>
              </a:rPr>
              <a:t>Module 4 </a:t>
            </a:r>
            <a:endParaRPr sz="6000">
              <a:solidFill>
                <a:srgbClr val="1E2328"/>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None/>
            </a:pPr>
            <a:r>
              <a:rPr lang="en-US" sz="6000">
                <a:solidFill>
                  <a:srgbClr val="1E2328"/>
                </a:solidFill>
                <a:latin typeface="DM Serif Display"/>
                <a:ea typeface="DM Serif Display"/>
                <a:cs typeface="DM Serif Display"/>
                <a:sym typeface="DM Serif Display"/>
              </a:rPr>
              <a:t>Learning Objectives</a:t>
            </a:r>
            <a:endParaRPr/>
          </a:p>
        </p:txBody>
      </p:sp>
      <p:cxnSp>
        <p:nvCxnSpPr>
          <p:cNvPr id="131" name="Google Shape;131;p3"/>
          <p:cNvCxnSpPr/>
          <p:nvPr/>
        </p:nvCxnSpPr>
        <p:spPr>
          <a:xfrm rot="22765">
            <a:off x="1031590" y="9246394"/>
            <a:ext cx="719057" cy="0"/>
          </a:xfrm>
          <a:prstGeom prst="straightConnector1">
            <a:avLst/>
          </a:prstGeom>
          <a:noFill/>
          <a:ln w="9525" cap="flat" cmpd="sng">
            <a:solidFill>
              <a:srgbClr val="CFCF5A"/>
            </a:solidFill>
            <a:prstDash val="solid"/>
            <a:round/>
            <a:headEnd type="none" w="sm" len="sm"/>
            <a:tailEnd type="none" w="sm" len="sm"/>
          </a:ln>
        </p:spPr>
      </p:cxnSp>
      <p:sp>
        <p:nvSpPr>
          <p:cNvPr id="132" name="Google Shape;132;p3"/>
          <p:cNvSpPr txBox="1"/>
          <p:nvPr/>
        </p:nvSpPr>
        <p:spPr>
          <a:xfrm>
            <a:off x="1031572" y="3612035"/>
            <a:ext cx="6882900" cy="5825697"/>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2150" dirty="0">
                <a:solidFill>
                  <a:srgbClr val="1E2328"/>
                </a:solidFill>
                <a:latin typeface="Montserrat"/>
                <a:ea typeface="Montserrat"/>
                <a:cs typeface="Montserrat"/>
                <a:sym typeface="Montserrat"/>
              </a:rPr>
              <a:t>Learn how to use tailoring techniques as tool for upcycling garments: </a:t>
            </a:r>
            <a:endParaRPr sz="2150" dirty="0">
              <a:solidFill>
                <a:srgbClr val="1E2328"/>
              </a:solidFill>
              <a:latin typeface="Montserrat"/>
              <a:ea typeface="Montserrat"/>
              <a:cs typeface="Montserrat"/>
              <a:sym typeface="Montserrat"/>
            </a:endParaRPr>
          </a:p>
          <a:p>
            <a:pPr marL="457200" marR="0" lvl="0" indent="-348615" algn="just" rtl="0">
              <a:lnSpc>
                <a:spcPct val="115000"/>
              </a:lnSpc>
              <a:spcBef>
                <a:spcPts val="0"/>
              </a:spcBef>
              <a:spcAft>
                <a:spcPts val="0"/>
              </a:spcAft>
              <a:buClr>
                <a:srgbClr val="1E2328"/>
              </a:buClr>
              <a:buSzPts val="1899"/>
              <a:buFont typeface="Montserrat"/>
              <a:buChar char="-"/>
            </a:pPr>
            <a:r>
              <a:rPr lang="en-US" sz="1850" dirty="0">
                <a:solidFill>
                  <a:srgbClr val="1E2328"/>
                </a:solidFill>
                <a:latin typeface="Montserrat"/>
                <a:ea typeface="Montserrat"/>
                <a:cs typeface="Montserrat"/>
                <a:sym typeface="Montserrat"/>
              </a:rPr>
              <a:t>concepts, materials and techniques of tailoring </a:t>
            </a:r>
            <a:endParaRPr sz="1850" dirty="0">
              <a:solidFill>
                <a:srgbClr val="1E2328"/>
              </a:solidFill>
              <a:latin typeface="Montserrat"/>
              <a:ea typeface="Montserrat"/>
              <a:cs typeface="Montserrat"/>
            </a:endParaRPr>
          </a:p>
          <a:p>
            <a:pPr marL="457200" lvl="0" indent="-348615" algn="just" rtl="0">
              <a:lnSpc>
                <a:spcPct val="115000"/>
              </a:lnSpc>
              <a:spcBef>
                <a:spcPts val="0"/>
              </a:spcBef>
              <a:spcAft>
                <a:spcPts val="0"/>
              </a:spcAft>
              <a:buClr>
                <a:srgbClr val="1E2328"/>
              </a:buClr>
              <a:buSzPts val="1899"/>
              <a:buFont typeface="Montserrat"/>
              <a:buChar char="-"/>
            </a:pPr>
            <a:r>
              <a:rPr lang="en-US" sz="1850" dirty="0">
                <a:solidFill>
                  <a:srgbClr val="1E2328"/>
                </a:solidFill>
                <a:latin typeface="Montserrat"/>
                <a:ea typeface="Montserrat"/>
                <a:cs typeface="Montserrat"/>
                <a:sym typeface="Montserrat"/>
              </a:rPr>
              <a:t>garment’s potential for restyling</a:t>
            </a:r>
            <a:endParaRPr sz="1850" dirty="0">
              <a:solidFill>
                <a:srgbClr val="1E2328"/>
              </a:solidFill>
              <a:latin typeface="Montserrat"/>
              <a:ea typeface="Montserrat"/>
              <a:cs typeface="Montserrat"/>
            </a:endParaRPr>
          </a:p>
          <a:p>
            <a:pPr marL="457200" lvl="0" indent="-348615" algn="just" rtl="0">
              <a:lnSpc>
                <a:spcPct val="115000"/>
              </a:lnSpc>
              <a:spcBef>
                <a:spcPts val="0"/>
              </a:spcBef>
              <a:spcAft>
                <a:spcPts val="0"/>
              </a:spcAft>
              <a:buClr>
                <a:srgbClr val="1E2328"/>
              </a:buClr>
              <a:buSzPts val="1899"/>
              <a:buFont typeface="Montserrat"/>
              <a:buChar char="-"/>
            </a:pPr>
            <a:r>
              <a:rPr lang="en-US" sz="1850" dirty="0">
                <a:solidFill>
                  <a:srgbClr val="1E2328"/>
                </a:solidFill>
                <a:latin typeface="Montserrat"/>
                <a:ea typeface="Montserrat"/>
                <a:cs typeface="Montserrat"/>
                <a:sym typeface="Montserrat"/>
              </a:rPr>
              <a:t>use tailoring tools and equipment safely and effectively</a:t>
            </a:r>
            <a:endParaRPr sz="1850" dirty="0">
              <a:solidFill>
                <a:srgbClr val="1E2328"/>
              </a:solidFill>
              <a:latin typeface="Montserrat"/>
              <a:ea typeface="Montserrat"/>
              <a:cs typeface="Montserrat"/>
            </a:endParaRPr>
          </a:p>
          <a:p>
            <a:pPr marL="0" marR="0" lvl="0" indent="0" algn="just" rtl="0">
              <a:lnSpc>
                <a:spcPct val="115000"/>
              </a:lnSpc>
              <a:spcBef>
                <a:spcPts val="0"/>
              </a:spcBef>
              <a:spcAft>
                <a:spcPts val="0"/>
              </a:spcAft>
              <a:buNone/>
            </a:pPr>
            <a:r>
              <a:rPr lang="en-US" sz="2150" dirty="0">
                <a:solidFill>
                  <a:srgbClr val="1E2328"/>
                </a:solidFill>
                <a:latin typeface="Montserrat"/>
                <a:ea typeface="Montserrat"/>
                <a:cs typeface="Montserrat"/>
                <a:sym typeface="Montserrat"/>
              </a:rPr>
              <a:t>Learn basic and advanced tailoring skills specific to upcycling:</a:t>
            </a:r>
            <a:endParaRPr sz="2150" dirty="0">
              <a:solidFill>
                <a:srgbClr val="1E2328"/>
              </a:solidFill>
              <a:latin typeface="Montserrat"/>
              <a:ea typeface="Montserrat"/>
              <a:cs typeface="Montserrat"/>
              <a:sym typeface="Montserrat"/>
            </a:endParaRPr>
          </a:p>
          <a:p>
            <a:pPr marL="457200" lvl="0" indent="-348615" algn="just" rtl="0">
              <a:lnSpc>
                <a:spcPct val="115000"/>
              </a:lnSpc>
              <a:spcBef>
                <a:spcPts val="0"/>
              </a:spcBef>
              <a:spcAft>
                <a:spcPts val="0"/>
              </a:spcAft>
              <a:buClr>
                <a:srgbClr val="1E2328"/>
              </a:buClr>
              <a:buSzPts val="1899"/>
              <a:buFont typeface="Montserrat"/>
              <a:buChar char="-"/>
            </a:pPr>
            <a:r>
              <a:rPr lang="en-US" sz="1850" dirty="0">
                <a:solidFill>
                  <a:srgbClr val="1E2328"/>
                </a:solidFill>
                <a:latin typeface="Montserrat"/>
                <a:ea typeface="Montserrat"/>
                <a:cs typeface="Montserrat"/>
                <a:sym typeface="Montserrat"/>
              </a:rPr>
              <a:t>garment alterations (hemming, resizing, and repairing)</a:t>
            </a:r>
            <a:endParaRPr sz="1850" dirty="0">
              <a:solidFill>
                <a:srgbClr val="1E2328"/>
              </a:solidFill>
              <a:latin typeface="Montserrat"/>
              <a:ea typeface="Montserrat"/>
              <a:cs typeface="Montserrat"/>
            </a:endParaRPr>
          </a:p>
          <a:p>
            <a:pPr marL="457200" lvl="0" indent="-348615" algn="just" rtl="0">
              <a:lnSpc>
                <a:spcPct val="115000"/>
              </a:lnSpc>
              <a:spcBef>
                <a:spcPts val="0"/>
              </a:spcBef>
              <a:spcAft>
                <a:spcPts val="0"/>
              </a:spcAft>
              <a:buClr>
                <a:srgbClr val="1E2328"/>
              </a:buClr>
              <a:buSzPts val="1899"/>
              <a:buFont typeface="Montserrat"/>
              <a:buChar char="-"/>
            </a:pPr>
            <a:r>
              <a:rPr lang="en-US" sz="1850" dirty="0">
                <a:solidFill>
                  <a:srgbClr val="1E2328"/>
                </a:solidFill>
                <a:latin typeface="Montserrat"/>
                <a:ea typeface="Montserrat"/>
                <a:cs typeface="Montserrat"/>
                <a:sym typeface="Montserrat"/>
              </a:rPr>
              <a:t>hand sewing techniques and basic stitches</a:t>
            </a:r>
            <a:endParaRPr sz="1850" dirty="0">
              <a:solidFill>
                <a:srgbClr val="1E2328"/>
              </a:solidFill>
              <a:latin typeface="Montserrat"/>
              <a:ea typeface="Montserrat"/>
              <a:cs typeface="Montserrat"/>
            </a:endParaRPr>
          </a:p>
          <a:p>
            <a:pPr marL="457200" lvl="0" indent="-348615" algn="just" rtl="0">
              <a:lnSpc>
                <a:spcPct val="115000"/>
              </a:lnSpc>
              <a:spcBef>
                <a:spcPts val="0"/>
              </a:spcBef>
              <a:spcAft>
                <a:spcPts val="0"/>
              </a:spcAft>
              <a:buClr>
                <a:srgbClr val="1E2328"/>
              </a:buClr>
              <a:buSzPts val="1899"/>
              <a:buFont typeface="Montserrat"/>
              <a:buChar char="-"/>
            </a:pPr>
            <a:r>
              <a:rPr lang="en-US" sz="1850" dirty="0">
                <a:solidFill>
                  <a:srgbClr val="1E2328"/>
                </a:solidFill>
                <a:latin typeface="Montserrat"/>
                <a:ea typeface="Montserrat"/>
                <a:cs typeface="Montserrat"/>
                <a:sym typeface="Montserrat"/>
              </a:rPr>
              <a:t>various seam finishing techniques</a:t>
            </a:r>
            <a:endParaRPr sz="1850" dirty="0">
              <a:solidFill>
                <a:srgbClr val="1E2328"/>
              </a:solidFill>
              <a:latin typeface="Montserrat"/>
              <a:ea typeface="Montserrat"/>
              <a:cs typeface="Montserrat"/>
            </a:endParaRPr>
          </a:p>
          <a:p>
            <a:pPr marL="457200" lvl="0" indent="-348615" algn="just" rtl="0">
              <a:lnSpc>
                <a:spcPct val="115000"/>
              </a:lnSpc>
              <a:spcBef>
                <a:spcPts val="0"/>
              </a:spcBef>
              <a:spcAft>
                <a:spcPts val="0"/>
              </a:spcAft>
              <a:buClr>
                <a:srgbClr val="1E2328"/>
              </a:buClr>
              <a:buSzPts val="1899"/>
              <a:buFont typeface="Montserrat"/>
              <a:buChar char="-"/>
            </a:pPr>
            <a:r>
              <a:rPr lang="en-US" sz="1850" dirty="0">
                <a:solidFill>
                  <a:srgbClr val="1E2328"/>
                </a:solidFill>
                <a:latin typeface="Montserrat"/>
                <a:ea typeface="Montserrat"/>
                <a:cs typeface="Montserrat"/>
                <a:sym typeface="Montserrat"/>
              </a:rPr>
              <a:t>pattern cutting, fitting, and garment alterations</a:t>
            </a:r>
            <a:endParaRPr sz="1850" dirty="0">
              <a:solidFill>
                <a:srgbClr val="1E2328"/>
              </a:solidFill>
              <a:latin typeface="Montserrat"/>
              <a:ea typeface="Montserrat"/>
              <a:cs typeface="Montserrat"/>
            </a:endParaRPr>
          </a:p>
          <a:p>
            <a:pPr marL="457200" lvl="0" indent="-348615" algn="just" rtl="0">
              <a:lnSpc>
                <a:spcPct val="115000"/>
              </a:lnSpc>
              <a:spcBef>
                <a:spcPts val="0"/>
              </a:spcBef>
              <a:spcAft>
                <a:spcPts val="0"/>
              </a:spcAft>
              <a:buClr>
                <a:srgbClr val="1E2328"/>
              </a:buClr>
              <a:buSzPts val="1899"/>
              <a:buFont typeface="Montserrat"/>
              <a:buChar char="-"/>
            </a:pPr>
            <a:r>
              <a:rPr lang="en-US" sz="1850" dirty="0">
                <a:solidFill>
                  <a:srgbClr val="1E2328"/>
                </a:solidFill>
                <a:latin typeface="Montserrat"/>
                <a:ea typeface="Montserrat"/>
                <a:cs typeface="Montserrat"/>
                <a:sym typeface="Montserrat"/>
              </a:rPr>
              <a:t>customization techniques</a:t>
            </a:r>
            <a:endParaRPr sz="1850" dirty="0">
              <a:solidFill>
                <a:srgbClr val="1E2328"/>
              </a:solidFill>
              <a:latin typeface="Montserrat"/>
              <a:ea typeface="Montserrat"/>
              <a:cs typeface="Montserrat"/>
            </a:endParaRPr>
          </a:p>
          <a:p>
            <a:pPr marL="457200" lvl="0" indent="-348615" algn="just" rtl="0">
              <a:spcBef>
                <a:spcPts val="0"/>
              </a:spcBef>
              <a:spcAft>
                <a:spcPts val="0"/>
              </a:spcAft>
              <a:buClr>
                <a:srgbClr val="1E2328"/>
              </a:buClr>
              <a:buSzPts val="1899"/>
              <a:buFont typeface="Montserrat"/>
              <a:buChar char="-"/>
            </a:pPr>
            <a:r>
              <a:rPr lang="en-US" sz="1899" dirty="0">
                <a:solidFill>
                  <a:srgbClr val="1E2328"/>
                </a:solidFill>
                <a:latin typeface="Montserrat"/>
                <a:ea typeface="Montserrat"/>
                <a:cs typeface="Montserrat"/>
                <a:sym typeface="Montserrat"/>
              </a:rPr>
              <a:t>planning, designing, and executing the upcycling of a structured garment</a:t>
            </a:r>
            <a:endParaRPr sz="1899" dirty="0">
              <a:solidFill>
                <a:srgbClr val="1E2328"/>
              </a:solidFill>
              <a:latin typeface="Montserrat"/>
              <a:ea typeface="Montserrat"/>
              <a:cs typeface="Montserrat"/>
            </a:endParaRPr>
          </a:p>
          <a:p>
            <a:pPr marL="0" marR="0" lvl="0" indent="0" algn="l" rtl="0">
              <a:lnSpc>
                <a:spcPct val="150022"/>
              </a:lnSpc>
              <a:spcBef>
                <a:spcPts val="0"/>
              </a:spcBef>
              <a:spcAft>
                <a:spcPts val="0"/>
              </a:spcAft>
              <a:buNone/>
            </a:pPr>
            <a:endParaRPr/>
          </a:p>
        </p:txBody>
      </p:sp>
      <p:sp>
        <p:nvSpPr>
          <p:cNvPr id="133" name="Google Shape;133;p3"/>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a:p>
        </p:txBody>
      </p:sp>
      <p:sp>
        <p:nvSpPr>
          <p:cNvPr id="134" name="Google Shape;134;p3"/>
          <p:cNvSpPr txBox="1"/>
          <p:nvPr/>
        </p:nvSpPr>
        <p:spPr>
          <a:xfrm>
            <a:off x="5164140" y="137528"/>
            <a:ext cx="11424600" cy="919995"/>
          </a:xfrm>
          <a:prstGeom prst="rect">
            <a:avLst/>
          </a:prstGeom>
          <a:noFill/>
          <a:ln>
            <a:noFill/>
          </a:ln>
        </p:spPr>
        <p:txBody>
          <a:bodyPr spcFirstLastPara="1" wrap="square" lIns="0" tIns="0" rIns="0" bIns="0" anchor="t" anchorCtr="0">
            <a:spAutoFit/>
          </a:bodyPr>
          <a:lstStyle/>
          <a:p>
            <a:pPr algn="ctr">
              <a:lnSpc>
                <a:spcPct val="122008"/>
              </a:lnSpc>
            </a:pPr>
            <a:r>
              <a:rPr lang="en-US" sz="2450" dirty="0">
                <a:solidFill>
                  <a:srgbClr val="1E2328"/>
                </a:solidFill>
                <a:latin typeface="Montserrat"/>
                <a:ea typeface="Montserrat"/>
                <a:cs typeface="Montserrat"/>
                <a:sym typeface="Montserrat"/>
              </a:rPr>
              <a:t>Module 4, THE UPCYCLING PROCESS: TECHNIQUES OF TAILORING</a:t>
            </a:r>
            <a:endParaRPr lang="it-IT" sz="2450" dirty="0">
              <a:solidFill>
                <a:srgbClr val="1E2328"/>
              </a:solidFill>
              <a:latin typeface="Montserrat"/>
              <a:ea typeface="Montserrat"/>
              <a:cs typeface="Montserrat"/>
              <a:sym typeface="Montserrat"/>
            </a:endParaRPr>
          </a:p>
          <a:p>
            <a:pPr algn="ctr">
              <a:lnSpc>
                <a:spcPct val="122008"/>
              </a:lnSpc>
            </a:pPr>
            <a:r>
              <a:rPr lang="en-US" sz="2450" dirty="0">
                <a:solidFill>
                  <a:srgbClr val="1E2328"/>
                </a:solidFill>
                <a:latin typeface="Montserrat"/>
                <a:ea typeface="Montserrat"/>
                <a:cs typeface="Montserrat"/>
                <a:sym typeface="Montserrat"/>
              </a:rPr>
              <a:t>FOR RE-STYLING AND RENOVATION</a:t>
            </a:r>
            <a:endParaRPr lang="it-IT" sz="2450">
              <a:solidFill>
                <a:srgbClr val="1E2328"/>
              </a:solidFill>
              <a:latin typeface="Montserrat"/>
              <a:ea typeface="Montserrat"/>
              <a:cs typeface="Montserrat"/>
            </a:endParaRPr>
          </a:p>
        </p:txBody>
      </p:sp>
      <p:sp>
        <p:nvSpPr>
          <p:cNvPr id="135" name="Google Shape;135;p3"/>
          <p:cNvSpPr txBox="1"/>
          <p:nvPr/>
        </p:nvSpPr>
        <p:spPr>
          <a:xfrm rot="16200000">
            <a:off x="15871879" y="7476784"/>
            <a:ext cx="3225120" cy="337913"/>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1800">
                <a:solidFill>
                  <a:srgbClr val="1E2328"/>
                </a:solidFill>
                <a:latin typeface="Montserrat"/>
                <a:ea typeface="Montserrat"/>
                <a:cs typeface="Montserrat"/>
                <a:sym typeface="Montserrat"/>
              </a:rPr>
              <a:t>www.fashionupproject.com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pSp>
        <p:nvGrpSpPr>
          <p:cNvPr id="140" name="Google Shape;140;p4"/>
          <p:cNvGrpSpPr/>
          <p:nvPr/>
        </p:nvGrpSpPr>
        <p:grpSpPr>
          <a:xfrm>
            <a:off x="0" y="6691312"/>
            <a:ext cx="9310979" cy="3595688"/>
            <a:chOff x="0" y="0"/>
            <a:chExt cx="12414639" cy="4794250"/>
          </a:xfrm>
        </p:grpSpPr>
        <p:grpSp>
          <p:nvGrpSpPr>
            <p:cNvPr id="141" name="Google Shape;141;p4"/>
            <p:cNvGrpSpPr/>
            <p:nvPr/>
          </p:nvGrpSpPr>
          <p:grpSpPr>
            <a:xfrm>
              <a:off x="0" y="1365250"/>
              <a:ext cx="12414639" cy="3429000"/>
              <a:chOff x="0" y="0"/>
              <a:chExt cx="7391041" cy="2041451"/>
            </a:xfrm>
          </p:grpSpPr>
          <p:sp>
            <p:nvSpPr>
              <p:cNvPr id="142" name="Google Shape;142;p4"/>
              <p:cNvSpPr/>
              <p:nvPr/>
            </p:nvSpPr>
            <p:spPr>
              <a:xfrm>
                <a:off x="0" y="0"/>
                <a:ext cx="7391041" cy="2041451"/>
              </a:xfrm>
              <a:custGeom>
                <a:avLst/>
                <a:gdLst/>
                <a:ahLst/>
                <a:cxnLst/>
                <a:rect l="l" t="t" r="r" b="b"/>
                <a:pathLst>
                  <a:path w="7391041" h="2041451" extrusionOk="0">
                    <a:moveTo>
                      <a:pt x="0" y="0"/>
                    </a:moveTo>
                    <a:lnTo>
                      <a:pt x="7391041" y="0"/>
                    </a:lnTo>
                    <a:lnTo>
                      <a:pt x="7391041" y="2041451"/>
                    </a:lnTo>
                    <a:lnTo>
                      <a:pt x="0" y="2041451"/>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4"/>
              <p:cNvSpPr txBox="1"/>
              <p:nvPr/>
            </p:nvSpPr>
            <p:spPr>
              <a:xfrm>
                <a:off x="0" y="0"/>
                <a:ext cx="7391041" cy="2041451"/>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4" name="Google Shape;144;p4"/>
            <p:cNvGrpSpPr/>
            <p:nvPr/>
          </p:nvGrpSpPr>
          <p:grpSpPr>
            <a:xfrm>
              <a:off x="0" y="0"/>
              <a:ext cx="1371600" cy="1365250"/>
              <a:chOff x="0" y="0"/>
              <a:chExt cx="816580" cy="812800"/>
            </a:xfrm>
          </p:grpSpPr>
          <p:sp>
            <p:nvSpPr>
              <p:cNvPr id="145" name="Google Shape;145;p4"/>
              <p:cNvSpPr/>
              <p:nvPr/>
            </p:nvSpPr>
            <p:spPr>
              <a:xfrm>
                <a:off x="0" y="0"/>
                <a:ext cx="816580" cy="812800"/>
              </a:xfrm>
              <a:custGeom>
                <a:avLst/>
                <a:gdLst/>
                <a:ahLst/>
                <a:cxnLst/>
                <a:rect l="l" t="t" r="r" b="b"/>
                <a:pathLst>
                  <a:path w="816580" h="812800" extrusionOk="0">
                    <a:moveTo>
                      <a:pt x="0" y="0"/>
                    </a:moveTo>
                    <a:lnTo>
                      <a:pt x="816580" y="0"/>
                    </a:lnTo>
                    <a:lnTo>
                      <a:pt x="816580" y="812800"/>
                    </a:lnTo>
                    <a:lnTo>
                      <a:pt x="0" y="812800"/>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4"/>
              <p:cNvSpPr txBox="1"/>
              <p:nvPr/>
            </p:nvSpPr>
            <p:spPr>
              <a:xfrm>
                <a:off x="0" y="0"/>
                <a:ext cx="81658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47" name="Google Shape;147;p4"/>
          <p:cNvGrpSpPr/>
          <p:nvPr/>
        </p:nvGrpSpPr>
        <p:grpSpPr>
          <a:xfrm>
            <a:off x="0" y="0"/>
            <a:ext cx="18288000" cy="10287000"/>
            <a:chOff x="0" y="0"/>
            <a:chExt cx="24384000" cy="13716000"/>
          </a:xfrm>
        </p:grpSpPr>
        <p:cxnSp>
          <p:nvCxnSpPr>
            <p:cNvPr id="148" name="Google Shape;148;p4"/>
            <p:cNvCxnSpPr/>
            <p:nvPr/>
          </p:nvCxnSpPr>
          <p:spPr>
            <a:xfrm rot="10800000">
              <a:off x="22233774" y="0"/>
              <a:ext cx="0" cy="13716000"/>
            </a:xfrm>
            <a:prstGeom prst="straightConnector1">
              <a:avLst/>
            </a:prstGeom>
            <a:noFill/>
            <a:ln w="12700" cap="flat" cmpd="sng">
              <a:solidFill>
                <a:srgbClr val="000000"/>
              </a:solidFill>
              <a:prstDash val="solid"/>
              <a:round/>
              <a:headEnd type="none" w="sm" len="sm"/>
              <a:tailEnd type="none" w="sm" len="sm"/>
            </a:ln>
          </p:spPr>
        </p:cxnSp>
        <p:cxnSp>
          <p:nvCxnSpPr>
            <p:cNvPr id="149" name="Google Shape;149;p4"/>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150" name="Google Shape;150;p4"/>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151" name="Google Shape;151;p4"/>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pic>
        <p:nvPicPr>
          <p:cNvPr id="152" name="Google Shape;152;p4"/>
          <p:cNvPicPr preferRelativeResize="0"/>
          <p:nvPr/>
        </p:nvPicPr>
        <p:blipFill rotWithShape="1">
          <a:blip r:embed="rId4">
            <a:alphaModFix/>
          </a:blip>
          <a:srcRect t="5217" b="5216"/>
          <a:stretch/>
        </p:blipFill>
        <p:spPr>
          <a:xfrm>
            <a:off x="1031566" y="2057400"/>
            <a:ext cx="5356508" cy="7200900"/>
          </a:xfrm>
          <a:prstGeom prst="rect">
            <a:avLst/>
          </a:prstGeom>
          <a:noFill/>
          <a:ln>
            <a:noFill/>
          </a:ln>
        </p:spPr>
      </p:pic>
      <p:grpSp>
        <p:nvGrpSpPr>
          <p:cNvPr id="153" name="Google Shape;153;p4"/>
          <p:cNvGrpSpPr/>
          <p:nvPr/>
        </p:nvGrpSpPr>
        <p:grpSpPr>
          <a:xfrm>
            <a:off x="6736672" y="1762125"/>
            <a:ext cx="9452700" cy="8229171"/>
            <a:chOff x="0" y="-393700"/>
            <a:chExt cx="12603600" cy="10972229"/>
          </a:xfrm>
        </p:grpSpPr>
        <p:sp>
          <p:nvSpPr>
            <p:cNvPr id="154" name="Google Shape;154;p4"/>
            <p:cNvSpPr txBox="1"/>
            <p:nvPr/>
          </p:nvSpPr>
          <p:spPr>
            <a:xfrm>
              <a:off x="0" y="2162930"/>
              <a:ext cx="12603600" cy="8415599"/>
            </a:xfrm>
            <a:prstGeom prst="rect">
              <a:avLst/>
            </a:prstGeom>
            <a:noFill/>
            <a:ln>
              <a:noFill/>
            </a:ln>
          </p:spPr>
          <p:txBody>
            <a:bodyPr spcFirstLastPara="1" wrap="square" lIns="0" tIns="0" rIns="0" bIns="0" anchor="t" anchorCtr="0">
              <a:spAutoFit/>
            </a:bodyPr>
            <a:lstStyle/>
            <a:p>
              <a:pPr marL="0" marR="0" lvl="0" indent="0" algn="just" rtl="0">
                <a:lnSpc>
                  <a:spcPct val="150022"/>
                </a:lnSpc>
                <a:spcBef>
                  <a:spcPts val="0"/>
                </a:spcBef>
                <a:spcAft>
                  <a:spcPts val="0"/>
                </a:spcAft>
                <a:buNone/>
              </a:pPr>
              <a:r>
                <a:rPr lang="en-US" sz="2000">
                  <a:solidFill>
                    <a:srgbClr val="1E2328"/>
                  </a:solidFill>
                  <a:latin typeface="Montserrat"/>
                  <a:ea typeface="Montserrat"/>
                  <a:cs typeface="Montserrat"/>
                  <a:sym typeface="Montserrat"/>
                </a:rPr>
                <a:t>By the end of this Module, learners will </a:t>
              </a:r>
              <a:r>
                <a:rPr lang="en-US" sz="2000">
                  <a:solidFill>
                    <a:schemeClr val="dk1"/>
                  </a:solidFill>
                  <a:latin typeface="Montserrat"/>
                  <a:ea typeface="Montserrat"/>
                  <a:cs typeface="Montserrat"/>
                  <a:sym typeface="Montserrat"/>
                </a:rPr>
                <a:t>have developed the ability to identify and use correctly, in the upcycling process, tailoring tools and techniques. They will be able to identify the potential of a garment and  creatively re-style it, with a strong emphasis on sustainability, craftsmanship, and innovation in upcycling. Being able to perform various  </a:t>
              </a:r>
              <a:r>
                <a:rPr lang="en-US" sz="2000">
                  <a:solidFill>
                    <a:srgbClr val="1E2328"/>
                  </a:solidFill>
                  <a:latin typeface="Montserrat"/>
                  <a:ea typeface="Montserrat"/>
                  <a:cs typeface="Montserrat"/>
                  <a:sym typeface="Montserrat"/>
                </a:rPr>
                <a:t>garment alterations , they will have learned the skill to apply different sewing techniques (by hand and using the machine) in a customization process. Furthermore, they will be prepared to develop the entire process of constructing  a garment, from cutting a pattern, to fitting and alterations, as well as planning, designing, and executing the upcycling of a structured garment.</a:t>
              </a:r>
              <a:endParaRPr sz="2000">
                <a:solidFill>
                  <a:srgbClr val="1E2328"/>
                </a:solidFill>
                <a:latin typeface="Montserrat"/>
                <a:ea typeface="Montserrat"/>
                <a:cs typeface="Montserrat"/>
                <a:sym typeface="Montserrat"/>
              </a:endParaRPr>
            </a:p>
            <a:p>
              <a:pPr marL="0" marR="0" lvl="0" indent="0" algn="just" rtl="0">
                <a:lnSpc>
                  <a:spcPct val="150022"/>
                </a:lnSpc>
                <a:spcBef>
                  <a:spcPts val="0"/>
                </a:spcBef>
                <a:spcAft>
                  <a:spcPts val="0"/>
                </a:spcAft>
                <a:buNone/>
              </a:pPr>
              <a:r>
                <a:rPr lang="en-US" sz="2000">
                  <a:solidFill>
                    <a:schemeClr val="dk1"/>
                  </a:solidFill>
                  <a:latin typeface="Montserrat"/>
                  <a:ea typeface="Montserrat"/>
                  <a:cs typeface="Montserrat"/>
                  <a:sym typeface="Montserrat"/>
                </a:rPr>
                <a:t>This knowledge will empower them to approach fashion with an eco-conscious mindset, turning discarded or outdated items into valuable, personalized, and environmentally friendly pieces.</a:t>
              </a:r>
              <a:endParaRPr sz="2000">
                <a:latin typeface="Montserrat"/>
                <a:ea typeface="Montserrat"/>
                <a:cs typeface="Montserrat"/>
                <a:sym typeface="Montserrat"/>
              </a:endParaRPr>
            </a:p>
          </p:txBody>
        </p:sp>
        <p:sp>
          <p:nvSpPr>
            <p:cNvPr id="155" name="Google Shape;155;p4"/>
            <p:cNvSpPr txBox="1"/>
            <p:nvPr/>
          </p:nvSpPr>
          <p:spPr>
            <a:xfrm>
              <a:off x="0" y="-393700"/>
              <a:ext cx="8969400" cy="2462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000">
                  <a:solidFill>
                    <a:srgbClr val="1E2328"/>
                  </a:solidFill>
                  <a:latin typeface="DM Serif Display"/>
                  <a:ea typeface="DM Serif Display"/>
                  <a:cs typeface="DM Serif Display"/>
                  <a:sym typeface="DM Serif Display"/>
                </a:rPr>
                <a:t>Expected </a:t>
              </a:r>
              <a:endParaRPr/>
            </a:p>
            <a:p>
              <a:pPr marL="0" marR="0" lvl="0" indent="0" algn="l" rtl="0">
                <a:lnSpc>
                  <a:spcPct val="100000"/>
                </a:lnSpc>
                <a:spcBef>
                  <a:spcPts val="0"/>
                </a:spcBef>
                <a:spcAft>
                  <a:spcPts val="0"/>
                </a:spcAft>
                <a:buNone/>
              </a:pPr>
              <a:r>
                <a:rPr lang="en-US" sz="6000">
                  <a:solidFill>
                    <a:srgbClr val="1E2328"/>
                  </a:solidFill>
                  <a:latin typeface="DM Serif Display"/>
                  <a:ea typeface="DM Serif Display"/>
                  <a:cs typeface="DM Serif Display"/>
                  <a:sym typeface="DM Serif Display"/>
                </a:rPr>
                <a:t>Learning Outcomes</a:t>
              </a:r>
              <a:endParaRPr/>
            </a:p>
          </p:txBody>
        </p:sp>
      </p:grpSp>
      <p:sp>
        <p:nvSpPr>
          <p:cNvPr id="156" name="Google Shape;156;p4"/>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a:p>
        </p:txBody>
      </p:sp>
      <p:sp>
        <p:nvSpPr>
          <p:cNvPr id="157" name="Google Shape;157;p4"/>
          <p:cNvSpPr txBox="1"/>
          <p:nvPr/>
        </p:nvSpPr>
        <p:spPr>
          <a:xfrm>
            <a:off x="5118420" y="122288"/>
            <a:ext cx="11424600" cy="919995"/>
          </a:xfrm>
          <a:prstGeom prst="rect">
            <a:avLst/>
          </a:prstGeom>
          <a:noFill/>
          <a:ln>
            <a:noFill/>
          </a:ln>
        </p:spPr>
        <p:txBody>
          <a:bodyPr spcFirstLastPara="1" wrap="square" lIns="0" tIns="0" rIns="0" bIns="0" anchor="t" anchorCtr="0">
            <a:spAutoFit/>
          </a:bodyPr>
          <a:lstStyle/>
          <a:p>
            <a:pPr algn="ctr">
              <a:lnSpc>
                <a:spcPct val="122008"/>
              </a:lnSpc>
            </a:pPr>
            <a:r>
              <a:rPr lang="en-US" sz="2450" dirty="0">
                <a:solidFill>
                  <a:srgbClr val="1E2328"/>
                </a:solidFill>
                <a:latin typeface="Montserrat"/>
                <a:ea typeface="Montserrat"/>
                <a:cs typeface="Montserrat"/>
                <a:sym typeface="Montserrat"/>
              </a:rPr>
              <a:t>Module 4, THE UPCYCLING PROCESS: TECHNIQUES OF TAILORING</a:t>
            </a:r>
            <a:endParaRPr lang="it-IT" sz="2450" dirty="0">
              <a:solidFill>
                <a:srgbClr val="1E2328"/>
              </a:solidFill>
              <a:latin typeface="Montserrat"/>
              <a:ea typeface="Montserrat"/>
              <a:cs typeface="Montserrat"/>
            </a:endParaRPr>
          </a:p>
          <a:p>
            <a:pPr marL="0" marR="0" lvl="0" indent="0" algn="ctr">
              <a:lnSpc>
                <a:spcPct val="122008"/>
              </a:lnSpc>
              <a:spcBef>
                <a:spcPts val="0"/>
              </a:spcBef>
              <a:spcAft>
                <a:spcPts val="0"/>
              </a:spcAft>
              <a:buNone/>
            </a:pPr>
            <a:r>
              <a:rPr lang="en-US" sz="2450" dirty="0">
                <a:solidFill>
                  <a:srgbClr val="1E2328"/>
                </a:solidFill>
                <a:latin typeface="Montserrat"/>
                <a:ea typeface="Montserrat"/>
                <a:cs typeface="Montserrat"/>
                <a:sym typeface="Montserrat"/>
              </a:rPr>
              <a:t>FOR RE-STYLING AND RENOVATION</a:t>
            </a:r>
            <a:endParaRPr sz="2450">
              <a:solidFill>
                <a:srgbClr val="1E2328"/>
              </a:solidFill>
              <a:latin typeface="Montserrat"/>
              <a:ea typeface="Montserrat"/>
              <a:cs typeface="Montserrat"/>
            </a:endParaRPr>
          </a:p>
        </p:txBody>
      </p:sp>
      <p:sp>
        <p:nvSpPr>
          <p:cNvPr id="158" name="Google Shape;158;p4"/>
          <p:cNvSpPr txBox="1"/>
          <p:nvPr/>
        </p:nvSpPr>
        <p:spPr>
          <a:xfrm rot="16200000">
            <a:off x="15803299" y="7453923"/>
            <a:ext cx="3270840" cy="337913"/>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1800">
                <a:solidFill>
                  <a:srgbClr val="1E2328"/>
                </a:solidFill>
                <a:latin typeface="Montserrat"/>
                <a:ea typeface="Montserrat"/>
                <a:cs typeface="Montserrat"/>
                <a:sym typeface="Montserrat"/>
              </a:rPr>
              <a:t>www.fashionupproject.com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163" name="Google Shape;163;p5"/>
          <p:cNvGrpSpPr/>
          <p:nvPr/>
        </p:nvGrpSpPr>
        <p:grpSpPr>
          <a:xfrm>
            <a:off x="7061468" y="6604829"/>
            <a:ext cx="9310979" cy="3595688"/>
            <a:chOff x="0" y="0"/>
            <a:chExt cx="12414639" cy="4794250"/>
          </a:xfrm>
        </p:grpSpPr>
        <p:grpSp>
          <p:nvGrpSpPr>
            <p:cNvPr id="164" name="Google Shape;164;p5"/>
            <p:cNvGrpSpPr/>
            <p:nvPr/>
          </p:nvGrpSpPr>
          <p:grpSpPr>
            <a:xfrm>
              <a:off x="0" y="1365250"/>
              <a:ext cx="12414639" cy="3429000"/>
              <a:chOff x="0" y="0"/>
              <a:chExt cx="7391041" cy="2041451"/>
            </a:xfrm>
          </p:grpSpPr>
          <p:sp>
            <p:nvSpPr>
              <p:cNvPr id="165" name="Google Shape;165;p5"/>
              <p:cNvSpPr/>
              <p:nvPr/>
            </p:nvSpPr>
            <p:spPr>
              <a:xfrm>
                <a:off x="0" y="0"/>
                <a:ext cx="7391041" cy="2041451"/>
              </a:xfrm>
              <a:custGeom>
                <a:avLst/>
                <a:gdLst/>
                <a:ahLst/>
                <a:cxnLst/>
                <a:rect l="l" t="t" r="r" b="b"/>
                <a:pathLst>
                  <a:path w="7391041" h="2041451" extrusionOk="0">
                    <a:moveTo>
                      <a:pt x="0" y="0"/>
                    </a:moveTo>
                    <a:lnTo>
                      <a:pt x="7391041" y="0"/>
                    </a:lnTo>
                    <a:lnTo>
                      <a:pt x="7391041" y="2041451"/>
                    </a:lnTo>
                    <a:lnTo>
                      <a:pt x="0" y="2041451"/>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5"/>
              <p:cNvSpPr txBox="1"/>
              <p:nvPr/>
            </p:nvSpPr>
            <p:spPr>
              <a:xfrm>
                <a:off x="0" y="0"/>
                <a:ext cx="7391041" cy="2041451"/>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7" name="Google Shape;167;p5"/>
            <p:cNvGrpSpPr/>
            <p:nvPr/>
          </p:nvGrpSpPr>
          <p:grpSpPr>
            <a:xfrm>
              <a:off x="0" y="0"/>
              <a:ext cx="6111699" cy="1365250"/>
              <a:chOff x="0" y="0"/>
              <a:chExt cx="3638591" cy="812800"/>
            </a:xfrm>
          </p:grpSpPr>
          <p:sp>
            <p:nvSpPr>
              <p:cNvPr id="168" name="Google Shape;168;p5"/>
              <p:cNvSpPr/>
              <p:nvPr/>
            </p:nvSpPr>
            <p:spPr>
              <a:xfrm>
                <a:off x="2822011" y="0"/>
                <a:ext cx="816580" cy="812800"/>
              </a:xfrm>
              <a:custGeom>
                <a:avLst/>
                <a:gdLst/>
                <a:ahLst/>
                <a:cxnLst/>
                <a:rect l="l" t="t" r="r" b="b"/>
                <a:pathLst>
                  <a:path w="816580" h="812800" extrusionOk="0">
                    <a:moveTo>
                      <a:pt x="0" y="0"/>
                    </a:moveTo>
                    <a:lnTo>
                      <a:pt x="816580" y="0"/>
                    </a:lnTo>
                    <a:lnTo>
                      <a:pt x="816580" y="812800"/>
                    </a:lnTo>
                    <a:lnTo>
                      <a:pt x="0" y="812800"/>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5"/>
              <p:cNvSpPr txBox="1"/>
              <p:nvPr/>
            </p:nvSpPr>
            <p:spPr>
              <a:xfrm>
                <a:off x="0" y="0"/>
                <a:ext cx="81658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grpSp>
      <p:cxnSp>
        <p:nvCxnSpPr>
          <p:cNvPr id="170" name="Google Shape;170;p5"/>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171" name="Google Shape;171;p5"/>
          <p:cNvGrpSpPr/>
          <p:nvPr/>
        </p:nvGrpSpPr>
        <p:grpSpPr>
          <a:xfrm>
            <a:off x="482850" y="1475800"/>
            <a:ext cx="10131382" cy="6724896"/>
            <a:chOff x="0" y="114300"/>
            <a:chExt cx="12041100" cy="5472289"/>
          </a:xfrm>
        </p:grpSpPr>
        <p:sp>
          <p:nvSpPr>
            <p:cNvPr id="172" name="Google Shape;172;p5"/>
            <p:cNvSpPr txBox="1"/>
            <p:nvPr/>
          </p:nvSpPr>
          <p:spPr>
            <a:xfrm>
              <a:off x="0" y="1703689"/>
              <a:ext cx="12041100" cy="3882900"/>
            </a:xfrm>
            <a:prstGeom prst="rect">
              <a:avLst/>
            </a:prstGeom>
            <a:noFill/>
            <a:ln>
              <a:noFill/>
            </a:ln>
          </p:spPr>
          <p:txBody>
            <a:bodyPr spcFirstLastPara="1" wrap="square" lIns="0" tIns="0" rIns="0" bIns="0" anchor="t" anchorCtr="0">
              <a:spAutoFit/>
            </a:bodyPr>
            <a:lstStyle/>
            <a:p>
              <a:pPr marL="0" lvl="0" indent="0" algn="just" rtl="0">
                <a:spcBef>
                  <a:spcPts val="0"/>
                </a:spcBef>
                <a:spcAft>
                  <a:spcPts val="0"/>
                </a:spcAft>
                <a:buNone/>
              </a:pPr>
              <a:r>
                <a:rPr lang="en-US" sz="1900" dirty="0">
                  <a:solidFill>
                    <a:schemeClr val="dk1"/>
                  </a:solidFill>
                  <a:latin typeface="Montserrat"/>
                  <a:ea typeface="Montserrat"/>
                  <a:cs typeface="Montserrat"/>
                  <a:sym typeface="Montserrat"/>
                </a:rPr>
                <a:t>The methodology will be a blend of theoretical instruction, hands-on practice, and critical reflection.</a:t>
              </a:r>
              <a:endParaRPr sz="1900" dirty="0">
                <a:solidFill>
                  <a:schemeClr val="dk1"/>
                </a:solidFill>
                <a:latin typeface="Montserrat"/>
                <a:ea typeface="Montserrat"/>
                <a:cs typeface="Montserrat"/>
                <a:sym typeface="Montserrat"/>
              </a:endParaRPr>
            </a:p>
            <a:p>
              <a:pPr marL="0" lvl="0" indent="0" algn="just" rtl="0">
                <a:spcBef>
                  <a:spcPts val="0"/>
                </a:spcBef>
                <a:spcAft>
                  <a:spcPts val="0"/>
                </a:spcAft>
                <a:buNone/>
              </a:pPr>
              <a:r>
                <a:rPr lang="en-US" sz="1900" dirty="0">
                  <a:solidFill>
                    <a:schemeClr val="dk1"/>
                  </a:solidFill>
                  <a:latin typeface="Montserrat"/>
                  <a:ea typeface="Montserrat"/>
                  <a:cs typeface="Montserrat"/>
                  <a:sym typeface="Montserrat"/>
                </a:rPr>
                <a:t>A design thinking approach will be used to teach the learners how to rethink and redesign a secondhand garment and discarded material, giving it additional value and purpose. </a:t>
              </a:r>
              <a:endParaRPr sz="1900" dirty="0">
                <a:solidFill>
                  <a:schemeClr val="dk1"/>
                </a:solidFill>
                <a:latin typeface="Montserrat"/>
                <a:ea typeface="Montserrat"/>
                <a:cs typeface="Montserrat"/>
                <a:sym typeface="Montserrat"/>
              </a:endParaRPr>
            </a:p>
            <a:p>
              <a:pPr marL="0" lvl="0" indent="0" algn="just" rtl="0">
                <a:spcBef>
                  <a:spcPts val="0"/>
                </a:spcBef>
                <a:spcAft>
                  <a:spcPts val="0"/>
                </a:spcAft>
                <a:buNone/>
              </a:pPr>
              <a:r>
                <a:rPr lang="en-US" sz="1900" dirty="0">
                  <a:solidFill>
                    <a:schemeClr val="dk1"/>
                  </a:solidFill>
                  <a:latin typeface="Montserrat"/>
                  <a:ea typeface="Montserrat"/>
                  <a:cs typeface="Montserrat"/>
                  <a:sym typeface="Montserrat"/>
                </a:rPr>
                <a:t>In parallel all tailoring, sewing, customization and finishing techniques, as well as  fitting of a garment and its alterations,  will be always demonstrated by the instructor as an example, to realize the design process and to be replicated by the learners afterwords . </a:t>
              </a:r>
              <a:endParaRPr sz="1900" dirty="0">
                <a:solidFill>
                  <a:schemeClr val="dk1"/>
                </a:solidFill>
                <a:latin typeface="Montserrat"/>
                <a:ea typeface="Montserrat"/>
                <a:cs typeface="Montserrat"/>
                <a:sym typeface="Montserrat"/>
              </a:endParaRPr>
            </a:p>
            <a:p>
              <a:pPr marL="0" lvl="0" indent="0" algn="just" rtl="0">
                <a:spcBef>
                  <a:spcPts val="0"/>
                </a:spcBef>
                <a:spcAft>
                  <a:spcPts val="0"/>
                </a:spcAft>
                <a:buNone/>
              </a:pPr>
              <a:r>
                <a:rPr lang="en-US" sz="1900" dirty="0">
                  <a:solidFill>
                    <a:schemeClr val="dk1"/>
                  </a:solidFill>
                  <a:latin typeface="Montserrat"/>
                  <a:ea typeface="Montserrat"/>
                  <a:cs typeface="Montserrat"/>
                  <a:sym typeface="Montserrat"/>
                </a:rPr>
                <a:t>A step-by-step instruction guide will be presented for the design of each garment’s pattern, and its execution. </a:t>
              </a:r>
              <a:endParaRPr sz="1900" dirty="0">
                <a:solidFill>
                  <a:schemeClr val="dk1"/>
                </a:solidFill>
                <a:latin typeface="Montserrat"/>
                <a:ea typeface="Montserrat"/>
                <a:cs typeface="Montserrat"/>
                <a:sym typeface="Montserrat"/>
              </a:endParaRPr>
            </a:p>
            <a:p>
              <a:pPr marL="0" lvl="0" indent="0" algn="just" rtl="0">
                <a:spcBef>
                  <a:spcPts val="0"/>
                </a:spcBef>
                <a:spcAft>
                  <a:spcPts val="0"/>
                </a:spcAft>
                <a:buNone/>
              </a:pPr>
              <a:r>
                <a:rPr lang="en-US" sz="1900" dirty="0">
                  <a:solidFill>
                    <a:schemeClr val="dk1"/>
                  </a:solidFill>
                  <a:latin typeface="Montserrat"/>
                  <a:ea typeface="Montserrat"/>
                  <a:cs typeface="Montserrat"/>
                  <a:sym typeface="Montserrat"/>
                </a:rPr>
                <a:t>The aim, of this combined methodology, is to provide students with a comprehensive understanding of the entire design process while fostering creativity, sustainability awareness and idea generation within the upcycling activity.</a:t>
              </a:r>
              <a:endParaRPr sz="1900" dirty="0">
                <a:solidFill>
                  <a:schemeClr val="dk1"/>
                </a:solidFill>
                <a:latin typeface="Montserrat"/>
                <a:ea typeface="Montserrat"/>
                <a:cs typeface="Montserrat"/>
                <a:sym typeface="Montserrat"/>
              </a:endParaRPr>
            </a:p>
            <a:p>
              <a:pPr marL="457200" lvl="0" indent="0" algn="just" rtl="0">
                <a:spcBef>
                  <a:spcPts val="0"/>
                </a:spcBef>
                <a:spcAft>
                  <a:spcPts val="0"/>
                </a:spcAft>
                <a:buNone/>
              </a:pPr>
              <a:endParaRPr sz="2500">
                <a:solidFill>
                  <a:schemeClr val="dk1"/>
                </a:solidFill>
                <a:latin typeface="Montserrat"/>
                <a:ea typeface="Montserrat"/>
                <a:cs typeface="Montserrat"/>
                <a:sym typeface="Montserrat"/>
              </a:endParaRPr>
            </a:p>
          </p:txBody>
        </p:sp>
        <p:sp>
          <p:nvSpPr>
            <p:cNvPr id="173" name="Google Shape;173;p5"/>
            <p:cNvSpPr txBox="1"/>
            <p:nvPr/>
          </p:nvSpPr>
          <p:spPr>
            <a:xfrm>
              <a:off x="0" y="114300"/>
              <a:ext cx="8969400" cy="751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000">
                  <a:solidFill>
                    <a:srgbClr val="1E2328"/>
                  </a:solidFill>
                  <a:latin typeface="DM Serif Display"/>
                  <a:ea typeface="DM Serif Display"/>
                  <a:cs typeface="DM Serif Display"/>
                  <a:sym typeface="DM Serif Display"/>
                </a:rPr>
                <a:t>Methodology</a:t>
              </a:r>
              <a:endParaRPr/>
            </a:p>
          </p:txBody>
        </p:sp>
      </p:grpSp>
      <p:sp>
        <p:nvSpPr>
          <p:cNvPr id="174" name="Google Shape;174;p5"/>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a:p>
        </p:txBody>
      </p:sp>
      <p:pic>
        <p:nvPicPr>
          <p:cNvPr id="175" name="Google Shape;175;p5" descr="Immagine che contiene cucito, macchina da cucire, Ago di macchina da cucire, strumento&#10;&#10;Descrizione generata automaticamente"/>
          <p:cNvPicPr preferRelativeResize="0"/>
          <p:nvPr/>
        </p:nvPicPr>
        <p:blipFill rotWithShape="1">
          <a:blip r:embed="rId3">
            <a:alphaModFix/>
          </a:blip>
          <a:srcRect/>
          <a:stretch/>
        </p:blipFill>
        <p:spPr>
          <a:xfrm>
            <a:off x="11626983" y="2641370"/>
            <a:ext cx="5037463" cy="7559147"/>
          </a:xfrm>
          <a:prstGeom prst="rect">
            <a:avLst/>
          </a:prstGeom>
          <a:noFill/>
          <a:ln>
            <a:noFill/>
          </a:ln>
        </p:spPr>
      </p:pic>
      <p:sp>
        <p:nvSpPr>
          <p:cNvPr id="176" name="Google Shape;176;p5"/>
          <p:cNvSpPr txBox="1"/>
          <p:nvPr/>
        </p:nvSpPr>
        <p:spPr>
          <a:xfrm>
            <a:off x="5118420" y="122288"/>
            <a:ext cx="11424600" cy="919995"/>
          </a:xfrm>
          <a:prstGeom prst="rect">
            <a:avLst/>
          </a:prstGeom>
          <a:noFill/>
          <a:ln>
            <a:noFill/>
          </a:ln>
        </p:spPr>
        <p:txBody>
          <a:bodyPr spcFirstLastPara="1" wrap="square" lIns="0" tIns="0" rIns="0" bIns="0" anchor="t" anchorCtr="0">
            <a:spAutoFit/>
          </a:bodyPr>
          <a:lstStyle/>
          <a:p>
            <a:pPr algn="ctr">
              <a:lnSpc>
                <a:spcPct val="122008"/>
              </a:lnSpc>
            </a:pPr>
            <a:r>
              <a:rPr lang="en-US" sz="2450" dirty="0">
                <a:solidFill>
                  <a:srgbClr val="1E2328"/>
                </a:solidFill>
                <a:latin typeface="Montserrat"/>
                <a:ea typeface="Montserrat"/>
                <a:cs typeface="Montserrat"/>
                <a:sym typeface="Montserrat"/>
              </a:rPr>
              <a:t>Module 4, THE UPCYCLING PROCESS: TECHNIQUES OF TAILORING</a:t>
            </a:r>
            <a:endParaRPr lang="it-IT" sz="2450" dirty="0">
              <a:solidFill>
                <a:srgbClr val="1E2328"/>
              </a:solidFill>
              <a:latin typeface="Montserrat"/>
              <a:ea typeface="Montserrat"/>
              <a:cs typeface="Montserrat"/>
              <a:sym typeface="Montserrat"/>
            </a:endParaRPr>
          </a:p>
          <a:p>
            <a:pPr marL="0" marR="0" lvl="0" indent="0" algn="ctr">
              <a:lnSpc>
                <a:spcPct val="122008"/>
              </a:lnSpc>
              <a:spcBef>
                <a:spcPts val="0"/>
              </a:spcBef>
              <a:spcAft>
                <a:spcPts val="0"/>
              </a:spcAft>
              <a:buNone/>
            </a:pPr>
            <a:r>
              <a:rPr lang="en-US" sz="2450" dirty="0">
                <a:solidFill>
                  <a:srgbClr val="1E2328"/>
                </a:solidFill>
                <a:latin typeface="Montserrat"/>
                <a:ea typeface="Montserrat"/>
                <a:cs typeface="Montserrat"/>
                <a:sym typeface="Montserrat"/>
              </a:rPr>
              <a:t>FOR RE-STYLING AND RENOVATION</a:t>
            </a:r>
            <a:endParaRPr sz="3650" dirty="0">
              <a:solidFill>
                <a:srgbClr val="1E2328"/>
              </a:solidFill>
              <a:latin typeface="Montserrat"/>
              <a:ea typeface="Montserrat"/>
              <a:cs typeface="Montserrat"/>
            </a:endParaRPr>
          </a:p>
        </p:txBody>
      </p:sp>
      <p:grpSp>
        <p:nvGrpSpPr>
          <p:cNvPr id="177" name="Google Shape;177;p5"/>
          <p:cNvGrpSpPr/>
          <p:nvPr/>
        </p:nvGrpSpPr>
        <p:grpSpPr>
          <a:xfrm>
            <a:off x="0" y="0"/>
            <a:ext cx="18288000" cy="10287000"/>
            <a:chOff x="0" y="0"/>
            <a:chExt cx="24384000" cy="13716000"/>
          </a:xfrm>
        </p:grpSpPr>
        <p:cxnSp>
          <p:nvCxnSpPr>
            <p:cNvPr id="178" name="Google Shape;178;p5"/>
            <p:cNvCxnSpPr/>
            <p:nvPr/>
          </p:nvCxnSpPr>
          <p:spPr>
            <a:xfrm rot="10800000">
              <a:off x="22233774" y="0"/>
              <a:ext cx="0" cy="13716000"/>
            </a:xfrm>
            <a:prstGeom prst="straightConnector1">
              <a:avLst/>
            </a:prstGeom>
            <a:noFill/>
            <a:ln w="12700" cap="flat" cmpd="sng">
              <a:solidFill>
                <a:srgbClr val="000000"/>
              </a:solidFill>
              <a:prstDash val="solid"/>
              <a:round/>
              <a:headEnd type="none" w="sm" len="sm"/>
              <a:tailEnd type="none" w="sm" len="sm"/>
            </a:ln>
          </p:spPr>
        </p:cxnSp>
        <p:cxnSp>
          <p:nvCxnSpPr>
            <p:cNvPr id="179" name="Google Shape;179;p5"/>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180" name="Google Shape;180;p5"/>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1" name="Google Shape;181;p5"/>
          <p:cNvSpPr txBox="1"/>
          <p:nvPr/>
        </p:nvSpPr>
        <p:spPr>
          <a:xfrm rot="16200000">
            <a:off x="15871879" y="7453924"/>
            <a:ext cx="3270840" cy="337913"/>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1800">
                <a:solidFill>
                  <a:srgbClr val="1E2328"/>
                </a:solidFill>
                <a:latin typeface="Montserrat"/>
                <a:ea typeface="Montserrat"/>
                <a:cs typeface="Montserrat"/>
                <a:sym typeface="Montserrat"/>
              </a:rPr>
              <a:t>www.fashionupproject.com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pSp>
        <p:nvGrpSpPr>
          <p:cNvPr id="186" name="Google Shape;186;p6"/>
          <p:cNvGrpSpPr/>
          <p:nvPr/>
        </p:nvGrpSpPr>
        <p:grpSpPr>
          <a:xfrm>
            <a:off x="0" y="0"/>
            <a:ext cx="18288000" cy="10287000"/>
            <a:chOff x="0" y="0"/>
            <a:chExt cx="24384000" cy="13716000"/>
          </a:xfrm>
        </p:grpSpPr>
        <p:cxnSp>
          <p:nvCxnSpPr>
            <p:cNvPr id="187" name="Google Shape;187;p6"/>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188" name="Google Shape;188;p6"/>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189" name="Google Shape;189;p6"/>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190" name="Google Shape;190;p6"/>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191" name="Google Shape;191;p6"/>
          <p:cNvGrpSpPr/>
          <p:nvPr/>
        </p:nvGrpSpPr>
        <p:grpSpPr>
          <a:xfrm>
            <a:off x="62791" y="1242642"/>
            <a:ext cx="6051534" cy="9253538"/>
            <a:chOff x="0" y="0"/>
            <a:chExt cx="1308826" cy="2001355"/>
          </a:xfrm>
        </p:grpSpPr>
        <p:sp>
          <p:nvSpPr>
            <p:cNvPr id="192" name="Google Shape;192;p6"/>
            <p:cNvSpPr/>
            <p:nvPr/>
          </p:nvSpPr>
          <p:spPr>
            <a:xfrm>
              <a:off x="0" y="0"/>
              <a:ext cx="1308826" cy="2001355"/>
            </a:xfrm>
            <a:custGeom>
              <a:avLst/>
              <a:gdLst/>
              <a:ahLst/>
              <a:cxnLst/>
              <a:rect l="l" t="t" r="r" b="b"/>
              <a:pathLst>
                <a:path w="1308826" h="2001355" extrusionOk="0">
                  <a:moveTo>
                    <a:pt x="0" y="0"/>
                  </a:moveTo>
                  <a:lnTo>
                    <a:pt x="1308826" y="0"/>
                  </a:lnTo>
                  <a:lnTo>
                    <a:pt x="1308826" y="2001355"/>
                  </a:lnTo>
                  <a:lnTo>
                    <a:pt x="0" y="2001355"/>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6"/>
            <p:cNvSpPr txBox="1"/>
            <p:nvPr/>
          </p:nvSpPr>
          <p:spPr>
            <a:xfrm>
              <a:off x="0" y="0"/>
              <a:ext cx="1308826" cy="2001355"/>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194" name="Google Shape;194;p6"/>
          <p:cNvSpPr txBox="1"/>
          <p:nvPr/>
        </p:nvSpPr>
        <p:spPr>
          <a:xfrm>
            <a:off x="1028700" y="3830974"/>
            <a:ext cx="4119600" cy="1847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000">
                <a:solidFill>
                  <a:srgbClr val="1E2328"/>
                </a:solidFill>
                <a:latin typeface="DM Serif Display"/>
                <a:ea typeface="DM Serif Display"/>
                <a:cs typeface="DM Serif Display"/>
                <a:sym typeface="DM Serif Display"/>
              </a:rPr>
              <a:t>Module 4 Duration</a:t>
            </a:r>
            <a:endParaRPr/>
          </a:p>
        </p:txBody>
      </p:sp>
      <p:cxnSp>
        <p:nvCxnSpPr>
          <p:cNvPr id="195" name="Google Shape;195;p6"/>
          <p:cNvCxnSpPr/>
          <p:nvPr/>
        </p:nvCxnSpPr>
        <p:spPr>
          <a:xfrm>
            <a:off x="1087192" y="5869411"/>
            <a:ext cx="719041" cy="4762"/>
          </a:xfrm>
          <a:prstGeom prst="straightConnector1">
            <a:avLst/>
          </a:prstGeom>
          <a:noFill/>
          <a:ln w="9525" cap="flat" cmpd="sng">
            <a:solidFill>
              <a:srgbClr val="FFFFFF"/>
            </a:solidFill>
            <a:prstDash val="solid"/>
            <a:round/>
            <a:headEnd type="none" w="sm" len="sm"/>
            <a:tailEnd type="none" w="sm" len="sm"/>
          </a:ln>
        </p:spPr>
      </p:cxnSp>
      <p:sp>
        <p:nvSpPr>
          <p:cNvPr id="196" name="Google Shape;196;p6"/>
          <p:cNvSpPr txBox="1"/>
          <p:nvPr/>
        </p:nvSpPr>
        <p:spPr>
          <a:xfrm>
            <a:off x="1116504" y="6163521"/>
            <a:ext cx="3944100" cy="653705"/>
          </a:xfrm>
          <a:prstGeom prst="rect">
            <a:avLst/>
          </a:prstGeom>
          <a:noFill/>
          <a:ln>
            <a:noFill/>
          </a:ln>
        </p:spPr>
        <p:txBody>
          <a:bodyPr spcFirstLastPara="1" wrap="square" lIns="0" tIns="0" rIns="0" bIns="0" anchor="t" anchorCtr="0">
            <a:spAutoFit/>
          </a:bodyPr>
          <a:lstStyle/>
          <a:p>
            <a:pPr marL="0" marR="0" lvl="0" indent="0" algn="l" rtl="0">
              <a:lnSpc>
                <a:spcPct val="117821"/>
              </a:lnSpc>
              <a:spcBef>
                <a:spcPts val="0"/>
              </a:spcBef>
              <a:spcAft>
                <a:spcPts val="0"/>
              </a:spcAft>
              <a:buNone/>
            </a:pPr>
            <a:r>
              <a:rPr lang="en-US" sz="3600" b="1" dirty="0">
                <a:solidFill>
                  <a:srgbClr val="FF0000"/>
                </a:solidFill>
                <a:latin typeface="Montserrat"/>
                <a:ea typeface="Montserrat"/>
                <a:cs typeface="Montserrat"/>
                <a:sym typeface="Montserrat"/>
              </a:rPr>
              <a:t>128 hours</a:t>
            </a:r>
            <a:endParaRPr lang="it-IT" sz="2800">
              <a:latin typeface="Montserrat"/>
              <a:ea typeface="Montserrat"/>
              <a:cs typeface="Montserrat"/>
            </a:endParaRPr>
          </a:p>
        </p:txBody>
      </p:sp>
      <p:sp>
        <p:nvSpPr>
          <p:cNvPr id="197" name="Google Shape;197;p6"/>
          <p:cNvSpPr/>
          <p:nvPr/>
        </p:nvSpPr>
        <p:spPr>
          <a:xfrm>
            <a:off x="5188298" y="5176191"/>
            <a:ext cx="699514" cy="699514"/>
          </a:xfrm>
          <a:custGeom>
            <a:avLst/>
            <a:gdLst/>
            <a:ahLst/>
            <a:cxnLst/>
            <a:rect l="l" t="t" r="r" b="b"/>
            <a:pathLst>
              <a:path w="699514" h="699514" extrusionOk="0">
                <a:moveTo>
                  <a:pt x="0" y="0"/>
                </a:moveTo>
                <a:lnTo>
                  <a:pt x="699515" y="0"/>
                </a:lnTo>
                <a:lnTo>
                  <a:pt x="699515" y="699515"/>
                </a:lnTo>
                <a:lnTo>
                  <a:pt x="0" y="69951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98" name="Google Shape;198;p6"/>
          <p:cNvGrpSpPr/>
          <p:nvPr/>
        </p:nvGrpSpPr>
        <p:grpSpPr>
          <a:xfrm>
            <a:off x="6370050" y="1407482"/>
            <a:ext cx="9601204" cy="6605286"/>
            <a:chOff x="-488829" y="-2801167"/>
            <a:chExt cx="12801605" cy="8807050"/>
          </a:xfrm>
        </p:grpSpPr>
        <p:sp>
          <p:nvSpPr>
            <p:cNvPr id="199" name="Google Shape;199;p6"/>
            <p:cNvSpPr txBox="1"/>
            <p:nvPr/>
          </p:nvSpPr>
          <p:spPr>
            <a:xfrm>
              <a:off x="-488824" y="-1413417"/>
              <a:ext cx="12801600" cy="7419300"/>
            </a:xfrm>
            <a:prstGeom prst="rect">
              <a:avLst/>
            </a:prstGeom>
            <a:noFill/>
            <a:ln>
              <a:noFill/>
            </a:ln>
          </p:spPr>
          <p:txBody>
            <a:bodyPr spcFirstLastPara="1" wrap="square" lIns="0" tIns="0" rIns="0" bIns="0" anchor="t" anchorCtr="0">
              <a:spAutoFit/>
            </a:bodyPr>
            <a:lstStyle/>
            <a:p>
              <a:pPr marL="457200" marR="0" lvl="0" indent="-349250" algn="l" rtl="0">
                <a:lnSpc>
                  <a:spcPct val="137458"/>
                </a:lnSpc>
                <a:spcBef>
                  <a:spcPts val="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laptop</a:t>
              </a:r>
              <a:endParaRPr sz="1900">
                <a:solidFill>
                  <a:schemeClr val="dk1"/>
                </a:solidFill>
                <a:latin typeface="Montserrat"/>
                <a:ea typeface="Montserrat"/>
                <a:cs typeface="Montserrat"/>
                <a:sym typeface="Montserrat"/>
              </a:endParaRPr>
            </a:p>
            <a:p>
              <a:pPr marL="457200" marR="0" lvl="0" indent="-349250" algn="l" rtl="0">
                <a:lnSpc>
                  <a:spcPct val="137458"/>
                </a:lnSpc>
                <a:spcBef>
                  <a:spcPts val="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projector</a:t>
              </a:r>
              <a:endParaRPr sz="1900">
                <a:solidFill>
                  <a:schemeClr val="dk1"/>
                </a:solidFill>
                <a:latin typeface="Montserrat"/>
                <a:ea typeface="Montserrat"/>
                <a:cs typeface="Montserrat"/>
                <a:sym typeface="Montserrat"/>
              </a:endParaRPr>
            </a:p>
            <a:p>
              <a:pPr marL="457200" marR="0" lvl="0" indent="-349250" algn="l" rtl="0">
                <a:lnSpc>
                  <a:spcPct val="137458"/>
                </a:lnSpc>
                <a:spcBef>
                  <a:spcPts val="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sewing machine</a:t>
              </a:r>
              <a:endParaRPr sz="1900">
                <a:solidFill>
                  <a:schemeClr val="dk1"/>
                </a:solidFill>
                <a:latin typeface="Montserrat"/>
                <a:ea typeface="Montserrat"/>
                <a:cs typeface="Montserrat"/>
                <a:sym typeface="Montserrat"/>
              </a:endParaRPr>
            </a:p>
            <a:p>
              <a:pPr marL="457200" marR="0" lvl="0" indent="-349250" algn="just" rtl="0">
                <a:lnSpc>
                  <a:spcPct val="137458"/>
                </a:lnSpc>
                <a:spcBef>
                  <a:spcPts val="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pins</a:t>
              </a:r>
              <a:endParaRPr sz="1900">
                <a:solidFill>
                  <a:schemeClr val="dk1"/>
                </a:solidFill>
                <a:latin typeface="Montserrat"/>
                <a:ea typeface="Montserrat"/>
                <a:cs typeface="Montserrat"/>
                <a:sym typeface="Montserrat"/>
              </a:endParaRPr>
            </a:p>
            <a:p>
              <a:pPr marL="457200" marR="0" lvl="0" indent="-349250" algn="l" rtl="0">
                <a:lnSpc>
                  <a:spcPct val="137458"/>
                </a:lnSpc>
                <a:spcBef>
                  <a:spcPts val="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chalk or similar</a:t>
              </a:r>
              <a:endParaRPr sz="1900">
                <a:solidFill>
                  <a:schemeClr val="dk1"/>
                </a:solidFill>
                <a:latin typeface="Montserrat"/>
                <a:ea typeface="Montserrat"/>
                <a:cs typeface="Montserrat"/>
                <a:sym typeface="Montserrat"/>
              </a:endParaRPr>
            </a:p>
            <a:p>
              <a:pPr marL="457200" marR="0" lvl="0" indent="-349250" algn="l" rtl="0">
                <a:lnSpc>
                  <a:spcPct val="137458"/>
                </a:lnSpc>
                <a:spcBef>
                  <a:spcPts val="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fabric scissors</a:t>
              </a:r>
              <a:endParaRPr sz="1900">
                <a:solidFill>
                  <a:schemeClr val="dk1"/>
                </a:solidFill>
                <a:latin typeface="Montserrat"/>
                <a:ea typeface="Montserrat"/>
                <a:cs typeface="Montserrat"/>
                <a:sym typeface="Montserrat"/>
              </a:endParaRPr>
            </a:p>
            <a:p>
              <a:pPr marL="457200" marR="0" lvl="0" indent="-349250" algn="l" rtl="0">
                <a:lnSpc>
                  <a:spcPct val="137458"/>
                </a:lnSpc>
                <a:spcBef>
                  <a:spcPts val="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pattern paper</a:t>
              </a:r>
              <a:endParaRPr sz="1900">
                <a:solidFill>
                  <a:schemeClr val="dk1"/>
                </a:solidFill>
                <a:latin typeface="Montserrat"/>
                <a:ea typeface="Montserrat"/>
                <a:cs typeface="Montserrat"/>
                <a:sym typeface="Montserrat"/>
              </a:endParaRPr>
            </a:p>
            <a:p>
              <a:pPr marL="457200" marR="0" lvl="0" indent="-349250" algn="l" rtl="0">
                <a:lnSpc>
                  <a:spcPct val="137458"/>
                </a:lnSpc>
                <a:spcBef>
                  <a:spcPts val="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measuring tape</a:t>
              </a:r>
              <a:endParaRPr sz="1900">
                <a:solidFill>
                  <a:schemeClr val="dk1"/>
                </a:solidFill>
                <a:latin typeface="Montserrat"/>
                <a:ea typeface="Montserrat"/>
                <a:cs typeface="Montserrat"/>
                <a:sym typeface="Montserrat"/>
              </a:endParaRPr>
            </a:p>
            <a:p>
              <a:pPr marL="457200" marR="0" lvl="0" indent="-349250" algn="l" rtl="0">
                <a:lnSpc>
                  <a:spcPct val="137458"/>
                </a:lnSpc>
                <a:spcBef>
                  <a:spcPts val="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french rulers</a:t>
              </a:r>
              <a:endParaRPr sz="1900">
                <a:solidFill>
                  <a:schemeClr val="dk1"/>
                </a:solidFill>
                <a:latin typeface="Montserrat"/>
                <a:ea typeface="Montserrat"/>
                <a:cs typeface="Montserrat"/>
                <a:sym typeface="Montserrat"/>
              </a:endParaRPr>
            </a:p>
            <a:p>
              <a:pPr marL="457200" marR="0" lvl="0" indent="-349250" algn="l" rtl="0">
                <a:lnSpc>
                  <a:spcPct val="137458"/>
                </a:lnSpc>
                <a:spcBef>
                  <a:spcPts val="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deadstock fabric and second-hand garments</a:t>
              </a:r>
              <a:endParaRPr sz="1900">
                <a:solidFill>
                  <a:schemeClr val="dk1"/>
                </a:solidFill>
                <a:latin typeface="Montserrat"/>
                <a:ea typeface="Montserrat"/>
                <a:cs typeface="Montserrat"/>
                <a:sym typeface="Montserrat"/>
              </a:endParaRPr>
            </a:p>
            <a:p>
              <a:pPr marL="457200" marR="0" lvl="0" indent="-349250" algn="l" rtl="0">
                <a:lnSpc>
                  <a:spcPct val="137458"/>
                </a:lnSpc>
                <a:spcBef>
                  <a:spcPts val="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tread for sewing and embroidery</a:t>
              </a:r>
              <a:endParaRPr sz="1900">
                <a:solidFill>
                  <a:schemeClr val="dk1"/>
                </a:solidFill>
                <a:latin typeface="Montserrat"/>
                <a:ea typeface="Montserrat"/>
                <a:cs typeface="Montserrat"/>
                <a:sym typeface="Montserrat"/>
              </a:endParaRPr>
            </a:p>
            <a:p>
              <a:pPr marL="457200" marR="0" lvl="0" indent="-349250" algn="l" rtl="0">
                <a:lnSpc>
                  <a:spcPct val="137458"/>
                </a:lnSpc>
                <a:spcBef>
                  <a:spcPts val="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machine and hand needles</a:t>
              </a:r>
              <a:endParaRPr sz="1900">
                <a:solidFill>
                  <a:schemeClr val="dk1"/>
                </a:solidFill>
                <a:latin typeface="Montserrat"/>
                <a:ea typeface="Montserrat"/>
                <a:cs typeface="Montserrat"/>
                <a:sym typeface="Montserrat"/>
              </a:endParaRPr>
            </a:p>
            <a:p>
              <a:pPr marL="457200" marR="0" lvl="0" indent="-349250" algn="l" rtl="0">
                <a:lnSpc>
                  <a:spcPct val="137458"/>
                </a:lnSpc>
                <a:spcBef>
                  <a:spcPts val="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variety of trims, like ribbons, buttons, etc …</a:t>
              </a:r>
              <a:endParaRPr sz="190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endParaRPr sz="2199">
                <a:solidFill>
                  <a:srgbClr val="1E2328"/>
                </a:solidFill>
                <a:latin typeface="Montserrat"/>
                <a:ea typeface="Montserrat"/>
                <a:cs typeface="Montserrat"/>
                <a:sym typeface="Montserrat"/>
              </a:endParaRPr>
            </a:p>
          </p:txBody>
        </p:sp>
        <p:sp>
          <p:nvSpPr>
            <p:cNvPr id="200" name="Google Shape;200;p6"/>
            <p:cNvSpPr txBox="1"/>
            <p:nvPr/>
          </p:nvSpPr>
          <p:spPr>
            <a:xfrm>
              <a:off x="-488829" y="-2801167"/>
              <a:ext cx="10118700" cy="1149300"/>
            </a:xfrm>
            <a:prstGeom prst="rect">
              <a:avLst/>
            </a:prstGeom>
            <a:noFill/>
            <a:ln>
              <a:noFill/>
            </a:ln>
          </p:spPr>
          <p:txBody>
            <a:bodyPr spcFirstLastPara="1" wrap="square" lIns="0" tIns="0" rIns="0" bIns="0" anchor="t" anchorCtr="0">
              <a:spAutoFit/>
            </a:bodyPr>
            <a:lstStyle/>
            <a:p>
              <a:pPr marL="0" marR="0" lvl="0" indent="0" algn="l" rtl="0">
                <a:lnSpc>
                  <a:spcPct val="107142"/>
                </a:lnSpc>
                <a:spcBef>
                  <a:spcPts val="0"/>
                </a:spcBef>
                <a:spcAft>
                  <a:spcPts val="0"/>
                </a:spcAft>
                <a:buNone/>
              </a:pPr>
              <a:r>
                <a:rPr lang="en-US" sz="5600">
                  <a:solidFill>
                    <a:srgbClr val="CFCF5A"/>
                  </a:solidFill>
                  <a:latin typeface="DM Serif Display"/>
                  <a:ea typeface="DM Serif Display"/>
                  <a:cs typeface="DM Serif Display"/>
                  <a:sym typeface="DM Serif Display"/>
                </a:rPr>
                <a:t>Necessary equipment</a:t>
              </a:r>
              <a:endParaRPr/>
            </a:p>
          </p:txBody>
        </p:sp>
      </p:grpSp>
      <p:sp>
        <p:nvSpPr>
          <p:cNvPr id="201" name="Google Shape;201;p6"/>
          <p:cNvSpPr txBox="1"/>
          <p:nvPr/>
        </p:nvSpPr>
        <p:spPr>
          <a:xfrm>
            <a:off x="6296554" y="7583517"/>
            <a:ext cx="7312200" cy="861900"/>
          </a:xfrm>
          <a:prstGeom prst="rect">
            <a:avLst/>
          </a:prstGeom>
          <a:noFill/>
          <a:ln>
            <a:noFill/>
          </a:ln>
        </p:spPr>
        <p:txBody>
          <a:bodyPr spcFirstLastPara="1" wrap="square" lIns="0" tIns="0" rIns="0" bIns="0" anchor="t" anchorCtr="0">
            <a:spAutoFit/>
          </a:bodyPr>
          <a:lstStyle/>
          <a:p>
            <a:pPr marL="0" marR="0" lvl="0" indent="0" algn="l" rtl="0">
              <a:lnSpc>
                <a:spcPct val="107142"/>
              </a:lnSpc>
              <a:spcBef>
                <a:spcPts val="0"/>
              </a:spcBef>
              <a:spcAft>
                <a:spcPts val="0"/>
              </a:spcAft>
              <a:buNone/>
            </a:pPr>
            <a:r>
              <a:rPr lang="en-US" sz="5600">
                <a:solidFill>
                  <a:srgbClr val="CFCF5A"/>
                </a:solidFill>
                <a:latin typeface="DM Serif Display"/>
                <a:ea typeface="DM Serif Display"/>
                <a:cs typeface="DM Serif Display"/>
                <a:sym typeface="DM Serif Display"/>
              </a:rPr>
              <a:t>Assessment Criteria</a:t>
            </a:r>
            <a:endParaRPr/>
          </a:p>
        </p:txBody>
      </p:sp>
      <p:sp>
        <p:nvSpPr>
          <p:cNvPr id="202" name="Google Shape;202;p6"/>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a:p>
        </p:txBody>
      </p:sp>
      <p:sp>
        <p:nvSpPr>
          <p:cNvPr id="203" name="Google Shape;203;p6"/>
          <p:cNvSpPr txBox="1"/>
          <p:nvPr/>
        </p:nvSpPr>
        <p:spPr>
          <a:xfrm>
            <a:off x="6296554" y="8445420"/>
            <a:ext cx="9434100" cy="1477200"/>
          </a:xfrm>
          <a:prstGeom prst="rect">
            <a:avLst/>
          </a:prstGeom>
          <a:noFill/>
          <a:ln>
            <a:noFill/>
          </a:ln>
        </p:spPr>
        <p:txBody>
          <a:bodyPr spcFirstLastPara="1" wrap="square" lIns="91425" tIns="45700" rIns="91425" bIns="45700" anchor="t" anchorCtr="0">
            <a:spAutoFit/>
          </a:bodyPr>
          <a:lstStyle/>
          <a:p>
            <a:pPr marL="0" marR="0" lvl="0" indent="0" algn="just" rtl="0">
              <a:lnSpc>
                <a:spcPct val="137458"/>
              </a:lnSpc>
              <a:spcBef>
                <a:spcPts val="0"/>
              </a:spcBef>
              <a:spcAft>
                <a:spcPts val="0"/>
              </a:spcAft>
              <a:buNone/>
            </a:pPr>
            <a:r>
              <a:rPr lang="en-US" sz="2400">
                <a:solidFill>
                  <a:srgbClr val="1E2328"/>
                </a:solidFill>
                <a:latin typeface="Montserrat"/>
                <a:ea typeface="Montserrat"/>
                <a:cs typeface="Montserrat"/>
                <a:sym typeface="Montserrat"/>
              </a:rPr>
              <a:t>A </a:t>
            </a:r>
            <a:r>
              <a:rPr lang="en-US" sz="2400" b="1">
                <a:solidFill>
                  <a:srgbClr val="1E2328"/>
                </a:solidFill>
                <a:latin typeface="Montserrat"/>
                <a:ea typeface="Montserrat"/>
                <a:cs typeface="Montserrat"/>
                <a:sym typeface="Montserrat"/>
              </a:rPr>
              <a:t>5 closed questions quiz with </a:t>
            </a:r>
            <a:r>
              <a:rPr lang="en-US" sz="2400" b="1">
                <a:solidFill>
                  <a:schemeClr val="dk1"/>
                </a:solidFill>
                <a:latin typeface="Montserrat"/>
                <a:ea typeface="Montserrat"/>
                <a:cs typeface="Montserrat"/>
                <a:sym typeface="Montserrat"/>
              </a:rPr>
              <a:t> 3 possible options, </a:t>
            </a:r>
            <a:r>
              <a:rPr lang="en-US" sz="2400">
                <a:solidFill>
                  <a:srgbClr val="1E2328"/>
                </a:solidFill>
                <a:latin typeface="Montserrat"/>
                <a:ea typeface="Montserrat"/>
                <a:cs typeface="Montserrat"/>
                <a:sym typeface="Montserrat"/>
              </a:rPr>
              <a:t>will be submitted to learners to ascertain the reaching of learning goals set for this Module  </a:t>
            </a:r>
            <a:endParaRPr/>
          </a:p>
        </p:txBody>
      </p:sp>
      <p:sp>
        <p:nvSpPr>
          <p:cNvPr id="204" name="Google Shape;204;p6"/>
          <p:cNvSpPr txBox="1"/>
          <p:nvPr/>
        </p:nvSpPr>
        <p:spPr>
          <a:xfrm>
            <a:off x="5118420" y="137528"/>
            <a:ext cx="11424600" cy="910570"/>
          </a:xfrm>
          <a:prstGeom prst="rect">
            <a:avLst/>
          </a:prstGeom>
          <a:noFill/>
          <a:ln>
            <a:noFill/>
          </a:ln>
        </p:spPr>
        <p:txBody>
          <a:bodyPr spcFirstLastPara="1" wrap="square" lIns="0" tIns="0" rIns="0" bIns="0" anchor="t" anchorCtr="0">
            <a:spAutoFit/>
          </a:bodyPr>
          <a:lstStyle/>
          <a:p>
            <a:pPr algn="ctr">
              <a:lnSpc>
                <a:spcPct val="122008"/>
              </a:lnSpc>
            </a:pPr>
            <a:r>
              <a:rPr lang="en-US" sz="2400" dirty="0">
                <a:solidFill>
                  <a:srgbClr val="1E2328"/>
                </a:solidFill>
                <a:latin typeface="Montserrat"/>
                <a:ea typeface="Montserrat"/>
                <a:cs typeface="Montserrat"/>
                <a:sym typeface="Montserrat"/>
              </a:rPr>
              <a:t>Module 4, THE UPCYCLING PROCESS: TECHNIQUES OF TAILORING</a:t>
            </a:r>
            <a:endParaRPr lang="it-IT" sz="3699" dirty="0">
              <a:latin typeface="Montserrat"/>
              <a:ea typeface="Montserrat"/>
              <a:cs typeface="Montserrat"/>
            </a:endParaRPr>
          </a:p>
          <a:p>
            <a:pPr marL="0" marR="0" lvl="0" indent="0" algn="ctr">
              <a:lnSpc>
                <a:spcPct val="122008"/>
              </a:lnSpc>
              <a:spcBef>
                <a:spcPts val="0"/>
              </a:spcBef>
              <a:spcAft>
                <a:spcPts val="0"/>
              </a:spcAft>
              <a:buNone/>
            </a:pPr>
            <a:r>
              <a:rPr lang="en-US" sz="2400" dirty="0">
                <a:solidFill>
                  <a:srgbClr val="1E2328"/>
                </a:solidFill>
                <a:latin typeface="Montserrat"/>
                <a:ea typeface="Montserrat"/>
                <a:cs typeface="Montserrat"/>
                <a:sym typeface="Montserrat"/>
              </a:rPr>
              <a:t>FOR RE-STYLING AND RENOVATION</a:t>
            </a:r>
            <a:endParaRPr sz="3650">
              <a:solidFill>
                <a:schemeClr val="dk1"/>
              </a:solidFill>
              <a:latin typeface="Montserrat"/>
              <a:ea typeface="Montserrat"/>
              <a:cs typeface="Montserrat"/>
            </a:endParaRPr>
          </a:p>
        </p:txBody>
      </p:sp>
      <p:sp>
        <p:nvSpPr>
          <p:cNvPr id="205" name="Google Shape;205;p6"/>
          <p:cNvSpPr txBox="1"/>
          <p:nvPr/>
        </p:nvSpPr>
        <p:spPr>
          <a:xfrm rot="16200000">
            <a:off x="15757579" y="7385344"/>
            <a:ext cx="3408000" cy="337913"/>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1800">
                <a:solidFill>
                  <a:srgbClr val="1E2328"/>
                </a:solidFill>
                <a:latin typeface="Montserrat"/>
                <a:ea typeface="Montserrat"/>
                <a:cs typeface="Montserrat"/>
                <a:sym typeface="Montserrat"/>
              </a:rPr>
              <a:t>www.fashionupproject.com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grpSp>
        <p:nvGrpSpPr>
          <p:cNvPr id="210" name="Google Shape;210;p7"/>
          <p:cNvGrpSpPr/>
          <p:nvPr/>
        </p:nvGrpSpPr>
        <p:grpSpPr>
          <a:xfrm>
            <a:off x="15755" y="6086940"/>
            <a:ext cx="9310979" cy="4344381"/>
            <a:chOff x="0" y="-998257"/>
            <a:chExt cx="12414639" cy="5792507"/>
          </a:xfrm>
        </p:grpSpPr>
        <p:grpSp>
          <p:nvGrpSpPr>
            <p:cNvPr id="211" name="Google Shape;211;p7"/>
            <p:cNvGrpSpPr/>
            <p:nvPr/>
          </p:nvGrpSpPr>
          <p:grpSpPr>
            <a:xfrm>
              <a:off x="0" y="1365250"/>
              <a:ext cx="12414639" cy="3429000"/>
              <a:chOff x="0" y="0"/>
              <a:chExt cx="7391041" cy="2041451"/>
            </a:xfrm>
          </p:grpSpPr>
          <p:sp>
            <p:nvSpPr>
              <p:cNvPr id="212" name="Google Shape;212;p7"/>
              <p:cNvSpPr/>
              <p:nvPr/>
            </p:nvSpPr>
            <p:spPr>
              <a:xfrm>
                <a:off x="0" y="922433"/>
                <a:ext cx="7391041" cy="1119018"/>
              </a:xfrm>
              <a:custGeom>
                <a:avLst/>
                <a:gdLst/>
                <a:ahLst/>
                <a:cxnLst/>
                <a:rect l="l" t="t" r="r" b="b"/>
                <a:pathLst>
                  <a:path w="7391041" h="2041451" extrusionOk="0">
                    <a:moveTo>
                      <a:pt x="0" y="0"/>
                    </a:moveTo>
                    <a:lnTo>
                      <a:pt x="7391041" y="0"/>
                    </a:lnTo>
                    <a:lnTo>
                      <a:pt x="7391041" y="2041451"/>
                    </a:lnTo>
                    <a:lnTo>
                      <a:pt x="0" y="2041451"/>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213;p7"/>
              <p:cNvSpPr txBox="1"/>
              <p:nvPr/>
            </p:nvSpPr>
            <p:spPr>
              <a:xfrm>
                <a:off x="0" y="0"/>
                <a:ext cx="7391041" cy="2041451"/>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4" name="Google Shape;214;p7"/>
            <p:cNvGrpSpPr/>
            <p:nvPr/>
          </p:nvGrpSpPr>
          <p:grpSpPr>
            <a:xfrm>
              <a:off x="0" y="-998257"/>
              <a:ext cx="4663318" cy="2363507"/>
              <a:chOff x="0" y="-594311"/>
              <a:chExt cx="2776300" cy="1407111"/>
            </a:xfrm>
          </p:grpSpPr>
          <p:sp>
            <p:nvSpPr>
              <p:cNvPr id="215" name="Google Shape;215;p7"/>
              <p:cNvSpPr/>
              <p:nvPr/>
            </p:nvSpPr>
            <p:spPr>
              <a:xfrm>
                <a:off x="0" y="-594311"/>
                <a:ext cx="2776300" cy="841433"/>
              </a:xfrm>
              <a:custGeom>
                <a:avLst/>
                <a:gdLst/>
                <a:ahLst/>
                <a:cxnLst/>
                <a:rect l="l" t="t" r="r" b="b"/>
                <a:pathLst>
                  <a:path w="816580" h="812800" extrusionOk="0">
                    <a:moveTo>
                      <a:pt x="0" y="0"/>
                    </a:moveTo>
                    <a:lnTo>
                      <a:pt x="816580" y="0"/>
                    </a:lnTo>
                    <a:lnTo>
                      <a:pt x="816580" y="812800"/>
                    </a:lnTo>
                    <a:lnTo>
                      <a:pt x="0" y="812800"/>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p7"/>
              <p:cNvSpPr txBox="1"/>
              <p:nvPr/>
            </p:nvSpPr>
            <p:spPr>
              <a:xfrm>
                <a:off x="0" y="0"/>
                <a:ext cx="81658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17" name="Google Shape;217;p7"/>
          <p:cNvGrpSpPr/>
          <p:nvPr/>
        </p:nvGrpSpPr>
        <p:grpSpPr>
          <a:xfrm>
            <a:off x="0" y="0"/>
            <a:ext cx="18288000" cy="10287000"/>
            <a:chOff x="0" y="0"/>
            <a:chExt cx="24384000" cy="13716000"/>
          </a:xfrm>
        </p:grpSpPr>
        <p:cxnSp>
          <p:nvCxnSpPr>
            <p:cNvPr id="218" name="Google Shape;218;p7"/>
            <p:cNvCxnSpPr/>
            <p:nvPr/>
          </p:nvCxnSpPr>
          <p:spPr>
            <a:xfrm rot="10800000">
              <a:off x="22233774" y="0"/>
              <a:ext cx="0" cy="13716000"/>
            </a:xfrm>
            <a:prstGeom prst="straightConnector1">
              <a:avLst/>
            </a:prstGeom>
            <a:noFill/>
            <a:ln w="12700" cap="flat" cmpd="sng">
              <a:solidFill>
                <a:srgbClr val="000000"/>
              </a:solidFill>
              <a:prstDash val="solid"/>
              <a:round/>
              <a:headEnd type="none" w="sm" len="sm"/>
              <a:tailEnd type="none" w="sm" len="sm"/>
            </a:ln>
          </p:spPr>
        </p:cxnSp>
        <p:cxnSp>
          <p:nvCxnSpPr>
            <p:cNvPr id="219" name="Google Shape;219;p7"/>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220" name="Google Shape;220;p7"/>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221" name="Google Shape;221;p7"/>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222" name="Google Shape;222;p7"/>
          <p:cNvGrpSpPr/>
          <p:nvPr/>
        </p:nvGrpSpPr>
        <p:grpSpPr>
          <a:xfrm>
            <a:off x="213158" y="1666616"/>
            <a:ext cx="16102014" cy="9309758"/>
            <a:chOff x="-8698018" y="-445423"/>
            <a:chExt cx="21469351" cy="10935600"/>
          </a:xfrm>
        </p:grpSpPr>
        <p:sp>
          <p:nvSpPr>
            <p:cNvPr id="223" name="Google Shape;223;p7"/>
            <p:cNvSpPr txBox="1"/>
            <p:nvPr/>
          </p:nvSpPr>
          <p:spPr>
            <a:xfrm>
              <a:off x="1716333" y="-445423"/>
              <a:ext cx="11055000" cy="10935600"/>
            </a:xfrm>
            <a:prstGeom prst="rect">
              <a:avLst/>
            </a:prstGeom>
            <a:noFill/>
            <a:ln>
              <a:noFill/>
            </a:ln>
          </p:spPr>
          <p:txBody>
            <a:bodyPr spcFirstLastPara="1" wrap="square" lIns="0" tIns="0" rIns="0" bIns="0" anchor="t" anchorCtr="0">
              <a:spAutoFit/>
            </a:bodyPr>
            <a:lstStyle/>
            <a:p>
              <a:pPr marL="0" lvl="0" indent="0" algn="just" rtl="0">
                <a:lnSpc>
                  <a:spcPct val="88888"/>
                </a:lnSpc>
                <a:spcBef>
                  <a:spcPts val="0"/>
                </a:spcBef>
                <a:spcAft>
                  <a:spcPts val="0"/>
                </a:spcAft>
                <a:buClr>
                  <a:srgbClr val="1E2328"/>
                </a:buClr>
                <a:buSzPts val="2800"/>
                <a:buFont typeface="Montserrat"/>
                <a:buNone/>
              </a:pPr>
              <a:r>
                <a:rPr lang="en-US" sz="2800">
                  <a:solidFill>
                    <a:srgbClr val="1E2328"/>
                  </a:solidFill>
                  <a:latin typeface="Montserrat"/>
                  <a:ea typeface="Montserrat"/>
                  <a:cs typeface="Montserrat"/>
                  <a:sym typeface="Montserrat"/>
                </a:rPr>
                <a:t>This Module includes </a:t>
              </a:r>
              <a:r>
                <a:rPr lang="en-US" sz="2800" b="1">
                  <a:solidFill>
                    <a:srgbClr val="1E2328"/>
                  </a:solidFill>
                  <a:latin typeface="Montserrat"/>
                  <a:ea typeface="Montserrat"/>
                  <a:cs typeface="Montserrat"/>
                  <a:sym typeface="Montserrat"/>
                </a:rPr>
                <a:t>theoretical Training Materials </a:t>
              </a:r>
              <a:r>
                <a:rPr lang="en-US" sz="2800">
                  <a:solidFill>
                    <a:srgbClr val="1E2328"/>
                  </a:solidFill>
                  <a:latin typeface="Montserrat"/>
                  <a:ea typeface="Montserrat"/>
                  <a:cs typeface="Montserrat"/>
                  <a:sym typeface="Montserrat"/>
                </a:rPr>
                <a:t>on PPT or Canva format and, because of its high performative-practical learning contents</a:t>
              </a:r>
              <a:r>
                <a:rPr lang="en-US" sz="3600">
                  <a:solidFill>
                    <a:srgbClr val="1E2328"/>
                  </a:solidFill>
                  <a:latin typeface="Montserrat"/>
                  <a:ea typeface="Montserrat"/>
                  <a:cs typeface="Montserrat"/>
                  <a:sym typeface="Montserrat"/>
                </a:rPr>
                <a:t>,</a:t>
              </a:r>
              <a:r>
                <a:rPr lang="en-US" sz="2800">
                  <a:solidFill>
                    <a:srgbClr val="1E2328"/>
                  </a:solidFill>
                  <a:latin typeface="Montserrat"/>
                  <a:ea typeface="Montserrat"/>
                  <a:cs typeface="Montserrat"/>
                  <a:sym typeface="Montserrat"/>
                </a:rPr>
                <a:t> is complemented by 3 </a:t>
              </a:r>
              <a:r>
                <a:rPr lang="en-US" sz="2800" b="1">
                  <a:solidFill>
                    <a:srgbClr val="1E2328"/>
                  </a:solidFill>
                  <a:latin typeface="Montserrat"/>
                  <a:ea typeface="Montserrat"/>
                  <a:cs typeface="Montserrat"/>
                  <a:sym typeface="Montserrat"/>
                </a:rPr>
                <a:t>video tutorials</a:t>
              </a:r>
              <a:r>
                <a:rPr lang="en-US" sz="2800">
                  <a:solidFill>
                    <a:srgbClr val="1E2328"/>
                  </a:solidFill>
                  <a:latin typeface="Montserrat"/>
                  <a:ea typeface="Montserrat"/>
                  <a:cs typeface="Montserrat"/>
                  <a:sym typeface="Montserrat"/>
                </a:rPr>
                <a:t>.</a:t>
              </a:r>
              <a:endParaRPr>
                <a:solidFill>
                  <a:schemeClr val="dk1"/>
                </a:solidFill>
              </a:endParaRPr>
            </a:p>
            <a:p>
              <a:pPr marL="0" lvl="0" indent="0" algn="just" rtl="0">
                <a:lnSpc>
                  <a:spcPct val="177777"/>
                </a:lnSpc>
                <a:spcBef>
                  <a:spcPts val="0"/>
                </a:spcBef>
                <a:spcAft>
                  <a:spcPts val="0"/>
                </a:spcAft>
                <a:buClr>
                  <a:srgbClr val="1E2328"/>
                </a:buClr>
                <a:buSzPts val="1800"/>
                <a:buFont typeface="Montserrat"/>
                <a:buNone/>
              </a:pPr>
              <a:endParaRPr sz="1800">
                <a:solidFill>
                  <a:schemeClr val="dk1"/>
                </a:solidFill>
                <a:latin typeface="Calibri"/>
                <a:ea typeface="Calibri"/>
                <a:cs typeface="Calibri"/>
                <a:sym typeface="Calibri"/>
              </a:endParaRPr>
            </a:p>
            <a:p>
              <a:pPr marL="0" lvl="0" indent="0" algn="just" rtl="0">
                <a:lnSpc>
                  <a:spcPct val="114285"/>
                </a:lnSpc>
                <a:spcBef>
                  <a:spcPts val="0"/>
                </a:spcBef>
                <a:spcAft>
                  <a:spcPts val="0"/>
                </a:spcAft>
                <a:buClr>
                  <a:srgbClr val="1E2328"/>
                </a:buClr>
                <a:buSzPts val="2800"/>
                <a:buFont typeface="Montserrat"/>
                <a:buNone/>
              </a:pPr>
              <a:r>
                <a:rPr lang="en-US" sz="2800">
                  <a:solidFill>
                    <a:srgbClr val="1E2328"/>
                  </a:solidFill>
                  <a:latin typeface="Montserrat"/>
                  <a:ea typeface="Montserrat"/>
                  <a:cs typeface="Montserrat"/>
                  <a:sym typeface="Montserrat"/>
                </a:rPr>
                <a:t>Theoretical materials are available for each Training Unit constituting the Module.</a:t>
              </a:r>
              <a:endParaRPr sz="1800">
                <a:solidFill>
                  <a:schemeClr val="dk1"/>
                </a:solidFill>
                <a:latin typeface="Calibri"/>
                <a:ea typeface="Calibri"/>
                <a:cs typeface="Calibri"/>
                <a:sym typeface="Calibri"/>
              </a:endParaRPr>
            </a:p>
            <a:p>
              <a:pPr marL="0" lvl="0" indent="0" algn="just" rtl="0">
                <a:lnSpc>
                  <a:spcPct val="177777"/>
                </a:lnSpc>
                <a:spcBef>
                  <a:spcPts val="0"/>
                </a:spcBef>
                <a:spcAft>
                  <a:spcPts val="0"/>
                </a:spcAft>
                <a:buClr>
                  <a:srgbClr val="1E2328"/>
                </a:buClr>
                <a:buSzPts val="1800"/>
                <a:buFont typeface="Montserrat"/>
                <a:buNone/>
              </a:pPr>
              <a:endParaRPr sz="1800">
                <a:solidFill>
                  <a:schemeClr val="dk1"/>
                </a:solidFill>
                <a:latin typeface="Calibri"/>
                <a:ea typeface="Calibri"/>
                <a:cs typeface="Calibri"/>
                <a:sym typeface="Calibri"/>
              </a:endParaRPr>
            </a:p>
            <a:p>
              <a:pPr marL="0" lvl="0" indent="0" algn="just" rtl="0">
                <a:lnSpc>
                  <a:spcPct val="114285"/>
                </a:lnSpc>
                <a:spcBef>
                  <a:spcPts val="0"/>
                </a:spcBef>
                <a:spcAft>
                  <a:spcPts val="0"/>
                </a:spcAft>
                <a:buClr>
                  <a:srgbClr val="1E2328"/>
                </a:buClr>
                <a:buSzPts val="2800"/>
                <a:buFont typeface="Montserrat"/>
                <a:buNone/>
              </a:pPr>
              <a:r>
                <a:rPr lang="en-US" sz="2800">
                  <a:solidFill>
                    <a:srgbClr val="1E2328"/>
                  </a:solidFill>
                  <a:latin typeface="Montserrat"/>
                  <a:ea typeface="Montserrat"/>
                  <a:cs typeface="Montserrat"/>
                  <a:sym typeface="Montserrat"/>
                </a:rPr>
                <a:t>The available video-tutorials concern:</a:t>
              </a:r>
              <a:endParaRPr sz="1800">
                <a:solidFill>
                  <a:schemeClr val="dk1"/>
                </a:solidFill>
                <a:latin typeface="Calibri"/>
                <a:ea typeface="Calibri"/>
                <a:cs typeface="Calibri"/>
                <a:sym typeface="Calibri"/>
              </a:endParaRPr>
            </a:p>
            <a:p>
              <a:pPr marL="0" lvl="0" indent="0" algn="just" rtl="0">
                <a:lnSpc>
                  <a:spcPct val="177777"/>
                </a:lnSpc>
                <a:spcBef>
                  <a:spcPts val="0"/>
                </a:spcBef>
                <a:spcAft>
                  <a:spcPts val="0"/>
                </a:spcAft>
                <a:buClr>
                  <a:srgbClr val="1E2328"/>
                </a:buClr>
                <a:buSzPts val="1800"/>
                <a:buFont typeface="Montserrat"/>
                <a:buNone/>
              </a:pPr>
              <a:endParaRPr sz="1800">
                <a:solidFill>
                  <a:schemeClr val="dk1"/>
                </a:solidFill>
                <a:latin typeface="Calibri"/>
                <a:ea typeface="Calibri"/>
                <a:cs typeface="Calibri"/>
                <a:sym typeface="Calibri"/>
              </a:endParaRPr>
            </a:p>
            <a:p>
              <a:pPr marL="514350" lvl="0" indent="-514350" algn="just" rtl="0">
                <a:lnSpc>
                  <a:spcPct val="114285"/>
                </a:lnSpc>
                <a:spcBef>
                  <a:spcPts val="0"/>
                </a:spcBef>
                <a:spcAft>
                  <a:spcPts val="0"/>
                </a:spcAft>
                <a:buClr>
                  <a:srgbClr val="1E2328"/>
                </a:buClr>
                <a:buSzPts val="2800"/>
                <a:buFont typeface="Calibri"/>
                <a:buAutoNum type="arabicParenR"/>
              </a:pPr>
              <a:r>
                <a:rPr lang="en-US" sz="2800">
                  <a:solidFill>
                    <a:srgbClr val="1E2328"/>
                  </a:solidFill>
                  <a:latin typeface="Montserrat"/>
                  <a:ea typeface="Montserrat"/>
                  <a:cs typeface="Montserrat"/>
                  <a:sym typeface="Montserrat"/>
                </a:rPr>
                <a:t>Different styles of visible mending</a:t>
              </a:r>
              <a:endParaRPr sz="1800">
                <a:solidFill>
                  <a:schemeClr val="dk1"/>
                </a:solidFill>
                <a:latin typeface="Calibri"/>
                <a:ea typeface="Calibri"/>
                <a:cs typeface="Calibri"/>
                <a:sym typeface="Calibri"/>
              </a:endParaRPr>
            </a:p>
            <a:p>
              <a:pPr marL="514350" lvl="0" indent="-514350" algn="just" rtl="0">
                <a:lnSpc>
                  <a:spcPct val="114285"/>
                </a:lnSpc>
                <a:spcBef>
                  <a:spcPts val="0"/>
                </a:spcBef>
                <a:spcAft>
                  <a:spcPts val="0"/>
                </a:spcAft>
                <a:buClr>
                  <a:srgbClr val="1E2328"/>
                </a:buClr>
                <a:buSzPts val="2800"/>
                <a:buFont typeface="Calibri"/>
                <a:buAutoNum type="arabicParenR"/>
              </a:pPr>
              <a:r>
                <a:rPr lang="en-US" sz="2800">
                  <a:solidFill>
                    <a:srgbClr val="1E2328"/>
                  </a:solidFill>
                  <a:latin typeface="Montserrat"/>
                  <a:ea typeface="Montserrat"/>
                  <a:cs typeface="Montserrat"/>
                  <a:sym typeface="Montserrat"/>
                </a:rPr>
                <a:t>Upcycling from already existing vintage/used clothes</a:t>
              </a:r>
              <a:endParaRPr>
                <a:solidFill>
                  <a:schemeClr val="dk1"/>
                </a:solidFill>
              </a:endParaRPr>
            </a:p>
            <a:p>
              <a:pPr marL="514350" lvl="0" indent="-514350" algn="just" rtl="0">
                <a:lnSpc>
                  <a:spcPct val="114285"/>
                </a:lnSpc>
                <a:spcBef>
                  <a:spcPts val="0"/>
                </a:spcBef>
                <a:spcAft>
                  <a:spcPts val="0"/>
                </a:spcAft>
                <a:buClr>
                  <a:srgbClr val="1E2328"/>
                </a:buClr>
                <a:buSzPts val="2800"/>
                <a:buFont typeface="Calibri"/>
                <a:buAutoNum type="arabicParenR"/>
              </a:pPr>
              <a:r>
                <a:rPr lang="en-US" sz="2800">
                  <a:solidFill>
                    <a:srgbClr val="1E2328"/>
                  </a:solidFill>
                  <a:latin typeface="Montserrat"/>
                  <a:ea typeface="Montserrat"/>
                  <a:cs typeface="Montserrat"/>
                  <a:sym typeface="Montserrat"/>
                </a:rPr>
                <a:t>Upcycling from deadstock fabrics/ fabrics destined for waste/not used or not fit for sale fabrics/defective fabrics</a:t>
              </a:r>
              <a:endParaRPr sz="1800">
                <a:solidFill>
                  <a:schemeClr val="dk1"/>
                </a:solidFill>
                <a:latin typeface="Calibri"/>
                <a:ea typeface="Calibri"/>
                <a:cs typeface="Calibri"/>
                <a:sym typeface="Calibri"/>
              </a:endParaRPr>
            </a:p>
            <a:p>
              <a:pPr marL="0" marR="0" lvl="0" indent="0" algn="just" rtl="0">
                <a:lnSpc>
                  <a:spcPct val="117821"/>
                </a:lnSpc>
                <a:spcBef>
                  <a:spcPts val="0"/>
                </a:spcBef>
                <a:spcAft>
                  <a:spcPts val="0"/>
                </a:spcAft>
                <a:buNone/>
              </a:pPr>
              <a:endParaRPr sz="2600">
                <a:solidFill>
                  <a:srgbClr val="1E2328"/>
                </a:solidFill>
                <a:latin typeface="Montserrat"/>
                <a:ea typeface="Montserrat"/>
                <a:cs typeface="Montserrat"/>
                <a:sym typeface="Montserrat"/>
              </a:endParaRPr>
            </a:p>
            <a:p>
              <a:pPr marL="0" marR="0" lvl="0" indent="0" algn="just" rtl="0">
                <a:lnSpc>
                  <a:spcPct val="117821"/>
                </a:lnSpc>
                <a:spcBef>
                  <a:spcPts val="0"/>
                </a:spcBef>
                <a:spcAft>
                  <a:spcPts val="0"/>
                </a:spcAft>
                <a:buNone/>
              </a:pPr>
              <a:endParaRPr sz="2600"/>
            </a:p>
            <a:p>
              <a:pPr marL="0" marR="0" lvl="0" indent="0" algn="l" rtl="0">
                <a:lnSpc>
                  <a:spcPct val="150022"/>
                </a:lnSpc>
                <a:spcBef>
                  <a:spcPts val="0"/>
                </a:spcBef>
                <a:spcAft>
                  <a:spcPts val="0"/>
                </a:spcAft>
                <a:buNone/>
              </a:pPr>
              <a:endParaRPr sz="2799">
                <a:solidFill>
                  <a:srgbClr val="1E2328"/>
                </a:solidFill>
                <a:latin typeface="Montserrat"/>
                <a:ea typeface="Montserrat"/>
                <a:cs typeface="Montserrat"/>
                <a:sym typeface="Montserrat"/>
              </a:endParaRPr>
            </a:p>
          </p:txBody>
        </p:sp>
        <p:sp>
          <p:nvSpPr>
            <p:cNvPr id="224" name="Google Shape;224;p7"/>
            <p:cNvSpPr txBox="1"/>
            <p:nvPr/>
          </p:nvSpPr>
          <p:spPr>
            <a:xfrm>
              <a:off x="-8698018" y="6108038"/>
              <a:ext cx="9520342" cy="184672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000">
                  <a:solidFill>
                    <a:srgbClr val="1E2328"/>
                  </a:solidFill>
                  <a:latin typeface="DM Serif Display"/>
                  <a:ea typeface="DM Serif Display"/>
                  <a:cs typeface="DM Serif Display"/>
                  <a:sym typeface="DM Serif Display"/>
                </a:rPr>
                <a:t>Training Materials &amp; Video-Tutorials</a:t>
              </a:r>
              <a:endParaRPr/>
            </a:p>
          </p:txBody>
        </p:sp>
      </p:grpSp>
      <p:sp>
        <p:nvSpPr>
          <p:cNvPr id="225" name="Google Shape;225;p7"/>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a:p>
        </p:txBody>
      </p:sp>
      <p:pic>
        <p:nvPicPr>
          <p:cNvPr id="226" name="Google Shape;226;p7" descr="Immagine che contiene interno, pavimento&#10;&#10;Descrizione generata automaticamente"/>
          <p:cNvPicPr preferRelativeResize="0"/>
          <p:nvPr/>
        </p:nvPicPr>
        <p:blipFill rotWithShape="1">
          <a:blip r:embed="rId4">
            <a:alphaModFix/>
          </a:blip>
          <a:srcRect/>
          <a:stretch/>
        </p:blipFill>
        <p:spPr>
          <a:xfrm>
            <a:off x="15755" y="1023935"/>
            <a:ext cx="7647924" cy="5105396"/>
          </a:xfrm>
          <a:prstGeom prst="rect">
            <a:avLst/>
          </a:prstGeom>
          <a:noFill/>
          <a:ln>
            <a:noFill/>
          </a:ln>
        </p:spPr>
      </p:pic>
      <p:sp>
        <p:nvSpPr>
          <p:cNvPr id="227" name="Google Shape;227;p7"/>
          <p:cNvSpPr txBox="1"/>
          <p:nvPr/>
        </p:nvSpPr>
        <p:spPr>
          <a:xfrm>
            <a:off x="5118420" y="122288"/>
            <a:ext cx="11424600" cy="919995"/>
          </a:xfrm>
          <a:prstGeom prst="rect">
            <a:avLst/>
          </a:prstGeom>
          <a:noFill/>
          <a:ln>
            <a:noFill/>
          </a:ln>
        </p:spPr>
        <p:txBody>
          <a:bodyPr spcFirstLastPara="1" wrap="square" lIns="0" tIns="0" rIns="0" bIns="0" anchor="t" anchorCtr="0">
            <a:spAutoFit/>
          </a:bodyPr>
          <a:lstStyle/>
          <a:p>
            <a:pPr algn="ctr">
              <a:lnSpc>
                <a:spcPct val="122008"/>
              </a:lnSpc>
            </a:pPr>
            <a:r>
              <a:rPr lang="en-US" sz="2450" dirty="0">
                <a:solidFill>
                  <a:srgbClr val="1E2328"/>
                </a:solidFill>
                <a:latin typeface="Montserrat"/>
                <a:ea typeface="Montserrat"/>
                <a:cs typeface="Montserrat"/>
                <a:sym typeface="Montserrat"/>
              </a:rPr>
              <a:t>Module 4, THE UPCYCLING PROCESS: TECHNIQUES OF TAILORING</a:t>
            </a:r>
            <a:endParaRPr lang="it-IT" sz="3699" dirty="0">
              <a:solidFill>
                <a:srgbClr val="1E2328"/>
              </a:solidFill>
              <a:latin typeface="Montserrat"/>
              <a:ea typeface="Montserrat"/>
              <a:cs typeface="Montserrat"/>
            </a:endParaRPr>
          </a:p>
          <a:p>
            <a:pPr marL="0" marR="0" lvl="0" indent="0" algn="ctr">
              <a:lnSpc>
                <a:spcPct val="122008"/>
              </a:lnSpc>
              <a:spcBef>
                <a:spcPts val="0"/>
              </a:spcBef>
              <a:spcAft>
                <a:spcPts val="0"/>
              </a:spcAft>
              <a:buNone/>
            </a:pPr>
            <a:r>
              <a:rPr lang="en-US" sz="2450" dirty="0">
                <a:solidFill>
                  <a:srgbClr val="1E2328"/>
                </a:solidFill>
                <a:latin typeface="Montserrat"/>
                <a:ea typeface="Montserrat"/>
                <a:cs typeface="Montserrat"/>
                <a:sym typeface="Montserrat"/>
              </a:rPr>
              <a:t>FOR RE-STYLING AND RENOVATION</a:t>
            </a:r>
            <a:endParaRPr sz="3650" dirty="0">
              <a:solidFill>
                <a:srgbClr val="1E2328"/>
              </a:solidFill>
              <a:latin typeface="Montserrat"/>
              <a:ea typeface="Montserrat"/>
              <a:cs typeface="Montserrat"/>
            </a:endParaRPr>
          </a:p>
        </p:txBody>
      </p:sp>
      <p:sp>
        <p:nvSpPr>
          <p:cNvPr id="228" name="Google Shape;228;p7"/>
          <p:cNvSpPr txBox="1"/>
          <p:nvPr/>
        </p:nvSpPr>
        <p:spPr>
          <a:xfrm rot="16200000">
            <a:off x="15856639" y="7461544"/>
            <a:ext cx="3255600" cy="337913"/>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1800">
                <a:solidFill>
                  <a:srgbClr val="1E2328"/>
                </a:solidFill>
                <a:latin typeface="Montserrat"/>
                <a:ea typeface="Montserrat"/>
                <a:cs typeface="Montserrat"/>
                <a:sym typeface="Montserrat"/>
              </a:rPr>
              <a:t>www.fashionupproject.com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Shape 232"/>
        <p:cNvGrpSpPr/>
        <p:nvPr/>
      </p:nvGrpSpPr>
      <p:grpSpPr>
        <a:xfrm>
          <a:off x="0" y="0"/>
          <a:ext cx="0" cy="0"/>
          <a:chOff x="0" y="0"/>
          <a:chExt cx="0" cy="0"/>
        </a:xfrm>
      </p:grpSpPr>
      <p:grpSp>
        <p:nvGrpSpPr>
          <p:cNvPr id="233" name="Google Shape;233;p8"/>
          <p:cNvGrpSpPr/>
          <p:nvPr/>
        </p:nvGrpSpPr>
        <p:grpSpPr>
          <a:xfrm>
            <a:off x="0" y="0"/>
            <a:ext cx="18288000" cy="10287000"/>
            <a:chOff x="0" y="0"/>
            <a:chExt cx="24384000" cy="13716000"/>
          </a:xfrm>
        </p:grpSpPr>
        <p:cxnSp>
          <p:nvCxnSpPr>
            <p:cNvPr id="234" name="Google Shape;234;p8"/>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235" name="Google Shape;235;p8"/>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236" name="Google Shape;236;p8"/>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237" name="Google Shape;237;p8"/>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238" name="Google Shape;238;p8"/>
          <p:cNvGrpSpPr/>
          <p:nvPr/>
        </p:nvGrpSpPr>
        <p:grpSpPr>
          <a:xfrm>
            <a:off x="0" y="8210323"/>
            <a:ext cx="10439401" cy="2076677"/>
            <a:chOff x="0" y="0"/>
            <a:chExt cx="6574461" cy="3678393"/>
          </a:xfrm>
        </p:grpSpPr>
        <p:sp>
          <p:nvSpPr>
            <p:cNvPr id="239" name="Google Shape;239;p8"/>
            <p:cNvSpPr/>
            <p:nvPr/>
          </p:nvSpPr>
          <p:spPr>
            <a:xfrm>
              <a:off x="0" y="0"/>
              <a:ext cx="6574461" cy="3678393"/>
            </a:xfrm>
            <a:custGeom>
              <a:avLst/>
              <a:gdLst/>
              <a:ahLst/>
              <a:cxnLst/>
              <a:rect l="l" t="t" r="r" b="b"/>
              <a:pathLst>
                <a:path w="6574461" h="3678393" extrusionOk="0">
                  <a:moveTo>
                    <a:pt x="0" y="0"/>
                  </a:moveTo>
                  <a:lnTo>
                    <a:pt x="6574461" y="0"/>
                  </a:lnTo>
                  <a:lnTo>
                    <a:pt x="6574461" y="3678393"/>
                  </a:lnTo>
                  <a:lnTo>
                    <a:pt x="0" y="3678393"/>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8"/>
            <p:cNvSpPr txBox="1"/>
            <p:nvPr/>
          </p:nvSpPr>
          <p:spPr>
            <a:xfrm>
              <a:off x="0" y="0"/>
              <a:ext cx="6574460" cy="3678393"/>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sp>
        <p:nvSpPr>
          <p:cNvPr id="241" name="Google Shape;241;p8"/>
          <p:cNvSpPr txBox="1"/>
          <p:nvPr/>
        </p:nvSpPr>
        <p:spPr>
          <a:xfrm>
            <a:off x="812049" y="8462580"/>
            <a:ext cx="6641736" cy="157216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000">
                <a:solidFill>
                  <a:srgbClr val="FFFFFF"/>
                </a:solidFill>
                <a:latin typeface="DM Serif Display"/>
                <a:ea typeface="DM Serif Display"/>
                <a:cs typeface="DM Serif Display"/>
                <a:sym typeface="DM Serif Display"/>
              </a:rPr>
              <a:t>Trainer(s) competence profile</a:t>
            </a:r>
            <a:endParaRPr/>
          </a:p>
        </p:txBody>
      </p:sp>
      <p:sp>
        <p:nvSpPr>
          <p:cNvPr id="242" name="Google Shape;242;p8"/>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a:p>
        </p:txBody>
      </p:sp>
      <p:pic>
        <p:nvPicPr>
          <p:cNvPr id="243" name="Google Shape;243;p8" descr="Immagine che contiene persona, interno, vestiti, forniture per ufficio&#10;&#10;Descrizione generata automaticamente"/>
          <p:cNvPicPr preferRelativeResize="0"/>
          <p:nvPr/>
        </p:nvPicPr>
        <p:blipFill rotWithShape="1">
          <a:blip r:embed="rId4">
            <a:alphaModFix/>
          </a:blip>
          <a:srcRect/>
          <a:stretch/>
        </p:blipFill>
        <p:spPr>
          <a:xfrm>
            <a:off x="0" y="2317522"/>
            <a:ext cx="8839200" cy="5892800"/>
          </a:xfrm>
          <a:prstGeom prst="rect">
            <a:avLst/>
          </a:prstGeom>
          <a:noFill/>
          <a:ln>
            <a:noFill/>
          </a:ln>
        </p:spPr>
      </p:pic>
      <p:sp>
        <p:nvSpPr>
          <p:cNvPr id="244" name="Google Shape;244;p8"/>
          <p:cNvSpPr txBox="1"/>
          <p:nvPr/>
        </p:nvSpPr>
        <p:spPr>
          <a:xfrm>
            <a:off x="9192405" y="1688078"/>
            <a:ext cx="6882900" cy="6171900"/>
          </a:xfrm>
          <a:prstGeom prst="rect">
            <a:avLst/>
          </a:prstGeom>
          <a:noFill/>
          <a:ln>
            <a:noFill/>
          </a:ln>
        </p:spPr>
        <p:txBody>
          <a:bodyPr spcFirstLastPara="1" wrap="square" lIns="0" tIns="0" rIns="0" bIns="0" anchor="t" anchorCtr="0">
            <a:spAutoFit/>
          </a:bodyPr>
          <a:lstStyle/>
          <a:p>
            <a:pPr marL="0" lvl="0" indent="0" algn="just" rtl="0">
              <a:spcBef>
                <a:spcPts val="0"/>
              </a:spcBef>
              <a:spcAft>
                <a:spcPts val="0"/>
              </a:spcAft>
              <a:buClr>
                <a:schemeClr val="dk1"/>
              </a:buClr>
              <a:buSzPts val="1100"/>
              <a:buFont typeface="Arial"/>
              <a:buNone/>
            </a:pPr>
            <a:r>
              <a:rPr lang="en-US" sz="2100">
                <a:solidFill>
                  <a:schemeClr val="dk1"/>
                </a:solidFill>
                <a:latin typeface="Montserrat"/>
                <a:ea typeface="Montserrat"/>
                <a:cs typeface="Montserrat"/>
                <a:sym typeface="Montserrat"/>
              </a:rPr>
              <a:t>Pedagogical competences:</a:t>
            </a:r>
            <a:endParaRPr sz="2100">
              <a:solidFill>
                <a:schemeClr val="dk1"/>
              </a:solidFill>
              <a:latin typeface="Montserrat"/>
              <a:ea typeface="Montserrat"/>
              <a:cs typeface="Montserrat"/>
              <a:sym typeface="Montserrat"/>
            </a:endParaRPr>
          </a:p>
          <a:p>
            <a:pPr marL="0" lvl="0" indent="0" algn="just" rtl="0">
              <a:spcBef>
                <a:spcPts val="0"/>
              </a:spcBef>
              <a:spcAft>
                <a:spcPts val="0"/>
              </a:spcAft>
              <a:buClr>
                <a:schemeClr val="dk1"/>
              </a:buClr>
              <a:buSzPts val="1100"/>
              <a:buFont typeface="Arial"/>
              <a:buNone/>
            </a:pPr>
            <a:endParaRPr sz="2100">
              <a:solidFill>
                <a:schemeClr val="dk1"/>
              </a:solidFill>
              <a:latin typeface="Montserrat"/>
              <a:ea typeface="Montserrat"/>
              <a:cs typeface="Montserrat"/>
              <a:sym typeface="Montserrat"/>
            </a:endParaRPr>
          </a:p>
          <a:p>
            <a:pPr marL="457200" lvl="0" indent="-361950" algn="just" rtl="0">
              <a:spcBef>
                <a:spcPts val="0"/>
              </a:spcBef>
              <a:spcAft>
                <a:spcPts val="0"/>
              </a:spcAft>
              <a:buClr>
                <a:schemeClr val="dk1"/>
              </a:buClr>
              <a:buSzPts val="2100"/>
              <a:buFont typeface="Montserrat"/>
              <a:buChar char="●"/>
            </a:pPr>
            <a:r>
              <a:rPr lang="en-US" sz="2100">
                <a:solidFill>
                  <a:schemeClr val="dk1"/>
                </a:solidFill>
                <a:latin typeface="Montserrat"/>
                <a:ea typeface="Montserrat"/>
                <a:cs typeface="Montserrat"/>
                <a:sym typeface="Montserrat"/>
              </a:rPr>
              <a:t>Experience in teaching adult learners and understanding their learning styles</a:t>
            </a:r>
            <a:endParaRPr sz="2100">
              <a:solidFill>
                <a:schemeClr val="dk1"/>
              </a:solidFill>
              <a:latin typeface="Montserrat"/>
              <a:ea typeface="Montserrat"/>
              <a:cs typeface="Montserrat"/>
              <a:sym typeface="Montserrat"/>
            </a:endParaRPr>
          </a:p>
          <a:p>
            <a:pPr marL="457200" lvl="0" indent="-361950" algn="just" rtl="0">
              <a:spcBef>
                <a:spcPts val="0"/>
              </a:spcBef>
              <a:spcAft>
                <a:spcPts val="0"/>
              </a:spcAft>
              <a:buClr>
                <a:schemeClr val="dk1"/>
              </a:buClr>
              <a:buSzPts val="2100"/>
              <a:buFont typeface="Montserrat"/>
              <a:buChar char="●"/>
            </a:pPr>
            <a:r>
              <a:rPr lang="en-US" sz="2100">
                <a:solidFill>
                  <a:schemeClr val="dk1"/>
                </a:solidFill>
                <a:latin typeface="Montserrat"/>
                <a:ea typeface="Montserrat"/>
                <a:cs typeface="Montserrat"/>
                <a:sym typeface="Montserrat"/>
              </a:rPr>
              <a:t>Strong communication and presentation skills to engage learners</a:t>
            </a:r>
            <a:endParaRPr sz="2100">
              <a:solidFill>
                <a:schemeClr val="dk1"/>
              </a:solidFill>
              <a:latin typeface="Montserrat"/>
              <a:ea typeface="Montserrat"/>
              <a:cs typeface="Montserrat"/>
              <a:sym typeface="Montserrat"/>
            </a:endParaRPr>
          </a:p>
          <a:p>
            <a:pPr marL="457200" lvl="0" indent="0" algn="just" rtl="0">
              <a:spcBef>
                <a:spcPts val="0"/>
              </a:spcBef>
              <a:spcAft>
                <a:spcPts val="0"/>
              </a:spcAft>
              <a:buClr>
                <a:schemeClr val="dk1"/>
              </a:buClr>
              <a:buSzPts val="1100"/>
              <a:buFont typeface="Arial"/>
              <a:buNone/>
            </a:pPr>
            <a:endParaRPr sz="2100">
              <a:solidFill>
                <a:schemeClr val="dk1"/>
              </a:solidFill>
              <a:latin typeface="Montserrat"/>
              <a:ea typeface="Montserrat"/>
              <a:cs typeface="Montserrat"/>
              <a:sym typeface="Montserrat"/>
            </a:endParaRPr>
          </a:p>
          <a:p>
            <a:pPr marL="0" lvl="0" indent="0" algn="just" rtl="0">
              <a:spcBef>
                <a:spcPts val="0"/>
              </a:spcBef>
              <a:spcAft>
                <a:spcPts val="0"/>
              </a:spcAft>
              <a:buClr>
                <a:schemeClr val="dk1"/>
              </a:buClr>
              <a:buSzPts val="1100"/>
              <a:buFont typeface="Arial"/>
              <a:buNone/>
            </a:pPr>
            <a:r>
              <a:rPr lang="en-US" sz="2100">
                <a:solidFill>
                  <a:schemeClr val="dk1"/>
                </a:solidFill>
                <a:latin typeface="Montserrat"/>
                <a:ea typeface="Montserrat"/>
                <a:cs typeface="Montserrat"/>
                <a:sym typeface="Montserrat"/>
              </a:rPr>
              <a:t>Technical competences:</a:t>
            </a:r>
            <a:endParaRPr sz="2100">
              <a:solidFill>
                <a:schemeClr val="dk1"/>
              </a:solidFill>
              <a:latin typeface="Montserrat"/>
              <a:ea typeface="Montserrat"/>
              <a:cs typeface="Montserrat"/>
              <a:sym typeface="Montserrat"/>
            </a:endParaRPr>
          </a:p>
          <a:p>
            <a:pPr marL="0" lvl="0" indent="0" algn="just" rtl="0">
              <a:spcBef>
                <a:spcPts val="0"/>
              </a:spcBef>
              <a:spcAft>
                <a:spcPts val="0"/>
              </a:spcAft>
              <a:buClr>
                <a:schemeClr val="dk1"/>
              </a:buClr>
              <a:buSzPts val="1100"/>
              <a:buFont typeface="Arial"/>
              <a:buNone/>
            </a:pPr>
            <a:endParaRPr sz="2100">
              <a:solidFill>
                <a:schemeClr val="dk1"/>
              </a:solidFill>
              <a:latin typeface="Montserrat"/>
              <a:ea typeface="Montserrat"/>
              <a:cs typeface="Montserrat"/>
              <a:sym typeface="Montserrat"/>
            </a:endParaRPr>
          </a:p>
          <a:p>
            <a:pPr marL="457200" lvl="0" indent="-361950" algn="just" rtl="0">
              <a:spcBef>
                <a:spcPts val="0"/>
              </a:spcBef>
              <a:spcAft>
                <a:spcPts val="0"/>
              </a:spcAft>
              <a:buClr>
                <a:schemeClr val="dk1"/>
              </a:buClr>
              <a:buSzPts val="2100"/>
              <a:buFont typeface="Montserrat"/>
              <a:buChar char="●"/>
            </a:pPr>
            <a:r>
              <a:rPr lang="en-US" sz="2100">
                <a:solidFill>
                  <a:schemeClr val="dk1"/>
                </a:solidFill>
                <a:latin typeface="Montserrat"/>
                <a:ea typeface="Montserrat"/>
                <a:cs typeface="Montserrat"/>
                <a:sym typeface="Montserrat"/>
              </a:rPr>
              <a:t>Fundamentals of tailoring + knowledge about the upcycling process and conscious fashion / Introductory</a:t>
            </a:r>
            <a:endParaRPr sz="2100">
              <a:solidFill>
                <a:schemeClr val="dk1"/>
              </a:solidFill>
              <a:latin typeface="Montserrat"/>
              <a:ea typeface="Montserrat"/>
              <a:cs typeface="Montserrat"/>
              <a:sym typeface="Montserrat"/>
            </a:endParaRPr>
          </a:p>
          <a:p>
            <a:pPr marL="457200" lvl="0" indent="-361950" algn="just" rtl="0">
              <a:spcBef>
                <a:spcPts val="0"/>
              </a:spcBef>
              <a:spcAft>
                <a:spcPts val="0"/>
              </a:spcAft>
              <a:buClr>
                <a:schemeClr val="dk1"/>
              </a:buClr>
              <a:buSzPts val="2100"/>
              <a:buFont typeface="Montserrat"/>
              <a:buChar char="●"/>
            </a:pPr>
            <a:r>
              <a:rPr lang="en-US" sz="2100">
                <a:solidFill>
                  <a:schemeClr val="dk1"/>
                </a:solidFill>
                <a:latin typeface="Montserrat"/>
                <a:ea typeface="Montserrat"/>
                <a:cs typeface="Montserrat"/>
                <a:sym typeface="Montserrat"/>
              </a:rPr>
              <a:t>Mastery in sewing techniques (both machine and hand) + knowledge of garment construction and pattern modification</a:t>
            </a:r>
            <a:endParaRPr sz="2100">
              <a:solidFill>
                <a:schemeClr val="dk1"/>
              </a:solidFill>
              <a:latin typeface="Montserrat"/>
              <a:ea typeface="Montserrat"/>
              <a:cs typeface="Montserrat"/>
              <a:sym typeface="Montserrat"/>
            </a:endParaRPr>
          </a:p>
          <a:p>
            <a:pPr marL="457200" lvl="0" indent="-361950" algn="just" rtl="0">
              <a:spcBef>
                <a:spcPts val="0"/>
              </a:spcBef>
              <a:spcAft>
                <a:spcPts val="0"/>
              </a:spcAft>
              <a:buClr>
                <a:schemeClr val="dk1"/>
              </a:buClr>
              <a:buSzPts val="2100"/>
              <a:buFont typeface="Montserrat"/>
              <a:buChar char="●"/>
            </a:pPr>
            <a:r>
              <a:rPr lang="en-US" sz="2100">
                <a:solidFill>
                  <a:schemeClr val="dk1"/>
                </a:solidFill>
                <a:latin typeface="Montserrat"/>
                <a:ea typeface="Montserrat"/>
                <a:cs typeface="Montserrat"/>
                <a:sym typeface="Montserrat"/>
              </a:rPr>
              <a:t>Expertise in advanced tailoring techniques + Specialized skills in working with different fabric types </a:t>
            </a:r>
            <a:r>
              <a:rPr lang="en-US" sz="2199">
                <a:solidFill>
                  <a:srgbClr val="1E2328"/>
                </a:solidFill>
                <a:latin typeface="Montserrat"/>
                <a:ea typeface="Montserrat"/>
                <a:cs typeface="Montserrat"/>
                <a:sym typeface="Montserrat"/>
              </a:rPr>
              <a:t>. </a:t>
            </a:r>
            <a:endParaRPr>
              <a:solidFill>
                <a:schemeClr val="dk1"/>
              </a:solidFill>
            </a:endParaRPr>
          </a:p>
          <a:p>
            <a:pPr marL="0" marR="0" lvl="0" indent="0" algn="l" rtl="0">
              <a:lnSpc>
                <a:spcPct val="150022"/>
              </a:lnSpc>
              <a:spcBef>
                <a:spcPts val="0"/>
              </a:spcBef>
              <a:spcAft>
                <a:spcPts val="0"/>
              </a:spcAft>
              <a:buNone/>
            </a:pPr>
            <a:endParaRPr sz="2199">
              <a:solidFill>
                <a:srgbClr val="1E2328"/>
              </a:solidFill>
              <a:latin typeface="Montserrat"/>
              <a:ea typeface="Montserrat"/>
              <a:cs typeface="Montserrat"/>
              <a:sym typeface="Montserrat"/>
            </a:endParaRPr>
          </a:p>
        </p:txBody>
      </p:sp>
      <p:sp>
        <p:nvSpPr>
          <p:cNvPr id="245" name="Google Shape;245;p8"/>
          <p:cNvSpPr txBox="1"/>
          <p:nvPr/>
        </p:nvSpPr>
        <p:spPr>
          <a:xfrm>
            <a:off x="5118420" y="122288"/>
            <a:ext cx="11424600" cy="919995"/>
          </a:xfrm>
          <a:prstGeom prst="rect">
            <a:avLst/>
          </a:prstGeom>
          <a:noFill/>
          <a:ln>
            <a:noFill/>
          </a:ln>
        </p:spPr>
        <p:txBody>
          <a:bodyPr spcFirstLastPara="1" wrap="square" lIns="0" tIns="0" rIns="0" bIns="0" anchor="t" anchorCtr="0">
            <a:spAutoFit/>
          </a:bodyPr>
          <a:lstStyle/>
          <a:p>
            <a:pPr algn="ctr">
              <a:lnSpc>
                <a:spcPct val="122008"/>
              </a:lnSpc>
            </a:pPr>
            <a:r>
              <a:rPr lang="en-US" sz="2450" dirty="0">
                <a:solidFill>
                  <a:srgbClr val="1E2328"/>
                </a:solidFill>
                <a:latin typeface="Montserrat"/>
                <a:ea typeface="Montserrat"/>
                <a:cs typeface="Montserrat"/>
                <a:sym typeface="Montserrat"/>
              </a:rPr>
              <a:t>Module 4, THE UPCYCLING PROCESS: TECHNIQUES OF TAILORING</a:t>
            </a:r>
            <a:endParaRPr lang="it-IT" sz="2450" dirty="0">
              <a:solidFill>
                <a:srgbClr val="1E2328"/>
              </a:solidFill>
              <a:latin typeface="Montserrat"/>
              <a:ea typeface="Montserrat"/>
              <a:cs typeface="Montserrat"/>
            </a:endParaRPr>
          </a:p>
          <a:p>
            <a:pPr marL="0" marR="0" lvl="0" indent="0" algn="ctr">
              <a:lnSpc>
                <a:spcPct val="122008"/>
              </a:lnSpc>
              <a:spcBef>
                <a:spcPts val="0"/>
              </a:spcBef>
              <a:spcAft>
                <a:spcPts val="0"/>
              </a:spcAft>
              <a:buNone/>
            </a:pPr>
            <a:r>
              <a:rPr lang="en-US" sz="2450" dirty="0">
                <a:solidFill>
                  <a:srgbClr val="1E2328"/>
                </a:solidFill>
                <a:latin typeface="Montserrat"/>
                <a:ea typeface="Montserrat"/>
                <a:cs typeface="Montserrat"/>
                <a:sym typeface="Montserrat"/>
              </a:rPr>
              <a:t>FOR RE-STYLING AND RENOVATION</a:t>
            </a:r>
            <a:endParaRPr sz="2450">
              <a:solidFill>
                <a:srgbClr val="1E2328"/>
              </a:solidFill>
              <a:latin typeface="Montserrat"/>
              <a:ea typeface="Montserrat"/>
              <a:cs typeface="Montserrat"/>
            </a:endParaRPr>
          </a:p>
        </p:txBody>
      </p:sp>
      <p:sp>
        <p:nvSpPr>
          <p:cNvPr id="246" name="Google Shape;246;p8"/>
          <p:cNvSpPr txBox="1"/>
          <p:nvPr/>
        </p:nvSpPr>
        <p:spPr>
          <a:xfrm rot="16200000">
            <a:off x="15841399" y="7446304"/>
            <a:ext cx="3286080" cy="337913"/>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1800">
                <a:solidFill>
                  <a:srgbClr val="1E2328"/>
                </a:solidFill>
                <a:latin typeface="Montserrat"/>
                <a:ea typeface="Montserrat"/>
                <a:cs typeface="Montserrat"/>
                <a:sym typeface="Montserrat"/>
              </a:rPr>
              <a:t>www.fashionupproject.com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pSp>
        <p:nvGrpSpPr>
          <p:cNvPr id="251" name="Google Shape;251;p9"/>
          <p:cNvGrpSpPr/>
          <p:nvPr/>
        </p:nvGrpSpPr>
        <p:grpSpPr>
          <a:xfrm>
            <a:off x="0" y="0"/>
            <a:ext cx="18288000" cy="10287000"/>
            <a:chOff x="0" y="0"/>
            <a:chExt cx="24384000" cy="13716000"/>
          </a:xfrm>
        </p:grpSpPr>
        <p:cxnSp>
          <p:nvCxnSpPr>
            <p:cNvPr id="252" name="Google Shape;252;p9"/>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253" name="Google Shape;253;p9"/>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254" name="Google Shape;254;p9"/>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255" name="Google Shape;255;p9"/>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sp>
        <p:nvSpPr>
          <p:cNvPr id="256" name="Google Shape;256;p9"/>
          <p:cNvSpPr txBox="1"/>
          <p:nvPr/>
        </p:nvSpPr>
        <p:spPr>
          <a:xfrm>
            <a:off x="0" y="5485084"/>
            <a:ext cx="16221075" cy="4745461"/>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None/>
            </a:pPr>
            <a:endParaRPr sz="1800">
              <a:solidFill>
                <a:schemeClr val="dk1"/>
              </a:solidFill>
              <a:latin typeface="Calibri"/>
              <a:ea typeface="Calibri"/>
              <a:cs typeface="Calibri"/>
              <a:sym typeface="Calibri"/>
            </a:endParaRPr>
          </a:p>
        </p:txBody>
      </p:sp>
      <p:cxnSp>
        <p:nvCxnSpPr>
          <p:cNvPr id="257" name="Google Shape;257;p9"/>
          <p:cNvCxnSpPr/>
          <p:nvPr/>
        </p:nvCxnSpPr>
        <p:spPr>
          <a:xfrm rot="22765">
            <a:off x="12984061" y="8238948"/>
            <a:ext cx="719057" cy="0"/>
          </a:xfrm>
          <a:prstGeom prst="straightConnector1">
            <a:avLst/>
          </a:prstGeom>
          <a:noFill/>
          <a:ln w="9525" cap="flat" cmpd="sng">
            <a:solidFill>
              <a:srgbClr val="FFFFFF"/>
            </a:solidFill>
            <a:prstDash val="solid"/>
            <a:round/>
            <a:headEnd type="none" w="sm" len="sm"/>
            <a:tailEnd type="none" w="sm" len="sm"/>
          </a:ln>
        </p:spPr>
      </p:cxnSp>
      <p:sp>
        <p:nvSpPr>
          <p:cNvPr id="258" name="Google Shape;258;p9"/>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a:p>
        </p:txBody>
      </p:sp>
      <p:sp>
        <p:nvSpPr>
          <p:cNvPr id="259" name="Google Shape;259;p9"/>
          <p:cNvSpPr/>
          <p:nvPr/>
        </p:nvSpPr>
        <p:spPr>
          <a:xfrm>
            <a:off x="6562434" y="6986207"/>
            <a:ext cx="10112897" cy="1656672"/>
          </a:xfrm>
          <a:custGeom>
            <a:avLst/>
            <a:gdLst/>
            <a:ahLst/>
            <a:cxnLst/>
            <a:rect l="l" t="t" r="r" b="b"/>
            <a:pathLst>
              <a:path w="7391041" h="2041451" extrusionOk="0">
                <a:moveTo>
                  <a:pt x="0" y="0"/>
                </a:moveTo>
                <a:lnTo>
                  <a:pt x="7391041" y="0"/>
                </a:lnTo>
                <a:lnTo>
                  <a:pt x="7391041" y="2041451"/>
                </a:lnTo>
                <a:lnTo>
                  <a:pt x="0" y="2041451"/>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0" name="Google Shape;260;p9" descr="Immagine che contiene strumento, tavolo, articoli, interno&#10;&#10;Descrizione generata automaticamente"/>
          <p:cNvPicPr preferRelativeResize="0"/>
          <p:nvPr/>
        </p:nvPicPr>
        <p:blipFill rotWithShape="1">
          <a:blip r:embed="rId4">
            <a:alphaModFix/>
          </a:blip>
          <a:srcRect/>
          <a:stretch/>
        </p:blipFill>
        <p:spPr>
          <a:xfrm>
            <a:off x="9453034" y="2308221"/>
            <a:ext cx="7222298" cy="4818627"/>
          </a:xfrm>
          <a:prstGeom prst="rect">
            <a:avLst/>
          </a:prstGeom>
          <a:noFill/>
          <a:ln>
            <a:noFill/>
          </a:ln>
        </p:spPr>
      </p:pic>
      <p:sp>
        <p:nvSpPr>
          <p:cNvPr id="261" name="Google Shape;261;p9"/>
          <p:cNvSpPr/>
          <p:nvPr/>
        </p:nvSpPr>
        <p:spPr>
          <a:xfrm>
            <a:off x="4929645" y="8560352"/>
            <a:ext cx="11745686" cy="1672885"/>
          </a:xfrm>
          <a:custGeom>
            <a:avLst/>
            <a:gdLst/>
            <a:ahLst/>
            <a:cxnLst/>
            <a:rect l="l" t="t" r="r" b="b"/>
            <a:pathLst>
              <a:path w="6574461" h="3678393" extrusionOk="0">
                <a:moveTo>
                  <a:pt x="0" y="0"/>
                </a:moveTo>
                <a:lnTo>
                  <a:pt x="6574461" y="0"/>
                </a:lnTo>
                <a:lnTo>
                  <a:pt x="6574461" y="3678393"/>
                </a:lnTo>
                <a:lnTo>
                  <a:pt x="0" y="3678393"/>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2" name="Google Shape;262;p9"/>
          <p:cNvSpPr txBox="1"/>
          <p:nvPr/>
        </p:nvSpPr>
        <p:spPr>
          <a:xfrm>
            <a:off x="6781800" y="9091276"/>
            <a:ext cx="10287303" cy="915507"/>
          </a:xfrm>
          <a:prstGeom prst="rect">
            <a:avLst/>
          </a:prstGeom>
          <a:noFill/>
          <a:ln>
            <a:noFill/>
          </a:ln>
        </p:spPr>
        <p:txBody>
          <a:bodyPr spcFirstLastPara="1" wrap="square" lIns="0" tIns="0" rIns="0" bIns="0" anchor="t" anchorCtr="0">
            <a:spAutoFit/>
          </a:bodyPr>
          <a:lstStyle/>
          <a:p>
            <a:pPr marL="0" marR="0" lvl="0" indent="0" algn="l" rtl="0">
              <a:lnSpc>
                <a:spcPct val="66666"/>
              </a:lnSpc>
              <a:spcBef>
                <a:spcPts val="0"/>
              </a:spcBef>
              <a:spcAft>
                <a:spcPts val="0"/>
              </a:spcAft>
              <a:buNone/>
            </a:pPr>
            <a:r>
              <a:rPr lang="en-US" sz="9000">
                <a:solidFill>
                  <a:srgbClr val="FFFFFF"/>
                </a:solidFill>
                <a:latin typeface="DM Serif Display"/>
                <a:ea typeface="DM Serif Display"/>
                <a:cs typeface="DM Serif Display"/>
                <a:sym typeface="DM Serif Display"/>
              </a:rPr>
              <a:t>TRAINING UNITS</a:t>
            </a:r>
            <a:endParaRPr/>
          </a:p>
        </p:txBody>
      </p:sp>
      <p:sp>
        <p:nvSpPr>
          <p:cNvPr id="263" name="Google Shape;263;p9"/>
          <p:cNvSpPr txBox="1"/>
          <p:nvPr/>
        </p:nvSpPr>
        <p:spPr>
          <a:xfrm>
            <a:off x="1828800" y="3858379"/>
            <a:ext cx="6682800" cy="1847100"/>
          </a:xfrm>
          <a:prstGeom prst="rect">
            <a:avLst/>
          </a:prstGeom>
          <a:noFill/>
          <a:ln>
            <a:noFill/>
          </a:ln>
        </p:spPr>
        <p:txBody>
          <a:bodyPr spcFirstLastPara="1" wrap="square" lIns="0" tIns="0" rIns="0" bIns="0" anchor="t" anchorCtr="0">
            <a:spAutoFit/>
          </a:bodyPr>
          <a:lstStyle/>
          <a:p>
            <a:pPr marL="0" marR="0" lvl="0" indent="0" algn="l" rtl="0">
              <a:lnSpc>
                <a:spcPct val="111000"/>
              </a:lnSpc>
              <a:spcBef>
                <a:spcPts val="0"/>
              </a:spcBef>
              <a:spcAft>
                <a:spcPts val="0"/>
              </a:spcAft>
              <a:buNone/>
            </a:pPr>
            <a:r>
              <a:rPr lang="en-US" sz="12000">
                <a:solidFill>
                  <a:srgbClr val="CFCF5A"/>
                </a:solidFill>
                <a:latin typeface="DM Serif Display"/>
                <a:ea typeface="DM Serif Display"/>
                <a:cs typeface="DM Serif Display"/>
                <a:sym typeface="DM Serif Display"/>
              </a:rPr>
              <a:t>Module 4</a:t>
            </a:r>
            <a:endParaRPr/>
          </a:p>
        </p:txBody>
      </p:sp>
      <p:sp>
        <p:nvSpPr>
          <p:cNvPr id="264" name="Google Shape;264;p9"/>
          <p:cNvSpPr txBox="1"/>
          <p:nvPr/>
        </p:nvSpPr>
        <p:spPr>
          <a:xfrm>
            <a:off x="5148900" y="122288"/>
            <a:ext cx="11424600" cy="919995"/>
          </a:xfrm>
          <a:prstGeom prst="rect">
            <a:avLst/>
          </a:prstGeom>
          <a:noFill/>
          <a:ln>
            <a:noFill/>
          </a:ln>
        </p:spPr>
        <p:txBody>
          <a:bodyPr spcFirstLastPara="1" wrap="square" lIns="0" tIns="0" rIns="0" bIns="0" anchor="t" anchorCtr="0">
            <a:spAutoFit/>
          </a:bodyPr>
          <a:lstStyle/>
          <a:p>
            <a:pPr algn="ctr">
              <a:lnSpc>
                <a:spcPct val="122008"/>
              </a:lnSpc>
            </a:pPr>
            <a:r>
              <a:rPr lang="en-US" sz="2450" dirty="0">
                <a:solidFill>
                  <a:srgbClr val="1E2328"/>
                </a:solidFill>
                <a:latin typeface="Montserrat"/>
                <a:ea typeface="Montserrat"/>
                <a:cs typeface="Montserrat"/>
                <a:sym typeface="Montserrat"/>
              </a:rPr>
              <a:t>Module 4, THE UPCYCLING PROCESS: TECHNIQUES OF TAILORING</a:t>
            </a:r>
            <a:endParaRPr lang="it-IT" sz="3699" dirty="0">
              <a:solidFill>
                <a:srgbClr val="1E2328"/>
              </a:solidFill>
              <a:latin typeface="Montserrat"/>
              <a:ea typeface="Montserrat"/>
              <a:cs typeface="Montserrat"/>
            </a:endParaRPr>
          </a:p>
          <a:p>
            <a:pPr marL="0" marR="0" lvl="0" indent="0" algn="ctr">
              <a:lnSpc>
                <a:spcPct val="122008"/>
              </a:lnSpc>
              <a:spcBef>
                <a:spcPts val="0"/>
              </a:spcBef>
              <a:spcAft>
                <a:spcPts val="0"/>
              </a:spcAft>
              <a:buNone/>
            </a:pPr>
            <a:r>
              <a:rPr lang="en-US" sz="2450" dirty="0">
                <a:solidFill>
                  <a:srgbClr val="1E2328"/>
                </a:solidFill>
                <a:latin typeface="Montserrat"/>
                <a:ea typeface="Montserrat"/>
                <a:cs typeface="Montserrat"/>
                <a:sym typeface="Montserrat"/>
              </a:rPr>
              <a:t>FOR RE-STYLING AND RENOVATION</a:t>
            </a:r>
            <a:endParaRPr sz="3650" dirty="0">
              <a:solidFill>
                <a:srgbClr val="1E2328"/>
              </a:solidFill>
              <a:latin typeface="Montserrat"/>
              <a:ea typeface="Montserrat"/>
              <a:cs typeface="Montserrat"/>
            </a:endParaRPr>
          </a:p>
        </p:txBody>
      </p:sp>
      <p:sp>
        <p:nvSpPr>
          <p:cNvPr id="265" name="Google Shape;265;p9"/>
          <p:cNvSpPr txBox="1"/>
          <p:nvPr/>
        </p:nvSpPr>
        <p:spPr>
          <a:xfrm rot="16200000">
            <a:off x="15833779" y="7446304"/>
            <a:ext cx="3286080" cy="337913"/>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1800">
                <a:solidFill>
                  <a:srgbClr val="1E2328"/>
                </a:solidFill>
                <a:latin typeface="Montserrat"/>
                <a:ea typeface="Montserrat"/>
                <a:cs typeface="Montserrat"/>
                <a:sym typeface="Montserrat"/>
              </a:rPr>
              <a:t>www.fashionupproject.com</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Personalizzato</PresentationFormat>
  <Slides>12</Slides>
  <Notes>12</Notes>
  <HiddenSlides>0</HiddenSlide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Giulia</dc:creator>
  <cp:revision>61</cp:revision>
  <dcterms:created xsi:type="dcterms:W3CDTF">2006-08-16T00:00:00Z</dcterms:created>
  <dcterms:modified xsi:type="dcterms:W3CDTF">2025-11-03T10:08:03Z</dcterms:modified>
</cp:coreProperties>
</file>