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Lst>
  <p:sldSz cx="18288000" cy="10287000"/>
  <p:notesSz cx="6858000" cy="9144000"/>
  <p:embeddedFontLst>
    <p:embeddedFont>
      <p:font typeface="DM Serif Display" pitchFamily="2" charset="0"/>
      <p:regular r:id="rId22"/>
      <p:italic r:id="rId23"/>
    </p:embeddedFont>
    <p:embeddedFont>
      <p:font typeface="Montserrat" panose="00000500000000000000" pitchFamily="2" charset="0"/>
      <p:regular r:id="rId24"/>
      <p:bold r:id="rId25"/>
      <p:italic r:id="rId26"/>
      <p:boldItalic r:id="rId27"/>
    </p:embeddedFont>
    <p:embeddedFont>
      <p:font typeface="Montserrat Bold" panose="00000800000000000000" pitchFamily="2" charset="0"/>
      <p:regular r:id="rId28"/>
      <p:bold r:id="rId29"/>
    </p:embeddedFont>
    <p:embeddedFont>
      <p:font typeface="Montserrat Italics"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3BE150-0B5E-0EC8-5CDB-8ECCD3568D0C}" v="155" dt="2025-11-07T10:02:53.8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69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niucci Martina" userId="S::martina.antoniucci@osservatoriomestieridarte.it::32541252-b29c-4a7f-8763-04ccd7aaa38b" providerId="AD" clId="Web-{A33BE150-0B5E-0EC8-5CDB-8ECCD3568D0C}"/>
    <pc:docChg chg="modSld">
      <pc:chgData name="Antoniucci Martina" userId="S::martina.antoniucci@osservatoriomestieridarte.it::32541252-b29c-4a7f-8763-04ccd7aaa38b" providerId="AD" clId="Web-{A33BE150-0B5E-0EC8-5CDB-8ECCD3568D0C}" dt="2025-11-07T10:02:30.543" v="124" actId="1076"/>
      <pc:docMkLst>
        <pc:docMk/>
      </pc:docMkLst>
      <pc:sldChg chg="modSp">
        <pc:chgData name="Antoniucci Martina" userId="S::martina.antoniucci@osservatoriomestieridarte.it::32541252-b29c-4a7f-8763-04ccd7aaa38b" providerId="AD" clId="Web-{A33BE150-0B5E-0EC8-5CDB-8ECCD3568D0C}" dt="2025-11-07T09:45:24.702" v="1" actId="14100"/>
        <pc:sldMkLst>
          <pc:docMk/>
          <pc:sldMk cId="0" sldId="256"/>
        </pc:sldMkLst>
        <pc:spChg chg="mod">
          <ac:chgData name="Antoniucci Martina" userId="S::martina.antoniucci@osservatoriomestieridarte.it::32541252-b29c-4a7f-8763-04ccd7aaa38b" providerId="AD" clId="Web-{A33BE150-0B5E-0EC8-5CDB-8ECCD3568D0C}" dt="2025-11-07T09:45:24.702" v="1" actId="14100"/>
          <ac:spMkLst>
            <pc:docMk/>
            <pc:sldMk cId="0" sldId="256"/>
            <ac:spMk id="23" creationId="{00000000-0000-0000-0000-000000000000}"/>
          </ac:spMkLst>
        </pc:spChg>
      </pc:sldChg>
      <pc:sldChg chg="modSp">
        <pc:chgData name="Antoniucci Martina" userId="S::martina.antoniucci@osservatoriomestieridarte.it::32541252-b29c-4a7f-8763-04ccd7aaa38b" providerId="AD" clId="Web-{A33BE150-0B5E-0EC8-5CDB-8ECCD3568D0C}" dt="2025-11-07T09:45:28.640" v="2" actId="14100"/>
        <pc:sldMkLst>
          <pc:docMk/>
          <pc:sldMk cId="0" sldId="257"/>
        </pc:sldMkLst>
        <pc:spChg chg="mod">
          <ac:chgData name="Antoniucci Martina" userId="S::martina.antoniucci@osservatoriomestieridarte.it::32541252-b29c-4a7f-8763-04ccd7aaa38b" providerId="AD" clId="Web-{A33BE150-0B5E-0EC8-5CDB-8ECCD3568D0C}" dt="2025-11-07T09:45:28.640" v="2" actId="14100"/>
          <ac:spMkLst>
            <pc:docMk/>
            <pc:sldMk cId="0" sldId="257"/>
            <ac:spMk id="17" creationId="{00000000-0000-0000-0000-000000000000}"/>
          </ac:spMkLst>
        </pc:spChg>
      </pc:sldChg>
      <pc:sldChg chg="modSp">
        <pc:chgData name="Antoniucci Martina" userId="S::martina.antoniucci@osservatoriomestieridarte.it::32541252-b29c-4a7f-8763-04ccd7aaa38b" providerId="AD" clId="Web-{A33BE150-0B5E-0EC8-5CDB-8ECCD3568D0C}" dt="2025-11-07T09:45:52.656" v="4" actId="1076"/>
        <pc:sldMkLst>
          <pc:docMk/>
          <pc:sldMk cId="0" sldId="258"/>
        </pc:sldMkLst>
        <pc:spChg chg="mod">
          <ac:chgData name="Antoniucci Martina" userId="S::martina.antoniucci@osservatoriomestieridarte.it::32541252-b29c-4a7f-8763-04ccd7aaa38b" providerId="AD" clId="Web-{A33BE150-0B5E-0EC8-5CDB-8ECCD3568D0C}" dt="2025-11-07T09:45:52.656" v="4" actId="1076"/>
          <ac:spMkLst>
            <pc:docMk/>
            <pc:sldMk cId="0" sldId="258"/>
            <ac:spMk id="10" creationId="{00000000-0000-0000-0000-000000000000}"/>
          </ac:spMkLst>
        </pc:spChg>
        <pc:spChg chg="mod">
          <ac:chgData name="Antoniucci Martina" userId="S::martina.antoniucci@osservatoriomestieridarte.it::32541252-b29c-4a7f-8763-04ccd7aaa38b" providerId="AD" clId="Web-{A33BE150-0B5E-0EC8-5CDB-8ECCD3568D0C}" dt="2025-11-07T09:45:35.062" v="3" actId="14100"/>
          <ac:spMkLst>
            <pc:docMk/>
            <pc:sldMk cId="0" sldId="258"/>
            <ac:spMk id="24" creationId="{00000000-0000-0000-0000-000000000000}"/>
          </ac:spMkLst>
        </pc:spChg>
      </pc:sldChg>
      <pc:sldChg chg="modSp">
        <pc:chgData name="Antoniucci Martina" userId="S::martina.antoniucci@osservatoriomestieridarte.it::32541252-b29c-4a7f-8763-04ccd7aaa38b" providerId="AD" clId="Web-{A33BE150-0B5E-0EC8-5CDB-8ECCD3568D0C}" dt="2025-11-07T09:48:30.424" v="25" actId="14100"/>
        <pc:sldMkLst>
          <pc:docMk/>
          <pc:sldMk cId="0" sldId="259"/>
        </pc:sldMkLst>
        <pc:spChg chg="mod">
          <ac:chgData name="Antoniucci Martina" userId="S::martina.antoniucci@osservatoriomestieridarte.it::32541252-b29c-4a7f-8763-04ccd7aaa38b" providerId="AD" clId="Web-{A33BE150-0B5E-0EC8-5CDB-8ECCD3568D0C}" dt="2025-11-07T09:46:10.438" v="6" actId="1076"/>
          <ac:spMkLst>
            <pc:docMk/>
            <pc:sldMk cId="0" sldId="259"/>
            <ac:spMk id="10" creationId="{00000000-0000-0000-0000-000000000000}"/>
          </ac:spMkLst>
        </pc:spChg>
        <pc:spChg chg="mod">
          <ac:chgData name="Antoniucci Martina" userId="S::martina.antoniucci@osservatoriomestieridarte.it::32541252-b29c-4a7f-8763-04ccd7aaa38b" providerId="AD" clId="Web-{A33BE150-0B5E-0EC8-5CDB-8ECCD3568D0C}" dt="2025-11-07T09:46:27.954" v="8" actId="1076"/>
          <ac:spMkLst>
            <pc:docMk/>
            <pc:sldMk cId="0" sldId="259"/>
            <ac:spMk id="11" creationId="{00000000-0000-0000-0000-000000000000}"/>
          </ac:spMkLst>
        </pc:spChg>
        <pc:spChg chg="mod">
          <ac:chgData name="Antoniucci Martina" userId="S::martina.antoniucci@osservatoriomestieridarte.it::32541252-b29c-4a7f-8763-04ccd7aaa38b" providerId="AD" clId="Web-{A33BE150-0B5E-0EC8-5CDB-8ECCD3568D0C}" dt="2025-11-07T09:47:40.689" v="14" actId="1076"/>
          <ac:spMkLst>
            <pc:docMk/>
            <pc:sldMk cId="0" sldId="259"/>
            <ac:spMk id="13" creationId="{00000000-0000-0000-0000-000000000000}"/>
          </ac:spMkLst>
        </pc:spChg>
        <pc:spChg chg="mod">
          <ac:chgData name="Antoniucci Martina" userId="S::martina.antoniucci@osservatoriomestieridarte.it::32541252-b29c-4a7f-8763-04ccd7aaa38b" providerId="AD" clId="Web-{A33BE150-0B5E-0EC8-5CDB-8ECCD3568D0C}" dt="2025-11-07T09:48:12.408" v="19" actId="1076"/>
          <ac:spMkLst>
            <pc:docMk/>
            <pc:sldMk cId="0" sldId="259"/>
            <ac:spMk id="14" creationId="{00000000-0000-0000-0000-000000000000}"/>
          </ac:spMkLst>
        </pc:spChg>
        <pc:spChg chg="mod">
          <ac:chgData name="Antoniucci Martina" userId="S::martina.antoniucci@osservatoriomestieridarte.it::32541252-b29c-4a7f-8763-04ccd7aaa38b" providerId="AD" clId="Web-{A33BE150-0B5E-0EC8-5CDB-8ECCD3568D0C}" dt="2025-11-07T09:48:23.081" v="24" actId="1076"/>
          <ac:spMkLst>
            <pc:docMk/>
            <pc:sldMk cId="0" sldId="259"/>
            <ac:spMk id="17" creationId="{00000000-0000-0000-0000-000000000000}"/>
          </ac:spMkLst>
        </pc:spChg>
        <pc:spChg chg="mod">
          <ac:chgData name="Antoniucci Martina" userId="S::martina.antoniucci@osservatoriomestieridarte.it::32541252-b29c-4a7f-8763-04ccd7aaa38b" providerId="AD" clId="Web-{A33BE150-0B5E-0EC8-5CDB-8ECCD3568D0C}" dt="2025-11-07T09:47:26.392" v="13" actId="1076"/>
          <ac:spMkLst>
            <pc:docMk/>
            <pc:sldMk cId="0" sldId="259"/>
            <ac:spMk id="22" creationId="{00000000-0000-0000-0000-000000000000}"/>
          </ac:spMkLst>
        </pc:spChg>
        <pc:spChg chg="mod">
          <ac:chgData name="Antoniucci Martina" userId="S::martina.antoniucci@osservatoriomestieridarte.it::32541252-b29c-4a7f-8763-04ccd7aaa38b" providerId="AD" clId="Web-{A33BE150-0B5E-0EC8-5CDB-8ECCD3568D0C}" dt="2025-11-07T09:48:30.424" v="25" actId="14100"/>
          <ac:spMkLst>
            <pc:docMk/>
            <pc:sldMk cId="0" sldId="259"/>
            <ac:spMk id="30" creationId="{00000000-0000-0000-0000-000000000000}"/>
          </ac:spMkLst>
        </pc:spChg>
        <pc:grpChg chg="mod">
          <ac:chgData name="Antoniucci Martina" userId="S::martina.antoniucci@osservatoriomestieridarte.it::32541252-b29c-4a7f-8763-04ccd7aaa38b" providerId="AD" clId="Web-{A33BE150-0B5E-0EC8-5CDB-8ECCD3568D0C}" dt="2025-11-07T09:48:00.971" v="17" actId="1076"/>
          <ac:grpSpMkLst>
            <pc:docMk/>
            <pc:sldMk cId="0" sldId="259"/>
            <ac:grpSpMk id="15" creationId="{00000000-0000-0000-0000-000000000000}"/>
          </ac:grpSpMkLst>
        </pc:grpChg>
        <pc:grpChg chg="mod">
          <ac:chgData name="Antoniucci Martina" userId="S::martina.antoniucci@osservatoriomestieridarte.it::32541252-b29c-4a7f-8763-04ccd7aaa38b" providerId="AD" clId="Web-{A33BE150-0B5E-0EC8-5CDB-8ECCD3568D0C}" dt="2025-11-07T09:48:14.955" v="21" actId="1076"/>
          <ac:grpSpMkLst>
            <pc:docMk/>
            <pc:sldMk cId="0" sldId="259"/>
            <ac:grpSpMk id="21" creationId="{00000000-0000-0000-0000-000000000000}"/>
          </ac:grpSpMkLst>
        </pc:grpChg>
      </pc:sldChg>
      <pc:sldChg chg="modSp">
        <pc:chgData name="Antoniucci Martina" userId="S::martina.antoniucci@osservatoriomestieridarte.it::32541252-b29c-4a7f-8763-04ccd7aaa38b" providerId="AD" clId="Web-{A33BE150-0B5E-0EC8-5CDB-8ECCD3568D0C}" dt="2025-11-07T09:49:27.019" v="32" actId="20577"/>
        <pc:sldMkLst>
          <pc:docMk/>
          <pc:sldMk cId="0" sldId="260"/>
        </pc:sldMkLst>
        <pc:spChg chg="mod">
          <ac:chgData name="Antoniucci Martina" userId="S::martina.antoniucci@osservatoriomestieridarte.it::32541252-b29c-4a7f-8763-04ccd7aaa38b" providerId="AD" clId="Web-{A33BE150-0B5E-0EC8-5CDB-8ECCD3568D0C}" dt="2025-11-07T09:48:54.940" v="27" actId="1076"/>
          <ac:spMkLst>
            <pc:docMk/>
            <pc:sldMk cId="0" sldId="260"/>
            <ac:spMk id="10" creationId="{00000000-0000-0000-0000-000000000000}"/>
          </ac:spMkLst>
        </pc:spChg>
        <pc:spChg chg="mod">
          <ac:chgData name="Antoniucci Martina" userId="S::martina.antoniucci@osservatoriomestieridarte.it::32541252-b29c-4a7f-8763-04ccd7aaa38b" providerId="AD" clId="Web-{A33BE150-0B5E-0EC8-5CDB-8ECCD3568D0C}" dt="2025-11-07T09:49:27.019" v="32" actId="20577"/>
          <ac:spMkLst>
            <pc:docMk/>
            <pc:sldMk cId="0" sldId="260"/>
            <ac:spMk id="21" creationId="{00000000-0000-0000-0000-000000000000}"/>
          </ac:spMkLst>
        </pc:spChg>
        <pc:spChg chg="mod">
          <ac:chgData name="Antoniucci Martina" userId="S::martina.antoniucci@osservatoriomestieridarte.it::32541252-b29c-4a7f-8763-04ccd7aaa38b" providerId="AD" clId="Web-{A33BE150-0B5E-0EC8-5CDB-8ECCD3568D0C}" dt="2025-11-07T09:49:05.081" v="29" actId="20577"/>
          <ac:spMkLst>
            <pc:docMk/>
            <pc:sldMk cId="0" sldId="260"/>
            <ac:spMk id="25" creationId="{00000000-0000-0000-0000-000000000000}"/>
          </ac:spMkLst>
        </pc:spChg>
        <pc:spChg chg="mod">
          <ac:chgData name="Antoniucci Martina" userId="S::martina.antoniucci@osservatoriomestieridarte.it::32541252-b29c-4a7f-8763-04ccd7aaa38b" providerId="AD" clId="Web-{A33BE150-0B5E-0EC8-5CDB-8ECCD3568D0C}" dt="2025-11-07T09:49:16.206" v="30" actId="14100"/>
          <ac:spMkLst>
            <pc:docMk/>
            <pc:sldMk cId="0" sldId="260"/>
            <ac:spMk id="38" creationId="{00000000-0000-0000-0000-000000000000}"/>
          </ac:spMkLst>
        </pc:spChg>
      </pc:sldChg>
      <pc:sldChg chg="modSp">
        <pc:chgData name="Antoniucci Martina" userId="S::martina.antoniucci@osservatoriomestieridarte.it::32541252-b29c-4a7f-8763-04ccd7aaa38b" providerId="AD" clId="Web-{A33BE150-0B5E-0EC8-5CDB-8ECCD3568D0C}" dt="2025-11-07T09:50:21.004" v="36" actId="14100"/>
        <pc:sldMkLst>
          <pc:docMk/>
          <pc:sldMk cId="0" sldId="261"/>
        </pc:sldMkLst>
        <pc:spChg chg="mod">
          <ac:chgData name="Antoniucci Martina" userId="S::martina.antoniucci@osservatoriomestieridarte.it::32541252-b29c-4a7f-8763-04ccd7aaa38b" providerId="AD" clId="Web-{A33BE150-0B5E-0EC8-5CDB-8ECCD3568D0C}" dt="2025-11-07T09:50:17.035" v="35" actId="1076"/>
          <ac:spMkLst>
            <pc:docMk/>
            <pc:sldMk cId="0" sldId="261"/>
            <ac:spMk id="10" creationId="{00000000-0000-0000-0000-000000000000}"/>
          </ac:spMkLst>
        </pc:spChg>
        <pc:spChg chg="mod">
          <ac:chgData name="Antoniucci Martina" userId="S::martina.antoniucci@osservatoriomestieridarte.it::32541252-b29c-4a7f-8763-04ccd7aaa38b" providerId="AD" clId="Web-{A33BE150-0B5E-0EC8-5CDB-8ECCD3568D0C}" dt="2025-11-07T09:50:21.004" v="36" actId="14100"/>
          <ac:spMkLst>
            <pc:docMk/>
            <pc:sldMk cId="0" sldId="261"/>
            <ac:spMk id="26" creationId="{00000000-0000-0000-0000-000000000000}"/>
          </ac:spMkLst>
        </pc:spChg>
        <pc:grpChg chg="mod">
          <ac:chgData name="Antoniucci Martina" userId="S::martina.antoniucci@osservatoriomestieridarte.it::32541252-b29c-4a7f-8763-04ccd7aaa38b" providerId="AD" clId="Web-{A33BE150-0B5E-0EC8-5CDB-8ECCD3568D0C}" dt="2025-11-07T09:49:51.941" v="33" actId="1076"/>
          <ac:grpSpMkLst>
            <pc:docMk/>
            <pc:sldMk cId="0" sldId="261"/>
            <ac:grpSpMk id="8" creationId="{00000000-0000-0000-0000-000000000000}"/>
          </ac:grpSpMkLst>
        </pc:grpChg>
      </pc:sldChg>
      <pc:sldChg chg="modSp">
        <pc:chgData name="Antoniucci Martina" userId="S::martina.antoniucci@osservatoriomestieridarte.it::32541252-b29c-4a7f-8763-04ccd7aaa38b" providerId="AD" clId="Web-{A33BE150-0B5E-0EC8-5CDB-8ECCD3568D0C}" dt="2025-11-07T09:50:52.317" v="39" actId="1076"/>
        <pc:sldMkLst>
          <pc:docMk/>
          <pc:sldMk cId="0" sldId="262"/>
        </pc:sldMkLst>
        <pc:spChg chg="mod">
          <ac:chgData name="Antoniucci Martina" userId="S::martina.antoniucci@osservatoriomestieridarte.it::32541252-b29c-4a7f-8763-04ccd7aaa38b" providerId="AD" clId="Web-{A33BE150-0B5E-0EC8-5CDB-8ECCD3568D0C}" dt="2025-11-07T09:50:52.317" v="39" actId="1076"/>
          <ac:spMkLst>
            <pc:docMk/>
            <pc:sldMk cId="0" sldId="262"/>
            <ac:spMk id="10" creationId="{00000000-0000-0000-0000-000000000000}"/>
          </ac:spMkLst>
        </pc:spChg>
        <pc:spChg chg="mod">
          <ac:chgData name="Antoniucci Martina" userId="S::martina.antoniucci@osservatoriomestieridarte.it::32541252-b29c-4a7f-8763-04ccd7aaa38b" providerId="AD" clId="Web-{A33BE150-0B5E-0EC8-5CDB-8ECCD3568D0C}" dt="2025-11-07T09:50:32.192" v="37" actId="14100"/>
          <ac:spMkLst>
            <pc:docMk/>
            <pc:sldMk cId="0" sldId="262"/>
            <ac:spMk id="42" creationId="{00000000-0000-0000-0000-000000000000}"/>
          </ac:spMkLst>
        </pc:spChg>
      </pc:sldChg>
      <pc:sldChg chg="modSp">
        <pc:chgData name="Antoniucci Martina" userId="S::martina.antoniucci@osservatoriomestieridarte.it::32541252-b29c-4a7f-8763-04ccd7aaa38b" providerId="AD" clId="Web-{A33BE150-0B5E-0EC8-5CDB-8ECCD3568D0C}" dt="2025-11-07T09:51:19.926" v="41" actId="14100"/>
        <pc:sldMkLst>
          <pc:docMk/>
          <pc:sldMk cId="0" sldId="263"/>
        </pc:sldMkLst>
        <pc:spChg chg="mod">
          <ac:chgData name="Antoniucci Martina" userId="S::martina.antoniucci@osservatoriomestieridarte.it::32541252-b29c-4a7f-8763-04ccd7aaa38b" providerId="AD" clId="Web-{A33BE150-0B5E-0EC8-5CDB-8ECCD3568D0C}" dt="2025-11-07T09:51:17.208" v="40" actId="1076"/>
          <ac:spMkLst>
            <pc:docMk/>
            <pc:sldMk cId="0" sldId="263"/>
            <ac:spMk id="10" creationId="{00000000-0000-0000-0000-000000000000}"/>
          </ac:spMkLst>
        </pc:spChg>
        <pc:spChg chg="mod">
          <ac:chgData name="Antoniucci Martina" userId="S::martina.antoniucci@osservatoriomestieridarte.it::32541252-b29c-4a7f-8763-04ccd7aaa38b" providerId="AD" clId="Web-{A33BE150-0B5E-0EC8-5CDB-8ECCD3568D0C}" dt="2025-11-07T09:51:19.926" v="41" actId="14100"/>
          <ac:spMkLst>
            <pc:docMk/>
            <pc:sldMk cId="0" sldId="263"/>
            <ac:spMk id="32" creationId="{00000000-0000-0000-0000-000000000000}"/>
          </ac:spMkLst>
        </pc:spChg>
      </pc:sldChg>
      <pc:sldChg chg="modSp">
        <pc:chgData name="Antoniucci Martina" userId="S::martina.antoniucci@osservatoriomestieridarte.it::32541252-b29c-4a7f-8763-04ccd7aaa38b" providerId="AD" clId="Web-{A33BE150-0B5E-0EC8-5CDB-8ECCD3568D0C}" dt="2025-11-07T09:52:56.193" v="51" actId="20577"/>
        <pc:sldMkLst>
          <pc:docMk/>
          <pc:sldMk cId="0" sldId="264"/>
        </pc:sldMkLst>
        <pc:spChg chg="mod">
          <ac:chgData name="Antoniucci Martina" userId="S::martina.antoniucci@osservatoriomestieridarte.it::32541252-b29c-4a7f-8763-04ccd7aaa38b" providerId="AD" clId="Web-{A33BE150-0B5E-0EC8-5CDB-8ECCD3568D0C}" dt="2025-11-07T09:51:53.724" v="43" actId="1076"/>
          <ac:spMkLst>
            <pc:docMk/>
            <pc:sldMk cId="0" sldId="264"/>
            <ac:spMk id="10" creationId="{00000000-0000-0000-0000-000000000000}"/>
          </ac:spMkLst>
        </pc:spChg>
        <pc:spChg chg="mod">
          <ac:chgData name="Antoniucci Martina" userId="S::martina.antoniucci@osservatoriomestieridarte.it::32541252-b29c-4a7f-8763-04ccd7aaa38b" providerId="AD" clId="Web-{A33BE150-0B5E-0EC8-5CDB-8ECCD3568D0C}" dt="2025-11-07T09:52:56.193" v="51" actId="20577"/>
          <ac:spMkLst>
            <pc:docMk/>
            <pc:sldMk cId="0" sldId="264"/>
            <ac:spMk id="16" creationId="{00000000-0000-0000-0000-000000000000}"/>
          </ac:spMkLst>
        </pc:spChg>
        <pc:spChg chg="mod">
          <ac:chgData name="Antoniucci Martina" userId="S::martina.antoniucci@osservatoriomestieridarte.it::32541252-b29c-4a7f-8763-04ccd7aaa38b" providerId="AD" clId="Web-{A33BE150-0B5E-0EC8-5CDB-8ECCD3568D0C}" dt="2025-11-07T09:52:37.818" v="48" actId="20577"/>
          <ac:spMkLst>
            <pc:docMk/>
            <pc:sldMk cId="0" sldId="264"/>
            <ac:spMk id="21" creationId="{00000000-0000-0000-0000-000000000000}"/>
          </ac:spMkLst>
        </pc:spChg>
        <pc:spChg chg="mod">
          <ac:chgData name="Antoniucci Martina" userId="S::martina.antoniucci@osservatoriomestieridarte.it::32541252-b29c-4a7f-8763-04ccd7aaa38b" providerId="AD" clId="Web-{A33BE150-0B5E-0EC8-5CDB-8ECCD3568D0C}" dt="2025-11-07T09:52:40.849" v="49" actId="14100"/>
          <ac:spMkLst>
            <pc:docMk/>
            <pc:sldMk cId="0" sldId="264"/>
            <ac:spMk id="26" creationId="{00000000-0000-0000-0000-000000000000}"/>
          </ac:spMkLst>
        </pc:spChg>
      </pc:sldChg>
      <pc:sldChg chg="modSp">
        <pc:chgData name="Antoniucci Martina" userId="S::martina.antoniucci@osservatoriomestieridarte.it::32541252-b29c-4a7f-8763-04ccd7aaa38b" providerId="AD" clId="Web-{A33BE150-0B5E-0EC8-5CDB-8ECCD3568D0C}" dt="2025-11-07T09:53:28.896" v="55" actId="20577"/>
        <pc:sldMkLst>
          <pc:docMk/>
          <pc:sldMk cId="0" sldId="265"/>
        </pc:sldMkLst>
        <pc:spChg chg="mod">
          <ac:chgData name="Antoniucci Martina" userId="S::martina.antoniucci@osservatoriomestieridarte.it::32541252-b29c-4a7f-8763-04ccd7aaa38b" providerId="AD" clId="Web-{A33BE150-0B5E-0EC8-5CDB-8ECCD3568D0C}" dt="2025-11-07T09:53:22.975" v="54" actId="1076"/>
          <ac:spMkLst>
            <pc:docMk/>
            <pc:sldMk cId="0" sldId="265"/>
            <ac:spMk id="13" creationId="{00000000-0000-0000-0000-000000000000}"/>
          </ac:spMkLst>
        </pc:spChg>
        <pc:spChg chg="mod">
          <ac:chgData name="Antoniucci Martina" userId="S::martina.antoniucci@osservatoriomestieridarte.it::32541252-b29c-4a7f-8763-04ccd7aaa38b" providerId="AD" clId="Web-{A33BE150-0B5E-0EC8-5CDB-8ECCD3568D0C}" dt="2025-11-07T09:53:28.896" v="55" actId="20577"/>
          <ac:spMkLst>
            <pc:docMk/>
            <pc:sldMk cId="0" sldId="265"/>
            <ac:spMk id="23" creationId="{00000000-0000-0000-0000-000000000000}"/>
          </ac:spMkLst>
        </pc:spChg>
        <pc:spChg chg="mod">
          <ac:chgData name="Antoniucci Martina" userId="S::martina.antoniucci@osservatoriomestieridarte.it::32541252-b29c-4a7f-8763-04ccd7aaa38b" providerId="AD" clId="Web-{A33BE150-0B5E-0EC8-5CDB-8ECCD3568D0C}" dt="2025-11-07T09:53:03.224" v="52" actId="14100"/>
          <ac:spMkLst>
            <pc:docMk/>
            <pc:sldMk cId="0" sldId="265"/>
            <ac:spMk id="30" creationId="{00000000-0000-0000-0000-000000000000}"/>
          </ac:spMkLst>
        </pc:spChg>
      </pc:sldChg>
      <pc:sldChg chg="modSp">
        <pc:chgData name="Antoniucci Martina" userId="S::martina.antoniucci@osservatoriomestieridarte.it::32541252-b29c-4a7f-8763-04ccd7aaa38b" providerId="AD" clId="Web-{A33BE150-0B5E-0EC8-5CDB-8ECCD3568D0C}" dt="2025-11-07T09:54:40.210" v="61" actId="14100"/>
        <pc:sldMkLst>
          <pc:docMk/>
          <pc:sldMk cId="0" sldId="266"/>
        </pc:sldMkLst>
        <pc:spChg chg="mod">
          <ac:chgData name="Antoniucci Martina" userId="S::martina.antoniucci@osservatoriomestieridarte.it::32541252-b29c-4a7f-8763-04ccd7aaa38b" providerId="AD" clId="Web-{A33BE150-0B5E-0EC8-5CDB-8ECCD3568D0C}" dt="2025-11-07T09:54:04.366" v="57" actId="1076"/>
          <ac:spMkLst>
            <pc:docMk/>
            <pc:sldMk cId="0" sldId="266"/>
            <ac:spMk id="9" creationId="{00000000-0000-0000-0000-000000000000}"/>
          </ac:spMkLst>
        </pc:spChg>
        <pc:spChg chg="mod">
          <ac:chgData name="Antoniucci Martina" userId="S::martina.antoniucci@osservatoriomestieridarte.it::32541252-b29c-4a7f-8763-04ccd7aaa38b" providerId="AD" clId="Web-{A33BE150-0B5E-0EC8-5CDB-8ECCD3568D0C}" dt="2025-11-07T09:54:22.225" v="58" actId="1076"/>
          <ac:spMkLst>
            <pc:docMk/>
            <pc:sldMk cId="0" sldId="266"/>
            <ac:spMk id="10" creationId="{00000000-0000-0000-0000-000000000000}"/>
          </ac:spMkLst>
        </pc:spChg>
        <pc:spChg chg="mod">
          <ac:chgData name="Antoniucci Martina" userId="S::martina.antoniucci@osservatoriomestieridarte.it::32541252-b29c-4a7f-8763-04ccd7aaa38b" providerId="AD" clId="Web-{A33BE150-0B5E-0EC8-5CDB-8ECCD3568D0C}" dt="2025-11-07T09:54:34.631" v="60" actId="20577"/>
          <ac:spMkLst>
            <pc:docMk/>
            <pc:sldMk cId="0" sldId="266"/>
            <ac:spMk id="19" creationId="{00000000-0000-0000-0000-000000000000}"/>
          </ac:spMkLst>
        </pc:spChg>
        <pc:spChg chg="mod">
          <ac:chgData name="Antoniucci Martina" userId="S::martina.antoniucci@osservatoriomestieridarte.it::32541252-b29c-4a7f-8763-04ccd7aaa38b" providerId="AD" clId="Web-{A33BE150-0B5E-0EC8-5CDB-8ECCD3568D0C}" dt="2025-11-07T09:54:28.522" v="59" actId="20577"/>
          <ac:spMkLst>
            <pc:docMk/>
            <pc:sldMk cId="0" sldId="266"/>
            <ac:spMk id="22" creationId="{00000000-0000-0000-0000-000000000000}"/>
          </ac:spMkLst>
        </pc:spChg>
        <pc:spChg chg="mod">
          <ac:chgData name="Antoniucci Martina" userId="S::martina.antoniucci@osservatoriomestieridarte.it::32541252-b29c-4a7f-8763-04ccd7aaa38b" providerId="AD" clId="Web-{A33BE150-0B5E-0EC8-5CDB-8ECCD3568D0C}" dt="2025-11-07T09:54:40.210" v="61" actId="14100"/>
          <ac:spMkLst>
            <pc:docMk/>
            <pc:sldMk cId="0" sldId="266"/>
            <ac:spMk id="28" creationId="{00000000-0000-0000-0000-000000000000}"/>
          </ac:spMkLst>
        </pc:spChg>
      </pc:sldChg>
      <pc:sldChg chg="modSp">
        <pc:chgData name="Antoniucci Martina" userId="S::martina.antoniucci@osservatoriomestieridarte.it::32541252-b29c-4a7f-8763-04ccd7aaa38b" providerId="AD" clId="Web-{A33BE150-0B5E-0EC8-5CDB-8ECCD3568D0C}" dt="2025-11-07T09:55:28.807" v="67" actId="14100"/>
        <pc:sldMkLst>
          <pc:docMk/>
          <pc:sldMk cId="0" sldId="267"/>
        </pc:sldMkLst>
        <pc:spChg chg="mod">
          <ac:chgData name="Antoniucci Martina" userId="S::martina.antoniucci@osservatoriomestieridarte.it::32541252-b29c-4a7f-8763-04ccd7aaa38b" providerId="AD" clId="Web-{A33BE150-0B5E-0EC8-5CDB-8ECCD3568D0C}" dt="2025-11-07T09:55:06.335" v="63" actId="1076"/>
          <ac:spMkLst>
            <pc:docMk/>
            <pc:sldMk cId="0" sldId="267"/>
            <ac:spMk id="10" creationId="{00000000-0000-0000-0000-000000000000}"/>
          </ac:spMkLst>
        </pc:spChg>
        <pc:spChg chg="mod">
          <ac:chgData name="Antoniucci Martina" userId="S::martina.antoniucci@osservatoriomestieridarte.it::32541252-b29c-4a7f-8763-04ccd7aaa38b" providerId="AD" clId="Web-{A33BE150-0B5E-0EC8-5CDB-8ECCD3568D0C}" dt="2025-11-07T09:55:18.571" v="66" actId="20577"/>
          <ac:spMkLst>
            <pc:docMk/>
            <pc:sldMk cId="0" sldId="267"/>
            <ac:spMk id="19" creationId="{00000000-0000-0000-0000-000000000000}"/>
          </ac:spMkLst>
        </pc:spChg>
        <pc:spChg chg="mod">
          <ac:chgData name="Antoniucci Martina" userId="S::martina.antoniucci@osservatoriomestieridarte.it::32541252-b29c-4a7f-8763-04ccd7aaa38b" providerId="AD" clId="Web-{A33BE150-0B5E-0EC8-5CDB-8ECCD3568D0C}" dt="2025-11-07T09:55:11.430" v="64" actId="20577"/>
          <ac:spMkLst>
            <pc:docMk/>
            <pc:sldMk cId="0" sldId="267"/>
            <ac:spMk id="22" creationId="{00000000-0000-0000-0000-000000000000}"/>
          </ac:spMkLst>
        </pc:spChg>
        <pc:spChg chg="mod">
          <ac:chgData name="Antoniucci Martina" userId="S::martina.antoniucci@osservatoriomestieridarte.it::32541252-b29c-4a7f-8763-04ccd7aaa38b" providerId="AD" clId="Web-{A33BE150-0B5E-0EC8-5CDB-8ECCD3568D0C}" dt="2025-11-07T09:55:28.807" v="67" actId="14100"/>
          <ac:spMkLst>
            <pc:docMk/>
            <pc:sldMk cId="0" sldId="267"/>
            <ac:spMk id="28" creationId="{00000000-0000-0000-0000-000000000000}"/>
          </ac:spMkLst>
        </pc:spChg>
      </pc:sldChg>
      <pc:sldChg chg="modSp">
        <pc:chgData name="Antoniucci Martina" userId="S::martina.antoniucci@osservatoriomestieridarte.it::32541252-b29c-4a7f-8763-04ccd7aaa38b" providerId="AD" clId="Web-{A33BE150-0B5E-0EC8-5CDB-8ECCD3568D0C}" dt="2025-11-07T09:56:14.391" v="72" actId="20577"/>
        <pc:sldMkLst>
          <pc:docMk/>
          <pc:sldMk cId="0" sldId="268"/>
        </pc:sldMkLst>
        <pc:spChg chg="mod">
          <ac:chgData name="Antoniucci Martina" userId="S::martina.antoniucci@osservatoriomestieridarte.it::32541252-b29c-4a7f-8763-04ccd7aaa38b" providerId="AD" clId="Web-{A33BE150-0B5E-0EC8-5CDB-8ECCD3568D0C}" dt="2025-11-07T09:55:59.358" v="69" actId="1076"/>
          <ac:spMkLst>
            <pc:docMk/>
            <pc:sldMk cId="0" sldId="268"/>
            <ac:spMk id="10" creationId="{00000000-0000-0000-0000-000000000000}"/>
          </ac:spMkLst>
        </pc:spChg>
        <pc:spChg chg="mod">
          <ac:chgData name="Antoniucci Martina" userId="S::martina.antoniucci@osservatoriomestieridarte.it::32541252-b29c-4a7f-8763-04ccd7aaa38b" providerId="AD" clId="Web-{A33BE150-0B5E-0EC8-5CDB-8ECCD3568D0C}" dt="2025-11-07T09:56:14.391" v="72" actId="20577"/>
          <ac:spMkLst>
            <pc:docMk/>
            <pc:sldMk cId="0" sldId="268"/>
            <ac:spMk id="19" creationId="{00000000-0000-0000-0000-000000000000}"/>
          </ac:spMkLst>
        </pc:spChg>
        <pc:spChg chg="mod">
          <ac:chgData name="Antoniucci Martina" userId="S::martina.antoniucci@osservatoriomestieridarte.it::32541252-b29c-4a7f-8763-04ccd7aaa38b" providerId="AD" clId="Web-{A33BE150-0B5E-0EC8-5CDB-8ECCD3568D0C}" dt="2025-11-07T09:56:09.110" v="71" actId="20577"/>
          <ac:spMkLst>
            <pc:docMk/>
            <pc:sldMk cId="0" sldId="268"/>
            <ac:spMk id="22" creationId="{00000000-0000-0000-0000-000000000000}"/>
          </ac:spMkLst>
        </pc:spChg>
        <pc:spChg chg="mod">
          <ac:chgData name="Antoniucci Martina" userId="S::martina.antoniucci@osservatoriomestieridarte.it::32541252-b29c-4a7f-8763-04ccd7aaa38b" providerId="AD" clId="Web-{A33BE150-0B5E-0EC8-5CDB-8ECCD3568D0C}" dt="2025-11-07T09:56:01.906" v="70" actId="14100"/>
          <ac:spMkLst>
            <pc:docMk/>
            <pc:sldMk cId="0" sldId="268"/>
            <ac:spMk id="28" creationId="{00000000-0000-0000-0000-000000000000}"/>
          </ac:spMkLst>
        </pc:spChg>
      </pc:sldChg>
      <pc:sldChg chg="modSp">
        <pc:chgData name="Antoniucci Martina" userId="S::martina.antoniucci@osservatoriomestieridarte.it::32541252-b29c-4a7f-8763-04ccd7aaa38b" providerId="AD" clId="Web-{A33BE150-0B5E-0EC8-5CDB-8ECCD3568D0C}" dt="2025-11-07T09:57:18.852" v="83" actId="20577"/>
        <pc:sldMkLst>
          <pc:docMk/>
          <pc:sldMk cId="0" sldId="269"/>
        </pc:sldMkLst>
        <pc:spChg chg="mod">
          <ac:chgData name="Antoniucci Martina" userId="S::martina.antoniucci@osservatoriomestieridarte.it::32541252-b29c-4a7f-8763-04ccd7aaa38b" providerId="AD" clId="Web-{A33BE150-0B5E-0EC8-5CDB-8ECCD3568D0C}" dt="2025-11-07T09:56:31.065" v="74" actId="1076"/>
          <ac:spMkLst>
            <pc:docMk/>
            <pc:sldMk cId="0" sldId="269"/>
            <ac:spMk id="9" creationId="{00000000-0000-0000-0000-000000000000}"/>
          </ac:spMkLst>
        </pc:spChg>
        <pc:spChg chg="mod">
          <ac:chgData name="Antoniucci Martina" userId="S::martina.antoniucci@osservatoriomestieridarte.it::32541252-b29c-4a7f-8763-04ccd7aaa38b" providerId="AD" clId="Web-{A33BE150-0B5E-0EC8-5CDB-8ECCD3568D0C}" dt="2025-11-07T09:57:04.022" v="80" actId="1076"/>
          <ac:spMkLst>
            <pc:docMk/>
            <pc:sldMk cId="0" sldId="269"/>
            <ac:spMk id="10" creationId="{00000000-0000-0000-0000-000000000000}"/>
          </ac:spMkLst>
        </pc:spChg>
        <pc:spChg chg="mod">
          <ac:chgData name="Antoniucci Martina" userId="S::martina.antoniucci@osservatoriomestieridarte.it::32541252-b29c-4a7f-8763-04ccd7aaa38b" providerId="AD" clId="Web-{A33BE150-0B5E-0EC8-5CDB-8ECCD3568D0C}" dt="2025-11-07T09:57:18.852" v="83" actId="20577"/>
          <ac:spMkLst>
            <pc:docMk/>
            <pc:sldMk cId="0" sldId="269"/>
            <ac:spMk id="19" creationId="{00000000-0000-0000-0000-000000000000}"/>
          </ac:spMkLst>
        </pc:spChg>
        <pc:spChg chg="mod">
          <ac:chgData name="Antoniucci Martina" userId="S::martina.antoniucci@osservatoriomestieridarte.it::32541252-b29c-4a7f-8763-04ccd7aaa38b" providerId="AD" clId="Web-{A33BE150-0B5E-0EC8-5CDB-8ECCD3568D0C}" dt="2025-11-07T09:57:07.960" v="81" actId="20577"/>
          <ac:spMkLst>
            <pc:docMk/>
            <pc:sldMk cId="0" sldId="269"/>
            <ac:spMk id="22" creationId="{00000000-0000-0000-0000-000000000000}"/>
          </ac:spMkLst>
        </pc:spChg>
        <pc:spChg chg="mod">
          <ac:chgData name="Antoniucci Martina" userId="S::martina.antoniucci@osservatoriomestieridarte.it::32541252-b29c-4a7f-8763-04ccd7aaa38b" providerId="AD" clId="Web-{A33BE150-0B5E-0EC8-5CDB-8ECCD3568D0C}" dt="2025-11-07T09:56:36.066" v="75" actId="14100"/>
          <ac:spMkLst>
            <pc:docMk/>
            <pc:sldMk cId="0" sldId="269"/>
            <ac:spMk id="28" creationId="{00000000-0000-0000-0000-000000000000}"/>
          </ac:spMkLst>
        </pc:spChg>
      </pc:sldChg>
      <pc:sldChg chg="modSp">
        <pc:chgData name="Antoniucci Martina" userId="S::martina.antoniucci@osservatoriomestieridarte.it::32541252-b29c-4a7f-8763-04ccd7aaa38b" providerId="AD" clId="Web-{A33BE150-0B5E-0EC8-5CDB-8ECCD3568D0C}" dt="2025-11-07T09:58:31.405" v="94" actId="20577"/>
        <pc:sldMkLst>
          <pc:docMk/>
          <pc:sldMk cId="0" sldId="270"/>
        </pc:sldMkLst>
        <pc:spChg chg="mod">
          <ac:chgData name="Antoniucci Martina" userId="S::martina.antoniucci@osservatoriomestieridarte.it::32541252-b29c-4a7f-8763-04ccd7aaa38b" providerId="AD" clId="Web-{A33BE150-0B5E-0EC8-5CDB-8ECCD3568D0C}" dt="2025-11-07T09:57:53.168" v="88" actId="1076"/>
          <ac:spMkLst>
            <pc:docMk/>
            <pc:sldMk cId="0" sldId="270"/>
            <ac:spMk id="9" creationId="{00000000-0000-0000-0000-000000000000}"/>
          </ac:spMkLst>
        </pc:spChg>
        <pc:spChg chg="mod">
          <ac:chgData name="Antoniucci Martina" userId="S::martina.antoniucci@osservatoriomestieridarte.it::32541252-b29c-4a7f-8763-04ccd7aaa38b" providerId="AD" clId="Web-{A33BE150-0B5E-0EC8-5CDB-8ECCD3568D0C}" dt="2025-11-07T09:58:23.717" v="92" actId="1076"/>
          <ac:spMkLst>
            <pc:docMk/>
            <pc:sldMk cId="0" sldId="270"/>
            <ac:spMk id="10" creationId="{00000000-0000-0000-0000-000000000000}"/>
          </ac:spMkLst>
        </pc:spChg>
        <pc:spChg chg="mod">
          <ac:chgData name="Antoniucci Martina" userId="S::martina.antoniucci@osservatoriomestieridarte.it::32541252-b29c-4a7f-8763-04ccd7aaa38b" providerId="AD" clId="Web-{A33BE150-0B5E-0EC8-5CDB-8ECCD3568D0C}" dt="2025-11-07T09:58:31.405" v="94" actId="20577"/>
          <ac:spMkLst>
            <pc:docMk/>
            <pc:sldMk cId="0" sldId="270"/>
            <ac:spMk id="19" creationId="{00000000-0000-0000-0000-000000000000}"/>
          </ac:spMkLst>
        </pc:spChg>
        <pc:spChg chg="mod">
          <ac:chgData name="Antoniucci Martina" userId="S::martina.antoniucci@osservatoriomestieridarte.it::32541252-b29c-4a7f-8763-04ccd7aaa38b" providerId="AD" clId="Web-{A33BE150-0B5E-0EC8-5CDB-8ECCD3568D0C}" dt="2025-11-07T09:58:26.874" v="93" actId="20577"/>
          <ac:spMkLst>
            <pc:docMk/>
            <pc:sldMk cId="0" sldId="270"/>
            <ac:spMk id="22" creationId="{00000000-0000-0000-0000-000000000000}"/>
          </ac:spMkLst>
        </pc:spChg>
        <pc:spChg chg="mod">
          <ac:chgData name="Antoniucci Martina" userId="S::martina.antoniucci@osservatoriomestieridarte.it::32541252-b29c-4a7f-8763-04ccd7aaa38b" providerId="AD" clId="Web-{A33BE150-0B5E-0EC8-5CDB-8ECCD3568D0C}" dt="2025-11-07T09:57:24.196" v="84" actId="14100"/>
          <ac:spMkLst>
            <pc:docMk/>
            <pc:sldMk cId="0" sldId="270"/>
            <ac:spMk id="28" creationId="{00000000-0000-0000-0000-000000000000}"/>
          </ac:spMkLst>
        </pc:spChg>
      </pc:sldChg>
      <pc:sldChg chg="modSp">
        <pc:chgData name="Antoniucci Martina" userId="S::martina.antoniucci@osservatoriomestieridarte.it::32541252-b29c-4a7f-8763-04ccd7aaa38b" providerId="AD" clId="Web-{A33BE150-0B5E-0EC8-5CDB-8ECCD3568D0C}" dt="2025-11-07T09:59:16.784" v="99" actId="20577"/>
        <pc:sldMkLst>
          <pc:docMk/>
          <pc:sldMk cId="0" sldId="271"/>
        </pc:sldMkLst>
        <pc:spChg chg="mod">
          <ac:chgData name="Antoniucci Martina" userId="S::martina.antoniucci@osservatoriomestieridarte.it::32541252-b29c-4a7f-8763-04ccd7aaa38b" providerId="AD" clId="Web-{A33BE150-0B5E-0EC8-5CDB-8ECCD3568D0C}" dt="2025-11-07T09:59:02.283" v="96" actId="1076"/>
          <ac:spMkLst>
            <pc:docMk/>
            <pc:sldMk cId="0" sldId="271"/>
            <ac:spMk id="10" creationId="{00000000-0000-0000-0000-000000000000}"/>
          </ac:spMkLst>
        </pc:spChg>
        <pc:spChg chg="mod">
          <ac:chgData name="Antoniucci Martina" userId="S::martina.antoniucci@osservatoriomestieridarte.it::32541252-b29c-4a7f-8763-04ccd7aaa38b" providerId="AD" clId="Web-{A33BE150-0B5E-0EC8-5CDB-8ECCD3568D0C}" dt="2025-11-07T09:59:16.784" v="99" actId="20577"/>
          <ac:spMkLst>
            <pc:docMk/>
            <pc:sldMk cId="0" sldId="271"/>
            <ac:spMk id="19" creationId="{00000000-0000-0000-0000-000000000000}"/>
          </ac:spMkLst>
        </pc:spChg>
        <pc:spChg chg="mod">
          <ac:chgData name="Antoniucci Martina" userId="S::martina.antoniucci@osservatoriomestieridarte.it::32541252-b29c-4a7f-8763-04ccd7aaa38b" providerId="AD" clId="Web-{A33BE150-0B5E-0EC8-5CDB-8ECCD3568D0C}" dt="2025-11-07T09:59:10.908" v="98" actId="20577"/>
          <ac:spMkLst>
            <pc:docMk/>
            <pc:sldMk cId="0" sldId="271"/>
            <ac:spMk id="22" creationId="{00000000-0000-0000-0000-000000000000}"/>
          </ac:spMkLst>
        </pc:spChg>
        <pc:spChg chg="mod">
          <ac:chgData name="Antoniucci Martina" userId="S::martina.antoniucci@osservatoriomestieridarte.it::32541252-b29c-4a7f-8763-04ccd7aaa38b" providerId="AD" clId="Web-{A33BE150-0B5E-0EC8-5CDB-8ECCD3568D0C}" dt="2025-11-07T09:59:04.158" v="97" actId="14100"/>
          <ac:spMkLst>
            <pc:docMk/>
            <pc:sldMk cId="0" sldId="271"/>
            <ac:spMk id="28" creationId="{00000000-0000-0000-0000-000000000000}"/>
          </ac:spMkLst>
        </pc:spChg>
      </pc:sldChg>
      <pc:sldChg chg="modSp">
        <pc:chgData name="Antoniucci Martina" userId="S::martina.antoniucci@osservatoriomestieridarte.it::32541252-b29c-4a7f-8763-04ccd7aaa38b" providerId="AD" clId="Web-{A33BE150-0B5E-0EC8-5CDB-8ECCD3568D0C}" dt="2025-11-07T10:00:29.007" v="108" actId="20577"/>
        <pc:sldMkLst>
          <pc:docMk/>
          <pc:sldMk cId="0" sldId="272"/>
        </pc:sldMkLst>
        <pc:spChg chg="mod">
          <ac:chgData name="Antoniucci Martina" userId="S::martina.antoniucci@osservatoriomestieridarte.it::32541252-b29c-4a7f-8763-04ccd7aaa38b" providerId="AD" clId="Web-{A33BE150-0B5E-0EC8-5CDB-8ECCD3568D0C}" dt="2025-11-07T10:00:08.474" v="101" actId="1076"/>
          <ac:spMkLst>
            <pc:docMk/>
            <pc:sldMk cId="0" sldId="272"/>
            <ac:spMk id="10" creationId="{00000000-0000-0000-0000-000000000000}"/>
          </ac:spMkLst>
        </pc:spChg>
        <pc:spChg chg="mod">
          <ac:chgData name="Antoniucci Martina" userId="S::martina.antoniucci@osservatoriomestieridarte.it::32541252-b29c-4a7f-8763-04ccd7aaa38b" providerId="AD" clId="Web-{A33BE150-0B5E-0EC8-5CDB-8ECCD3568D0C}" dt="2025-11-07T10:00:29.007" v="108" actId="20577"/>
          <ac:spMkLst>
            <pc:docMk/>
            <pc:sldMk cId="0" sldId="272"/>
            <ac:spMk id="19" creationId="{00000000-0000-0000-0000-000000000000}"/>
          </ac:spMkLst>
        </pc:spChg>
        <pc:spChg chg="mod">
          <ac:chgData name="Antoniucci Martina" userId="S::martina.antoniucci@osservatoriomestieridarte.it::32541252-b29c-4a7f-8763-04ccd7aaa38b" providerId="AD" clId="Web-{A33BE150-0B5E-0EC8-5CDB-8ECCD3568D0C}" dt="2025-11-07T10:00:23.381" v="106" actId="20577"/>
          <ac:spMkLst>
            <pc:docMk/>
            <pc:sldMk cId="0" sldId="272"/>
            <ac:spMk id="22" creationId="{00000000-0000-0000-0000-000000000000}"/>
          </ac:spMkLst>
        </pc:spChg>
        <pc:spChg chg="mod">
          <ac:chgData name="Antoniucci Martina" userId="S::martina.antoniucci@osservatoriomestieridarte.it::32541252-b29c-4a7f-8763-04ccd7aaa38b" providerId="AD" clId="Web-{A33BE150-0B5E-0EC8-5CDB-8ECCD3568D0C}" dt="2025-11-07T10:00:16.193" v="104" actId="14100"/>
          <ac:spMkLst>
            <pc:docMk/>
            <pc:sldMk cId="0" sldId="272"/>
            <ac:spMk id="28" creationId="{00000000-0000-0000-0000-000000000000}"/>
          </ac:spMkLst>
        </pc:spChg>
      </pc:sldChg>
      <pc:sldChg chg="modSp">
        <pc:chgData name="Antoniucci Martina" userId="S::martina.antoniucci@osservatoriomestieridarte.it::32541252-b29c-4a7f-8763-04ccd7aaa38b" providerId="AD" clId="Web-{A33BE150-0B5E-0EC8-5CDB-8ECCD3568D0C}" dt="2025-11-07T10:01:17.634" v="115" actId="20577"/>
        <pc:sldMkLst>
          <pc:docMk/>
          <pc:sldMk cId="0" sldId="273"/>
        </pc:sldMkLst>
        <pc:spChg chg="mod">
          <ac:chgData name="Antoniucci Martina" userId="S::martina.antoniucci@osservatoriomestieridarte.it::32541252-b29c-4a7f-8763-04ccd7aaa38b" providerId="AD" clId="Web-{A33BE150-0B5E-0EC8-5CDB-8ECCD3568D0C}" dt="2025-11-07T10:00:51.773" v="110" actId="1076"/>
          <ac:spMkLst>
            <pc:docMk/>
            <pc:sldMk cId="0" sldId="273"/>
            <ac:spMk id="10" creationId="{00000000-0000-0000-0000-000000000000}"/>
          </ac:spMkLst>
        </pc:spChg>
        <pc:spChg chg="mod">
          <ac:chgData name="Antoniucci Martina" userId="S::martina.antoniucci@osservatoriomestieridarte.it::32541252-b29c-4a7f-8763-04ccd7aaa38b" providerId="AD" clId="Web-{A33BE150-0B5E-0EC8-5CDB-8ECCD3568D0C}" dt="2025-11-07T10:01:17.634" v="115" actId="20577"/>
          <ac:spMkLst>
            <pc:docMk/>
            <pc:sldMk cId="0" sldId="273"/>
            <ac:spMk id="19" creationId="{00000000-0000-0000-0000-000000000000}"/>
          </ac:spMkLst>
        </pc:spChg>
        <pc:spChg chg="mod">
          <ac:chgData name="Antoniucci Martina" userId="S::martina.antoniucci@osservatoriomestieridarte.it::32541252-b29c-4a7f-8763-04ccd7aaa38b" providerId="AD" clId="Web-{A33BE150-0B5E-0EC8-5CDB-8ECCD3568D0C}" dt="2025-11-07T10:01:02.415" v="113" actId="20577"/>
          <ac:spMkLst>
            <pc:docMk/>
            <pc:sldMk cId="0" sldId="273"/>
            <ac:spMk id="22" creationId="{00000000-0000-0000-0000-000000000000}"/>
          </ac:spMkLst>
        </pc:spChg>
        <pc:spChg chg="mod">
          <ac:chgData name="Antoniucci Martina" userId="S::martina.antoniucci@osservatoriomestieridarte.it::32541252-b29c-4a7f-8763-04ccd7aaa38b" providerId="AD" clId="Web-{A33BE150-0B5E-0EC8-5CDB-8ECCD3568D0C}" dt="2025-11-07T10:00:56.242" v="111" actId="14100"/>
          <ac:spMkLst>
            <pc:docMk/>
            <pc:sldMk cId="0" sldId="273"/>
            <ac:spMk id="28" creationId="{00000000-0000-0000-0000-000000000000}"/>
          </ac:spMkLst>
        </pc:spChg>
      </pc:sldChg>
      <pc:sldChg chg="modSp">
        <pc:chgData name="Antoniucci Martina" userId="S::martina.antoniucci@osservatoriomestieridarte.it::32541252-b29c-4a7f-8763-04ccd7aaa38b" providerId="AD" clId="Web-{A33BE150-0B5E-0EC8-5CDB-8ECCD3568D0C}" dt="2025-11-07T10:01:54.698" v="120" actId="20577"/>
        <pc:sldMkLst>
          <pc:docMk/>
          <pc:sldMk cId="0" sldId="274"/>
        </pc:sldMkLst>
        <pc:spChg chg="mod">
          <ac:chgData name="Antoniucci Martina" userId="S::martina.antoniucci@osservatoriomestieridarte.it::32541252-b29c-4a7f-8763-04ccd7aaa38b" providerId="AD" clId="Web-{A33BE150-0B5E-0EC8-5CDB-8ECCD3568D0C}" dt="2025-11-07T10:01:39.088" v="117" actId="1076"/>
          <ac:spMkLst>
            <pc:docMk/>
            <pc:sldMk cId="0" sldId="274"/>
            <ac:spMk id="10" creationId="{00000000-0000-0000-0000-000000000000}"/>
          </ac:spMkLst>
        </pc:spChg>
        <pc:spChg chg="mod">
          <ac:chgData name="Antoniucci Martina" userId="S::martina.antoniucci@osservatoriomestieridarte.it::32541252-b29c-4a7f-8763-04ccd7aaa38b" providerId="AD" clId="Web-{A33BE150-0B5E-0EC8-5CDB-8ECCD3568D0C}" dt="2025-11-07T10:01:54.698" v="120" actId="20577"/>
          <ac:spMkLst>
            <pc:docMk/>
            <pc:sldMk cId="0" sldId="274"/>
            <ac:spMk id="22" creationId="{00000000-0000-0000-0000-000000000000}"/>
          </ac:spMkLst>
        </pc:spChg>
        <pc:spChg chg="mod">
          <ac:chgData name="Antoniucci Martina" userId="S::martina.antoniucci@osservatoriomestieridarte.it::32541252-b29c-4a7f-8763-04ccd7aaa38b" providerId="AD" clId="Web-{A33BE150-0B5E-0EC8-5CDB-8ECCD3568D0C}" dt="2025-11-07T10:01:41.479" v="118" actId="14100"/>
          <ac:spMkLst>
            <pc:docMk/>
            <pc:sldMk cId="0" sldId="274"/>
            <ac:spMk id="43" creationId="{00000000-0000-0000-0000-000000000000}"/>
          </ac:spMkLst>
        </pc:spChg>
      </pc:sldChg>
      <pc:sldChg chg="modSp">
        <pc:chgData name="Antoniucci Martina" userId="S::martina.antoniucci@osservatoriomestieridarte.it::32541252-b29c-4a7f-8763-04ccd7aaa38b" providerId="AD" clId="Web-{A33BE150-0B5E-0EC8-5CDB-8ECCD3568D0C}" dt="2025-11-07T10:02:30.543" v="124" actId="1076"/>
        <pc:sldMkLst>
          <pc:docMk/>
          <pc:sldMk cId="0" sldId="276"/>
        </pc:sldMkLst>
        <pc:spChg chg="mod">
          <ac:chgData name="Antoniucci Martina" userId="S::martina.antoniucci@osservatoriomestieridarte.it::32541252-b29c-4a7f-8763-04ccd7aaa38b" providerId="AD" clId="Web-{A33BE150-0B5E-0EC8-5CDB-8ECCD3568D0C}" dt="2025-11-07T10:02:05.542" v="122" actId="1076"/>
          <ac:spMkLst>
            <pc:docMk/>
            <pc:sldMk cId="0" sldId="276"/>
            <ac:spMk id="10" creationId="{00000000-0000-0000-0000-000000000000}"/>
          </ac:spMkLst>
        </pc:spChg>
        <pc:spChg chg="mod">
          <ac:chgData name="Antoniucci Martina" userId="S::martina.antoniucci@osservatoriomestieridarte.it::32541252-b29c-4a7f-8763-04ccd7aaa38b" providerId="AD" clId="Web-{A33BE150-0B5E-0EC8-5CDB-8ECCD3568D0C}" dt="2025-11-07T10:02:30.543" v="124" actId="1076"/>
          <ac:spMkLst>
            <pc:docMk/>
            <pc:sldMk cId="0" sldId="276"/>
            <ac:spMk id="11" creationId="{00000000-0000-0000-0000-000000000000}"/>
          </ac:spMkLst>
        </pc:spChg>
        <pc:spChg chg="mod">
          <ac:chgData name="Antoniucci Martina" userId="S::martina.antoniucci@osservatoriomestieridarte.it::32541252-b29c-4a7f-8763-04ccd7aaa38b" providerId="AD" clId="Web-{A33BE150-0B5E-0EC8-5CDB-8ECCD3568D0C}" dt="2025-11-07T10:01:57.886" v="121" actId="14100"/>
          <ac:spMkLst>
            <pc:docMk/>
            <pc:sldMk cId="0" sldId="276"/>
            <ac:spMk id="26"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fashionupproject.com" TargetMode="External"/><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hyperlink" Target="https://optitex.com" TargetMode="External"/><Relationship Id="rId3" Type="http://schemas.openxmlformats.org/officeDocument/2006/relationships/hyperlink" Target="https://www.tinkercad.com" TargetMode="External"/><Relationship Id="rId7" Type="http://schemas.openxmlformats.org/officeDocument/2006/relationships/image" Target="../media/image28.png"/><Relationship Id="rId12" Type="http://schemas.openxmlformats.org/officeDocument/2006/relationships/hyperlink" Target="https://www.marvelousdesigner.com" TargetMode="External"/><Relationship Id="rId2" Type="http://schemas.openxmlformats.org/officeDocument/2006/relationships/hyperlink" Target="https://www.blender.org" TargetMode="Externa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hyperlink" Target="https://www.clo3d.com" TargetMode="External"/><Relationship Id="rId5" Type="http://schemas.openxmlformats.org/officeDocument/2006/relationships/hyperlink" Target="https://openscad.org" TargetMode="External"/><Relationship Id="rId15" Type="http://schemas.openxmlformats.org/officeDocument/2006/relationships/hyperlink" Target="https://www.fashionupproject.com" TargetMode="External"/><Relationship Id="rId10" Type="http://schemas.openxmlformats.org/officeDocument/2006/relationships/image" Target="../media/image31.svg"/><Relationship Id="rId4" Type="http://schemas.openxmlformats.org/officeDocument/2006/relationships/hyperlink" Target="https://www.sketchup.com" TargetMode="External"/><Relationship Id="rId9" Type="http://schemas.openxmlformats.org/officeDocument/2006/relationships/image" Target="../media/image30.png"/><Relationship Id="rId14" Type="http://schemas.openxmlformats.org/officeDocument/2006/relationships/hyperlink" Target="https://www.tailornova.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hyperlink" Target="https://www.fashionupproject.com"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sv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hyperlink" Target="https://www.fashionupproject.com"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7.sv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hyperlink" Target="https://www.fashionupproject.com"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37.sv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hyperlink" Target="https://www.fashionupproject.com"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37.sv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hyperlink" Target="https://www.fashionupproject.com"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37.sv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hyperlink" Target="https://www.fashionupproject.com"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png"/><Relationship Id="rId4" Type="http://schemas.openxmlformats.org/officeDocument/2006/relationships/image" Target="../media/image37.sv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hyperlink" Target="https://www.fashionupproject.com"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37.sv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hyperlink" Target="https://www.fashionupproject.com"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png"/><Relationship Id="rId4" Type="http://schemas.openxmlformats.org/officeDocument/2006/relationships/image" Target="../media/image37.svg"/></Relationships>
</file>

<file path=ppt/slides/_rels/slide19.xml.rels><?xml version="1.0" encoding="UTF-8" standalone="yes"?>
<Relationships xmlns="http://schemas.openxmlformats.org/package/2006/relationships"><Relationship Id="rId8" Type="http://schemas.openxmlformats.org/officeDocument/2006/relationships/image" Target="../media/image59.svg"/><Relationship Id="rId13" Type="http://schemas.openxmlformats.org/officeDocument/2006/relationships/image" Target="../media/image16.sv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7.svg"/><Relationship Id="rId11" Type="http://schemas.openxmlformats.org/officeDocument/2006/relationships/image" Target="../media/image62.sv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svg"/><Relationship Id="rId9" Type="http://schemas.openxmlformats.org/officeDocument/2006/relationships/image" Target="../media/image60.jpeg"/><Relationship Id="rId14" Type="http://schemas.openxmlformats.org/officeDocument/2006/relationships/hyperlink" Target="https://www.fashionupproject.com"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fashionupproject.com" TargetMode="External"/><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hyperlink" Target="https://www.tinkercad.com" TargetMode="External"/><Relationship Id="rId13" Type="http://schemas.openxmlformats.org/officeDocument/2006/relationships/hyperlink" Target="https://optitex.com" TargetMode="External"/><Relationship Id="rId18" Type="http://schemas.openxmlformats.org/officeDocument/2006/relationships/hyperlink" Target="https://www.wgsn.com" TargetMode="External"/><Relationship Id="rId3" Type="http://schemas.openxmlformats.org/officeDocument/2006/relationships/image" Target="../media/image64.svg"/><Relationship Id="rId7" Type="http://schemas.openxmlformats.org/officeDocument/2006/relationships/hyperlink" Target="https://www.blender.org" TargetMode="External"/><Relationship Id="rId12" Type="http://schemas.openxmlformats.org/officeDocument/2006/relationships/hyperlink" Target="https://www.marvelousdesigner.com" TargetMode="External"/><Relationship Id="rId17" Type="http://schemas.openxmlformats.org/officeDocument/2006/relationships/hyperlink" Target="https://www.statista.com/topics/5091/sustainability-in-the-fashion-industry/" TargetMode="External"/><Relationship Id="rId2" Type="http://schemas.openxmlformats.org/officeDocument/2006/relationships/image" Target="../media/image63.png"/><Relationship Id="rId16" Type="http://schemas.openxmlformats.org/officeDocument/2006/relationships/hyperlink" Target="https://ellenmacarthurfoundation.org/fashion" TargetMode="External"/><Relationship Id="rId1" Type="http://schemas.openxmlformats.org/officeDocument/2006/relationships/slideLayout" Target="../slideLayouts/slideLayout7.xml"/><Relationship Id="rId6" Type="http://schemas.openxmlformats.org/officeDocument/2006/relationships/image" Target="../media/image66.svg"/><Relationship Id="rId11" Type="http://schemas.openxmlformats.org/officeDocument/2006/relationships/hyperlink" Target="https://www.clo3d.com" TargetMode="External"/><Relationship Id="rId5" Type="http://schemas.openxmlformats.org/officeDocument/2006/relationships/image" Target="../media/image65.png"/><Relationship Id="rId15" Type="http://schemas.openxmlformats.org/officeDocument/2006/relationships/hyperlink" Target="https://www.businessoffashion.com" TargetMode="External"/><Relationship Id="rId10" Type="http://schemas.openxmlformats.org/officeDocument/2006/relationships/hyperlink" Target="https://openscad.org" TargetMode="External"/><Relationship Id="rId19" Type="http://schemas.openxmlformats.org/officeDocument/2006/relationships/hyperlink" Target="https://www.fashionupproject.com" TargetMode="External"/><Relationship Id="rId4" Type="http://schemas.openxmlformats.org/officeDocument/2006/relationships/image" Target="../media/image5.png"/><Relationship Id="rId9" Type="http://schemas.openxmlformats.org/officeDocument/2006/relationships/hyperlink" Target="https://www.sketchup.com/plans-and-pricing/sketchup-free" TargetMode="External"/><Relationship Id="rId14" Type="http://schemas.openxmlformats.org/officeDocument/2006/relationships/hyperlink" Target="https://www.tailornova.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www.fashionupproject.com" TargetMode="External"/><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hyperlink" Target="https://www.fashionupproject.com" TargetMode="External"/><Relationship Id="rId5" Type="http://schemas.openxmlformats.org/officeDocument/2006/relationships/image" Target="../media/image12.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www.fashionupproject.com"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www.fashionupproject.com" TargetMode="External"/><Relationship Id="rId5" Type="http://schemas.openxmlformats.org/officeDocument/2006/relationships/image" Target="../media/image19.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hyperlink" Target="https://www.fashionupproject.com" TargetMode="External"/><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hyperlink" Target="https://www.youtube.com/watch?v=63h-VqKSer4" TargetMode="External"/><Relationship Id="rId3" Type="http://schemas.openxmlformats.org/officeDocument/2006/relationships/image" Target="../media/image28.png"/><Relationship Id="rId7" Type="http://schemas.openxmlformats.org/officeDocument/2006/relationships/image" Target="../media/image31.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2.svg"/><Relationship Id="rId5" Type="http://schemas.openxmlformats.org/officeDocument/2006/relationships/hyperlink" Target="https://www.youtube.com/watch?v=xhiRGiQlDbg" TargetMode="External"/><Relationship Id="rId10" Type="http://schemas.openxmlformats.org/officeDocument/2006/relationships/image" Target="../media/image15.png"/><Relationship Id="rId4" Type="http://schemas.openxmlformats.org/officeDocument/2006/relationships/image" Target="../media/image29.svg"/><Relationship Id="rId9" Type="http://schemas.openxmlformats.org/officeDocument/2006/relationships/hyperlink" Target="https://www.fashionupproject.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www.fashionupproject.com" TargetMode="External"/><Relationship Id="rId5" Type="http://schemas.openxmlformats.org/officeDocument/2006/relationships/image" Target="../media/image35.jpeg"/><Relationship Id="rId4"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4762" y="1019174"/>
            <a:ext cx="18297525" cy="9525"/>
            <a:chOff x="0" y="0"/>
            <a:chExt cx="24396700" cy="12700"/>
          </a:xfrm>
        </p:grpSpPr>
        <p:sp>
          <p:nvSpPr>
            <p:cNvPr id="3" name="Freeform 3"/>
            <p:cNvSpPr/>
            <p:nvPr/>
          </p:nvSpPr>
          <p:spPr>
            <a:xfrm>
              <a:off x="635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txBody>
            <a:bodyPr/>
            <a:lstStyle/>
            <a:p>
              <a:endParaRPr lang="it-IT"/>
            </a:p>
          </p:txBody>
        </p:sp>
      </p:grpSp>
      <p:sp>
        <p:nvSpPr>
          <p:cNvPr id="4" name="Freeform 4"/>
          <p:cNvSpPr/>
          <p:nvPr/>
        </p:nvSpPr>
        <p:spPr>
          <a:xfrm>
            <a:off x="0" y="9263063"/>
            <a:ext cx="12735070" cy="1023937"/>
          </a:xfrm>
          <a:custGeom>
            <a:avLst/>
            <a:gdLst/>
            <a:ahLst/>
            <a:cxnLst/>
            <a:rect l="l" t="t" r="r" b="b"/>
            <a:pathLst>
              <a:path w="12735070" h="1023937">
                <a:moveTo>
                  <a:pt x="0" y="0"/>
                </a:moveTo>
                <a:lnTo>
                  <a:pt x="12735070" y="0"/>
                </a:lnTo>
                <a:lnTo>
                  <a:pt x="12735070" y="1023937"/>
                </a:lnTo>
                <a:lnTo>
                  <a:pt x="0" y="10239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sp>
        <p:nvSpPr>
          <p:cNvPr id="5" name="Freeform 5"/>
          <p:cNvSpPr/>
          <p:nvPr/>
        </p:nvSpPr>
        <p:spPr>
          <a:xfrm>
            <a:off x="7751895" y="5657850"/>
            <a:ext cx="5296402" cy="5008320"/>
          </a:xfrm>
          <a:custGeom>
            <a:avLst/>
            <a:gdLst/>
            <a:ahLst/>
            <a:cxnLst/>
            <a:rect l="l" t="t" r="r" b="b"/>
            <a:pathLst>
              <a:path w="5296402" h="5008320">
                <a:moveTo>
                  <a:pt x="0" y="0"/>
                </a:moveTo>
                <a:lnTo>
                  <a:pt x="5296402" y="0"/>
                </a:lnTo>
                <a:lnTo>
                  <a:pt x="5296402" y="5008320"/>
                </a:lnTo>
                <a:lnTo>
                  <a:pt x="0" y="50083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sp>
        <p:nvSpPr>
          <p:cNvPr id="6" name="Freeform 6"/>
          <p:cNvSpPr/>
          <p:nvPr/>
        </p:nvSpPr>
        <p:spPr>
          <a:xfrm>
            <a:off x="7751895" y="1028700"/>
            <a:ext cx="9482623" cy="9258300"/>
          </a:xfrm>
          <a:custGeom>
            <a:avLst/>
            <a:gdLst/>
            <a:ahLst/>
            <a:cxnLst/>
            <a:rect l="l" t="t" r="r" b="b"/>
            <a:pathLst>
              <a:path w="9482623" h="9258300">
                <a:moveTo>
                  <a:pt x="0" y="0"/>
                </a:moveTo>
                <a:lnTo>
                  <a:pt x="9482623" y="0"/>
                </a:lnTo>
                <a:lnTo>
                  <a:pt x="9482623" y="9258300"/>
                </a:lnTo>
                <a:lnTo>
                  <a:pt x="0" y="9258300"/>
                </a:lnTo>
                <a:lnTo>
                  <a:pt x="0" y="0"/>
                </a:lnTo>
                <a:close/>
              </a:path>
            </a:pathLst>
          </a:custGeom>
          <a:blipFill>
            <a:blip r:embed="rId6"/>
            <a:stretch>
              <a:fillRect t="-1210" b="-1212"/>
            </a:stretch>
          </a:blipFill>
        </p:spPr>
        <p:txBody>
          <a:bodyPr/>
          <a:lstStyle/>
          <a:p>
            <a:endParaRPr lang="it-IT"/>
          </a:p>
        </p:txBody>
      </p:sp>
      <p:grpSp>
        <p:nvGrpSpPr>
          <p:cNvPr id="7" name="Group 7"/>
          <p:cNvGrpSpPr/>
          <p:nvPr/>
        </p:nvGrpSpPr>
        <p:grpSpPr>
          <a:xfrm>
            <a:off x="13662188" y="268369"/>
            <a:ext cx="2675477" cy="559152"/>
            <a:chOff x="0" y="0"/>
            <a:chExt cx="3567303" cy="745536"/>
          </a:xfrm>
        </p:grpSpPr>
        <p:sp>
          <p:nvSpPr>
            <p:cNvPr id="8" name="Freeform 8"/>
            <p:cNvSpPr/>
            <p:nvPr/>
          </p:nvSpPr>
          <p:spPr>
            <a:xfrm>
              <a:off x="0" y="0"/>
              <a:ext cx="3567303" cy="745490"/>
            </a:xfrm>
            <a:custGeom>
              <a:avLst/>
              <a:gdLst/>
              <a:ahLst/>
              <a:cxnLst/>
              <a:rect l="l" t="t" r="r" b="b"/>
              <a:pathLst>
                <a:path w="3567303" h="745490">
                  <a:moveTo>
                    <a:pt x="0" y="0"/>
                  </a:moveTo>
                  <a:lnTo>
                    <a:pt x="3567303" y="0"/>
                  </a:lnTo>
                  <a:lnTo>
                    <a:pt x="3567303" y="745490"/>
                  </a:lnTo>
                  <a:lnTo>
                    <a:pt x="0" y="745490"/>
                  </a:lnTo>
                  <a:lnTo>
                    <a:pt x="0" y="0"/>
                  </a:lnTo>
                  <a:close/>
                </a:path>
              </a:pathLst>
            </a:custGeom>
            <a:blipFill>
              <a:blip r:embed="rId7"/>
              <a:stretch>
                <a:fillRect l="-60" r="-60" b="-6"/>
              </a:stretch>
            </a:blipFill>
          </p:spPr>
          <p:txBody>
            <a:bodyPr/>
            <a:lstStyle/>
            <a:p>
              <a:endParaRPr lang="it-IT"/>
            </a:p>
          </p:txBody>
        </p:sp>
      </p:grpSp>
      <p:grpSp>
        <p:nvGrpSpPr>
          <p:cNvPr id="9" name="Group 9"/>
          <p:cNvGrpSpPr/>
          <p:nvPr/>
        </p:nvGrpSpPr>
        <p:grpSpPr>
          <a:xfrm>
            <a:off x="1031566" y="351095"/>
            <a:ext cx="4506489" cy="384175"/>
            <a:chOff x="0" y="0"/>
            <a:chExt cx="6008652" cy="512233"/>
          </a:xfrm>
        </p:grpSpPr>
        <p:sp>
          <p:nvSpPr>
            <p:cNvPr id="10" name="Freeform 10"/>
            <p:cNvSpPr/>
            <p:nvPr/>
          </p:nvSpPr>
          <p:spPr>
            <a:xfrm>
              <a:off x="0" y="0"/>
              <a:ext cx="6008652" cy="512233"/>
            </a:xfrm>
            <a:custGeom>
              <a:avLst/>
              <a:gdLst/>
              <a:ahLst/>
              <a:cxnLst/>
              <a:rect l="l" t="t" r="r" b="b"/>
              <a:pathLst>
                <a:path w="6008652" h="512233">
                  <a:moveTo>
                    <a:pt x="0" y="0"/>
                  </a:moveTo>
                  <a:lnTo>
                    <a:pt x="6008652" y="0"/>
                  </a:lnTo>
                  <a:lnTo>
                    <a:pt x="6008652" y="512233"/>
                  </a:lnTo>
                  <a:lnTo>
                    <a:pt x="0" y="512233"/>
                  </a:lnTo>
                  <a:close/>
                </a:path>
              </a:pathLst>
            </a:custGeom>
            <a:solidFill>
              <a:srgbClr val="000000">
                <a:alpha val="0"/>
              </a:srgbClr>
            </a:solidFill>
          </p:spPr>
          <p:txBody>
            <a:bodyPr/>
            <a:lstStyle/>
            <a:p>
              <a:endParaRPr lang="it-IT"/>
            </a:p>
          </p:txBody>
        </p:sp>
        <p:sp>
          <p:nvSpPr>
            <p:cNvPr id="11" name="TextBox 11"/>
            <p:cNvSpPr txBox="1"/>
            <p:nvPr/>
          </p:nvSpPr>
          <p:spPr>
            <a:xfrm>
              <a:off x="0" y="-9525"/>
              <a:ext cx="6008652" cy="521758"/>
            </a:xfrm>
            <a:prstGeom prst="rect">
              <a:avLst/>
            </a:prstGeom>
          </p:spPr>
          <p:txBody>
            <a:bodyPr lIns="0" tIns="0" rIns="0" bIns="0" rtlCol="0" anchor="t"/>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grpSp>
      <p:sp>
        <p:nvSpPr>
          <p:cNvPr id="14" name="TextBox 14"/>
          <p:cNvSpPr txBox="1"/>
          <p:nvPr/>
        </p:nvSpPr>
        <p:spPr>
          <a:xfrm>
            <a:off x="977732" y="4667675"/>
            <a:ext cx="6774163" cy="1325830"/>
          </a:xfrm>
          <a:prstGeom prst="rect">
            <a:avLst/>
          </a:prstGeom>
        </p:spPr>
        <p:txBody>
          <a:bodyPr lIns="0" tIns="0" rIns="0" bIns="0" rtlCol="0" anchor="t"/>
          <a:lstStyle/>
          <a:p>
            <a:pPr algn="l">
              <a:lnSpc>
                <a:spcPts val="10656"/>
              </a:lnSpc>
            </a:pPr>
            <a:r>
              <a:rPr lang="en-US" sz="9600" dirty="0">
                <a:solidFill>
                  <a:srgbClr val="1E2328"/>
                </a:solidFill>
                <a:latin typeface="DM Serif Display"/>
                <a:ea typeface="DM Serif Display"/>
                <a:cs typeface="DM Serif Display"/>
                <a:sym typeface="DM Serif Display"/>
              </a:rPr>
              <a:t>UNIT 2</a:t>
            </a:r>
          </a:p>
        </p:txBody>
      </p:sp>
      <p:grpSp>
        <p:nvGrpSpPr>
          <p:cNvPr id="15" name="Group 15"/>
          <p:cNvGrpSpPr/>
          <p:nvPr/>
        </p:nvGrpSpPr>
        <p:grpSpPr>
          <a:xfrm>
            <a:off x="1028700" y="2659586"/>
            <a:ext cx="6682774" cy="1718310"/>
            <a:chOff x="0" y="0"/>
            <a:chExt cx="8910365" cy="2291080"/>
          </a:xfrm>
        </p:grpSpPr>
        <p:sp>
          <p:nvSpPr>
            <p:cNvPr id="16" name="Freeform 16"/>
            <p:cNvSpPr/>
            <p:nvPr/>
          </p:nvSpPr>
          <p:spPr>
            <a:xfrm>
              <a:off x="0" y="0"/>
              <a:ext cx="8910365" cy="2291080"/>
            </a:xfrm>
            <a:custGeom>
              <a:avLst/>
              <a:gdLst/>
              <a:ahLst/>
              <a:cxnLst/>
              <a:rect l="l" t="t" r="r" b="b"/>
              <a:pathLst>
                <a:path w="8910365" h="2291080">
                  <a:moveTo>
                    <a:pt x="0" y="0"/>
                  </a:moveTo>
                  <a:lnTo>
                    <a:pt x="8910365" y="0"/>
                  </a:lnTo>
                  <a:lnTo>
                    <a:pt x="8910365" y="2291080"/>
                  </a:lnTo>
                  <a:lnTo>
                    <a:pt x="0" y="2291080"/>
                  </a:lnTo>
                  <a:close/>
                </a:path>
              </a:pathLst>
            </a:custGeom>
            <a:solidFill>
              <a:srgbClr val="000000">
                <a:alpha val="0"/>
              </a:srgbClr>
            </a:solidFill>
          </p:spPr>
          <p:txBody>
            <a:bodyPr/>
            <a:lstStyle/>
            <a:p>
              <a:endParaRPr lang="it-IT"/>
            </a:p>
          </p:txBody>
        </p:sp>
        <p:sp>
          <p:nvSpPr>
            <p:cNvPr id="17" name="TextBox 17"/>
            <p:cNvSpPr txBox="1"/>
            <p:nvPr/>
          </p:nvSpPr>
          <p:spPr>
            <a:xfrm>
              <a:off x="0" y="104775"/>
              <a:ext cx="8910365" cy="2186305"/>
            </a:xfrm>
            <a:prstGeom prst="rect">
              <a:avLst/>
            </a:prstGeom>
          </p:spPr>
          <p:txBody>
            <a:bodyPr lIns="0" tIns="0" rIns="0" bIns="0" rtlCol="0" anchor="t"/>
            <a:lstStyle/>
            <a:p>
              <a:pPr algn="l">
                <a:lnSpc>
                  <a:spcPts val="13320"/>
                </a:lnSpc>
              </a:pPr>
              <a:r>
                <a:rPr lang="en-US" sz="12000">
                  <a:solidFill>
                    <a:srgbClr val="CFCF5A"/>
                  </a:solidFill>
                  <a:latin typeface="DM Serif Display"/>
                  <a:ea typeface="DM Serif Display"/>
                  <a:cs typeface="DM Serif Display"/>
                  <a:sym typeface="DM Serif Display"/>
                </a:rPr>
                <a:t>Module 6</a:t>
              </a:r>
            </a:p>
          </p:txBody>
        </p:sp>
      </p:grpSp>
      <p:sp>
        <p:nvSpPr>
          <p:cNvPr id="20" name="TextBox 20"/>
          <p:cNvSpPr txBox="1"/>
          <p:nvPr/>
        </p:nvSpPr>
        <p:spPr>
          <a:xfrm>
            <a:off x="1028700" y="6452845"/>
            <a:ext cx="6414118" cy="1865583"/>
          </a:xfrm>
          <a:prstGeom prst="rect">
            <a:avLst/>
          </a:prstGeom>
        </p:spPr>
        <p:txBody>
          <a:bodyPr lIns="0" tIns="0" rIns="0" bIns="0" rtlCol="0" anchor="t"/>
          <a:lstStyle/>
          <a:p>
            <a:pPr algn="l">
              <a:lnSpc>
                <a:spcPts val="4800"/>
              </a:lnSpc>
            </a:pPr>
            <a:r>
              <a:rPr lang="en-US" sz="3200" dirty="0">
                <a:solidFill>
                  <a:srgbClr val="1E2328"/>
                </a:solidFill>
                <a:latin typeface="Montserrat"/>
                <a:ea typeface="Montserrat"/>
                <a:cs typeface="Montserrat"/>
                <a:sym typeface="Montserrat"/>
              </a:rPr>
              <a:t>THE MOST USED 3D PROGRAMS FOR FASHION DESIGN: SOME EXAMPLES</a:t>
            </a:r>
          </a:p>
        </p:txBody>
      </p:sp>
      <p:grpSp>
        <p:nvGrpSpPr>
          <p:cNvPr id="21" name="Group 21"/>
          <p:cNvGrpSpPr/>
          <p:nvPr/>
        </p:nvGrpSpPr>
        <p:grpSpPr>
          <a:xfrm>
            <a:off x="16670569" y="-4762"/>
            <a:ext cx="9525" cy="10296525"/>
            <a:chOff x="0" y="0"/>
            <a:chExt cx="12700" cy="13728700"/>
          </a:xfrm>
        </p:grpSpPr>
        <p:sp>
          <p:nvSpPr>
            <p:cNvPr id="22" name="Freeform 22"/>
            <p:cNvSpPr/>
            <p:nvPr/>
          </p:nvSpPr>
          <p:spPr>
            <a:xfrm>
              <a:off x="0" y="6350"/>
              <a:ext cx="12700" cy="13716000"/>
            </a:xfrm>
            <a:custGeom>
              <a:avLst/>
              <a:gdLst/>
              <a:ahLst/>
              <a:cxnLst/>
              <a:rect l="l" t="t" r="r" b="b"/>
              <a:pathLst>
                <a:path w="12700" h="13716000">
                  <a:moveTo>
                    <a:pt x="0" y="13716000"/>
                  </a:moveTo>
                  <a:lnTo>
                    <a:pt x="0" y="0"/>
                  </a:lnTo>
                  <a:lnTo>
                    <a:pt x="12700" y="0"/>
                  </a:lnTo>
                  <a:lnTo>
                    <a:pt x="12700" y="13716000"/>
                  </a:lnTo>
                  <a:close/>
                </a:path>
              </a:pathLst>
            </a:custGeom>
            <a:solidFill>
              <a:srgbClr val="1E2328"/>
            </a:solidFill>
          </p:spPr>
          <p:txBody>
            <a:bodyPr/>
            <a:lstStyle/>
            <a:p>
              <a:endParaRPr lang="it-IT"/>
            </a:p>
          </p:txBody>
        </p:sp>
      </p:grpSp>
      <p:sp>
        <p:nvSpPr>
          <p:cNvPr id="23" name="TextBox 23"/>
          <p:cNvSpPr txBox="1"/>
          <p:nvPr/>
        </p:nvSpPr>
        <p:spPr>
          <a:xfrm rot="16200000">
            <a:off x="15815760" y="7557123"/>
            <a:ext cx="3286090"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8" tooltip="https://www.fashionupproject.com"/>
              </a:rPr>
              <a:t>www.fashionupproject.com</a:t>
            </a:r>
            <a:endParaRPr lang="en-US" sz="1800" u="sng">
              <a:solidFill>
                <a:srgbClr val="1E2328"/>
              </a:solidFill>
              <a:latin typeface="Montserrat"/>
              <a:ea typeface="Montserrat"/>
              <a:cs typeface="Montserrat"/>
              <a:sym typeface="Montserrat"/>
              <a:hlinkClick r:id="rId8" tooltip="https://www.fashionupproject.com"/>
            </a:endParaRPr>
          </a:p>
        </p:txBody>
      </p:sp>
      <p:sp>
        <p:nvSpPr>
          <p:cNvPr id="12" name="TextBox 11">
            <a:extLst>
              <a:ext uri="{FF2B5EF4-FFF2-40B4-BE49-F238E27FC236}">
                <a16:creationId xmlns:a16="http://schemas.microsoft.com/office/drawing/2014/main" id="{6F4D01AD-C056-6E3D-5348-542122486BDD}"/>
              </a:ext>
            </a:extLst>
          </p:cNvPr>
          <p:cNvSpPr txBox="1"/>
          <p:nvPr/>
        </p:nvSpPr>
        <p:spPr>
          <a:xfrm>
            <a:off x="1284653" y="9604358"/>
            <a:ext cx="6546439" cy="387094"/>
          </a:xfrm>
          <a:prstGeom prst="rect">
            <a:avLst/>
          </a:prstGeom>
        </p:spPr>
        <p:txBody>
          <a:bodyPr wrap="square" lIns="0" tIns="0" rIns="0" bIns="0" rtlCol="0" anchor="t">
            <a:spAutoFit/>
          </a:bodyPr>
          <a:lstStyle/>
          <a:p>
            <a:pPr>
              <a:lnSpc>
                <a:spcPts val="3299"/>
              </a:lnSpc>
            </a:pPr>
            <a:r>
              <a:rPr lang="en-US" sz="2199" dirty="0">
                <a:solidFill>
                  <a:schemeClr val="bg1"/>
                </a:solidFill>
                <a:latin typeface="Montserrat"/>
                <a:ea typeface="Montserrat"/>
                <a:cs typeface="Montserrat"/>
                <a:sym typeface="Montserrat"/>
              </a:rPr>
              <a:t>Duration: 1 hour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043599" y="3269157"/>
            <a:ext cx="9990286" cy="3748687"/>
            <a:chOff x="0" y="0"/>
            <a:chExt cx="13320381" cy="4998249"/>
          </a:xfrm>
        </p:grpSpPr>
        <p:sp>
          <p:nvSpPr>
            <p:cNvPr id="3" name="Freeform 3"/>
            <p:cNvSpPr/>
            <p:nvPr/>
          </p:nvSpPr>
          <p:spPr>
            <a:xfrm>
              <a:off x="0" y="0"/>
              <a:ext cx="13320381" cy="4998249"/>
            </a:xfrm>
            <a:custGeom>
              <a:avLst/>
              <a:gdLst/>
              <a:ahLst/>
              <a:cxnLst/>
              <a:rect l="l" t="t" r="r" b="b"/>
              <a:pathLst>
                <a:path w="13320381" h="4998249">
                  <a:moveTo>
                    <a:pt x="0" y="0"/>
                  </a:moveTo>
                  <a:lnTo>
                    <a:pt x="13320381" y="0"/>
                  </a:lnTo>
                  <a:lnTo>
                    <a:pt x="13320381" y="4998249"/>
                  </a:lnTo>
                  <a:lnTo>
                    <a:pt x="0" y="4998249"/>
                  </a:lnTo>
                  <a:close/>
                </a:path>
              </a:pathLst>
            </a:custGeom>
            <a:solidFill>
              <a:srgbClr val="000000">
                <a:alpha val="0"/>
              </a:srgbClr>
            </a:solidFill>
          </p:spPr>
          <p:txBody>
            <a:bodyPr/>
            <a:lstStyle/>
            <a:p>
              <a:endParaRPr lang="it-IT"/>
            </a:p>
          </p:txBody>
        </p:sp>
        <p:sp>
          <p:nvSpPr>
            <p:cNvPr id="4" name="TextBox 4"/>
            <p:cNvSpPr txBox="1"/>
            <p:nvPr/>
          </p:nvSpPr>
          <p:spPr>
            <a:xfrm>
              <a:off x="0" y="-66675"/>
              <a:ext cx="13320381" cy="5064924"/>
            </a:xfrm>
            <a:prstGeom prst="rect">
              <a:avLst/>
            </a:prstGeom>
          </p:spPr>
          <p:txBody>
            <a:bodyPr lIns="0" tIns="0" rIns="0" bIns="0" rtlCol="0" anchor="t"/>
            <a:lstStyle/>
            <a:p>
              <a:pPr marL="496354" lvl="1" indent="-248177" algn="l">
                <a:lnSpc>
                  <a:spcPts val="3448"/>
                </a:lnSpc>
                <a:buAutoNum type="arabicPeriod"/>
              </a:pPr>
              <a:r>
                <a:rPr lang="en-US" sz="2298" b="1" dirty="0">
                  <a:solidFill>
                    <a:srgbClr val="1E2328"/>
                  </a:solidFill>
                  <a:latin typeface="Montserrat Bold"/>
                  <a:ea typeface="Montserrat Bold"/>
                  <a:cs typeface="Montserrat Bold"/>
                  <a:sym typeface="Montserrat Bold"/>
                </a:rPr>
                <a:t> Blender</a:t>
              </a:r>
              <a:r>
                <a:rPr lang="en-US" sz="2298" dirty="0">
                  <a:solidFill>
                    <a:srgbClr val="1E2328"/>
                  </a:solidFill>
                  <a:latin typeface="Montserrat"/>
                  <a:ea typeface="Montserrat"/>
                  <a:cs typeface="Montserrat"/>
                  <a:sym typeface="Montserrat"/>
                </a:rPr>
                <a:t> – </a:t>
              </a:r>
              <a:r>
                <a:rPr lang="en-US" sz="2298" u="sng" dirty="0">
                  <a:solidFill>
                    <a:srgbClr val="1E2328"/>
                  </a:solidFill>
                  <a:latin typeface="Montserrat"/>
                  <a:ea typeface="Montserrat"/>
                  <a:cs typeface="Montserrat"/>
                  <a:sym typeface="Montserrat"/>
                  <a:hlinkClick r:id="rId2" tooltip="https://www.blender.org"/>
                </a:rPr>
                <a:t>https://www.blender.org</a:t>
              </a:r>
            </a:p>
            <a:p>
              <a:pPr marL="496354" lvl="1" indent="-248177" algn="l">
                <a:lnSpc>
                  <a:spcPts val="3448"/>
                </a:lnSpc>
                <a:buAutoNum type="arabicPeriod"/>
              </a:pPr>
              <a:r>
                <a:rPr lang="en-US" sz="2298" b="1" dirty="0">
                  <a:solidFill>
                    <a:srgbClr val="1E2328"/>
                  </a:solidFill>
                  <a:latin typeface="Montserrat Bold"/>
                  <a:ea typeface="Montserrat Bold"/>
                  <a:cs typeface="Montserrat Bold"/>
                  <a:sym typeface="Montserrat Bold"/>
                </a:rPr>
                <a:t> </a:t>
              </a:r>
              <a:r>
                <a:rPr lang="en-US" sz="2298" b="1" dirty="0" err="1">
                  <a:solidFill>
                    <a:srgbClr val="1E2328"/>
                  </a:solidFill>
                  <a:latin typeface="Montserrat Bold"/>
                  <a:ea typeface="Montserrat Bold"/>
                  <a:cs typeface="Montserrat Bold"/>
                  <a:sym typeface="Montserrat Bold"/>
                </a:rPr>
                <a:t>Tinkercad</a:t>
              </a:r>
              <a:r>
                <a:rPr lang="en-US" sz="2298" dirty="0">
                  <a:solidFill>
                    <a:srgbClr val="1E2328"/>
                  </a:solidFill>
                  <a:latin typeface="Montserrat"/>
                  <a:ea typeface="Montserrat"/>
                  <a:cs typeface="Montserrat"/>
                  <a:sym typeface="Montserrat"/>
                </a:rPr>
                <a:t> – </a:t>
              </a:r>
              <a:r>
                <a:rPr lang="en-US" sz="2298" u="sng" dirty="0">
                  <a:solidFill>
                    <a:srgbClr val="1E2328"/>
                  </a:solidFill>
                  <a:latin typeface="Montserrat"/>
                  <a:ea typeface="Montserrat"/>
                  <a:cs typeface="Montserrat"/>
                  <a:sym typeface="Montserrat"/>
                  <a:hlinkClick r:id="rId3" tooltip="https://www.tinkercad.com"/>
                </a:rPr>
                <a:t>https://www.tinkercad.com</a:t>
              </a:r>
            </a:p>
            <a:p>
              <a:pPr marL="496354" lvl="1" indent="-248177" algn="l">
                <a:lnSpc>
                  <a:spcPts val="3448"/>
                </a:lnSpc>
                <a:buAutoNum type="arabicPeriod"/>
              </a:pPr>
              <a:r>
                <a:rPr lang="en-US" sz="2298" b="1" dirty="0">
                  <a:solidFill>
                    <a:srgbClr val="1E2328"/>
                  </a:solidFill>
                  <a:latin typeface="Montserrat Bold"/>
                  <a:ea typeface="Montserrat Bold"/>
                  <a:cs typeface="Montserrat Bold"/>
                  <a:sym typeface="Montserrat Bold"/>
                </a:rPr>
                <a:t> SketchUp</a:t>
              </a:r>
              <a:r>
                <a:rPr lang="en-US" sz="2298" dirty="0">
                  <a:solidFill>
                    <a:srgbClr val="1E2328"/>
                  </a:solidFill>
                  <a:latin typeface="Montserrat"/>
                  <a:ea typeface="Montserrat"/>
                  <a:cs typeface="Montserrat"/>
                  <a:sym typeface="Montserrat"/>
                </a:rPr>
                <a:t> – </a:t>
              </a:r>
              <a:r>
                <a:rPr lang="en-US" sz="2298" u="sng" dirty="0">
                  <a:solidFill>
                    <a:srgbClr val="1E2328"/>
                  </a:solidFill>
                  <a:latin typeface="Montserrat"/>
                  <a:ea typeface="Montserrat"/>
                  <a:cs typeface="Montserrat"/>
                  <a:sym typeface="Montserrat"/>
                  <a:hlinkClick r:id="rId4" tooltip="https://www.sketchup.com"/>
                </a:rPr>
                <a:t>https://www.sketchup.com/</a:t>
              </a:r>
            </a:p>
            <a:p>
              <a:pPr marL="496354" lvl="1" indent="-248177" algn="l">
                <a:lnSpc>
                  <a:spcPts val="3448"/>
                </a:lnSpc>
                <a:buAutoNum type="arabicPeriod"/>
              </a:pPr>
              <a:r>
                <a:rPr lang="en-US" sz="2298" b="1" dirty="0">
                  <a:solidFill>
                    <a:srgbClr val="1E2328"/>
                  </a:solidFill>
                  <a:latin typeface="Montserrat Bold"/>
                  <a:ea typeface="Montserrat Bold"/>
                  <a:cs typeface="Montserrat Bold"/>
                  <a:sym typeface="Montserrat Bold"/>
                </a:rPr>
                <a:t> </a:t>
              </a:r>
              <a:r>
                <a:rPr lang="en-US" sz="2298" b="1" dirty="0" err="1">
                  <a:solidFill>
                    <a:srgbClr val="1E2328"/>
                  </a:solidFill>
                  <a:latin typeface="Montserrat Bold"/>
                  <a:ea typeface="Montserrat Bold"/>
                  <a:cs typeface="Montserrat Bold"/>
                  <a:sym typeface="Montserrat Bold"/>
                </a:rPr>
                <a:t>OpenSCAD</a:t>
              </a:r>
              <a:r>
                <a:rPr lang="en-US" sz="2298" dirty="0">
                  <a:solidFill>
                    <a:srgbClr val="1E2328"/>
                  </a:solidFill>
                  <a:latin typeface="Montserrat"/>
                  <a:ea typeface="Montserrat"/>
                  <a:cs typeface="Montserrat"/>
                  <a:sym typeface="Montserrat"/>
                </a:rPr>
                <a:t> – </a:t>
              </a:r>
              <a:r>
                <a:rPr lang="en-US" sz="2298" u="sng" dirty="0">
                  <a:solidFill>
                    <a:srgbClr val="1E2328"/>
                  </a:solidFill>
                  <a:latin typeface="Montserrat"/>
                  <a:ea typeface="Montserrat"/>
                  <a:cs typeface="Montserrat"/>
                  <a:sym typeface="Montserrat"/>
                  <a:hlinkClick r:id="rId5" tooltip="https://openscad.org"/>
                </a:rPr>
                <a:t>https://openscad.org</a:t>
              </a:r>
            </a:p>
            <a:p>
              <a:pPr algn="l">
                <a:lnSpc>
                  <a:spcPts val="3299"/>
                </a:lnSpc>
              </a:pPr>
              <a:endParaRPr lang="en-US" sz="2298" u="sng" dirty="0">
                <a:solidFill>
                  <a:srgbClr val="1E2328"/>
                </a:solidFill>
                <a:latin typeface="Montserrat"/>
                <a:ea typeface="Montserrat"/>
                <a:cs typeface="Montserrat"/>
                <a:sym typeface="Montserrat"/>
                <a:hlinkClick r:id="rId5" tooltip="https://openscad.org"/>
              </a:endParaRPr>
            </a:p>
            <a:p>
              <a:pPr algn="l">
                <a:lnSpc>
                  <a:spcPts val="3299"/>
                </a:lnSpc>
              </a:pPr>
              <a:endParaRPr lang="en-US" sz="2298" u="sng" dirty="0">
                <a:solidFill>
                  <a:srgbClr val="1E2328"/>
                </a:solidFill>
                <a:latin typeface="Montserrat"/>
                <a:ea typeface="Montserrat"/>
                <a:cs typeface="Montserrat"/>
                <a:sym typeface="Montserrat"/>
                <a:hlinkClick r:id="rId5" tooltip="https://openscad.org"/>
              </a:endParaRPr>
            </a:p>
            <a:p>
              <a:pPr algn="l">
                <a:lnSpc>
                  <a:spcPts val="3299"/>
                </a:lnSpc>
              </a:pPr>
              <a:endParaRPr lang="en-US" sz="2298" u="sng" dirty="0">
                <a:solidFill>
                  <a:srgbClr val="1E2328"/>
                </a:solidFill>
                <a:latin typeface="Montserrat"/>
                <a:ea typeface="Montserrat"/>
                <a:cs typeface="Montserrat"/>
                <a:sym typeface="Montserrat"/>
                <a:hlinkClick r:id="rId5" tooltip="https://openscad.org"/>
              </a:endParaRPr>
            </a:p>
          </p:txBody>
        </p:sp>
      </p:grpSp>
      <p:grpSp>
        <p:nvGrpSpPr>
          <p:cNvPr id="5" name="Group 5"/>
          <p:cNvGrpSpPr/>
          <p:nvPr/>
        </p:nvGrpSpPr>
        <p:grpSpPr>
          <a:xfrm>
            <a:off x="16670568" y="-4762"/>
            <a:ext cx="9525" cy="10296525"/>
            <a:chOff x="0" y="0"/>
            <a:chExt cx="12700" cy="13728700"/>
          </a:xfrm>
        </p:grpSpPr>
        <p:sp>
          <p:nvSpPr>
            <p:cNvPr id="6" name="Freeform 6"/>
            <p:cNvSpPr/>
            <p:nvPr/>
          </p:nvSpPr>
          <p:spPr>
            <a:xfrm>
              <a:off x="0" y="8509"/>
              <a:ext cx="16891" cy="13716001"/>
            </a:xfrm>
            <a:custGeom>
              <a:avLst/>
              <a:gdLst/>
              <a:ahLst/>
              <a:cxnLst/>
              <a:rect l="l" t="t" r="r" b="b"/>
              <a:pathLst>
                <a:path w="16891" h="13716001">
                  <a:moveTo>
                    <a:pt x="0" y="13716001"/>
                  </a:moveTo>
                  <a:lnTo>
                    <a:pt x="0" y="0"/>
                  </a:lnTo>
                  <a:lnTo>
                    <a:pt x="16891" y="0"/>
                  </a:lnTo>
                  <a:lnTo>
                    <a:pt x="16891" y="13716001"/>
                  </a:lnTo>
                  <a:close/>
                </a:path>
              </a:pathLst>
            </a:custGeom>
            <a:solidFill>
              <a:srgbClr val="1E2328"/>
            </a:solidFill>
          </p:spPr>
          <p:txBody>
            <a:bodyPr/>
            <a:lstStyle/>
            <a:p>
              <a:endParaRPr lang="it-IT"/>
            </a:p>
          </p:txBody>
        </p:sp>
      </p:grpSp>
      <p:grpSp>
        <p:nvGrpSpPr>
          <p:cNvPr id="7" name="Group 7"/>
          <p:cNvGrpSpPr/>
          <p:nvPr/>
        </p:nvGrpSpPr>
        <p:grpSpPr>
          <a:xfrm rot="-10800000">
            <a:off x="-4762" y="1019175"/>
            <a:ext cx="18297525" cy="9525"/>
            <a:chOff x="0" y="0"/>
            <a:chExt cx="24396700" cy="12700"/>
          </a:xfrm>
        </p:grpSpPr>
        <p:sp>
          <p:nvSpPr>
            <p:cNvPr id="8" name="Freeform 8"/>
            <p:cNvSpPr/>
            <p:nvPr/>
          </p:nvSpPr>
          <p:spPr>
            <a:xfrm>
              <a:off x="8509" y="0"/>
              <a:ext cx="24384001" cy="16891"/>
            </a:xfrm>
            <a:custGeom>
              <a:avLst/>
              <a:gdLst/>
              <a:ahLst/>
              <a:cxnLst/>
              <a:rect l="l" t="t" r="r" b="b"/>
              <a:pathLst>
                <a:path w="24384001" h="16891">
                  <a:moveTo>
                    <a:pt x="0" y="0"/>
                  </a:moveTo>
                  <a:lnTo>
                    <a:pt x="24384001" y="0"/>
                  </a:lnTo>
                  <a:lnTo>
                    <a:pt x="24384001" y="16891"/>
                  </a:lnTo>
                  <a:lnTo>
                    <a:pt x="0" y="16891"/>
                  </a:lnTo>
                  <a:close/>
                </a:path>
              </a:pathLst>
            </a:custGeom>
            <a:solidFill>
              <a:srgbClr val="1E2328"/>
            </a:solidFill>
          </p:spPr>
          <p:txBody>
            <a:bodyPr/>
            <a:lstStyle/>
            <a:p>
              <a:endParaRPr lang="it-IT"/>
            </a:p>
          </p:txBody>
        </p:sp>
      </p:grpSp>
      <p:grpSp>
        <p:nvGrpSpPr>
          <p:cNvPr id="9" name="Group 9"/>
          <p:cNvGrpSpPr/>
          <p:nvPr/>
        </p:nvGrpSpPr>
        <p:grpSpPr>
          <a:xfrm>
            <a:off x="16675330" y="1028700"/>
            <a:ext cx="1612669" cy="1612670"/>
            <a:chOff x="0" y="0"/>
            <a:chExt cx="2150226" cy="2150226"/>
          </a:xfrm>
        </p:grpSpPr>
        <p:sp>
          <p:nvSpPr>
            <p:cNvPr id="10" name="Freeform 10"/>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6"/>
              <a:stretch>
                <a:fillRect/>
              </a:stretch>
            </a:blipFill>
          </p:spPr>
          <p:txBody>
            <a:bodyPr/>
            <a:lstStyle/>
            <a:p>
              <a:endParaRPr lang="it-IT"/>
            </a:p>
          </p:txBody>
        </p:sp>
      </p:grpSp>
      <p:grpSp>
        <p:nvGrpSpPr>
          <p:cNvPr id="11" name="Group 11"/>
          <p:cNvGrpSpPr/>
          <p:nvPr/>
        </p:nvGrpSpPr>
        <p:grpSpPr>
          <a:xfrm>
            <a:off x="7191659" y="329406"/>
            <a:ext cx="9355139" cy="374650"/>
            <a:chOff x="0" y="0"/>
            <a:chExt cx="12473516" cy="499533"/>
          </a:xfrm>
        </p:grpSpPr>
        <p:sp>
          <p:nvSpPr>
            <p:cNvPr id="12" name="Freeform 12"/>
            <p:cNvSpPr/>
            <p:nvPr/>
          </p:nvSpPr>
          <p:spPr>
            <a:xfrm>
              <a:off x="0" y="0"/>
              <a:ext cx="3674958" cy="499533"/>
            </a:xfrm>
            <a:custGeom>
              <a:avLst/>
              <a:gdLst/>
              <a:ahLst/>
              <a:cxnLst/>
              <a:rect l="l" t="t" r="r" b="b"/>
              <a:pathLst>
                <a:path w="3674958" h="499533">
                  <a:moveTo>
                    <a:pt x="0" y="0"/>
                  </a:moveTo>
                  <a:lnTo>
                    <a:pt x="3674958" y="0"/>
                  </a:lnTo>
                  <a:lnTo>
                    <a:pt x="3674958" y="499533"/>
                  </a:lnTo>
                  <a:lnTo>
                    <a:pt x="0" y="499533"/>
                  </a:lnTo>
                  <a:close/>
                </a:path>
              </a:pathLst>
            </a:custGeom>
            <a:solidFill>
              <a:srgbClr val="000000">
                <a:alpha val="0"/>
              </a:srgbClr>
            </a:solidFill>
          </p:spPr>
          <p:txBody>
            <a:bodyPr/>
            <a:lstStyle/>
            <a:p>
              <a:endParaRPr lang="it-IT"/>
            </a:p>
          </p:txBody>
        </p:sp>
        <p:sp>
          <p:nvSpPr>
            <p:cNvPr id="13" name="TextBox 13"/>
            <p:cNvSpPr txBox="1"/>
            <p:nvPr/>
          </p:nvSpPr>
          <p:spPr>
            <a:xfrm>
              <a:off x="8798558" y="0"/>
              <a:ext cx="3674958" cy="499533"/>
            </a:xfrm>
            <a:prstGeom prst="rect">
              <a:avLst/>
            </a:prstGeom>
          </p:spPr>
          <p:txBody>
            <a:bodyPr lIns="0" tIns="0" rIns="0" bIns="0" rtlCol="0" anchor="t"/>
            <a:lstStyle/>
            <a:p>
              <a:pPr algn="ctr">
                <a:lnSpc>
                  <a:spcPts val="3049"/>
                </a:lnSpc>
              </a:pPr>
              <a:r>
                <a:rPr lang="en-US" sz="2499">
                  <a:solidFill>
                    <a:srgbClr val="1E2328"/>
                  </a:solidFill>
                  <a:latin typeface="Montserrat"/>
                  <a:ea typeface="Montserrat"/>
                  <a:cs typeface="Montserrat"/>
                  <a:sym typeface="Montserrat"/>
                </a:rPr>
                <a:t>Module 6, Unit 2</a:t>
              </a:r>
            </a:p>
          </p:txBody>
        </p:sp>
      </p:grpSp>
      <p:grpSp>
        <p:nvGrpSpPr>
          <p:cNvPr id="14" name="Group 14"/>
          <p:cNvGrpSpPr/>
          <p:nvPr/>
        </p:nvGrpSpPr>
        <p:grpSpPr>
          <a:xfrm rot="-10800000">
            <a:off x="-4762" y="1019174"/>
            <a:ext cx="18297525" cy="9525"/>
            <a:chOff x="0" y="0"/>
            <a:chExt cx="24396700" cy="12700"/>
          </a:xfrm>
        </p:grpSpPr>
        <p:sp>
          <p:nvSpPr>
            <p:cNvPr id="15" name="Freeform 15"/>
            <p:cNvSpPr/>
            <p:nvPr/>
          </p:nvSpPr>
          <p:spPr>
            <a:xfrm>
              <a:off x="635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txBody>
            <a:bodyPr/>
            <a:lstStyle/>
            <a:p>
              <a:endParaRPr lang="it-IT"/>
            </a:p>
          </p:txBody>
        </p:sp>
      </p:grpSp>
      <p:sp>
        <p:nvSpPr>
          <p:cNvPr id="16" name="Freeform 16"/>
          <p:cNvSpPr/>
          <p:nvPr/>
        </p:nvSpPr>
        <p:spPr>
          <a:xfrm>
            <a:off x="1028700" y="2539753"/>
            <a:ext cx="5633381" cy="3083525"/>
          </a:xfrm>
          <a:custGeom>
            <a:avLst/>
            <a:gdLst/>
            <a:ahLst/>
            <a:cxnLst/>
            <a:rect l="l" t="t" r="r" b="b"/>
            <a:pathLst>
              <a:path w="5633381" h="3083525">
                <a:moveTo>
                  <a:pt x="0" y="0"/>
                </a:moveTo>
                <a:lnTo>
                  <a:pt x="5633381" y="0"/>
                </a:lnTo>
                <a:lnTo>
                  <a:pt x="5633381" y="3083525"/>
                </a:lnTo>
                <a:lnTo>
                  <a:pt x="0" y="308352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a:p>
        </p:txBody>
      </p:sp>
      <p:sp>
        <p:nvSpPr>
          <p:cNvPr id="17" name="Freeform 17"/>
          <p:cNvSpPr/>
          <p:nvPr/>
        </p:nvSpPr>
        <p:spPr>
          <a:xfrm>
            <a:off x="1028700" y="5909028"/>
            <a:ext cx="5633381" cy="3083525"/>
          </a:xfrm>
          <a:custGeom>
            <a:avLst/>
            <a:gdLst/>
            <a:ahLst/>
            <a:cxnLst/>
            <a:rect l="l" t="t" r="r" b="b"/>
            <a:pathLst>
              <a:path w="5633381" h="3083525">
                <a:moveTo>
                  <a:pt x="0" y="0"/>
                </a:moveTo>
                <a:lnTo>
                  <a:pt x="5633381" y="0"/>
                </a:lnTo>
                <a:lnTo>
                  <a:pt x="5633381" y="3083525"/>
                </a:lnTo>
                <a:lnTo>
                  <a:pt x="0" y="308352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it-IT"/>
          </a:p>
        </p:txBody>
      </p:sp>
      <p:grpSp>
        <p:nvGrpSpPr>
          <p:cNvPr id="18" name="Group 18"/>
          <p:cNvGrpSpPr/>
          <p:nvPr/>
        </p:nvGrpSpPr>
        <p:grpSpPr>
          <a:xfrm>
            <a:off x="1667782" y="3699487"/>
            <a:ext cx="3050758" cy="983218"/>
            <a:chOff x="0" y="0"/>
            <a:chExt cx="4067677" cy="1310957"/>
          </a:xfrm>
        </p:grpSpPr>
        <p:sp>
          <p:nvSpPr>
            <p:cNvPr id="19" name="Freeform 19"/>
            <p:cNvSpPr/>
            <p:nvPr/>
          </p:nvSpPr>
          <p:spPr>
            <a:xfrm>
              <a:off x="0" y="0"/>
              <a:ext cx="4067677" cy="1310957"/>
            </a:xfrm>
            <a:custGeom>
              <a:avLst/>
              <a:gdLst/>
              <a:ahLst/>
              <a:cxnLst/>
              <a:rect l="l" t="t" r="r" b="b"/>
              <a:pathLst>
                <a:path w="4067677" h="1310957">
                  <a:moveTo>
                    <a:pt x="0" y="0"/>
                  </a:moveTo>
                  <a:lnTo>
                    <a:pt x="4067677" y="0"/>
                  </a:lnTo>
                  <a:lnTo>
                    <a:pt x="4067677" y="1310957"/>
                  </a:lnTo>
                  <a:lnTo>
                    <a:pt x="0" y="1310957"/>
                  </a:lnTo>
                  <a:close/>
                </a:path>
              </a:pathLst>
            </a:custGeom>
            <a:solidFill>
              <a:srgbClr val="000000">
                <a:alpha val="0"/>
              </a:srgbClr>
            </a:solidFill>
          </p:spPr>
          <p:txBody>
            <a:bodyPr/>
            <a:lstStyle/>
            <a:p>
              <a:endParaRPr lang="it-IT"/>
            </a:p>
          </p:txBody>
        </p:sp>
        <p:sp>
          <p:nvSpPr>
            <p:cNvPr id="20" name="TextBox 20"/>
            <p:cNvSpPr txBox="1"/>
            <p:nvPr/>
          </p:nvSpPr>
          <p:spPr>
            <a:xfrm>
              <a:off x="0" y="-9525"/>
              <a:ext cx="4067677" cy="1320482"/>
            </a:xfrm>
            <a:prstGeom prst="rect">
              <a:avLst/>
            </a:prstGeom>
          </p:spPr>
          <p:txBody>
            <a:bodyPr lIns="0" tIns="0" rIns="0" bIns="0" rtlCol="0" anchor="t"/>
            <a:lstStyle/>
            <a:p>
              <a:pPr algn="l">
                <a:lnSpc>
                  <a:spcPts val="6055"/>
                </a:lnSpc>
              </a:pPr>
              <a:r>
                <a:rPr lang="en-US" sz="4963">
                  <a:solidFill>
                    <a:srgbClr val="FFFFFF"/>
                  </a:solidFill>
                  <a:latin typeface="DM Serif Display"/>
                  <a:ea typeface="DM Serif Display"/>
                  <a:cs typeface="DM Serif Display"/>
                  <a:sym typeface="DM Serif Display"/>
                </a:rPr>
                <a:t>FREE</a:t>
              </a:r>
            </a:p>
          </p:txBody>
        </p:sp>
      </p:grpSp>
      <p:grpSp>
        <p:nvGrpSpPr>
          <p:cNvPr id="21" name="Group 21"/>
          <p:cNvGrpSpPr/>
          <p:nvPr/>
        </p:nvGrpSpPr>
        <p:grpSpPr>
          <a:xfrm>
            <a:off x="1667782" y="7068762"/>
            <a:ext cx="3050758" cy="983218"/>
            <a:chOff x="0" y="0"/>
            <a:chExt cx="4067677" cy="1310957"/>
          </a:xfrm>
        </p:grpSpPr>
        <p:sp>
          <p:nvSpPr>
            <p:cNvPr id="22" name="Freeform 22"/>
            <p:cNvSpPr/>
            <p:nvPr/>
          </p:nvSpPr>
          <p:spPr>
            <a:xfrm>
              <a:off x="0" y="0"/>
              <a:ext cx="4067677" cy="1310957"/>
            </a:xfrm>
            <a:custGeom>
              <a:avLst/>
              <a:gdLst/>
              <a:ahLst/>
              <a:cxnLst/>
              <a:rect l="l" t="t" r="r" b="b"/>
              <a:pathLst>
                <a:path w="4067677" h="1310957">
                  <a:moveTo>
                    <a:pt x="0" y="0"/>
                  </a:moveTo>
                  <a:lnTo>
                    <a:pt x="4067677" y="0"/>
                  </a:lnTo>
                  <a:lnTo>
                    <a:pt x="4067677" y="1310957"/>
                  </a:lnTo>
                  <a:lnTo>
                    <a:pt x="0" y="1310957"/>
                  </a:lnTo>
                  <a:close/>
                </a:path>
              </a:pathLst>
            </a:custGeom>
            <a:solidFill>
              <a:srgbClr val="000000">
                <a:alpha val="0"/>
              </a:srgbClr>
            </a:solidFill>
          </p:spPr>
          <p:txBody>
            <a:bodyPr/>
            <a:lstStyle/>
            <a:p>
              <a:endParaRPr lang="it-IT"/>
            </a:p>
          </p:txBody>
        </p:sp>
        <p:sp>
          <p:nvSpPr>
            <p:cNvPr id="23" name="TextBox 23"/>
            <p:cNvSpPr txBox="1"/>
            <p:nvPr/>
          </p:nvSpPr>
          <p:spPr>
            <a:xfrm>
              <a:off x="0" y="-9525"/>
              <a:ext cx="4067677" cy="1320482"/>
            </a:xfrm>
            <a:prstGeom prst="rect">
              <a:avLst/>
            </a:prstGeom>
          </p:spPr>
          <p:txBody>
            <a:bodyPr lIns="0" tIns="0" rIns="0" bIns="0" rtlCol="0" anchor="t"/>
            <a:lstStyle/>
            <a:p>
              <a:pPr algn="l">
                <a:lnSpc>
                  <a:spcPts val="6055"/>
                </a:lnSpc>
              </a:pPr>
              <a:r>
                <a:rPr lang="en-US" sz="4950" dirty="0">
                  <a:solidFill>
                    <a:srgbClr val="FFFFFF"/>
                  </a:solidFill>
                  <a:latin typeface="DM Serif Display"/>
                  <a:ea typeface="DM Serif Display"/>
                  <a:cs typeface="DM Serif Display"/>
                  <a:sym typeface="DM Serif Display"/>
                </a:rPr>
                <a:t>FOR </a:t>
              </a:r>
              <a:r>
                <a:rPr lang="el-GR" sz="4950" b="1" dirty="0">
                  <a:solidFill>
                    <a:srgbClr val="FFFFFF"/>
                  </a:solidFill>
                  <a:latin typeface="DM Serif Display"/>
                  <a:ea typeface="DM Serif Display"/>
                  <a:cs typeface="DM Serif Display"/>
                  <a:sym typeface="DM Serif Display"/>
                </a:rPr>
                <a:t>Α</a:t>
              </a:r>
              <a:r>
                <a:rPr lang="el-GR" sz="4950" dirty="0">
                  <a:solidFill>
                    <a:srgbClr val="FFFFFF"/>
                  </a:solidFill>
                  <a:latin typeface="DM Serif Display"/>
                  <a:ea typeface="DM Serif Display"/>
                  <a:cs typeface="DM Serif Display"/>
                  <a:sym typeface="DM Serif Display"/>
                </a:rPr>
                <a:t> </a:t>
              </a:r>
              <a:r>
                <a:rPr lang="en-US" sz="4950" dirty="0">
                  <a:solidFill>
                    <a:srgbClr val="FFFFFF"/>
                  </a:solidFill>
                  <a:latin typeface="DM Serif Display"/>
                  <a:ea typeface="DM Serif Display"/>
                  <a:cs typeface="DM Serif Display"/>
                  <a:sym typeface="DM Serif Display"/>
                </a:rPr>
                <a:t>FEE</a:t>
              </a:r>
            </a:p>
          </p:txBody>
        </p:sp>
      </p:grpSp>
      <p:grpSp>
        <p:nvGrpSpPr>
          <p:cNvPr id="24" name="Group 24"/>
          <p:cNvGrpSpPr/>
          <p:nvPr/>
        </p:nvGrpSpPr>
        <p:grpSpPr>
          <a:xfrm>
            <a:off x="1031566" y="351095"/>
            <a:ext cx="4506489" cy="384175"/>
            <a:chOff x="0" y="0"/>
            <a:chExt cx="6008652" cy="512233"/>
          </a:xfrm>
        </p:grpSpPr>
        <p:sp>
          <p:nvSpPr>
            <p:cNvPr id="25" name="Freeform 25"/>
            <p:cNvSpPr/>
            <p:nvPr/>
          </p:nvSpPr>
          <p:spPr>
            <a:xfrm>
              <a:off x="0" y="0"/>
              <a:ext cx="6008652" cy="512233"/>
            </a:xfrm>
            <a:custGeom>
              <a:avLst/>
              <a:gdLst/>
              <a:ahLst/>
              <a:cxnLst/>
              <a:rect l="l" t="t" r="r" b="b"/>
              <a:pathLst>
                <a:path w="6008652" h="512233">
                  <a:moveTo>
                    <a:pt x="0" y="0"/>
                  </a:moveTo>
                  <a:lnTo>
                    <a:pt x="6008652" y="0"/>
                  </a:lnTo>
                  <a:lnTo>
                    <a:pt x="6008652" y="512233"/>
                  </a:lnTo>
                  <a:lnTo>
                    <a:pt x="0" y="512233"/>
                  </a:lnTo>
                  <a:close/>
                </a:path>
              </a:pathLst>
            </a:custGeom>
            <a:solidFill>
              <a:srgbClr val="000000">
                <a:alpha val="0"/>
              </a:srgbClr>
            </a:solidFill>
          </p:spPr>
          <p:txBody>
            <a:bodyPr/>
            <a:lstStyle/>
            <a:p>
              <a:endParaRPr lang="it-IT"/>
            </a:p>
          </p:txBody>
        </p:sp>
        <p:sp>
          <p:nvSpPr>
            <p:cNvPr id="26" name="TextBox 26"/>
            <p:cNvSpPr txBox="1"/>
            <p:nvPr/>
          </p:nvSpPr>
          <p:spPr>
            <a:xfrm>
              <a:off x="0" y="-9525"/>
              <a:ext cx="6008652" cy="521758"/>
            </a:xfrm>
            <a:prstGeom prst="rect">
              <a:avLst/>
            </a:prstGeom>
          </p:spPr>
          <p:txBody>
            <a:bodyPr lIns="0" tIns="0" rIns="0" bIns="0" rtlCol="0" anchor="t"/>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grpSp>
      <p:grpSp>
        <p:nvGrpSpPr>
          <p:cNvPr id="27" name="Group 27"/>
          <p:cNvGrpSpPr/>
          <p:nvPr/>
        </p:nvGrpSpPr>
        <p:grpSpPr>
          <a:xfrm>
            <a:off x="7043599" y="6378849"/>
            <a:ext cx="9636494" cy="3748687"/>
            <a:chOff x="0" y="0"/>
            <a:chExt cx="12848659" cy="4998249"/>
          </a:xfrm>
        </p:grpSpPr>
        <p:sp>
          <p:nvSpPr>
            <p:cNvPr id="28" name="Freeform 28"/>
            <p:cNvSpPr/>
            <p:nvPr/>
          </p:nvSpPr>
          <p:spPr>
            <a:xfrm>
              <a:off x="0" y="0"/>
              <a:ext cx="12848659" cy="4998249"/>
            </a:xfrm>
            <a:custGeom>
              <a:avLst/>
              <a:gdLst/>
              <a:ahLst/>
              <a:cxnLst/>
              <a:rect l="l" t="t" r="r" b="b"/>
              <a:pathLst>
                <a:path w="12848659" h="4998249">
                  <a:moveTo>
                    <a:pt x="0" y="0"/>
                  </a:moveTo>
                  <a:lnTo>
                    <a:pt x="12848659" y="0"/>
                  </a:lnTo>
                  <a:lnTo>
                    <a:pt x="12848659" y="4998249"/>
                  </a:lnTo>
                  <a:lnTo>
                    <a:pt x="0" y="4998249"/>
                  </a:lnTo>
                  <a:close/>
                </a:path>
              </a:pathLst>
            </a:custGeom>
            <a:solidFill>
              <a:srgbClr val="000000">
                <a:alpha val="0"/>
              </a:srgbClr>
            </a:solidFill>
          </p:spPr>
          <p:txBody>
            <a:bodyPr/>
            <a:lstStyle/>
            <a:p>
              <a:endParaRPr lang="it-IT"/>
            </a:p>
          </p:txBody>
        </p:sp>
        <p:sp>
          <p:nvSpPr>
            <p:cNvPr id="29" name="TextBox 29"/>
            <p:cNvSpPr txBox="1"/>
            <p:nvPr/>
          </p:nvSpPr>
          <p:spPr>
            <a:xfrm>
              <a:off x="0" y="-66675"/>
              <a:ext cx="12848659" cy="5064924"/>
            </a:xfrm>
            <a:prstGeom prst="rect">
              <a:avLst/>
            </a:prstGeom>
          </p:spPr>
          <p:txBody>
            <a:bodyPr lIns="0" tIns="0" rIns="0" bIns="0" rtlCol="0" anchor="t"/>
            <a:lstStyle/>
            <a:p>
              <a:pPr marL="496354" lvl="1" indent="-248177" algn="l">
                <a:lnSpc>
                  <a:spcPts val="3448"/>
                </a:lnSpc>
                <a:buAutoNum type="arabicPeriod"/>
              </a:pPr>
              <a:r>
                <a:rPr lang="en-US" sz="2298" b="1" dirty="0">
                  <a:solidFill>
                    <a:srgbClr val="1E2328"/>
                  </a:solidFill>
                  <a:latin typeface="Montserrat Bold"/>
                  <a:ea typeface="Montserrat Bold"/>
                  <a:cs typeface="Montserrat Bold"/>
                  <a:sym typeface="Montserrat Bold"/>
                </a:rPr>
                <a:t> CLO 3D </a:t>
              </a:r>
              <a:r>
                <a:rPr lang="en-US" sz="2298" dirty="0">
                  <a:solidFill>
                    <a:srgbClr val="1E2328"/>
                  </a:solidFill>
                  <a:latin typeface="Montserrat"/>
                  <a:ea typeface="Montserrat"/>
                  <a:cs typeface="Montserrat"/>
                  <a:sym typeface="Montserrat"/>
                </a:rPr>
                <a:t>– </a:t>
              </a:r>
              <a:r>
                <a:rPr lang="en-US" sz="2298" u="sng" dirty="0">
                  <a:solidFill>
                    <a:srgbClr val="1E2328"/>
                  </a:solidFill>
                  <a:latin typeface="Montserrat"/>
                  <a:ea typeface="Montserrat"/>
                  <a:cs typeface="Montserrat"/>
                  <a:sym typeface="Montserrat"/>
                  <a:hlinkClick r:id="rId11" tooltip="https://www.clo3d.com"/>
                </a:rPr>
                <a:t>https://www.clo3d.com</a:t>
              </a:r>
            </a:p>
            <a:p>
              <a:pPr marL="496354" lvl="1" indent="-248177" algn="l">
                <a:lnSpc>
                  <a:spcPts val="3448"/>
                </a:lnSpc>
                <a:buAutoNum type="arabicPeriod"/>
              </a:pPr>
              <a:r>
                <a:rPr lang="en-US" sz="2298" b="1" dirty="0">
                  <a:solidFill>
                    <a:srgbClr val="1E2328"/>
                  </a:solidFill>
                  <a:latin typeface="Montserrat Bold"/>
                  <a:ea typeface="Montserrat Bold"/>
                  <a:cs typeface="Montserrat Bold"/>
                  <a:sym typeface="Montserrat Bold"/>
                </a:rPr>
                <a:t> Marvelous Designer</a:t>
              </a:r>
              <a:r>
                <a:rPr lang="en-US" sz="2298" dirty="0">
                  <a:solidFill>
                    <a:srgbClr val="1E2328"/>
                  </a:solidFill>
                  <a:latin typeface="Montserrat"/>
                  <a:ea typeface="Montserrat"/>
                  <a:cs typeface="Montserrat"/>
                  <a:sym typeface="Montserrat"/>
                </a:rPr>
                <a:t> – </a:t>
              </a:r>
              <a:r>
                <a:rPr lang="en-US" sz="2298" u="sng" dirty="0">
                  <a:solidFill>
                    <a:srgbClr val="1E2328"/>
                  </a:solidFill>
                  <a:latin typeface="Montserrat"/>
                  <a:ea typeface="Montserrat"/>
                  <a:cs typeface="Montserrat"/>
                  <a:sym typeface="Montserrat"/>
                  <a:hlinkClick r:id="rId12" tooltip="https://www.marvelousdesigner.com"/>
                </a:rPr>
                <a:t>https://www.marvelousdesigner.com</a:t>
              </a:r>
            </a:p>
            <a:p>
              <a:pPr marL="496354" lvl="1" indent="-248177" algn="l">
                <a:lnSpc>
                  <a:spcPts val="3448"/>
                </a:lnSpc>
                <a:buAutoNum type="arabicPeriod"/>
              </a:pPr>
              <a:r>
                <a:rPr lang="en-US" sz="2298" b="1" dirty="0">
                  <a:solidFill>
                    <a:srgbClr val="1E2328"/>
                  </a:solidFill>
                  <a:latin typeface="Montserrat Bold"/>
                  <a:ea typeface="Montserrat Bold"/>
                  <a:cs typeface="Montserrat Bold"/>
                  <a:sym typeface="Montserrat Bold"/>
                </a:rPr>
                <a:t> </a:t>
              </a:r>
              <a:r>
                <a:rPr lang="en-US" sz="2298" b="1" dirty="0" err="1">
                  <a:solidFill>
                    <a:srgbClr val="1E2328"/>
                  </a:solidFill>
                  <a:latin typeface="Montserrat Bold"/>
                  <a:ea typeface="Montserrat Bold"/>
                  <a:cs typeface="Montserrat Bold"/>
                  <a:sym typeface="Montserrat Bold"/>
                </a:rPr>
                <a:t>Optitex</a:t>
              </a:r>
              <a:r>
                <a:rPr lang="en-US" sz="2298" dirty="0">
                  <a:solidFill>
                    <a:srgbClr val="1E2328"/>
                  </a:solidFill>
                  <a:latin typeface="Montserrat"/>
                  <a:ea typeface="Montserrat"/>
                  <a:cs typeface="Montserrat"/>
                  <a:sym typeface="Montserrat"/>
                </a:rPr>
                <a:t> – </a:t>
              </a:r>
              <a:r>
                <a:rPr lang="en-US" sz="2298" u="sng" dirty="0">
                  <a:solidFill>
                    <a:srgbClr val="1E2328"/>
                  </a:solidFill>
                  <a:latin typeface="Montserrat"/>
                  <a:ea typeface="Montserrat"/>
                  <a:cs typeface="Montserrat"/>
                  <a:sym typeface="Montserrat"/>
                  <a:hlinkClick r:id="rId13" tooltip="https://optitex.com"/>
                </a:rPr>
                <a:t>https://optitex.com</a:t>
              </a:r>
            </a:p>
            <a:p>
              <a:pPr marL="496354" lvl="1" indent="-248177" algn="l">
                <a:lnSpc>
                  <a:spcPts val="3448"/>
                </a:lnSpc>
                <a:buAutoNum type="arabicPeriod"/>
              </a:pPr>
              <a:r>
                <a:rPr lang="en-US" sz="2298" b="1" dirty="0">
                  <a:solidFill>
                    <a:srgbClr val="1E2328"/>
                  </a:solidFill>
                  <a:latin typeface="Montserrat Bold"/>
                  <a:ea typeface="Montserrat Bold"/>
                  <a:cs typeface="Montserrat Bold"/>
                  <a:sym typeface="Montserrat Bold"/>
                </a:rPr>
                <a:t> </a:t>
              </a:r>
              <a:r>
                <a:rPr lang="en-US" sz="2298" b="1" dirty="0" err="1">
                  <a:solidFill>
                    <a:srgbClr val="1E2328"/>
                  </a:solidFill>
                  <a:latin typeface="Montserrat Bold"/>
                  <a:ea typeface="Montserrat Bold"/>
                  <a:cs typeface="Montserrat Bold"/>
                  <a:sym typeface="Montserrat Bold"/>
                </a:rPr>
                <a:t>Tailornova</a:t>
              </a:r>
              <a:r>
                <a:rPr lang="en-US" sz="2298" dirty="0">
                  <a:solidFill>
                    <a:srgbClr val="1E2328"/>
                  </a:solidFill>
                  <a:latin typeface="Montserrat"/>
                  <a:ea typeface="Montserrat"/>
                  <a:cs typeface="Montserrat"/>
                  <a:sym typeface="Montserrat"/>
                </a:rPr>
                <a:t> – </a:t>
              </a:r>
              <a:r>
                <a:rPr lang="en-US" sz="2298" u="sng" dirty="0">
                  <a:solidFill>
                    <a:srgbClr val="1E2328"/>
                  </a:solidFill>
                  <a:latin typeface="Montserrat"/>
                  <a:ea typeface="Montserrat"/>
                  <a:cs typeface="Montserrat"/>
                  <a:sym typeface="Montserrat"/>
                  <a:hlinkClick r:id="rId14" tooltip="https://www.tailornova.com"/>
                </a:rPr>
                <a:t>https://www.tailornova.com</a:t>
              </a:r>
            </a:p>
            <a:p>
              <a:pPr algn="l">
                <a:lnSpc>
                  <a:spcPts val="3299"/>
                </a:lnSpc>
              </a:pPr>
              <a:endParaRPr lang="en-US" sz="2298" u="sng" dirty="0">
                <a:solidFill>
                  <a:srgbClr val="1E2328"/>
                </a:solidFill>
                <a:latin typeface="Montserrat"/>
                <a:ea typeface="Montserrat"/>
                <a:cs typeface="Montserrat"/>
                <a:sym typeface="Montserrat"/>
                <a:hlinkClick r:id="rId14" tooltip="https://www.tailornova.com"/>
              </a:endParaRPr>
            </a:p>
            <a:p>
              <a:pPr algn="l">
                <a:lnSpc>
                  <a:spcPts val="3299"/>
                </a:lnSpc>
              </a:pPr>
              <a:endParaRPr lang="en-US" sz="2298" u="sng" dirty="0">
                <a:solidFill>
                  <a:srgbClr val="1E2328"/>
                </a:solidFill>
                <a:latin typeface="Montserrat"/>
                <a:ea typeface="Montserrat"/>
                <a:cs typeface="Montserrat"/>
                <a:sym typeface="Montserrat"/>
                <a:hlinkClick r:id="rId14" tooltip="https://www.tailornova.com"/>
              </a:endParaRPr>
            </a:p>
            <a:p>
              <a:pPr algn="l">
                <a:lnSpc>
                  <a:spcPts val="3299"/>
                </a:lnSpc>
              </a:pPr>
              <a:endParaRPr lang="en-US" sz="2298" u="sng" dirty="0">
                <a:solidFill>
                  <a:srgbClr val="1E2328"/>
                </a:solidFill>
                <a:latin typeface="Montserrat"/>
                <a:ea typeface="Montserrat"/>
                <a:cs typeface="Montserrat"/>
                <a:sym typeface="Montserrat"/>
                <a:hlinkClick r:id="rId14" tooltip="https://www.tailornova.com"/>
              </a:endParaRPr>
            </a:p>
          </p:txBody>
        </p:sp>
      </p:grpSp>
      <p:sp>
        <p:nvSpPr>
          <p:cNvPr id="30" name="TextBox 30"/>
          <p:cNvSpPr txBox="1"/>
          <p:nvPr/>
        </p:nvSpPr>
        <p:spPr>
          <a:xfrm rot="16200000">
            <a:off x="15891960" y="7526643"/>
            <a:ext cx="3194650"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15" tooltip="https://www.fashionupproject.com"/>
              </a:rPr>
              <a:t>www.fashionupproject.com</a:t>
            </a:r>
            <a:endParaRPr lang="en-US" sz="1800" u="sng">
              <a:solidFill>
                <a:srgbClr val="1E2328"/>
              </a:solidFill>
              <a:latin typeface="Montserrat"/>
              <a:ea typeface="Montserrat"/>
              <a:cs typeface="Montserrat"/>
              <a:sym typeface="Montserrat"/>
              <a:hlinkClick r:id="rId15" tooltip="https://www.fashionupproject.com"/>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FCF5A"/>
        </a:solidFill>
        <a:effectLst/>
      </p:bgPr>
    </p:bg>
    <p:spTree>
      <p:nvGrpSpPr>
        <p:cNvPr id="1" name=""/>
        <p:cNvGrpSpPr/>
        <p:nvPr/>
      </p:nvGrpSpPr>
      <p:grpSpPr>
        <a:xfrm>
          <a:off x="0" y="0"/>
          <a:ext cx="0" cy="0"/>
          <a:chOff x="0" y="0"/>
          <a:chExt cx="0" cy="0"/>
        </a:xfrm>
      </p:grpSpPr>
      <p:grpSp>
        <p:nvGrpSpPr>
          <p:cNvPr id="2" name="Group 2"/>
          <p:cNvGrpSpPr/>
          <p:nvPr/>
        </p:nvGrpSpPr>
        <p:grpSpPr>
          <a:xfrm>
            <a:off x="16670568" y="-4762"/>
            <a:ext cx="9525" cy="10296525"/>
            <a:chOff x="0" y="0"/>
            <a:chExt cx="12700" cy="13728700"/>
          </a:xfrm>
        </p:grpSpPr>
        <p:sp>
          <p:nvSpPr>
            <p:cNvPr id="3" name="Freeform 3"/>
            <p:cNvSpPr/>
            <p:nvPr/>
          </p:nvSpPr>
          <p:spPr>
            <a:xfrm>
              <a:off x="0" y="8509"/>
              <a:ext cx="16891" cy="13716001"/>
            </a:xfrm>
            <a:custGeom>
              <a:avLst/>
              <a:gdLst/>
              <a:ahLst/>
              <a:cxnLst/>
              <a:rect l="l" t="t" r="r" b="b"/>
              <a:pathLst>
                <a:path w="16891" h="13716001">
                  <a:moveTo>
                    <a:pt x="0" y="13716001"/>
                  </a:moveTo>
                  <a:lnTo>
                    <a:pt x="0" y="0"/>
                  </a:lnTo>
                  <a:lnTo>
                    <a:pt x="16891" y="0"/>
                  </a:lnTo>
                  <a:lnTo>
                    <a:pt x="16891" y="13716001"/>
                  </a:lnTo>
                  <a:close/>
                </a:path>
              </a:pathLst>
            </a:custGeom>
            <a:solidFill>
              <a:srgbClr val="1E2328"/>
            </a:solidFill>
          </p:spPr>
          <p:txBody>
            <a:bodyPr/>
            <a:lstStyle/>
            <a:p>
              <a:endParaRPr lang="it-IT"/>
            </a:p>
          </p:txBody>
        </p:sp>
      </p:grpSp>
      <p:grpSp>
        <p:nvGrpSpPr>
          <p:cNvPr id="4" name="Group 4"/>
          <p:cNvGrpSpPr/>
          <p:nvPr/>
        </p:nvGrpSpPr>
        <p:grpSpPr>
          <a:xfrm rot="-10800000">
            <a:off x="-4762" y="1019175"/>
            <a:ext cx="18297525" cy="9525"/>
            <a:chOff x="0" y="0"/>
            <a:chExt cx="24396700" cy="12700"/>
          </a:xfrm>
        </p:grpSpPr>
        <p:sp>
          <p:nvSpPr>
            <p:cNvPr id="5" name="Freeform 5"/>
            <p:cNvSpPr/>
            <p:nvPr/>
          </p:nvSpPr>
          <p:spPr>
            <a:xfrm>
              <a:off x="8509" y="0"/>
              <a:ext cx="24384001" cy="16891"/>
            </a:xfrm>
            <a:custGeom>
              <a:avLst/>
              <a:gdLst/>
              <a:ahLst/>
              <a:cxnLst/>
              <a:rect l="l" t="t" r="r" b="b"/>
              <a:pathLst>
                <a:path w="24384001" h="16891">
                  <a:moveTo>
                    <a:pt x="0" y="0"/>
                  </a:moveTo>
                  <a:lnTo>
                    <a:pt x="24384001" y="0"/>
                  </a:lnTo>
                  <a:lnTo>
                    <a:pt x="24384001" y="16891"/>
                  </a:lnTo>
                  <a:lnTo>
                    <a:pt x="0" y="16891"/>
                  </a:lnTo>
                  <a:close/>
                </a:path>
              </a:pathLst>
            </a:custGeom>
            <a:solidFill>
              <a:srgbClr val="1E2328"/>
            </a:solidFill>
          </p:spPr>
          <p:txBody>
            <a:bodyPr/>
            <a:lstStyle/>
            <a:p>
              <a:endParaRPr lang="it-IT"/>
            </a:p>
          </p:txBody>
        </p:sp>
      </p:grpSp>
      <p:grpSp>
        <p:nvGrpSpPr>
          <p:cNvPr id="6" name="Group 6"/>
          <p:cNvGrpSpPr/>
          <p:nvPr/>
        </p:nvGrpSpPr>
        <p:grpSpPr>
          <a:xfrm>
            <a:off x="16675330" y="1028700"/>
            <a:ext cx="1612669" cy="1612670"/>
            <a:chOff x="0" y="0"/>
            <a:chExt cx="2150226" cy="2150226"/>
          </a:xfrm>
        </p:grpSpPr>
        <p:sp>
          <p:nvSpPr>
            <p:cNvPr id="7" name="Freeform 7"/>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2"/>
              <a:stretch>
                <a:fillRect/>
              </a:stretch>
            </a:blipFill>
          </p:spPr>
          <p:txBody>
            <a:bodyPr/>
            <a:lstStyle/>
            <a:p>
              <a:endParaRPr lang="it-IT"/>
            </a:p>
          </p:txBody>
        </p:sp>
      </p:grpSp>
      <p:grpSp>
        <p:nvGrpSpPr>
          <p:cNvPr id="8" name="Group 8"/>
          <p:cNvGrpSpPr/>
          <p:nvPr/>
        </p:nvGrpSpPr>
        <p:grpSpPr>
          <a:xfrm>
            <a:off x="12281819" y="329406"/>
            <a:ext cx="4264980" cy="374650"/>
            <a:chOff x="6786878" y="0"/>
            <a:chExt cx="5686638" cy="499533"/>
          </a:xfrm>
        </p:grpSpPr>
        <p:sp>
          <p:nvSpPr>
            <p:cNvPr id="9" name="Freeform 9"/>
            <p:cNvSpPr/>
            <p:nvPr/>
          </p:nvSpPr>
          <p:spPr>
            <a:xfrm>
              <a:off x="6786878" y="0"/>
              <a:ext cx="3674958" cy="499533"/>
            </a:xfrm>
            <a:custGeom>
              <a:avLst/>
              <a:gdLst/>
              <a:ahLst/>
              <a:cxnLst/>
              <a:rect l="l" t="t" r="r" b="b"/>
              <a:pathLst>
                <a:path w="3674958" h="499533">
                  <a:moveTo>
                    <a:pt x="0" y="0"/>
                  </a:moveTo>
                  <a:lnTo>
                    <a:pt x="3674958" y="0"/>
                  </a:lnTo>
                  <a:lnTo>
                    <a:pt x="3674958" y="499533"/>
                  </a:lnTo>
                  <a:lnTo>
                    <a:pt x="0" y="499533"/>
                  </a:lnTo>
                  <a:close/>
                </a:path>
              </a:pathLst>
            </a:custGeom>
            <a:solidFill>
              <a:srgbClr val="000000">
                <a:alpha val="0"/>
              </a:srgbClr>
            </a:solidFill>
          </p:spPr>
          <p:txBody>
            <a:bodyPr/>
            <a:lstStyle/>
            <a:p>
              <a:endParaRPr lang="it-IT"/>
            </a:p>
          </p:txBody>
        </p:sp>
        <p:sp>
          <p:nvSpPr>
            <p:cNvPr id="10" name="TextBox 10"/>
            <p:cNvSpPr txBox="1"/>
            <p:nvPr/>
          </p:nvSpPr>
          <p:spPr>
            <a:xfrm>
              <a:off x="8798558" y="0"/>
              <a:ext cx="3674958" cy="499533"/>
            </a:xfrm>
            <a:prstGeom prst="rect">
              <a:avLst/>
            </a:prstGeom>
          </p:spPr>
          <p:txBody>
            <a:bodyPr lIns="0" tIns="0" rIns="0" bIns="0" rtlCol="0" anchor="t"/>
            <a:lstStyle/>
            <a:p>
              <a:pPr algn="ctr">
                <a:lnSpc>
                  <a:spcPts val="3049"/>
                </a:lnSpc>
              </a:pPr>
              <a:r>
                <a:rPr lang="en-US" sz="2499">
                  <a:solidFill>
                    <a:srgbClr val="1E2328"/>
                  </a:solidFill>
                  <a:latin typeface="Montserrat"/>
                  <a:ea typeface="Montserrat"/>
                  <a:cs typeface="Montserrat"/>
                  <a:sym typeface="Montserrat"/>
                </a:rPr>
                <a:t>Module 6, Unit 2</a:t>
              </a:r>
            </a:p>
          </p:txBody>
        </p:sp>
      </p:grpSp>
      <p:grpSp>
        <p:nvGrpSpPr>
          <p:cNvPr id="11" name="Group 11"/>
          <p:cNvGrpSpPr/>
          <p:nvPr/>
        </p:nvGrpSpPr>
        <p:grpSpPr>
          <a:xfrm rot="-10800000">
            <a:off x="-4762" y="1019174"/>
            <a:ext cx="18297525" cy="9525"/>
            <a:chOff x="0" y="0"/>
            <a:chExt cx="24396700" cy="12700"/>
          </a:xfrm>
        </p:grpSpPr>
        <p:sp>
          <p:nvSpPr>
            <p:cNvPr id="12" name="Freeform 12"/>
            <p:cNvSpPr/>
            <p:nvPr/>
          </p:nvSpPr>
          <p:spPr>
            <a:xfrm>
              <a:off x="635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txBody>
            <a:bodyPr/>
            <a:lstStyle/>
            <a:p>
              <a:endParaRPr lang="it-IT"/>
            </a:p>
          </p:txBody>
        </p:sp>
      </p:grpSp>
      <p:sp>
        <p:nvSpPr>
          <p:cNvPr id="13" name="Freeform 13"/>
          <p:cNvSpPr/>
          <p:nvPr/>
        </p:nvSpPr>
        <p:spPr>
          <a:xfrm>
            <a:off x="6048375" y="7479555"/>
            <a:ext cx="1028700" cy="2807445"/>
          </a:xfrm>
          <a:custGeom>
            <a:avLst/>
            <a:gdLst/>
            <a:ahLst/>
            <a:cxnLst/>
            <a:rect l="l" t="t" r="r" b="b"/>
            <a:pathLst>
              <a:path w="1028700" h="2807445">
                <a:moveTo>
                  <a:pt x="0" y="0"/>
                </a:moveTo>
                <a:lnTo>
                  <a:pt x="1028700" y="0"/>
                </a:lnTo>
                <a:lnTo>
                  <a:pt x="1028700" y="2807445"/>
                </a:lnTo>
                <a:lnTo>
                  <a:pt x="0" y="28074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a:p>
        </p:txBody>
      </p:sp>
      <p:grpSp>
        <p:nvGrpSpPr>
          <p:cNvPr id="14" name="Group 14"/>
          <p:cNvGrpSpPr/>
          <p:nvPr/>
        </p:nvGrpSpPr>
        <p:grpSpPr>
          <a:xfrm>
            <a:off x="1028700" y="1236484"/>
            <a:ext cx="9225296" cy="1197102"/>
            <a:chOff x="0" y="0"/>
            <a:chExt cx="12300395" cy="1596136"/>
          </a:xfrm>
        </p:grpSpPr>
        <p:sp>
          <p:nvSpPr>
            <p:cNvPr id="15" name="Freeform 15"/>
            <p:cNvSpPr/>
            <p:nvPr/>
          </p:nvSpPr>
          <p:spPr>
            <a:xfrm>
              <a:off x="0" y="0"/>
              <a:ext cx="12300395" cy="1596136"/>
            </a:xfrm>
            <a:custGeom>
              <a:avLst/>
              <a:gdLst/>
              <a:ahLst/>
              <a:cxnLst/>
              <a:rect l="l" t="t" r="r" b="b"/>
              <a:pathLst>
                <a:path w="12300395" h="1596136">
                  <a:moveTo>
                    <a:pt x="0" y="0"/>
                  </a:moveTo>
                  <a:lnTo>
                    <a:pt x="12300395" y="0"/>
                  </a:lnTo>
                  <a:lnTo>
                    <a:pt x="12300395" y="1596136"/>
                  </a:lnTo>
                  <a:lnTo>
                    <a:pt x="0" y="1596136"/>
                  </a:lnTo>
                  <a:close/>
                </a:path>
              </a:pathLst>
            </a:custGeom>
            <a:solidFill>
              <a:srgbClr val="000000">
                <a:alpha val="0"/>
              </a:srgbClr>
            </a:solidFill>
          </p:spPr>
          <p:txBody>
            <a:bodyPr/>
            <a:lstStyle/>
            <a:p>
              <a:endParaRPr lang="it-IT"/>
            </a:p>
          </p:txBody>
        </p:sp>
        <p:sp>
          <p:nvSpPr>
            <p:cNvPr id="16" name="TextBox 16"/>
            <p:cNvSpPr txBox="1"/>
            <p:nvPr/>
          </p:nvSpPr>
          <p:spPr>
            <a:xfrm>
              <a:off x="0" y="114300"/>
              <a:ext cx="12300395" cy="1481836"/>
            </a:xfrm>
            <a:prstGeom prst="rect">
              <a:avLst/>
            </a:prstGeom>
          </p:spPr>
          <p:txBody>
            <a:bodyPr lIns="0" tIns="0" rIns="0" bIns="0" rtlCol="0" anchor="t"/>
            <a:lstStyle/>
            <a:p>
              <a:pPr algn="l">
                <a:lnSpc>
                  <a:spcPts val="6000"/>
                </a:lnSpc>
              </a:pPr>
              <a:r>
                <a:rPr lang="en-US" sz="6000">
                  <a:solidFill>
                    <a:srgbClr val="1E2328"/>
                  </a:solidFill>
                  <a:latin typeface="DM Serif Display"/>
                  <a:ea typeface="DM Serif Display"/>
                  <a:cs typeface="DM Serif Display"/>
                  <a:sym typeface="DM Serif Display"/>
                </a:rPr>
                <a:t>Blender (Free Program)</a:t>
              </a:r>
            </a:p>
          </p:txBody>
        </p:sp>
      </p:grpSp>
      <p:grpSp>
        <p:nvGrpSpPr>
          <p:cNvPr id="17" name="Group 17"/>
          <p:cNvGrpSpPr/>
          <p:nvPr/>
        </p:nvGrpSpPr>
        <p:grpSpPr>
          <a:xfrm>
            <a:off x="1028700" y="2473668"/>
            <a:ext cx="15258511" cy="2069906"/>
            <a:chOff x="0" y="0"/>
            <a:chExt cx="20344681" cy="2759874"/>
          </a:xfrm>
        </p:grpSpPr>
        <p:sp>
          <p:nvSpPr>
            <p:cNvPr id="18" name="Freeform 18"/>
            <p:cNvSpPr/>
            <p:nvPr/>
          </p:nvSpPr>
          <p:spPr>
            <a:xfrm>
              <a:off x="0" y="0"/>
              <a:ext cx="20344681" cy="2759874"/>
            </a:xfrm>
            <a:custGeom>
              <a:avLst/>
              <a:gdLst/>
              <a:ahLst/>
              <a:cxnLst/>
              <a:rect l="l" t="t" r="r" b="b"/>
              <a:pathLst>
                <a:path w="20344681" h="2759874">
                  <a:moveTo>
                    <a:pt x="0" y="0"/>
                  </a:moveTo>
                  <a:lnTo>
                    <a:pt x="20344681" y="0"/>
                  </a:lnTo>
                  <a:lnTo>
                    <a:pt x="20344681" y="2759874"/>
                  </a:lnTo>
                  <a:lnTo>
                    <a:pt x="0" y="2759874"/>
                  </a:lnTo>
                  <a:close/>
                </a:path>
              </a:pathLst>
            </a:custGeom>
            <a:solidFill>
              <a:srgbClr val="000000">
                <a:alpha val="0"/>
              </a:srgbClr>
            </a:solidFill>
          </p:spPr>
          <p:txBody>
            <a:bodyPr/>
            <a:lstStyle/>
            <a:p>
              <a:endParaRPr lang="it-IT"/>
            </a:p>
          </p:txBody>
        </p:sp>
        <p:sp>
          <p:nvSpPr>
            <p:cNvPr id="19" name="TextBox 19"/>
            <p:cNvSpPr txBox="1"/>
            <p:nvPr/>
          </p:nvSpPr>
          <p:spPr>
            <a:xfrm>
              <a:off x="0" y="-57150"/>
              <a:ext cx="20344681" cy="2817024"/>
            </a:xfrm>
            <a:prstGeom prst="rect">
              <a:avLst/>
            </a:prstGeom>
          </p:spPr>
          <p:txBody>
            <a:bodyPr lIns="0" tIns="0" rIns="0" bIns="0" rtlCol="0" anchor="t"/>
            <a:lstStyle/>
            <a:p>
              <a:pPr algn="just">
                <a:lnSpc>
                  <a:spcPts val="3298"/>
                </a:lnSpc>
              </a:pPr>
              <a:r>
                <a:rPr lang="en-US" sz="2199" dirty="0">
                  <a:solidFill>
                    <a:srgbClr val="1E2328"/>
                  </a:solidFill>
                  <a:latin typeface="Montserrat"/>
                  <a:ea typeface="Montserrat"/>
                  <a:cs typeface="Montserrat"/>
                  <a:sym typeface="Montserrat"/>
                </a:rPr>
                <a:t>Blender is a powerful </a:t>
              </a:r>
              <a:r>
                <a:rPr lang="en-US" sz="2199" b="1" dirty="0">
                  <a:solidFill>
                    <a:srgbClr val="1E2328"/>
                  </a:solidFill>
                  <a:latin typeface="Montserrat Bold"/>
                  <a:ea typeface="Montserrat Bold"/>
                  <a:cs typeface="Montserrat Bold"/>
                  <a:sym typeface="Montserrat Bold"/>
                </a:rPr>
                <a:t>open-source 3D modeling and animation software </a:t>
              </a:r>
              <a:r>
                <a:rPr lang="en-US" sz="2199" dirty="0">
                  <a:solidFill>
                    <a:srgbClr val="1E2328"/>
                  </a:solidFill>
                  <a:latin typeface="Montserrat"/>
                  <a:ea typeface="Montserrat"/>
                  <a:cs typeface="Montserrat"/>
                  <a:sym typeface="Montserrat"/>
                </a:rPr>
                <a:t>widely used in various industries, including fashion. </a:t>
              </a:r>
              <a:endParaRPr lang="it-IT" dirty="0"/>
            </a:p>
            <a:p>
              <a:pPr algn="just">
                <a:lnSpc>
                  <a:spcPts val="3298"/>
                </a:lnSpc>
              </a:pPr>
              <a:endParaRPr lang="en-US" sz="2199">
                <a:solidFill>
                  <a:srgbClr val="1E2328"/>
                </a:solidFill>
                <a:latin typeface="Montserrat"/>
                <a:ea typeface="Montserrat"/>
                <a:cs typeface="Montserrat"/>
              </a:endParaRPr>
            </a:p>
            <a:p>
              <a:pPr algn="just">
                <a:lnSpc>
                  <a:spcPts val="3299"/>
                </a:lnSpc>
              </a:pPr>
              <a:r>
                <a:rPr lang="en-US" sz="2199" dirty="0">
                  <a:solidFill>
                    <a:srgbClr val="1E2328"/>
                  </a:solidFill>
                  <a:latin typeface="Montserrat"/>
                  <a:ea typeface="Montserrat"/>
                  <a:cs typeface="Montserrat"/>
                  <a:sym typeface="Montserrat"/>
                </a:rPr>
                <a:t>While not specifically designed for garment construction, it offers </a:t>
              </a:r>
              <a:r>
                <a:rPr lang="en-US" sz="2199" b="1" dirty="0">
                  <a:solidFill>
                    <a:srgbClr val="1E2328"/>
                  </a:solidFill>
                  <a:latin typeface="Montserrat Bold"/>
                  <a:ea typeface="Montserrat Bold"/>
                  <a:cs typeface="Montserrat Bold"/>
                  <a:sym typeface="Montserrat Bold"/>
                </a:rPr>
                <a:t>advanced modeling tools, fabric simulation, and rendering capabilities</a:t>
              </a:r>
              <a:r>
                <a:rPr lang="en-US" sz="2199" dirty="0">
                  <a:solidFill>
                    <a:srgbClr val="1E2328"/>
                  </a:solidFill>
                  <a:latin typeface="Montserrat"/>
                  <a:ea typeface="Montserrat"/>
                  <a:cs typeface="Montserrat"/>
                  <a:sym typeface="Montserrat"/>
                </a:rPr>
                <a:t>, making it a great choice for digital fashion visualization.</a:t>
              </a:r>
              <a:endParaRPr lang="en-US" sz="2199" dirty="0">
                <a:solidFill>
                  <a:srgbClr val="1E2328"/>
                </a:solidFill>
                <a:latin typeface="Montserrat"/>
                <a:ea typeface="Montserrat"/>
                <a:cs typeface="Montserrat"/>
              </a:endParaRPr>
            </a:p>
          </p:txBody>
        </p:sp>
      </p:grpSp>
      <p:grpSp>
        <p:nvGrpSpPr>
          <p:cNvPr id="20" name="Group 20"/>
          <p:cNvGrpSpPr/>
          <p:nvPr/>
        </p:nvGrpSpPr>
        <p:grpSpPr>
          <a:xfrm>
            <a:off x="7599573" y="5143500"/>
            <a:ext cx="8687638" cy="4478655"/>
            <a:chOff x="0" y="0"/>
            <a:chExt cx="11583517" cy="5971540"/>
          </a:xfrm>
        </p:grpSpPr>
        <p:sp>
          <p:nvSpPr>
            <p:cNvPr id="21" name="Freeform 21"/>
            <p:cNvSpPr/>
            <p:nvPr/>
          </p:nvSpPr>
          <p:spPr>
            <a:xfrm>
              <a:off x="0" y="0"/>
              <a:ext cx="11583517" cy="5971540"/>
            </a:xfrm>
            <a:custGeom>
              <a:avLst/>
              <a:gdLst/>
              <a:ahLst/>
              <a:cxnLst/>
              <a:rect l="l" t="t" r="r" b="b"/>
              <a:pathLst>
                <a:path w="11583517" h="5971540">
                  <a:moveTo>
                    <a:pt x="0" y="0"/>
                  </a:moveTo>
                  <a:lnTo>
                    <a:pt x="11583517" y="0"/>
                  </a:lnTo>
                  <a:lnTo>
                    <a:pt x="11583517" y="5971540"/>
                  </a:lnTo>
                  <a:lnTo>
                    <a:pt x="0" y="5971540"/>
                  </a:lnTo>
                  <a:close/>
                </a:path>
              </a:pathLst>
            </a:custGeom>
            <a:solidFill>
              <a:srgbClr val="000000">
                <a:alpha val="0"/>
              </a:srgbClr>
            </a:solidFill>
          </p:spPr>
          <p:txBody>
            <a:bodyPr/>
            <a:lstStyle/>
            <a:p>
              <a:endParaRPr lang="it-IT"/>
            </a:p>
          </p:txBody>
        </p:sp>
        <p:sp>
          <p:nvSpPr>
            <p:cNvPr id="22" name="TextBox 22"/>
            <p:cNvSpPr txBox="1"/>
            <p:nvPr/>
          </p:nvSpPr>
          <p:spPr>
            <a:xfrm>
              <a:off x="0" y="-57150"/>
              <a:ext cx="11583517" cy="6028690"/>
            </a:xfrm>
            <a:prstGeom prst="rect">
              <a:avLst/>
            </a:prstGeom>
          </p:spPr>
          <p:txBody>
            <a:bodyPr lIns="0" tIns="0" rIns="0" bIns="0" rtlCol="0" anchor="t"/>
            <a:lstStyle/>
            <a:p>
              <a:pPr algn="just">
                <a:lnSpc>
                  <a:spcPts val="3298"/>
                </a:lnSpc>
              </a:pPr>
              <a:r>
                <a:rPr lang="en-US" sz="2199" dirty="0">
                  <a:solidFill>
                    <a:srgbClr val="1E2328"/>
                  </a:solidFill>
                  <a:latin typeface="Montserrat"/>
                  <a:ea typeface="Montserrat"/>
                  <a:cs typeface="Montserrat"/>
                  <a:sym typeface="Montserrat"/>
                </a:rPr>
                <a:t>Main Features:</a:t>
              </a:r>
              <a:endParaRPr lang="it-IT" dirty="0"/>
            </a:p>
            <a:p>
              <a:pPr marL="474345" lvl="1" indent="-236855" algn="just">
                <a:lnSpc>
                  <a:spcPts val="3298"/>
                </a:lnSpc>
                <a:buFont typeface="Arial"/>
                <a:buChar char="•"/>
              </a:pPr>
              <a:r>
                <a:rPr lang="en-US" sz="2199" b="1" dirty="0">
                  <a:solidFill>
                    <a:srgbClr val="1E2328"/>
                  </a:solidFill>
                  <a:latin typeface="Montserrat Bold"/>
                  <a:ea typeface="Montserrat Bold"/>
                  <a:cs typeface="Montserrat Bold"/>
                  <a:sym typeface="Montserrat Bold"/>
                </a:rPr>
                <a:t>3D Modeling &amp; Sculpting</a:t>
              </a:r>
              <a:r>
                <a:rPr lang="en-US" sz="2199" dirty="0">
                  <a:solidFill>
                    <a:srgbClr val="1E2328"/>
                  </a:solidFill>
                  <a:latin typeface="Montserrat"/>
                  <a:ea typeface="Montserrat"/>
                  <a:cs typeface="Montserrat"/>
                  <a:sym typeface="Montserrat"/>
                </a:rPr>
                <a:t>: Create highly detailed clothing designs from scratch.</a:t>
              </a:r>
              <a:endParaRPr lang="en-US" sz="2199" dirty="0">
                <a:solidFill>
                  <a:srgbClr val="1E2328"/>
                </a:solidFill>
                <a:latin typeface="Montserrat"/>
                <a:ea typeface="Montserrat"/>
                <a:cs typeface="Montserrat"/>
              </a:endParaRPr>
            </a:p>
            <a:p>
              <a:pPr marL="474345" lvl="1" indent="-236855" algn="just">
                <a:lnSpc>
                  <a:spcPts val="3298"/>
                </a:lnSpc>
                <a:buFont typeface="Arial"/>
                <a:buChar char="•"/>
              </a:pPr>
              <a:r>
                <a:rPr lang="en-US" sz="2199" b="1" dirty="0">
                  <a:solidFill>
                    <a:srgbClr val="1E2328"/>
                  </a:solidFill>
                  <a:latin typeface="Montserrat Bold"/>
                  <a:ea typeface="Montserrat Bold"/>
                  <a:cs typeface="Montserrat Bold"/>
                  <a:sym typeface="Montserrat Bold"/>
                </a:rPr>
                <a:t>Physics-Based Fabric Simulation</a:t>
              </a:r>
              <a:r>
                <a:rPr lang="en-US" sz="2199" dirty="0">
                  <a:solidFill>
                    <a:srgbClr val="1E2328"/>
                  </a:solidFill>
                  <a:latin typeface="Montserrat"/>
                  <a:ea typeface="Montserrat"/>
                  <a:cs typeface="Montserrat"/>
                  <a:sym typeface="Montserrat"/>
                </a:rPr>
                <a:t>: Simulate garment draping, folds, and movement realistically.</a:t>
              </a:r>
              <a:endParaRPr lang="en-US" sz="2199" dirty="0">
                <a:solidFill>
                  <a:srgbClr val="1E2328"/>
                </a:solidFill>
                <a:latin typeface="Montserrat"/>
                <a:ea typeface="Montserrat"/>
                <a:cs typeface="Montserrat"/>
              </a:endParaRPr>
            </a:p>
            <a:p>
              <a:pPr marL="474345" lvl="1" indent="-236855" algn="just">
                <a:lnSpc>
                  <a:spcPts val="3299"/>
                </a:lnSpc>
                <a:buFont typeface="Arial"/>
                <a:buChar char="•"/>
              </a:pPr>
              <a:r>
                <a:rPr lang="en-US" sz="2199" b="1" dirty="0">
                  <a:solidFill>
                    <a:srgbClr val="1E2328"/>
                  </a:solidFill>
                  <a:latin typeface="Montserrat Bold"/>
                  <a:ea typeface="Montserrat Bold"/>
                  <a:cs typeface="Montserrat Bold"/>
                  <a:sym typeface="Montserrat Bold"/>
                </a:rPr>
                <a:t>High-Quality Rendering</a:t>
              </a:r>
              <a:r>
                <a:rPr lang="en-US" sz="2199" dirty="0">
                  <a:solidFill>
                    <a:srgbClr val="1E2328"/>
                  </a:solidFill>
                  <a:latin typeface="Montserrat"/>
                  <a:ea typeface="Montserrat"/>
                  <a:cs typeface="Montserrat"/>
                  <a:sym typeface="Montserrat"/>
                </a:rPr>
                <a:t>: Produce professional-quality images and animations of garments.</a:t>
              </a:r>
              <a:endParaRPr lang="en-US" sz="2199" dirty="0">
                <a:solidFill>
                  <a:srgbClr val="1E2328"/>
                </a:solidFill>
                <a:latin typeface="Montserrat"/>
                <a:ea typeface="Montserrat"/>
                <a:cs typeface="Montserrat"/>
              </a:endParaRPr>
            </a:p>
            <a:p>
              <a:pPr marL="474345" lvl="1" indent="-236855" algn="just">
                <a:lnSpc>
                  <a:spcPts val="3299"/>
                </a:lnSpc>
                <a:buFont typeface="Arial"/>
                <a:buChar char="•"/>
              </a:pPr>
              <a:r>
                <a:rPr lang="en-US" sz="2199" b="1" dirty="0">
                  <a:solidFill>
                    <a:srgbClr val="1E2328"/>
                  </a:solidFill>
                  <a:latin typeface="Montserrat Bold"/>
                  <a:ea typeface="Montserrat Bold"/>
                  <a:cs typeface="Montserrat Bold"/>
                  <a:sym typeface="Montserrat Bold"/>
                </a:rPr>
                <a:t>Open-Source &amp; Free</a:t>
              </a:r>
              <a:r>
                <a:rPr lang="en-US" sz="2199" dirty="0">
                  <a:solidFill>
                    <a:srgbClr val="1E2328"/>
                  </a:solidFill>
                  <a:latin typeface="Montserrat"/>
                  <a:ea typeface="Montserrat"/>
                  <a:cs typeface="Montserrat"/>
                  <a:sym typeface="Montserrat"/>
                </a:rPr>
                <a:t>: No licensing costs, with a strong community providing tutorials and plugins.</a:t>
              </a:r>
              <a:endParaRPr lang="en-US" sz="2199" dirty="0">
                <a:solidFill>
                  <a:srgbClr val="1E2328"/>
                </a:solidFill>
                <a:latin typeface="Montserrat"/>
                <a:ea typeface="Montserrat"/>
                <a:cs typeface="Montserrat"/>
              </a:endParaRPr>
            </a:p>
            <a:p>
              <a:pPr algn="l">
                <a:lnSpc>
                  <a:spcPts val="3298"/>
                </a:lnSpc>
              </a:pPr>
              <a:endParaRPr lang="en-US" sz="2199">
                <a:solidFill>
                  <a:srgbClr val="1E2328"/>
                </a:solidFill>
                <a:latin typeface="Montserrat"/>
                <a:ea typeface="Montserrat"/>
                <a:cs typeface="Montserrat"/>
                <a:sym typeface="Montserrat"/>
              </a:endParaRPr>
            </a:p>
          </p:txBody>
        </p:sp>
      </p:grpSp>
      <p:grpSp>
        <p:nvGrpSpPr>
          <p:cNvPr id="23" name="Group 23"/>
          <p:cNvGrpSpPr/>
          <p:nvPr/>
        </p:nvGrpSpPr>
        <p:grpSpPr>
          <a:xfrm>
            <a:off x="1031566" y="351095"/>
            <a:ext cx="4506489" cy="384175"/>
            <a:chOff x="0" y="0"/>
            <a:chExt cx="6008652" cy="512233"/>
          </a:xfrm>
        </p:grpSpPr>
        <p:sp>
          <p:nvSpPr>
            <p:cNvPr id="24" name="Freeform 24"/>
            <p:cNvSpPr/>
            <p:nvPr/>
          </p:nvSpPr>
          <p:spPr>
            <a:xfrm>
              <a:off x="0" y="0"/>
              <a:ext cx="6008652" cy="512233"/>
            </a:xfrm>
            <a:custGeom>
              <a:avLst/>
              <a:gdLst/>
              <a:ahLst/>
              <a:cxnLst/>
              <a:rect l="l" t="t" r="r" b="b"/>
              <a:pathLst>
                <a:path w="6008652" h="512233">
                  <a:moveTo>
                    <a:pt x="0" y="0"/>
                  </a:moveTo>
                  <a:lnTo>
                    <a:pt x="6008652" y="0"/>
                  </a:lnTo>
                  <a:lnTo>
                    <a:pt x="6008652" y="512233"/>
                  </a:lnTo>
                  <a:lnTo>
                    <a:pt x="0" y="512233"/>
                  </a:lnTo>
                  <a:close/>
                </a:path>
              </a:pathLst>
            </a:custGeom>
            <a:solidFill>
              <a:srgbClr val="000000">
                <a:alpha val="0"/>
              </a:srgbClr>
            </a:solidFill>
          </p:spPr>
          <p:txBody>
            <a:bodyPr/>
            <a:lstStyle/>
            <a:p>
              <a:endParaRPr lang="it-IT"/>
            </a:p>
          </p:txBody>
        </p:sp>
        <p:sp>
          <p:nvSpPr>
            <p:cNvPr id="25" name="TextBox 25"/>
            <p:cNvSpPr txBox="1"/>
            <p:nvPr/>
          </p:nvSpPr>
          <p:spPr>
            <a:xfrm>
              <a:off x="0" y="-9525"/>
              <a:ext cx="6008652" cy="521758"/>
            </a:xfrm>
            <a:prstGeom prst="rect">
              <a:avLst/>
            </a:prstGeom>
          </p:spPr>
          <p:txBody>
            <a:bodyPr lIns="0" tIns="0" rIns="0" bIns="0" rtlCol="0" anchor="t"/>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grpSp>
      <p:sp>
        <p:nvSpPr>
          <p:cNvPr id="26" name="Freeform 26"/>
          <p:cNvSpPr/>
          <p:nvPr/>
        </p:nvSpPr>
        <p:spPr>
          <a:xfrm>
            <a:off x="10474194" y="1236484"/>
            <a:ext cx="1469198" cy="1177195"/>
          </a:xfrm>
          <a:custGeom>
            <a:avLst/>
            <a:gdLst/>
            <a:ahLst/>
            <a:cxnLst/>
            <a:rect l="l" t="t" r="r" b="b"/>
            <a:pathLst>
              <a:path w="1469198" h="1177195">
                <a:moveTo>
                  <a:pt x="0" y="0"/>
                </a:moveTo>
                <a:lnTo>
                  <a:pt x="1469198" y="0"/>
                </a:lnTo>
                <a:lnTo>
                  <a:pt x="1469198" y="1177194"/>
                </a:lnTo>
                <a:lnTo>
                  <a:pt x="0" y="1177194"/>
                </a:lnTo>
                <a:lnTo>
                  <a:pt x="0" y="0"/>
                </a:lnTo>
                <a:close/>
              </a:path>
            </a:pathLst>
          </a:custGeom>
          <a:blipFill>
            <a:blip r:embed="rId5"/>
            <a:stretch>
              <a:fillRect/>
            </a:stretch>
          </a:blipFill>
        </p:spPr>
        <p:txBody>
          <a:bodyPr/>
          <a:lstStyle/>
          <a:p>
            <a:endParaRPr lang="it-IT"/>
          </a:p>
        </p:txBody>
      </p:sp>
      <p:sp>
        <p:nvSpPr>
          <p:cNvPr id="27" name="Freeform 27"/>
          <p:cNvSpPr/>
          <p:nvPr/>
        </p:nvSpPr>
        <p:spPr>
          <a:xfrm>
            <a:off x="552501" y="4829324"/>
            <a:ext cx="5495874" cy="5457676"/>
          </a:xfrm>
          <a:custGeom>
            <a:avLst/>
            <a:gdLst/>
            <a:ahLst/>
            <a:cxnLst/>
            <a:rect l="l" t="t" r="r" b="b"/>
            <a:pathLst>
              <a:path w="5676849" h="5676849">
                <a:moveTo>
                  <a:pt x="0" y="0"/>
                </a:moveTo>
                <a:lnTo>
                  <a:pt x="5676849" y="0"/>
                </a:lnTo>
                <a:lnTo>
                  <a:pt x="5676849" y="5676849"/>
                </a:lnTo>
                <a:lnTo>
                  <a:pt x="0" y="5676849"/>
                </a:lnTo>
                <a:lnTo>
                  <a:pt x="0" y="0"/>
                </a:lnTo>
                <a:close/>
              </a:path>
            </a:pathLst>
          </a:custGeom>
          <a:blipFill>
            <a:blip r:embed="rId6"/>
            <a:stretch>
              <a:fillRect/>
            </a:stretch>
          </a:blipFill>
        </p:spPr>
        <p:txBody>
          <a:bodyPr/>
          <a:lstStyle/>
          <a:p>
            <a:endParaRPr lang="it-IT"/>
          </a:p>
        </p:txBody>
      </p:sp>
      <p:sp>
        <p:nvSpPr>
          <p:cNvPr id="28" name="TextBox 28"/>
          <p:cNvSpPr txBox="1"/>
          <p:nvPr/>
        </p:nvSpPr>
        <p:spPr>
          <a:xfrm rot="16200000">
            <a:off x="15869100" y="7509908"/>
            <a:ext cx="3225130" cy="27165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7" tooltip="https://www.fashionupproject.com"/>
              </a:rPr>
              <a:t>www.fashionupproject.com</a:t>
            </a:r>
            <a:endParaRPr lang="en-US" sz="1800" u="sng">
              <a:solidFill>
                <a:srgbClr val="1E2328"/>
              </a:solidFill>
              <a:latin typeface="Montserrat"/>
              <a:ea typeface="Montserrat"/>
              <a:cs typeface="Montserrat"/>
              <a:sym typeface="Montserrat"/>
              <a:hlinkClick r:id="rId7" tooltip="https://www.fashionupproject.com"/>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FCF5A"/>
        </a:solidFill>
        <a:effectLst/>
      </p:bgPr>
    </p:bg>
    <p:spTree>
      <p:nvGrpSpPr>
        <p:cNvPr id="1" name=""/>
        <p:cNvGrpSpPr/>
        <p:nvPr/>
      </p:nvGrpSpPr>
      <p:grpSpPr>
        <a:xfrm>
          <a:off x="0" y="0"/>
          <a:ext cx="0" cy="0"/>
          <a:chOff x="0" y="0"/>
          <a:chExt cx="0" cy="0"/>
        </a:xfrm>
      </p:grpSpPr>
      <p:grpSp>
        <p:nvGrpSpPr>
          <p:cNvPr id="2" name="Group 2"/>
          <p:cNvGrpSpPr/>
          <p:nvPr/>
        </p:nvGrpSpPr>
        <p:grpSpPr>
          <a:xfrm>
            <a:off x="16670568" y="-4762"/>
            <a:ext cx="9525" cy="10296525"/>
            <a:chOff x="0" y="0"/>
            <a:chExt cx="12700" cy="13728700"/>
          </a:xfrm>
        </p:grpSpPr>
        <p:sp>
          <p:nvSpPr>
            <p:cNvPr id="3" name="Freeform 3"/>
            <p:cNvSpPr/>
            <p:nvPr/>
          </p:nvSpPr>
          <p:spPr>
            <a:xfrm>
              <a:off x="0" y="8509"/>
              <a:ext cx="16891" cy="13716001"/>
            </a:xfrm>
            <a:custGeom>
              <a:avLst/>
              <a:gdLst/>
              <a:ahLst/>
              <a:cxnLst/>
              <a:rect l="l" t="t" r="r" b="b"/>
              <a:pathLst>
                <a:path w="16891" h="13716001">
                  <a:moveTo>
                    <a:pt x="0" y="13716001"/>
                  </a:moveTo>
                  <a:lnTo>
                    <a:pt x="0" y="0"/>
                  </a:lnTo>
                  <a:lnTo>
                    <a:pt x="16891" y="0"/>
                  </a:lnTo>
                  <a:lnTo>
                    <a:pt x="16891" y="13716001"/>
                  </a:lnTo>
                  <a:close/>
                </a:path>
              </a:pathLst>
            </a:custGeom>
            <a:solidFill>
              <a:srgbClr val="1E2328"/>
            </a:solidFill>
          </p:spPr>
          <p:txBody>
            <a:bodyPr/>
            <a:lstStyle/>
            <a:p>
              <a:endParaRPr lang="it-IT"/>
            </a:p>
          </p:txBody>
        </p:sp>
      </p:grpSp>
      <p:grpSp>
        <p:nvGrpSpPr>
          <p:cNvPr id="4" name="Group 4"/>
          <p:cNvGrpSpPr/>
          <p:nvPr/>
        </p:nvGrpSpPr>
        <p:grpSpPr>
          <a:xfrm rot="-10800000">
            <a:off x="-4762" y="1019175"/>
            <a:ext cx="18297525" cy="9525"/>
            <a:chOff x="0" y="0"/>
            <a:chExt cx="24396700" cy="12700"/>
          </a:xfrm>
        </p:grpSpPr>
        <p:sp>
          <p:nvSpPr>
            <p:cNvPr id="5" name="Freeform 5"/>
            <p:cNvSpPr/>
            <p:nvPr/>
          </p:nvSpPr>
          <p:spPr>
            <a:xfrm>
              <a:off x="8509" y="0"/>
              <a:ext cx="24384001" cy="16891"/>
            </a:xfrm>
            <a:custGeom>
              <a:avLst/>
              <a:gdLst/>
              <a:ahLst/>
              <a:cxnLst/>
              <a:rect l="l" t="t" r="r" b="b"/>
              <a:pathLst>
                <a:path w="24384001" h="16891">
                  <a:moveTo>
                    <a:pt x="0" y="0"/>
                  </a:moveTo>
                  <a:lnTo>
                    <a:pt x="24384001" y="0"/>
                  </a:lnTo>
                  <a:lnTo>
                    <a:pt x="24384001" y="16891"/>
                  </a:lnTo>
                  <a:lnTo>
                    <a:pt x="0" y="16891"/>
                  </a:lnTo>
                  <a:close/>
                </a:path>
              </a:pathLst>
            </a:custGeom>
            <a:solidFill>
              <a:srgbClr val="1E2328"/>
            </a:solidFill>
          </p:spPr>
          <p:txBody>
            <a:bodyPr/>
            <a:lstStyle/>
            <a:p>
              <a:endParaRPr lang="it-IT"/>
            </a:p>
          </p:txBody>
        </p:sp>
      </p:grpSp>
      <p:grpSp>
        <p:nvGrpSpPr>
          <p:cNvPr id="6" name="Group 6"/>
          <p:cNvGrpSpPr/>
          <p:nvPr/>
        </p:nvGrpSpPr>
        <p:grpSpPr>
          <a:xfrm>
            <a:off x="16675330" y="1028700"/>
            <a:ext cx="1612669" cy="1612670"/>
            <a:chOff x="0" y="0"/>
            <a:chExt cx="2150226" cy="2150226"/>
          </a:xfrm>
        </p:grpSpPr>
        <p:sp>
          <p:nvSpPr>
            <p:cNvPr id="7" name="Freeform 7"/>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2"/>
              <a:stretch>
                <a:fillRect/>
              </a:stretch>
            </a:blipFill>
          </p:spPr>
          <p:txBody>
            <a:bodyPr/>
            <a:lstStyle/>
            <a:p>
              <a:endParaRPr lang="it-IT"/>
            </a:p>
          </p:txBody>
        </p:sp>
      </p:grpSp>
      <p:grpSp>
        <p:nvGrpSpPr>
          <p:cNvPr id="8" name="Group 8"/>
          <p:cNvGrpSpPr/>
          <p:nvPr/>
        </p:nvGrpSpPr>
        <p:grpSpPr>
          <a:xfrm>
            <a:off x="7191659" y="329406"/>
            <a:ext cx="9370379" cy="374650"/>
            <a:chOff x="0" y="0"/>
            <a:chExt cx="12493836" cy="499533"/>
          </a:xfrm>
        </p:grpSpPr>
        <p:sp>
          <p:nvSpPr>
            <p:cNvPr id="9" name="Freeform 9"/>
            <p:cNvSpPr/>
            <p:nvPr/>
          </p:nvSpPr>
          <p:spPr>
            <a:xfrm>
              <a:off x="0" y="0"/>
              <a:ext cx="3674958" cy="499533"/>
            </a:xfrm>
            <a:custGeom>
              <a:avLst/>
              <a:gdLst/>
              <a:ahLst/>
              <a:cxnLst/>
              <a:rect l="l" t="t" r="r" b="b"/>
              <a:pathLst>
                <a:path w="3674958" h="499533">
                  <a:moveTo>
                    <a:pt x="0" y="0"/>
                  </a:moveTo>
                  <a:lnTo>
                    <a:pt x="3674958" y="0"/>
                  </a:lnTo>
                  <a:lnTo>
                    <a:pt x="3674958" y="499533"/>
                  </a:lnTo>
                  <a:lnTo>
                    <a:pt x="0" y="499533"/>
                  </a:lnTo>
                  <a:close/>
                </a:path>
              </a:pathLst>
            </a:custGeom>
            <a:solidFill>
              <a:srgbClr val="000000">
                <a:alpha val="0"/>
              </a:srgbClr>
            </a:solidFill>
          </p:spPr>
          <p:txBody>
            <a:bodyPr/>
            <a:lstStyle/>
            <a:p>
              <a:endParaRPr lang="it-IT"/>
            </a:p>
          </p:txBody>
        </p:sp>
        <p:sp>
          <p:nvSpPr>
            <p:cNvPr id="10" name="TextBox 10"/>
            <p:cNvSpPr txBox="1"/>
            <p:nvPr/>
          </p:nvSpPr>
          <p:spPr>
            <a:xfrm>
              <a:off x="8818878" y="0"/>
              <a:ext cx="3674958" cy="499533"/>
            </a:xfrm>
            <a:prstGeom prst="rect">
              <a:avLst/>
            </a:prstGeom>
          </p:spPr>
          <p:txBody>
            <a:bodyPr lIns="0" tIns="0" rIns="0" bIns="0" rtlCol="0" anchor="t"/>
            <a:lstStyle/>
            <a:p>
              <a:pPr algn="ctr">
                <a:lnSpc>
                  <a:spcPts val="3049"/>
                </a:lnSpc>
              </a:pPr>
              <a:r>
                <a:rPr lang="en-US" sz="2499">
                  <a:solidFill>
                    <a:srgbClr val="1E2328"/>
                  </a:solidFill>
                  <a:latin typeface="Montserrat"/>
                  <a:ea typeface="Montserrat"/>
                  <a:cs typeface="Montserrat"/>
                  <a:sym typeface="Montserrat"/>
                </a:rPr>
                <a:t>Module 6, Unit 2</a:t>
              </a:r>
            </a:p>
          </p:txBody>
        </p:sp>
      </p:grpSp>
      <p:grpSp>
        <p:nvGrpSpPr>
          <p:cNvPr id="11" name="Group 11"/>
          <p:cNvGrpSpPr/>
          <p:nvPr/>
        </p:nvGrpSpPr>
        <p:grpSpPr>
          <a:xfrm rot="-10800000">
            <a:off x="-4762" y="1019174"/>
            <a:ext cx="18297525" cy="9525"/>
            <a:chOff x="0" y="0"/>
            <a:chExt cx="24396700" cy="12700"/>
          </a:xfrm>
        </p:grpSpPr>
        <p:sp>
          <p:nvSpPr>
            <p:cNvPr id="12" name="Freeform 12"/>
            <p:cNvSpPr/>
            <p:nvPr/>
          </p:nvSpPr>
          <p:spPr>
            <a:xfrm>
              <a:off x="635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txBody>
            <a:bodyPr/>
            <a:lstStyle/>
            <a:p>
              <a:endParaRPr lang="it-IT"/>
            </a:p>
          </p:txBody>
        </p:sp>
      </p:grpSp>
      <p:sp>
        <p:nvSpPr>
          <p:cNvPr id="13" name="Freeform 13"/>
          <p:cNvSpPr/>
          <p:nvPr/>
        </p:nvSpPr>
        <p:spPr>
          <a:xfrm>
            <a:off x="6048375" y="7479555"/>
            <a:ext cx="1028700" cy="2807445"/>
          </a:xfrm>
          <a:custGeom>
            <a:avLst/>
            <a:gdLst/>
            <a:ahLst/>
            <a:cxnLst/>
            <a:rect l="l" t="t" r="r" b="b"/>
            <a:pathLst>
              <a:path w="1028700" h="2807445">
                <a:moveTo>
                  <a:pt x="0" y="0"/>
                </a:moveTo>
                <a:lnTo>
                  <a:pt x="1028700" y="0"/>
                </a:lnTo>
                <a:lnTo>
                  <a:pt x="1028700" y="2807445"/>
                </a:lnTo>
                <a:lnTo>
                  <a:pt x="0" y="28074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a:p>
        </p:txBody>
      </p:sp>
      <p:grpSp>
        <p:nvGrpSpPr>
          <p:cNvPr id="14" name="Group 14"/>
          <p:cNvGrpSpPr/>
          <p:nvPr/>
        </p:nvGrpSpPr>
        <p:grpSpPr>
          <a:xfrm>
            <a:off x="1028700" y="1236484"/>
            <a:ext cx="9225296" cy="1197102"/>
            <a:chOff x="0" y="0"/>
            <a:chExt cx="12300395" cy="1596136"/>
          </a:xfrm>
        </p:grpSpPr>
        <p:sp>
          <p:nvSpPr>
            <p:cNvPr id="15" name="Freeform 15"/>
            <p:cNvSpPr/>
            <p:nvPr/>
          </p:nvSpPr>
          <p:spPr>
            <a:xfrm>
              <a:off x="0" y="0"/>
              <a:ext cx="12300395" cy="1596136"/>
            </a:xfrm>
            <a:custGeom>
              <a:avLst/>
              <a:gdLst/>
              <a:ahLst/>
              <a:cxnLst/>
              <a:rect l="l" t="t" r="r" b="b"/>
              <a:pathLst>
                <a:path w="12300395" h="1596136">
                  <a:moveTo>
                    <a:pt x="0" y="0"/>
                  </a:moveTo>
                  <a:lnTo>
                    <a:pt x="12300395" y="0"/>
                  </a:lnTo>
                  <a:lnTo>
                    <a:pt x="12300395" y="1596136"/>
                  </a:lnTo>
                  <a:lnTo>
                    <a:pt x="0" y="1596136"/>
                  </a:lnTo>
                  <a:close/>
                </a:path>
              </a:pathLst>
            </a:custGeom>
            <a:solidFill>
              <a:srgbClr val="000000">
                <a:alpha val="0"/>
              </a:srgbClr>
            </a:solidFill>
          </p:spPr>
          <p:txBody>
            <a:bodyPr/>
            <a:lstStyle/>
            <a:p>
              <a:endParaRPr lang="it-IT"/>
            </a:p>
          </p:txBody>
        </p:sp>
        <p:sp>
          <p:nvSpPr>
            <p:cNvPr id="16" name="TextBox 16"/>
            <p:cNvSpPr txBox="1"/>
            <p:nvPr/>
          </p:nvSpPr>
          <p:spPr>
            <a:xfrm>
              <a:off x="0" y="114300"/>
              <a:ext cx="12300395" cy="1481836"/>
            </a:xfrm>
            <a:prstGeom prst="rect">
              <a:avLst/>
            </a:prstGeom>
          </p:spPr>
          <p:txBody>
            <a:bodyPr lIns="0" tIns="0" rIns="0" bIns="0" rtlCol="0" anchor="t"/>
            <a:lstStyle/>
            <a:p>
              <a:pPr algn="l">
                <a:lnSpc>
                  <a:spcPts val="6000"/>
                </a:lnSpc>
              </a:pPr>
              <a:r>
                <a:rPr lang="en-US" sz="6000">
                  <a:solidFill>
                    <a:srgbClr val="1E2328"/>
                  </a:solidFill>
                  <a:latin typeface="DM Serif Display"/>
                  <a:ea typeface="DM Serif Display"/>
                  <a:cs typeface="DM Serif Display"/>
                  <a:sym typeface="DM Serif Display"/>
                </a:rPr>
                <a:t>Tinkercad (Free Program)</a:t>
              </a:r>
            </a:p>
          </p:txBody>
        </p:sp>
      </p:grpSp>
      <p:grpSp>
        <p:nvGrpSpPr>
          <p:cNvPr id="17" name="Group 17"/>
          <p:cNvGrpSpPr/>
          <p:nvPr/>
        </p:nvGrpSpPr>
        <p:grpSpPr>
          <a:xfrm>
            <a:off x="1028700" y="3122295"/>
            <a:ext cx="15258511" cy="2021205"/>
            <a:chOff x="0" y="0"/>
            <a:chExt cx="20344681" cy="2694940"/>
          </a:xfrm>
        </p:grpSpPr>
        <p:sp>
          <p:nvSpPr>
            <p:cNvPr id="18" name="Freeform 18"/>
            <p:cNvSpPr/>
            <p:nvPr/>
          </p:nvSpPr>
          <p:spPr>
            <a:xfrm>
              <a:off x="0" y="0"/>
              <a:ext cx="20344681" cy="2694940"/>
            </a:xfrm>
            <a:custGeom>
              <a:avLst/>
              <a:gdLst/>
              <a:ahLst/>
              <a:cxnLst/>
              <a:rect l="l" t="t" r="r" b="b"/>
              <a:pathLst>
                <a:path w="20344681" h="2694940">
                  <a:moveTo>
                    <a:pt x="0" y="0"/>
                  </a:moveTo>
                  <a:lnTo>
                    <a:pt x="20344681" y="0"/>
                  </a:lnTo>
                  <a:lnTo>
                    <a:pt x="20344681" y="2694940"/>
                  </a:lnTo>
                  <a:lnTo>
                    <a:pt x="0" y="2694940"/>
                  </a:lnTo>
                  <a:close/>
                </a:path>
              </a:pathLst>
            </a:custGeom>
            <a:solidFill>
              <a:srgbClr val="000000">
                <a:alpha val="0"/>
              </a:srgbClr>
            </a:solidFill>
          </p:spPr>
          <p:txBody>
            <a:bodyPr/>
            <a:lstStyle/>
            <a:p>
              <a:endParaRPr lang="it-IT"/>
            </a:p>
          </p:txBody>
        </p:sp>
        <p:sp>
          <p:nvSpPr>
            <p:cNvPr id="19" name="TextBox 19"/>
            <p:cNvSpPr txBox="1"/>
            <p:nvPr/>
          </p:nvSpPr>
          <p:spPr>
            <a:xfrm>
              <a:off x="0" y="-57150"/>
              <a:ext cx="20344681" cy="2752090"/>
            </a:xfrm>
            <a:prstGeom prst="rect">
              <a:avLst/>
            </a:prstGeom>
          </p:spPr>
          <p:txBody>
            <a:bodyPr lIns="0" tIns="0" rIns="0" bIns="0" rtlCol="0" anchor="t"/>
            <a:lstStyle/>
            <a:p>
              <a:pPr algn="just">
                <a:lnSpc>
                  <a:spcPts val="3299"/>
                </a:lnSpc>
              </a:pPr>
              <a:r>
                <a:rPr lang="en-US" sz="2150" dirty="0" err="1">
                  <a:solidFill>
                    <a:srgbClr val="1E2328"/>
                  </a:solidFill>
                  <a:latin typeface="Montserrat"/>
                  <a:ea typeface="Montserrat"/>
                  <a:cs typeface="Montserrat"/>
                  <a:sym typeface="Montserrat"/>
                </a:rPr>
                <a:t>Tinkercad</a:t>
              </a:r>
              <a:r>
                <a:rPr lang="en-US" sz="2150" dirty="0">
                  <a:solidFill>
                    <a:srgbClr val="1E2328"/>
                  </a:solidFill>
                  <a:latin typeface="Montserrat"/>
                  <a:ea typeface="Montserrat"/>
                  <a:cs typeface="Montserrat"/>
                  <a:sym typeface="Montserrat"/>
                </a:rPr>
                <a:t> is an easy-to-use </a:t>
              </a:r>
              <a:r>
                <a:rPr lang="en-US" sz="2150" b="1" dirty="0">
                  <a:solidFill>
                    <a:srgbClr val="1E2328"/>
                  </a:solidFill>
                  <a:latin typeface="Montserrat Bold"/>
                  <a:ea typeface="Montserrat Bold"/>
                  <a:cs typeface="Montserrat Bold"/>
                  <a:sym typeface="Montserrat Bold"/>
                </a:rPr>
                <a:t>browser-based 3D modeling tool</a:t>
              </a:r>
              <a:r>
                <a:rPr lang="en-US" sz="2150" dirty="0">
                  <a:solidFill>
                    <a:srgbClr val="1E2328"/>
                  </a:solidFill>
                  <a:latin typeface="Montserrat"/>
                  <a:ea typeface="Montserrat"/>
                  <a:cs typeface="Montserrat"/>
                  <a:sym typeface="Montserrat"/>
                </a:rPr>
                <a:t>, ideal for beginners exploring digital design. While not designed specifically for fashion, it provides a </a:t>
              </a:r>
              <a:r>
                <a:rPr lang="en-US" sz="2150" b="1" dirty="0">
                  <a:solidFill>
                    <a:srgbClr val="1E2328"/>
                  </a:solidFill>
                  <a:latin typeface="Montserrat Bold"/>
                  <a:ea typeface="Montserrat Bold"/>
                  <a:cs typeface="Montserrat Bold"/>
                  <a:sym typeface="Montserrat Bold"/>
                </a:rPr>
                <a:t>simple and accessible way to understand 3D modeling concepts.</a:t>
              </a:r>
              <a:endParaRPr lang="it-IT" sz="2150" dirty="0"/>
            </a:p>
          </p:txBody>
        </p:sp>
      </p:grpSp>
      <p:grpSp>
        <p:nvGrpSpPr>
          <p:cNvPr id="20" name="Group 20"/>
          <p:cNvGrpSpPr/>
          <p:nvPr/>
        </p:nvGrpSpPr>
        <p:grpSpPr>
          <a:xfrm>
            <a:off x="7599573" y="4806286"/>
            <a:ext cx="8687638" cy="5346538"/>
            <a:chOff x="0" y="0"/>
            <a:chExt cx="11583517" cy="7128717"/>
          </a:xfrm>
        </p:grpSpPr>
        <p:sp>
          <p:nvSpPr>
            <p:cNvPr id="21" name="Freeform 21"/>
            <p:cNvSpPr/>
            <p:nvPr/>
          </p:nvSpPr>
          <p:spPr>
            <a:xfrm>
              <a:off x="0" y="0"/>
              <a:ext cx="11583517" cy="7128717"/>
            </a:xfrm>
            <a:custGeom>
              <a:avLst/>
              <a:gdLst/>
              <a:ahLst/>
              <a:cxnLst/>
              <a:rect l="l" t="t" r="r" b="b"/>
              <a:pathLst>
                <a:path w="11583517" h="7128717">
                  <a:moveTo>
                    <a:pt x="0" y="0"/>
                  </a:moveTo>
                  <a:lnTo>
                    <a:pt x="11583517" y="0"/>
                  </a:lnTo>
                  <a:lnTo>
                    <a:pt x="11583517" y="7128717"/>
                  </a:lnTo>
                  <a:lnTo>
                    <a:pt x="0" y="7128717"/>
                  </a:lnTo>
                  <a:close/>
                </a:path>
              </a:pathLst>
            </a:custGeom>
            <a:solidFill>
              <a:srgbClr val="000000">
                <a:alpha val="0"/>
              </a:srgbClr>
            </a:solidFill>
          </p:spPr>
          <p:txBody>
            <a:bodyPr/>
            <a:lstStyle/>
            <a:p>
              <a:endParaRPr lang="it-IT"/>
            </a:p>
          </p:txBody>
        </p:sp>
        <p:sp>
          <p:nvSpPr>
            <p:cNvPr id="22" name="TextBox 22"/>
            <p:cNvSpPr txBox="1"/>
            <p:nvPr/>
          </p:nvSpPr>
          <p:spPr>
            <a:xfrm>
              <a:off x="0" y="-57150"/>
              <a:ext cx="11583517" cy="7185867"/>
            </a:xfrm>
            <a:prstGeom prst="rect">
              <a:avLst/>
            </a:prstGeom>
          </p:spPr>
          <p:txBody>
            <a:bodyPr lIns="0" tIns="0" rIns="0" bIns="0" rtlCol="0" anchor="t"/>
            <a:lstStyle/>
            <a:p>
              <a:pPr algn="just">
                <a:lnSpc>
                  <a:spcPts val="3298"/>
                </a:lnSpc>
              </a:pPr>
              <a:r>
                <a:rPr lang="en-US" sz="2199" u="sng" dirty="0">
                  <a:solidFill>
                    <a:srgbClr val="1E2328"/>
                  </a:solidFill>
                  <a:latin typeface="Montserrat"/>
                  <a:ea typeface="Montserrat"/>
                  <a:cs typeface="Montserrat"/>
                  <a:sym typeface="Montserrat"/>
                </a:rPr>
                <a:t>Main Features:</a:t>
              </a:r>
              <a:endParaRPr lang="it-IT" dirty="0"/>
            </a:p>
            <a:p>
              <a:pPr marL="474345" lvl="1" indent="-236855" algn="just">
                <a:lnSpc>
                  <a:spcPts val="3298"/>
                </a:lnSpc>
                <a:buFont typeface="Arial"/>
                <a:buChar char="•"/>
              </a:pPr>
              <a:r>
                <a:rPr lang="en-US" sz="2199" b="1" dirty="0">
                  <a:solidFill>
                    <a:srgbClr val="1E2328"/>
                  </a:solidFill>
                  <a:latin typeface="Montserrat Bold"/>
                  <a:ea typeface="Montserrat Bold"/>
                  <a:cs typeface="Montserrat Bold"/>
                  <a:sym typeface="Montserrat Bold"/>
                </a:rPr>
                <a:t>Drag-and-Drop Modeling</a:t>
              </a:r>
              <a:r>
                <a:rPr lang="en-US" sz="2199" dirty="0">
                  <a:solidFill>
                    <a:srgbClr val="1E2328"/>
                  </a:solidFill>
                  <a:latin typeface="Montserrat"/>
                  <a:ea typeface="Montserrat"/>
                  <a:cs typeface="Montserrat"/>
                  <a:sym typeface="Montserrat"/>
                </a:rPr>
                <a:t>: No advanced knowledge needed, making it great for beginners.</a:t>
              </a:r>
              <a:endParaRPr lang="en-US" sz="2199" dirty="0">
                <a:solidFill>
                  <a:srgbClr val="1E2328"/>
                </a:solidFill>
                <a:latin typeface="Montserrat"/>
                <a:ea typeface="Montserrat"/>
                <a:cs typeface="Montserrat"/>
              </a:endParaRPr>
            </a:p>
            <a:p>
              <a:pPr marL="474345" lvl="1" indent="-236855" algn="just">
                <a:lnSpc>
                  <a:spcPts val="3298"/>
                </a:lnSpc>
                <a:buFont typeface="Arial"/>
                <a:buChar char="•"/>
              </a:pPr>
              <a:r>
                <a:rPr lang="en-US" sz="2199" b="1" dirty="0">
                  <a:solidFill>
                    <a:srgbClr val="1E2328"/>
                  </a:solidFill>
                  <a:latin typeface="Montserrat Bold"/>
                  <a:ea typeface="Montserrat Bold"/>
                  <a:cs typeface="Montserrat Bold"/>
                  <a:sym typeface="Montserrat Bold"/>
                </a:rPr>
                <a:t>Web-Based</a:t>
              </a:r>
              <a:r>
                <a:rPr lang="en-US" sz="2199" dirty="0">
                  <a:solidFill>
                    <a:srgbClr val="1E2328"/>
                  </a:solidFill>
                  <a:latin typeface="Montserrat"/>
                  <a:ea typeface="Montserrat"/>
                  <a:cs typeface="Montserrat"/>
                  <a:sym typeface="Montserrat"/>
                </a:rPr>
                <a:t>: No downloads required; runs entirely online.</a:t>
              </a:r>
              <a:endParaRPr lang="en-US" sz="2199" dirty="0">
                <a:solidFill>
                  <a:srgbClr val="1E2328"/>
                </a:solidFill>
                <a:latin typeface="Montserrat"/>
                <a:ea typeface="Montserrat"/>
                <a:cs typeface="Montserrat"/>
              </a:endParaRPr>
            </a:p>
            <a:p>
              <a:pPr marL="474345" lvl="1" indent="-236855" algn="just">
                <a:lnSpc>
                  <a:spcPts val="3298"/>
                </a:lnSpc>
                <a:buFont typeface="Arial"/>
                <a:buChar char="•"/>
              </a:pPr>
              <a:r>
                <a:rPr lang="en-US" sz="2199" b="1" dirty="0">
                  <a:solidFill>
                    <a:srgbClr val="1E2328"/>
                  </a:solidFill>
                  <a:latin typeface="Montserrat Bold"/>
                  <a:ea typeface="Montserrat Bold"/>
                  <a:cs typeface="Montserrat Bold"/>
                  <a:sym typeface="Montserrat Bold"/>
                </a:rPr>
                <a:t>Basic 3D Prototyping</a:t>
              </a:r>
              <a:r>
                <a:rPr lang="en-US" sz="2199" dirty="0">
                  <a:solidFill>
                    <a:srgbClr val="1E2328"/>
                  </a:solidFill>
                  <a:latin typeface="Montserrat"/>
                  <a:ea typeface="Montserrat"/>
                  <a:cs typeface="Montserrat"/>
                  <a:sym typeface="Montserrat"/>
                </a:rPr>
                <a:t>: Can be used to create simple accessories or garment components.</a:t>
              </a:r>
              <a:endParaRPr lang="en-US" sz="2199" dirty="0">
                <a:solidFill>
                  <a:srgbClr val="1E2328"/>
                </a:solidFill>
                <a:latin typeface="Montserrat"/>
                <a:ea typeface="Montserrat"/>
                <a:cs typeface="Montserrat"/>
              </a:endParaRPr>
            </a:p>
            <a:p>
              <a:pPr algn="just">
                <a:lnSpc>
                  <a:spcPts val="3299"/>
                </a:lnSpc>
              </a:pPr>
              <a:endParaRPr lang="en-US" sz="2199">
                <a:solidFill>
                  <a:srgbClr val="1E2328"/>
                </a:solidFill>
                <a:latin typeface="Montserrat"/>
                <a:ea typeface="Montserrat"/>
                <a:cs typeface="Montserrat"/>
              </a:endParaRPr>
            </a:p>
            <a:p>
              <a:pPr algn="just">
                <a:lnSpc>
                  <a:spcPts val="3298"/>
                </a:lnSpc>
              </a:pPr>
              <a:r>
                <a:rPr lang="en-US" sz="2199" u="sng" dirty="0">
                  <a:solidFill>
                    <a:srgbClr val="1E2328"/>
                  </a:solidFill>
                  <a:latin typeface="Montserrat"/>
                  <a:ea typeface="Montserrat"/>
                  <a:cs typeface="Montserrat"/>
                  <a:sym typeface="Montserrat"/>
                </a:rPr>
                <a:t>Best For:</a:t>
              </a:r>
              <a:endParaRPr lang="en-US" sz="2199" u="sng" dirty="0">
                <a:solidFill>
                  <a:srgbClr val="1E2328"/>
                </a:solidFill>
                <a:latin typeface="Montserrat"/>
                <a:ea typeface="Montserrat"/>
                <a:cs typeface="Montserrat"/>
              </a:endParaRPr>
            </a:p>
            <a:p>
              <a:pPr marL="474345" lvl="1" indent="-236855" algn="just">
                <a:lnSpc>
                  <a:spcPts val="3298"/>
                </a:lnSpc>
                <a:buFont typeface="Arial"/>
                <a:buChar char="•"/>
              </a:pPr>
              <a:r>
                <a:rPr lang="en-US" sz="2199" dirty="0">
                  <a:solidFill>
                    <a:srgbClr val="1E2328"/>
                  </a:solidFill>
                  <a:latin typeface="Montserrat"/>
                  <a:ea typeface="Montserrat"/>
                  <a:cs typeface="Montserrat"/>
                  <a:sym typeface="Montserrat"/>
                </a:rPr>
                <a:t>Beginners wanting a </a:t>
              </a:r>
              <a:r>
                <a:rPr lang="en-US" sz="2199" b="1" dirty="0">
                  <a:solidFill>
                    <a:srgbClr val="1E2328"/>
                  </a:solidFill>
                  <a:latin typeface="Montserrat Bold"/>
                  <a:ea typeface="Montserrat Bold"/>
                  <a:cs typeface="Montserrat Bold"/>
                  <a:sym typeface="Montserrat Bold"/>
                </a:rPr>
                <a:t>basic introduction</a:t>
              </a:r>
              <a:r>
                <a:rPr lang="en-US" sz="2199" dirty="0">
                  <a:solidFill>
                    <a:srgbClr val="1E2328"/>
                  </a:solidFill>
                  <a:latin typeface="Montserrat"/>
                  <a:ea typeface="Montserrat"/>
                  <a:cs typeface="Montserrat"/>
                  <a:sym typeface="Montserrat"/>
                </a:rPr>
                <a:t> to 3D modeling.</a:t>
              </a:r>
              <a:endParaRPr lang="en-US" sz="2199" dirty="0">
                <a:solidFill>
                  <a:srgbClr val="1E2328"/>
                </a:solidFill>
                <a:latin typeface="Montserrat"/>
                <a:ea typeface="Montserrat"/>
                <a:cs typeface="Montserrat"/>
              </a:endParaRPr>
            </a:p>
            <a:p>
              <a:pPr marL="474345" lvl="1" indent="-236855" algn="just">
                <a:lnSpc>
                  <a:spcPts val="3298"/>
                </a:lnSpc>
                <a:buFont typeface="Arial"/>
                <a:buChar char="•"/>
              </a:pPr>
              <a:r>
                <a:rPr lang="en-US" sz="2199" dirty="0">
                  <a:solidFill>
                    <a:srgbClr val="1E2328"/>
                  </a:solidFill>
                  <a:latin typeface="Montserrat"/>
                  <a:ea typeface="Montserrat"/>
                  <a:cs typeface="Montserrat"/>
                  <a:sym typeface="Montserrat"/>
                </a:rPr>
                <a:t>Quick </a:t>
              </a:r>
              <a:r>
                <a:rPr lang="en-US" sz="2199" b="1" dirty="0">
                  <a:solidFill>
                    <a:srgbClr val="1E2328"/>
                  </a:solidFill>
                  <a:latin typeface="Montserrat Bold"/>
                  <a:ea typeface="Montserrat Bold"/>
                  <a:cs typeface="Montserrat Bold"/>
                  <a:sym typeface="Montserrat Bold"/>
                </a:rPr>
                <a:t>concept visualization</a:t>
              </a:r>
              <a:r>
                <a:rPr lang="en-US" sz="2199" dirty="0">
                  <a:solidFill>
                    <a:srgbClr val="1E2328"/>
                  </a:solidFill>
                  <a:latin typeface="Montserrat"/>
                  <a:ea typeface="Montserrat"/>
                  <a:cs typeface="Montserrat"/>
                  <a:sym typeface="Montserrat"/>
                </a:rPr>
                <a:t> before using more advanced software.</a:t>
              </a:r>
              <a:endParaRPr lang="en-US" sz="2199" dirty="0">
                <a:solidFill>
                  <a:srgbClr val="1E2328"/>
                </a:solidFill>
                <a:latin typeface="Montserrat"/>
                <a:ea typeface="Montserrat"/>
                <a:cs typeface="Montserrat"/>
              </a:endParaRPr>
            </a:p>
            <a:p>
              <a:pPr algn="l">
                <a:lnSpc>
                  <a:spcPts val="3299"/>
                </a:lnSpc>
              </a:pPr>
              <a:endParaRPr lang="en-US" sz="2199">
                <a:solidFill>
                  <a:srgbClr val="1E2328"/>
                </a:solidFill>
                <a:latin typeface="Montserrat"/>
                <a:ea typeface="Montserrat"/>
                <a:cs typeface="Montserrat"/>
                <a:sym typeface="Montserrat"/>
              </a:endParaRPr>
            </a:p>
            <a:p>
              <a:pPr algn="l">
                <a:lnSpc>
                  <a:spcPts val="3298"/>
                </a:lnSpc>
              </a:pPr>
              <a:endParaRPr lang="en-US" sz="2199">
                <a:solidFill>
                  <a:srgbClr val="1E2328"/>
                </a:solidFill>
                <a:latin typeface="Montserrat"/>
                <a:ea typeface="Montserrat"/>
                <a:cs typeface="Montserrat"/>
                <a:sym typeface="Montserrat"/>
              </a:endParaRPr>
            </a:p>
          </p:txBody>
        </p:sp>
      </p:grpSp>
      <p:grpSp>
        <p:nvGrpSpPr>
          <p:cNvPr id="23" name="Group 23"/>
          <p:cNvGrpSpPr/>
          <p:nvPr/>
        </p:nvGrpSpPr>
        <p:grpSpPr>
          <a:xfrm>
            <a:off x="1031566" y="351095"/>
            <a:ext cx="4506489" cy="384175"/>
            <a:chOff x="0" y="0"/>
            <a:chExt cx="6008652" cy="512233"/>
          </a:xfrm>
        </p:grpSpPr>
        <p:sp>
          <p:nvSpPr>
            <p:cNvPr id="24" name="Freeform 24"/>
            <p:cNvSpPr/>
            <p:nvPr/>
          </p:nvSpPr>
          <p:spPr>
            <a:xfrm>
              <a:off x="0" y="0"/>
              <a:ext cx="6008652" cy="512233"/>
            </a:xfrm>
            <a:custGeom>
              <a:avLst/>
              <a:gdLst/>
              <a:ahLst/>
              <a:cxnLst/>
              <a:rect l="l" t="t" r="r" b="b"/>
              <a:pathLst>
                <a:path w="6008652" h="512233">
                  <a:moveTo>
                    <a:pt x="0" y="0"/>
                  </a:moveTo>
                  <a:lnTo>
                    <a:pt x="6008652" y="0"/>
                  </a:lnTo>
                  <a:lnTo>
                    <a:pt x="6008652" y="512233"/>
                  </a:lnTo>
                  <a:lnTo>
                    <a:pt x="0" y="512233"/>
                  </a:lnTo>
                  <a:close/>
                </a:path>
              </a:pathLst>
            </a:custGeom>
            <a:solidFill>
              <a:srgbClr val="000000">
                <a:alpha val="0"/>
              </a:srgbClr>
            </a:solidFill>
          </p:spPr>
          <p:txBody>
            <a:bodyPr/>
            <a:lstStyle/>
            <a:p>
              <a:endParaRPr lang="it-IT"/>
            </a:p>
          </p:txBody>
        </p:sp>
        <p:sp>
          <p:nvSpPr>
            <p:cNvPr id="25" name="TextBox 25"/>
            <p:cNvSpPr txBox="1"/>
            <p:nvPr/>
          </p:nvSpPr>
          <p:spPr>
            <a:xfrm>
              <a:off x="0" y="-9525"/>
              <a:ext cx="6008652" cy="521758"/>
            </a:xfrm>
            <a:prstGeom prst="rect">
              <a:avLst/>
            </a:prstGeom>
          </p:spPr>
          <p:txBody>
            <a:bodyPr lIns="0" tIns="0" rIns="0" bIns="0" rtlCol="0" anchor="t"/>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grpSp>
      <p:sp>
        <p:nvSpPr>
          <p:cNvPr id="26" name="Freeform 26"/>
          <p:cNvSpPr/>
          <p:nvPr/>
        </p:nvSpPr>
        <p:spPr>
          <a:xfrm>
            <a:off x="11608082" y="1236484"/>
            <a:ext cx="1510159" cy="1488128"/>
          </a:xfrm>
          <a:custGeom>
            <a:avLst/>
            <a:gdLst/>
            <a:ahLst/>
            <a:cxnLst/>
            <a:rect l="l" t="t" r="r" b="b"/>
            <a:pathLst>
              <a:path w="1510159" h="1488128">
                <a:moveTo>
                  <a:pt x="0" y="0"/>
                </a:moveTo>
                <a:lnTo>
                  <a:pt x="1510159" y="0"/>
                </a:lnTo>
                <a:lnTo>
                  <a:pt x="1510159" y="1488128"/>
                </a:lnTo>
                <a:lnTo>
                  <a:pt x="0" y="1488128"/>
                </a:lnTo>
                <a:lnTo>
                  <a:pt x="0" y="0"/>
                </a:lnTo>
                <a:close/>
              </a:path>
            </a:pathLst>
          </a:custGeom>
          <a:blipFill>
            <a:blip r:embed="rId5"/>
            <a:stretch>
              <a:fillRect l="-32784" t="-5974" r="-34346"/>
            </a:stretch>
          </a:blipFill>
        </p:spPr>
        <p:txBody>
          <a:bodyPr/>
          <a:lstStyle/>
          <a:p>
            <a:endParaRPr lang="it-IT"/>
          </a:p>
        </p:txBody>
      </p:sp>
      <p:sp>
        <p:nvSpPr>
          <p:cNvPr id="27" name="Freeform 27"/>
          <p:cNvSpPr/>
          <p:nvPr/>
        </p:nvSpPr>
        <p:spPr>
          <a:xfrm>
            <a:off x="787574" y="5017762"/>
            <a:ext cx="5260801" cy="5260801"/>
          </a:xfrm>
          <a:custGeom>
            <a:avLst/>
            <a:gdLst/>
            <a:ahLst/>
            <a:cxnLst/>
            <a:rect l="l" t="t" r="r" b="b"/>
            <a:pathLst>
              <a:path w="5260801" h="5260801">
                <a:moveTo>
                  <a:pt x="0" y="0"/>
                </a:moveTo>
                <a:lnTo>
                  <a:pt x="5260801" y="0"/>
                </a:lnTo>
                <a:lnTo>
                  <a:pt x="5260801" y="5260802"/>
                </a:lnTo>
                <a:lnTo>
                  <a:pt x="0" y="5260802"/>
                </a:lnTo>
                <a:lnTo>
                  <a:pt x="0" y="0"/>
                </a:lnTo>
                <a:close/>
              </a:path>
            </a:pathLst>
          </a:custGeom>
          <a:blipFill>
            <a:blip r:embed="rId6"/>
            <a:stretch>
              <a:fillRect/>
            </a:stretch>
          </a:blipFill>
        </p:spPr>
        <p:txBody>
          <a:bodyPr/>
          <a:lstStyle/>
          <a:p>
            <a:endParaRPr lang="it-IT"/>
          </a:p>
        </p:txBody>
      </p:sp>
      <p:sp>
        <p:nvSpPr>
          <p:cNvPr id="28" name="TextBox 28"/>
          <p:cNvSpPr txBox="1"/>
          <p:nvPr/>
        </p:nvSpPr>
        <p:spPr>
          <a:xfrm rot="16200000">
            <a:off x="15800520" y="7473303"/>
            <a:ext cx="3301330"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7" tooltip="https://www.fashionupproject.com"/>
              </a:rPr>
              <a:t>www.fashionupproject.com</a:t>
            </a:r>
            <a:endParaRPr lang="en-US" sz="1800" u="sng">
              <a:solidFill>
                <a:srgbClr val="1E2328"/>
              </a:solidFill>
              <a:latin typeface="Montserrat"/>
              <a:ea typeface="Montserrat"/>
              <a:cs typeface="Montserrat"/>
              <a:sym typeface="Montserrat"/>
              <a:hlinkClick r:id="rId7" tooltip="https://www.fashionupproject.com"/>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FCF5A"/>
        </a:solidFill>
        <a:effectLst/>
      </p:bgPr>
    </p:bg>
    <p:spTree>
      <p:nvGrpSpPr>
        <p:cNvPr id="1" name=""/>
        <p:cNvGrpSpPr/>
        <p:nvPr/>
      </p:nvGrpSpPr>
      <p:grpSpPr>
        <a:xfrm>
          <a:off x="0" y="0"/>
          <a:ext cx="0" cy="0"/>
          <a:chOff x="0" y="0"/>
          <a:chExt cx="0" cy="0"/>
        </a:xfrm>
      </p:grpSpPr>
      <p:grpSp>
        <p:nvGrpSpPr>
          <p:cNvPr id="2" name="Group 2"/>
          <p:cNvGrpSpPr/>
          <p:nvPr/>
        </p:nvGrpSpPr>
        <p:grpSpPr>
          <a:xfrm>
            <a:off x="16670568" y="-4762"/>
            <a:ext cx="9525" cy="10296525"/>
            <a:chOff x="0" y="0"/>
            <a:chExt cx="12700" cy="13728700"/>
          </a:xfrm>
        </p:grpSpPr>
        <p:sp>
          <p:nvSpPr>
            <p:cNvPr id="3" name="Freeform 3"/>
            <p:cNvSpPr/>
            <p:nvPr/>
          </p:nvSpPr>
          <p:spPr>
            <a:xfrm>
              <a:off x="0" y="8509"/>
              <a:ext cx="16891" cy="13716001"/>
            </a:xfrm>
            <a:custGeom>
              <a:avLst/>
              <a:gdLst/>
              <a:ahLst/>
              <a:cxnLst/>
              <a:rect l="l" t="t" r="r" b="b"/>
              <a:pathLst>
                <a:path w="16891" h="13716001">
                  <a:moveTo>
                    <a:pt x="0" y="13716001"/>
                  </a:moveTo>
                  <a:lnTo>
                    <a:pt x="0" y="0"/>
                  </a:lnTo>
                  <a:lnTo>
                    <a:pt x="16891" y="0"/>
                  </a:lnTo>
                  <a:lnTo>
                    <a:pt x="16891" y="13716001"/>
                  </a:lnTo>
                  <a:close/>
                </a:path>
              </a:pathLst>
            </a:custGeom>
            <a:solidFill>
              <a:srgbClr val="1E2328"/>
            </a:solidFill>
          </p:spPr>
          <p:txBody>
            <a:bodyPr/>
            <a:lstStyle/>
            <a:p>
              <a:endParaRPr lang="it-IT"/>
            </a:p>
          </p:txBody>
        </p:sp>
      </p:grpSp>
      <p:grpSp>
        <p:nvGrpSpPr>
          <p:cNvPr id="4" name="Group 4"/>
          <p:cNvGrpSpPr/>
          <p:nvPr/>
        </p:nvGrpSpPr>
        <p:grpSpPr>
          <a:xfrm rot="-10800000">
            <a:off x="-4762" y="1019175"/>
            <a:ext cx="18297525" cy="9525"/>
            <a:chOff x="0" y="0"/>
            <a:chExt cx="24396700" cy="12700"/>
          </a:xfrm>
        </p:grpSpPr>
        <p:sp>
          <p:nvSpPr>
            <p:cNvPr id="5" name="Freeform 5"/>
            <p:cNvSpPr/>
            <p:nvPr/>
          </p:nvSpPr>
          <p:spPr>
            <a:xfrm>
              <a:off x="8509" y="0"/>
              <a:ext cx="24384001" cy="16891"/>
            </a:xfrm>
            <a:custGeom>
              <a:avLst/>
              <a:gdLst/>
              <a:ahLst/>
              <a:cxnLst/>
              <a:rect l="l" t="t" r="r" b="b"/>
              <a:pathLst>
                <a:path w="24384001" h="16891">
                  <a:moveTo>
                    <a:pt x="0" y="0"/>
                  </a:moveTo>
                  <a:lnTo>
                    <a:pt x="24384001" y="0"/>
                  </a:lnTo>
                  <a:lnTo>
                    <a:pt x="24384001" y="16891"/>
                  </a:lnTo>
                  <a:lnTo>
                    <a:pt x="0" y="16891"/>
                  </a:lnTo>
                  <a:close/>
                </a:path>
              </a:pathLst>
            </a:custGeom>
            <a:solidFill>
              <a:srgbClr val="1E2328"/>
            </a:solidFill>
          </p:spPr>
          <p:txBody>
            <a:bodyPr/>
            <a:lstStyle/>
            <a:p>
              <a:endParaRPr lang="it-IT"/>
            </a:p>
          </p:txBody>
        </p:sp>
      </p:grpSp>
      <p:grpSp>
        <p:nvGrpSpPr>
          <p:cNvPr id="6" name="Group 6"/>
          <p:cNvGrpSpPr/>
          <p:nvPr/>
        </p:nvGrpSpPr>
        <p:grpSpPr>
          <a:xfrm>
            <a:off x="16675330" y="1028700"/>
            <a:ext cx="1612669" cy="1612670"/>
            <a:chOff x="0" y="0"/>
            <a:chExt cx="2150226" cy="2150226"/>
          </a:xfrm>
        </p:grpSpPr>
        <p:sp>
          <p:nvSpPr>
            <p:cNvPr id="7" name="Freeform 7"/>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2"/>
              <a:stretch>
                <a:fillRect/>
              </a:stretch>
            </a:blipFill>
          </p:spPr>
          <p:txBody>
            <a:bodyPr/>
            <a:lstStyle/>
            <a:p>
              <a:endParaRPr lang="it-IT"/>
            </a:p>
          </p:txBody>
        </p:sp>
      </p:grpSp>
      <p:grpSp>
        <p:nvGrpSpPr>
          <p:cNvPr id="8" name="Group 8"/>
          <p:cNvGrpSpPr/>
          <p:nvPr/>
        </p:nvGrpSpPr>
        <p:grpSpPr>
          <a:xfrm>
            <a:off x="7191659" y="329406"/>
            <a:ext cx="9355139" cy="374650"/>
            <a:chOff x="0" y="0"/>
            <a:chExt cx="12473516" cy="499533"/>
          </a:xfrm>
        </p:grpSpPr>
        <p:sp>
          <p:nvSpPr>
            <p:cNvPr id="9" name="Freeform 9"/>
            <p:cNvSpPr/>
            <p:nvPr/>
          </p:nvSpPr>
          <p:spPr>
            <a:xfrm>
              <a:off x="0" y="0"/>
              <a:ext cx="3674958" cy="499533"/>
            </a:xfrm>
            <a:custGeom>
              <a:avLst/>
              <a:gdLst/>
              <a:ahLst/>
              <a:cxnLst/>
              <a:rect l="l" t="t" r="r" b="b"/>
              <a:pathLst>
                <a:path w="3674958" h="499533">
                  <a:moveTo>
                    <a:pt x="0" y="0"/>
                  </a:moveTo>
                  <a:lnTo>
                    <a:pt x="3674958" y="0"/>
                  </a:lnTo>
                  <a:lnTo>
                    <a:pt x="3674958" y="499533"/>
                  </a:lnTo>
                  <a:lnTo>
                    <a:pt x="0" y="499533"/>
                  </a:lnTo>
                  <a:close/>
                </a:path>
              </a:pathLst>
            </a:custGeom>
            <a:solidFill>
              <a:srgbClr val="000000">
                <a:alpha val="0"/>
              </a:srgbClr>
            </a:solidFill>
          </p:spPr>
          <p:txBody>
            <a:bodyPr/>
            <a:lstStyle/>
            <a:p>
              <a:endParaRPr lang="it-IT"/>
            </a:p>
          </p:txBody>
        </p:sp>
        <p:sp>
          <p:nvSpPr>
            <p:cNvPr id="10" name="TextBox 10"/>
            <p:cNvSpPr txBox="1"/>
            <p:nvPr/>
          </p:nvSpPr>
          <p:spPr>
            <a:xfrm>
              <a:off x="8798558" y="0"/>
              <a:ext cx="3674958" cy="499533"/>
            </a:xfrm>
            <a:prstGeom prst="rect">
              <a:avLst/>
            </a:prstGeom>
          </p:spPr>
          <p:txBody>
            <a:bodyPr lIns="0" tIns="0" rIns="0" bIns="0" rtlCol="0" anchor="t"/>
            <a:lstStyle/>
            <a:p>
              <a:pPr algn="ctr">
                <a:lnSpc>
                  <a:spcPts val="3049"/>
                </a:lnSpc>
              </a:pPr>
              <a:r>
                <a:rPr lang="en-US" sz="2499">
                  <a:solidFill>
                    <a:srgbClr val="1E2328"/>
                  </a:solidFill>
                  <a:latin typeface="Montserrat"/>
                  <a:ea typeface="Montserrat"/>
                  <a:cs typeface="Montserrat"/>
                  <a:sym typeface="Montserrat"/>
                </a:rPr>
                <a:t>Module 6, Unit 2</a:t>
              </a:r>
            </a:p>
          </p:txBody>
        </p:sp>
      </p:grpSp>
      <p:grpSp>
        <p:nvGrpSpPr>
          <p:cNvPr id="11" name="Group 11"/>
          <p:cNvGrpSpPr/>
          <p:nvPr/>
        </p:nvGrpSpPr>
        <p:grpSpPr>
          <a:xfrm rot="-10800000">
            <a:off x="-4762" y="1019174"/>
            <a:ext cx="18297525" cy="9525"/>
            <a:chOff x="0" y="0"/>
            <a:chExt cx="24396700" cy="12700"/>
          </a:xfrm>
        </p:grpSpPr>
        <p:sp>
          <p:nvSpPr>
            <p:cNvPr id="12" name="Freeform 12"/>
            <p:cNvSpPr/>
            <p:nvPr/>
          </p:nvSpPr>
          <p:spPr>
            <a:xfrm>
              <a:off x="635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txBody>
            <a:bodyPr/>
            <a:lstStyle/>
            <a:p>
              <a:endParaRPr lang="it-IT"/>
            </a:p>
          </p:txBody>
        </p:sp>
      </p:grpSp>
      <p:sp>
        <p:nvSpPr>
          <p:cNvPr id="13" name="Freeform 13"/>
          <p:cNvSpPr/>
          <p:nvPr/>
        </p:nvSpPr>
        <p:spPr>
          <a:xfrm>
            <a:off x="6048375" y="7479555"/>
            <a:ext cx="1028700" cy="2807445"/>
          </a:xfrm>
          <a:custGeom>
            <a:avLst/>
            <a:gdLst/>
            <a:ahLst/>
            <a:cxnLst/>
            <a:rect l="l" t="t" r="r" b="b"/>
            <a:pathLst>
              <a:path w="1028700" h="2807445">
                <a:moveTo>
                  <a:pt x="0" y="0"/>
                </a:moveTo>
                <a:lnTo>
                  <a:pt x="1028700" y="0"/>
                </a:lnTo>
                <a:lnTo>
                  <a:pt x="1028700" y="2807445"/>
                </a:lnTo>
                <a:lnTo>
                  <a:pt x="0" y="28074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a:p>
        </p:txBody>
      </p:sp>
      <p:grpSp>
        <p:nvGrpSpPr>
          <p:cNvPr id="14" name="Group 14"/>
          <p:cNvGrpSpPr/>
          <p:nvPr/>
        </p:nvGrpSpPr>
        <p:grpSpPr>
          <a:xfrm>
            <a:off x="1028700" y="1236484"/>
            <a:ext cx="9225296" cy="1197102"/>
            <a:chOff x="0" y="0"/>
            <a:chExt cx="12300395" cy="1596136"/>
          </a:xfrm>
        </p:grpSpPr>
        <p:sp>
          <p:nvSpPr>
            <p:cNvPr id="15" name="Freeform 15"/>
            <p:cNvSpPr/>
            <p:nvPr/>
          </p:nvSpPr>
          <p:spPr>
            <a:xfrm>
              <a:off x="0" y="0"/>
              <a:ext cx="12300395" cy="1596136"/>
            </a:xfrm>
            <a:custGeom>
              <a:avLst/>
              <a:gdLst/>
              <a:ahLst/>
              <a:cxnLst/>
              <a:rect l="l" t="t" r="r" b="b"/>
              <a:pathLst>
                <a:path w="12300395" h="1596136">
                  <a:moveTo>
                    <a:pt x="0" y="0"/>
                  </a:moveTo>
                  <a:lnTo>
                    <a:pt x="12300395" y="0"/>
                  </a:lnTo>
                  <a:lnTo>
                    <a:pt x="12300395" y="1596136"/>
                  </a:lnTo>
                  <a:lnTo>
                    <a:pt x="0" y="1596136"/>
                  </a:lnTo>
                  <a:close/>
                </a:path>
              </a:pathLst>
            </a:custGeom>
            <a:solidFill>
              <a:srgbClr val="000000">
                <a:alpha val="0"/>
              </a:srgbClr>
            </a:solidFill>
          </p:spPr>
          <p:txBody>
            <a:bodyPr/>
            <a:lstStyle/>
            <a:p>
              <a:endParaRPr lang="it-IT"/>
            </a:p>
          </p:txBody>
        </p:sp>
        <p:sp>
          <p:nvSpPr>
            <p:cNvPr id="16" name="TextBox 16"/>
            <p:cNvSpPr txBox="1"/>
            <p:nvPr/>
          </p:nvSpPr>
          <p:spPr>
            <a:xfrm>
              <a:off x="0" y="114300"/>
              <a:ext cx="12300395" cy="1481836"/>
            </a:xfrm>
            <a:prstGeom prst="rect">
              <a:avLst/>
            </a:prstGeom>
          </p:spPr>
          <p:txBody>
            <a:bodyPr lIns="0" tIns="0" rIns="0" bIns="0" rtlCol="0" anchor="t"/>
            <a:lstStyle/>
            <a:p>
              <a:pPr algn="l">
                <a:lnSpc>
                  <a:spcPts val="6000"/>
                </a:lnSpc>
              </a:pPr>
              <a:r>
                <a:rPr lang="en-US" sz="6000">
                  <a:solidFill>
                    <a:srgbClr val="1E2328"/>
                  </a:solidFill>
                  <a:latin typeface="DM Serif Display"/>
                  <a:ea typeface="DM Serif Display"/>
                  <a:cs typeface="DM Serif Display"/>
                  <a:sym typeface="DM Serif Display"/>
                </a:rPr>
                <a:t>SketchUp (Free Program)</a:t>
              </a:r>
            </a:p>
          </p:txBody>
        </p:sp>
      </p:grpSp>
      <p:grpSp>
        <p:nvGrpSpPr>
          <p:cNvPr id="17" name="Group 17"/>
          <p:cNvGrpSpPr/>
          <p:nvPr/>
        </p:nvGrpSpPr>
        <p:grpSpPr>
          <a:xfrm>
            <a:off x="1028700" y="3122295"/>
            <a:ext cx="15258511" cy="2021205"/>
            <a:chOff x="0" y="0"/>
            <a:chExt cx="20344681" cy="2694940"/>
          </a:xfrm>
        </p:grpSpPr>
        <p:sp>
          <p:nvSpPr>
            <p:cNvPr id="18" name="Freeform 18"/>
            <p:cNvSpPr/>
            <p:nvPr/>
          </p:nvSpPr>
          <p:spPr>
            <a:xfrm>
              <a:off x="0" y="0"/>
              <a:ext cx="20344681" cy="2694940"/>
            </a:xfrm>
            <a:custGeom>
              <a:avLst/>
              <a:gdLst/>
              <a:ahLst/>
              <a:cxnLst/>
              <a:rect l="l" t="t" r="r" b="b"/>
              <a:pathLst>
                <a:path w="20344681" h="2694940">
                  <a:moveTo>
                    <a:pt x="0" y="0"/>
                  </a:moveTo>
                  <a:lnTo>
                    <a:pt x="20344681" y="0"/>
                  </a:lnTo>
                  <a:lnTo>
                    <a:pt x="20344681" y="2694940"/>
                  </a:lnTo>
                  <a:lnTo>
                    <a:pt x="0" y="2694940"/>
                  </a:lnTo>
                  <a:close/>
                </a:path>
              </a:pathLst>
            </a:custGeom>
            <a:solidFill>
              <a:srgbClr val="000000">
                <a:alpha val="0"/>
              </a:srgbClr>
            </a:solidFill>
          </p:spPr>
          <p:txBody>
            <a:bodyPr/>
            <a:lstStyle/>
            <a:p>
              <a:endParaRPr lang="it-IT"/>
            </a:p>
          </p:txBody>
        </p:sp>
        <p:sp>
          <p:nvSpPr>
            <p:cNvPr id="19" name="TextBox 19"/>
            <p:cNvSpPr txBox="1"/>
            <p:nvPr/>
          </p:nvSpPr>
          <p:spPr>
            <a:xfrm>
              <a:off x="0" y="-57150"/>
              <a:ext cx="20344681" cy="2752090"/>
            </a:xfrm>
            <a:prstGeom prst="rect">
              <a:avLst/>
            </a:prstGeom>
          </p:spPr>
          <p:txBody>
            <a:bodyPr lIns="0" tIns="0" rIns="0" bIns="0" rtlCol="0" anchor="t"/>
            <a:lstStyle/>
            <a:p>
              <a:pPr algn="just">
                <a:lnSpc>
                  <a:spcPts val="3299"/>
                </a:lnSpc>
              </a:pPr>
              <a:r>
                <a:rPr lang="en-US" sz="2199" dirty="0">
                  <a:solidFill>
                    <a:srgbClr val="1E2328"/>
                  </a:solidFill>
                  <a:latin typeface="Montserrat"/>
                  <a:ea typeface="Montserrat"/>
                  <a:cs typeface="Montserrat"/>
                  <a:sym typeface="Montserrat"/>
                </a:rPr>
                <a:t>SketchUp is a </a:t>
              </a:r>
              <a:r>
                <a:rPr lang="en-US" sz="2199" b="1" dirty="0">
                  <a:solidFill>
                    <a:srgbClr val="1E2328"/>
                  </a:solidFill>
                  <a:latin typeface="Montserrat Bold"/>
                  <a:ea typeface="Montserrat Bold"/>
                  <a:cs typeface="Montserrat Bold"/>
                  <a:sym typeface="Montserrat Bold"/>
                </a:rPr>
                <a:t>versatile 3D modeling software</a:t>
              </a:r>
              <a:r>
                <a:rPr lang="en-US" sz="2199" dirty="0">
                  <a:solidFill>
                    <a:srgbClr val="1E2328"/>
                  </a:solidFill>
                  <a:latin typeface="Montserrat"/>
                  <a:ea typeface="Montserrat"/>
                  <a:cs typeface="Montserrat"/>
                  <a:sym typeface="Montserrat"/>
                </a:rPr>
                <a:t> known for its user-friendly interface and precision tools. While it’s not specifically for fashion, designers can use it to create </a:t>
              </a:r>
              <a:r>
                <a:rPr lang="en-US" sz="2199" b="1" dirty="0">
                  <a:solidFill>
                    <a:srgbClr val="1E2328"/>
                  </a:solidFill>
                  <a:latin typeface="Montserrat Bold"/>
                  <a:ea typeface="Montserrat Bold"/>
                  <a:cs typeface="Montserrat Bold"/>
                  <a:sym typeface="Montserrat Bold"/>
                </a:rPr>
                <a:t>basic garment structures, accessories, and fashion-related projects.</a:t>
              </a:r>
              <a:endParaRPr lang="it-IT" dirty="0"/>
            </a:p>
          </p:txBody>
        </p:sp>
      </p:grpSp>
      <p:grpSp>
        <p:nvGrpSpPr>
          <p:cNvPr id="20" name="Group 20"/>
          <p:cNvGrpSpPr/>
          <p:nvPr/>
        </p:nvGrpSpPr>
        <p:grpSpPr>
          <a:xfrm>
            <a:off x="7592646" y="4488024"/>
            <a:ext cx="8694565" cy="6074375"/>
            <a:chOff x="-9236" y="-424349"/>
            <a:chExt cx="11592753" cy="8099166"/>
          </a:xfrm>
        </p:grpSpPr>
        <p:sp>
          <p:nvSpPr>
            <p:cNvPr id="21" name="Freeform 21"/>
            <p:cNvSpPr/>
            <p:nvPr/>
          </p:nvSpPr>
          <p:spPr>
            <a:xfrm>
              <a:off x="0" y="0"/>
              <a:ext cx="11583517" cy="7674817"/>
            </a:xfrm>
            <a:custGeom>
              <a:avLst/>
              <a:gdLst/>
              <a:ahLst/>
              <a:cxnLst/>
              <a:rect l="l" t="t" r="r" b="b"/>
              <a:pathLst>
                <a:path w="11583517" h="7674817">
                  <a:moveTo>
                    <a:pt x="0" y="0"/>
                  </a:moveTo>
                  <a:lnTo>
                    <a:pt x="11583517" y="0"/>
                  </a:lnTo>
                  <a:lnTo>
                    <a:pt x="11583517" y="7674817"/>
                  </a:lnTo>
                  <a:lnTo>
                    <a:pt x="0" y="7674817"/>
                  </a:lnTo>
                  <a:close/>
                </a:path>
              </a:pathLst>
            </a:custGeom>
            <a:solidFill>
              <a:srgbClr val="000000">
                <a:alpha val="0"/>
              </a:srgbClr>
            </a:solidFill>
          </p:spPr>
          <p:txBody>
            <a:bodyPr/>
            <a:lstStyle/>
            <a:p>
              <a:endParaRPr lang="it-IT"/>
            </a:p>
          </p:txBody>
        </p:sp>
        <p:sp>
          <p:nvSpPr>
            <p:cNvPr id="22" name="TextBox 22"/>
            <p:cNvSpPr txBox="1"/>
            <p:nvPr/>
          </p:nvSpPr>
          <p:spPr>
            <a:xfrm>
              <a:off x="-9236" y="-424349"/>
              <a:ext cx="11583517" cy="7731968"/>
            </a:xfrm>
            <a:prstGeom prst="rect">
              <a:avLst/>
            </a:prstGeom>
          </p:spPr>
          <p:txBody>
            <a:bodyPr lIns="0" tIns="0" rIns="0" bIns="0" rtlCol="0" anchor="t"/>
            <a:lstStyle/>
            <a:p>
              <a:pPr algn="just">
                <a:lnSpc>
                  <a:spcPts val="3298"/>
                </a:lnSpc>
              </a:pPr>
              <a:r>
                <a:rPr lang="en-US" sz="2199" u="sng" dirty="0">
                  <a:solidFill>
                    <a:srgbClr val="1E2328"/>
                  </a:solidFill>
                  <a:latin typeface="Montserrat"/>
                  <a:ea typeface="Montserrat"/>
                  <a:cs typeface="Montserrat"/>
                  <a:sym typeface="Montserrat"/>
                </a:rPr>
                <a:t>Main Features</a:t>
              </a:r>
              <a:r>
                <a:rPr lang="en-US" sz="2199" dirty="0">
                  <a:solidFill>
                    <a:srgbClr val="1E2328"/>
                  </a:solidFill>
                  <a:latin typeface="Montserrat"/>
                  <a:ea typeface="Montserrat"/>
                  <a:cs typeface="Montserrat"/>
                  <a:sym typeface="Montserrat"/>
                </a:rPr>
                <a:t>:</a:t>
              </a:r>
              <a:endParaRPr lang="it-IT"/>
            </a:p>
            <a:p>
              <a:pPr marL="474345" lvl="1" indent="-236855" algn="just">
                <a:lnSpc>
                  <a:spcPts val="3298"/>
                </a:lnSpc>
                <a:buFont typeface="Arial"/>
                <a:buChar char="•"/>
              </a:pPr>
              <a:r>
                <a:rPr lang="en-US" sz="2199" b="1" dirty="0">
                  <a:solidFill>
                    <a:srgbClr val="1E2328"/>
                  </a:solidFill>
                  <a:latin typeface="Montserrat Bold"/>
                  <a:ea typeface="Montserrat Bold"/>
                  <a:cs typeface="Montserrat Bold"/>
                  <a:sym typeface="Montserrat Bold"/>
                </a:rPr>
                <a:t>Easy-to-Use Interface</a:t>
              </a:r>
              <a:r>
                <a:rPr lang="en-US" sz="2199" dirty="0">
                  <a:solidFill>
                    <a:srgbClr val="1E2328"/>
                  </a:solidFill>
                  <a:latin typeface="Montserrat"/>
                  <a:ea typeface="Montserrat"/>
                  <a:cs typeface="Montserrat"/>
                  <a:sym typeface="Montserrat"/>
                </a:rPr>
                <a:t>: Intuitive drag-and-drop modeling with minimal learning curve.</a:t>
              </a:r>
              <a:endParaRPr lang="en-US" sz="2199" dirty="0">
                <a:solidFill>
                  <a:srgbClr val="1E2328"/>
                </a:solidFill>
                <a:latin typeface="Montserrat"/>
                <a:ea typeface="Montserrat"/>
                <a:cs typeface="Montserrat"/>
              </a:endParaRPr>
            </a:p>
            <a:p>
              <a:pPr marL="474345" lvl="1" indent="-236855" algn="just">
                <a:lnSpc>
                  <a:spcPts val="3298"/>
                </a:lnSpc>
                <a:buFont typeface="Arial"/>
                <a:buChar char="•"/>
              </a:pPr>
              <a:r>
                <a:rPr lang="en-US" sz="2199" b="1" dirty="0">
                  <a:solidFill>
                    <a:srgbClr val="1E2328"/>
                  </a:solidFill>
                  <a:latin typeface="Montserrat Bold"/>
                  <a:ea typeface="Montserrat Bold"/>
                  <a:cs typeface="Montserrat Bold"/>
                  <a:sym typeface="Montserrat Bold"/>
                </a:rPr>
                <a:t>3D Warehouse</a:t>
              </a:r>
              <a:r>
                <a:rPr lang="en-US" sz="2199" dirty="0">
                  <a:solidFill>
                    <a:srgbClr val="1E2328"/>
                  </a:solidFill>
                  <a:latin typeface="Montserrat"/>
                  <a:ea typeface="Montserrat"/>
                  <a:cs typeface="Montserrat"/>
                  <a:sym typeface="Montserrat"/>
                </a:rPr>
                <a:t>: Access to a large library of pre-made 3D models.</a:t>
              </a:r>
              <a:endParaRPr lang="en-US" sz="2199" dirty="0">
                <a:solidFill>
                  <a:srgbClr val="1E2328"/>
                </a:solidFill>
                <a:latin typeface="Montserrat"/>
                <a:ea typeface="Montserrat"/>
                <a:cs typeface="Montserrat"/>
              </a:endParaRPr>
            </a:p>
            <a:p>
              <a:pPr marL="474345" lvl="1" indent="-236855" algn="just">
                <a:lnSpc>
                  <a:spcPts val="3298"/>
                </a:lnSpc>
                <a:buFont typeface="Arial"/>
                <a:buChar char="•"/>
              </a:pPr>
              <a:r>
                <a:rPr lang="en-US" sz="2199" b="1" dirty="0">
                  <a:solidFill>
                    <a:srgbClr val="1E2328"/>
                  </a:solidFill>
                  <a:latin typeface="Montserrat Bold"/>
                  <a:ea typeface="Montserrat Bold"/>
                  <a:cs typeface="Montserrat Bold"/>
                  <a:sym typeface="Montserrat Bold"/>
                </a:rPr>
                <a:t>Precision Measurement Tools</a:t>
              </a:r>
              <a:r>
                <a:rPr lang="en-US" sz="2199" dirty="0">
                  <a:solidFill>
                    <a:srgbClr val="1E2328"/>
                  </a:solidFill>
                  <a:latin typeface="Montserrat"/>
                  <a:ea typeface="Montserrat"/>
                  <a:cs typeface="Montserrat"/>
                  <a:sym typeface="Montserrat"/>
                </a:rPr>
                <a:t>: Ensures accurate design proportions.</a:t>
              </a:r>
              <a:endParaRPr lang="en-US" sz="2199" dirty="0">
                <a:solidFill>
                  <a:srgbClr val="1E2328"/>
                </a:solidFill>
                <a:latin typeface="Montserrat"/>
                <a:ea typeface="Montserrat"/>
                <a:cs typeface="Montserrat"/>
              </a:endParaRPr>
            </a:p>
            <a:p>
              <a:pPr marL="474345" lvl="1" indent="-236855" algn="just">
                <a:lnSpc>
                  <a:spcPts val="3299"/>
                </a:lnSpc>
                <a:buFont typeface="Arial"/>
                <a:buChar char="•"/>
              </a:pPr>
              <a:endParaRPr lang="en-US" sz="2199" dirty="0">
                <a:solidFill>
                  <a:srgbClr val="1E2328"/>
                </a:solidFill>
                <a:latin typeface="Montserrat"/>
                <a:ea typeface="Montserrat"/>
                <a:cs typeface="Montserrat"/>
              </a:endParaRPr>
            </a:p>
            <a:p>
              <a:pPr algn="just">
                <a:lnSpc>
                  <a:spcPts val="3298"/>
                </a:lnSpc>
              </a:pPr>
              <a:r>
                <a:rPr lang="en-US" sz="2199" u="sng" dirty="0">
                  <a:solidFill>
                    <a:srgbClr val="1E2328"/>
                  </a:solidFill>
                  <a:latin typeface="Montserrat"/>
                  <a:ea typeface="Montserrat"/>
                  <a:cs typeface="Montserrat"/>
                  <a:sym typeface="Montserrat"/>
                </a:rPr>
                <a:t>Best For:</a:t>
              </a:r>
              <a:endParaRPr lang="en-US" sz="2199" u="sng" dirty="0">
                <a:solidFill>
                  <a:srgbClr val="1E2328"/>
                </a:solidFill>
                <a:latin typeface="Montserrat"/>
                <a:ea typeface="Montserrat"/>
                <a:cs typeface="Montserrat"/>
              </a:endParaRPr>
            </a:p>
            <a:p>
              <a:pPr marL="474345" lvl="1" indent="-236855" algn="just">
                <a:lnSpc>
                  <a:spcPts val="3298"/>
                </a:lnSpc>
                <a:buFont typeface="Arial"/>
                <a:buChar char="•"/>
              </a:pPr>
              <a:r>
                <a:rPr lang="en-US" sz="2199" dirty="0">
                  <a:solidFill>
                    <a:srgbClr val="1E2328"/>
                  </a:solidFill>
                  <a:latin typeface="Montserrat"/>
                  <a:ea typeface="Montserrat"/>
                  <a:cs typeface="Montserrat"/>
                  <a:sym typeface="Montserrat"/>
                </a:rPr>
                <a:t>Fashion designers working on </a:t>
              </a:r>
              <a:r>
                <a:rPr lang="en-US" sz="2199" b="1" dirty="0">
                  <a:solidFill>
                    <a:srgbClr val="1E2328"/>
                  </a:solidFill>
                  <a:latin typeface="Montserrat Bold"/>
                  <a:ea typeface="Montserrat Bold"/>
                  <a:cs typeface="Montserrat Bold"/>
                  <a:sym typeface="Montserrat Bold"/>
                </a:rPr>
                <a:t>basic 3D prototypes</a:t>
              </a:r>
              <a:r>
                <a:rPr lang="en-US" sz="2199" dirty="0">
                  <a:solidFill>
                    <a:srgbClr val="1E2328"/>
                  </a:solidFill>
                  <a:latin typeface="Montserrat"/>
                  <a:ea typeface="Montserrat"/>
                  <a:cs typeface="Montserrat"/>
                  <a:sym typeface="Montserrat"/>
                </a:rPr>
                <a:t>.</a:t>
              </a:r>
              <a:endParaRPr lang="en-US" sz="2199" dirty="0">
                <a:solidFill>
                  <a:srgbClr val="1E2328"/>
                </a:solidFill>
                <a:latin typeface="Montserrat"/>
                <a:ea typeface="Montserrat"/>
                <a:cs typeface="Montserrat"/>
              </a:endParaRPr>
            </a:p>
            <a:p>
              <a:pPr marL="474345" lvl="1" indent="-236855" algn="just">
                <a:lnSpc>
                  <a:spcPts val="3298"/>
                </a:lnSpc>
                <a:buFont typeface="Arial"/>
                <a:buChar char="•"/>
              </a:pPr>
              <a:r>
                <a:rPr lang="en-US" sz="2199" dirty="0">
                  <a:solidFill>
                    <a:srgbClr val="1E2328"/>
                  </a:solidFill>
                  <a:latin typeface="Montserrat"/>
                  <a:ea typeface="Montserrat"/>
                  <a:cs typeface="Montserrat"/>
                  <a:sym typeface="Montserrat"/>
                </a:rPr>
                <a:t>Quick </a:t>
              </a:r>
              <a:r>
                <a:rPr lang="en-US" sz="2199" b="1" dirty="0">
                  <a:solidFill>
                    <a:srgbClr val="1E2328"/>
                  </a:solidFill>
                  <a:latin typeface="Montserrat Bold"/>
                  <a:ea typeface="Montserrat Bold"/>
                  <a:cs typeface="Montserrat Bold"/>
                  <a:sym typeface="Montserrat Bold"/>
                </a:rPr>
                <a:t>sketching of fashion concepts</a:t>
              </a:r>
              <a:r>
                <a:rPr lang="en-US" sz="2199" dirty="0">
                  <a:solidFill>
                    <a:srgbClr val="1E2328"/>
                  </a:solidFill>
                  <a:latin typeface="Montserrat"/>
                  <a:ea typeface="Montserrat"/>
                  <a:cs typeface="Montserrat"/>
                  <a:sym typeface="Montserrat"/>
                </a:rPr>
                <a:t> before moving to more advanced tools.</a:t>
              </a:r>
              <a:endParaRPr lang="en-US" sz="2199" dirty="0">
                <a:solidFill>
                  <a:srgbClr val="1E2328"/>
                </a:solidFill>
                <a:latin typeface="Montserrat"/>
                <a:ea typeface="Montserrat"/>
                <a:cs typeface="Montserrat"/>
              </a:endParaRPr>
            </a:p>
            <a:p>
              <a:pPr algn="l">
                <a:lnSpc>
                  <a:spcPts val="3299"/>
                </a:lnSpc>
              </a:pPr>
              <a:endParaRPr lang="en-US" sz="2199" dirty="0">
                <a:solidFill>
                  <a:srgbClr val="1E2328"/>
                </a:solidFill>
                <a:latin typeface="Montserrat"/>
                <a:ea typeface="Montserrat"/>
                <a:cs typeface="Montserrat"/>
                <a:sym typeface="Montserrat"/>
              </a:endParaRPr>
            </a:p>
            <a:p>
              <a:pPr algn="l">
                <a:lnSpc>
                  <a:spcPts val="3298"/>
                </a:lnSpc>
              </a:pPr>
              <a:endParaRPr lang="en-US" sz="2199" dirty="0">
                <a:solidFill>
                  <a:srgbClr val="1E2328"/>
                </a:solidFill>
                <a:latin typeface="Montserrat"/>
                <a:ea typeface="Montserrat"/>
                <a:cs typeface="Montserrat"/>
                <a:sym typeface="Montserrat"/>
              </a:endParaRPr>
            </a:p>
          </p:txBody>
        </p:sp>
      </p:grpSp>
      <p:grpSp>
        <p:nvGrpSpPr>
          <p:cNvPr id="23" name="Group 23"/>
          <p:cNvGrpSpPr/>
          <p:nvPr/>
        </p:nvGrpSpPr>
        <p:grpSpPr>
          <a:xfrm>
            <a:off x="1031566" y="351095"/>
            <a:ext cx="4506489" cy="384175"/>
            <a:chOff x="0" y="0"/>
            <a:chExt cx="6008652" cy="512233"/>
          </a:xfrm>
        </p:grpSpPr>
        <p:sp>
          <p:nvSpPr>
            <p:cNvPr id="24" name="Freeform 24"/>
            <p:cNvSpPr/>
            <p:nvPr/>
          </p:nvSpPr>
          <p:spPr>
            <a:xfrm>
              <a:off x="0" y="0"/>
              <a:ext cx="6008652" cy="512233"/>
            </a:xfrm>
            <a:custGeom>
              <a:avLst/>
              <a:gdLst/>
              <a:ahLst/>
              <a:cxnLst/>
              <a:rect l="l" t="t" r="r" b="b"/>
              <a:pathLst>
                <a:path w="6008652" h="512233">
                  <a:moveTo>
                    <a:pt x="0" y="0"/>
                  </a:moveTo>
                  <a:lnTo>
                    <a:pt x="6008652" y="0"/>
                  </a:lnTo>
                  <a:lnTo>
                    <a:pt x="6008652" y="512233"/>
                  </a:lnTo>
                  <a:lnTo>
                    <a:pt x="0" y="512233"/>
                  </a:lnTo>
                  <a:close/>
                </a:path>
              </a:pathLst>
            </a:custGeom>
            <a:solidFill>
              <a:srgbClr val="000000">
                <a:alpha val="0"/>
              </a:srgbClr>
            </a:solidFill>
          </p:spPr>
          <p:txBody>
            <a:bodyPr/>
            <a:lstStyle/>
            <a:p>
              <a:endParaRPr lang="it-IT"/>
            </a:p>
          </p:txBody>
        </p:sp>
        <p:sp>
          <p:nvSpPr>
            <p:cNvPr id="25" name="TextBox 25"/>
            <p:cNvSpPr txBox="1"/>
            <p:nvPr/>
          </p:nvSpPr>
          <p:spPr>
            <a:xfrm>
              <a:off x="0" y="-9525"/>
              <a:ext cx="6008652" cy="521758"/>
            </a:xfrm>
            <a:prstGeom prst="rect">
              <a:avLst/>
            </a:prstGeom>
          </p:spPr>
          <p:txBody>
            <a:bodyPr lIns="0" tIns="0" rIns="0" bIns="0" rtlCol="0" anchor="t"/>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grpSp>
      <p:sp>
        <p:nvSpPr>
          <p:cNvPr id="26" name="Freeform 26"/>
          <p:cNvSpPr/>
          <p:nvPr/>
        </p:nvSpPr>
        <p:spPr>
          <a:xfrm>
            <a:off x="10646361" y="793901"/>
            <a:ext cx="4014472" cy="2328394"/>
          </a:xfrm>
          <a:custGeom>
            <a:avLst/>
            <a:gdLst/>
            <a:ahLst/>
            <a:cxnLst/>
            <a:rect l="l" t="t" r="r" b="b"/>
            <a:pathLst>
              <a:path w="4014472" h="2328394">
                <a:moveTo>
                  <a:pt x="0" y="0"/>
                </a:moveTo>
                <a:lnTo>
                  <a:pt x="4014473" y="0"/>
                </a:lnTo>
                <a:lnTo>
                  <a:pt x="4014473" y="2328394"/>
                </a:lnTo>
                <a:lnTo>
                  <a:pt x="0" y="2328394"/>
                </a:lnTo>
                <a:lnTo>
                  <a:pt x="0" y="0"/>
                </a:lnTo>
                <a:close/>
              </a:path>
            </a:pathLst>
          </a:custGeom>
          <a:blipFill>
            <a:blip r:embed="rId5"/>
            <a:stretch>
              <a:fillRect/>
            </a:stretch>
          </a:blipFill>
        </p:spPr>
        <p:txBody>
          <a:bodyPr/>
          <a:lstStyle/>
          <a:p>
            <a:endParaRPr lang="it-IT"/>
          </a:p>
        </p:txBody>
      </p:sp>
      <p:sp>
        <p:nvSpPr>
          <p:cNvPr id="27" name="Freeform 27"/>
          <p:cNvSpPr/>
          <p:nvPr/>
        </p:nvSpPr>
        <p:spPr>
          <a:xfrm>
            <a:off x="1031566" y="5064427"/>
            <a:ext cx="5222573" cy="5222573"/>
          </a:xfrm>
          <a:custGeom>
            <a:avLst/>
            <a:gdLst/>
            <a:ahLst/>
            <a:cxnLst/>
            <a:rect l="l" t="t" r="r" b="b"/>
            <a:pathLst>
              <a:path w="5222573" h="5222573">
                <a:moveTo>
                  <a:pt x="0" y="0"/>
                </a:moveTo>
                <a:lnTo>
                  <a:pt x="5222573" y="0"/>
                </a:lnTo>
                <a:lnTo>
                  <a:pt x="5222573" y="5222573"/>
                </a:lnTo>
                <a:lnTo>
                  <a:pt x="0" y="5222573"/>
                </a:lnTo>
                <a:lnTo>
                  <a:pt x="0" y="0"/>
                </a:lnTo>
                <a:close/>
              </a:path>
            </a:pathLst>
          </a:custGeom>
          <a:blipFill>
            <a:blip r:embed="rId6"/>
            <a:stretch>
              <a:fillRect/>
            </a:stretch>
          </a:blipFill>
        </p:spPr>
        <p:txBody>
          <a:bodyPr/>
          <a:lstStyle/>
          <a:p>
            <a:endParaRPr lang="it-IT"/>
          </a:p>
        </p:txBody>
      </p:sp>
      <p:sp>
        <p:nvSpPr>
          <p:cNvPr id="28" name="TextBox 28"/>
          <p:cNvSpPr txBox="1"/>
          <p:nvPr/>
        </p:nvSpPr>
        <p:spPr>
          <a:xfrm rot="16200000">
            <a:off x="15808140" y="7480923"/>
            <a:ext cx="3286090"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7" tooltip="https://www.fashionupproject.com"/>
              </a:rPr>
              <a:t>www.fashionupproject.com</a:t>
            </a:r>
            <a:endParaRPr lang="en-US" sz="1800" u="sng">
              <a:solidFill>
                <a:srgbClr val="1E2328"/>
              </a:solidFill>
              <a:latin typeface="Montserrat"/>
              <a:ea typeface="Montserrat"/>
              <a:cs typeface="Montserrat"/>
              <a:sym typeface="Montserrat"/>
              <a:hlinkClick r:id="rId7" tooltip="https://www.fashionupproject.com"/>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FCF5A"/>
        </a:solidFill>
        <a:effectLst/>
      </p:bgPr>
    </p:bg>
    <p:spTree>
      <p:nvGrpSpPr>
        <p:cNvPr id="1" name=""/>
        <p:cNvGrpSpPr/>
        <p:nvPr/>
      </p:nvGrpSpPr>
      <p:grpSpPr>
        <a:xfrm>
          <a:off x="0" y="0"/>
          <a:ext cx="0" cy="0"/>
          <a:chOff x="0" y="0"/>
          <a:chExt cx="0" cy="0"/>
        </a:xfrm>
      </p:grpSpPr>
      <p:grpSp>
        <p:nvGrpSpPr>
          <p:cNvPr id="2" name="Group 2"/>
          <p:cNvGrpSpPr/>
          <p:nvPr/>
        </p:nvGrpSpPr>
        <p:grpSpPr>
          <a:xfrm>
            <a:off x="16670568" y="-4762"/>
            <a:ext cx="9525" cy="10296525"/>
            <a:chOff x="0" y="0"/>
            <a:chExt cx="12700" cy="13728700"/>
          </a:xfrm>
        </p:grpSpPr>
        <p:sp>
          <p:nvSpPr>
            <p:cNvPr id="3" name="Freeform 3"/>
            <p:cNvSpPr/>
            <p:nvPr/>
          </p:nvSpPr>
          <p:spPr>
            <a:xfrm>
              <a:off x="0" y="8509"/>
              <a:ext cx="16891" cy="13716001"/>
            </a:xfrm>
            <a:custGeom>
              <a:avLst/>
              <a:gdLst/>
              <a:ahLst/>
              <a:cxnLst/>
              <a:rect l="l" t="t" r="r" b="b"/>
              <a:pathLst>
                <a:path w="16891" h="13716001">
                  <a:moveTo>
                    <a:pt x="0" y="13716001"/>
                  </a:moveTo>
                  <a:lnTo>
                    <a:pt x="0" y="0"/>
                  </a:lnTo>
                  <a:lnTo>
                    <a:pt x="16891" y="0"/>
                  </a:lnTo>
                  <a:lnTo>
                    <a:pt x="16891" y="13716001"/>
                  </a:lnTo>
                  <a:close/>
                </a:path>
              </a:pathLst>
            </a:custGeom>
            <a:solidFill>
              <a:srgbClr val="1E2328"/>
            </a:solidFill>
          </p:spPr>
          <p:txBody>
            <a:bodyPr/>
            <a:lstStyle/>
            <a:p>
              <a:endParaRPr lang="it-IT"/>
            </a:p>
          </p:txBody>
        </p:sp>
      </p:grpSp>
      <p:grpSp>
        <p:nvGrpSpPr>
          <p:cNvPr id="4" name="Group 4"/>
          <p:cNvGrpSpPr/>
          <p:nvPr/>
        </p:nvGrpSpPr>
        <p:grpSpPr>
          <a:xfrm rot="-10800000">
            <a:off x="-4762" y="1019175"/>
            <a:ext cx="18297525" cy="9525"/>
            <a:chOff x="0" y="0"/>
            <a:chExt cx="24396700" cy="12700"/>
          </a:xfrm>
        </p:grpSpPr>
        <p:sp>
          <p:nvSpPr>
            <p:cNvPr id="5" name="Freeform 5"/>
            <p:cNvSpPr/>
            <p:nvPr/>
          </p:nvSpPr>
          <p:spPr>
            <a:xfrm>
              <a:off x="8509" y="0"/>
              <a:ext cx="24384001" cy="16891"/>
            </a:xfrm>
            <a:custGeom>
              <a:avLst/>
              <a:gdLst/>
              <a:ahLst/>
              <a:cxnLst/>
              <a:rect l="l" t="t" r="r" b="b"/>
              <a:pathLst>
                <a:path w="24384001" h="16891">
                  <a:moveTo>
                    <a:pt x="0" y="0"/>
                  </a:moveTo>
                  <a:lnTo>
                    <a:pt x="24384001" y="0"/>
                  </a:lnTo>
                  <a:lnTo>
                    <a:pt x="24384001" y="16891"/>
                  </a:lnTo>
                  <a:lnTo>
                    <a:pt x="0" y="16891"/>
                  </a:lnTo>
                  <a:close/>
                </a:path>
              </a:pathLst>
            </a:custGeom>
            <a:solidFill>
              <a:srgbClr val="1E2328"/>
            </a:solidFill>
          </p:spPr>
          <p:txBody>
            <a:bodyPr/>
            <a:lstStyle/>
            <a:p>
              <a:endParaRPr lang="it-IT"/>
            </a:p>
          </p:txBody>
        </p:sp>
      </p:grpSp>
      <p:grpSp>
        <p:nvGrpSpPr>
          <p:cNvPr id="6" name="Group 6"/>
          <p:cNvGrpSpPr/>
          <p:nvPr/>
        </p:nvGrpSpPr>
        <p:grpSpPr>
          <a:xfrm>
            <a:off x="16675330" y="1028700"/>
            <a:ext cx="1612669" cy="1612670"/>
            <a:chOff x="0" y="0"/>
            <a:chExt cx="2150226" cy="2150226"/>
          </a:xfrm>
        </p:grpSpPr>
        <p:sp>
          <p:nvSpPr>
            <p:cNvPr id="7" name="Freeform 7"/>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2"/>
              <a:stretch>
                <a:fillRect/>
              </a:stretch>
            </a:blipFill>
          </p:spPr>
          <p:txBody>
            <a:bodyPr/>
            <a:lstStyle/>
            <a:p>
              <a:endParaRPr lang="it-IT"/>
            </a:p>
          </p:txBody>
        </p:sp>
      </p:grpSp>
      <p:grpSp>
        <p:nvGrpSpPr>
          <p:cNvPr id="8" name="Group 8"/>
          <p:cNvGrpSpPr/>
          <p:nvPr/>
        </p:nvGrpSpPr>
        <p:grpSpPr>
          <a:xfrm>
            <a:off x="7694579" y="329406"/>
            <a:ext cx="8836979" cy="374650"/>
            <a:chOff x="670560" y="0"/>
            <a:chExt cx="11782637" cy="499533"/>
          </a:xfrm>
        </p:grpSpPr>
        <p:sp>
          <p:nvSpPr>
            <p:cNvPr id="9" name="Freeform 9"/>
            <p:cNvSpPr/>
            <p:nvPr/>
          </p:nvSpPr>
          <p:spPr>
            <a:xfrm>
              <a:off x="670560" y="0"/>
              <a:ext cx="3674958" cy="499533"/>
            </a:xfrm>
            <a:custGeom>
              <a:avLst/>
              <a:gdLst/>
              <a:ahLst/>
              <a:cxnLst/>
              <a:rect l="l" t="t" r="r" b="b"/>
              <a:pathLst>
                <a:path w="3674958" h="499533">
                  <a:moveTo>
                    <a:pt x="0" y="0"/>
                  </a:moveTo>
                  <a:lnTo>
                    <a:pt x="3674958" y="0"/>
                  </a:lnTo>
                  <a:lnTo>
                    <a:pt x="3674958" y="499533"/>
                  </a:lnTo>
                  <a:lnTo>
                    <a:pt x="0" y="499533"/>
                  </a:lnTo>
                  <a:close/>
                </a:path>
              </a:pathLst>
            </a:custGeom>
            <a:solidFill>
              <a:srgbClr val="000000">
                <a:alpha val="0"/>
              </a:srgbClr>
            </a:solidFill>
          </p:spPr>
          <p:txBody>
            <a:bodyPr/>
            <a:lstStyle/>
            <a:p>
              <a:endParaRPr lang="it-IT"/>
            </a:p>
          </p:txBody>
        </p:sp>
        <p:sp>
          <p:nvSpPr>
            <p:cNvPr id="10" name="TextBox 10"/>
            <p:cNvSpPr txBox="1"/>
            <p:nvPr/>
          </p:nvSpPr>
          <p:spPr>
            <a:xfrm>
              <a:off x="8778239" y="0"/>
              <a:ext cx="3674958" cy="499533"/>
            </a:xfrm>
            <a:prstGeom prst="rect">
              <a:avLst/>
            </a:prstGeom>
          </p:spPr>
          <p:txBody>
            <a:bodyPr lIns="0" tIns="0" rIns="0" bIns="0" rtlCol="0" anchor="t"/>
            <a:lstStyle/>
            <a:p>
              <a:pPr algn="ctr">
                <a:lnSpc>
                  <a:spcPts val="3049"/>
                </a:lnSpc>
              </a:pPr>
              <a:r>
                <a:rPr lang="en-US" sz="2499">
                  <a:solidFill>
                    <a:srgbClr val="1E2328"/>
                  </a:solidFill>
                  <a:latin typeface="Montserrat"/>
                  <a:ea typeface="Montserrat"/>
                  <a:cs typeface="Montserrat"/>
                  <a:sym typeface="Montserrat"/>
                </a:rPr>
                <a:t>Module 6, Unit 2</a:t>
              </a:r>
            </a:p>
          </p:txBody>
        </p:sp>
      </p:grpSp>
      <p:grpSp>
        <p:nvGrpSpPr>
          <p:cNvPr id="11" name="Group 11"/>
          <p:cNvGrpSpPr/>
          <p:nvPr/>
        </p:nvGrpSpPr>
        <p:grpSpPr>
          <a:xfrm rot="-10800000">
            <a:off x="-4762" y="1019174"/>
            <a:ext cx="18297525" cy="9525"/>
            <a:chOff x="0" y="0"/>
            <a:chExt cx="24396700" cy="12700"/>
          </a:xfrm>
        </p:grpSpPr>
        <p:sp>
          <p:nvSpPr>
            <p:cNvPr id="12" name="Freeform 12"/>
            <p:cNvSpPr/>
            <p:nvPr/>
          </p:nvSpPr>
          <p:spPr>
            <a:xfrm>
              <a:off x="635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txBody>
            <a:bodyPr/>
            <a:lstStyle/>
            <a:p>
              <a:endParaRPr lang="it-IT"/>
            </a:p>
          </p:txBody>
        </p:sp>
      </p:grpSp>
      <p:sp>
        <p:nvSpPr>
          <p:cNvPr id="13" name="Freeform 13"/>
          <p:cNvSpPr/>
          <p:nvPr/>
        </p:nvSpPr>
        <p:spPr>
          <a:xfrm>
            <a:off x="6048375" y="7479555"/>
            <a:ext cx="1028700" cy="2807445"/>
          </a:xfrm>
          <a:custGeom>
            <a:avLst/>
            <a:gdLst/>
            <a:ahLst/>
            <a:cxnLst/>
            <a:rect l="l" t="t" r="r" b="b"/>
            <a:pathLst>
              <a:path w="1028700" h="2807445">
                <a:moveTo>
                  <a:pt x="0" y="0"/>
                </a:moveTo>
                <a:lnTo>
                  <a:pt x="1028700" y="0"/>
                </a:lnTo>
                <a:lnTo>
                  <a:pt x="1028700" y="2807445"/>
                </a:lnTo>
                <a:lnTo>
                  <a:pt x="0" y="28074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a:p>
        </p:txBody>
      </p:sp>
      <p:grpSp>
        <p:nvGrpSpPr>
          <p:cNvPr id="14" name="Group 14"/>
          <p:cNvGrpSpPr/>
          <p:nvPr/>
        </p:nvGrpSpPr>
        <p:grpSpPr>
          <a:xfrm>
            <a:off x="1028700" y="1236484"/>
            <a:ext cx="9225296" cy="1197102"/>
            <a:chOff x="0" y="0"/>
            <a:chExt cx="12300395" cy="1596136"/>
          </a:xfrm>
        </p:grpSpPr>
        <p:sp>
          <p:nvSpPr>
            <p:cNvPr id="15" name="Freeform 15"/>
            <p:cNvSpPr/>
            <p:nvPr/>
          </p:nvSpPr>
          <p:spPr>
            <a:xfrm>
              <a:off x="0" y="0"/>
              <a:ext cx="12300395" cy="1596136"/>
            </a:xfrm>
            <a:custGeom>
              <a:avLst/>
              <a:gdLst/>
              <a:ahLst/>
              <a:cxnLst/>
              <a:rect l="l" t="t" r="r" b="b"/>
              <a:pathLst>
                <a:path w="12300395" h="1596136">
                  <a:moveTo>
                    <a:pt x="0" y="0"/>
                  </a:moveTo>
                  <a:lnTo>
                    <a:pt x="12300395" y="0"/>
                  </a:lnTo>
                  <a:lnTo>
                    <a:pt x="12300395" y="1596136"/>
                  </a:lnTo>
                  <a:lnTo>
                    <a:pt x="0" y="1596136"/>
                  </a:lnTo>
                  <a:close/>
                </a:path>
              </a:pathLst>
            </a:custGeom>
            <a:solidFill>
              <a:srgbClr val="000000">
                <a:alpha val="0"/>
              </a:srgbClr>
            </a:solidFill>
          </p:spPr>
          <p:txBody>
            <a:bodyPr/>
            <a:lstStyle/>
            <a:p>
              <a:endParaRPr lang="it-IT"/>
            </a:p>
          </p:txBody>
        </p:sp>
        <p:sp>
          <p:nvSpPr>
            <p:cNvPr id="16" name="TextBox 16"/>
            <p:cNvSpPr txBox="1"/>
            <p:nvPr/>
          </p:nvSpPr>
          <p:spPr>
            <a:xfrm>
              <a:off x="0" y="114300"/>
              <a:ext cx="12300395" cy="1481836"/>
            </a:xfrm>
            <a:prstGeom prst="rect">
              <a:avLst/>
            </a:prstGeom>
          </p:spPr>
          <p:txBody>
            <a:bodyPr lIns="0" tIns="0" rIns="0" bIns="0" rtlCol="0" anchor="t"/>
            <a:lstStyle/>
            <a:p>
              <a:pPr algn="l">
                <a:lnSpc>
                  <a:spcPts val="6000"/>
                </a:lnSpc>
              </a:pPr>
              <a:r>
                <a:rPr lang="en-US" sz="6000">
                  <a:solidFill>
                    <a:srgbClr val="1E2328"/>
                  </a:solidFill>
                  <a:latin typeface="DM Serif Display"/>
                  <a:ea typeface="DM Serif Display"/>
                  <a:cs typeface="DM Serif Display"/>
                  <a:sym typeface="DM Serif Display"/>
                </a:rPr>
                <a:t>OpenSCAD (Free Program)</a:t>
              </a:r>
            </a:p>
          </p:txBody>
        </p:sp>
      </p:grpSp>
      <p:grpSp>
        <p:nvGrpSpPr>
          <p:cNvPr id="17" name="Group 17"/>
          <p:cNvGrpSpPr/>
          <p:nvPr/>
        </p:nvGrpSpPr>
        <p:grpSpPr>
          <a:xfrm>
            <a:off x="1028700" y="3122295"/>
            <a:ext cx="15258511" cy="2021205"/>
            <a:chOff x="0" y="0"/>
            <a:chExt cx="20344681" cy="2694940"/>
          </a:xfrm>
        </p:grpSpPr>
        <p:sp>
          <p:nvSpPr>
            <p:cNvPr id="18" name="Freeform 18"/>
            <p:cNvSpPr/>
            <p:nvPr/>
          </p:nvSpPr>
          <p:spPr>
            <a:xfrm>
              <a:off x="0" y="0"/>
              <a:ext cx="20344681" cy="2694940"/>
            </a:xfrm>
            <a:custGeom>
              <a:avLst/>
              <a:gdLst/>
              <a:ahLst/>
              <a:cxnLst/>
              <a:rect l="l" t="t" r="r" b="b"/>
              <a:pathLst>
                <a:path w="20344681" h="2694940">
                  <a:moveTo>
                    <a:pt x="0" y="0"/>
                  </a:moveTo>
                  <a:lnTo>
                    <a:pt x="20344681" y="0"/>
                  </a:lnTo>
                  <a:lnTo>
                    <a:pt x="20344681" y="2694940"/>
                  </a:lnTo>
                  <a:lnTo>
                    <a:pt x="0" y="2694940"/>
                  </a:lnTo>
                  <a:close/>
                </a:path>
              </a:pathLst>
            </a:custGeom>
            <a:solidFill>
              <a:srgbClr val="000000">
                <a:alpha val="0"/>
              </a:srgbClr>
            </a:solidFill>
          </p:spPr>
          <p:txBody>
            <a:bodyPr/>
            <a:lstStyle/>
            <a:p>
              <a:endParaRPr lang="it-IT"/>
            </a:p>
          </p:txBody>
        </p:sp>
        <p:sp>
          <p:nvSpPr>
            <p:cNvPr id="19" name="TextBox 19"/>
            <p:cNvSpPr txBox="1"/>
            <p:nvPr/>
          </p:nvSpPr>
          <p:spPr>
            <a:xfrm>
              <a:off x="0" y="-57150"/>
              <a:ext cx="20344681" cy="2752090"/>
            </a:xfrm>
            <a:prstGeom prst="rect">
              <a:avLst/>
            </a:prstGeom>
          </p:spPr>
          <p:txBody>
            <a:bodyPr lIns="0" tIns="0" rIns="0" bIns="0" rtlCol="0" anchor="t"/>
            <a:lstStyle/>
            <a:p>
              <a:pPr algn="just">
                <a:lnSpc>
                  <a:spcPts val="3299"/>
                </a:lnSpc>
              </a:pPr>
              <a:r>
                <a:rPr lang="en-US" sz="2150" dirty="0" err="1">
                  <a:solidFill>
                    <a:srgbClr val="1E2328"/>
                  </a:solidFill>
                  <a:latin typeface="Montserrat"/>
                  <a:ea typeface="Montserrat"/>
                  <a:cs typeface="Montserrat"/>
                  <a:sym typeface="Montserrat"/>
                </a:rPr>
                <a:t>OpenSCAD</a:t>
              </a:r>
              <a:r>
                <a:rPr lang="en-US" sz="2150" dirty="0">
                  <a:solidFill>
                    <a:srgbClr val="1E2328"/>
                  </a:solidFill>
                  <a:latin typeface="Montserrat"/>
                  <a:ea typeface="Montserrat"/>
                  <a:cs typeface="Montserrat"/>
                  <a:sym typeface="Montserrat"/>
                </a:rPr>
                <a:t> is a</a:t>
              </a:r>
              <a:r>
                <a:rPr lang="en-US" sz="2150" b="1" dirty="0">
                  <a:solidFill>
                    <a:srgbClr val="1E2328"/>
                  </a:solidFill>
                  <a:latin typeface="Montserrat Bold"/>
                  <a:ea typeface="Montserrat Bold"/>
                  <a:cs typeface="Montserrat Bold"/>
                  <a:sym typeface="Montserrat Bold"/>
                </a:rPr>
                <a:t> script-based modeling software</a:t>
              </a:r>
              <a:r>
                <a:rPr lang="en-US" sz="2150" dirty="0">
                  <a:solidFill>
                    <a:srgbClr val="1E2328"/>
                  </a:solidFill>
                  <a:latin typeface="Montserrat"/>
                  <a:ea typeface="Montserrat"/>
                  <a:cs typeface="Montserrat"/>
                  <a:sym typeface="Montserrat"/>
                </a:rPr>
                <a:t> that allows designers to create precise 3D models through coding. It’s useful for those who want to </a:t>
              </a:r>
              <a:r>
                <a:rPr lang="en-US" sz="2150" b="1" dirty="0">
                  <a:solidFill>
                    <a:srgbClr val="1E2328"/>
                  </a:solidFill>
                  <a:latin typeface="Montserrat Bold"/>
                  <a:ea typeface="Montserrat Bold"/>
                  <a:cs typeface="Montserrat Bold"/>
                  <a:sym typeface="Montserrat Bold"/>
                </a:rPr>
                <a:t>generate parametric fashion</a:t>
              </a:r>
              <a:r>
                <a:rPr lang="en-US" sz="2150" dirty="0">
                  <a:solidFill>
                    <a:srgbClr val="1E2328"/>
                  </a:solidFill>
                  <a:latin typeface="Montserrat"/>
                  <a:ea typeface="Montserrat"/>
                  <a:cs typeface="Montserrat"/>
                  <a:sym typeface="Montserrat"/>
                </a:rPr>
                <a:t> components with mathematical accuracy.</a:t>
              </a:r>
              <a:endParaRPr lang="it-IT" sz="2150" dirty="0"/>
            </a:p>
          </p:txBody>
        </p:sp>
      </p:grpSp>
      <p:grpSp>
        <p:nvGrpSpPr>
          <p:cNvPr id="20" name="Group 20"/>
          <p:cNvGrpSpPr/>
          <p:nvPr/>
        </p:nvGrpSpPr>
        <p:grpSpPr>
          <a:xfrm>
            <a:off x="7599573" y="4488024"/>
            <a:ext cx="8709638" cy="6074375"/>
            <a:chOff x="0" y="-424349"/>
            <a:chExt cx="11612850" cy="8099166"/>
          </a:xfrm>
        </p:grpSpPr>
        <p:sp>
          <p:nvSpPr>
            <p:cNvPr id="21" name="Freeform 21"/>
            <p:cNvSpPr/>
            <p:nvPr/>
          </p:nvSpPr>
          <p:spPr>
            <a:xfrm>
              <a:off x="0" y="0"/>
              <a:ext cx="11583517" cy="7674817"/>
            </a:xfrm>
            <a:custGeom>
              <a:avLst/>
              <a:gdLst/>
              <a:ahLst/>
              <a:cxnLst/>
              <a:rect l="l" t="t" r="r" b="b"/>
              <a:pathLst>
                <a:path w="11583517" h="7674817">
                  <a:moveTo>
                    <a:pt x="0" y="0"/>
                  </a:moveTo>
                  <a:lnTo>
                    <a:pt x="11583517" y="0"/>
                  </a:lnTo>
                  <a:lnTo>
                    <a:pt x="11583517" y="7674817"/>
                  </a:lnTo>
                  <a:lnTo>
                    <a:pt x="0" y="7674817"/>
                  </a:lnTo>
                  <a:close/>
                </a:path>
              </a:pathLst>
            </a:custGeom>
            <a:solidFill>
              <a:srgbClr val="000000">
                <a:alpha val="0"/>
              </a:srgbClr>
            </a:solidFill>
          </p:spPr>
          <p:txBody>
            <a:bodyPr/>
            <a:lstStyle/>
            <a:p>
              <a:endParaRPr lang="it-IT"/>
            </a:p>
          </p:txBody>
        </p:sp>
        <p:sp>
          <p:nvSpPr>
            <p:cNvPr id="22" name="TextBox 22"/>
            <p:cNvSpPr txBox="1"/>
            <p:nvPr/>
          </p:nvSpPr>
          <p:spPr>
            <a:xfrm>
              <a:off x="29333" y="-424349"/>
              <a:ext cx="11583517" cy="7731968"/>
            </a:xfrm>
            <a:prstGeom prst="rect">
              <a:avLst/>
            </a:prstGeom>
          </p:spPr>
          <p:txBody>
            <a:bodyPr lIns="0" tIns="0" rIns="0" bIns="0" rtlCol="0" anchor="t"/>
            <a:lstStyle/>
            <a:p>
              <a:pPr algn="just">
                <a:lnSpc>
                  <a:spcPts val="3298"/>
                </a:lnSpc>
              </a:pPr>
              <a:r>
                <a:rPr lang="en-US" sz="2199" u="sng" dirty="0">
                  <a:solidFill>
                    <a:srgbClr val="1E2328"/>
                  </a:solidFill>
                  <a:latin typeface="Montserrat"/>
                  <a:ea typeface="Montserrat"/>
                  <a:cs typeface="Montserrat"/>
                  <a:sym typeface="Montserrat"/>
                </a:rPr>
                <a:t>Main Features:</a:t>
              </a:r>
              <a:endParaRPr lang="it-IT"/>
            </a:p>
            <a:p>
              <a:pPr marL="474345" lvl="1" indent="-236855" algn="just">
                <a:lnSpc>
                  <a:spcPts val="3298"/>
                </a:lnSpc>
                <a:buFont typeface="Arial"/>
                <a:buChar char="•"/>
              </a:pPr>
              <a:r>
                <a:rPr lang="en-US" sz="2199" b="1" dirty="0">
                  <a:solidFill>
                    <a:srgbClr val="1E2328"/>
                  </a:solidFill>
                  <a:latin typeface="Montserrat Bold"/>
                  <a:ea typeface="Montserrat Bold"/>
                  <a:cs typeface="Montserrat Bold"/>
                  <a:sym typeface="Montserrat Bold"/>
                </a:rPr>
                <a:t>Code-Based Modeling</a:t>
              </a:r>
              <a:r>
                <a:rPr lang="en-US" sz="2199" dirty="0">
                  <a:solidFill>
                    <a:srgbClr val="1E2328"/>
                  </a:solidFill>
                  <a:latin typeface="Montserrat"/>
                  <a:ea typeface="Montserrat"/>
                  <a:cs typeface="Montserrat"/>
                  <a:sym typeface="Montserrat"/>
                </a:rPr>
                <a:t>: Designs are created using scripts instead of graphical tools.</a:t>
              </a:r>
              <a:endParaRPr lang="en-US" sz="2199" dirty="0">
                <a:solidFill>
                  <a:srgbClr val="1E2328"/>
                </a:solidFill>
                <a:latin typeface="Montserrat"/>
                <a:ea typeface="Montserrat"/>
                <a:cs typeface="Montserrat"/>
              </a:endParaRPr>
            </a:p>
            <a:p>
              <a:pPr marL="474345" lvl="1" indent="-236855" algn="just">
                <a:lnSpc>
                  <a:spcPts val="3298"/>
                </a:lnSpc>
                <a:buFont typeface="Arial"/>
                <a:buChar char="•"/>
              </a:pPr>
              <a:r>
                <a:rPr lang="en-US" sz="2199" b="1" dirty="0">
                  <a:solidFill>
                    <a:srgbClr val="1E2328"/>
                  </a:solidFill>
                  <a:latin typeface="Montserrat Bold"/>
                  <a:ea typeface="Montserrat Bold"/>
                  <a:cs typeface="Montserrat Bold"/>
                  <a:sym typeface="Montserrat Bold"/>
                </a:rPr>
                <a:t>Highly Precise Measurements</a:t>
              </a:r>
              <a:r>
                <a:rPr lang="en-US" sz="2199" dirty="0">
                  <a:solidFill>
                    <a:srgbClr val="1E2328"/>
                  </a:solidFill>
                  <a:latin typeface="Montserrat"/>
                  <a:ea typeface="Montserrat"/>
                  <a:cs typeface="Montserrat"/>
                  <a:sym typeface="Montserrat"/>
                </a:rPr>
                <a:t>: Perfect for technical pattern designs.</a:t>
              </a:r>
              <a:endParaRPr lang="en-US" sz="2199" dirty="0">
                <a:solidFill>
                  <a:srgbClr val="1E2328"/>
                </a:solidFill>
                <a:latin typeface="Montserrat"/>
                <a:ea typeface="Montserrat"/>
                <a:cs typeface="Montserrat"/>
              </a:endParaRPr>
            </a:p>
            <a:p>
              <a:pPr marL="474345" lvl="1" indent="-236855" algn="just">
                <a:lnSpc>
                  <a:spcPts val="3299"/>
                </a:lnSpc>
                <a:buFont typeface="Arial"/>
                <a:buChar char="•"/>
              </a:pPr>
              <a:r>
                <a:rPr lang="en-US" sz="2199" b="1" dirty="0">
                  <a:solidFill>
                    <a:srgbClr val="1E2328"/>
                  </a:solidFill>
                  <a:latin typeface="Montserrat Bold"/>
                  <a:ea typeface="Montserrat Bold"/>
                  <a:cs typeface="Montserrat Bold"/>
                  <a:sym typeface="Montserrat Bold"/>
                </a:rPr>
                <a:t>Customizable Parametric Models</a:t>
              </a:r>
              <a:r>
                <a:rPr lang="en-US" sz="2199" dirty="0">
                  <a:solidFill>
                    <a:srgbClr val="1E2328"/>
                  </a:solidFill>
                  <a:latin typeface="Montserrat"/>
                  <a:ea typeface="Montserrat"/>
                  <a:cs typeface="Montserrat"/>
                  <a:sym typeface="Montserrat"/>
                </a:rPr>
                <a:t>: Users can create reusable templates for garment components.</a:t>
              </a:r>
              <a:endParaRPr lang="el-GR" sz="2199" dirty="0">
                <a:solidFill>
                  <a:srgbClr val="1E2328"/>
                </a:solidFill>
                <a:latin typeface="Montserrat"/>
                <a:ea typeface="Montserrat"/>
                <a:cs typeface="Montserrat"/>
              </a:endParaRPr>
            </a:p>
            <a:p>
              <a:pPr marL="474345" lvl="1" indent="-236855" algn="just">
                <a:lnSpc>
                  <a:spcPts val="3299"/>
                </a:lnSpc>
                <a:buFont typeface="Arial"/>
                <a:buChar char="•"/>
              </a:pPr>
              <a:endParaRPr lang="en-US" sz="2199" dirty="0">
                <a:solidFill>
                  <a:srgbClr val="1E2328"/>
                </a:solidFill>
                <a:latin typeface="Montserrat"/>
                <a:ea typeface="Montserrat"/>
                <a:cs typeface="Montserrat"/>
              </a:endParaRPr>
            </a:p>
            <a:p>
              <a:pPr algn="just">
                <a:lnSpc>
                  <a:spcPts val="3298"/>
                </a:lnSpc>
              </a:pPr>
              <a:r>
                <a:rPr lang="en-US" sz="2199" u="sng" dirty="0">
                  <a:solidFill>
                    <a:srgbClr val="1E2328"/>
                  </a:solidFill>
                  <a:latin typeface="Montserrat"/>
                  <a:ea typeface="Montserrat"/>
                  <a:cs typeface="Montserrat"/>
                  <a:sym typeface="Montserrat"/>
                </a:rPr>
                <a:t>Best For:</a:t>
              </a:r>
              <a:endParaRPr lang="en-US" sz="2199" u="sng" dirty="0">
                <a:solidFill>
                  <a:srgbClr val="1E2328"/>
                </a:solidFill>
                <a:latin typeface="Montserrat"/>
                <a:ea typeface="Montserrat"/>
                <a:cs typeface="Montserrat"/>
              </a:endParaRPr>
            </a:p>
            <a:p>
              <a:pPr marL="474345" lvl="1" indent="-236855" algn="just">
                <a:lnSpc>
                  <a:spcPts val="3298"/>
                </a:lnSpc>
                <a:buFont typeface="Arial"/>
                <a:buChar char="•"/>
              </a:pPr>
              <a:r>
                <a:rPr lang="en-US" sz="2199" dirty="0">
                  <a:solidFill>
                    <a:srgbClr val="1E2328"/>
                  </a:solidFill>
                  <a:latin typeface="Montserrat"/>
                  <a:ea typeface="Montserrat"/>
                  <a:cs typeface="Montserrat"/>
                  <a:sym typeface="Montserrat"/>
                </a:rPr>
                <a:t>Designers with coding knowledge who need </a:t>
              </a:r>
              <a:r>
                <a:rPr lang="en-US" sz="2199" b="1" dirty="0">
                  <a:solidFill>
                    <a:srgbClr val="1E2328"/>
                  </a:solidFill>
                  <a:latin typeface="Montserrat Bold"/>
                  <a:ea typeface="Montserrat Bold"/>
                  <a:cs typeface="Montserrat Bold"/>
                  <a:sym typeface="Montserrat Bold"/>
                </a:rPr>
                <a:t>precision-based garment components.</a:t>
              </a:r>
              <a:endParaRPr lang="en-US" sz="2199" b="1" dirty="0">
                <a:solidFill>
                  <a:srgbClr val="1E2328"/>
                </a:solidFill>
                <a:latin typeface="Montserrat Bold"/>
                <a:ea typeface="Montserrat Bold"/>
                <a:cs typeface="Montserrat Bold"/>
              </a:endParaRPr>
            </a:p>
            <a:p>
              <a:pPr marL="474345" lvl="1" indent="-236855" algn="just">
                <a:lnSpc>
                  <a:spcPts val="3298"/>
                </a:lnSpc>
                <a:buFont typeface="Arial"/>
                <a:buChar char="•"/>
              </a:pPr>
              <a:r>
                <a:rPr lang="en-US" sz="2199" b="1" dirty="0">
                  <a:solidFill>
                    <a:srgbClr val="1E2328"/>
                  </a:solidFill>
                  <a:latin typeface="Montserrat Bold"/>
                  <a:ea typeface="Montserrat Bold"/>
                  <a:cs typeface="Montserrat Bold"/>
                  <a:sym typeface="Montserrat Bold"/>
                </a:rPr>
                <a:t>Technical fashion designers</a:t>
              </a:r>
              <a:r>
                <a:rPr lang="en-US" sz="2199" dirty="0">
                  <a:solidFill>
                    <a:srgbClr val="1E2328"/>
                  </a:solidFill>
                  <a:latin typeface="Montserrat"/>
                  <a:ea typeface="Montserrat"/>
                  <a:cs typeface="Montserrat"/>
                  <a:sym typeface="Montserrat"/>
                </a:rPr>
                <a:t> working on structured or geometric designs.</a:t>
              </a:r>
              <a:endParaRPr lang="en-US" sz="2199" dirty="0">
                <a:solidFill>
                  <a:srgbClr val="1E2328"/>
                </a:solidFill>
                <a:latin typeface="Montserrat"/>
                <a:ea typeface="Montserrat"/>
                <a:cs typeface="Montserrat"/>
              </a:endParaRPr>
            </a:p>
            <a:p>
              <a:pPr algn="l">
                <a:lnSpc>
                  <a:spcPts val="3299"/>
                </a:lnSpc>
              </a:pPr>
              <a:endParaRPr lang="en-US" sz="2199" dirty="0">
                <a:solidFill>
                  <a:srgbClr val="1E2328"/>
                </a:solidFill>
                <a:latin typeface="Montserrat"/>
                <a:ea typeface="Montserrat"/>
                <a:cs typeface="Montserrat"/>
                <a:sym typeface="Montserrat"/>
              </a:endParaRPr>
            </a:p>
            <a:p>
              <a:pPr algn="l">
                <a:lnSpc>
                  <a:spcPts val="3298"/>
                </a:lnSpc>
              </a:pPr>
              <a:endParaRPr lang="en-US" sz="2199" dirty="0">
                <a:solidFill>
                  <a:srgbClr val="1E2328"/>
                </a:solidFill>
                <a:latin typeface="Montserrat"/>
                <a:ea typeface="Montserrat"/>
                <a:cs typeface="Montserrat"/>
                <a:sym typeface="Montserrat"/>
              </a:endParaRPr>
            </a:p>
          </p:txBody>
        </p:sp>
      </p:grpSp>
      <p:grpSp>
        <p:nvGrpSpPr>
          <p:cNvPr id="23" name="Group 23"/>
          <p:cNvGrpSpPr/>
          <p:nvPr/>
        </p:nvGrpSpPr>
        <p:grpSpPr>
          <a:xfrm>
            <a:off x="1031566" y="351095"/>
            <a:ext cx="4506489" cy="384175"/>
            <a:chOff x="0" y="0"/>
            <a:chExt cx="6008652" cy="512233"/>
          </a:xfrm>
        </p:grpSpPr>
        <p:sp>
          <p:nvSpPr>
            <p:cNvPr id="24" name="Freeform 24"/>
            <p:cNvSpPr/>
            <p:nvPr/>
          </p:nvSpPr>
          <p:spPr>
            <a:xfrm>
              <a:off x="0" y="0"/>
              <a:ext cx="6008652" cy="512233"/>
            </a:xfrm>
            <a:custGeom>
              <a:avLst/>
              <a:gdLst/>
              <a:ahLst/>
              <a:cxnLst/>
              <a:rect l="l" t="t" r="r" b="b"/>
              <a:pathLst>
                <a:path w="6008652" h="512233">
                  <a:moveTo>
                    <a:pt x="0" y="0"/>
                  </a:moveTo>
                  <a:lnTo>
                    <a:pt x="6008652" y="0"/>
                  </a:lnTo>
                  <a:lnTo>
                    <a:pt x="6008652" y="512233"/>
                  </a:lnTo>
                  <a:lnTo>
                    <a:pt x="0" y="512233"/>
                  </a:lnTo>
                  <a:close/>
                </a:path>
              </a:pathLst>
            </a:custGeom>
            <a:solidFill>
              <a:srgbClr val="000000">
                <a:alpha val="0"/>
              </a:srgbClr>
            </a:solidFill>
          </p:spPr>
          <p:txBody>
            <a:bodyPr/>
            <a:lstStyle/>
            <a:p>
              <a:endParaRPr lang="it-IT"/>
            </a:p>
          </p:txBody>
        </p:sp>
        <p:sp>
          <p:nvSpPr>
            <p:cNvPr id="25" name="TextBox 25"/>
            <p:cNvSpPr txBox="1"/>
            <p:nvPr/>
          </p:nvSpPr>
          <p:spPr>
            <a:xfrm>
              <a:off x="0" y="-9525"/>
              <a:ext cx="6008652" cy="521758"/>
            </a:xfrm>
            <a:prstGeom prst="rect">
              <a:avLst/>
            </a:prstGeom>
          </p:spPr>
          <p:txBody>
            <a:bodyPr lIns="0" tIns="0" rIns="0" bIns="0" rtlCol="0" anchor="t"/>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grpSp>
      <p:sp>
        <p:nvSpPr>
          <p:cNvPr id="26" name="Freeform 26"/>
          <p:cNvSpPr/>
          <p:nvPr/>
        </p:nvSpPr>
        <p:spPr>
          <a:xfrm>
            <a:off x="10879990" y="1294354"/>
            <a:ext cx="5164585" cy="1562287"/>
          </a:xfrm>
          <a:custGeom>
            <a:avLst/>
            <a:gdLst/>
            <a:ahLst/>
            <a:cxnLst/>
            <a:rect l="l" t="t" r="r" b="b"/>
            <a:pathLst>
              <a:path w="5164585" h="1562287">
                <a:moveTo>
                  <a:pt x="0" y="0"/>
                </a:moveTo>
                <a:lnTo>
                  <a:pt x="5164585" y="0"/>
                </a:lnTo>
                <a:lnTo>
                  <a:pt x="5164585" y="1562287"/>
                </a:lnTo>
                <a:lnTo>
                  <a:pt x="0" y="1562287"/>
                </a:lnTo>
                <a:lnTo>
                  <a:pt x="0" y="0"/>
                </a:lnTo>
                <a:close/>
              </a:path>
            </a:pathLst>
          </a:custGeom>
          <a:blipFill>
            <a:blip r:embed="rId5"/>
            <a:stretch>
              <a:fillRect/>
            </a:stretch>
          </a:blipFill>
        </p:spPr>
        <p:txBody>
          <a:bodyPr/>
          <a:lstStyle/>
          <a:p>
            <a:endParaRPr lang="it-IT"/>
          </a:p>
        </p:txBody>
      </p:sp>
      <p:sp>
        <p:nvSpPr>
          <p:cNvPr id="27" name="Freeform 27"/>
          <p:cNvSpPr/>
          <p:nvPr/>
        </p:nvSpPr>
        <p:spPr>
          <a:xfrm>
            <a:off x="1031566" y="5194838"/>
            <a:ext cx="5092162" cy="5092162"/>
          </a:xfrm>
          <a:custGeom>
            <a:avLst/>
            <a:gdLst/>
            <a:ahLst/>
            <a:cxnLst/>
            <a:rect l="l" t="t" r="r" b="b"/>
            <a:pathLst>
              <a:path w="5092162" h="5092162">
                <a:moveTo>
                  <a:pt x="0" y="0"/>
                </a:moveTo>
                <a:lnTo>
                  <a:pt x="5092162" y="0"/>
                </a:lnTo>
                <a:lnTo>
                  <a:pt x="5092162" y="5092162"/>
                </a:lnTo>
                <a:lnTo>
                  <a:pt x="0" y="5092162"/>
                </a:lnTo>
                <a:lnTo>
                  <a:pt x="0" y="0"/>
                </a:lnTo>
                <a:close/>
              </a:path>
            </a:pathLst>
          </a:custGeom>
          <a:blipFill>
            <a:blip r:embed="rId6"/>
            <a:stretch>
              <a:fillRect/>
            </a:stretch>
          </a:blipFill>
        </p:spPr>
        <p:txBody>
          <a:bodyPr/>
          <a:lstStyle/>
          <a:p>
            <a:endParaRPr lang="it-IT"/>
          </a:p>
        </p:txBody>
      </p:sp>
      <p:sp>
        <p:nvSpPr>
          <p:cNvPr id="28" name="TextBox 28"/>
          <p:cNvSpPr txBox="1"/>
          <p:nvPr/>
        </p:nvSpPr>
        <p:spPr>
          <a:xfrm rot="16200000">
            <a:off x="15869100" y="7509908"/>
            <a:ext cx="3225130" cy="27165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7" tooltip="https://www.fashionupproject.com"/>
              </a:rPr>
              <a:t>www.fashionupproject.com</a:t>
            </a:r>
            <a:endParaRPr lang="en-US" sz="1800" u="sng">
              <a:solidFill>
                <a:srgbClr val="1E2328"/>
              </a:solidFill>
              <a:latin typeface="Montserrat"/>
              <a:ea typeface="Montserrat"/>
              <a:cs typeface="Montserrat"/>
              <a:sym typeface="Montserrat"/>
              <a:hlinkClick r:id="rId7" tooltip="https://www.fashionupproject.com"/>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a:off x="16670568" y="-4762"/>
            <a:ext cx="9525" cy="10296525"/>
            <a:chOff x="0" y="0"/>
            <a:chExt cx="12700" cy="13728700"/>
          </a:xfrm>
        </p:grpSpPr>
        <p:sp>
          <p:nvSpPr>
            <p:cNvPr id="3" name="Freeform 3"/>
            <p:cNvSpPr/>
            <p:nvPr/>
          </p:nvSpPr>
          <p:spPr>
            <a:xfrm>
              <a:off x="0" y="8509"/>
              <a:ext cx="16891" cy="13716001"/>
            </a:xfrm>
            <a:custGeom>
              <a:avLst/>
              <a:gdLst/>
              <a:ahLst/>
              <a:cxnLst/>
              <a:rect l="l" t="t" r="r" b="b"/>
              <a:pathLst>
                <a:path w="16891" h="13716001">
                  <a:moveTo>
                    <a:pt x="0" y="13716001"/>
                  </a:moveTo>
                  <a:lnTo>
                    <a:pt x="0" y="0"/>
                  </a:lnTo>
                  <a:lnTo>
                    <a:pt x="16891" y="0"/>
                  </a:lnTo>
                  <a:lnTo>
                    <a:pt x="16891" y="13716001"/>
                  </a:lnTo>
                  <a:close/>
                </a:path>
              </a:pathLst>
            </a:custGeom>
            <a:solidFill>
              <a:srgbClr val="1E2328"/>
            </a:solidFill>
          </p:spPr>
          <p:txBody>
            <a:bodyPr/>
            <a:lstStyle/>
            <a:p>
              <a:endParaRPr lang="it-IT"/>
            </a:p>
          </p:txBody>
        </p:sp>
      </p:grpSp>
      <p:grpSp>
        <p:nvGrpSpPr>
          <p:cNvPr id="4" name="Group 4"/>
          <p:cNvGrpSpPr/>
          <p:nvPr/>
        </p:nvGrpSpPr>
        <p:grpSpPr>
          <a:xfrm rot="-10800000">
            <a:off x="-4762" y="1019175"/>
            <a:ext cx="18297525" cy="9525"/>
            <a:chOff x="0" y="0"/>
            <a:chExt cx="24396700" cy="12700"/>
          </a:xfrm>
        </p:grpSpPr>
        <p:sp>
          <p:nvSpPr>
            <p:cNvPr id="5" name="Freeform 5"/>
            <p:cNvSpPr/>
            <p:nvPr/>
          </p:nvSpPr>
          <p:spPr>
            <a:xfrm>
              <a:off x="8509" y="0"/>
              <a:ext cx="24384001" cy="16891"/>
            </a:xfrm>
            <a:custGeom>
              <a:avLst/>
              <a:gdLst/>
              <a:ahLst/>
              <a:cxnLst/>
              <a:rect l="l" t="t" r="r" b="b"/>
              <a:pathLst>
                <a:path w="24384001" h="16891">
                  <a:moveTo>
                    <a:pt x="0" y="0"/>
                  </a:moveTo>
                  <a:lnTo>
                    <a:pt x="24384001" y="0"/>
                  </a:lnTo>
                  <a:lnTo>
                    <a:pt x="24384001" y="16891"/>
                  </a:lnTo>
                  <a:lnTo>
                    <a:pt x="0" y="16891"/>
                  </a:lnTo>
                  <a:close/>
                </a:path>
              </a:pathLst>
            </a:custGeom>
            <a:solidFill>
              <a:srgbClr val="1E2328"/>
            </a:solidFill>
          </p:spPr>
          <p:txBody>
            <a:bodyPr/>
            <a:lstStyle/>
            <a:p>
              <a:endParaRPr lang="it-IT"/>
            </a:p>
          </p:txBody>
        </p:sp>
      </p:grpSp>
      <p:grpSp>
        <p:nvGrpSpPr>
          <p:cNvPr id="6" name="Group 6"/>
          <p:cNvGrpSpPr/>
          <p:nvPr/>
        </p:nvGrpSpPr>
        <p:grpSpPr>
          <a:xfrm>
            <a:off x="16675330" y="1028700"/>
            <a:ext cx="1612669" cy="1612670"/>
            <a:chOff x="0" y="0"/>
            <a:chExt cx="2150226" cy="2150226"/>
          </a:xfrm>
        </p:grpSpPr>
        <p:sp>
          <p:nvSpPr>
            <p:cNvPr id="7" name="Freeform 7"/>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2"/>
              <a:stretch>
                <a:fillRect/>
              </a:stretch>
            </a:blipFill>
          </p:spPr>
          <p:txBody>
            <a:bodyPr/>
            <a:lstStyle/>
            <a:p>
              <a:endParaRPr lang="it-IT"/>
            </a:p>
          </p:txBody>
        </p:sp>
      </p:grpSp>
      <p:grpSp>
        <p:nvGrpSpPr>
          <p:cNvPr id="8" name="Group 8"/>
          <p:cNvGrpSpPr/>
          <p:nvPr/>
        </p:nvGrpSpPr>
        <p:grpSpPr>
          <a:xfrm>
            <a:off x="7267859" y="329406"/>
            <a:ext cx="9263699" cy="374650"/>
            <a:chOff x="101600" y="0"/>
            <a:chExt cx="12351597" cy="499533"/>
          </a:xfrm>
        </p:grpSpPr>
        <p:sp>
          <p:nvSpPr>
            <p:cNvPr id="9" name="Freeform 9"/>
            <p:cNvSpPr/>
            <p:nvPr/>
          </p:nvSpPr>
          <p:spPr>
            <a:xfrm>
              <a:off x="101600" y="0"/>
              <a:ext cx="3674958" cy="499533"/>
            </a:xfrm>
            <a:custGeom>
              <a:avLst/>
              <a:gdLst/>
              <a:ahLst/>
              <a:cxnLst/>
              <a:rect l="l" t="t" r="r" b="b"/>
              <a:pathLst>
                <a:path w="3674958" h="499533">
                  <a:moveTo>
                    <a:pt x="0" y="0"/>
                  </a:moveTo>
                  <a:lnTo>
                    <a:pt x="3674958" y="0"/>
                  </a:lnTo>
                  <a:lnTo>
                    <a:pt x="3674958" y="499533"/>
                  </a:lnTo>
                  <a:lnTo>
                    <a:pt x="0" y="499533"/>
                  </a:lnTo>
                  <a:close/>
                </a:path>
              </a:pathLst>
            </a:custGeom>
            <a:solidFill>
              <a:srgbClr val="000000">
                <a:alpha val="0"/>
              </a:srgbClr>
            </a:solidFill>
          </p:spPr>
          <p:txBody>
            <a:bodyPr/>
            <a:lstStyle/>
            <a:p>
              <a:endParaRPr lang="it-IT"/>
            </a:p>
          </p:txBody>
        </p:sp>
        <p:sp>
          <p:nvSpPr>
            <p:cNvPr id="10" name="TextBox 10"/>
            <p:cNvSpPr txBox="1"/>
            <p:nvPr/>
          </p:nvSpPr>
          <p:spPr>
            <a:xfrm>
              <a:off x="8778239" y="0"/>
              <a:ext cx="3674958" cy="499533"/>
            </a:xfrm>
            <a:prstGeom prst="rect">
              <a:avLst/>
            </a:prstGeom>
          </p:spPr>
          <p:txBody>
            <a:bodyPr lIns="0" tIns="0" rIns="0" bIns="0" rtlCol="0" anchor="t"/>
            <a:lstStyle/>
            <a:p>
              <a:pPr algn="ctr">
                <a:lnSpc>
                  <a:spcPts val="3049"/>
                </a:lnSpc>
              </a:pPr>
              <a:r>
                <a:rPr lang="en-US" sz="2499">
                  <a:solidFill>
                    <a:srgbClr val="1E2328"/>
                  </a:solidFill>
                  <a:latin typeface="Montserrat"/>
                  <a:ea typeface="Montserrat"/>
                  <a:cs typeface="Montserrat"/>
                  <a:sym typeface="Montserrat"/>
                </a:rPr>
                <a:t>Module 6, Unit 2</a:t>
              </a:r>
            </a:p>
          </p:txBody>
        </p:sp>
      </p:grpSp>
      <p:grpSp>
        <p:nvGrpSpPr>
          <p:cNvPr id="11" name="Group 11"/>
          <p:cNvGrpSpPr/>
          <p:nvPr/>
        </p:nvGrpSpPr>
        <p:grpSpPr>
          <a:xfrm rot="-10800000">
            <a:off x="-4762" y="1019174"/>
            <a:ext cx="18297525" cy="9525"/>
            <a:chOff x="0" y="0"/>
            <a:chExt cx="24396700" cy="12700"/>
          </a:xfrm>
        </p:grpSpPr>
        <p:sp>
          <p:nvSpPr>
            <p:cNvPr id="12" name="Freeform 12"/>
            <p:cNvSpPr/>
            <p:nvPr/>
          </p:nvSpPr>
          <p:spPr>
            <a:xfrm>
              <a:off x="635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txBody>
            <a:bodyPr/>
            <a:lstStyle/>
            <a:p>
              <a:endParaRPr lang="it-IT"/>
            </a:p>
          </p:txBody>
        </p:sp>
      </p:grpSp>
      <p:sp>
        <p:nvSpPr>
          <p:cNvPr id="13" name="Freeform 13"/>
          <p:cNvSpPr/>
          <p:nvPr/>
        </p:nvSpPr>
        <p:spPr>
          <a:xfrm>
            <a:off x="6048375" y="7479555"/>
            <a:ext cx="1028700" cy="2807445"/>
          </a:xfrm>
          <a:custGeom>
            <a:avLst/>
            <a:gdLst/>
            <a:ahLst/>
            <a:cxnLst/>
            <a:rect l="l" t="t" r="r" b="b"/>
            <a:pathLst>
              <a:path w="1028700" h="2807445">
                <a:moveTo>
                  <a:pt x="0" y="0"/>
                </a:moveTo>
                <a:lnTo>
                  <a:pt x="1028700" y="0"/>
                </a:lnTo>
                <a:lnTo>
                  <a:pt x="1028700" y="2807445"/>
                </a:lnTo>
                <a:lnTo>
                  <a:pt x="0" y="28074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a:p>
        </p:txBody>
      </p:sp>
      <p:grpSp>
        <p:nvGrpSpPr>
          <p:cNvPr id="14" name="Group 14"/>
          <p:cNvGrpSpPr/>
          <p:nvPr/>
        </p:nvGrpSpPr>
        <p:grpSpPr>
          <a:xfrm>
            <a:off x="1028700" y="1236484"/>
            <a:ext cx="9225296" cy="1197102"/>
            <a:chOff x="0" y="0"/>
            <a:chExt cx="12300395" cy="1596136"/>
          </a:xfrm>
        </p:grpSpPr>
        <p:sp>
          <p:nvSpPr>
            <p:cNvPr id="15" name="Freeform 15"/>
            <p:cNvSpPr/>
            <p:nvPr/>
          </p:nvSpPr>
          <p:spPr>
            <a:xfrm>
              <a:off x="0" y="0"/>
              <a:ext cx="12300395" cy="1596136"/>
            </a:xfrm>
            <a:custGeom>
              <a:avLst/>
              <a:gdLst/>
              <a:ahLst/>
              <a:cxnLst/>
              <a:rect l="l" t="t" r="r" b="b"/>
              <a:pathLst>
                <a:path w="12300395" h="1596136">
                  <a:moveTo>
                    <a:pt x="0" y="0"/>
                  </a:moveTo>
                  <a:lnTo>
                    <a:pt x="12300395" y="0"/>
                  </a:lnTo>
                  <a:lnTo>
                    <a:pt x="12300395" y="1596136"/>
                  </a:lnTo>
                  <a:lnTo>
                    <a:pt x="0" y="1596136"/>
                  </a:lnTo>
                  <a:close/>
                </a:path>
              </a:pathLst>
            </a:custGeom>
            <a:solidFill>
              <a:srgbClr val="000000">
                <a:alpha val="0"/>
              </a:srgbClr>
            </a:solidFill>
          </p:spPr>
          <p:txBody>
            <a:bodyPr/>
            <a:lstStyle/>
            <a:p>
              <a:endParaRPr lang="it-IT"/>
            </a:p>
          </p:txBody>
        </p:sp>
        <p:sp>
          <p:nvSpPr>
            <p:cNvPr id="16" name="TextBox 16"/>
            <p:cNvSpPr txBox="1"/>
            <p:nvPr/>
          </p:nvSpPr>
          <p:spPr>
            <a:xfrm>
              <a:off x="0" y="114300"/>
              <a:ext cx="12300395" cy="1481836"/>
            </a:xfrm>
            <a:prstGeom prst="rect">
              <a:avLst/>
            </a:prstGeom>
          </p:spPr>
          <p:txBody>
            <a:bodyPr lIns="0" tIns="0" rIns="0" bIns="0" rtlCol="0" anchor="t"/>
            <a:lstStyle/>
            <a:p>
              <a:pPr algn="l">
                <a:lnSpc>
                  <a:spcPts val="6000"/>
                </a:lnSpc>
              </a:pPr>
              <a:r>
                <a:rPr lang="en-US" sz="6000">
                  <a:solidFill>
                    <a:srgbClr val="1E2328"/>
                  </a:solidFill>
                  <a:latin typeface="DM Serif Display"/>
                  <a:ea typeface="DM Serif Display"/>
                  <a:cs typeface="DM Serif Display"/>
                  <a:sym typeface="DM Serif Display"/>
                </a:rPr>
                <a:t>CLO 3D (Paid Program)</a:t>
              </a:r>
            </a:p>
          </p:txBody>
        </p:sp>
      </p:grpSp>
      <p:grpSp>
        <p:nvGrpSpPr>
          <p:cNvPr id="17" name="Group 17"/>
          <p:cNvGrpSpPr/>
          <p:nvPr/>
        </p:nvGrpSpPr>
        <p:grpSpPr>
          <a:xfrm>
            <a:off x="1028700" y="3122295"/>
            <a:ext cx="15258511" cy="2021205"/>
            <a:chOff x="0" y="0"/>
            <a:chExt cx="20344681" cy="2694940"/>
          </a:xfrm>
        </p:grpSpPr>
        <p:sp>
          <p:nvSpPr>
            <p:cNvPr id="18" name="Freeform 18"/>
            <p:cNvSpPr/>
            <p:nvPr/>
          </p:nvSpPr>
          <p:spPr>
            <a:xfrm>
              <a:off x="0" y="0"/>
              <a:ext cx="20344681" cy="2694940"/>
            </a:xfrm>
            <a:custGeom>
              <a:avLst/>
              <a:gdLst/>
              <a:ahLst/>
              <a:cxnLst/>
              <a:rect l="l" t="t" r="r" b="b"/>
              <a:pathLst>
                <a:path w="20344681" h="2694940">
                  <a:moveTo>
                    <a:pt x="0" y="0"/>
                  </a:moveTo>
                  <a:lnTo>
                    <a:pt x="20344681" y="0"/>
                  </a:lnTo>
                  <a:lnTo>
                    <a:pt x="20344681" y="2694940"/>
                  </a:lnTo>
                  <a:lnTo>
                    <a:pt x="0" y="2694940"/>
                  </a:lnTo>
                  <a:close/>
                </a:path>
              </a:pathLst>
            </a:custGeom>
            <a:solidFill>
              <a:srgbClr val="000000">
                <a:alpha val="0"/>
              </a:srgbClr>
            </a:solidFill>
          </p:spPr>
          <p:txBody>
            <a:bodyPr/>
            <a:lstStyle/>
            <a:p>
              <a:endParaRPr lang="it-IT"/>
            </a:p>
          </p:txBody>
        </p:sp>
        <p:sp>
          <p:nvSpPr>
            <p:cNvPr id="19" name="TextBox 19"/>
            <p:cNvSpPr txBox="1"/>
            <p:nvPr/>
          </p:nvSpPr>
          <p:spPr>
            <a:xfrm>
              <a:off x="0" y="-57150"/>
              <a:ext cx="20344681" cy="2752090"/>
            </a:xfrm>
            <a:prstGeom prst="rect">
              <a:avLst/>
            </a:prstGeom>
          </p:spPr>
          <p:txBody>
            <a:bodyPr lIns="0" tIns="0" rIns="0" bIns="0" rtlCol="0" anchor="t"/>
            <a:lstStyle/>
            <a:p>
              <a:pPr algn="just">
                <a:lnSpc>
                  <a:spcPts val="3299"/>
                </a:lnSpc>
              </a:pPr>
              <a:r>
                <a:rPr lang="en-US" sz="2199" dirty="0">
                  <a:solidFill>
                    <a:srgbClr val="1E2328"/>
                  </a:solidFill>
                  <a:latin typeface="Montserrat"/>
                  <a:ea typeface="Montserrat"/>
                  <a:cs typeface="Montserrat"/>
                  <a:sym typeface="Montserrat"/>
                </a:rPr>
                <a:t>CLO 3D is one of the </a:t>
              </a:r>
              <a:r>
                <a:rPr lang="en-US" sz="2199" b="1" dirty="0">
                  <a:solidFill>
                    <a:srgbClr val="1E2328"/>
                  </a:solidFill>
                  <a:latin typeface="Montserrat Bold"/>
                  <a:ea typeface="Montserrat Bold"/>
                  <a:cs typeface="Montserrat Bold"/>
                  <a:sym typeface="Montserrat Bold"/>
                </a:rPr>
                <a:t>most advanced 3D fashion design tools,</a:t>
              </a:r>
              <a:r>
                <a:rPr lang="en-US" sz="2199" dirty="0">
                  <a:solidFill>
                    <a:srgbClr val="1E2328"/>
                  </a:solidFill>
                  <a:latin typeface="Montserrat"/>
                  <a:ea typeface="Montserrat"/>
                  <a:cs typeface="Montserrat"/>
                  <a:sym typeface="Montserrat"/>
                </a:rPr>
                <a:t> used by professionals for </a:t>
              </a:r>
              <a:r>
                <a:rPr lang="en-US" sz="2199" b="1" dirty="0">
                  <a:solidFill>
                    <a:srgbClr val="1E2328"/>
                  </a:solidFill>
                  <a:latin typeface="Montserrat Bold"/>
                  <a:ea typeface="Montserrat Bold"/>
                  <a:cs typeface="Montserrat Bold"/>
                  <a:sym typeface="Montserrat Bold"/>
                </a:rPr>
                <a:t>patternmaking, virtual prototyping, and realistic fabric simulation</a:t>
              </a:r>
              <a:r>
                <a:rPr lang="en-US" sz="2199" dirty="0">
                  <a:solidFill>
                    <a:srgbClr val="1E2328"/>
                  </a:solidFill>
                  <a:latin typeface="Montserrat"/>
                  <a:ea typeface="Montserrat"/>
                  <a:cs typeface="Montserrat"/>
                  <a:sym typeface="Montserrat"/>
                </a:rPr>
                <a:t>. It helps designers create, test, and refine garments before physical production.</a:t>
              </a:r>
              <a:endParaRPr lang="it-IT" dirty="0"/>
            </a:p>
          </p:txBody>
        </p:sp>
      </p:grpSp>
      <p:grpSp>
        <p:nvGrpSpPr>
          <p:cNvPr id="20" name="Group 20"/>
          <p:cNvGrpSpPr/>
          <p:nvPr/>
        </p:nvGrpSpPr>
        <p:grpSpPr>
          <a:xfrm>
            <a:off x="7599573" y="4543901"/>
            <a:ext cx="8687638" cy="6018498"/>
            <a:chOff x="0" y="-349847"/>
            <a:chExt cx="11583517" cy="8024664"/>
          </a:xfrm>
        </p:grpSpPr>
        <p:sp>
          <p:nvSpPr>
            <p:cNvPr id="21" name="Freeform 21"/>
            <p:cNvSpPr/>
            <p:nvPr/>
          </p:nvSpPr>
          <p:spPr>
            <a:xfrm>
              <a:off x="0" y="0"/>
              <a:ext cx="11583517" cy="7674817"/>
            </a:xfrm>
            <a:custGeom>
              <a:avLst/>
              <a:gdLst/>
              <a:ahLst/>
              <a:cxnLst/>
              <a:rect l="l" t="t" r="r" b="b"/>
              <a:pathLst>
                <a:path w="11583517" h="7674817">
                  <a:moveTo>
                    <a:pt x="0" y="0"/>
                  </a:moveTo>
                  <a:lnTo>
                    <a:pt x="11583517" y="0"/>
                  </a:lnTo>
                  <a:lnTo>
                    <a:pt x="11583517" y="7674817"/>
                  </a:lnTo>
                  <a:lnTo>
                    <a:pt x="0" y="7674817"/>
                  </a:lnTo>
                  <a:close/>
                </a:path>
              </a:pathLst>
            </a:custGeom>
            <a:solidFill>
              <a:srgbClr val="000000">
                <a:alpha val="0"/>
              </a:srgbClr>
            </a:solidFill>
          </p:spPr>
          <p:txBody>
            <a:bodyPr/>
            <a:lstStyle/>
            <a:p>
              <a:endParaRPr lang="it-IT"/>
            </a:p>
          </p:txBody>
        </p:sp>
        <p:sp>
          <p:nvSpPr>
            <p:cNvPr id="22" name="TextBox 22"/>
            <p:cNvSpPr txBox="1"/>
            <p:nvPr/>
          </p:nvSpPr>
          <p:spPr>
            <a:xfrm>
              <a:off x="0" y="-349847"/>
              <a:ext cx="11583517" cy="7731968"/>
            </a:xfrm>
            <a:prstGeom prst="rect">
              <a:avLst/>
            </a:prstGeom>
          </p:spPr>
          <p:txBody>
            <a:bodyPr lIns="0" tIns="0" rIns="0" bIns="0" rtlCol="0" anchor="t"/>
            <a:lstStyle/>
            <a:p>
              <a:pPr algn="just">
                <a:lnSpc>
                  <a:spcPts val="3298"/>
                </a:lnSpc>
              </a:pPr>
              <a:r>
                <a:rPr lang="en-US" sz="2199" dirty="0">
                  <a:solidFill>
                    <a:srgbClr val="1E2328"/>
                  </a:solidFill>
                  <a:latin typeface="Montserrat"/>
                  <a:ea typeface="Montserrat"/>
                  <a:cs typeface="Montserrat"/>
                  <a:sym typeface="Montserrat"/>
                </a:rPr>
                <a:t>Main Features:</a:t>
              </a:r>
              <a:endParaRPr lang="it-IT"/>
            </a:p>
            <a:p>
              <a:pPr marL="474345" lvl="1" indent="-236855" algn="just">
                <a:lnSpc>
                  <a:spcPts val="3298"/>
                </a:lnSpc>
                <a:buFont typeface="Arial"/>
                <a:buChar char="•"/>
              </a:pPr>
              <a:r>
                <a:rPr lang="en-US" sz="2199" b="1" dirty="0">
                  <a:solidFill>
                    <a:srgbClr val="1E2328"/>
                  </a:solidFill>
                  <a:latin typeface="Montserrat Bold"/>
                  <a:ea typeface="Montserrat Bold"/>
                  <a:cs typeface="Montserrat Bold"/>
                  <a:sym typeface="Montserrat Bold"/>
                </a:rPr>
                <a:t>Realistic Fabric Simulation</a:t>
              </a:r>
              <a:r>
                <a:rPr lang="en-US" sz="2199" dirty="0">
                  <a:solidFill>
                    <a:srgbClr val="1E2328"/>
                  </a:solidFill>
                  <a:latin typeface="Montserrat"/>
                  <a:ea typeface="Montserrat"/>
                  <a:cs typeface="Montserrat"/>
                  <a:sym typeface="Montserrat"/>
                </a:rPr>
                <a:t>: Accurately replicates garment draping and movement.</a:t>
              </a:r>
              <a:endParaRPr lang="en-US" sz="2199" dirty="0">
                <a:solidFill>
                  <a:srgbClr val="1E2328"/>
                </a:solidFill>
                <a:latin typeface="Montserrat"/>
                <a:ea typeface="Montserrat"/>
                <a:cs typeface="Montserrat"/>
              </a:endParaRPr>
            </a:p>
            <a:p>
              <a:pPr marL="474345" lvl="1" indent="-236855" algn="just">
                <a:lnSpc>
                  <a:spcPts val="3299"/>
                </a:lnSpc>
                <a:buFont typeface="Arial"/>
                <a:buChar char="•"/>
              </a:pPr>
              <a:r>
                <a:rPr lang="en-US" sz="2199" b="1" dirty="0">
                  <a:solidFill>
                    <a:srgbClr val="1E2328"/>
                  </a:solidFill>
                  <a:latin typeface="Montserrat Bold"/>
                  <a:ea typeface="Montserrat Bold"/>
                  <a:cs typeface="Montserrat Bold"/>
                  <a:sym typeface="Montserrat Bold"/>
                </a:rPr>
                <a:t>2D to 3D Pattern Integration</a:t>
              </a:r>
              <a:r>
                <a:rPr lang="en-US" sz="2199" dirty="0">
                  <a:solidFill>
                    <a:srgbClr val="1E2328"/>
                  </a:solidFill>
                  <a:latin typeface="Montserrat"/>
                  <a:ea typeface="Montserrat"/>
                  <a:cs typeface="Montserrat"/>
                  <a:sym typeface="Montserrat"/>
                </a:rPr>
                <a:t>: Convert traditional patterns into 3D garments instantly.</a:t>
              </a:r>
              <a:endParaRPr lang="en-US" sz="2199" dirty="0">
                <a:solidFill>
                  <a:srgbClr val="1E2328"/>
                </a:solidFill>
                <a:latin typeface="Montserrat"/>
                <a:ea typeface="Montserrat"/>
                <a:cs typeface="Montserrat"/>
              </a:endParaRPr>
            </a:p>
            <a:p>
              <a:pPr marL="474345" lvl="1" indent="-236855" algn="just">
                <a:lnSpc>
                  <a:spcPts val="3298"/>
                </a:lnSpc>
                <a:buFont typeface="Arial"/>
                <a:buChar char="•"/>
              </a:pPr>
              <a:r>
                <a:rPr lang="en-US" sz="2199" b="1" dirty="0">
                  <a:solidFill>
                    <a:srgbClr val="1E2328"/>
                  </a:solidFill>
                  <a:latin typeface="Montserrat Bold"/>
                  <a:ea typeface="Montserrat Bold"/>
                  <a:cs typeface="Montserrat Bold"/>
                  <a:sym typeface="Montserrat Bold"/>
                </a:rPr>
                <a:t>Virtual Fit Testing</a:t>
              </a:r>
              <a:r>
                <a:rPr lang="en-US" sz="2199" dirty="0">
                  <a:solidFill>
                    <a:srgbClr val="1E2328"/>
                  </a:solidFill>
                  <a:latin typeface="Montserrat"/>
                  <a:ea typeface="Montserrat"/>
                  <a:cs typeface="Montserrat"/>
                  <a:sym typeface="Montserrat"/>
                </a:rPr>
                <a:t>: Allows designers to assess fit and adjust before production.</a:t>
              </a:r>
              <a:endParaRPr lang="el-GR" sz="2199" dirty="0">
                <a:solidFill>
                  <a:srgbClr val="1E2328"/>
                </a:solidFill>
                <a:latin typeface="Montserrat"/>
                <a:ea typeface="Montserrat"/>
                <a:cs typeface="Montserrat"/>
              </a:endParaRPr>
            </a:p>
            <a:p>
              <a:pPr marL="474345" lvl="1" indent="-236855" algn="just">
                <a:lnSpc>
                  <a:spcPts val="3298"/>
                </a:lnSpc>
                <a:buFont typeface="Arial"/>
                <a:buChar char="•"/>
              </a:pPr>
              <a:endParaRPr lang="en-US" sz="2199" dirty="0">
                <a:solidFill>
                  <a:srgbClr val="1E2328"/>
                </a:solidFill>
                <a:latin typeface="Montserrat"/>
                <a:ea typeface="Montserrat"/>
                <a:cs typeface="Montserrat"/>
              </a:endParaRPr>
            </a:p>
            <a:p>
              <a:pPr algn="just">
                <a:lnSpc>
                  <a:spcPts val="3298"/>
                </a:lnSpc>
              </a:pPr>
              <a:r>
                <a:rPr lang="en-US" sz="2199" dirty="0">
                  <a:solidFill>
                    <a:srgbClr val="1E2328"/>
                  </a:solidFill>
                  <a:latin typeface="Montserrat"/>
                  <a:ea typeface="Montserrat"/>
                  <a:cs typeface="Montserrat"/>
                  <a:sym typeface="Montserrat"/>
                </a:rPr>
                <a:t>Best For:</a:t>
              </a:r>
              <a:endParaRPr lang="en-US" sz="2199" dirty="0">
                <a:solidFill>
                  <a:srgbClr val="1E2328"/>
                </a:solidFill>
                <a:latin typeface="Montserrat"/>
                <a:ea typeface="Montserrat"/>
                <a:cs typeface="Montserrat"/>
              </a:endParaRPr>
            </a:p>
            <a:p>
              <a:pPr marL="474345" lvl="1" indent="-236855" algn="just">
                <a:lnSpc>
                  <a:spcPts val="3298"/>
                </a:lnSpc>
                <a:buFont typeface="Arial"/>
                <a:buChar char="•"/>
              </a:pPr>
              <a:r>
                <a:rPr lang="en-US" sz="2199" dirty="0">
                  <a:solidFill>
                    <a:srgbClr val="1E2328"/>
                  </a:solidFill>
                  <a:latin typeface="Montserrat"/>
                  <a:ea typeface="Montserrat"/>
                  <a:cs typeface="Montserrat"/>
                  <a:sym typeface="Montserrat"/>
                </a:rPr>
                <a:t>Professional fashion designers focusing on </a:t>
              </a:r>
              <a:r>
                <a:rPr lang="en-US" sz="2199" b="1" dirty="0">
                  <a:solidFill>
                    <a:srgbClr val="1E2328"/>
                  </a:solidFill>
                  <a:latin typeface="Montserrat Bold"/>
                  <a:ea typeface="Montserrat Bold"/>
                  <a:cs typeface="Montserrat Bold"/>
                  <a:sym typeface="Montserrat Bold"/>
                </a:rPr>
                <a:t>virtual prototyping.</a:t>
              </a:r>
              <a:endParaRPr lang="en-US" sz="2199" b="1" dirty="0">
                <a:solidFill>
                  <a:srgbClr val="1E2328"/>
                </a:solidFill>
                <a:latin typeface="Montserrat Bold"/>
                <a:ea typeface="Montserrat Bold"/>
                <a:cs typeface="Montserrat Bold"/>
              </a:endParaRPr>
            </a:p>
            <a:p>
              <a:pPr marL="474345" lvl="1" indent="-236855" algn="just">
                <a:lnSpc>
                  <a:spcPts val="3298"/>
                </a:lnSpc>
                <a:buFont typeface="Arial"/>
                <a:buChar char="•"/>
              </a:pPr>
              <a:r>
                <a:rPr lang="en-US" sz="2199" dirty="0">
                  <a:solidFill>
                    <a:srgbClr val="1E2328"/>
                  </a:solidFill>
                  <a:latin typeface="Montserrat"/>
                  <a:ea typeface="Montserrat"/>
                  <a:cs typeface="Montserrat"/>
                  <a:sym typeface="Montserrat"/>
                </a:rPr>
                <a:t>Brands looking to </a:t>
              </a:r>
              <a:r>
                <a:rPr lang="en-US" sz="2199" b="1" dirty="0">
                  <a:solidFill>
                    <a:srgbClr val="1E2328"/>
                  </a:solidFill>
                  <a:latin typeface="Montserrat Bold"/>
                  <a:ea typeface="Montserrat Bold"/>
                  <a:cs typeface="Montserrat Bold"/>
                  <a:sym typeface="Montserrat Bold"/>
                </a:rPr>
                <a:t>reduce sample production costs and waste.</a:t>
              </a:r>
              <a:endParaRPr lang="en-US" sz="2199" b="1" dirty="0">
                <a:solidFill>
                  <a:srgbClr val="1E2328"/>
                </a:solidFill>
                <a:latin typeface="Montserrat Bold"/>
                <a:ea typeface="Montserrat Bold"/>
                <a:cs typeface="Montserrat Bold"/>
              </a:endParaRPr>
            </a:p>
            <a:p>
              <a:pPr algn="l">
                <a:lnSpc>
                  <a:spcPts val="3299"/>
                </a:lnSpc>
              </a:pPr>
              <a:endParaRPr lang="en-US" sz="2199" b="1" dirty="0">
                <a:solidFill>
                  <a:srgbClr val="1E2328"/>
                </a:solidFill>
                <a:latin typeface="Montserrat Bold"/>
                <a:ea typeface="Montserrat Bold"/>
                <a:cs typeface="Montserrat Bold"/>
                <a:sym typeface="Montserrat Bold"/>
              </a:endParaRPr>
            </a:p>
            <a:p>
              <a:pPr algn="l">
                <a:lnSpc>
                  <a:spcPts val="3298"/>
                </a:lnSpc>
              </a:pPr>
              <a:endParaRPr lang="en-US" sz="2199" b="1" dirty="0">
                <a:solidFill>
                  <a:srgbClr val="1E2328"/>
                </a:solidFill>
                <a:latin typeface="Montserrat Bold"/>
                <a:ea typeface="Montserrat Bold"/>
                <a:cs typeface="Montserrat Bold"/>
                <a:sym typeface="Montserrat Bold"/>
              </a:endParaRPr>
            </a:p>
          </p:txBody>
        </p:sp>
      </p:grpSp>
      <p:grpSp>
        <p:nvGrpSpPr>
          <p:cNvPr id="23" name="Group 23"/>
          <p:cNvGrpSpPr/>
          <p:nvPr/>
        </p:nvGrpSpPr>
        <p:grpSpPr>
          <a:xfrm>
            <a:off x="1031566" y="351095"/>
            <a:ext cx="4506489" cy="384175"/>
            <a:chOff x="0" y="0"/>
            <a:chExt cx="6008652" cy="512233"/>
          </a:xfrm>
        </p:grpSpPr>
        <p:sp>
          <p:nvSpPr>
            <p:cNvPr id="24" name="Freeform 24"/>
            <p:cNvSpPr/>
            <p:nvPr/>
          </p:nvSpPr>
          <p:spPr>
            <a:xfrm>
              <a:off x="0" y="0"/>
              <a:ext cx="6008652" cy="512233"/>
            </a:xfrm>
            <a:custGeom>
              <a:avLst/>
              <a:gdLst/>
              <a:ahLst/>
              <a:cxnLst/>
              <a:rect l="l" t="t" r="r" b="b"/>
              <a:pathLst>
                <a:path w="6008652" h="512233">
                  <a:moveTo>
                    <a:pt x="0" y="0"/>
                  </a:moveTo>
                  <a:lnTo>
                    <a:pt x="6008652" y="0"/>
                  </a:lnTo>
                  <a:lnTo>
                    <a:pt x="6008652" y="512233"/>
                  </a:lnTo>
                  <a:lnTo>
                    <a:pt x="0" y="512233"/>
                  </a:lnTo>
                  <a:close/>
                </a:path>
              </a:pathLst>
            </a:custGeom>
            <a:solidFill>
              <a:srgbClr val="000000">
                <a:alpha val="0"/>
              </a:srgbClr>
            </a:solidFill>
          </p:spPr>
          <p:txBody>
            <a:bodyPr/>
            <a:lstStyle/>
            <a:p>
              <a:endParaRPr lang="it-IT"/>
            </a:p>
          </p:txBody>
        </p:sp>
        <p:sp>
          <p:nvSpPr>
            <p:cNvPr id="25" name="TextBox 25"/>
            <p:cNvSpPr txBox="1"/>
            <p:nvPr/>
          </p:nvSpPr>
          <p:spPr>
            <a:xfrm>
              <a:off x="0" y="-9525"/>
              <a:ext cx="6008652" cy="521758"/>
            </a:xfrm>
            <a:prstGeom prst="rect">
              <a:avLst/>
            </a:prstGeom>
          </p:spPr>
          <p:txBody>
            <a:bodyPr lIns="0" tIns="0" rIns="0" bIns="0" rtlCol="0" anchor="t"/>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grpSp>
      <p:sp>
        <p:nvSpPr>
          <p:cNvPr id="26" name="Freeform 26"/>
          <p:cNvSpPr/>
          <p:nvPr/>
        </p:nvSpPr>
        <p:spPr>
          <a:xfrm>
            <a:off x="11811000" y="1529992"/>
            <a:ext cx="2237893" cy="966822"/>
          </a:xfrm>
          <a:custGeom>
            <a:avLst/>
            <a:gdLst/>
            <a:ahLst/>
            <a:cxnLst/>
            <a:rect l="l" t="t" r="r" b="b"/>
            <a:pathLst>
              <a:path w="3093447" h="1307090">
                <a:moveTo>
                  <a:pt x="0" y="0"/>
                </a:moveTo>
                <a:lnTo>
                  <a:pt x="3093446" y="0"/>
                </a:lnTo>
                <a:lnTo>
                  <a:pt x="3093446" y="1307091"/>
                </a:lnTo>
                <a:lnTo>
                  <a:pt x="0" y="1307091"/>
                </a:lnTo>
                <a:lnTo>
                  <a:pt x="0" y="0"/>
                </a:lnTo>
                <a:close/>
              </a:path>
            </a:pathLst>
          </a:custGeom>
          <a:blipFill>
            <a:blip r:embed="rId5"/>
            <a:stretch>
              <a:fillRect/>
            </a:stretch>
          </a:blipFill>
        </p:spPr>
        <p:txBody>
          <a:bodyPr/>
          <a:lstStyle/>
          <a:p>
            <a:endParaRPr lang="it-IT"/>
          </a:p>
        </p:txBody>
      </p:sp>
      <p:sp>
        <p:nvSpPr>
          <p:cNvPr id="27" name="Freeform 27"/>
          <p:cNvSpPr/>
          <p:nvPr/>
        </p:nvSpPr>
        <p:spPr>
          <a:xfrm>
            <a:off x="1159295" y="5093838"/>
            <a:ext cx="5181008" cy="5181008"/>
          </a:xfrm>
          <a:custGeom>
            <a:avLst/>
            <a:gdLst/>
            <a:ahLst/>
            <a:cxnLst/>
            <a:rect l="l" t="t" r="r" b="b"/>
            <a:pathLst>
              <a:path w="5181008" h="5181008">
                <a:moveTo>
                  <a:pt x="0" y="0"/>
                </a:moveTo>
                <a:lnTo>
                  <a:pt x="5181008" y="0"/>
                </a:lnTo>
                <a:lnTo>
                  <a:pt x="5181008" y="5181009"/>
                </a:lnTo>
                <a:lnTo>
                  <a:pt x="0" y="5181009"/>
                </a:lnTo>
                <a:lnTo>
                  <a:pt x="0" y="0"/>
                </a:lnTo>
                <a:close/>
              </a:path>
            </a:pathLst>
          </a:custGeom>
          <a:blipFill>
            <a:blip r:embed="rId6"/>
            <a:stretch>
              <a:fillRect/>
            </a:stretch>
          </a:blipFill>
        </p:spPr>
        <p:txBody>
          <a:bodyPr/>
          <a:lstStyle/>
          <a:p>
            <a:endParaRPr lang="it-IT"/>
          </a:p>
        </p:txBody>
      </p:sp>
      <p:sp>
        <p:nvSpPr>
          <p:cNvPr id="28" name="TextBox 28"/>
          <p:cNvSpPr txBox="1"/>
          <p:nvPr/>
        </p:nvSpPr>
        <p:spPr>
          <a:xfrm rot="16200000">
            <a:off x="15831000" y="7480923"/>
            <a:ext cx="3286090"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7" tooltip="https://www.fashionupproject.com"/>
              </a:rPr>
              <a:t>www.fashionupproject.com</a:t>
            </a:r>
            <a:endParaRPr lang="en-US" sz="1800" u="sng">
              <a:solidFill>
                <a:srgbClr val="1E2328"/>
              </a:solidFill>
              <a:latin typeface="Montserrat"/>
              <a:ea typeface="Montserrat"/>
              <a:cs typeface="Montserrat"/>
              <a:sym typeface="Montserrat"/>
              <a:hlinkClick r:id="rId7" tooltip="https://www.fashionupproject.com"/>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a:off x="16670568" y="-4762"/>
            <a:ext cx="9525" cy="10296525"/>
            <a:chOff x="0" y="0"/>
            <a:chExt cx="12700" cy="13728700"/>
          </a:xfrm>
        </p:grpSpPr>
        <p:sp>
          <p:nvSpPr>
            <p:cNvPr id="3" name="Freeform 3"/>
            <p:cNvSpPr/>
            <p:nvPr/>
          </p:nvSpPr>
          <p:spPr>
            <a:xfrm>
              <a:off x="0" y="8509"/>
              <a:ext cx="16891" cy="13716001"/>
            </a:xfrm>
            <a:custGeom>
              <a:avLst/>
              <a:gdLst/>
              <a:ahLst/>
              <a:cxnLst/>
              <a:rect l="l" t="t" r="r" b="b"/>
              <a:pathLst>
                <a:path w="16891" h="13716001">
                  <a:moveTo>
                    <a:pt x="0" y="13716001"/>
                  </a:moveTo>
                  <a:lnTo>
                    <a:pt x="0" y="0"/>
                  </a:lnTo>
                  <a:lnTo>
                    <a:pt x="16891" y="0"/>
                  </a:lnTo>
                  <a:lnTo>
                    <a:pt x="16891" y="13716001"/>
                  </a:lnTo>
                  <a:close/>
                </a:path>
              </a:pathLst>
            </a:custGeom>
            <a:solidFill>
              <a:srgbClr val="1E2328"/>
            </a:solidFill>
          </p:spPr>
          <p:txBody>
            <a:bodyPr/>
            <a:lstStyle/>
            <a:p>
              <a:endParaRPr lang="it-IT"/>
            </a:p>
          </p:txBody>
        </p:sp>
      </p:grpSp>
      <p:grpSp>
        <p:nvGrpSpPr>
          <p:cNvPr id="4" name="Group 4"/>
          <p:cNvGrpSpPr/>
          <p:nvPr/>
        </p:nvGrpSpPr>
        <p:grpSpPr>
          <a:xfrm rot="-10800000">
            <a:off x="-4762" y="1019175"/>
            <a:ext cx="18297525" cy="9525"/>
            <a:chOff x="0" y="0"/>
            <a:chExt cx="24396700" cy="12700"/>
          </a:xfrm>
        </p:grpSpPr>
        <p:sp>
          <p:nvSpPr>
            <p:cNvPr id="5" name="Freeform 5"/>
            <p:cNvSpPr/>
            <p:nvPr/>
          </p:nvSpPr>
          <p:spPr>
            <a:xfrm>
              <a:off x="8509" y="0"/>
              <a:ext cx="24384001" cy="16891"/>
            </a:xfrm>
            <a:custGeom>
              <a:avLst/>
              <a:gdLst/>
              <a:ahLst/>
              <a:cxnLst/>
              <a:rect l="l" t="t" r="r" b="b"/>
              <a:pathLst>
                <a:path w="24384001" h="16891">
                  <a:moveTo>
                    <a:pt x="0" y="0"/>
                  </a:moveTo>
                  <a:lnTo>
                    <a:pt x="24384001" y="0"/>
                  </a:lnTo>
                  <a:lnTo>
                    <a:pt x="24384001" y="16891"/>
                  </a:lnTo>
                  <a:lnTo>
                    <a:pt x="0" y="16891"/>
                  </a:lnTo>
                  <a:close/>
                </a:path>
              </a:pathLst>
            </a:custGeom>
            <a:solidFill>
              <a:srgbClr val="1E2328"/>
            </a:solidFill>
          </p:spPr>
          <p:txBody>
            <a:bodyPr/>
            <a:lstStyle/>
            <a:p>
              <a:endParaRPr lang="it-IT"/>
            </a:p>
          </p:txBody>
        </p:sp>
      </p:grpSp>
      <p:grpSp>
        <p:nvGrpSpPr>
          <p:cNvPr id="6" name="Group 6"/>
          <p:cNvGrpSpPr/>
          <p:nvPr/>
        </p:nvGrpSpPr>
        <p:grpSpPr>
          <a:xfrm>
            <a:off x="16675330" y="1028700"/>
            <a:ext cx="1612669" cy="1612670"/>
            <a:chOff x="0" y="0"/>
            <a:chExt cx="2150226" cy="2150226"/>
          </a:xfrm>
        </p:grpSpPr>
        <p:sp>
          <p:nvSpPr>
            <p:cNvPr id="7" name="Freeform 7"/>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2"/>
              <a:stretch>
                <a:fillRect/>
              </a:stretch>
            </a:blipFill>
          </p:spPr>
          <p:txBody>
            <a:bodyPr/>
            <a:lstStyle/>
            <a:p>
              <a:endParaRPr lang="it-IT"/>
            </a:p>
          </p:txBody>
        </p:sp>
      </p:grpSp>
      <p:grpSp>
        <p:nvGrpSpPr>
          <p:cNvPr id="8" name="Group 8"/>
          <p:cNvGrpSpPr/>
          <p:nvPr/>
        </p:nvGrpSpPr>
        <p:grpSpPr>
          <a:xfrm>
            <a:off x="7191659" y="329406"/>
            <a:ext cx="9355139" cy="374650"/>
            <a:chOff x="0" y="0"/>
            <a:chExt cx="12473516" cy="499533"/>
          </a:xfrm>
        </p:grpSpPr>
        <p:sp>
          <p:nvSpPr>
            <p:cNvPr id="9" name="Freeform 9"/>
            <p:cNvSpPr/>
            <p:nvPr/>
          </p:nvSpPr>
          <p:spPr>
            <a:xfrm>
              <a:off x="0" y="0"/>
              <a:ext cx="3674958" cy="499533"/>
            </a:xfrm>
            <a:custGeom>
              <a:avLst/>
              <a:gdLst/>
              <a:ahLst/>
              <a:cxnLst/>
              <a:rect l="l" t="t" r="r" b="b"/>
              <a:pathLst>
                <a:path w="3674958" h="499533">
                  <a:moveTo>
                    <a:pt x="0" y="0"/>
                  </a:moveTo>
                  <a:lnTo>
                    <a:pt x="3674958" y="0"/>
                  </a:lnTo>
                  <a:lnTo>
                    <a:pt x="3674958" y="499533"/>
                  </a:lnTo>
                  <a:lnTo>
                    <a:pt x="0" y="499533"/>
                  </a:lnTo>
                  <a:close/>
                </a:path>
              </a:pathLst>
            </a:custGeom>
            <a:solidFill>
              <a:srgbClr val="000000">
                <a:alpha val="0"/>
              </a:srgbClr>
            </a:solidFill>
          </p:spPr>
          <p:txBody>
            <a:bodyPr/>
            <a:lstStyle/>
            <a:p>
              <a:endParaRPr lang="it-IT"/>
            </a:p>
          </p:txBody>
        </p:sp>
        <p:sp>
          <p:nvSpPr>
            <p:cNvPr id="10" name="TextBox 10"/>
            <p:cNvSpPr txBox="1"/>
            <p:nvPr/>
          </p:nvSpPr>
          <p:spPr>
            <a:xfrm>
              <a:off x="8798558" y="0"/>
              <a:ext cx="3674958" cy="499533"/>
            </a:xfrm>
            <a:prstGeom prst="rect">
              <a:avLst/>
            </a:prstGeom>
          </p:spPr>
          <p:txBody>
            <a:bodyPr lIns="0" tIns="0" rIns="0" bIns="0" rtlCol="0" anchor="t"/>
            <a:lstStyle/>
            <a:p>
              <a:pPr algn="ctr">
                <a:lnSpc>
                  <a:spcPts val="3049"/>
                </a:lnSpc>
              </a:pPr>
              <a:r>
                <a:rPr lang="en-US" sz="2499">
                  <a:solidFill>
                    <a:srgbClr val="1E2328"/>
                  </a:solidFill>
                  <a:latin typeface="Montserrat"/>
                  <a:ea typeface="Montserrat"/>
                  <a:cs typeface="Montserrat"/>
                  <a:sym typeface="Montserrat"/>
                </a:rPr>
                <a:t>Module 6, Unit 2</a:t>
              </a:r>
            </a:p>
          </p:txBody>
        </p:sp>
      </p:grpSp>
      <p:grpSp>
        <p:nvGrpSpPr>
          <p:cNvPr id="11" name="Group 11"/>
          <p:cNvGrpSpPr/>
          <p:nvPr/>
        </p:nvGrpSpPr>
        <p:grpSpPr>
          <a:xfrm rot="-10800000">
            <a:off x="-4762" y="1019174"/>
            <a:ext cx="18297525" cy="9525"/>
            <a:chOff x="0" y="0"/>
            <a:chExt cx="24396700" cy="12700"/>
          </a:xfrm>
        </p:grpSpPr>
        <p:sp>
          <p:nvSpPr>
            <p:cNvPr id="12" name="Freeform 12"/>
            <p:cNvSpPr/>
            <p:nvPr/>
          </p:nvSpPr>
          <p:spPr>
            <a:xfrm>
              <a:off x="635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txBody>
            <a:bodyPr/>
            <a:lstStyle/>
            <a:p>
              <a:endParaRPr lang="it-IT"/>
            </a:p>
          </p:txBody>
        </p:sp>
      </p:grpSp>
      <p:sp>
        <p:nvSpPr>
          <p:cNvPr id="13" name="Freeform 13"/>
          <p:cNvSpPr/>
          <p:nvPr/>
        </p:nvSpPr>
        <p:spPr>
          <a:xfrm>
            <a:off x="6048375" y="7479555"/>
            <a:ext cx="1028700" cy="2807445"/>
          </a:xfrm>
          <a:custGeom>
            <a:avLst/>
            <a:gdLst/>
            <a:ahLst/>
            <a:cxnLst/>
            <a:rect l="l" t="t" r="r" b="b"/>
            <a:pathLst>
              <a:path w="1028700" h="2807445">
                <a:moveTo>
                  <a:pt x="0" y="0"/>
                </a:moveTo>
                <a:lnTo>
                  <a:pt x="1028700" y="0"/>
                </a:lnTo>
                <a:lnTo>
                  <a:pt x="1028700" y="2807445"/>
                </a:lnTo>
                <a:lnTo>
                  <a:pt x="0" y="28074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a:p>
        </p:txBody>
      </p:sp>
      <p:grpSp>
        <p:nvGrpSpPr>
          <p:cNvPr id="14" name="Group 14"/>
          <p:cNvGrpSpPr/>
          <p:nvPr/>
        </p:nvGrpSpPr>
        <p:grpSpPr>
          <a:xfrm>
            <a:off x="1028700" y="1236484"/>
            <a:ext cx="12829966" cy="1197102"/>
            <a:chOff x="0" y="0"/>
            <a:chExt cx="17106621" cy="1596136"/>
          </a:xfrm>
        </p:grpSpPr>
        <p:sp>
          <p:nvSpPr>
            <p:cNvPr id="15" name="Freeform 15"/>
            <p:cNvSpPr/>
            <p:nvPr/>
          </p:nvSpPr>
          <p:spPr>
            <a:xfrm>
              <a:off x="0" y="0"/>
              <a:ext cx="17106621" cy="1596136"/>
            </a:xfrm>
            <a:custGeom>
              <a:avLst/>
              <a:gdLst/>
              <a:ahLst/>
              <a:cxnLst/>
              <a:rect l="l" t="t" r="r" b="b"/>
              <a:pathLst>
                <a:path w="17106621" h="1596136">
                  <a:moveTo>
                    <a:pt x="0" y="0"/>
                  </a:moveTo>
                  <a:lnTo>
                    <a:pt x="17106621" y="0"/>
                  </a:lnTo>
                  <a:lnTo>
                    <a:pt x="17106621" y="1596136"/>
                  </a:lnTo>
                  <a:lnTo>
                    <a:pt x="0" y="1596136"/>
                  </a:lnTo>
                  <a:close/>
                </a:path>
              </a:pathLst>
            </a:custGeom>
            <a:solidFill>
              <a:srgbClr val="000000">
                <a:alpha val="0"/>
              </a:srgbClr>
            </a:solidFill>
          </p:spPr>
          <p:txBody>
            <a:bodyPr/>
            <a:lstStyle/>
            <a:p>
              <a:endParaRPr lang="it-IT"/>
            </a:p>
          </p:txBody>
        </p:sp>
        <p:sp>
          <p:nvSpPr>
            <p:cNvPr id="16" name="TextBox 16"/>
            <p:cNvSpPr txBox="1"/>
            <p:nvPr/>
          </p:nvSpPr>
          <p:spPr>
            <a:xfrm>
              <a:off x="0" y="114300"/>
              <a:ext cx="17106621" cy="1481836"/>
            </a:xfrm>
            <a:prstGeom prst="rect">
              <a:avLst/>
            </a:prstGeom>
          </p:spPr>
          <p:txBody>
            <a:bodyPr lIns="0" tIns="0" rIns="0" bIns="0" rtlCol="0" anchor="t"/>
            <a:lstStyle/>
            <a:p>
              <a:pPr algn="l">
                <a:lnSpc>
                  <a:spcPts val="6000"/>
                </a:lnSpc>
              </a:pPr>
              <a:r>
                <a:rPr lang="en-US" sz="6000">
                  <a:solidFill>
                    <a:srgbClr val="1E2328"/>
                  </a:solidFill>
                  <a:latin typeface="DM Serif Display"/>
                  <a:ea typeface="DM Serif Display"/>
                  <a:cs typeface="DM Serif Display"/>
                  <a:sym typeface="DM Serif Display"/>
                </a:rPr>
                <a:t>Marvelous Designer  (Paid Program)</a:t>
              </a:r>
            </a:p>
          </p:txBody>
        </p:sp>
      </p:grpSp>
      <p:grpSp>
        <p:nvGrpSpPr>
          <p:cNvPr id="17" name="Group 17"/>
          <p:cNvGrpSpPr/>
          <p:nvPr/>
        </p:nvGrpSpPr>
        <p:grpSpPr>
          <a:xfrm>
            <a:off x="1028700" y="3122295"/>
            <a:ext cx="15258511" cy="2021205"/>
            <a:chOff x="0" y="0"/>
            <a:chExt cx="20344681" cy="2694940"/>
          </a:xfrm>
        </p:grpSpPr>
        <p:sp>
          <p:nvSpPr>
            <p:cNvPr id="18" name="Freeform 18"/>
            <p:cNvSpPr/>
            <p:nvPr/>
          </p:nvSpPr>
          <p:spPr>
            <a:xfrm>
              <a:off x="0" y="0"/>
              <a:ext cx="20344681" cy="2694940"/>
            </a:xfrm>
            <a:custGeom>
              <a:avLst/>
              <a:gdLst/>
              <a:ahLst/>
              <a:cxnLst/>
              <a:rect l="l" t="t" r="r" b="b"/>
              <a:pathLst>
                <a:path w="20344681" h="2694940">
                  <a:moveTo>
                    <a:pt x="0" y="0"/>
                  </a:moveTo>
                  <a:lnTo>
                    <a:pt x="20344681" y="0"/>
                  </a:lnTo>
                  <a:lnTo>
                    <a:pt x="20344681" y="2694940"/>
                  </a:lnTo>
                  <a:lnTo>
                    <a:pt x="0" y="2694940"/>
                  </a:lnTo>
                  <a:close/>
                </a:path>
              </a:pathLst>
            </a:custGeom>
            <a:solidFill>
              <a:srgbClr val="000000">
                <a:alpha val="0"/>
              </a:srgbClr>
            </a:solidFill>
          </p:spPr>
          <p:txBody>
            <a:bodyPr/>
            <a:lstStyle/>
            <a:p>
              <a:endParaRPr lang="it-IT"/>
            </a:p>
          </p:txBody>
        </p:sp>
        <p:sp>
          <p:nvSpPr>
            <p:cNvPr id="19" name="TextBox 19"/>
            <p:cNvSpPr txBox="1"/>
            <p:nvPr/>
          </p:nvSpPr>
          <p:spPr>
            <a:xfrm>
              <a:off x="0" y="-57150"/>
              <a:ext cx="20344681" cy="2752090"/>
            </a:xfrm>
            <a:prstGeom prst="rect">
              <a:avLst/>
            </a:prstGeom>
          </p:spPr>
          <p:txBody>
            <a:bodyPr lIns="0" tIns="0" rIns="0" bIns="0" rtlCol="0" anchor="t"/>
            <a:lstStyle/>
            <a:p>
              <a:pPr algn="just">
                <a:lnSpc>
                  <a:spcPts val="3299"/>
                </a:lnSpc>
              </a:pPr>
              <a:r>
                <a:rPr lang="en-US" sz="2199" dirty="0">
                  <a:solidFill>
                    <a:srgbClr val="1E2328"/>
                  </a:solidFill>
                  <a:latin typeface="Montserrat"/>
                  <a:ea typeface="Montserrat"/>
                  <a:cs typeface="Montserrat"/>
                  <a:sym typeface="Montserrat"/>
                </a:rPr>
                <a:t>Marvelous Designer is a </a:t>
              </a:r>
              <a:r>
                <a:rPr lang="en-US" sz="2199" b="1" dirty="0">
                  <a:solidFill>
                    <a:srgbClr val="1E2328"/>
                  </a:solidFill>
                  <a:latin typeface="Montserrat Bold"/>
                  <a:ea typeface="Montserrat Bold"/>
                  <a:cs typeface="Montserrat Bold"/>
                  <a:sym typeface="Montserrat Bold"/>
                </a:rPr>
                <a:t>powerful tool for 3D garment simulation</a:t>
              </a:r>
              <a:r>
                <a:rPr lang="en-US" sz="2199" dirty="0">
                  <a:solidFill>
                    <a:srgbClr val="1E2328"/>
                  </a:solidFill>
                  <a:latin typeface="Montserrat"/>
                  <a:ea typeface="Montserrat"/>
                  <a:cs typeface="Montserrat"/>
                  <a:sym typeface="Montserrat"/>
                </a:rPr>
                <a:t>, widely used in digital fashion, gaming, and animation. It focuses on </a:t>
              </a:r>
              <a:r>
                <a:rPr lang="en-US" sz="2199" b="1" dirty="0">
                  <a:solidFill>
                    <a:srgbClr val="1E2328"/>
                  </a:solidFill>
                  <a:latin typeface="Montserrat Bold"/>
                  <a:ea typeface="Montserrat Bold"/>
                  <a:cs typeface="Montserrat Bold"/>
                  <a:sym typeface="Montserrat Bold"/>
                </a:rPr>
                <a:t>realistic fabric physics </a:t>
              </a:r>
              <a:r>
                <a:rPr lang="en-US" sz="2199" dirty="0">
                  <a:solidFill>
                    <a:srgbClr val="1E2328"/>
                  </a:solidFill>
                  <a:latin typeface="Montserrat"/>
                  <a:ea typeface="Montserrat"/>
                  <a:cs typeface="Montserrat"/>
                  <a:sym typeface="Montserrat"/>
                </a:rPr>
                <a:t>and garment construction.</a:t>
              </a:r>
              <a:endParaRPr lang="it-IT" dirty="0"/>
            </a:p>
          </p:txBody>
        </p:sp>
      </p:grpSp>
      <p:grpSp>
        <p:nvGrpSpPr>
          <p:cNvPr id="20" name="Group 20"/>
          <p:cNvGrpSpPr/>
          <p:nvPr/>
        </p:nvGrpSpPr>
        <p:grpSpPr>
          <a:xfrm>
            <a:off x="7599573" y="4484318"/>
            <a:ext cx="8687638" cy="6078081"/>
            <a:chOff x="0" y="-429291"/>
            <a:chExt cx="11583517" cy="8104108"/>
          </a:xfrm>
        </p:grpSpPr>
        <p:sp>
          <p:nvSpPr>
            <p:cNvPr id="21" name="Freeform 21"/>
            <p:cNvSpPr/>
            <p:nvPr/>
          </p:nvSpPr>
          <p:spPr>
            <a:xfrm>
              <a:off x="0" y="0"/>
              <a:ext cx="11583517" cy="7674817"/>
            </a:xfrm>
            <a:custGeom>
              <a:avLst/>
              <a:gdLst/>
              <a:ahLst/>
              <a:cxnLst/>
              <a:rect l="l" t="t" r="r" b="b"/>
              <a:pathLst>
                <a:path w="11583517" h="7674817">
                  <a:moveTo>
                    <a:pt x="0" y="0"/>
                  </a:moveTo>
                  <a:lnTo>
                    <a:pt x="11583517" y="0"/>
                  </a:lnTo>
                  <a:lnTo>
                    <a:pt x="11583517" y="7674817"/>
                  </a:lnTo>
                  <a:lnTo>
                    <a:pt x="0" y="7674817"/>
                  </a:lnTo>
                  <a:close/>
                </a:path>
              </a:pathLst>
            </a:custGeom>
            <a:solidFill>
              <a:srgbClr val="000000">
                <a:alpha val="0"/>
              </a:srgbClr>
            </a:solidFill>
          </p:spPr>
          <p:txBody>
            <a:bodyPr/>
            <a:lstStyle/>
            <a:p>
              <a:endParaRPr lang="it-IT"/>
            </a:p>
          </p:txBody>
        </p:sp>
        <p:sp>
          <p:nvSpPr>
            <p:cNvPr id="22" name="TextBox 22"/>
            <p:cNvSpPr txBox="1"/>
            <p:nvPr/>
          </p:nvSpPr>
          <p:spPr>
            <a:xfrm>
              <a:off x="0" y="-429291"/>
              <a:ext cx="11583517" cy="7731968"/>
            </a:xfrm>
            <a:prstGeom prst="rect">
              <a:avLst/>
            </a:prstGeom>
          </p:spPr>
          <p:txBody>
            <a:bodyPr lIns="0" tIns="0" rIns="0" bIns="0" rtlCol="0" anchor="t"/>
            <a:lstStyle/>
            <a:p>
              <a:pPr algn="just">
                <a:lnSpc>
                  <a:spcPts val="3298"/>
                </a:lnSpc>
              </a:pPr>
              <a:r>
                <a:rPr lang="en-US" sz="2199" u="sng" dirty="0">
                  <a:solidFill>
                    <a:srgbClr val="1E2328"/>
                  </a:solidFill>
                  <a:latin typeface="Montserrat"/>
                  <a:ea typeface="Montserrat"/>
                  <a:cs typeface="Montserrat"/>
                  <a:sym typeface="Montserrat"/>
                </a:rPr>
                <a:t>Main Features</a:t>
              </a:r>
              <a:r>
                <a:rPr lang="en-US" sz="2199" dirty="0">
                  <a:solidFill>
                    <a:srgbClr val="1E2328"/>
                  </a:solidFill>
                  <a:latin typeface="Montserrat"/>
                  <a:ea typeface="Montserrat"/>
                  <a:cs typeface="Montserrat"/>
                  <a:sym typeface="Montserrat"/>
                </a:rPr>
                <a:t>:</a:t>
              </a:r>
              <a:endParaRPr lang="it-IT"/>
            </a:p>
            <a:p>
              <a:pPr marL="474345" lvl="1" indent="-236855" algn="just">
                <a:lnSpc>
                  <a:spcPts val="3298"/>
                </a:lnSpc>
                <a:buFont typeface="Arial"/>
                <a:buChar char="•"/>
              </a:pPr>
              <a:r>
                <a:rPr lang="en-US" sz="2199" b="1" dirty="0">
                  <a:solidFill>
                    <a:srgbClr val="1E2328"/>
                  </a:solidFill>
                  <a:latin typeface="Montserrat Bold"/>
                  <a:ea typeface="Montserrat Bold"/>
                  <a:cs typeface="Montserrat Bold"/>
                  <a:sym typeface="Montserrat Bold"/>
                </a:rPr>
                <a:t>Intuitive Pattern-Based Design</a:t>
              </a:r>
              <a:r>
                <a:rPr lang="en-US" sz="2199" dirty="0">
                  <a:solidFill>
                    <a:srgbClr val="1E2328"/>
                  </a:solidFill>
                  <a:latin typeface="Montserrat"/>
                  <a:ea typeface="Montserrat"/>
                  <a:cs typeface="Montserrat"/>
                  <a:sym typeface="Montserrat"/>
                </a:rPr>
                <a:t>: Users can create garments as if sewing real fabric.</a:t>
              </a:r>
              <a:endParaRPr lang="en-US" sz="2199" dirty="0">
                <a:solidFill>
                  <a:srgbClr val="1E2328"/>
                </a:solidFill>
                <a:latin typeface="Montserrat"/>
                <a:ea typeface="Montserrat"/>
                <a:cs typeface="Montserrat"/>
              </a:endParaRPr>
            </a:p>
            <a:p>
              <a:pPr marL="474345" lvl="1" indent="-236855" algn="just">
                <a:lnSpc>
                  <a:spcPts val="3299"/>
                </a:lnSpc>
                <a:buFont typeface="Arial"/>
                <a:buChar char="•"/>
              </a:pPr>
              <a:r>
                <a:rPr lang="en-US" sz="2199" b="1" dirty="0">
                  <a:solidFill>
                    <a:srgbClr val="1E2328"/>
                  </a:solidFill>
                  <a:latin typeface="Montserrat Bold"/>
                  <a:ea typeface="Montserrat Bold"/>
                  <a:cs typeface="Montserrat Bold"/>
                  <a:sym typeface="Montserrat Bold"/>
                </a:rPr>
                <a:t>Advanced Fabric Physics</a:t>
              </a:r>
              <a:r>
                <a:rPr lang="en-US" sz="2199" dirty="0">
                  <a:solidFill>
                    <a:srgbClr val="1E2328"/>
                  </a:solidFill>
                  <a:latin typeface="Montserrat"/>
                  <a:ea typeface="Montserrat"/>
                  <a:cs typeface="Montserrat"/>
                  <a:sym typeface="Montserrat"/>
                </a:rPr>
                <a:t>: Realistic draping, folds, and stretching effects.</a:t>
              </a:r>
              <a:endParaRPr lang="en-US" sz="2199" dirty="0">
                <a:solidFill>
                  <a:srgbClr val="1E2328"/>
                </a:solidFill>
                <a:latin typeface="Montserrat"/>
                <a:ea typeface="Montserrat"/>
                <a:cs typeface="Montserrat"/>
              </a:endParaRPr>
            </a:p>
            <a:p>
              <a:pPr marL="474345" lvl="1" indent="-236855" algn="just">
                <a:lnSpc>
                  <a:spcPts val="3298"/>
                </a:lnSpc>
                <a:buFont typeface="Arial"/>
                <a:buChar char="•"/>
              </a:pPr>
              <a:r>
                <a:rPr lang="en-US" sz="2199" b="1" dirty="0">
                  <a:solidFill>
                    <a:srgbClr val="1E2328"/>
                  </a:solidFill>
                  <a:latin typeface="Montserrat Bold"/>
                  <a:ea typeface="Montserrat Bold"/>
                  <a:cs typeface="Montserrat Bold"/>
                  <a:sym typeface="Montserrat Bold"/>
                </a:rPr>
                <a:t>High-Quality Export Options</a:t>
              </a:r>
              <a:r>
                <a:rPr lang="en-US" sz="2199" dirty="0">
                  <a:solidFill>
                    <a:srgbClr val="1E2328"/>
                  </a:solidFill>
                  <a:latin typeface="Montserrat"/>
                  <a:ea typeface="Montserrat"/>
                  <a:cs typeface="Montserrat"/>
                  <a:sym typeface="Montserrat"/>
                </a:rPr>
                <a:t>: Allows integration with other 3D software.</a:t>
              </a:r>
              <a:endParaRPr lang="el-GR" sz="2199" dirty="0">
                <a:solidFill>
                  <a:srgbClr val="1E2328"/>
                </a:solidFill>
                <a:latin typeface="Montserrat"/>
                <a:ea typeface="Montserrat"/>
                <a:cs typeface="Montserrat"/>
              </a:endParaRPr>
            </a:p>
            <a:p>
              <a:pPr marL="474345" lvl="1" indent="-236855" algn="just">
                <a:lnSpc>
                  <a:spcPts val="3298"/>
                </a:lnSpc>
                <a:buFont typeface="Arial"/>
                <a:buChar char="•"/>
              </a:pPr>
              <a:endParaRPr lang="en-US" sz="2199" dirty="0">
                <a:solidFill>
                  <a:srgbClr val="1E2328"/>
                </a:solidFill>
                <a:latin typeface="Montserrat"/>
                <a:ea typeface="Montserrat"/>
                <a:cs typeface="Montserrat"/>
              </a:endParaRPr>
            </a:p>
            <a:p>
              <a:pPr algn="just">
                <a:lnSpc>
                  <a:spcPts val="3298"/>
                </a:lnSpc>
              </a:pPr>
              <a:r>
                <a:rPr lang="en-US" sz="2199" u="sng" dirty="0">
                  <a:solidFill>
                    <a:srgbClr val="1E2328"/>
                  </a:solidFill>
                  <a:latin typeface="Montserrat"/>
                  <a:ea typeface="Montserrat"/>
                  <a:cs typeface="Montserrat"/>
                  <a:sym typeface="Montserrat"/>
                </a:rPr>
                <a:t>Best For:</a:t>
              </a:r>
              <a:endParaRPr lang="en-US" sz="2199" u="sng" dirty="0">
                <a:solidFill>
                  <a:srgbClr val="1E2328"/>
                </a:solidFill>
                <a:latin typeface="Montserrat"/>
                <a:ea typeface="Montserrat"/>
                <a:cs typeface="Montserrat"/>
              </a:endParaRPr>
            </a:p>
            <a:p>
              <a:pPr marL="474345" lvl="1" indent="-236855" algn="just">
                <a:lnSpc>
                  <a:spcPts val="3298"/>
                </a:lnSpc>
                <a:buFont typeface="Arial"/>
                <a:buChar char="•"/>
              </a:pPr>
              <a:r>
                <a:rPr lang="en-US" sz="2199" dirty="0">
                  <a:solidFill>
                    <a:srgbClr val="1E2328"/>
                  </a:solidFill>
                  <a:latin typeface="Montserrat"/>
                  <a:ea typeface="Montserrat"/>
                  <a:cs typeface="Montserrat"/>
                  <a:sym typeface="Montserrat"/>
                </a:rPr>
                <a:t>Designers creating </a:t>
              </a:r>
              <a:r>
                <a:rPr lang="en-US" sz="2199" b="1" dirty="0">
                  <a:solidFill>
                    <a:srgbClr val="1E2328"/>
                  </a:solidFill>
                  <a:latin typeface="Montserrat Bold"/>
                  <a:ea typeface="Montserrat Bold"/>
                  <a:cs typeface="Montserrat Bold"/>
                  <a:sym typeface="Montserrat Bold"/>
                </a:rPr>
                <a:t>digital fashion assets</a:t>
              </a:r>
              <a:r>
                <a:rPr lang="en-US" sz="2199" dirty="0">
                  <a:solidFill>
                    <a:srgbClr val="1E2328"/>
                  </a:solidFill>
                  <a:latin typeface="Montserrat"/>
                  <a:ea typeface="Montserrat"/>
                  <a:cs typeface="Montserrat"/>
                  <a:sym typeface="Montserrat"/>
                </a:rPr>
                <a:t> for gaming, animation, and virtual fashion shows.</a:t>
              </a:r>
              <a:endParaRPr lang="en-US" sz="2199" dirty="0">
                <a:solidFill>
                  <a:srgbClr val="1E2328"/>
                </a:solidFill>
                <a:latin typeface="Montserrat"/>
                <a:ea typeface="Montserrat"/>
                <a:cs typeface="Montserrat"/>
              </a:endParaRPr>
            </a:p>
            <a:p>
              <a:pPr marL="474345" lvl="1" indent="-236855" algn="just">
                <a:lnSpc>
                  <a:spcPts val="3298"/>
                </a:lnSpc>
                <a:buFont typeface="Arial"/>
                <a:buChar char="•"/>
              </a:pPr>
              <a:r>
                <a:rPr lang="en-US" sz="2199" dirty="0">
                  <a:solidFill>
                    <a:srgbClr val="1E2328"/>
                  </a:solidFill>
                  <a:latin typeface="Montserrat"/>
                  <a:ea typeface="Montserrat"/>
                  <a:cs typeface="Montserrat"/>
                  <a:sym typeface="Montserrat"/>
                </a:rPr>
                <a:t>Users needing </a:t>
              </a:r>
              <a:r>
                <a:rPr lang="en-US" sz="2199" b="1" dirty="0">
                  <a:solidFill>
                    <a:srgbClr val="1E2328"/>
                  </a:solidFill>
                  <a:latin typeface="Montserrat Bold"/>
                  <a:ea typeface="Montserrat Bold"/>
                  <a:cs typeface="Montserrat Bold"/>
                  <a:sym typeface="Montserrat Bold"/>
                </a:rPr>
                <a:t>high-detail garment draping and motion simulation.</a:t>
              </a:r>
              <a:endParaRPr lang="en-US" sz="2199" b="1" dirty="0">
                <a:solidFill>
                  <a:srgbClr val="1E2328"/>
                </a:solidFill>
                <a:latin typeface="Montserrat Bold"/>
                <a:ea typeface="Montserrat Bold"/>
                <a:cs typeface="Montserrat Bold"/>
              </a:endParaRPr>
            </a:p>
            <a:p>
              <a:pPr algn="l">
                <a:lnSpc>
                  <a:spcPts val="3299"/>
                </a:lnSpc>
              </a:pPr>
              <a:endParaRPr lang="en-US" sz="2199" b="1" dirty="0">
                <a:solidFill>
                  <a:srgbClr val="1E2328"/>
                </a:solidFill>
                <a:latin typeface="Montserrat Bold"/>
                <a:ea typeface="Montserrat Bold"/>
                <a:cs typeface="Montserrat Bold"/>
                <a:sym typeface="Montserrat Bold"/>
              </a:endParaRPr>
            </a:p>
            <a:p>
              <a:pPr algn="l">
                <a:lnSpc>
                  <a:spcPts val="3298"/>
                </a:lnSpc>
              </a:pPr>
              <a:endParaRPr lang="en-US" sz="2199" b="1" dirty="0">
                <a:solidFill>
                  <a:srgbClr val="1E2328"/>
                </a:solidFill>
                <a:latin typeface="Montserrat Bold"/>
                <a:ea typeface="Montserrat Bold"/>
                <a:cs typeface="Montserrat Bold"/>
                <a:sym typeface="Montserrat Bold"/>
              </a:endParaRPr>
            </a:p>
          </p:txBody>
        </p:sp>
      </p:grpSp>
      <p:grpSp>
        <p:nvGrpSpPr>
          <p:cNvPr id="23" name="Group 23"/>
          <p:cNvGrpSpPr/>
          <p:nvPr/>
        </p:nvGrpSpPr>
        <p:grpSpPr>
          <a:xfrm>
            <a:off x="1031566" y="351095"/>
            <a:ext cx="4506489" cy="384175"/>
            <a:chOff x="0" y="0"/>
            <a:chExt cx="6008652" cy="512233"/>
          </a:xfrm>
        </p:grpSpPr>
        <p:sp>
          <p:nvSpPr>
            <p:cNvPr id="24" name="Freeform 24"/>
            <p:cNvSpPr/>
            <p:nvPr/>
          </p:nvSpPr>
          <p:spPr>
            <a:xfrm>
              <a:off x="0" y="0"/>
              <a:ext cx="6008652" cy="512233"/>
            </a:xfrm>
            <a:custGeom>
              <a:avLst/>
              <a:gdLst/>
              <a:ahLst/>
              <a:cxnLst/>
              <a:rect l="l" t="t" r="r" b="b"/>
              <a:pathLst>
                <a:path w="6008652" h="512233">
                  <a:moveTo>
                    <a:pt x="0" y="0"/>
                  </a:moveTo>
                  <a:lnTo>
                    <a:pt x="6008652" y="0"/>
                  </a:lnTo>
                  <a:lnTo>
                    <a:pt x="6008652" y="512233"/>
                  </a:lnTo>
                  <a:lnTo>
                    <a:pt x="0" y="512233"/>
                  </a:lnTo>
                  <a:close/>
                </a:path>
              </a:pathLst>
            </a:custGeom>
            <a:solidFill>
              <a:srgbClr val="000000">
                <a:alpha val="0"/>
              </a:srgbClr>
            </a:solidFill>
          </p:spPr>
          <p:txBody>
            <a:bodyPr/>
            <a:lstStyle/>
            <a:p>
              <a:endParaRPr lang="it-IT"/>
            </a:p>
          </p:txBody>
        </p:sp>
        <p:sp>
          <p:nvSpPr>
            <p:cNvPr id="25" name="TextBox 25"/>
            <p:cNvSpPr txBox="1"/>
            <p:nvPr/>
          </p:nvSpPr>
          <p:spPr>
            <a:xfrm>
              <a:off x="0" y="-9525"/>
              <a:ext cx="6008652" cy="521758"/>
            </a:xfrm>
            <a:prstGeom prst="rect">
              <a:avLst/>
            </a:prstGeom>
          </p:spPr>
          <p:txBody>
            <a:bodyPr lIns="0" tIns="0" rIns="0" bIns="0" rtlCol="0" anchor="t"/>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grpSp>
      <p:sp>
        <p:nvSpPr>
          <p:cNvPr id="26" name="Freeform 26"/>
          <p:cNvSpPr/>
          <p:nvPr/>
        </p:nvSpPr>
        <p:spPr>
          <a:xfrm>
            <a:off x="14076273" y="1196280"/>
            <a:ext cx="1758435" cy="1758435"/>
          </a:xfrm>
          <a:custGeom>
            <a:avLst/>
            <a:gdLst/>
            <a:ahLst/>
            <a:cxnLst/>
            <a:rect l="l" t="t" r="r" b="b"/>
            <a:pathLst>
              <a:path w="1758435" h="1758435">
                <a:moveTo>
                  <a:pt x="0" y="0"/>
                </a:moveTo>
                <a:lnTo>
                  <a:pt x="1758435" y="0"/>
                </a:lnTo>
                <a:lnTo>
                  <a:pt x="1758435" y="1758435"/>
                </a:lnTo>
                <a:lnTo>
                  <a:pt x="0" y="1758435"/>
                </a:lnTo>
                <a:lnTo>
                  <a:pt x="0" y="0"/>
                </a:lnTo>
                <a:close/>
              </a:path>
            </a:pathLst>
          </a:custGeom>
          <a:blipFill>
            <a:blip r:embed="rId5"/>
            <a:stretch>
              <a:fillRect/>
            </a:stretch>
          </a:blipFill>
        </p:spPr>
        <p:txBody>
          <a:bodyPr/>
          <a:lstStyle/>
          <a:p>
            <a:endParaRPr lang="it-IT"/>
          </a:p>
        </p:txBody>
      </p:sp>
      <p:sp>
        <p:nvSpPr>
          <p:cNvPr id="27" name="Freeform 27"/>
          <p:cNvSpPr/>
          <p:nvPr/>
        </p:nvSpPr>
        <p:spPr>
          <a:xfrm>
            <a:off x="1031566" y="5199601"/>
            <a:ext cx="5092162" cy="5092162"/>
          </a:xfrm>
          <a:custGeom>
            <a:avLst/>
            <a:gdLst/>
            <a:ahLst/>
            <a:cxnLst/>
            <a:rect l="l" t="t" r="r" b="b"/>
            <a:pathLst>
              <a:path w="5092162" h="5092162">
                <a:moveTo>
                  <a:pt x="0" y="0"/>
                </a:moveTo>
                <a:lnTo>
                  <a:pt x="5092162" y="0"/>
                </a:lnTo>
                <a:lnTo>
                  <a:pt x="5092162" y="5092161"/>
                </a:lnTo>
                <a:lnTo>
                  <a:pt x="0" y="5092161"/>
                </a:lnTo>
                <a:lnTo>
                  <a:pt x="0" y="0"/>
                </a:lnTo>
                <a:close/>
              </a:path>
            </a:pathLst>
          </a:custGeom>
          <a:blipFill>
            <a:blip r:embed="rId6"/>
            <a:stretch>
              <a:fillRect/>
            </a:stretch>
          </a:blipFill>
        </p:spPr>
        <p:txBody>
          <a:bodyPr/>
          <a:lstStyle/>
          <a:p>
            <a:endParaRPr lang="it-IT"/>
          </a:p>
        </p:txBody>
      </p:sp>
      <p:sp>
        <p:nvSpPr>
          <p:cNvPr id="28" name="TextBox 28"/>
          <p:cNvSpPr txBox="1"/>
          <p:nvPr/>
        </p:nvSpPr>
        <p:spPr>
          <a:xfrm rot="16200000">
            <a:off x="15846240" y="7519023"/>
            <a:ext cx="3209890"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7" tooltip="https://www.fashionupproject.com"/>
              </a:rPr>
              <a:t>www.fashionupproject.com</a:t>
            </a:r>
            <a:endParaRPr lang="en-US" sz="1800" u="sng">
              <a:solidFill>
                <a:srgbClr val="1E2328"/>
              </a:solidFill>
              <a:latin typeface="Montserrat"/>
              <a:ea typeface="Montserrat"/>
              <a:cs typeface="Montserrat"/>
              <a:sym typeface="Montserrat"/>
              <a:hlinkClick r:id="rId7" tooltip="https://www.fashionupproject.com"/>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a:off x="16670568" y="-4762"/>
            <a:ext cx="9525" cy="10296525"/>
            <a:chOff x="0" y="0"/>
            <a:chExt cx="12700" cy="13728700"/>
          </a:xfrm>
        </p:grpSpPr>
        <p:sp>
          <p:nvSpPr>
            <p:cNvPr id="3" name="Freeform 3"/>
            <p:cNvSpPr/>
            <p:nvPr/>
          </p:nvSpPr>
          <p:spPr>
            <a:xfrm>
              <a:off x="0" y="8509"/>
              <a:ext cx="16891" cy="13716001"/>
            </a:xfrm>
            <a:custGeom>
              <a:avLst/>
              <a:gdLst/>
              <a:ahLst/>
              <a:cxnLst/>
              <a:rect l="l" t="t" r="r" b="b"/>
              <a:pathLst>
                <a:path w="16891" h="13716001">
                  <a:moveTo>
                    <a:pt x="0" y="13716001"/>
                  </a:moveTo>
                  <a:lnTo>
                    <a:pt x="0" y="0"/>
                  </a:lnTo>
                  <a:lnTo>
                    <a:pt x="16891" y="0"/>
                  </a:lnTo>
                  <a:lnTo>
                    <a:pt x="16891" y="13716001"/>
                  </a:lnTo>
                  <a:close/>
                </a:path>
              </a:pathLst>
            </a:custGeom>
            <a:solidFill>
              <a:srgbClr val="1E2328"/>
            </a:solidFill>
          </p:spPr>
          <p:txBody>
            <a:bodyPr/>
            <a:lstStyle/>
            <a:p>
              <a:endParaRPr lang="it-IT"/>
            </a:p>
          </p:txBody>
        </p:sp>
      </p:grpSp>
      <p:grpSp>
        <p:nvGrpSpPr>
          <p:cNvPr id="4" name="Group 4"/>
          <p:cNvGrpSpPr/>
          <p:nvPr/>
        </p:nvGrpSpPr>
        <p:grpSpPr>
          <a:xfrm rot="-10800000">
            <a:off x="-4762" y="1019175"/>
            <a:ext cx="18297525" cy="9525"/>
            <a:chOff x="0" y="0"/>
            <a:chExt cx="24396700" cy="12700"/>
          </a:xfrm>
        </p:grpSpPr>
        <p:sp>
          <p:nvSpPr>
            <p:cNvPr id="5" name="Freeform 5"/>
            <p:cNvSpPr/>
            <p:nvPr/>
          </p:nvSpPr>
          <p:spPr>
            <a:xfrm>
              <a:off x="8509" y="0"/>
              <a:ext cx="24384001" cy="16891"/>
            </a:xfrm>
            <a:custGeom>
              <a:avLst/>
              <a:gdLst/>
              <a:ahLst/>
              <a:cxnLst/>
              <a:rect l="l" t="t" r="r" b="b"/>
              <a:pathLst>
                <a:path w="24384001" h="16891">
                  <a:moveTo>
                    <a:pt x="0" y="0"/>
                  </a:moveTo>
                  <a:lnTo>
                    <a:pt x="24384001" y="0"/>
                  </a:lnTo>
                  <a:lnTo>
                    <a:pt x="24384001" y="16891"/>
                  </a:lnTo>
                  <a:lnTo>
                    <a:pt x="0" y="16891"/>
                  </a:lnTo>
                  <a:close/>
                </a:path>
              </a:pathLst>
            </a:custGeom>
            <a:solidFill>
              <a:srgbClr val="1E2328"/>
            </a:solidFill>
          </p:spPr>
          <p:txBody>
            <a:bodyPr/>
            <a:lstStyle/>
            <a:p>
              <a:endParaRPr lang="it-IT"/>
            </a:p>
          </p:txBody>
        </p:sp>
      </p:grpSp>
      <p:grpSp>
        <p:nvGrpSpPr>
          <p:cNvPr id="6" name="Group 6"/>
          <p:cNvGrpSpPr/>
          <p:nvPr/>
        </p:nvGrpSpPr>
        <p:grpSpPr>
          <a:xfrm>
            <a:off x="16675330" y="1028700"/>
            <a:ext cx="1612669" cy="1612670"/>
            <a:chOff x="0" y="0"/>
            <a:chExt cx="2150226" cy="2150226"/>
          </a:xfrm>
        </p:grpSpPr>
        <p:sp>
          <p:nvSpPr>
            <p:cNvPr id="7" name="Freeform 7"/>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2"/>
              <a:stretch>
                <a:fillRect/>
              </a:stretch>
            </a:blipFill>
          </p:spPr>
          <p:txBody>
            <a:bodyPr/>
            <a:lstStyle/>
            <a:p>
              <a:endParaRPr lang="it-IT"/>
            </a:p>
          </p:txBody>
        </p:sp>
      </p:grpSp>
      <p:grpSp>
        <p:nvGrpSpPr>
          <p:cNvPr id="8" name="Group 8"/>
          <p:cNvGrpSpPr/>
          <p:nvPr/>
        </p:nvGrpSpPr>
        <p:grpSpPr>
          <a:xfrm>
            <a:off x="7191659" y="329406"/>
            <a:ext cx="9355139" cy="374650"/>
            <a:chOff x="0" y="0"/>
            <a:chExt cx="12473516" cy="499533"/>
          </a:xfrm>
        </p:grpSpPr>
        <p:sp>
          <p:nvSpPr>
            <p:cNvPr id="9" name="Freeform 9"/>
            <p:cNvSpPr/>
            <p:nvPr/>
          </p:nvSpPr>
          <p:spPr>
            <a:xfrm>
              <a:off x="0" y="0"/>
              <a:ext cx="3674958" cy="499533"/>
            </a:xfrm>
            <a:custGeom>
              <a:avLst/>
              <a:gdLst/>
              <a:ahLst/>
              <a:cxnLst/>
              <a:rect l="l" t="t" r="r" b="b"/>
              <a:pathLst>
                <a:path w="3674958" h="499533">
                  <a:moveTo>
                    <a:pt x="0" y="0"/>
                  </a:moveTo>
                  <a:lnTo>
                    <a:pt x="3674958" y="0"/>
                  </a:lnTo>
                  <a:lnTo>
                    <a:pt x="3674958" y="499533"/>
                  </a:lnTo>
                  <a:lnTo>
                    <a:pt x="0" y="499533"/>
                  </a:lnTo>
                  <a:close/>
                </a:path>
              </a:pathLst>
            </a:custGeom>
            <a:solidFill>
              <a:srgbClr val="000000">
                <a:alpha val="0"/>
              </a:srgbClr>
            </a:solidFill>
          </p:spPr>
          <p:txBody>
            <a:bodyPr/>
            <a:lstStyle/>
            <a:p>
              <a:endParaRPr lang="it-IT"/>
            </a:p>
          </p:txBody>
        </p:sp>
        <p:sp>
          <p:nvSpPr>
            <p:cNvPr id="10" name="TextBox 10"/>
            <p:cNvSpPr txBox="1"/>
            <p:nvPr/>
          </p:nvSpPr>
          <p:spPr>
            <a:xfrm>
              <a:off x="8798558" y="0"/>
              <a:ext cx="3674958" cy="499533"/>
            </a:xfrm>
            <a:prstGeom prst="rect">
              <a:avLst/>
            </a:prstGeom>
          </p:spPr>
          <p:txBody>
            <a:bodyPr lIns="0" tIns="0" rIns="0" bIns="0" rtlCol="0" anchor="t"/>
            <a:lstStyle/>
            <a:p>
              <a:pPr algn="ctr">
                <a:lnSpc>
                  <a:spcPts val="3049"/>
                </a:lnSpc>
              </a:pPr>
              <a:r>
                <a:rPr lang="en-US" sz="2499">
                  <a:solidFill>
                    <a:srgbClr val="1E2328"/>
                  </a:solidFill>
                  <a:latin typeface="Montserrat"/>
                  <a:ea typeface="Montserrat"/>
                  <a:cs typeface="Montserrat"/>
                  <a:sym typeface="Montserrat"/>
                </a:rPr>
                <a:t>Module 6, Unit 2</a:t>
              </a:r>
            </a:p>
          </p:txBody>
        </p:sp>
      </p:grpSp>
      <p:grpSp>
        <p:nvGrpSpPr>
          <p:cNvPr id="11" name="Group 11"/>
          <p:cNvGrpSpPr/>
          <p:nvPr/>
        </p:nvGrpSpPr>
        <p:grpSpPr>
          <a:xfrm rot="-10800000">
            <a:off x="-4762" y="1019174"/>
            <a:ext cx="18297525" cy="9525"/>
            <a:chOff x="0" y="0"/>
            <a:chExt cx="24396700" cy="12700"/>
          </a:xfrm>
        </p:grpSpPr>
        <p:sp>
          <p:nvSpPr>
            <p:cNvPr id="12" name="Freeform 12"/>
            <p:cNvSpPr/>
            <p:nvPr/>
          </p:nvSpPr>
          <p:spPr>
            <a:xfrm>
              <a:off x="635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txBody>
            <a:bodyPr/>
            <a:lstStyle/>
            <a:p>
              <a:endParaRPr lang="it-IT"/>
            </a:p>
          </p:txBody>
        </p:sp>
      </p:grpSp>
      <p:sp>
        <p:nvSpPr>
          <p:cNvPr id="13" name="Freeform 13"/>
          <p:cNvSpPr/>
          <p:nvPr/>
        </p:nvSpPr>
        <p:spPr>
          <a:xfrm>
            <a:off x="6048375" y="7479555"/>
            <a:ext cx="1028700" cy="2807445"/>
          </a:xfrm>
          <a:custGeom>
            <a:avLst/>
            <a:gdLst/>
            <a:ahLst/>
            <a:cxnLst/>
            <a:rect l="l" t="t" r="r" b="b"/>
            <a:pathLst>
              <a:path w="1028700" h="2807445">
                <a:moveTo>
                  <a:pt x="0" y="0"/>
                </a:moveTo>
                <a:lnTo>
                  <a:pt x="1028700" y="0"/>
                </a:lnTo>
                <a:lnTo>
                  <a:pt x="1028700" y="2807445"/>
                </a:lnTo>
                <a:lnTo>
                  <a:pt x="0" y="28074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a:p>
        </p:txBody>
      </p:sp>
      <p:grpSp>
        <p:nvGrpSpPr>
          <p:cNvPr id="14" name="Group 14"/>
          <p:cNvGrpSpPr/>
          <p:nvPr/>
        </p:nvGrpSpPr>
        <p:grpSpPr>
          <a:xfrm>
            <a:off x="1028700" y="1236484"/>
            <a:ext cx="12829966" cy="1197102"/>
            <a:chOff x="0" y="0"/>
            <a:chExt cx="17106621" cy="1596136"/>
          </a:xfrm>
        </p:grpSpPr>
        <p:sp>
          <p:nvSpPr>
            <p:cNvPr id="15" name="Freeform 15"/>
            <p:cNvSpPr/>
            <p:nvPr/>
          </p:nvSpPr>
          <p:spPr>
            <a:xfrm>
              <a:off x="0" y="0"/>
              <a:ext cx="17106621" cy="1596136"/>
            </a:xfrm>
            <a:custGeom>
              <a:avLst/>
              <a:gdLst/>
              <a:ahLst/>
              <a:cxnLst/>
              <a:rect l="l" t="t" r="r" b="b"/>
              <a:pathLst>
                <a:path w="17106621" h="1596136">
                  <a:moveTo>
                    <a:pt x="0" y="0"/>
                  </a:moveTo>
                  <a:lnTo>
                    <a:pt x="17106621" y="0"/>
                  </a:lnTo>
                  <a:lnTo>
                    <a:pt x="17106621" y="1596136"/>
                  </a:lnTo>
                  <a:lnTo>
                    <a:pt x="0" y="1596136"/>
                  </a:lnTo>
                  <a:close/>
                </a:path>
              </a:pathLst>
            </a:custGeom>
            <a:solidFill>
              <a:srgbClr val="000000">
                <a:alpha val="0"/>
              </a:srgbClr>
            </a:solidFill>
          </p:spPr>
          <p:txBody>
            <a:bodyPr/>
            <a:lstStyle/>
            <a:p>
              <a:endParaRPr lang="it-IT"/>
            </a:p>
          </p:txBody>
        </p:sp>
        <p:sp>
          <p:nvSpPr>
            <p:cNvPr id="16" name="TextBox 16"/>
            <p:cNvSpPr txBox="1"/>
            <p:nvPr/>
          </p:nvSpPr>
          <p:spPr>
            <a:xfrm>
              <a:off x="0" y="114300"/>
              <a:ext cx="17106621" cy="1481836"/>
            </a:xfrm>
            <a:prstGeom prst="rect">
              <a:avLst/>
            </a:prstGeom>
          </p:spPr>
          <p:txBody>
            <a:bodyPr lIns="0" tIns="0" rIns="0" bIns="0" rtlCol="0" anchor="t"/>
            <a:lstStyle/>
            <a:p>
              <a:pPr algn="l">
                <a:lnSpc>
                  <a:spcPts val="6000"/>
                </a:lnSpc>
              </a:pPr>
              <a:r>
                <a:rPr lang="en-US" sz="6000">
                  <a:solidFill>
                    <a:srgbClr val="1E2328"/>
                  </a:solidFill>
                  <a:latin typeface="DM Serif Display"/>
                  <a:ea typeface="DM Serif Display"/>
                  <a:cs typeface="DM Serif Display"/>
                  <a:sym typeface="DM Serif Display"/>
                </a:rPr>
                <a:t>Optitex  (Paid Program)</a:t>
              </a:r>
            </a:p>
          </p:txBody>
        </p:sp>
      </p:grpSp>
      <p:grpSp>
        <p:nvGrpSpPr>
          <p:cNvPr id="17" name="Group 17"/>
          <p:cNvGrpSpPr/>
          <p:nvPr/>
        </p:nvGrpSpPr>
        <p:grpSpPr>
          <a:xfrm>
            <a:off x="1028700" y="3122295"/>
            <a:ext cx="15258511" cy="2021205"/>
            <a:chOff x="0" y="0"/>
            <a:chExt cx="20344681" cy="2694940"/>
          </a:xfrm>
        </p:grpSpPr>
        <p:sp>
          <p:nvSpPr>
            <p:cNvPr id="18" name="Freeform 18"/>
            <p:cNvSpPr/>
            <p:nvPr/>
          </p:nvSpPr>
          <p:spPr>
            <a:xfrm>
              <a:off x="0" y="0"/>
              <a:ext cx="20344681" cy="2694940"/>
            </a:xfrm>
            <a:custGeom>
              <a:avLst/>
              <a:gdLst/>
              <a:ahLst/>
              <a:cxnLst/>
              <a:rect l="l" t="t" r="r" b="b"/>
              <a:pathLst>
                <a:path w="20344681" h="2694940">
                  <a:moveTo>
                    <a:pt x="0" y="0"/>
                  </a:moveTo>
                  <a:lnTo>
                    <a:pt x="20344681" y="0"/>
                  </a:lnTo>
                  <a:lnTo>
                    <a:pt x="20344681" y="2694940"/>
                  </a:lnTo>
                  <a:lnTo>
                    <a:pt x="0" y="2694940"/>
                  </a:lnTo>
                  <a:close/>
                </a:path>
              </a:pathLst>
            </a:custGeom>
            <a:solidFill>
              <a:srgbClr val="000000">
                <a:alpha val="0"/>
              </a:srgbClr>
            </a:solidFill>
          </p:spPr>
          <p:txBody>
            <a:bodyPr/>
            <a:lstStyle/>
            <a:p>
              <a:endParaRPr lang="it-IT"/>
            </a:p>
          </p:txBody>
        </p:sp>
        <p:sp>
          <p:nvSpPr>
            <p:cNvPr id="19" name="TextBox 19"/>
            <p:cNvSpPr txBox="1"/>
            <p:nvPr/>
          </p:nvSpPr>
          <p:spPr>
            <a:xfrm>
              <a:off x="0" y="-57150"/>
              <a:ext cx="20344681" cy="2752090"/>
            </a:xfrm>
            <a:prstGeom prst="rect">
              <a:avLst/>
            </a:prstGeom>
          </p:spPr>
          <p:txBody>
            <a:bodyPr lIns="0" tIns="0" rIns="0" bIns="0" rtlCol="0" anchor="t"/>
            <a:lstStyle/>
            <a:p>
              <a:pPr algn="just">
                <a:lnSpc>
                  <a:spcPts val="3299"/>
                </a:lnSpc>
              </a:pPr>
              <a:r>
                <a:rPr lang="en-US" sz="2150" dirty="0" err="1">
                  <a:solidFill>
                    <a:srgbClr val="1E2328"/>
                  </a:solidFill>
                  <a:latin typeface="Montserrat"/>
                  <a:ea typeface="Montserrat"/>
                  <a:cs typeface="Montserrat"/>
                  <a:sym typeface="Montserrat"/>
                </a:rPr>
                <a:t>Optitex</a:t>
              </a:r>
              <a:r>
                <a:rPr lang="en-US" sz="2150" dirty="0">
                  <a:solidFill>
                    <a:srgbClr val="1E2328"/>
                  </a:solidFill>
                  <a:latin typeface="Montserrat"/>
                  <a:ea typeface="Montserrat"/>
                  <a:cs typeface="Montserrat"/>
                  <a:sym typeface="Montserrat"/>
                </a:rPr>
                <a:t> is a </a:t>
              </a:r>
              <a:r>
                <a:rPr lang="en-US" sz="2150" b="1" dirty="0">
                  <a:solidFill>
                    <a:srgbClr val="1E2328"/>
                  </a:solidFill>
                  <a:latin typeface="Montserrat Bold"/>
                  <a:ea typeface="Montserrat Bold"/>
                  <a:cs typeface="Montserrat Bold"/>
                  <a:sym typeface="Montserrat Bold"/>
                </a:rPr>
                <a:t>CAD-based software </a:t>
              </a:r>
              <a:r>
                <a:rPr lang="en-US" sz="2150" dirty="0">
                  <a:solidFill>
                    <a:srgbClr val="1E2328"/>
                  </a:solidFill>
                  <a:latin typeface="Montserrat"/>
                  <a:ea typeface="Montserrat"/>
                  <a:cs typeface="Montserrat"/>
                  <a:sym typeface="Montserrat"/>
                </a:rPr>
                <a:t>tailored for professional fashion designers and manufacturers. It provides advanced tools for </a:t>
              </a:r>
              <a:r>
                <a:rPr lang="en-US" sz="2150" b="1" dirty="0">
                  <a:solidFill>
                    <a:srgbClr val="1E2328"/>
                  </a:solidFill>
                  <a:latin typeface="Montserrat Bold"/>
                  <a:ea typeface="Montserrat Bold"/>
                  <a:cs typeface="Montserrat Bold"/>
                  <a:sym typeface="Montserrat Bold"/>
                </a:rPr>
                <a:t>pattern drafting, grading, and production workflows.</a:t>
              </a:r>
              <a:endParaRPr lang="it-IT" sz="2150" dirty="0"/>
            </a:p>
          </p:txBody>
        </p:sp>
      </p:grpSp>
      <p:grpSp>
        <p:nvGrpSpPr>
          <p:cNvPr id="20" name="Group 20"/>
          <p:cNvGrpSpPr/>
          <p:nvPr/>
        </p:nvGrpSpPr>
        <p:grpSpPr>
          <a:xfrm>
            <a:off x="7599573" y="4457162"/>
            <a:ext cx="8687638" cy="6575263"/>
            <a:chOff x="0" y="0"/>
            <a:chExt cx="11583517" cy="8767017"/>
          </a:xfrm>
        </p:grpSpPr>
        <p:sp>
          <p:nvSpPr>
            <p:cNvPr id="21" name="Freeform 21"/>
            <p:cNvSpPr/>
            <p:nvPr/>
          </p:nvSpPr>
          <p:spPr>
            <a:xfrm>
              <a:off x="0" y="0"/>
              <a:ext cx="11583517" cy="8767017"/>
            </a:xfrm>
            <a:custGeom>
              <a:avLst/>
              <a:gdLst/>
              <a:ahLst/>
              <a:cxnLst/>
              <a:rect l="l" t="t" r="r" b="b"/>
              <a:pathLst>
                <a:path w="11583517" h="8767017">
                  <a:moveTo>
                    <a:pt x="0" y="0"/>
                  </a:moveTo>
                  <a:lnTo>
                    <a:pt x="11583517" y="0"/>
                  </a:lnTo>
                  <a:lnTo>
                    <a:pt x="11583517" y="8767017"/>
                  </a:lnTo>
                  <a:lnTo>
                    <a:pt x="0" y="8767017"/>
                  </a:lnTo>
                  <a:close/>
                </a:path>
              </a:pathLst>
            </a:custGeom>
            <a:solidFill>
              <a:srgbClr val="000000">
                <a:alpha val="0"/>
              </a:srgbClr>
            </a:solidFill>
          </p:spPr>
          <p:txBody>
            <a:bodyPr/>
            <a:lstStyle/>
            <a:p>
              <a:endParaRPr lang="it-IT"/>
            </a:p>
          </p:txBody>
        </p:sp>
        <p:sp>
          <p:nvSpPr>
            <p:cNvPr id="22" name="TextBox 22"/>
            <p:cNvSpPr txBox="1"/>
            <p:nvPr/>
          </p:nvSpPr>
          <p:spPr>
            <a:xfrm>
              <a:off x="0" y="-57150"/>
              <a:ext cx="11583517" cy="8824167"/>
            </a:xfrm>
            <a:prstGeom prst="rect">
              <a:avLst/>
            </a:prstGeom>
          </p:spPr>
          <p:txBody>
            <a:bodyPr lIns="0" tIns="0" rIns="0" bIns="0" rtlCol="0" anchor="t"/>
            <a:lstStyle/>
            <a:p>
              <a:pPr algn="just">
                <a:lnSpc>
                  <a:spcPts val="3298"/>
                </a:lnSpc>
              </a:pPr>
              <a:r>
                <a:rPr lang="en-US" sz="2199" u="sng" dirty="0">
                  <a:solidFill>
                    <a:srgbClr val="1E2328"/>
                  </a:solidFill>
                  <a:latin typeface="Montserrat"/>
                  <a:ea typeface="Montserrat"/>
                  <a:cs typeface="Montserrat"/>
                  <a:sym typeface="Montserrat"/>
                </a:rPr>
                <a:t>Main Features:</a:t>
              </a:r>
              <a:endParaRPr lang="it-IT"/>
            </a:p>
            <a:p>
              <a:pPr marL="474345" lvl="1" indent="-236855" algn="just">
                <a:lnSpc>
                  <a:spcPts val="3298"/>
                </a:lnSpc>
                <a:buFont typeface="Arial"/>
                <a:buChar char="•"/>
              </a:pPr>
              <a:r>
                <a:rPr lang="en-US" sz="2199" b="1" dirty="0">
                  <a:solidFill>
                    <a:srgbClr val="1E2328"/>
                  </a:solidFill>
                  <a:latin typeface="Montserrat Bold"/>
                  <a:ea typeface="Montserrat Bold"/>
                  <a:cs typeface="Montserrat Bold"/>
                  <a:sym typeface="Montserrat Bold"/>
                </a:rPr>
                <a:t>Precise 2D to 3D Patternmaking:</a:t>
              </a:r>
              <a:r>
                <a:rPr lang="en-US" sz="2199" dirty="0">
                  <a:solidFill>
                    <a:srgbClr val="1E2328"/>
                  </a:solidFill>
                  <a:latin typeface="Montserrat"/>
                  <a:ea typeface="Montserrat"/>
                  <a:cs typeface="Montserrat"/>
                  <a:sym typeface="Montserrat"/>
                </a:rPr>
                <a:t> Seamlessly integrates flat patterns into 3D garments.</a:t>
              </a:r>
              <a:endParaRPr lang="en-US" sz="2199" dirty="0">
                <a:solidFill>
                  <a:srgbClr val="1E2328"/>
                </a:solidFill>
                <a:latin typeface="Montserrat"/>
                <a:ea typeface="Montserrat"/>
                <a:cs typeface="Montserrat"/>
              </a:endParaRPr>
            </a:p>
            <a:p>
              <a:pPr marL="474345" lvl="1" indent="-236855" algn="just">
                <a:lnSpc>
                  <a:spcPts val="3298"/>
                </a:lnSpc>
                <a:buFont typeface="Arial"/>
                <a:buChar char="•"/>
              </a:pPr>
              <a:r>
                <a:rPr lang="en-US" sz="2199" b="1" dirty="0">
                  <a:solidFill>
                    <a:srgbClr val="1E2328"/>
                  </a:solidFill>
                  <a:latin typeface="Montserrat Bold"/>
                  <a:ea typeface="Montserrat Bold"/>
                  <a:cs typeface="Montserrat Bold"/>
                  <a:sym typeface="Montserrat Bold"/>
                </a:rPr>
                <a:t>Virtual Fitting &amp; Draping</a:t>
              </a:r>
              <a:r>
                <a:rPr lang="en-US" sz="2199" dirty="0">
                  <a:solidFill>
                    <a:srgbClr val="1E2328"/>
                  </a:solidFill>
                  <a:latin typeface="Montserrat"/>
                  <a:ea typeface="Montserrat"/>
                  <a:cs typeface="Montserrat"/>
                  <a:sym typeface="Montserrat"/>
                </a:rPr>
                <a:t>: Helps designers perfect garment construction before production.</a:t>
              </a:r>
              <a:endParaRPr lang="en-US" sz="2199" dirty="0">
                <a:solidFill>
                  <a:srgbClr val="1E2328"/>
                </a:solidFill>
                <a:latin typeface="Montserrat"/>
                <a:ea typeface="Montserrat"/>
                <a:cs typeface="Montserrat"/>
              </a:endParaRPr>
            </a:p>
            <a:p>
              <a:pPr marL="474345" lvl="1" indent="-236855" algn="just">
                <a:lnSpc>
                  <a:spcPts val="3298"/>
                </a:lnSpc>
                <a:buFont typeface="Arial"/>
                <a:buChar char="•"/>
              </a:pPr>
              <a:r>
                <a:rPr lang="en-US" sz="2199" b="1" dirty="0">
                  <a:solidFill>
                    <a:srgbClr val="1E2328"/>
                  </a:solidFill>
                  <a:latin typeface="Montserrat Bold"/>
                  <a:ea typeface="Montserrat Bold"/>
                  <a:cs typeface="Montserrat Bold"/>
                  <a:sym typeface="Montserrat Bold"/>
                </a:rPr>
                <a:t>Industry Integration</a:t>
              </a:r>
              <a:r>
                <a:rPr lang="en-US" sz="2199" dirty="0">
                  <a:solidFill>
                    <a:srgbClr val="1E2328"/>
                  </a:solidFill>
                  <a:latin typeface="Montserrat"/>
                  <a:ea typeface="Montserrat"/>
                  <a:cs typeface="Montserrat"/>
                  <a:sym typeface="Montserrat"/>
                </a:rPr>
                <a:t>: Used by major fashion brands for digital prototyping.</a:t>
              </a:r>
              <a:endParaRPr lang="en-US" sz="2199" dirty="0">
                <a:solidFill>
                  <a:srgbClr val="1E2328"/>
                </a:solidFill>
                <a:latin typeface="Montserrat"/>
                <a:ea typeface="Montserrat"/>
                <a:cs typeface="Montserrat"/>
              </a:endParaRPr>
            </a:p>
            <a:p>
              <a:pPr algn="just">
                <a:lnSpc>
                  <a:spcPts val="3298"/>
                </a:lnSpc>
              </a:pPr>
              <a:endParaRPr lang="en-US" sz="2199" dirty="0">
                <a:solidFill>
                  <a:srgbClr val="1E2328"/>
                </a:solidFill>
                <a:latin typeface="Montserrat"/>
                <a:ea typeface="Montserrat"/>
                <a:cs typeface="Montserrat"/>
              </a:endParaRPr>
            </a:p>
            <a:p>
              <a:pPr algn="just">
                <a:lnSpc>
                  <a:spcPts val="3298"/>
                </a:lnSpc>
              </a:pPr>
              <a:r>
                <a:rPr lang="en-US" sz="2199" u="sng" dirty="0">
                  <a:solidFill>
                    <a:srgbClr val="1E2328"/>
                  </a:solidFill>
                  <a:latin typeface="Montserrat"/>
                  <a:ea typeface="Montserrat"/>
                  <a:cs typeface="Montserrat"/>
                  <a:sym typeface="Montserrat"/>
                </a:rPr>
                <a:t>Best For:</a:t>
              </a:r>
              <a:endParaRPr lang="en-US" sz="2199" u="sng" dirty="0">
                <a:solidFill>
                  <a:srgbClr val="1E2328"/>
                </a:solidFill>
                <a:latin typeface="Montserrat"/>
                <a:ea typeface="Montserrat"/>
                <a:cs typeface="Montserrat"/>
              </a:endParaRPr>
            </a:p>
            <a:p>
              <a:pPr marL="474345" lvl="1" indent="-236855" algn="just">
                <a:lnSpc>
                  <a:spcPts val="3298"/>
                </a:lnSpc>
                <a:buFont typeface="Arial"/>
                <a:buChar char="•"/>
              </a:pPr>
              <a:r>
                <a:rPr lang="en-US" sz="2199" dirty="0">
                  <a:solidFill>
                    <a:srgbClr val="1E2328"/>
                  </a:solidFill>
                  <a:latin typeface="Montserrat"/>
                  <a:ea typeface="Montserrat"/>
                  <a:cs typeface="Montserrat"/>
                  <a:sym typeface="Montserrat"/>
                </a:rPr>
                <a:t>Professional </a:t>
              </a:r>
              <a:r>
                <a:rPr lang="en-US" sz="2199" b="1" dirty="0">
                  <a:solidFill>
                    <a:srgbClr val="1E2328"/>
                  </a:solidFill>
                  <a:latin typeface="Montserrat Bold"/>
                  <a:ea typeface="Montserrat Bold"/>
                  <a:cs typeface="Montserrat Bold"/>
                  <a:sym typeface="Montserrat Bold"/>
                </a:rPr>
                <a:t>patternmakers and manufacturers</a:t>
              </a:r>
              <a:r>
                <a:rPr lang="en-US" sz="2199" dirty="0">
                  <a:solidFill>
                    <a:srgbClr val="1E2328"/>
                  </a:solidFill>
                  <a:latin typeface="Montserrat"/>
                  <a:ea typeface="Montserrat"/>
                  <a:cs typeface="Montserrat"/>
                  <a:sym typeface="Montserrat"/>
                </a:rPr>
                <a:t> focused on accuracy.</a:t>
              </a:r>
              <a:endParaRPr lang="en-US" sz="2199" dirty="0">
                <a:solidFill>
                  <a:srgbClr val="1E2328"/>
                </a:solidFill>
                <a:latin typeface="Montserrat"/>
                <a:ea typeface="Montserrat"/>
                <a:cs typeface="Montserrat"/>
              </a:endParaRPr>
            </a:p>
            <a:p>
              <a:pPr marL="474345" lvl="1" indent="-236855" algn="just">
                <a:lnSpc>
                  <a:spcPts val="3298"/>
                </a:lnSpc>
                <a:buFont typeface="Arial"/>
                <a:buChar char="•"/>
              </a:pPr>
              <a:r>
                <a:rPr lang="en-US" sz="2199" dirty="0">
                  <a:solidFill>
                    <a:srgbClr val="1E2328"/>
                  </a:solidFill>
                  <a:latin typeface="Montserrat"/>
                  <a:ea typeface="Montserrat"/>
                  <a:cs typeface="Montserrat"/>
                  <a:sym typeface="Montserrat"/>
                </a:rPr>
                <a:t>Brands looking for </a:t>
              </a:r>
              <a:r>
                <a:rPr lang="en-US" sz="2199" b="1" dirty="0">
                  <a:solidFill>
                    <a:srgbClr val="1E2328"/>
                  </a:solidFill>
                  <a:latin typeface="Montserrat Bold"/>
                  <a:ea typeface="Montserrat Bold"/>
                  <a:cs typeface="Montserrat Bold"/>
                  <a:sym typeface="Montserrat Bold"/>
                </a:rPr>
                <a:t>digital sampling to improve production efficiency.</a:t>
              </a:r>
              <a:endParaRPr lang="en-US" sz="2199" b="1" dirty="0">
                <a:solidFill>
                  <a:srgbClr val="1E2328"/>
                </a:solidFill>
                <a:latin typeface="Montserrat Bold"/>
                <a:ea typeface="Montserrat Bold"/>
                <a:cs typeface="Montserrat Bold"/>
              </a:endParaRPr>
            </a:p>
            <a:p>
              <a:pPr algn="l">
                <a:lnSpc>
                  <a:spcPts val="3298"/>
                </a:lnSpc>
              </a:pPr>
              <a:endParaRPr lang="en-US" sz="2199" b="1" dirty="0">
                <a:solidFill>
                  <a:srgbClr val="1E2328"/>
                </a:solidFill>
                <a:latin typeface="Montserrat Bold"/>
                <a:ea typeface="Montserrat Bold"/>
                <a:cs typeface="Montserrat Bold"/>
                <a:sym typeface="Montserrat Bold"/>
              </a:endParaRPr>
            </a:p>
            <a:p>
              <a:pPr algn="l">
                <a:lnSpc>
                  <a:spcPts val="3299"/>
                </a:lnSpc>
              </a:pPr>
              <a:endParaRPr lang="en-US" sz="2199" b="1" dirty="0">
                <a:solidFill>
                  <a:srgbClr val="1E2328"/>
                </a:solidFill>
                <a:latin typeface="Montserrat Bold"/>
                <a:ea typeface="Montserrat Bold"/>
                <a:cs typeface="Montserrat Bold"/>
                <a:sym typeface="Montserrat Bold"/>
              </a:endParaRPr>
            </a:p>
            <a:p>
              <a:pPr algn="l">
                <a:lnSpc>
                  <a:spcPts val="3298"/>
                </a:lnSpc>
              </a:pPr>
              <a:endParaRPr lang="en-US" sz="2199" b="1" dirty="0">
                <a:solidFill>
                  <a:srgbClr val="1E2328"/>
                </a:solidFill>
                <a:latin typeface="Montserrat Bold"/>
                <a:ea typeface="Montserrat Bold"/>
                <a:cs typeface="Montserrat Bold"/>
                <a:sym typeface="Montserrat Bold"/>
              </a:endParaRPr>
            </a:p>
          </p:txBody>
        </p:sp>
      </p:grpSp>
      <p:grpSp>
        <p:nvGrpSpPr>
          <p:cNvPr id="23" name="Group 23"/>
          <p:cNvGrpSpPr/>
          <p:nvPr/>
        </p:nvGrpSpPr>
        <p:grpSpPr>
          <a:xfrm>
            <a:off x="1031566" y="351095"/>
            <a:ext cx="4506489" cy="384175"/>
            <a:chOff x="0" y="0"/>
            <a:chExt cx="6008652" cy="512233"/>
          </a:xfrm>
        </p:grpSpPr>
        <p:sp>
          <p:nvSpPr>
            <p:cNvPr id="24" name="Freeform 24"/>
            <p:cNvSpPr/>
            <p:nvPr/>
          </p:nvSpPr>
          <p:spPr>
            <a:xfrm>
              <a:off x="0" y="0"/>
              <a:ext cx="6008652" cy="512233"/>
            </a:xfrm>
            <a:custGeom>
              <a:avLst/>
              <a:gdLst/>
              <a:ahLst/>
              <a:cxnLst/>
              <a:rect l="l" t="t" r="r" b="b"/>
              <a:pathLst>
                <a:path w="6008652" h="512233">
                  <a:moveTo>
                    <a:pt x="0" y="0"/>
                  </a:moveTo>
                  <a:lnTo>
                    <a:pt x="6008652" y="0"/>
                  </a:lnTo>
                  <a:lnTo>
                    <a:pt x="6008652" y="512233"/>
                  </a:lnTo>
                  <a:lnTo>
                    <a:pt x="0" y="512233"/>
                  </a:lnTo>
                  <a:close/>
                </a:path>
              </a:pathLst>
            </a:custGeom>
            <a:solidFill>
              <a:srgbClr val="000000">
                <a:alpha val="0"/>
              </a:srgbClr>
            </a:solidFill>
          </p:spPr>
          <p:txBody>
            <a:bodyPr/>
            <a:lstStyle/>
            <a:p>
              <a:endParaRPr lang="it-IT"/>
            </a:p>
          </p:txBody>
        </p:sp>
        <p:sp>
          <p:nvSpPr>
            <p:cNvPr id="25" name="TextBox 25"/>
            <p:cNvSpPr txBox="1"/>
            <p:nvPr/>
          </p:nvSpPr>
          <p:spPr>
            <a:xfrm>
              <a:off x="0" y="-9525"/>
              <a:ext cx="6008652" cy="521758"/>
            </a:xfrm>
            <a:prstGeom prst="rect">
              <a:avLst/>
            </a:prstGeom>
          </p:spPr>
          <p:txBody>
            <a:bodyPr lIns="0" tIns="0" rIns="0" bIns="0" rtlCol="0" anchor="t"/>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grpSp>
      <p:sp>
        <p:nvSpPr>
          <p:cNvPr id="26" name="Freeform 26"/>
          <p:cNvSpPr/>
          <p:nvPr/>
        </p:nvSpPr>
        <p:spPr>
          <a:xfrm>
            <a:off x="10976749" y="1434687"/>
            <a:ext cx="4816209" cy="800695"/>
          </a:xfrm>
          <a:custGeom>
            <a:avLst/>
            <a:gdLst/>
            <a:ahLst/>
            <a:cxnLst/>
            <a:rect l="l" t="t" r="r" b="b"/>
            <a:pathLst>
              <a:path w="4816209" h="800695">
                <a:moveTo>
                  <a:pt x="0" y="0"/>
                </a:moveTo>
                <a:lnTo>
                  <a:pt x="4816209" y="0"/>
                </a:lnTo>
                <a:lnTo>
                  <a:pt x="4816209" y="800695"/>
                </a:lnTo>
                <a:lnTo>
                  <a:pt x="0" y="800695"/>
                </a:lnTo>
                <a:lnTo>
                  <a:pt x="0" y="0"/>
                </a:lnTo>
                <a:close/>
              </a:path>
            </a:pathLst>
          </a:custGeom>
          <a:blipFill>
            <a:blip r:embed="rId5"/>
            <a:stretch>
              <a:fillRect/>
            </a:stretch>
          </a:blipFill>
        </p:spPr>
        <p:txBody>
          <a:bodyPr/>
          <a:lstStyle/>
          <a:p>
            <a:endParaRPr lang="it-IT"/>
          </a:p>
        </p:txBody>
      </p:sp>
      <p:sp>
        <p:nvSpPr>
          <p:cNvPr id="27" name="Freeform 27"/>
          <p:cNvSpPr/>
          <p:nvPr/>
        </p:nvSpPr>
        <p:spPr>
          <a:xfrm>
            <a:off x="1370094" y="5429250"/>
            <a:ext cx="4849743" cy="4849743"/>
          </a:xfrm>
          <a:custGeom>
            <a:avLst/>
            <a:gdLst/>
            <a:ahLst/>
            <a:cxnLst/>
            <a:rect l="l" t="t" r="r" b="b"/>
            <a:pathLst>
              <a:path w="4849743" h="4849743">
                <a:moveTo>
                  <a:pt x="0" y="0"/>
                </a:moveTo>
                <a:lnTo>
                  <a:pt x="4849743" y="0"/>
                </a:lnTo>
                <a:lnTo>
                  <a:pt x="4849743" y="4849743"/>
                </a:lnTo>
                <a:lnTo>
                  <a:pt x="0" y="4849743"/>
                </a:lnTo>
                <a:lnTo>
                  <a:pt x="0" y="0"/>
                </a:lnTo>
                <a:close/>
              </a:path>
            </a:pathLst>
          </a:custGeom>
          <a:blipFill>
            <a:blip r:embed="rId6"/>
            <a:stretch>
              <a:fillRect/>
            </a:stretch>
          </a:blipFill>
        </p:spPr>
        <p:txBody>
          <a:bodyPr/>
          <a:lstStyle/>
          <a:p>
            <a:endParaRPr lang="it-IT"/>
          </a:p>
        </p:txBody>
      </p:sp>
      <p:sp>
        <p:nvSpPr>
          <p:cNvPr id="28" name="TextBox 28"/>
          <p:cNvSpPr txBox="1"/>
          <p:nvPr/>
        </p:nvSpPr>
        <p:spPr>
          <a:xfrm rot="16200000">
            <a:off x="15876720" y="7496163"/>
            <a:ext cx="3255610"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7" tooltip="https://www.fashionupproject.com"/>
              </a:rPr>
              <a:t>www.fashionupproject.com</a:t>
            </a:r>
            <a:endParaRPr lang="en-US" sz="1800" u="sng">
              <a:solidFill>
                <a:srgbClr val="1E2328"/>
              </a:solidFill>
              <a:latin typeface="Montserrat"/>
              <a:ea typeface="Montserrat"/>
              <a:cs typeface="Montserrat"/>
              <a:sym typeface="Montserrat"/>
              <a:hlinkClick r:id="rId7" tooltip="https://www.fashionupproject.com"/>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a:off x="16670568" y="-4762"/>
            <a:ext cx="9525" cy="10296525"/>
            <a:chOff x="0" y="0"/>
            <a:chExt cx="12700" cy="13728700"/>
          </a:xfrm>
        </p:grpSpPr>
        <p:sp>
          <p:nvSpPr>
            <p:cNvPr id="3" name="Freeform 3"/>
            <p:cNvSpPr/>
            <p:nvPr/>
          </p:nvSpPr>
          <p:spPr>
            <a:xfrm>
              <a:off x="0" y="8509"/>
              <a:ext cx="16891" cy="13716001"/>
            </a:xfrm>
            <a:custGeom>
              <a:avLst/>
              <a:gdLst/>
              <a:ahLst/>
              <a:cxnLst/>
              <a:rect l="l" t="t" r="r" b="b"/>
              <a:pathLst>
                <a:path w="16891" h="13716001">
                  <a:moveTo>
                    <a:pt x="0" y="13716001"/>
                  </a:moveTo>
                  <a:lnTo>
                    <a:pt x="0" y="0"/>
                  </a:lnTo>
                  <a:lnTo>
                    <a:pt x="16891" y="0"/>
                  </a:lnTo>
                  <a:lnTo>
                    <a:pt x="16891" y="13716001"/>
                  </a:lnTo>
                  <a:close/>
                </a:path>
              </a:pathLst>
            </a:custGeom>
            <a:solidFill>
              <a:srgbClr val="1E2328"/>
            </a:solidFill>
          </p:spPr>
          <p:txBody>
            <a:bodyPr/>
            <a:lstStyle/>
            <a:p>
              <a:endParaRPr lang="it-IT"/>
            </a:p>
          </p:txBody>
        </p:sp>
      </p:grpSp>
      <p:grpSp>
        <p:nvGrpSpPr>
          <p:cNvPr id="4" name="Group 4"/>
          <p:cNvGrpSpPr/>
          <p:nvPr/>
        </p:nvGrpSpPr>
        <p:grpSpPr>
          <a:xfrm rot="-10800000">
            <a:off x="-4762" y="1019175"/>
            <a:ext cx="18297525" cy="9525"/>
            <a:chOff x="0" y="0"/>
            <a:chExt cx="24396700" cy="12700"/>
          </a:xfrm>
        </p:grpSpPr>
        <p:sp>
          <p:nvSpPr>
            <p:cNvPr id="5" name="Freeform 5"/>
            <p:cNvSpPr/>
            <p:nvPr/>
          </p:nvSpPr>
          <p:spPr>
            <a:xfrm>
              <a:off x="8509" y="0"/>
              <a:ext cx="24384001" cy="16891"/>
            </a:xfrm>
            <a:custGeom>
              <a:avLst/>
              <a:gdLst/>
              <a:ahLst/>
              <a:cxnLst/>
              <a:rect l="l" t="t" r="r" b="b"/>
              <a:pathLst>
                <a:path w="24384001" h="16891">
                  <a:moveTo>
                    <a:pt x="0" y="0"/>
                  </a:moveTo>
                  <a:lnTo>
                    <a:pt x="24384001" y="0"/>
                  </a:lnTo>
                  <a:lnTo>
                    <a:pt x="24384001" y="16891"/>
                  </a:lnTo>
                  <a:lnTo>
                    <a:pt x="0" y="16891"/>
                  </a:lnTo>
                  <a:close/>
                </a:path>
              </a:pathLst>
            </a:custGeom>
            <a:solidFill>
              <a:srgbClr val="1E2328"/>
            </a:solidFill>
          </p:spPr>
          <p:txBody>
            <a:bodyPr/>
            <a:lstStyle/>
            <a:p>
              <a:endParaRPr lang="it-IT"/>
            </a:p>
          </p:txBody>
        </p:sp>
      </p:grpSp>
      <p:grpSp>
        <p:nvGrpSpPr>
          <p:cNvPr id="6" name="Group 6"/>
          <p:cNvGrpSpPr/>
          <p:nvPr/>
        </p:nvGrpSpPr>
        <p:grpSpPr>
          <a:xfrm>
            <a:off x="16675330" y="1028700"/>
            <a:ext cx="1612669" cy="1612670"/>
            <a:chOff x="0" y="0"/>
            <a:chExt cx="2150226" cy="2150226"/>
          </a:xfrm>
        </p:grpSpPr>
        <p:sp>
          <p:nvSpPr>
            <p:cNvPr id="7" name="Freeform 7"/>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2"/>
              <a:stretch>
                <a:fillRect/>
              </a:stretch>
            </a:blipFill>
          </p:spPr>
          <p:txBody>
            <a:bodyPr/>
            <a:lstStyle/>
            <a:p>
              <a:endParaRPr lang="it-IT"/>
            </a:p>
          </p:txBody>
        </p:sp>
      </p:grpSp>
      <p:grpSp>
        <p:nvGrpSpPr>
          <p:cNvPr id="8" name="Group 8"/>
          <p:cNvGrpSpPr/>
          <p:nvPr/>
        </p:nvGrpSpPr>
        <p:grpSpPr>
          <a:xfrm>
            <a:off x="7191659" y="329406"/>
            <a:ext cx="9355139" cy="374650"/>
            <a:chOff x="0" y="0"/>
            <a:chExt cx="12473516" cy="499533"/>
          </a:xfrm>
        </p:grpSpPr>
        <p:sp>
          <p:nvSpPr>
            <p:cNvPr id="9" name="Freeform 9"/>
            <p:cNvSpPr/>
            <p:nvPr/>
          </p:nvSpPr>
          <p:spPr>
            <a:xfrm>
              <a:off x="0" y="0"/>
              <a:ext cx="3674958" cy="499533"/>
            </a:xfrm>
            <a:custGeom>
              <a:avLst/>
              <a:gdLst/>
              <a:ahLst/>
              <a:cxnLst/>
              <a:rect l="l" t="t" r="r" b="b"/>
              <a:pathLst>
                <a:path w="3674958" h="499533">
                  <a:moveTo>
                    <a:pt x="0" y="0"/>
                  </a:moveTo>
                  <a:lnTo>
                    <a:pt x="3674958" y="0"/>
                  </a:lnTo>
                  <a:lnTo>
                    <a:pt x="3674958" y="499533"/>
                  </a:lnTo>
                  <a:lnTo>
                    <a:pt x="0" y="499533"/>
                  </a:lnTo>
                  <a:close/>
                </a:path>
              </a:pathLst>
            </a:custGeom>
            <a:solidFill>
              <a:srgbClr val="000000">
                <a:alpha val="0"/>
              </a:srgbClr>
            </a:solidFill>
          </p:spPr>
          <p:txBody>
            <a:bodyPr/>
            <a:lstStyle/>
            <a:p>
              <a:endParaRPr lang="it-IT"/>
            </a:p>
          </p:txBody>
        </p:sp>
        <p:sp>
          <p:nvSpPr>
            <p:cNvPr id="10" name="TextBox 10"/>
            <p:cNvSpPr txBox="1"/>
            <p:nvPr/>
          </p:nvSpPr>
          <p:spPr>
            <a:xfrm>
              <a:off x="8798558" y="0"/>
              <a:ext cx="3674958" cy="499533"/>
            </a:xfrm>
            <a:prstGeom prst="rect">
              <a:avLst/>
            </a:prstGeom>
          </p:spPr>
          <p:txBody>
            <a:bodyPr lIns="0" tIns="0" rIns="0" bIns="0" rtlCol="0" anchor="t"/>
            <a:lstStyle/>
            <a:p>
              <a:pPr algn="ctr">
                <a:lnSpc>
                  <a:spcPts val="3049"/>
                </a:lnSpc>
              </a:pPr>
              <a:r>
                <a:rPr lang="en-US" sz="2499">
                  <a:solidFill>
                    <a:srgbClr val="1E2328"/>
                  </a:solidFill>
                  <a:latin typeface="Montserrat"/>
                  <a:ea typeface="Montserrat"/>
                  <a:cs typeface="Montserrat"/>
                  <a:sym typeface="Montserrat"/>
                </a:rPr>
                <a:t>Module 6, Unit 2</a:t>
              </a:r>
            </a:p>
          </p:txBody>
        </p:sp>
      </p:grpSp>
      <p:grpSp>
        <p:nvGrpSpPr>
          <p:cNvPr id="11" name="Group 11"/>
          <p:cNvGrpSpPr/>
          <p:nvPr/>
        </p:nvGrpSpPr>
        <p:grpSpPr>
          <a:xfrm rot="-10800000">
            <a:off x="-4762" y="1019174"/>
            <a:ext cx="18297525" cy="9525"/>
            <a:chOff x="0" y="0"/>
            <a:chExt cx="24396700" cy="12700"/>
          </a:xfrm>
        </p:grpSpPr>
        <p:sp>
          <p:nvSpPr>
            <p:cNvPr id="12" name="Freeform 12"/>
            <p:cNvSpPr/>
            <p:nvPr/>
          </p:nvSpPr>
          <p:spPr>
            <a:xfrm>
              <a:off x="635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txBody>
            <a:bodyPr/>
            <a:lstStyle/>
            <a:p>
              <a:endParaRPr lang="it-IT"/>
            </a:p>
          </p:txBody>
        </p:sp>
      </p:grpSp>
      <p:sp>
        <p:nvSpPr>
          <p:cNvPr id="13" name="Freeform 13"/>
          <p:cNvSpPr/>
          <p:nvPr/>
        </p:nvSpPr>
        <p:spPr>
          <a:xfrm>
            <a:off x="6048375" y="7479555"/>
            <a:ext cx="1028700" cy="2807445"/>
          </a:xfrm>
          <a:custGeom>
            <a:avLst/>
            <a:gdLst/>
            <a:ahLst/>
            <a:cxnLst/>
            <a:rect l="l" t="t" r="r" b="b"/>
            <a:pathLst>
              <a:path w="1028700" h="2807445">
                <a:moveTo>
                  <a:pt x="0" y="0"/>
                </a:moveTo>
                <a:lnTo>
                  <a:pt x="1028700" y="0"/>
                </a:lnTo>
                <a:lnTo>
                  <a:pt x="1028700" y="2807445"/>
                </a:lnTo>
                <a:lnTo>
                  <a:pt x="0" y="28074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a:p>
        </p:txBody>
      </p:sp>
      <p:grpSp>
        <p:nvGrpSpPr>
          <p:cNvPr id="14" name="Group 14"/>
          <p:cNvGrpSpPr/>
          <p:nvPr/>
        </p:nvGrpSpPr>
        <p:grpSpPr>
          <a:xfrm>
            <a:off x="1028700" y="1236484"/>
            <a:ext cx="12829966" cy="1197102"/>
            <a:chOff x="0" y="0"/>
            <a:chExt cx="17106621" cy="1596136"/>
          </a:xfrm>
        </p:grpSpPr>
        <p:sp>
          <p:nvSpPr>
            <p:cNvPr id="15" name="Freeform 15"/>
            <p:cNvSpPr/>
            <p:nvPr/>
          </p:nvSpPr>
          <p:spPr>
            <a:xfrm>
              <a:off x="0" y="0"/>
              <a:ext cx="17106621" cy="1596136"/>
            </a:xfrm>
            <a:custGeom>
              <a:avLst/>
              <a:gdLst/>
              <a:ahLst/>
              <a:cxnLst/>
              <a:rect l="l" t="t" r="r" b="b"/>
              <a:pathLst>
                <a:path w="17106621" h="1596136">
                  <a:moveTo>
                    <a:pt x="0" y="0"/>
                  </a:moveTo>
                  <a:lnTo>
                    <a:pt x="17106621" y="0"/>
                  </a:lnTo>
                  <a:lnTo>
                    <a:pt x="17106621" y="1596136"/>
                  </a:lnTo>
                  <a:lnTo>
                    <a:pt x="0" y="1596136"/>
                  </a:lnTo>
                  <a:close/>
                </a:path>
              </a:pathLst>
            </a:custGeom>
            <a:solidFill>
              <a:srgbClr val="000000">
                <a:alpha val="0"/>
              </a:srgbClr>
            </a:solidFill>
          </p:spPr>
          <p:txBody>
            <a:bodyPr/>
            <a:lstStyle/>
            <a:p>
              <a:endParaRPr lang="it-IT"/>
            </a:p>
          </p:txBody>
        </p:sp>
        <p:sp>
          <p:nvSpPr>
            <p:cNvPr id="16" name="TextBox 16"/>
            <p:cNvSpPr txBox="1"/>
            <p:nvPr/>
          </p:nvSpPr>
          <p:spPr>
            <a:xfrm>
              <a:off x="0" y="114300"/>
              <a:ext cx="17106621" cy="1481836"/>
            </a:xfrm>
            <a:prstGeom prst="rect">
              <a:avLst/>
            </a:prstGeom>
          </p:spPr>
          <p:txBody>
            <a:bodyPr lIns="0" tIns="0" rIns="0" bIns="0" rtlCol="0" anchor="t"/>
            <a:lstStyle/>
            <a:p>
              <a:pPr algn="l">
                <a:lnSpc>
                  <a:spcPts val="6000"/>
                </a:lnSpc>
              </a:pPr>
              <a:r>
                <a:rPr lang="en-US" sz="6000">
                  <a:solidFill>
                    <a:srgbClr val="1E2328"/>
                  </a:solidFill>
                  <a:latin typeface="DM Serif Display"/>
                  <a:ea typeface="DM Serif Display"/>
                  <a:cs typeface="DM Serif Display"/>
                  <a:sym typeface="DM Serif Display"/>
                </a:rPr>
                <a:t>Tailornova (Paid Program)</a:t>
              </a:r>
            </a:p>
          </p:txBody>
        </p:sp>
      </p:grpSp>
      <p:grpSp>
        <p:nvGrpSpPr>
          <p:cNvPr id="17" name="Group 17"/>
          <p:cNvGrpSpPr/>
          <p:nvPr/>
        </p:nvGrpSpPr>
        <p:grpSpPr>
          <a:xfrm>
            <a:off x="1028700" y="3122295"/>
            <a:ext cx="15258511" cy="2021205"/>
            <a:chOff x="0" y="0"/>
            <a:chExt cx="20344681" cy="2694940"/>
          </a:xfrm>
        </p:grpSpPr>
        <p:sp>
          <p:nvSpPr>
            <p:cNvPr id="18" name="Freeform 18"/>
            <p:cNvSpPr/>
            <p:nvPr/>
          </p:nvSpPr>
          <p:spPr>
            <a:xfrm>
              <a:off x="0" y="0"/>
              <a:ext cx="20344681" cy="2694940"/>
            </a:xfrm>
            <a:custGeom>
              <a:avLst/>
              <a:gdLst/>
              <a:ahLst/>
              <a:cxnLst/>
              <a:rect l="l" t="t" r="r" b="b"/>
              <a:pathLst>
                <a:path w="20344681" h="2694940">
                  <a:moveTo>
                    <a:pt x="0" y="0"/>
                  </a:moveTo>
                  <a:lnTo>
                    <a:pt x="20344681" y="0"/>
                  </a:lnTo>
                  <a:lnTo>
                    <a:pt x="20344681" y="2694940"/>
                  </a:lnTo>
                  <a:lnTo>
                    <a:pt x="0" y="2694940"/>
                  </a:lnTo>
                  <a:close/>
                </a:path>
              </a:pathLst>
            </a:custGeom>
            <a:solidFill>
              <a:srgbClr val="000000">
                <a:alpha val="0"/>
              </a:srgbClr>
            </a:solidFill>
          </p:spPr>
          <p:txBody>
            <a:bodyPr/>
            <a:lstStyle/>
            <a:p>
              <a:endParaRPr lang="it-IT"/>
            </a:p>
          </p:txBody>
        </p:sp>
        <p:sp>
          <p:nvSpPr>
            <p:cNvPr id="19" name="TextBox 19"/>
            <p:cNvSpPr txBox="1"/>
            <p:nvPr/>
          </p:nvSpPr>
          <p:spPr>
            <a:xfrm>
              <a:off x="0" y="-57150"/>
              <a:ext cx="20344681" cy="2752090"/>
            </a:xfrm>
            <a:prstGeom prst="rect">
              <a:avLst/>
            </a:prstGeom>
          </p:spPr>
          <p:txBody>
            <a:bodyPr lIns="0" tIns="0" rIns="0" bIns="0" rtlCol="0" anchor="t"/>
            <a:lstStyle/>
            <a:p>
              <a:pPr algn="just">
                <a:lnSpc>
                  <a:spcPts val="3298"/>
                </a:lnSpc>
              </a:pPr>
              <a:r>
                <a:rPr lang="en-US" sz="2150" dirty="0" err="1">
                  <a:solidFill>
                    <a:srgbClr val="1E2328"/>
                  </a:solidFill>
                  <a:latin typeface="Montserrat"/>
                  <a:ea typeface="Montserrat"/>
                  <a:cs typeface="Montserrat"/>
                  <a:sym typeface="Montserrat"/>
                </a:rPr>
                <a:t>Tailornova</a:t>
              </a:r>
              <a:r>
                <a:rPr lang="en-US" sz="2150" dirty="0">
                  <a:solidFill>
                    <a:srgbClr val="1E2328"/>
                  </a:solidFill>
                  <a:latin typeface="Montserrat"/>
                  <a:ea typeface="Montserrat"/>
                  <a:cs typeface="Montserrat"/>
                  <a:sym typeface="Montserrat"/>
                </a:rPr>
                <a:t> is an </a:t>
              </a:r>
              <a:r>
                <a:rPr lang="en-US" sz="2150" b="1" dirty="0">
                  <a:solidFill>
                    <a:srgbClr val="1E2328"/>
                  </a:solidFill>
                  <a:latin typeface="Montserrat Bold"/>
                  <a:ea typeface="Montserrat Bold"/>
                  <a:cs typeface="Montserrat Bold"/>
                  <a:sym typeface="Montserrat Bold"/>
                </a:rPr>
                <a:t>AI-driven fashion design platform</a:t>
              </a:r>
              <a:r>
                <a:rPr lang="en-US" sz="2150" dirty="0">
                  <a:solidFill>
                    <a:srgbClr val="1E2328"/>
                  </a:solidFill>
                  <a:latin typeface="Montserrat"/>
                  <a:ea typeface="Montserrat"/>
                  <a:cs typeface="Montserrat"/>
                  <a:sym typeface="Montserrat"/>
                </a:rPr>
                <a:t> that automates </a:t>
              </a:r>
              <a:r>
                <a:rPr lang="en-US" sz="2150" b="1" dirty="0">
                  <a:solidFill>
                    <a:srgbClr val="1E2328"/>
                  </a:solidFill>
                  <a:latin typeface="Montserrat Bold"/>
                  <a:ea typeface="Montserrat Bold"/>
                  <a:cs typeface="Montserrat Bold"/>
                  <a:sym typeface="Montserrat Bold"/>
                </a:rPr>
                <a:t>pattern generation and customization</a:t>
              </a:r>
              <a:r>
                <a:rPr lang="en-US" sz="2150" dirty="0">
                  <a:solidFill>
                    <a:srgbClr val="1E2328"/>
                  </a:solidFill>
                  <a:latin typeface="Montserrat"/>
                  <a:ea typeface="Montserrat"/>
                  <a:cs typeface="Montserrat"/>
                  <a:sym typeface="Montserrat"/>
                </a:rPr>
                <a:t>. It simplifies the process of creating well-fitted garments for various body shapes.</a:t>
              </a:r>
              <a:endParaRPr lang="it-IT" sz="2150" dirty="0"/>
            </a:p>
            <a:p>
              <a:pPr algn="l">
                <a:lnSpc>
                  <a:spcPts val="3298"/>
                </a:lnSpc>
              </a:pPr>
              <a:endParaRPr lang="en-US" sz="2199">
                <a:solidFill>
                  <a:srgbClr val="1E2328"/>
                </a:solidFill>
                <a:latin typeface="Montserrat"/>
                <a:ea typeface="Montserrat"/>
                <a:cs typeface="Montserrat"/>
                <a:sym typeface="Montserrat"/>
              </a:endParaRPr>
            </a:p>
            <a:p>
              <a:pPr algn="l">
                <a:lnSpc>
                  <a:spcPts val="3299"/>
                </a:lnSpc>
              </a:pPr>
              <a:endParaRPr lang="en-US" sz="2199">
                <a:solidFill>
                  <a:srgbClr val="1E2328"/>
                </a:solidFill>
                <a:latin typeface="Montserrat"/>
                <a:ea typeface="Montserrat"/>
                <a:cs typeface="Montserrat"/>
                <a:sym typeface="Montserrat"/>
              </a:endParaRPr>
            </a:p>
          </p:txBody>
        </p:sp>
      </p:grpSp>
      <p:grpSp>
        <p:nvGrpSpPr>
          <p:cNvPr id="20" name="Group 20"/>
          <p:cNvGrpSpPr/>
          <p:nvPr/>
        </p:nvGrpSpPr>
        <p:grpSpPr>
          <a:xfrm>
            <a:off x="7599573" y="4806286"/>
            <a:ext cx="8687638" cy="6984838"/>
            <a:chOff x="0" y="0"/>
            <a:chExt cx="11583517" cy="9313117"/>
          </a:xfrm>
        </p:grpSpPr>
        <p:sp>
          <p:nvSpPr>
            <p:cNvPr id="21" name="Freeform 21"/>
            <p:cNvSpPr/>
            <p:nvPr/>
          </p:nvSpPr>
          <p:spPr>
            <a:xfrm>
              <a:off x="0" y="0"/>
              <a:ext cx="11583517" cy="9313117"/>
            </a:xfrm>
            <a:custGeom>
              <a:avLst/>
              <a:gdLst/>
              <a:ahLst/>
              <a:cxnLst/>
              <a:rect l="l" t="t" r="r" b="b"/>
              <a:pathLst>
                <a:path w="11583517" h="9313117">
                  <a:moveTo>
                    <a:pt x="0" y="0"/>
                  </a:moveTo>
                  <a:lnTo>
                    <a:pt x="11583517" y="0"/>
                  </a:lnTo>
                  <a:lnTo>
                    <a:pt x="11583517" y="9313117"/>
                  </a:lnTo>
                  <a:lnTo>
                    <a:pt x="0" y="9313117"/>
                  </a:lnTo>
                  <a:close/>
                </a:path>
              </a:pathLst>
            </a:custGeom>
            <a:solidFill>
              <a:srgbClr val="000000">
                <a:alpha val="0"/>
              </a:srgbClr>
            </a:solidFill>
          </p:spPr>
          <p:txBody>
            <a:bodyPr/>
            <a:lstStyle/>
            <a:p>
              <a:endParaRPr lang="it-IT"/>
            </a:p>
          </p:txBody>
        </p:sp>
        <p:sp>
          <p:nvSpPr>
            <p:cNvPr id="22" name="TextBox 22"/>
            <p:cNvSpPr txBox="1"/>
            <p:nvPr/>
          </p:nvSpPr>
          <p:spPr>
            <a:xfrm>
              <a:off x="0" y="-57150"/>
              <a:ext cx="11583517" cy="9370267"/>
            </a:xfrm>
            <a:prstGeom prst="rect">
              <a:avLst/>
            </a:prstGeom>
          </p:spPr>
          <p:txBody>
            <a:bodyPr lIns="0" tIns="0" rIns="0" bIns="0" rtlCol="0" anchor="t"/>
            <a:lstStyle/>
            <a:p>
              <a:pPr algn="just">
                <a:lnSpc>
                  <a:spcPts val="3298"/>
                </a:lnSpc>
              </a:pPr>
              <a:r>
                <a:rPr lang="en-US" sz="2199" u="sng" dirty="0">
                  <a:solidFill>
                    <a:srgbClr val="1E2328"/>
                  </a:solidFill>
                  <a:latin typeface="Montserrat"/>
                  <a:ea typeface="Montserrat"/>
                  <a:cs typeface="Montserrat"/>
                  <a:sym typeface="Montserrat"/>
                </a:rPr>
                <a:t>Main Features:</a:t>
              </a:r>
              <a:endParaRPr lang="it-IT" dirty="0"/>
            </a:p>
            <a:p>
              <a:pPr marL="474345" lvl="1" indent="-236855" algn="just">
                <a:lnSpc>
                  <a:spcPts val="3298"/>
                </a:lnSpc>
                <a:buFont typeface="Arial"/>
                <a:buChar char="•"/>
              </a:pPr>
              <a:r>
                <a:rPr lang="en-US" sz="2199" b="1" dirty="0">
                  <a:solidFill>
                    <a:srgbClr val="1E2328"/>
                  </a:solidFill>
                  <a:latin typeface="Montserrat Bold"/>
                  <a:ea typeface="Montserrat Bold"/>
                  <a:cs typeface="Montserrat Bold"/>
                  <a:sym typeface="Montserrat Bold"/>
                </a:rPr>
                <a:t>Automated Custom Pattern Creation</a:t>
              </a:r>
              <a:r>
                <a:rPr lang="en-US" sz="2199" dirty="0">
                  <a:solidFill>
                    <a:srgbClr val="1E2328"/>
                  </a:solidFill>
                  <a:latin typeface="Montserrat"/>
                  <a:ea typeface="Montserrat"/>
                  <a:cs typeface="Montserrat"/>
                  <a:sym typeface="Montserrat"/>
                </a:rPr>
                <a:t>: Generates patterns based on input measurements.</a:t>
              </a:r>
              <a:endParaRPr lang="en-US" sz="2199">
                <a:solidFill>
                  <a:srgbClr val="1E2328"/>
                </a:solidFill>
                <a:latin typeface="Montserrat"/>
                <a:ea typeface="Montserrat"/>
                <a:cs typeface="Montserrat"/>
              </a:endParaRPr>
            </a:p>
            <a:p>
              <a:pPr marL="474345" lvl="1" indent="-236855" algn="just">
                <a:lnSpc>
                  <a:spcPts val="3298"/>
                </a:lnSpc>
                <a:buFont typeface="Arial"/>
                <a:buChar char="•"/>
              </a:pPr>
              <a:r>
                <a:rPr lang="en-US" sz="2199" b="1" dirty="0">
                  <a:solidFill>
                    <a:srgbClr val="1E2328"/>
                  </a:solidFill>
                  <a:latin typeface="Montserrat Bold"/>
                  <a:ea typeface="Montserrat Bold"/>
                  <a:cs typeface="Montserrat Bold"/>
                  <a:sym typeface="Montserrat Bold"/>
                </a:rPr>
                <a:t>Cloud-Based Platform</a:t>
              </a:r>
              <a:r>
                <a:rPr lang="en-US" sz="2199" dirty="0">
                  <a:solidFill>
                    <a:srgbClr val="1E2328"/>
                  </a:solidFill>
                  <a:latin typeface="Montserrat"/>
                  <a:ea typeface="Montserrat"/>
                  <a:cs typeface="Montserrat"/>
                  <a:sym typeface="Montserrat"/>
                </a:rPr>
                <a:t>: No downloads required; runs entirely online.</a:t>
              </a:r>
              <a:endParaRPr lang="en-US" sz="2199" dirty="0">
                <a:solidFill>
                  <a:srgbClr val="1E2328"/>
                </a:solidFill>
                <a:latin typeface="Montserrat"/>
                <a:ea typeface="Montserrat"/>
                <a:cs typeface="Montserrat"/>
              </a:endParaRPr>
            </a:p>
            <a:p>
              <a:pPr marL="474345" lvl="1" indent="-236855" algn="just">
                <a:lnSpc>
                  <a:spcPts val="3298"/>
                </a:lnSpc>
                <a:buFont typeface="Arial"/>
                <a:buChar char="•"/>
              </a:pPr>
              <a:r>
                <a:rPr lang="en-US" sz="2199" b="1" dirty="0">
                  <a:solidFill>
                    <a:srgbClr val="1E2328"/>
                  </a:solidFill>
                  <a:latin typeface="Montserrat Bold"/>
                  <a:ea typeface="Montserrat Bold"/>
                  <a:cs typeface="Montserrat Bold"/>
                  <a:sym typeface="Montserrat Bold"/>
                </a:rPr>
                <a:t>3D Garment Preview</a:t>
              </a:r>
              <a:r>
                <a:rPr lang="en-US" sz="2199" dirty="0">
                  <a:solidFill>
                    <a:srgbClr val="1E2328"/>
                  </a:solidFill>
                  <a:latin typeface="Montserrat"/>
                  <a:ea typeface="Montserrat"/>
                  <a:cs typeface="Montserrat"/>
                  <a:sym typeface="Montserrat"/>
                </a:rPr>
                <a:t>: Instant visualization of pattern adjustments.</a:t>
              </a:r>
              <a:endParaRPr lang="en-US" sz="2199">
                <a:solidFill>
                  <a:srgbClr val="1E2328"/>
                </a:solidFill>
                <a:latin typeface="Montserrat"/>
                <a:ea typeface="Montserrat"/>
                <a:cs typeface="Montserrat"/>
              </a:endParaRPr>
            </a:p>
            <a:p>
              <a:pPr algn="just">
                <a:lnSpc>
                  <a:spcPts val="3298"/>
                </a:lnSpc>
              </a:pPr>
              <a:endParaRPr lang="en-US" sz="2199">
                <a:solidFill>
                  <a:srgbClr val="1E2328"/>
                </a:solidFill>
                <a:latin typeface="Montserrat"/>
                <a:ea typeface="Montserrat"/>
                <a:cs typeface="Montserrat"/>
              </a:endParaRPr>
            </a:p>
            <a:p>
              <a:pPr algn="just">
                <a:lnSpc>
                  <a:spcPts val="3298"/>
                </a:lnSpc>
              </a:pPr>
              <a:r>
                <a:rPr lang="en-US" sz="2199" u="sng" dirty="0">
                  <a:solidFill>
                    <a:srgbClr val="1E2328"/>
                  </a:solidFill>
                  <a:latin typeface="Montserrat"/>
                  <a:ea typeface="Montserrat"/>
                  <a:cs typeface="Montserrat"/>
                  <a:sym typeface="Montserrat"/>
                </a:rPr>
                <a:t>Best For:</a:t>
              </a:r>
              <a:endParaRPr lang="en-US" sz="2199" u="sng" dirty="0">
                <a:solidFill>
                  <a:srgbClr val="1E2328"/>
                </a:solidFill>
                <a:latin typeface="Montserrat"/>
                <a:ea typeface="Montserrat"/>
                <a:cs typeface="Montserrat"/>
              </a:endParaRPr>
            </a:p>
            <a:p>
              <a:pPr marL="474345" lvl="1" indent="-236855" algn="just">
                <a:lnSpc>
                  <a:spcPts val="3298"/>
                </a:lnSpc>
                <a:buFont typeface="Arial"/>
                <a:buChar char="•"/>
              </a:pPr>
              <a:r>
                <a:rPr lang="en-US" sz="2199" dirty="0">
                  <a:solidFill>
                    <a:srgbClr val="1E2328"/>
                  </a:solidFill>
                  <a:latin typeface="Montserrat"/>
                  <a:ea typeface="Montserrat"/>
                  <a:cs typeface="Montserrat"/>
                  <a:sym typeface="Montserrat"/>
                </a:rPr>
                <a:t>Designers looking for </a:t>
              </a:r>
              <a:r>
                <a:rPr lang="en-US" sz="2199" b="1" dirty="0">
                  <a:solidFill>
                    <a:srgbClr val="1E2328"/>
                  </a:solidFill>
                  <a:latin typeface="Montserrat Bold"/>
                  <a:ea typeface="Montserrat Bold"/>
                  <a:cs typeface="Montserrat Bold"/>
                  <a:sym typeface="Montserrat Bold"/>
                </a:rPr>
                <a:t>fast and accurate pattern generation.</a:t>
              </a:r>
              <a:endParaRPr lang="en-US" sz="2199" b="1" dirty="0">
                <a:solidFill>
                  <a:srgbClr val="1E2328"/>
                </a:solidFill>
                <a:latin typeface="Montserrat Bold"/>
                <a:ea typeface="Montserrat Bold"/>
                <a:cs typeface="Montserrat Bold"/>
              </a:endParaRPr>
            </a:p>
            <a:p>
              <a:pPr marL="474345" lvl="1" indent="-236855" algn="just">
                <a:lnSpc>
                  <a:spcPts val="3298"/>
                </a:lnSpc>
                <a:buFont typeface="Arial"/>
                <a:buChar char="•"/>
              </a:pPr>
              <a:r>
                <a:rPr lang="en-US" sz="2199" dirty="0">
                  <a:solidFill>
                    <a:srgbClr val="1E2328"/>
                  </a:solidFill>
                  <a:latin typeface="Montserrat"/>
                  <a:ea typeface="Montserrat"/>
                  <a:cs typeface="Montserrat"/>
                  <a:sym typeface="Montserrat"/>
                </a:rPr>
                <a:t>Small businesses and startups needing </a:t>
              </a:r>
              <a:r>
                <a:rPr lang="en-US" sz="2199" b="1" dirty="0">
                  <a:solidFill>
                    <a:srgbClr val="1E2328"/>
                  </a:solidFill>
                  <a:latin typeface="Montserrat Bold"/>
                  <a:ea typeface="Montserrat Bold"/>
                  <a:cs typeface="Montserrat Bold"/>
                  <a:sym typeface="Montserrat Bold"/>
                </a:rPr>
                <a:t>quick digital prototyping.</a:t>
              </a:r>
              <a:endParaRPr lang="en-US" sz="2199" b="1" dirty="0">
                <a:solidFill>
                  <a:srgbClr val="1E2328"/>
                </a:solidFill>
                <a:latin typeface="Montserrat Bold"/>
                <a:ea typeface="Montserrat Bold"/>
                <a:cs typeface="Montserrat Bold"/>
              </a:endParaRPr>
            </a:p>
            <a:p>
              <a:pPr algn="l">
                <a:lnSpc>
                  <a:spcPts val="3298"/>
                </a:lnSpc>
              </a:pPr>
              <a:endParaRPr lang="en-US" sz="2199" b="1">
                <a:solidFill>
                  <a:srgbClr val="1E2328"/>
                </a:solidFill>
                <a:latin typeface="Montserrat Bold"/>
                <a:ea typeface="Montserrat Bold"/>
                <a:cs typeface="Montserrat Bold"/>
                <a:sym typeface="Montserrat Bold"/>
              </a:endParaRPr>
            </a:p>
            <a:p>
              <a:pPr algn="l">
                <a:lnSpc>
                  <a:spcPts val="3298"/>
                </a:lnSpc>
              </a:pPr>
              <a:endParaRPr lang="en-US" sz="2199" b="1">
                <a:solidFill>
                  <a:srgbClr val="1E2328"/>
                </a:solidFill>
                <a:latin typeface="Montserrat Bold"/>
                <a:ea typeface="Montserrat Bold"/>
                <a:cs typeface="Montserrat Bold"/>
                <a:sym typeface="Montserrat Bold"/>
              </a:endParaRPr>
            </a:p>
            <a:p>
              <a:pPr algn="l">
                <a:lnSpc>
                  <a:spcPts val="3299"/>
                </a:lnSpc>
              </a:pPr>
              <a:endParaRPr lang="en-US" sz="2199" b="1">
                <a:solidFill>
                  <a:srgbClr val="1E2328"/>
                </a:solidFill>
                <a:latin typeface="Montserrat Bold"/>
                <a:ea typeface="Montserrat Bold"/>
                <a:cs typeface="Montserrat Bold"/>
                <a:sym typeface="Montserrat Bold"/>
              </a:endParaRPr>
            </a:p>
            <a:p>
              <a:pPr algn="l">
                <a:lnSpc>
                  <a:spcPts val="3298"/>
                </a:lnSpc>
              </a:pPr>
              <a:endParaRPr lang="en-US" sz="2199" b="1">
                <a:solidFill>
                  <a:srgbClr val="1E2328"/>
                </a:solidFill>
                <a:latin typeface="Montserrat Bold"/>
                <a:ea typeface="Montserrat Bold"/>
                <a:cs typeface="Montserrat Bold"/>
                <a:sym typeface="Montserrat Bold"/>
              </a:endParaRPr>
            </a:p>
          </p:txBody>
        </p:sp>
      </p:grpSp>
      <p:grpSp>
        <p:nvGrpSpPr>
          <p:cNvPr id="23" name="Group 23"/>
          <p:cNvGrpSpPr/>
          <p:nvPr/>
        </p:nvGrpSpPr>
        <p:grpSpPr>
          <a:xfrm>
            <a:off x="1031566" y="351095"/>
            <a:ext cx="4506489" cy="384175"/>
            <a:chOff x="0" y="0"/>
            <a:chExt cx="6008652" cy="512233"/>
          </a:xfrm>
        </p:grpSpPr>
        <p:sp>
          <p:nvSpPr>
            <p:cNvPr id="24" name="Freeform 24"/>
            <p:cNvSpPr/>
            <p:nvPr/>
          </p:nvSpPr>
          <p:spPr>
            <a:xfrm>
              <a:off x="0" y="0"/>
              <a:ext cx="6008652" cy="512233"/>
            </a:xfrm>
            <a:custGeom>
              <a:avLst/>
              <a:gdLst/>
              <a:ahLst/>
              <a:cxnLst/>
              <a:rect l="l" t="t" r="r" b="b"/>
              <a:pathLst>
                <a:path w="6008652" h="512233">
                  <a:moveTo>
                    <a:pt x="0" y="0"/>
                  </a:moveTo>
                  <a:lnTo>
                    <a:pt x="6008652" y="0"/>
                  </a:lnTo>
                  <a:lnTo>
                    <a:pt x="6008652" y="512233"/>
                  </a:lnTo>
                  <a:lnTo>
                    <a:pt x="0" y="512233"/>
                  </a:lnTo>
                  <a:close/>
                </a:path>
              </a:pathLst>
            </a:custGeom>
            <a:solidFill>
              <a:srgbClr val="000000">
                <a:alpha val="0"/>
              </a:srgbClr>
            </a:solidFill>
          </p:spPr>
          <p:txBody>
            <a:bodyPr/>
            <a:lstStyle/>
            <a:p>
              <a:endParaRPr lang="it-IT"/>
            </a:p>
          </p:txBody>
        </p:sp>
        <p:sp>
          <p:nvSpPr>
            <p:cNvPr id="25" name="TextBox 25"/>
            <p:cNvSpPr txBox="1"/>
            <p:nvPr/>
          </p:nvSpPr>
          <p:spPr>
            <a:xfrm>
              <a:off x="0" y="-9525"/>
              <a:ext cx="6008652" cy="521758"/>
            </a:xfrm>
            <a:prstGeom prst="rect">
              <a:avLst/>
            </a:prstGeom>
          </p:spPr>
          <p:txBody>
            <a:bodyPr lIns="0" tIns="0" rIns="0" bIns="0" rtlCol="0" anchor="t"/>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grpSp>
      <p:sp>
        <p:nvSpPr>
          <p:cNvPr id="26" name="Freeform 26"/>
          <p:cNvSpPr/>
          <p:nvPr/>
        </p:nvSpPr>
        <p:spPr>
          <a:xfrm>
            <a:off x="10776294" y="1393393"/>
            <a:ext cx="5128873" cy="1040193"/>
          </a:xfrm>
          <a:custGeom>
            <a:avLst/>
            <a:gdLst/>
            <a:ahLst/>
            <a:cxnLst/>
            <a:rect l="l" t="t" r="r" b="b"/>
            <a:pathLst>
              <a:path w="5128873" h="1040193">
                <a:moveTo>
                  <a:pt x="0" y="0"/>
                </a:moveTo>
                <a:lnTo>
                  <a:pt x="5128872" y="0"/>
                </a:lnTo>
                <a:lnTo>
                  <a:pt x="5128872" y="1040193"/>
                </a:lnTo>
                <a:lnTo>
                  <a:pt x="0" y="1040193"/>
                </a:lnTo>
                <a:lnTo>
                  <a:pt x="0" y="0"/>
                </a:lnTo>
                <a:close/>
              </a:path>
            </a:pathLst>
          </a:custGeom>
          <a:blipFill>
            <a:blip r:embed="rId5"/>
            <a:stretch>
              <a:fillRect/>
            </a:stretch>
          </a:blipFill>
        </p:spPr>
        <p:txBody>
          <a:bodyPr/>
          <a:lstStyle/>
          <a:p>
            <a:endParaRPr lang="it-IT"/>
          </a:p>
        </p:txBody>
      </p:sp>
      <p:sp>
        <p:nvSpPr>
          <p:cNvPr id="27" name="Freeform 27"/>
          <p:cNvSpPr/>
          <p:nvPr/>
        </p:nvSpPr>
        <p:spPr>
          <a:xfrm>
            <a:off x="1475494" y="5429250"/>
            <a:ext cx="4810773" cy="4810773"/>
          </a:xfrm>
          <a:custGeom>
            <a:avLst/>
            <a:gdLst/>
            <a:ahLst/>
            <a:cxnLst/>
            <a:rect l="l" t="t" r="r" b="b"/>
            <a:pathLst>
              <a:path w="4810773" h="4810773">
                <a:moveTo>
                  <a:pt x="0" y="0"/>
                </a:moveTo>
                <a:lnTo>
                  <a:pt x="4810773" y="0"/>
                </a:lnTo>
                <a:lnTo>
                  <a:pt x="4810773" y="4810773"/>
                </a:lnTo>
                <a:lnTo>
                  <a:pt x="0" y="4810773"/>
                </a:lnTo>
                <a:lnTo>
                  <a:pt x="0" y="0"/>
                </a:lnTo>
                <a:close/>
              </a:path>
            </a:pathLst>
          </a:custGeom>
          <a:blipFill>
            <a:blip r:embed="rId6"/>
            <a:stretch>
              <a:fillRect/>
            </a:stretch>
          </a:blipFill>
        </p:spPr>
        <p:txBody>
          <a:bodyPr/>
          <a:lstStyle/>
          <a:p>
            <a:endParaRPr lang="it-IT"/>
          </a:p>
        </p:txBody>
      </p:sp>
      <p:sp>
        <p:nvSpPr>
          <p:cNvPr id="28" name="TextBox 28"/>
          <p:cNvSpPr txBox="1"/>
          <p:nvPr/>
        </p:nvSpPr>
        <p:spPr>
          <a:xfrm rot="16200000">
            <a:off x="15861480" y="7496163"/>
            <a:ext cx="3255610"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7" tooltip="https://www.fashionupproject.com"/>
              </a:rPr>
              <a:t>www.fashionupproject.com</a:t>
            </a:r>
            <a:endParaRPr lang="en-US" sz="1800" u="sng">
              <a:solidFill>
                <a:srgbClr val="1E2328"/>
              </a:solidFill>
              <a:latin typeface="Montserrat"/>
              <a:ea typeface="Montserrat"/>
              <a:cs typeface="Montserrat"/>
              <a:sym typeface="Montserrat"/>
              <a:hlinkClick r:id="rId7" tooltip="https://www.fashionupproject.com"/>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670568" y="-4762"/>
            <a:ext cx="9525" cy="10296525"/>
            <a:chOff x="0" y="0"/>
            <a:chExt cx="12700" cy="13728700"/>
          </a:xfrm>
        </p:grpSpPr>
        <p:sp>
          <p:nvSpPr>
            <p:cNvPr id="3" name="Freeform 3"/>
            <p:cNvSpPr/>
            <p:nvPr/>
          </p:nvSpPr>
          <p:spPr>
            <a:xfrm>
              <a:off x="0" y="8509"/>
              <a:ext cx="16891" cy="13716001"/>
            </a:xfrm>
            <a:custGeom>
              <a:avLst/>
              <a:gdLst/>
              <a:ahLst/>
              <a:cxnLst/>
              <a:rect l="l" t="t" r="r" b="b"/>
              <a:pathLst>
                <a:path w="16891" h="13716001">
                  <a:moveTo>
                    <a:pt x="0" y="13716001"/>
                  </a:moveTo>
                  <a:lnTo>
                    <a:pt x="0" y="0"/>
                  </a:lnTo>
                  <a:lnTo>
                    <a:pt x="16891" y="0"/>
                  </a:lnTo>
                  <a:lnTo>
                    <a:pt x="16891" y="13716001"/>
                  </a:lnTo>
                  <a:close/>
                </a:path>
              </a:pathLst>
            </a:custGeom>
            <a:solidFill>
              <a:srgbClr val="1E2328"/>
            </a:solidFill>
          </p:spPr>
          <p:txBody>
            <a:bodyPr/>
            <a:lstStyle/>
            <a:p>
              <a:endParaRPr lang="it-IT"/>
            </a:p>
          </p:txBody>
        </p:sp>
      </p:grpSp>
      <p:grpSp>
        <p:nvGrpSpPr>
          <p:cNvPr id="4" name="Group 4"/>
          <p:cNvGrpSpPr/>
          <p:nvPr/>
        </p:nvGrpSpPr>
        <p:grpSpPr>
          <a:xfrm rot="-10800000">
            <a:off x="-4762" y="1019175"/>
            <a:ext cx="18297525" cy="9525"/>
            <a:chOff x="0" y="0"/>
            <a:chExt cx="24396700" cy="12700"/>
          </a:xfrm>
        </p:grpSpPr>
        <p:sp>
          <p:nvSpPr>
            <p:cNvPr id="5" name="Freeform 5"/>
            <p:cNvSpPr/>
            <p:nvPr/>
          </p:nvSpPr>
          <p:spPr>
            <a:xfrm>
              <a:off x="8509" y="0"/>
              <a:ext cx="24384001" cy="16891"/>
            </a:xfrm>
            <a:custGeom>
              <a:avLst/>
              <a:gdLst/>
              <a:ahLst/>
              <a:cxnLst/>
              <a:rect l="l" t="t" r="r" b="b"/>
              <a:pathLst>
                <a:path w="24384001" h="16891">
                  <a:moveTo>
                    <a:pt x="0" y="0"/>
                  </a:moveTo>
                  <a:lnTo>
                    <a:pt x="24384001" y="0"/>
                  </a:lnTo>
                  <a:lnTo>
                    <a:pt x="24384001" y="16891"/>
                  </a:lnTo>
                  <a:lnTo>
                    <a:pt x="0" y="16891"/>
                  </a:lnTo>
                  <a:close/>
                </a:path>
              </a:pathLst>
            </a:custGeom>
            <a:solidFill>
              <a:srgbClr val="1E2328"/>
            </a:solidFill>
          </p:spPr>
          <p:txBody>
            <a:bodyPr/>
            <a:lstStyle/>
            <a:p>
              <a:endParaRPr lang="it-IT"/>
            </a:p>
          </p:txBody>
        </p:sp>
      </p:grpSp>
      <p:grpSp>
        <p:nvGrpSpPr>
          <p:cNvPr id="6" name="Group 6"/>
          <p:cNvGrpSpPr/>
          <p:nvPr/>
        </p:nvGrpSpPr>
        <p:grpSpPr>
          <a:xfrm>
            <a:off x="16675330" y="1028700"/>
            <a:ext cx="1612669" cy="1612670"/>
            <a:chOff x="0" y="0"/>
            <a:chExt cx="2150226" cy="2150226"/>
          </a:xfrm>
        </p:grpSpPr>
        <p:sp>
          <p:nvSpPr>
            <p:cNvPr id="7" name="Freeform 7"/>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2"/>
              <a:stretch>
                <a:fillRect/>
              </a:stretch>
            </a:blipFill>
          </p:spPr>
          <p:txBody>
            <a:bodyPr/>
            <a:lstStyle/>
            <a:p>
              <a:endParaRPr lang="it-IT"/>
            </a:p>
          </p:txBody>
        </p:sp>
      </p:grpSp>
      <p:grpSp>
        <p:nvGrpSpPr>
          <p:cNvPr id="8" name="Group 8"/>
          <p:cNvGrpSpPr/>
          <p:nvPr/>
        </p:nvGrpSpPr>
        <p:grpSpPr>
          <a:xfrm>
            <a:off x="7201184" y="329406"/>
            <a:ext cx="9370379" cy="494909"/>
            <a:chOff x="0" y="0"/>
            <a:chExt cx="12493836" cy="659879"/>
          </a:xfrm>
        </p:grpSpPr>
        <p:sp>
          <p:nvSpPr>
            <p:cNvPr id="9" name="Freeform 9"/>
            <p:cNvSpPr/>
            <p:nvPr/>
          </p:nvSpPr>
          <p:spPr>
            <a:xfrm>
              <a:off x="0" y="0"/>
              <a:ext cx="3674958" cy="659879"/>
            </a:xfrm>
            <a:custGeom>
              <a:avLst/>
              <a:gdLst/>
              <a:ahLst/>
              <a:cxnLst/>
              <a:rect l="l" t="t" r="r" b="b"/>
              <a:pathLst>
                <a:path w="3674958" h="659879">
                  <a:moveTo>
                    <a:pt x="0" y="0"/>
                  </a:moveTo>
                  <a:lnTo>
                    <a:pt x="3674958" y="0"/>
                  </a:lnTo>
                  <a:lnTo>
                    <a:pt x="3674958" y="659879"/>
                  </a:lnTo>
                  <a:lnTo>
                    <a:pt x="0" y="659879"/>
                  </a:lnTo>
                  <a:close/>
                </a:path>
              </a:pathLst>
            </a:custGeom>
            <a:solidFill>
              <a:srgbClr val="000000">
                <a:alpha val="0"/>
              </a:srgbClr>
            </a:solidFill>
          </p:spPr>
          <p:txBody>
            <a:bodyPr/>
            <a:lstStyle/>
            <a:p>
              <a:endParaRPr lang="it-IT"/>
            </a:p>
          </p:txBody>
        </p:sp>
        <p:sp>
          <p:nvSpPr>
            <p:cNvPr id="10" name="TextBox 10"/>
            <p:cNvSpPr txBox="1"/>
            <p:nvPr/>
          </p:nvSpPr>
          <p:spPr>
            <a:xfrm>
              <a:off x="8818878" y="0"/>
              <a:ext cx="3674958" cy="659879"/>
            </a:xfrm>
            <a:prstGeom prst="rect">
              <a:avLst/>
            </a:prstGeom>
          </p:spPr>
          <p:txBody>
            <a:bodyPr lIns="0" tIns="0" rIns="0" bIns="0" rtlCol="0" anchor="t"/>
            <a:lstStyle/>
            <a:p>
              <a:pPr algn="ctr">
                <a:lnSpc>
                  <a:spcPts val="3049"/>
                </a:lnSpc>
              </a:pPr>
              <a:r>
                <a:rPr lang="en-US" sz="2499">
                  <a:solidFill>
                    <a:srgbClr val="1E2328"/>
                  </a:solidFill>
                  <a:latin typeface="Montserrat"/>
                  <a:ea typeface="Montserrat"/>
                  <a:cs typeface="Montserrat"/>
                  <a:sym typeface="Montserrat"/>
                </a:rPr>
                <a:t>Module 6, Unit 2</a:t>
              </a:r>
            </a:p>
          </p:txBody>
        </p:sp>
      </p:grpSp>
      <p:sp>
        <p:nvSpPr>
          <p:cNvPr id="11" name="Freeform 11"/>
          <p:cNvSpPr/>
          <p:nvPr/>
        </p:nvSpPr>
        <p:spPr>
          <a:xfrm>
            <a:off x="0" y="5674870"/>
            <a:ext cx="2839729" cy="4612130"/>
          </a:xfrm>
          <a:custGeom>
            <a:avLst/>
            <a:gdLst/>
            <a:ahLst/>
            <a:cxnLst/>
            <a:rect l="l" t="t" r="r" b="b"/>
            <a:pathLst>
              <a:path w="2839729" h="4612130">
                <a:moveTo>
                  <a:pt x="0" y="0"/>
                </a:moveTo>
                <a:lnTo>
                  <a:pt x="2839729" y="0"/>
                </a:lnTo>
                <a:lnTo>
                  <a:pt x="2839729" y="4612130"/>
                </a:lnTo>
                <a:lnTo>
                  <a:pt x="0" y="46121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a:p>
        </p:txBody>
      </p:sp>
      <p:sp>
        <p:nvSpPr>
          <p:cNvPr id="12" name="Freeform 12"/>
          <p:cNvSpPr/>
          <p:nvPr/>
        </p:nvSpPr>
        <p:spPr>
          <a:xfrm>
            <a:off x="10908" y="1016031"/>
            <a:ext cx="16672328" cy="4745461"/>
          </a:xfrm>
          <a:custGeom>
            <a:avLst/>
            <a:gdLst/>
            <a:ahLst/>
            <a:cxnLst/>
            <a:rect l="l" t="t" r="r" b="b"/>
            <a:pathLst>
              <a:path w="16672328" h="4745461">
                <a:moveTo>
                  <a:pt x="0" y="0"/>
                </a:moveTo>
                <a:lnTo>
                  <a:pt x="16672328" y="0"/>
                </a:lnTo>
                <a:lnTo>
                  <a:pt x="16672328" y="4745461"/>
                </a:lnTo>
                <a:lnTo>
                  <a:pt x="0" y="474546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it-IT"/>
          </a:p>
        </p:txBody>
      </p:sp>
      <p:grpSp>
        <p:nvGrpSpPr>
          <p:cNvPr id="13" name="Group 13"/>
          <p:cNvGrpSpPr/>
          <p:nvPr/>
        </p:nvGrpSpPr>
        <p:grpSpPr>
          <a:xfrm rot="-10800000">
            <a:off x="-4762" y="1019174"/>
            <a:ext cx="18297525" cy="9525"/>
            <a:chOff x="0" y="0"/>
            <a:chExt cx="24396700" cy="12700"/>
          </a:xfrm>
        </p:grpSpPr>
        <p:sp>
          <p:nvSpPr>
            <p:cNvPr id="14" name="Freeform 14"/>
            <p:cNvSpPr/>
            <p:nvPr/>
          </p:nvSpPr>
          <p:spPr>
            <a:xfrm>
              <a:off x="635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txBody>
            <a:bodyPr/>
            <a:lstStyle/>
            <a:p>
              <a:endParaRPr lang="it-IT"/>
            </a:p>
          </p:txBody>
        </p:sp>
      </p:grpSp>
      <p:grpSp>
        <p:nvGrpSpPr>
          <p:cNvPr id="15" name="Group 15"/>
          <p:cNvGrpSpPr/>
          <p:nvPr/>
        </p:nvGrpSpPr>
        <p:grpSpPr>
          <a:xfrm>
            <a:off x="6228287" y="2683797"/>
            <a:ext cx="5831426" cy="2003074"/>
            <a:chOff x="0" y="0"/>
            <a:chExt cx="7775235" cy="2670765"/>
          </a:xfrm>
        </p:grpSpPr>
        <p:sp>
          <p:nvSpPr>
            <p:cNvPr id="16" name="Freeform 16"/>
            <p:cNvSpPr/>
            <p:nvPr/>
          </p:nvSpPr>
          <p:spPr>
            <a:xfrm>
              <a:off x="0" y="0"/>
              <a:ext cx="7775235" cy="2670765"/>
            </a:xfrm>
            <a:custGeom>
              <a:avLst/>
              <a:gdLst/>
              <a:ahLst/>
              <a:cxnLst/>
              <a:rect l="l" t="t" r="r" b="b"/>
              <a:pathLst>
                <a:path w="7775235" h="2670765">
                  <a:moveTo>
                    <a:pt x="0" y="0"/>
                  </a:moveTo>
                  <a:lnTo>
                    <a:pt x="7775235" y="0"/>
                  </a:lnTo>
                  <a:lnTo>
                    <a:pt x="7775235" y="2670765"/>
                  </a:lnTo>
                  <a:lnTo>
                    <a:pt x="0" y="2670765"/>
                  </a:lnTo>
                  <a:close/>
                </a:path>
              </a:pathLst>
            </a:custGeom>
            <a:solidFill>
              <a:srgbClr val="000000">
                <a:alpha val="0"/>
              </a:srgbClr>
            </a:solidFill>
          </p:spPr>
          <p:txBody>
            <a:bodyPr/>
            <a:lstStyle/>
            <a:p>
              <a:endParaRPr lang="it-IT"/>
            </a:p>
          </p:txBody>
        </p:sp>
        <p:sp>
          <p:nvSpPr>
            <p:cNvPr id="17" name="TextBox 17"/>
            <p:cNvSpPr txBox="1"/>
            <p:nvPr/>
          </p:nvSpPr>
          <p:spPr>
            <a:xfrm>
              <a:off x="0" y="114300"/>
              <a:ext cx="7775235" cy="2556465"/>
            </a:xfrm>
            <a:prstGeom prst="rect">
              <a:avLst/>
            </a:prstGeom>
          </p:spPr>
          <p:txBody>
            <a:bodyPr lIns="0" tIns="0" rIns="0" bIns="0" rtlCol="0" anchor="t"/>
            <a:lstStyle/>
            <a:p>
              <a:pPr algn="l">
                <a:lnSpc>
                  <a:spcPts val="6000"/>
                </a:lnSpc>
              </a:pPr>
              <a:r>
                <a:rPr lang="en-US" sz="6000">
                  <a:solidFill>
                    <a:srgbClr val="000000"/>
                  </a:solidFill>
                  <a:latin typeface="DM Serif Display"/>
                  <a:ea typeface="DM Serif Display"/>
                  <a:cs typeface="DM Serif Display"/>
                  <a:sym typeface="DM Serif Display"/>
                </a:rPr>
                <a:t>Unit </a:t>
              </a:r>
            </a:p>
            <a:p>
              <a:pPr algn="l">
                <a:lnSpc>
                  <a:spcPts val="6000"/>
                </a:lnSpc>
              </a:pPr>
              <a:r>
                <a:rPr lang="en-US" sz="6000">
                  <a:solidFill>
                    <a:srgbClr val="000000"/>
                  </a:solidFill>
                  <a:latin typeface="DM Serif Display"/>
                  <a:ea typeface="DM Serif Display"/>
                  <a:cs typeface="DM Serif Display"/>
                  <a:sym typeface="DM Serif Display"/>
                </a:rPr>
                <a:t>Summary</a:t>
              </a:r>
            </a:p>
          </p:txBody>
        </p:sp>
      </p:grpSp>
      <p:grpSp>
        <p:nvGrpSpPr>
          <p:cNvPr id="18" name="Group 18"/>
          <p:cNvGrpSpPr/>
          <p:nvPr/>
        </p:nvGrpSpPr>
        <p:grpSpPr>
          <a:xfrm>
            <a:off x="6282016" y="4686870"/>
            <a:ext cx="728566" cy="14287"/>
            <a:chOff x="0" y="0"/>
            <a:chExt cx="971421" cy="19049"/>
          </a:xfrm>
        </p:grpSpPr>
        <p:sp>
          <p:nvSpPr>
            <p:cNvPr id="19" name="Freeform 19"/>
            <p:cNvSpPr/>
            <p:nvPr/>
          </p:nvSpPr>
          <p:spPr>
            <a:xfrm>
              <a:off x="6350" y="0"/>
              <a:ext cx="958723" cy="19050"/>
            </a:xfrm>
            <a:custGeom>
              <a:avLst/>
              <a:gdLst/>
              <a:ahLst/>
              <a:cxnLst/>
              <a:rect l="l" t="t" r="r" b="b"/>
              <a:pathLst>
                <a:path w="958723" h="19050">
                  <a:moveTo>
                    <a:pt x="0" y="0"/>
                  </a:moveTo>
                  <a:lnTo>
                    <a:pt x="958723" y="6350"/>
                  </a:lnTo>
                  <a:lnTo>
                    <a:pt x="958596" y="19050"/>
                  </a:lnTo>
                  <a:lnTo>
                    <a:pt x="0" y="12700"/>
                  </a:lnTo>
                  <a:close/>
                </a:path>
              </a:pathLst>
            </a:custGeom>
            <a:solidFill>
              <a:srgbClr val="000000"/>
            </a:solidFill>
          </p:spPr>
          <p:txBody>
            <a:bodyPr/>
            <a:lstStyle/>
            <a:p>
              <a:endParaRPr lang="it-IT"/>
            </a:p>
          </p:txBody>
        </p:sp>
      </p:grpSp>
      <p:grpSp>
        <p:nvGrpSpPr>
          <p:cNvPr id="20" name="Group 20"/>
          <p:cNvGrpSpPr/>
          <p:nvPr/>
        </p:nvGrpSpPr>
        <p:grpSpPr>
          <a:xfrm>
            <a:off x="6225653" y="6429851"/>
            <a:ext cx="9992788" cy="3298599"/>
            <a:chOff x="0" y="0"/>
            <a:chExt cx="13323717" cy="4398132"/>
          </a:xfrm>
        </p:grpSpPr>
        <p:sp>
          <p:nvSpPr>
            <p:cNvPr id="21" name="Freeform 21"/>
            <p:cNvSpPr/>
            <p:nvPr/>
          </p:nvSpPr>
          <p:spPr>
            <a:xfrm>
              <a:off x="0" y="0"/>
              <a:ext cx="13323717" cy="4398132"/>
            </a:xfrm>
            <a:custGeom>
              <a:avLst/>
              <a:gdLst/>
              <a:ahLst/>
              <a:cxnLst/>
              <a:rect l="l" t="t" r="r" b="b"/>
              <a:pathLst>
                <a:path w="13323717" h="4398132">
                  <a:moveTo>
                    <a:pt x="0" y="0"/>
                  </a:moveTo>
                  <a:lnTo>
                    <a:pt x="13323717" y="0"/>
                  </a:lnTo>
                  <a:lnTo>
                    <a:pt x="13323717" y="4398132"/>
                  </a:lnTo>
                  <a:lnTo>
                    <a:pt x="0" y="4398132"/>
                  </a:lnTo>
                  <a:close/>
                </a:path>
              </a:pathLst>
            </a:custGeom>
            <a:solidFill>
              <a:srgbClr val="000000">
                <a:alpha val="0"/>
              </a:srgbClr>
            </a:solidFill>
          </p:spPr>
          <p:txBody>
            <a:bodyPr/>
            <a:lstStyle/>
            <a:p>
              <a:endParaRPr lang="it-IT"/>
            </a:p>
          </p:txBody>
        </p:sp>
        <p:sp>
          <p:nvSpPr>
            <p:cNvPr id="22" name="TextBox 22"/>
            <p:cNvSpPr txBox="1"/>
            <p:nvPr/>
          </p:nvSpPr>
          <p:spPr>
            <a:xfrm>
              <a:off x="0" y="-57150"/>
              <a:ext cx="13323717" cy="4455282"/>
            </a:xfrm>
            <a:prstGeom prst="rect">
              <a:avLst/>
            </a:prstGeom>
          </p:spPr>
          <p:txBody>
            <a:bodyPr lIns="0" tIns="0" rIns="0" bIns="0" rtlCol="0" anchor="t"/>
            <a:lstStyle/>
            <a:p>
              <a:pPr algn="just">
                <a:lnSpc>
                  <a:spcPts val="3299"/>
                </a:lnSpc>
              </a:pPr>
              <a:r>
                <a:rPr lang="en-US" sz="2150" dirty="0">
                  <a:solidFill>
                    <a:srgbClr val="1E2328"/>
                  </a:solidFill>
                  <a:latin typeface="Montserrat"/>
                  <a:ea typeface="Montserrat"/>
                  <a:cs typeface="Montserrat"/>
                  <a:sym typeface="Montserrat"/>
                </a:rPr>
                <a:t>In this unit, you explored the most used </a:t>
              </a:r>
              <a:r>
                <a:rPr lang="en-US" sz="2150" b="1" dirty="0">
                  <a:solidFill>
                    <a:srgbClr val="1E2328"/>
                  </a:solidFill>
                  <a:latin typeface="Montserrat Bold"/>
                  <a:ea typeface="Montserrat Bold"/>
                  <a:cs typeface="Montserrat Bold"/>
                  <a:sym typeface="Montserrat Bold"/>
                </a:rPr>
                <a:t>3D programs for fashion design</a:t>
              </a:r>
              <a:r>
                <a:rPr lang="en-US" sz="2150" dirty="0">
                  <a:solidFill>
                    <a:srgbClr val="1E2328"/>
                  </a:solidFill>
                  <a:latin typeface="Montserrat"/>
                  <a:ea typeface="Montserrat"/>
                  <a:cs typeface="Montserrat"/>
                  <a:sym typeface="Montserrat"/>
                </a:rPr>
                <a:t>, both </a:t>
              </a:r>
              <a:r>
                <a:rPr lang="en-US" sz="2150" b="1" dirty="0">
                  <a:solidFill>
                    <a:srgbClr val="1E2328"/>
                  </a:solidFill>
                  <a:latin typeface="Montserrat Bold"/>
                  <a:ea typeface="Montserrat Bold"/>
                  <a:cs typeface="Montserrat Bold"/>
                  <a:sym typeface="Montserrat Bold"/>
                </a:rPr>
                <a:t>free and paid</a:t>
              </a:r>
              <a:r>
                <a:rPr lang="en-US" sz="2150" dirty="0">
                  <a:solidFill>
                    <a:srgbClr val="1E2328"/>
                  </a:solidFill>
                  <a:latin typeface="Montserrat"/>
                  <a:ea typeface="Montserrat"/>
                  <a:cs typeface="Montserrat"/>
                  <a:sym typeface="Montserrat"/>
                </a:rPr>
                <a:t>, and their role in improving </a:t>
              </a:r>
              <a:r>
                <a:rPr lang="en-US" sz="2150" b="1" dirty="0">
                  <a:solidFill>
                    <a:srgbClr val="1E2328"/>
                  </a:solidFill>
                  <a:latin typeface="Montserrat Bold"/>
                  <a:ea typeface="Montserrat Bold"/>
                  <a:cs typeface="Montserrat Bold"/>
                  <a:sym typeface="Montserrat Bold"/>
                </a:rPr>
                <a:t>precision, efficiency, and sustainability</a:t>
              </a:r>
              <a:r>
                <a:rPr lang="en-US" sz="2150" dirty="0">
                  <a:solidFill>
                    <a:srgbClr val="1E2328"/>
                  </a:solidFill>
                  <a:latin typeface="Montserrat"/>
                  <a:ea typeface="Montserrat"/>
                  <a:cs typeface="Montserrat"/>
                  <a:sym typeface="Montserrat"/>
                </a:rPr>
                <a:t>. Free tools like </a:t>
              </a:r>
              <a:r>
                <a:rPr lang="en-US" sz="2150" b="1" dirty="0">
                  <a:solidFill>
                    <a:srgbClr val="1E2328"/>
                  </a:solidFill>
                  <a:latin typeface="Montserrat Bold"/>
                  <a:ea typeface="Montserrat Bold"/>
                  <a:cs typeface="Montserrat Bold"/>
                  <a:sym typeface="Montserrat Bold"/>
                </a:rPr>
                <a:t>Blender, </a:t>
              </a:r>
              <a:r>
                <a:rPr lang="en-US" sz="2150" b="1" err="1">
                  <a:solidFill>
                    <a:srgbClr val="1E2328"/>
                  </a:solidFill>
                  <a:latin typeface="Montserrat Bold"/>
                  <a:ea typeface="Montserrat Bold"/>
                  <a:cs typeface="Montserrat Bold"/>
                  <a:sym typeface="Montserrat Bold"/>
                </a:rPr>
                <a:t>Tinkercad</a:t>
              </a:r>
              <a:r>
                <a:rPr lang="en-US" sz="2150" b="1" dirty="0">
                  <a:solidFill>
                    <a:srgbClr val="1E2328"/>
                  </a:solidFill>
                  <a:latin typeface="Montserrat Bold"/>
                  <a:ea typeface="Montserrat Bold"/>
                  <a:cs typeface="Montserrat Bold"/>
                  <a:sym typeface="Montserrat Bold"/>
                </a:rPr>
                <a:t>, SketchUp, and </a:t>
              </a:r>
              <a:r>
                <a:rPr lang="en-US" sz="2150" b="1" err="1">
                  <a:solidFill>
                    <a:srgbClr val="1E2328"/>
                  </a:solidFill>
                  <a:latin typeface="Montserrat Bold"/>
                  <a:ea typeface="Montserrat Bold"/>
                  <a:cs typeface="Montserrat Bold"/>
                  <a:sym typeface="Montserrat Bold"/>
                </a:rPr>
                <a:t>OpenSCAD</a:t>
              </a:r>
              <a:r>
                <a:rPr lang="en-US" sz="2150" dirty="0">
                  <a:solidFill>
                    <a:srgbClr val="1E2328"/>
                  </a:solidFill>
                  <a:latin typeface="Montserrat"/>
                  <a:ea typeface="Montserrat"/>
                  <a:cs typeface="Montserrat"/>
                  <a:sym typeface="Montserrat"/>
                </a:rPr>
                <a:t> allow for basic 3D modeling, while professional programs like </a:t>
              </a:r>
              <a:r>
                <a:rPr lang="en-US" sz="2150" b="1" dirty="0">
                  <a:solidFill>
                    <a:srgbClr val="1E2328"/>
                  </a:solidFill>
                  <a:latin typeface="Montserrat Bold"/>
                  <a:ea typeface="Montserrat Bold"/>
                  <a:cs typeface="Montserrat Bold"/>
                  <a:sym typeface="Montserrat Bold"/>
                </a:rPr>
                <a:t>CLO 3D, Marvelous Designer, </a:t>
              </a:r>
              <a:r>
                <a:rPr lang="en-US" sz="2150" b="1" err="1">
                  <a:solidFill>
                    <a:srgbClr val="1E2328"/>
                  </a:solidFill>
                  <a:latin typeface="Montserrat Bold"/>
                  <a:ea typeface="Montserrat Bold"/>
                  <a:cs typeface="Montserrat Bold"/>
                  <a:sym typeface="Montserrat Bold"/>
                </a:rPr>
                <a:t>Optitex</a:t>
              </a:r>
              <a:r>
                <a:rPr lang="en-US" sz="2150" b="1" dirty="0">
                  <a:solidFill>
                    <a:srgbClr val="1E2328"/>
                  </a:solidFill>
                  <a:latin typeface="Montserrat Bold"/>
                  <a:ea typeface="Montserrat Bold"/>
                  <a:cs typeface="Montserrat Bold"/>
                  <a:sym typeface="Montserrat Bold"/>
                </a:rPr>
                <a:t>, and </a:t>
              </a:r>
              <a:r>
                <a:rPr lang="en-US" sz="2150" b="1" err="1">
                  <a:solidFill>
                    <a:srgbClr val="1E2328"/>
                  </a:solidFill>
                  <a:latin typeface="Montserrat Bold"/>
                  <a:ea typeface="Montserrat Bold"/>
                  <a:cs typeface="Montserrat Bold"/>
                  <a:sym typeface="Montserrat Bold"/>
                </a:rPr>
                <a:t>Tailornova</a:t>
              </a:r>
              <a:r>
                <a:rPr lang="en-US" sz="2150" dirty="0">
                  <a:solidFill>
                    <a:srgbClr val="1E2328"/>
                  </a:solidFill>
                  <a:latin typeface="Montserrat"/>
                  <a:ea typeface="Montserrat"/>
                  <a:cs typeface="Montserrat"/>
                  <a:sym typeface="Montserrat"/>
                </a:rPr>
                <a:t> offer advanced patternmaking and fit simulation. Mastering these tools helps designers optimize workflows, reduce waste, and innovate in the fashion industry.</a:t>
              </a:r>
              <a:endParaRPr lang="it-IT" sz="2150"/>
            </a:p>
          </p:txBody>
        </p:sp>
      </p:grpSp>
      <p:sp>
        <p:nvSpPr>
          <p:cNvPr id="23" name="Freeform 23"/>
          <p:cNvSpPr/>
          <p:nvPr/>
        </p:nvSpPr>
        <p:spPr>
          <a:xfrm>
            <a:off x="946488" y="2126555"/>
            <a:ext cx="3474574" cy="7094874"/>
          </a:xfrm>
          <a:custGeom>
            <a:avLst/>
            <a:gdLst/>
            <a:ahLst/>
            <a:cxnLst/>
            <a:rect l="l" t="t" r="r" b="b"/>
            <a:pathLst>
              <a:path w="3474574" h="7094874">
                <a:moveTo>
                  <a:pt x="0" y="0"/>
                </a:moveTo>
                <a:lnTo>
                  <a:pt x="3474575" y="0"/>
                </a:lnTo>
                <a:lnTo>
                  <a:pt x="3474575" y="7094875"/>
                </a:lnTo>
                <a:lnTo>
                  <a:pt x="0" y="709487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a:p>
        </p:txBody>
      </p:sp>
      <p:grpSp>
        <p:nvGrpSpPr>
          <p:cNvPr id="24" name="Group 24"/>
          <p:cNvGrpSpPr/>
          <p:nvPr/>
        </p:nvGrpSpPr>
        <p:grpSpPr>
          <a:xfrm>
            <a:off x="1107137" y="2303006"/>
            <a:ext cx="3112896" cy="6741974"/>
            <a:chOff x="0" y="0"/>
            <a:chExt cx="4150527" cy="8989299"/>
          </a:xfrm>
        </p:grpSpPr>
        <p:sp>
          <p:nvSpPr>
            <p:cNvPr id="25" name="Freeform 25"/>
            <p:cNvSpPr/>
            <p:nvPr/>
          </p:nvSpPr>
          <p:spPr>
            <a:xfrm>
              <a:off x="0" y="0"/>
              <a:ext cx="4150487" cy="8989187"/>
            </a:xfrm>
            <a:custGeom>
              <a:avLst/>
              <a:gdLst/>
              <a:ahLst/>
              <a:cxnLst/>
              <a:rect l="l" t="t" r="r" b="b"/>
              <a:pathLst>
                <a:path w="4150487" h="8989187">
                  <a:moveTo>
                    <a:pt x="3761867" y="0"/>
                  </a:moveTo>
                  <a:lnTo>
                    <a:pt x="3260979" y="0"/>
                  </a:lnTo>
                  <a:lnTo>
                    <a:pt x="3260979" y="105283"/>
                  </a:lnTo>
                  <a:cubicBezTo>
                    <a:pt x="3260979" y="224663"/>
                    <a:pt x="3162681" y="322961"/>
                    <a:pt x="3043301" y="322961"/>
                  </a:cubicBezTo>
                  <a:lnTo>
                    <a:pt x="1109599" y="322961"/>
                  </a:lnTo>
                  <a:cubicBezTo>
                    <a:pt x="990219" y="322961"/>
                    <a:pt x="891921" y="224663"/>
                    <a:pt x="891921" y="105283"/>
                  </a:cubicBezTo>
                  <a:lnTo>
                    <a:pt x="891921" y="0"/>
                  </a:lnTo>
                  <a:lnTo>
                    <a:pt x="386207" y="0"/>
                  </a:lnTo>
                  <a:cubicBezTo>
                    <a:pt x="173228" y="0"/>
                    <a:pt x="0" y="173228"/>
                    <a:pt x="0" y="386207"/>
                  </a:cubicBezTo>
                  <a:lnTo>
                    <a:pt x="0" y="8602980"/>
                  </a:lnTo>
                  <a:cubicBezTo>
                    <a:pt x="0" y="8815960"/>
                    <a:pt x="173228" y="8989187"/>
                    <a:pt x="386207" y="8989187"/>
                  </a:cubicBezTo>
                  <a:lnTo>
                    <a:pt x="3761867" y="8989187"/>
                  </a:lnTo>
                  <a:cubicBezTo>
                    <a:pt x="3974846" y="8989187"/>
                    <a:pt x="4148074" y="8815960"/>
                    <a:pt x="4148074" y="8602980"/>
                  </a:cubicBezTo>
                  <a:lnTo>
                    <a:pt x="4148074" y="386207"/>
                  </a:lnTo>
                  <a:cubicBezTo>
                    <a:pt x="4150487" y="173228"/>
                    <a:pt x="3977259" y="0"/>
                    <a:pt x="3761867" y="0"/>
                  </a:cubicBezTo>
                  <a:close/>
                </a:path>
              </a:pathLst>
            </a:custGeom>
            <a:blipFill>
              <a:blip r:embed="rId9"/>
              <a:stretch>
                <a:fillRect l="-58353" r="-58353"/>
              </a:stretch>
            </a:blipFill>
          </p:spPr>
          <p:txBody>
            <a:bodyPr/>
            <a:lstStyle/>
            <a:p>
              <a:endParaRPr lang="it-IT"/>
            </a:p>
          </p:txBody>
        </p:sp>
      </p:grpSp>
      <p:grpSp>
        <p:nvGrpSpPr>
          <p:cNvPr id="26" name="Group 26"/>
          <p:cNvGrpSpPr/>
          <p:nvPr/>
        </p:nvGrpSpPr>
        <p:grpSpPr>
          <a:xfrm>
            <a:off x="2423051" y="2365334"/>
            <a:ext cx="481068" cy="59695"/>
            <a:chOff x="0" y="0"/>
            <a:chExt cx="641424" cy="79593"/>
          </a:xfrm>
        </p:grpSpPr>
        <p:sp>
          <p:nvSpPr>
            <p:cNvPr id="27" name="Freeform 27"/>
            <p:cNvSpPr/>
            <p:nvPr/>
          </p:nvSpPr>
          <p:spPr>
            <a:xfrm>
              <a:off x="0" y="0"/>
              <a:ext cx="641350" cy="79629"/>
            </a:xfrm>
            <a:custGeom>
              <a:avLst/>
              <a:gdLst/>
              <a:ahLst/>
              <a:cxnLst/>
              <a:rect l="l" t="t" r="r" b="b"/>
              <a:pathLst>
                <a:path w="641350" h="79629">
                  <a:moveTo>
                    <a:pt x="601599" y="0"/>
                  </a:moveTo>
                  <a:lnTo>
                    <a:pt x="39751" y="0"/>
                  </a:lnTo>
                  <a:cubicBezTo>
                    <a:pt x="18669" y="0"/>
                    <a:pt x="0" y="16383"/>
                    <a:pt x="0" y="39751"/>
                  </a:cubicBezTo>
                  <a:cubicBezTo>
                    <a:pt x="0" y="63119"/>
                    <a:pt x="18669" y="79629"/>
                    <a:pt x="39751" y="79629"/>
                  </a:cubicBezTo>
                  <a:lnTo>
                    <a:pt x="601599" y="79629"/>
                  </a:lnTo>
                  <a:cubicBezTo>
                    <a:pt x="622681" y="79629"/>
                    <a:pt x="641350" y="63246"/>
                    <a:pt x="641350" y="39878"/>
                  </a:cubicBezTo>
                  <a:cubicBezTo>
                    <a:pt x="641350" y="16510"/>
                    <a:pt x="622681" y="0"/>
                    <a:pt x="601599" y="0"/>
                  </a:cubicBezTo>
                  <a:close/>
                </a:path>
              </a:pathLst>
            </a:custGeom>
            <a:solidFill>
              <a:srgbClr val="555555"/>
            </a:solidFill>
          </p:spPr>
          <p:txBody>
            <a:bodyPr/>
            <a:lstStyle/>
            <a:p>
              <a:endParaRPr lang="it-IT"/>
            </a:p>
          </p:txBody>
        </p:sp>
      </p:grpSp>
      <p:grpSp>
        <p:nvGrpSpPr>
          <p:cNvPr id="28" name="Group 28"/>
          <p:cNvGrpSpPr/>
          <p:nvPr/>
        </p:nvGrpSpPr>
        <p:grpSpPr>
          <a:xfrm>
            <a:off x="3054699" y="2351217"/>
            <a:ext cx="92122" cy="87927"/>
            <a:chOff x="0" y="0"/>
            <a:chExt cx="122829" cy="117236"/>
          </a:xfrm>
        </p:grpSpPr>
        <p:sp>
          <p:nvSpPr>
            <p:cNvPr id="29" name="Freeform 29"/>
            <p:cNvSpPr/>
            <p:nvPr/>
          </p:nvSpPr>
          <p:spPr>
            <a:xfrm>
              <a:off x="0" y="0"/>
              <a:ext cx="122936" cy="117348"/>
            </a:xfrm>
            <a:custGeom>
              <a:avLst/>
              <a:gdLst/>
              <a:ahLst/>
              <a:cxnLst/>
              <a:rect l="l" t="t" r="r" b="b"/>
              <a:pathLst>
                <a:path w="122936" h="117348">
                  <a:moveTo>
                    <a:pt x="61468" y="127"/>
                  </a:moveTo>
                  <a:cubicBezTo>
                    <a:pt x="40386" y="0"/>
                    <a:pt x="21082" y="11176"/>
                    <a:pt x="10541" y="29337"/>
                  </a:cubicBezTo>
                  <a:cubicBezTo>
                    <a:pt x="0" y="47498"/>
                    <a:pt x="0" y="69850"/>
                    <a:pt x="10541" y="88011"/>
                  </a:cubicBezTo>
                  <a:cubicBezTo>
                    <a:pt x="21082" y="106172"/>
                    <a:pt x="40513" y="117348"/>
                    <a:pt x="61468" y="117221"/>
                  </a:cubicBezTo>
                  <a:cubicBezTo>
                    <a:pt x="82423" y="117348"/>
                    <a:pt x="101854" y="106172"/>
                    <a:pt x="112395" y="88011"/>
                  </a:cubicBezTo>
                  <a:cubicBezTo>
                    <a:pt x="122936" y="69850"/>
                    <a:pt x="122936" y="47498"/>
                    <a:pt x="112395" y="29337"/>
                  </a:cubicBezTo>
                  <a:cubicBezTo>
                    <a:pt x="101854" y="11176"/>
                    <a:pt x="82423" y="0"/>
                    <a:pt x="61468" y="127"/>
                  </a:cubicBezTo>
                  <a:close/>
                </a:path>
              </a:pathLst>
            </a:custGeom>
            <a:solidFill>
              <a:srgbClr val="555555"/>
            </a:solidFill>
          </p:spPr>
          <p:txBody>
            <a:bodyPr/>
            <a:lstStyle/>
            <a:p>
              <a:endParaRPr lang="it-IT"/>
            </a:p>
          </p:txBody>
        </p:sp>
      </p:grpSp>
      <p:grpSp>
        <p:nvGrpSpPr>
          <p:cNvPr id="30" name="Group 30"/>
          <p:cNvGrpSpPr/>
          <p:nvPr/>
        </p:nvGrpSpPr>
        <p:grpSpPr>
          <a:xfrm>
            <a:off x="872748" y="3039531"/>
            <a:ext cx="38626" cy="294961"/>
            <a:chOff x="0" y="0"/>
            <a:chExt cx="51501" cy="393282"/>
          </a:xfrm>
        </p:grpSpPr>
        <p:sp>
          <p:nvSpPr>
            <p:cNvPr id="31" name="Freeform 31"/>
            <p:cNvSpPr/>
            <p:nvPr/>
          </p:nvSpPr>
          <p:spPr>
            <a:xfrm>
              <a:off x="0" y="0"/>
              <a:ext cx="51562" cy="393319"/>
            </a:xfrm>
            <a:custGeom>
              <a:avLst/>
              <a:gdLst/>
              <a:ahLst/>
              <a:cxnLst/>
              <a:rect l="l" t="t" r="r" b="b"/>
              <a:pathLst>
                <a:path w="51562" h="393319">
                  <a:moveTo>
                    <a:pt x="0" y="49149"/>
                  </a:moveTo>
                  <a:lnTo>
                    <a:pt x="0" y="341757"/>
                  </a:lnTo>
                  <a:cubicBezTo>
                    <a:pt x="0" y="369824"/>
                    <a:pt x="23368" y="393319"/>
                    <a:pt x="51562" y="393319"/>
                  </a:cubicBezTo>
                  <a:lnTo>
                    <a:pt x="51562" y="0"/>
                  </a:lnTo>
                  <a:cubicBezTo>
                    <a:pt x="23368" y="0"/>
                    <a:pt x="0" y="21082"/>
                    <a:pt x="0" y="49149"/>
                  </a:cubicBezTo>
                  <a:close/>
                </a:path>
              </a:pathLst>
            </a:custGeom>
            <a:solidFill>
              <a:srgbClr val="2E2E2E"/>
            </a:solidFill>
          </p:spPr>
          <p:txBody>
            <a:bodyPr/>
            <a:lstStyle/>
            <a:p>
              <a:endParaRPr lang="it-IT"/>
            </a:p>
          </p:txBody>
        </p:sp>
      </p:grpSp>
      <p:grpSp>
        <p:nvGrpSpPr>
          <p:cNvPr id="32" name="Group 32"/>
          <p:cNvGrpSpPr/>
          <p:nvPr/>
        </p:nvGrpSpPr>
        <p:grpSpPr>
          <a:xfrm>
            <a:off x="872748" y="3553958"/>
            <a:ext cx="38626" cy="531984"/>
            <a:chOff x="0" y="0"/>
            <a:chExt cx="51501" cy="709312"/>
          </a:xfrm>
        </p:grpSpPr>
        <p:sp>
          <p:nvSpPr>
            <p:cNvPr id="33" name="Freeform 33"/>
            <p:cNvSpPr/>
            <p:nvPr/>
          </p:nvSpPr>
          <p:spPr>
            <a:xfrm>
              <a:off x="0" y="0"/>
              <a:ext cx="51562" cy="709422"/>
            </a:xfrm>
            <a:custGeom>
              <a:avLst/>
              <a:gdLst/>
              <a:ahLst/>
              <a:cxnLst/>
              <a:rect l="l" t="t" r="r" b="b"/>
              <a:pathLst>
                <a:path w="51562" h="709422">
                  <a:moveTo>
                    <a:pt x="0" y="49149"/>
                  </a:moveTo>
                  <a:lnTo>
                    <a:pt x="0" y="657860"/>
                  </a:lnTo>
                  <a:cubicBezTo>
                    <a:pt x="0" y="685927"/>
                    <a:pt x="23368" y="709422"/>
                    <a:pt x="51562" y="709422"/>
                  </a:cubicBezTo>
                  <a:lnTo>
                    <a:pt x="51562" y="0"/>
                  </a:lnTo>
                  <a:cubicBezTo>
                    <a:pt x="23368" y="0"/>
                    <a:pt x="0" y="21082"/>
                    <a:pt x="0" y="49149"/>
                  </a:cubicBezTo>
                  <a:close/>
                </a:path>
              </a:pathLst>
            </a:custGeom>
            <a:solidFill>
              <a:srgbClr val="2E2E2E"/>
            </a:solidFill>
          </p:spPr>
          <p:txBody>
            <a:bodyPr/>
            <a:lstStyle/>
            <a:p>
              <a:endParaRPr lang="it-IT"/>
            </a:p>
          </p:txBody>
        </p:sp>
      </p:grpSp>
      <p:grpSp>
        <p:nvGrpSpPr>
          <p:cNvPr id="34" name="Group 34"/>
          <p:cNvGrpSpPr/>
          <p:nvPr/>
        </p:nvGrpSpPr>
        <p:grpSpPr>
          <a:xfrm>
            <a:off x="872748" y="4201819"/>
            <a:ext cx="38626" cy="533740"/>
            <a:chOff x="0" y="0"/>
            <a:chExt cx="51501" cy="711653"/>
          </a:xfrm>
        </p:grpSpPr>
        <p:sp>
          <p:nvSpPr>
            <p:cNvPr id="35" name="Freeform 35"/>
            <p:cNvSpPr/>
            <p:nvPr/>
          </p:nvSpPr>
          <p:spPr>
            <a:xfrm>
              <a:off x="0" y="0"/>
              <a:ext cx="51562" cy="711708"/>
            </a:xfrm>
            <a:custGeom>
              <a:avLst/>
              <a:gdLst/>
              <a:ahLst/>
              <a:cxnLst/>
              <a:rect l="l" t="t" r="r" b="b"/>
              <a:pathLst>
                <a:path w="51562" h="711708">
                  <a:moveTo>
                    <a:pt x="0" y="51562"/>
                  </a:moveTo>
                  <a:lnTo>
                    <a:pt x="0" y="660146"/>
                  </a:lnTo>
                  <a:cubicBezTo>
                    <a:pt x="0" y="688213"/>
                    <a:pt x="23368" y="711708"/>
                    <a:pt x="51562" y="711708"/>
                  </a:cubicBezTo>
                  <a:lnTo>
                    <a:pt x="51562" y="0"/>
                  </a:lnTo>
                  <a:cubicBezTo>
                    <a:pt x="23368" y="0"/>
                    <a:pt x="0" y="23368"/>
                    <a:pt x="0" y="51562"/>
                  </a:cubicBezTo>
                  <a:close/>
                </a:path>
              </a:pathLst>
            </a:custGeom>
            <a:solidFill>
              <a:srgbClr val="2E2E2E"/>
            </a:solidFill>
          </p:spPr>
          <p:txBody>
            <a:bodyPr/>
            <a:lstStyle/>
            <a:p>
              <a:endParaRPr lang="it-IT"/>
            </a:p>
          </p:txBody>
        </p:sp>
      </p:grpSp>
      <p:grpSp>
        <p:nvGrpSpPr>
          <p:cNvPr id="36" name="Group 36"/>
          <p:cNvGrpSpPr/>
          <p:nvPr/>
        </p:nvGrpSpPr>
        <p:grpSpPr>
          <a:xfrm>
            <a:off x="4456177" y="3729530"/>
            <a:ext cx="38626" cy="855037"/>
            <a:chOff x="0" y="0"/>
            <a:chExt cx="51501" cy="1140049"/>
          </a:xfrm>
        </p:grpSpPr>
        <p:sp>
          <p:nvSpPr>
            <p:cNvPr id="37" name="Freeform 37"/>
            <p:cNvSpPr/>
            <p:nvPr/>
          </p:nvSpPr>
          <p:spPr>
            <a:xfrm>
              <a:off x="0" y="0"/>
              <a:ext cx="51562" cy="1140079"/>
            </a:xfrm>
            <a:custGeom>
              <a:avLst/>
              <a:gdLst/>
              <a:ahLst/>
              <a:cxnLst/>
              <a:rect l="l" t="t" r="r" b="b"/>
              <a:pathLst>
                <a:path w="51562" h="1140079">
                  <a:moveTo>
                    <a:pt x="0" y="0"/>
                  </a:moveTo>
                  <a:lnTo>
                    <a:pt x="0" y="1140079"/>
                  </a:lnTo>
                  <a:cubicBezTo>
                    <a:pt x="28067" y="1140079"/>
                    <a:pt x="51562" y="1116711"/>
                    <a:pt x="51562" y="1088517"/>
                  </a:cubicBezTo>
                  <a:lnTo>
                    <a:pt x="51562" y="51562"/>
                  </a:lnTo>
                  <a:cubicBezTo>
                    <a:pt x="51562" y="23368"/>
                    <a:pt x="28067" y="0"/>
                    <a:pt x="0" y="0"/>
                  </a:cubicBezTo>
                  <a:close/>
                </a:path>
              </a:pathLst>
            </a:custGeom>
            <a:solidFill>
              <a:srgbClr val="2E2E2E"/>
            </a:solidFill>
          </p:spPr>
          <p:txBody>
            <a:bodyPr/>
            <a:lstStyle/>
            <a:p>
              <a:endParaRPr lang="it-IT"/>
            </a:p>
          </p:txBody>
        </p:sp>
      </p:grpSp>
      <p:sp>
        <p:nvSpPr>
          <p:cNvPr id="38" name="Freeform 38"/>
          <p:cNvSpPr/>
          <p:nvPr/>
        </p:nvSpPr>
        <p:spPr>
          <a:xfrm>
            <a:off x="891183" y="2092318"/>
            <a:ext cx="3544803" cy="7165103"/>
          </a:xfrm>
          <a:custGeom>
            <a:avLst/>
            <a:gdLst/>
            <a:ahLst/>
            <a:cxnLst/>
            <a:rect l="l" t="t" r="r" b="b"/>
            <a:pathLst>
              <a:path w="3544803" h="7165103">
                <a:moveTo>
                  <a:pt x="0" y="0"/>
                </a:moveTo>
                <a:lnTo>
                  <a:pt x="3544803" y="0"/>
                </a:lnTo>
                <a:lnTo>
                  <a:pt x="3544803" y="7165104"/>
                </a:lnTo>
                <a:lnTo>
                  <a:pt x="0" y="716510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it-IT"/>
          </a:p>
        </p:txBody>
      </p:sp>
      <p:sp>
        <p:nvSpPr>
          <p:cNvPr id="39" name="Freeform 39"/>
          <p:cNvSpPr/>
          <p:nvPr/>
        </p:nvSpPr>
        <p:spPr>
          <a:xfrm>
            <a:off x="5011788" y="6300121"/>
            <a:ext cx="699514" cy="699514"/>
          </a:xfrm>
          <a:custGeom>
            <a:avLst/>
            <a:gdLst/>
            <a:ahLst/>
            <a:cxnLst/>
            <a:rect l="l" t="t" r="r" b="b"/>
            <a:pathLst>
              <a:path w="699514" h="699514">
                <a:moveTo>
                  <a:pt x="0" y="0"/>
                </a:moveTo>
                <a:lnTo>
                  <a:pt x="699514" y="0"/>
                </a:lnTo>
                <a:lnTo>
                  <a:pt x="699514" y="699514"/>
                </a:lnTo>
                <a:lnTo>
                  <a:pt x="0" y="69951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it-IT"/>
          </a:p>
        </p:txBody>
      </p:sp>
      <p:grpSp>
        <p:nvGrpSpPr>
          <p:cNvPr id="40" name="Group 40"/>
          <p:cNvGrpSpPr/>
          <p:nvPr/>
        </p:nvGrpSpPr>
        <p:grpSpPr>
          <a:xfrm>
            <a:off x="1031566" y="351095"/>
            <a:ext cx="4506489" cy="384175"/>
            <a:chOff x="0" y="0"/>
            <a:chExt cx="6008652" cy="512233"/>
          </a:xfrm>
        </p:grpSpPr>
        <p:sp>
          <p:nvSpPr>
            <p:cNvPr id="41" name="Freeform 41"/>
            <p:cNvSpPr/>
            <p:nvPr/>
          </p:nvSpPr>
          <p:spPr>
            <a:xfrm>
              <a:off x="0" y="0"/>
              <a:ext cx="6008652" cy="512233"/>
            </a:xfrm>
            <a:custGeom>
              <a:avLst/>
              <a:gdLst/>
              <a:ahLst/>
              <a:cxnLst/>
              <a:rect l="l" t="t" r="r" b="b"/>
              <a:pathLst>
                <a:path w="6008652" h="512233">
                  <a:moveTo>
                    <a:pt x="0" y="0"/>
                  </a:moveTo>
                  <a:lnTo>
                    <a:pt x="6008652" y="0"/>
                  </a:lnTo>
                  <a:lnTo>
                    <a:pt x="6008652" y="512233"/>
                  </a:lnTo>
                  <a:lnTo>
                    <a:pt x="0" y="512233"/>
                  </a:lnTo>
                  <a:close/>
                </a:path>
              </a:pathLst>
            </a:custGeom>
            <a:solidFill>
              <a:srgbClr val="000000">
                <a:alpha val="0"/>
              </a:srgbClr>
            </a:solidFill>
          </p:spPr>
          <p:txBody>
            <a:bodyPr/>
            <a:lstStyle/>
            <a:p>
              <a:endParaRPr lang="it-IT"/>
            </a:p>
          </p:txBody>
        </p:sp>
        <p:sp>
          <p:nvSpPr>
            <p:cNvPr id="42" name="TextBox 42"/>
            <p:cNvSpPr txBox="1"/>
            <p:nvPr/>
          </p:nvSpPr>
          <p:spPr>
            <a:xfrm>
              <a:off x="0" y="-9525"/>
              <a:ext cx="6008652" cy="521758"/>
            </a:xfrm>
            <a:prstGeom prst="rect">
              <a:avLst/>
            </a:prstGeom>
          </p:spPr>
          <p:txBody>
            <a:bodyPr lIns="0" tIns="0" rIns="0" bIns="0" rtlCol="0" anchor="t"/>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grpSp>
      <p:sp>
        <p:nvSpPr>
          <p:cNvPr id="43" name="TextBox 43"/>
          <p:cNvSpPr txBox="1"/>
          <p:nvPr/>
        </p:nvSpPr>
        <p:spPr>
          <a:xfrm rot="16200000">
            <a:off x="15876720" y="7511403"/>
            <a:ext cx="3225130"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14" tooltip="https://www.fashionupproject.com"/>
              </a:rPr>
              <a:t>www.fashionupproject.com</a:t>
            </a:r>
            <a:endParaRPr lang="en-US" sz="1800" u="sng">
              <a:solidFill>
                <a:srgbClr val="1E2328"/>
              </a:solidFill>
              <a:latin typeface="Montserrat"/>
              <a:ea typeface="Montserrat"/>
              <a:cs typeface="Montserrat"/>
              <a:sym typeface="Montserrat"/>
              <a:hlinkClick r:id="rId14" tooltip="https://www.fashionupproject.com"/>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4762" y="1019174"/>
            <a:ext cx="18297525" cy="9525"/>
            <a:chOff x="0" y="0"/>
            <a:chExt cx="24396700" cy="12700"/>
          </a:xfrm>
        </p:grpSpPr>
        <p:sp>
          <p:nvSpPr>
            <p:cNvPr id="3" name="Freeform 3"/>
            <p:cNvSpPr/>
            <p:nvPr/>
          </p:nvSpPr>
          <p:spPr>
            <a:xfrm>
              <a:off x="635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txBody>
            <a:bodyPr/>
            <a:lstStyle/>
            <a:p>
              <a:endParaRPr lang="it-IT"/>
            </a:p>
          </p:txBody>
        </p:sp>
      </p:grpSp>
      <p:sp>
        <p:nvSpPr>
          <p:cNvPr id="4" name="Freeform 4"/>
          <p:cNvSpPr/>
          <p:nvPr/>
        </p:nvSpPr>
        <p:spPr>
          <a:xfrm>
            <a:off x="0" y="9263063"/>
            <a:ext cx="12735070" cy="1023937"/>
          </a:xfrm>
          <a:custGeom>
            <a:avLst/>
            <a:gdLst/>
            <a:ahLst/>
            <a:cxnLst/>
            <a:rect l="l" t="t" r="r" b="b"/>
            <a:pathLst>
              <a:path w="12735070" h="1023937">
                <a:moveTo>
                  <a:pt x="0" y="0"/>
                </a:moveTo>
                <a:lnTo>
                  <a:pt x="12735070" y="0"/>
                </a:lnTo>
                <a:lnTo>
                  <a:pt x="12735070" y="1023937"/>
                </a:lnTo>
                <a:lnTo>
                  <a:pt x="0" y="10239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sp>
        <p:nvSpPr>
          <p:cNvPr id="5" name="Freeform 5"/>
          <p:cNvSpPr/>
          <p:nvPr/>
        </p:nvSpPr>
        <p:spPr>
          <a:xfrm>
            <a:off x="7751895" y="5657850"/>
            <a:ext cx="5296402" cy="5008320"/>
          </a:xfrm>
          <a:custGeom>
            <a:avLst/>
            <a:gdLst/>
            <a:ahLst/>
            <a:cxnLst/>
            <a:rect l="l" t="t" r="r" b="b"/>
            <a:pathLst>
              <a:path w="5296402" h="5008320">
                <a:moveTo>
                  <a:pt x="0" y="0"/>
                </a:moveTo>
                <a:lnTo>
                  <a:pt x="5296402" y="0"/>
                </a:lnTo>
                <a:lnTo>
                  <a:pt x="5296402" y="5008320"/>
                </a:lnTo>
                <a:lnTo>
                  <a:pt x="0" y="50083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sp>
        <p:nvSpPr>
          <p:cNvPr id="6" name="Freeform 6"/>
          <p:cNvSpPr/>
          <p:nvPr/>
        </p:nvSpPr>
        <p:spPr>
          <a:xfrm>
            <a:off x="7751895" y="1028700"/>
            <a:ext cx="9482623" cy="9258300"/>
          </a:xfrm>
          <a:custGeom>
            <a:avLst/>
            <a:gdLst/>
            <a:ahLst/>
            <a:cxnLst/>
            <a:rect l="l" t="t" r="r" b="b"/>
            <a:pathLst>
              <a:path w="9482623" h="9258300">
                <a:moveTo>
                  <a:pt x="0" y="0"/>
                </a:moveTo>
                <a:lnTo>
                  <a:pt x="9482623" y="0"/>
                </a:lnTo>
                <a:lnTo>
                  <a:pt x="9482623" y="9258300"/>
                </a:lnTo>
                <a:lnTo>
                  <a:pt x="0" y="9258300"/>
                </a:lnTo>
                <a:lnTo>
                  <a:pt x="0" y="0"/>
                </a:lnTo>
                <a:close/>
              </a:path>
            </a:pathLst>
          </a:custGeom>
          <a:blipFill>
            <a:blip r:embed="rId6"/>
            <a:stretch>
              <a:fillRect t="-1210" b="-1212"/>
            </a:stretch>
          </a:blipFill>
        </p:spPr>
        <p:txBody>
          <a:bodyPr/>
          <a:lstStyle/>
          <a:p>
            <a:endParaRPr lang="it-IT"/>
          </a:p>
        </p:txBody>
      </p:sp>
      <p:grpSp>
        <p:nvGrpSpPr>
          <p:cNvPr id="7" name="Group 7"/>
          <p:cNvGrpSpPr/>
          <p:nvPr/>
        </p:nvGrpSpPr>
        <p:grpSpPr>
          <a:xfrm>
            <a:off x="1031566" y="351095"/>
            <a:ext cx="4506489" cy="384175"/>
            <a:chOff x="0" y="0"/>
            <a:chExt cx="6008652" cy="512233"/>
          </a:xfrm>
        </p:grpSpPr>
        <p:sp>
          <p:nvSpPr>
            <p:cNvPr id="8" name="Freeform 8"/>
            <p:cNvSpPr/>
            <p:nvPr/>
          </p:nvSpPr>
          <p:spPr>
            <a:xfrm>
              <a:off x="0" y="0"/>
              <a:ext cx="6008652" cy="512233"/>
            </a:xfrm>
            <a:custGeom>
              <a:avLst/>
              <a:gdLst/>
              <a:ahLst/>
              <a:cxnLst/>
              <a:rect l="l" t="t" r="r" b="b"/>
              <a:pathLst>
                <a:path w="6008652" h="512233">
                  <a:moveTo>
                    <a:pt x="0" y="0"/>
                  </a:moveTo>
                  <a:lnTo>
                    <a:pt x="6008652" y="0"/>
                  </a:lnTo>
                  <a:lnTo>
                    <a:pt x="6008652" y="512233"/>
                  </a:lnTo>
                  <a:lnTo>
                    <a:pt x="0" y="512233"/>
                  </a:lnTo>
                  <a:close/>
                </a:path>
              </a:pathLst>
            </a:custGeom>
            <a:solidFill>
              <a:srgbClr val="000000">
                <a:alpha val="0"/>
              </a:srgbClr>
            </a:solidFill>
          </p:spPr>
          <p:txBody>
            <a:bodyPr/>
            <a:lstStyle/>
            <a:p>
              <a:endParaRPr lang="it-IT"/>
            </a:p>
          </p:txBody>
        </p:sp>
        <p:sp>
          <p:nvSpPr>
            <p:cNvPr id="9" name="TextBox 9"/>
            <p:cNvSpPr txBox="1"/>
            <p:nvPr/>
          </p:nvSpPr>
          <p:spPr>
            <a:xfrm>
              <a:off x="0" y="-9525"/>
              <a:ext cx="6008652" cy="521758"/>
            </a:xfrm>
            <a:prstGeom prst="rect">
              <a:avLst/>
            </a:prstGeom>
          </p:spPr>
          <p:txBody>
            <a:bodyPr lIns="0" tIns="0" rIns="0" bIns="0" rtlCol="0" anchor="t"/>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grpSp>
      <p:grpSp>
        <p:nvGrpSpPr>
          <p:cNvPr id="10" name="Group 10"/>
          <p:cNvGrpSpPr/>
          <p:nvPr/>
        </p:nvGrpSpPr>
        <p:grpSpPr>
          <a:xfrm>
            <a:off x="16670569" y="-4762"/>
            <a:ext cx="9525" cy="10296525"/>
            <a:chOff x="0" y="0"/>
            <a:chExt cx="12700" cy="13728700"/>
          </a:xfrm>
        </p:grpSpPr>
        <p:sp>
          <p:nvSpPr>
            <p:cNvPr id="11" name="Freeform 11"/>
            <p:cNvSpPr/>
            <p:nvPr/>
          </p:nvSpPr>
          <p:spPr>
            <a:xfrm>
              <a:off x="0" y="6350"/>
              <a:ext cx="12700" cy="13716000"/>
            </a:xfrm>
            <a:custGeom>
              <a:avLst/>
              <a:gdLst/>
              <a:ahLst/>
              <a:cxnLst/>
              <a:rect l="l" t="t" r="r" b="b"/>
              <a:pathLst>
                <a:path w="12700" h="13716000">
                  <a:moveTo>
                    <a:pt x="0" y="13716000"/>
                  </a:moveTo>
                  <a:lnTo>
                    <a:pt x="0" y="0"/>
                  </a:lnTo>
                  <a:lnTo>
                    <a:pt x="12700" y="0"/>
                  </a:lnTo>
                  <a:lnTo>
                    <a:pt x="12700" y="13716000"/>
                  </a:lnTo>
                  <a:close/>
                </a:path>
              </a:pathLst>
            </a:custGeom>
            <a:solidFill>
              <a:srgbClr val="1E2328"/>
            </a:solidFill>
          </p:spPr>
          <p:txBody>
            <a:bodyPr/>
            <a:lstStyle/>
            <a:p>
              <a:endParaRPr lang="it-IT"/>
            </a:p>
          </p:txBody>
        </p:sp>
      </p:grpSp>
      <p:grpSp>
        <p:nvGrpSpPr>
          <p:cNvPr id="12" name="Group 12"/>
          <p:cNvGrpSpPr/>
          <p:nvPr/>
        </p:nvGrpSpPr>
        <p:grpSpPr>
          <a:xfrm>
            <a:off x="1031566" y="3023235"/>
            <a:ext cx="4695894" cy="4173854"/>
            <a:chOff x="0" y="0"/>
            <a:chExt cx="6261192" cy="5565139"/>
          </a:xfrm>
        </p:grpSpPr>
        <p:sp>
          <p:nvSpPr>
            <p:cNvPr id="13" name="Freeform 13"/>
            <p:cNvSpPr/>
            <p:nvPr/>
          </p:nvSpPr>
          <p:spPr>
            <a:xfrm>
              <a:off x="0" y="0"/>
              <a:ext cx="6261192" cy="5565139"/>
            </a:xfrm>
            <a:custGeom>
              <a:avLst/>
              <a:gdLst/>
              <a:ahLst/>
              <a:cxnLst/>
              <a:rect l="l" t="t" r="r" b="b"/>
              <a:pathLst>
                <a:path w="6261192" h="5565139">
                  <a:moveTo>
                    <a:pt x="0" y="0"/>
                  </a:moveTo>
                  <a:lnTo>
                    <a:pt x="6261192" y="0"/>
                  </a:lnTo>
                  <a:lnTo>
                    <a:pt x="6261192" y="5565139"/>
                  </a:lnTo>
                  <a:lnTo>
                    <a:pt x="0" y="5565139"/>
                  </a:lnTo>
                  <a:close/>
                </a:path>
              </a:pathLst>
            </a:custGeom>
            <a:solidFill>
              <a:srgbClr val="000000">
                <a:alpha val="0"/>
              </a:srgbClr>
            </a:solidFill>
          </p:spPr>
          <p:txBody>
            <a:bodyPr/>
            <a:lstStyle/>
            <a:p>
              <a:endParaRPr lang="it-IT"/>
            </a:p>
          </p:txBody>
        </p:sp>
        <p:sp>
          <p:nvSpPr>
            <p:cNvPr id="14" name="TextBox 14"/>
            <p:cNvSpPr txBox="1"/>
            <p:nvPr/>
          </p:nvSpPr>
          <p:spPr>
            <a:xfrm>
              <a:off x="0" y="-66675"/>
              <a:ext cx="6261192" cy="5631814"/>
            </a:xfrm>
            <a:prstGeom prst="rect">
              <a:avLst/>
            </a:prstGeom>
          </p:spPr>
          <p:txBody>
            <a:bodyPr lIns="0" tIns="0" rIns="0" bIns="0" rtlCol="0" anchor="t"/>
            <a:lstStyle/>
            <a:p>
              <a:pPr algn="just">
                <a:lnSpc>
                  <a:spcPts val="3300"/>
                </a:lnSpc>
              </a:pPr>
              <a:r>
                <a:rPr lang="en-US" sz="2200">
                  <a:solidFill>
                    <a:srgbClr val="000000"/>
                  </a:solidFill>
                  <a:latin typeface="Montserrat"/>
                  <a:ea typeface="Montserrat"/>
                  <a:cs typeface="Montserrat"/>
                  <a:sym typeface="Montserra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grpSp>
        <p:nvGrpSpPr>
          <p:cNvPr id="15" name="Group 15"/>
          <p:cNvGrpSpPr/>
          <p:nvPr/>
        </p:nvGrpSpPr>
        <p:grpSpPr>
          <a:xfrm>
            <a:off x="13662188" y="268369"/>
            <a:ext cx="2675477" cy="559152"/>
            <a:chOff x="0" y="0"/>
            <a:chExt cx="3567303" cy="745536"/>
          </a:xfrm>
        </p:grpSpPr>
        <p:sp>
          <p:nvSpPr>
            <p:cNvPr id="16" name="Freeform 16"/>
            <p:cNvSpPr/>
            <p:nvPr/>
          </p:nvSpPr>
          <p:spPr>
            <a:xfrm>
              <a:off x="0" y="0"/>
              <a:ext cx="3567303" cy="745490"/>
            </a:xfrm>
            <a:custGeom>
              <a:avLst/>
              <a:gdLst/>
              <a:ahLst/>
              <a:cxnLst/>
              <a:rect l="l" t="t" r="r" b="b"/>
              <a:pathLst>
                <a:path w="3567303" h="745490">
                  <a:moveTo>
                    <a:pt x="0" y="0"/>
                  </a:moveTo>
                  <a:lnTo>
                    <a:pt x="3567303" y="0"/>
                  </a:lnTo>
                  <a:lnTo>
                    <a:pt x="3567303" y="745490"/>
                  </a:lnTo>
                  <a:lnTo>
                    <a:pt x="0" y="745490"/>
                  </a:lnTo>
                  <a:lnTo>
                    <a:pt x="0" y="0"/>
                  </a:lnTo>
                  <a:close/>
                </a:path>
              </a:pathLst>
            </a:custGeom>
            <a:blipFill>
              <a:blip r:embed="rId7"/>
              <a:stretch>
                <a:fillRect l="-60" r="-60" b="-6"/>
              </a:stretch>
            </a:blipFill>
          </p:spPr>
          <p:txBody>
            <a:bodyPr/>
            <a:lstStyle/>
            <a:p>
              <a:endParaRPr lang="it-IT"/>
            </a:p>
          </p:txBody>
        </p:sp>
      </p:grpSp>
      <p:sp>
        <p:nvSpPr>
          <p:cNvPr id="17" name="TextBox 17"/>
          <p:cNvSpPr txBox="1"/>
          <p:nvPr/>
        </p:nvSpPr>
        <p:spPr>
          <a:xfrm rot="16200000">
            <a:off x="15770040" y="7465683"/>
            <a:ext cx="3468970"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8" tooltip="https://www.fashionupproject.com"/>
              </a:rPr>
              <a:t>www.fashionupproject.com</a:t>
            </a:r>
            <a:endParaRPr lang="en-US" sz="1800" u="sng">
              <a:solidFill>
                <a:srgbClr val="1E2328"/>
              </a:solidFill>
              <a:latin typeface="Montserrat"/>
              <a:ea typeface="Montserrat"/>
              <a:cs typeface="Montserrat"/>
              <a:sym typeface="Montserrat"/>
              <a:hlinkClick r:id="rId8" tooltip="https://www.fashionupproject.com"/>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033462"/>
            <a:ext cx="1028700" cy="9253538"/>
          </a:xfrm>
          <a:custGeom>
            <a:avLst/>
            <a:gdLst/>
            <a:ahLst/>
            <a:cxnLst/>
            <a:rect l="l" t="t" r="r" b="b"/>
            <a:pathLst>
              <a:path w="1028700" h="9253538">
                <a:moveTo>
                  <a:pt x="0" y="0"/>
                </a:moveTo>
                <a:lnTo>
                  <a:pt x="1028700" y="0"/>
                </a:lnTo>
                <a:lnTo>
                  <a:pt x="1028700" y="9253538"/>
                </a:lnTo>
                <a:lnTo>
                  <a:pt x="0" y="92535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grpSp>
        <p:nvGrpSpPr>
          <p:cNvPr id="3" name="Group 3"/>
          <p:cNvGrpSpPr/>
          <p:nvPr/>
        </p:nvGrpSpPr>
        <p:grpSpPr>
          <a:xfrm>
            <a:off x="16670568" y="-4762"/>
            <a:ext cx="9525" cy="10296525"/>
            <a:chOff x="0" y="0"/>
            <a:chExt cx="12700" cy="13728700"/>
          </a:xfrm>
        </p:grpSpPr>
        <p:sp>
          <p:nvSpPr>
            <p:cNvPr id="4" name="Freeform 4"/>
            <p:cNvSpPr/>
            <p:nvPr/>
          </p:nvSpPr>
          <p:spPr>
            <a:xfrm>
              <a:off x="0" y="8509"/>
              <a:ext cx="16891" cy="13716001"/>
            </a:xfrm>
            <a:custGeom>
              <a:avLst/>
              <a:gdLst/>
              <a:ahLst/>
              <a:cxnLst/>
              <a:rect l="l" t="t" r="r" b="b"/>
              <a:pathLst>
                <a:path w="16891" h="13716001">
                  <a:moveTo>
                    <a:pt x="0" y="13716001"/>
                  </a:moveTo>
                  <a:lnTo>
                    <a:pt x="0" y="0"/>
                  </a:lnTo>
                  <a:lnTo>
                    <a:pt x="16891" y="0"/>
                  </a:lnTo>
                  <a:lnTo>
                    <a:pt x="16891" y="13716001"/>
                  </a:lnTo>
                  <a:close/>
                </a:path>
              </a:pathLst>
            </a:custGeom>
            <a:solidFill>
              <a:srgbClr val="1E2328"/>
            </a:solidFill>
          </p:spPr>
          <p:txBody>
            <a:bodyPr/>
            <a:lstStyle/>
            <a:p>
              <a:endParaRPr lang="it-IT"/>
            </a:p>
          </p:txBody>
        </p:sp>
      </p:grpSp>
      <p:grpSp>
        <p:nvGrpSpPr>
          <p:cNvPr id="5" name="Group 5"/>
          <p:cNvGrpSpPr/>
          <p:nvPr/>
        </p:nvGrpSpPr>
        <p:grpSpPr>
          <a:xfrm rot="-10800000">
            <a:off x="-4762" y="1019175"/>
            <a:ext cx="18297525" cy="9525"/>
            <a:chOff x="0" y="0"/>
            <a:chExt cx="24396700" cy="12700"/>
          </a:xfrm>
        </p:grpSpPr>
        <p:sp>
          <p:nvSpPr>
            <p:cNvPr id="6" name="Freeform 6"/>
            <p:cNvSpPr/>
            <p:nvPr/>
          </p:nvSpPr>
          <p:spPr>
            <a:xfrm>
              <a:off x="8509" y="0"/>
              <a:ext cx="24384001" cy="16891"/>
            </a:xfrm>
            <a:custGeom>
              <a:avLst/>
              <a:gdLst/>
              <a:ahLst/>
              <a:cxnLst/>
              <a:rect l="l" t="t" r="r" b="b"/>
              <a:pathLst>
                <a:path w="24384001" h="16891">
                  <a:moveTo>
                    <a:pt x="0" y="0"/>
                  </a:moveTo>
                  <a:lnTo>
                    <a:pt x="24384001" y="0"/>
                  </a:lnTo>
                  <a:lnTo>
                    <a:pt x="24384001" y="16891"/>
                  </a:lnTo>
                  <a:lnTo>
                    <a:pt x="0" y="16891"/>
                  </a:lnTo>
                  <a:close/>
                </a:path>
              </a:pathLst>
            </a:custGeom>
            <a:solidFill>
              <a:srgbClr val="1E2328"/>
            </a:solidFill>
          </p:spPr>
          <p:txBody>
            <a:bodyPr/>
            <a:lstStyle/>
            <a:p>
              <a:endParaRPr lang="it-IT"/>
            </a:p>
          </p:txBody>
        </p:sp>
      </p:grpSp>
      <p:grpSp>
        <p:nvGrpSpPr>
          <p:cNvPr id="7" name="Group 7"/>
          <p:cNvGrpSpPr/>
          <p:nvPr/>
        </p:nvGrpSpPr>
        <p:grpSpPr>
          <a:xfrm>
            <a:off x="16675330" y="1028700"/>
            <a:ext cx="1612669" cy="1612670"/>
            <a:chOff x="0" y="0"/>
            <a:chExt cx="2150226" cy="2150226"/>
          </a:xfrm>
        </p:grpSpPr>
        <p:sp>
          <p:nvSpPr>
            <p:cNvPr id="8" name="Freeform 8"/>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4"/>
              <a:stretch>
                <a:fillRect/>
              </a:stretch>
            </a:blipFill>
          </p:spPr>
          <p:txBody>
            <a:bodyPr/>
            <a:lstStyle/>
            <a:p>
              <a:endParaRPr lang="it-IT"/>
            </a:p>
          </p:txBody>
        </p:sp>
      </p:grpSp>
      <p:grpSp>
        <p:nvGrpSpPr>
          <p:cNvPr id="9" name="Group 9"/>
          <p:cNvGrpSpPr/>
          <p:nvPr/>
        </p:nvGrpSpPr>
        <p:grpSpPr>
          <a:xfrm>
            <a:off x="7679339" y="329406"/>
            <a:ext cx="8867459" cy="374650"/>
            <a:chOff x="650240" y="0"/>
            <a:chExt cx="11823277" cy="499533"/>
          </a:xfrm>
        </p:grpSpPr>
        <p:sp>
          <p:nvSpPr>
            <p:cNvPr id="10" name="Freeform 10"/>
            <p:cNvSpPr/>
            <p:nvPr/>
          </p:nvSpPr>
          <p:spPr>
            <a:xfrm>
              <a:off x="650240" y="0"/>
              <a:ext cx="3674958" cy="499533"/>
            </a:xfrm>
            <a:custGeom>
              <a:avLst/>
              <a:gdLst/>
              <a:ahLst/>
              <a:cxnLst/>
              <a:rect l="l" t="t" r="r" b="b"/>
              <a:pathLst>
                <a:path w="3674958" h="499533">
                  <a:moveTo>
                    <a:pt x="0" y="0"/>
                  </a:moveTo>
                  <a:lnTo>
                    <a:pt x="3674958" y="0"/>
                  </a:lnTo>
                  <a:lnTo>
                    <a:pt x="3674958" y="499533"/>
                  </a:lnTo>
                  <a:lnTo>
                    <a:pt x="0" y="499533"/>
                  </a:lnTo>
                  <a:close/>
                </a:path>
              </a:pathLst>
            </a:custGeom>
            <a:solidFill>
              <a:srgbClr val="000000">
                <a:alpha val="0"/>
              </a:srgbClr>
            </a:solidFill>
          </p:spPr>
          <p:txBody>
            <a:bodyPr/>
            <a:lstStyle/>
            <a:p>
              <a:endParaRPr lang="it-IT"/>
            </a:p>
          </p:txBody>
        </p:sp>
        <p:sp>
          <p:nvSpPr>
            <p:cNvPr id="11" name="TextBox 11"/>
            <p:cNvSpPr txBox="1"/>
            <p:nvPr/>
          </p:nvSpPr>
          <p:spPr>
            <a:xfrm>
              <a:off x="8798559" y="0"/>
              <a:ext cx="3674958" cy="499533"/>
            </a:xfrm>
            <a:prstGeom prst="rect">
              <a:avLst/>
            </a:prstGeom>
          </p:spPr>
          <p:txBody>
            <a:bodyPr lIns="0" tIns="0" rIns="0" bIns="0" rtlCol="0" anchor="t"/>
            <a:lstStyle/>
            <a:p>
              <a:pPr algn="ctr">
                <a:lnSpc>
                  <a:spcPts val="3049"/>
                </a:lnSpc>
              </a:pPr>
              <a:r>
                <a:rPr lang="en-US" sz="2499">
                  <a:solidFill>
                    <a:srgbClr val="1E2328"/>
                  </a:solidFill>
                  <a:latin typeface="Montserrat"/>
                  <a:ea typeface="Montserrat"/>
                  <a:cs typeface="Montserrat"/>
                  <a:sym typeface="Montserrat"/>
                </a:rPr>
                <a:t>Module 6, Unit 2</a:t>
              </a:r>
            </a:p>
          </p:txBody>
        </p:sp>
      </p:grpSp>
      <p:grpSp>
        <p:nvGrpSpPr>
          <p:cNvPr id="12" name="Group 12"/>
          <p:cNvGrpSpPr/>
          <p:nvPr/>
        </p:nvGrpSpPr>
        <p:grpSpPr>
          <a:xfrm rot="-10800000">
            <a:off x="-4762" y="1019174"/>
            <a:ext cx="18297525" cy="9525"/>
            <a:chOff x="0" y="0"/>
            <a:chExt cx="24396700" cy="12700"/>
          </a:xfrm>
        </p:grpSpPr>
        <p:sp>
          <p:nvSpPr>
            <p:cNvPr id="13" name="Freeform 13"/>
            <p:cNvSpPr/>
            <p:nvPr/>
          </p:nvSpPr>
          <p:spPr>
            <a:xfrm>
              <a:off x="635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txBody>
            <a:bodyPr/>
            <a:lstStyle/>
            <a:p>
              <a:endParaRPr lang="it-IT"/>
            </a:p>
          </p:txBody>
        </p:sp>
      </p:grpSp>
      <p:sp>
        <p:nvSpPr>
          <p:cNvPr id="14" name="Freeform 14"/>
          <p:cNvSpPr/>
          <p:nvPr/>
        </p:nvSpPr>
        <p:spPr>
          <a:xfrm>
            <a:off x="0" y="4067054"/>
            <a:ext cx="3933182" cy="2152892"/>
          </a:xfrm>
          <a:custGeom>
            <a:avLst/>
            <a:gdLst/>
            <a:ahLst/>
            <a:cxnLst/>
            <a:rect l="l" t="t" r="r" b="b"/>
            <a:pathLst>
              <a:path w="3933182" h="2152892">
                <a:moveTo>
                  <a:pt x="0" y="0"/>
                </a:moveTo>
                <a:lnTo>
                  <a:pt x="3933182" y="0"/>
                </a:lnTo>
                <a:lnTo>
                  <a:pt x="3933182" y="2152892"/>
                </a:lnTo>
                <a:lnTo>
                  <a:pt x="0" y="21528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it-IT"/>
          </a:p>
        </p:txBody>
      </p:sp>
      <p:grpSp>
        <p:nvGrpSpPr>
          <p:cNvPr id="15" name="Group 15"/>
          <p:cNvGrpSpPr/>
          <p:nvPr/>
        </p:nvGrpSpPr>
        <p:grpSpPr>
          <a:xfrm>
            <a:off x="446202" y="4876278"/>
            <a:ext cx="2590421" cy="527301"/>
            <a:chOff x="0" y="0"/>
            <a:chExt cx="3453894" cy="703068"/>
          </a:xfrm>
        </p:grpSpPr>
        <p:sp>
          <p:nvSpPr>
            <p:cNvPr id="16" name="Freeform 16"/>
            <p:cNvSpPr/>
            <p:nvPr/>
          </p:nvSpPr>
          <p:spPr>
            <a:xfrm>
              <a:off x="0" y="0"/>
              <a:ext cx="3453895" cy="703068"/>
            </a:xfrm>
            <a:custGeom>
              <a:avLst/>
              <a:gdLst/>
              <a:ahLst/>
              <a:cxnLst/>
              <a:rect l="l" t="t" r="r" b="b"/>
              <a:pathLst>
                <a:path w="3453895" h="703068">
                  <a:moveTo>
                    <a:pt x="0" y="0"/>
                  </a:moveTo>
                  <a:lnTo>
                    <a:pt x="3453895" y="0"/>
                  </a:lnTo>
                  <a:lnTo>
                    <a:pt x="3453895" y="703068"/>
                  </a:lnTo>
                  <a:lnTo>
                    <a:pt x="0" y="703068"/>
                  </a:lnTo>
                  <a:close/>
                </a:path>
              </a:pathLst>
            </a:custGeom>
            <a:solidFill>
              <a:srgbClr val="000000">
                <a:alpha val="0"/>
              </a:srgbClr>
            </a:solidFill>
          </p:spPr>
          <p:txBody>
            <a:bodyPr/>
            <a:lstStyle/>
            <a:p>
              <a:endParaRPr lang="it-IT"/>
            </a:p>
          </p:txBody>
        </p:sp>
        <p:sp>
          <p:nvSpPr>
            <p:cNvPr id="17" name="TextBox 17"/>
            <p:cNvSpPr txBox="1"/>
            <p:nvPr/>
          </p:nvSpPr>
          <p:spPr>
            <a:xfrm>
              <a:off x="0" y="-9525"/>
              <a:ext cx="3453894" cy="712593"/>
            </a:xfrm>
            <a:prstGeom prst="rect">
              <a:avLst/>
            </a:prstGeom>
          </p:spPr>
          <p:txBody>
            <a:bodyPr lIns="0" tIns="0" rIns="0" bIns="0" rtlCol="0" anchor="t"/>
            <a:lstStyle/>
            <a:p>
              <a:pPr algn="l">
                <a:lnSpc>
                  <a:spcPts val="4227"/>
                </a:lnSpc>
              </a:pPr>
              <a:r>
                <a:rPr lang="en-US" sz="3465">
                  <a:solidFill>
                    <a:srgbClr val="FFFFFF"/>
                  </a:solidFill>
                  <a:latin typeface="DM Serif Display"/>
                  <a:ea typeface="DM Serif Display"/>
                  <a:cs typeface="DM Serif Display"/>
                  <a:sym typeface="DM Serif Display"/>
                </a:rPr>
                <a:t>References</a:t>
              </a:r>
            </a:p>
          </p:txBody>
        </p:sp>
      </p:grpSp>
      <p:grpSp>
        <p:nvGrpSpPr>
          <p:cNvPr id="18" name="Group 18"/>
          <p:cNvGrpSpPr/>
          <p:nvPr/>
        </p:nvGrpSpPr>
        <p:grpSpPr>
          <a:xfrm rot="22765">
            <a:off x="10106768" y="4983956"/>
            <a:ext cx="728582" cy="9525"/>
            <a:chOff x="0" y="0"/>
            <a:chExt cx="971443" cy="12700"/>
          </a:xfrm>
        </p:grpSpPr>
        <p:sp>
          <p:nvSpPr>
            <p:cNvPr id="19" name="Freeform 19"/>
            <p:cNvSpPr/>
            <p:nvPr/>
          </p:nvSpPr>
          <p:spPr>
            <a:xfrm>
              <a:off x="6350" y="0"/>
              <a:ext cx="958723" cy="12700"/>
            </a:xfrm>
            <a:custGeom>
              <a:avLst/>
              <a:gdLst/>
              <a:ahLst/>
              <a:cxnLst/>
              <a:rect l="l" t="t" r="r" b="b"/>
              <a:pathLst>
                <a:path w="958723" h="12700">
                  <a:moveTo>
                    <a:pt x="0" y="0"/>
                  </a:moveTo>
                  <a:lnTo>
                    <a:pt x="958723" y="0"/>
                  </a:lnTo>
                  <a:lnTo>
                    <a:pt x="958723" y="12700"/>
                  </a:lnTo>
                  <a:lnTo>
                    <a:pt x="0" y="12700"/>
                  </a:lnTo>
                  <a:close/>
                </a:path>
              </a:pathLst>
            </a:custGeom>
            <a:solidFill>
              <a:srgbClr val="CFCF5A"/>
            </a:solidFill>
          </p:spPr>
          <p:txBody>
            <a:bodyPr/>
            <a:lstStyle/>
            <a:p>
              <a:endParaRPr lang="it-IT"/>
            </a:p>
          </p:txBody>
        </p:sp>
      </p:grpSp>
      <p:grpSp>
        <p:nvGrpSpPr>
          <p:cNvPr id="20" name="Group 20"/>
          <p:cNvGrpSpPr/>
          <p:nvPr/>
        </p:nvGrpSpPr>
        <p:grpSpPr>
          <a:xfrm>
            <a:off x="4326105" y="1835035"/>
            <a:ext cx="12353988" cy="8213531"/>
            <a:chOff x="0" y="0"/>
            <a:chExt cx="16471985" cy="10951374"/>
          </a:xfrm>
        </p:grpSpPr>
        <p:sp>
          <p:nvSpPr>
            <p:cNvPr id="21" name="Freeform 21"/>
            <p:cNvSpPr/>
            <p:nvPr/>
          </p:nvSpPr>
          <p:spPr>
            <a:xfrm>
              <a:off x="0" y="0"/>
              <a:ext cx="16471985" cy="10951375"/>
            </a:xfrm>
            <a:custGeom>
              <a:avLst/>
              <a:gdLst/>
              <a:ahLst/>
              <a:cxnLst/>
              <a:rect l="l" t="t" r="r" b="b"/>
              <a:pathLst>
                <a:path w="16471985" h="10951375">
                  <a:moveTo>
                    <a:pt x="0" y="0"/>
                  </a:moveTo>
                  <a:lnTo>
                    <a:pt x="16471985" y="0"/>
                  </a:lnTo>
                  <a:lnTo>
                    <a:pt x="16471985" y="10951375"/>
                  </a:lnTo>
                  <a:lnTo>
                    <a:pt x="0" y="10951375"/>
                  </a:lnTo>
                  <a:close/>
                </a:path>
              </a:pathLst>
            </a:custGeom>
            <a:solidFill>
              <a:srgbClr val="000000">
                <a:alpha val="0"/>
              </a:srgbClr>
            </a:solidFill>
          </p:spPr>
          <p:txBody>
            <a:bodyPr/>
            <a:lstStyle/>
            <a:p>
              <a:endParaRPr lang="it-IT"/>
            </a:p>
          </p:txBody>
        </p:sp>
        <p:sp>
          <p:nvSpPr>
            <p:cNvPr id="22" name="TextBox 22"/>
            <p:cNvSpPr txBox="1"/>
            <p:nvPr/>
          </p:nvSpPr>
          <p:spPr>
            <a:xfrm>
              <a:off x="0" y="-57150"/>
              <a:ext cx="16471985" cy="11008524"/>
            </a:xfrm>
            <a:prstGeom prst="rect">
              <a:avLst/>
            </a:prstGeom>
          </p:spPr>
          <p:txBody>
            <a:bodyPr lIns="0" tIns="0" rIns="0" bIns="0" rtlCol="0" anchor="t"/>
            <a:lstStyle/>
            <a:p>
              <a:pPr marL="502691" lvl="2" indent="-167564" algn="l">
                <a:lnSpc>
                  <a:spcPts val="3298"/>
                </a:lnSpc>
                <a:buFont typeface="Arial"/>
                <a:buChar char="⚬"/>
              </a:pPr>
              <a:r>
                <a:rPr lang="en-US" sz="2199" dirty="0">
                  <a:solidFill>
                    <a:srgbClr val="1E2328"/>
                  </a:solidFill>
                  <a:latin typeface="Montserrat"/>
                  <a:ea typeface="Montserrat"/>
                  <a:cs typeface="Montserrat"/>
                  <a:sym typeface="Montserrat"/>
                </a:rPr>
                <a:t>Blender (Official Website) – </a:t>
              </a:r>
              <a:r>
                <a:rPr lang="en-US" sz="2199" u="sng" dirty="0">
                  <a:solidFill>
                    <a:srgbClr val="1E2328"/>
                  </a:solidFill>
                  <a:latin typeface="Montserrat"/>
                  <a:ea typeface="Montserrat"/>
                  <a:cs typeface="Montserrat"/>
                  <a:sym typeface="Montserrat"/>
                  <a:hlinkClick r:id="rId7" tooltip="https://www.blender.org"/>
                </a:rPr>
                <a:t>https://www.blender.org</a:t>
              </a:r>
            </a:p>
            <a:p>
              <a:pPr marL="502691" lvl="2" indent="-167564" algn="l">
                <a:lnSpc>
                  <a:spcPts val="3298"/>
                </a:lnSpc>
                <a:buFont typeface="Arial"/>
                <a:buChar char="⚬"/>
              </a:pPr>
              <a:r>
                <a:rPr lang="en-US" sz="2199" dirty="0" err="1">
                  <a:solidFill>
                    <a:srgbClr val="1E2328"/>
                  </a:solidFill>
                  <a:latin typeface="Montserrat"/>
                  <a:ea typeface="Montserrat"/>
                  <a:cs typeface="Montserrat"/>
                  <a:sym typeface="Montserrat"/>
                </a:rPr>
                <a:t>Tinkercad</a:t>
              </a:r>
              <a:r>
                <a:rPr lang="en-US" sz="2199" dirty="0">
                  <a:solidFill>
                    <a:srgbClr val="1E2328"/>
                  </a:solidFill>
                  <a:latin typeface="Montserrat"/>
                  <a:ea typeface="Montserrat"/>
                  <a:cs typeface="Montserrat"/>
                  <a:sym typeface="Montserrat"/>
                </a:rPr>
                <a:t> (Official Website) – </a:t>
              </a:r>
              <a:r>
                <a:rPr lang="en-US" sz="2199" u="sng" dirty="0">
                  <a:solidFill>
                    <a:srgbClr val="1E2328"/>
                  </a:solidFill>
                  <a:latin typeface="Montserrat"/>
                  <a:ea typeface="Montserrat"/>
                  <a:cs typeface="Montserrat"/>
                  <a:sym typeface="Montserrat"/>
                  <a:hlinkClick r:id="rId8" tooltip="https://www.tinkercad.com"/>
                </a:rPr>
                <a:t>https://www.tinkercad.com</a:t>
              </a:r>
            </a:p>
            <a:p>
              <a:pPr marL="502691" lvl="2" indent="-167564" algn="l">
                <a:lnSpc>
                  <a:spcPts val="3298"/>
                </a:lnSpc>
                <a:buFont typeface="Arial"/>
                <a:buChar char="⚬"/>
              </a:pPr>
              <a:r>
                <a:rPr lang="en-US" sz="2199" dirty="0">
                  <a:solidFill>
                    <a:srgbClr val="1E2328"/>
                  </a:solidFill>
                  <a:latin typeface="Montserrat"/>
                  <a:ea typeface="Montserrat"/>
                  <a:cs typeface="Montserrat"/>
                  <a:sym typeface="Montserrat"/>
                </a:rPr>
                <a:t>SketchUp (Free Version) – </a:t>
              </a:r>
              <a:r>
                <a:rPr lang="en-US" sz="2199" dirty="0">
                  <a:solidFill>
                    <a:srgbClr val="1E2328"/>
                  </a:solidFill>
                  <a:latin typeface="Montserrat"/>
                  <a:ea typeface="Montserrat"/>
                  <a:cs typeface="Montserrat"/>
                  <a:sym typeface="Montserrat"/>
                  <a:hlinkClick r:id="rId9"/>
                </a:rPr>
                <a:t>https://www.sketchup.com/plans-and-pricing/sketchup-free</a:t>
              </a:r>
              <a:r>
                <a:rPr lang="en-US" sz="2199" dirty="0">
                  <a:solidFill>
                    <a:srgbClr val="1E2328"/>
                  </a:solidFill>
                  <a:latin typeface="Montserrat"/>
                  <a:ea typeface="Montserrat"/>
                  <a:cs typeface="Montserrat"/>
                  <a:sym typeface="Montserrat"/>
                </a:rPr>
                <a:t> </a:t>
              </a:r>
            </a:p>
            <a:p>
              <a:pPr marL="502691" lvl="2" indent="-167564" algn="l">
                <a:lnSpc>
                  <a:spcPts val="3298"/>
                </a:lnSpc>
                <a:buFont typeface="Arial"/>
                <a:buChar char="⚬"/>
              </a:pPr>
              <a:r>
                <a:rPr lang="en-US" sz="2199" dirty="0" err="1">
                  <a:solidFill>
                    <a:srgbClr val="1E2328"/>
                  </a:solidFill>
                  <a:latin typeface="Montserrat"/>
                  <a:ea typeface="Montserrat"/>
                  <a:cs typeface="Montserrat"/>
                  <a:sym typeface="Montserrat"/>
                </a:rPr>
                <a:t>OpenSCAD</a:t>
              </a:r>
              <a:r>
                <a:rPr lang="en-US" sz="2199" dirty="0">
                  <a:solidFill>
                    <a:srgbClr val="1E2328"/>
                  </a:solidFill>
                  <a:latin typeface="Montserrat"/>
                  <a:ea typeface="Montserrat"/>
                  <a:cs typeface="Montserrat"/>
                  <a:sym typeface="Montserrat"/>
                </a:rPr>
                <a:t> (Official Website) – </a:t>
              </a:r>
              <a:r>
                <a:rPr lang="en-US" sz="2199" u="sng" dirty="0">
                  <a:solidFill>
                    <a:srgbClr val="1E2328"/>
                  </a:solidFill>
                  <a:latin typeface="Montserrat"/>
                  <a:ea typeface="Montserrat"/>
                  <a:cs typeface="Montserrat"/>
                  <a:sym typeface="Montserrat"/>
                  <a:hlinkClick r:id="rId10" tooltip="https://openscad.org"/>
                </a:rPr>
                <a:t>https://openscad.org</a:t>
              </a:r>
            </a:p>
            <a:p>
              <a:pPr marL="502691" lvl="2" indent="-167564" algn="l">
                <a:lnSpc>
                  <a:spcPts val="3298"/>
                </a:lnSpc>
                <a:buFont typeface="Arial"/>
                <a:buChar char="⚬"/>
              </a:pPr>
              <a:r>
                <a:rPr lang="en-US" sz="2199" dirty="0">
                  <a:solidFill>
                    <a:srgbClr val="1E2328"/>
                  </a:solidFill>
                  <a:latin typeface="Montserrat"/>
                  <a:ea typeface="Montserrat"/>
                  <a:cs typeface="Montserrat"/>
                  <a:sym typeface="Montserrat"/>
                </a:rPr>
                <a:t>Professional (Paid) 3D Fashion Design Software</a:t>
              </a:r>
            </a:p>
            <a:p>
              <a:pPr marL="502691" lvl="2" indent="-167564" algn="l">
                <a:lnSpc>
                  <a:spcPts val="3298"/>
                </a:lnSpc>
                <a:buFont typeface="Arial"/>
                <a:buChar char="⚬"/>
              </a:pPr>
              <a:r>
                <a:rPr lang="en-US" sz="2199" dirty="0">
                  <a:solidFill>
                    <a:srgbClr val="1E2328"/>
                  </a:solidFill>
                  <a:latin typeface="Montserrat"/>
                  <a:ea typeface="Montserrat"/>
                  <a:cs typeface="Montserrat"/>
                  <a:sym typeface="Montserrat"/>
                </a:rPr>
                <a:t>CLO 3D (Official Website) – </a:t>
              </a:r>
              <a:r>
                <a:rPr lang="en-US" sz="2199" u="sng" dirty="0">
                  <a:solidFill>
                    <a:srgbClr val="1E2328"/>
                  </a:solidFill>
                  <a:latin typeface="Montserrat"/>
                  <a:ea typeface="Montserrat"/>
                  <a:cs typeface="Montserrat"/>
                  <a:sym typeface="Montserrat"/>
                  <a:hlinkClick r:id="rId11" tooltip="https://www.clo3d.com"/>
                </a:rPr>
                <a:t>https://www.clo3d.com</a:t>
              </a:r>
            </a:p>
            <a:p>
              <a:pPr marL="502691" lvl="2" indent="-167564" algn="l">
                <a:lnSpc>
                  <a:spcPts val="3298"/>
                </a:lnSpc>
                <a:buFont typeface="Arial"/>
                <a:buChar char="⚬"/>
              </a:pPr>
              <a:r>
                <a:rPr lang="en-US" sz="2199" dirty="0">
                  <a:solidFill>
                    <a:srgbClr val="1E2328"/>
                  </a:solidFill>
                  <a:latin typeface="Montserrat"/>
                  <a:ea typeface="Montserrat"/>
                  <a:cs typeface="Montserrat"/>
                  <a:sym typeface="Montserrat"/>
                </a:rPr>
                <a:t>Marvelous Designer (Official Website) – </a:t>
              </a:r>
              <a:r>
                <a:rPr lang="en-US" sz="2199" u="sng" dirty="0">
                  <a:solidFill>
                    <a:srgbClr val="1E2328"/>
                  </a:solidFill>
                  <a:latin typeface="Montserrat"/>
                  <a:ea typeface="Montserrat"/>
                  <a:cs typeface="Montserrat"/>
                  <a:sym typeface="Montserrat"/>
                  <a:hlinkClick r:id="rId12" tooltip="https://www.marvelousdesigner.com"/>
                </a:rPr>
                <a:t>https://www.marvelousdesigner.com</a:t>
              </a:r>
            </a:p>
            <a:p>
              <a:pPr marL="502691" lvl="2" indent="-167564" algn="l">
                <a:lnSpc>
                  <a:spcPts val="3298"/>
                </a:lnSpc>
                <a:buFont typeface="Arial"/>
                <a:buChar char="⚬"/>
              </a:pPr>
              <a:r>
                <a:rPr lang="en-US" sz="2199" dirty="0" err="1">
                  <a:solidFill>
                    <a:srgbClr val="1E2328"/>
                  </a:solidFill>
                  <a:latin typeface="Montserrat"/>
                  <a:ea typeface="Montserrat"/>
                  <a:cs typeface="Montserrat"/>
                  <a:sym typeface="Montserrat"/>
                </a:rPr>
                <a:t>Optitex</a:t>
              </a:r>
              <a:r>
                <a:rPr lang="en-US" sz="2199" dirty="0">
                  <a:solidFill>
                    <a:srgbClr val="1E2328"/>
                  </a:solidFill>
                  <a:latin typeface="Montserrat"/>
                  <a:ea typeface="Montserrat"/>
                  <a:cs typeface="Montserrat"/>
                  <a:sym typeface="Montserrat"/>
                </a:rPr>
                <a:t> (Official Website) – </a:t>
              </a:r>
              <a:r>
                <a:rPr lang="en-US" sz="2199" u="sng" dirty="0">
                  <a:solidFill>
                    <a:srgbClr val="1E2328"/>
                  </a:solidFill>
                  <a:latin typeface="Montserrat"/>
                  <a:ea typeface="Montserrat"/>
                  <a:cs typeface="Montserrat"/>
                  <a:sym typeface="Montserrat"/>
                  <a:hlinkClick r:id="rId13" tooltip="https://optitex.com"/>
                </a:rPr>
                <a:t>https://optitex.com</a:t>
              </a:r>
            </a:p>
            <a:p>
              <a:pPr marL="502691" lvl="2" indent="-167564" algn="l">
                <a:lnSpc>
                  <a:spcPts val="3298"/>
                </a:lnSpc>
                <a:buFont typeface="Arial"/>
                <a:buChar char="⚬"/>
              </a:pPr>
              <a:r>
                <a:rPr lang="en-US" sz="2199" dirty="0" err="1">
                  <a:solidFill>
                    <a:srgbClr val="1E2328"/>
                  </a:solidFill>
                  <a:latin typeface="Montserrat"/>
                  <a:ea typeface="Montserrat"/>
                  <a:cs typeface="Montserrat"/>
                  <a:sym typeface="Montserrat"/>
                </a:rPr>
                <a:t>Tailornova</a:t>
              </a:r>
              <a:r>
                <a:rPr lang="en-US" sz="2199" dirty="0">
                  <a:solidFill>
                    <a:srgbClr val="1E2328"/>
                  </a:solidFill>
                  <a:latin typeface="Montserrat"/>
                  <a:ea typeface="Montserrat"/>
                  <a:cs typeface="Montserrat"/>
                  <a:sym typeface="Montserrat"/>
                </a:rPr>
                <a:t> (Official Website) – </a:t>
              </a:r>
              <a:r>
                <a:rPr lang="en-US" sz="2199" u="sng" dirty="0">
                  <a:solidFill>
                    <a:srgbClr val="1E2328"/>
                  </a:solidFill>
                  <a:latin typeface="Montserrat"/>
                  <a:ea typeface="Montserrat"/>
                  <a:cs typeface="Montserrat"/>
                  <a:sym typeface="Montserrat"/>
                  <a:hlinkClick r:id="rId14" tooltip="https://www.tailornova.com"/>
                </a:rPr>
                <a:t>https://www.tailornova.com</a:t>
              </a:r>
            </a:p>
            <a:p>
              <a:pPr marL="502691" lvl="2" indent="-167564" algn="l">
                <a:lnSpc>
                  <a:spcPts val="3298"/>
                </a:lnSpc>
                <a:buFont typeface="Arial"/>
                <a:buChar char="⚬"/>
              </a:pPr>
              <a:r>
                <a:rPr lang="en-US" sz="2199" dirty="0">
                  <a:solidFill>
                    <a:srgbClr val="1E2328"/>
                  </a:solidFill>
                  <a:latin typeface="Montserrat"/>
                  <a:ea typeface="Montserrat"/>
                  <a:cs typeface="Montserrat"/>
                  <a:sym typeface="Montserrat"/>
                </a:rPr>
                <a:t>Industry Insights &amp; Reports on 3D Design in Fashion</a:t>
              </a:r>
            </a:p>
            <a:p>
              <a:pPr marL="502691" lvl="2" indent="-167564" algn="l">
                <a:lnSpc>
                  <a:spcPts val="3298"/>
                </a:lnSpc>
                <a:buFont typeface="Arial"/>
                <a:buChar char="⚬"/>
              </a:pPr>
              <a:r>
                <a:rPr lang="en-US" sz="2199" dirty="0">
                  <a:solidFill>
                    <a:srgbClr val="1E2328"/>
                  </a:solidFill>
                  <a:latin typeface="Montserrat"/>
                  <a:ea typeface="Montserrat"/>
                  <a:cs typeface="Montserrat"/>
                  <a:sym typeface="Montserrat"/>
                </a:rPr>
                <a:t>Business of Fashion – Digital Tools for Fashion Designers </a:t>
              </a:r>
              <a:r>
                <a:rPr lang="en-US" sz="2199" u="sng" dirty="0">
                  <a:solidFill>
                    <a:srgbClr val="1E2328"/>
                  </a:solidFill>
                  <a:latin typeface="Montserrat"/>
                  <a:ea typeface="Montserrat"/>
                  <a:cs typeface="Montserrat"/>
                  <a:sym typeface="Montserrat"/>
                  <a:hlinkClick r:id="rId15" tooltip="https://www.businessoffashion.com"/>
                </a:rPr>
                <a:t>https://www.businessoffashion.com</a:t>
              </a:r>
            </a:p>
            <a:p>
              <a:pPr marL="502691" lvl="2" indent="-167564" algn="l">
                <a:lnSpc>
                  <a:spcPts val="3298"/>
                </a:lnSpc>
                <a:buFont typeface="Arial"/>
                <a:buChar char="⚬"/>
              </a:pPr>
              <a:r>
                <a:rPr lang="en-US" sz="2199" dirty="0">
                  <a:solidFill>
                    <a:srgbClr val="1E2328"/>
                  </a:solidFill>
                  <a:latin typeface="Montserrat"/>
                  <a:ea typeface="Montserrat"/>
                  <a:cs typeface="Montserrat"/>
                  <a:sym typeface="Montserrat"/>
                </a:rPr>
                <a:t>Ellen MacArthur Foundation – How 3D Design Supports Sustainability in Fashion </a:t>
              </a:r>
              <a:r>
                <a:rPr lang="en-US" sz="2199" dirty="0">
                  <a:solidFill>
                    <a:srgbClr val="1E2328"/>
                  </a:solidFill>
                  <a:latin typeface="Montserrat"/>
                  <a:ea typeface="Montserrat"/>
                  <a:cs typeface="Montserrat"/>
                  <a:sym typeface="Montserrat"/>
                  <a:hlinkClick r:id="rId16"/>
                </a:rPr>
                <a:t>https://ellenmacarthurfoundation.org/fashion</a:t>
              </a:r>
              <a:r>
                <a:rPr lang="en-US" sz="2199" dirty="0">
                  <a:solidFill>
                    <a:srgbClr val="1E2328"/>
                  </a:solidFill>
                  <a:latin typeface="Montserrat"/>
                  <a:ea typeface="Montserrat"/>
                  <a:cs typeface="Montserrat"/>
                  <a:sym typeface="Montserrat"/>
                </a:rPr>
                <a:t> </a:t>
              </a:r>
            </a:p>
            <a:p>
              <a:pPr marL="502691" lvl="2" indent="-167564" algn="l">
                <a:lnSpc>
                  <a:spcPts val="3298"/>
                </a:lnSpc>
                <a:buFont typeface="Arial"/>
                <a:buChar char="⚬"/>
              </a:pPr>
              <a:r>
                <a:rPr lang="en-US" sz="2199" dirty="0">
                  <a:solidFill>
                    <a:srgbClr val="1E2328"/>
                  </a:solidFill>
                  <a:latin typeface="Montserrat"/>
                  <a:ea typeface="Montserrat"/>
                  <a:cs typeface="Montserrat"/>
                  <a:sym typeface="Montserrat"/>
                </a:rPr>
                <a:t>Statista – Adoption of 3D Fashion Design Software in the Industry </a:t>
              </a:r>
              <a:r>
                <a:rPr lang="en-US" sz="2199" dirty="0">
                  <a:solidFill>
                    <a:srgbClr val="1E2328"/>
                  </a:solidFill>
                  <a:latin typeface="Montserrat"/>
                  <a:ea typeface="Montserrat"/>
                  <a:cs typeface="Montserrat"/>
                  <a:sym typeface="Montserrat"/>
                  <a:hlinkClick r:id="rId17"/>
                </a:rPr>
                <a:t>https://www.statista.com/topics/5091/sustainability-in-the-fashion-industry/</a:t>
              </a:r>
              <a:r>
                <a:rPr lang="en-US" sz="2199" dirty="0">
                  <a:solidFill>
                    <a:srgbClr val="1E2328"/>
                  </a:solidFill>
                  <a:latin typeface="Montserrat"/>
                  <a:ea typeface="Montserrat"/>
                  <a:cs typeface="Montserrat"/>
                  <a:sym typeface="Montserrat"/>
                </a:rPr>
                <a:t> </a:t>
              </a:r>
            </a:p>
            <a:p>
              <a:pPr marL="502691" lvl="2" indent="-167564" algn="l">
                <a:lnSpc>
                  <a:spcPts val="3298"/>
                </a:lnSpc>
                <a:buFont typeface="Arial"/>
                <a:buChar char="⚬"/>
              </a:pPr>
              <a:r>
                <a:rPr lang="en-US" sz="2199" dirty="0">
                  <a:solidFill>
                    <a:srgbClr val="1E2328"/>
                  </a:solidFill>
                  <a:latin typeface="Montserrat"/>
                  <a:ea typeface="Montserrat"/>
                  <a:cs typeface="Montserrat"/>
                  <a:sym typeface="Montserrat"/>
                </a:rPr>
                <a:t>WGSN – The Role of 3D Technology in Fashion’s Future</a:t>
              </a:r>
            </a:p>
            <a:p>
              <a:pPr marL="502691" lvl="2" indent="-167564" algn="l">
                <a:lnSpc>
                  <a:spcPts val="3298"/>
                </a:lnSpc>
                <a:buFont typeface="Arial"/>
                <a:buChar char="⚬"/>
              </a:pPr>
              <a:r>
                <a:rPr lang="en-US" sz="2199" u="sng" dirty="0">
                  <a:solidFill>
                    <a:srgbClr val="1E2328"/>
                  </a:solidFill>
                  <a:latin typeface="Montserrat"/>
                  <a:ea typeface="Montserrat"/>
                  <a:cs typeface="Montserrat"/>
                  <a:sym typeface="Montserrat"/>
                  <a:hlinkClick r:id="rId18" tooltip="https://www.wgsn.com"/>
                </a:rPr>
                <a:t>https://www.wgsn.com</a:t>
              </a:r>
            </a:p>
            <a:p>
              <a:pPr marL="502798" lvl="2" indent="-167599" algn="l">
                <a:lnSpc>
                  <a:spcPts val="3299"/>
                </a:lnSpc>
                <a:buFont typeface="Arial"/>
                <a:buChar char="⚬"/>
              </a:pPr>
              <a:endParaRPr lang="en-US" sz="2199" u="sng" dirty="0">
                <a:solidFill>
                  <a:srgbClr val="1E2328"/>
                </a:solidFill>
                <a:latin typeface="Montserrat"/>
                <a:ea typeface="Montserrat"/>
                <a:cs typeface="Montserrat"/>
                <a:sym typeface="Montserrat"/>
                <a:hlinkClick r:id="rId18" tooltip="https://www.wgsn.com"/>
              </a:endParaRPr>
            </a:p>
          </p:txBody>
        </p:sp>
      </p:grpSp>
      <p:grpSp>
        <p:nvGrpSpPr>
          <p:cNvPr id="23" name="Group 23"/>
          <p:cNvGrpSpPr/>
          <p:nvPr/>
        </p:nvGrpSpPr>
        <p:grpSpPr>
          <a:xfrm>
            <a:off x="1031566" y="351095"/>
            <a:ext cx="4506489" cy="384175"/>
            <a:chOff x="0" y="0"/>
            <a:chExt cx="6008652" cy="512233"/>
          </a:xfrm>
        </p:grpSpPr>
        <p:sp>
          <p:nvSpPr>
            <p:cNvPr id="24" name="Freeform 24"/>
            <p:cNvSpPr/>
            <p:nvPr/>
          </p:nvSpPr>
          <p:spPr>
            <a:xfrm>
              <a:off x="0" y="0"/>
              <a:ext cx="6008652" cy="512233"/>
            </a:xfrm>
            <a:custGeom>
              <a:avLst/>
              <a:gdLst/>
              <a:ahLst/>
              <a:cxnLst/>
              <a:rect l="l" t="t" r="r" b="b"/>
              <a:pathLst>
                <a:path w="6008652" h="512233">
                  <a:moveTo>
                    <a:pt x="0" y="0"/>
                  </a:moveTo>
                  <a:lnTo>
                    <a:pt x="6008652" y="0"/>
                  </a:lnTo>
                  <a:lnTo>
                    <a:pt x="6008652" y="512233"/>
                  </a:lnTo>
                  <a:lnTo>
                    <a:pt x="0" y="512233"/>
                  </a:lnTo>
                  <a:close/>
                </a:path>
              </a:pathLst>
            </a:custGeom>
            <a:solidFill>
              <a:srgbClr val="000000">
                <a:alpha val="0"/>
              </a:srgbClr>
            </a:solidFill>
          </p:spPr>
          <p:txBody>
            <a:bodyPr/>
            <a:lstStyle/>
            <a:p>
              <a:endParaRPr lang="it-IT"/>
            </a:p>
          </p:txBody>
        </p:sp>
        <p:sp>
          <p:nvSpPr>
            <p:cNvPr id="25" name="TextBox 25"/>
            <p:cNvSpPr txBox="1"/>
            <p:nvPr/>
          </p:nvSpPr>
          <p:spPr>
            <a:xfrm>
              <a:off x="0" y="-9525"/>
              <a:ext cx="6008652" cy="521758"/>
            </a:xfrm>
            <a:prstGeom prst="rect">
              <a:avLst/>
            </a:prstGeom>
          </p:spPr>
          <p:txBody>
            <a:bodyPr lIns="0" tIns="0" rIns="0" bIns="0" rtlCol="0" anchor="t"/>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grpSp>
      <p:sp>
        <p:nvSpPr>
          <p:cNvPr id="26" name="TextBox 26"/>
          <p:cNvSpPr txBox="1"/>
          <p:nvPr/>
        </p:nvSpPr>
        <p:spPr>
          <a:xfrm rot="16200000">
            <a:off x="15876720" y="7400819"/>
            <a:ext cx="3164170" cy="550792"/>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19" tooltip="https://www.fashionupproject.com"/>
              </a:rPr>
              <a:t>www.fashionupproject.com</a:t>
            </a:r>
            <a:endParaRPr lang="en-US" sz="1800" u="sng">
              <a:solidFill>
                <a:srgbClr val="1E2328"/>
              </a:solidFill>
              <a:latin typeface="Montserrat"/>
              <a:ea typeface="Montserrat"/>
              <a:cs typeface="Montserrat"/>
              <a:sym typeface="Montserrat"/>
              <a:hlinkClick r:id="rId19" tooltip="https://www.fashionupproject.com"/>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FCF5A"/>
        </a:solidFill>
        <a:effectLst/>
      </p:bgPr>
    </p:bg>
    <p:spTree>
      <p:nvGrpSpPr>
        <p:cNvPr id="1" name=""/>
        <p:cNvGrpSpPr/>
        <p:nvPr/>
      </p:nvGrpSpPr>
      <p:grpSpPr>
        <a:xfrm>
          <a:off x="0" y="0"/>
          <a:ext cx="0" cy="0"/>
          <a:chOff x="0" y="0"/>
          <a:chExt cx="0" cy="0"/>
        </a:xfrm>
      </p:grpSpPr>
      <p:grpSp>
        <p:nvGrpSpPr>
          <p:cNvPr id="2" name="Group 2"/>
          <p:cNvGrpSpPr/>
          <p:nvPr/>
        </p:nvGrpSpPr>
        <p:grpSpPr>
          <a:xfrm>
            <a:off x="16670568" y="-4762"/>
            <a:ext cx="9525" cy="10296525"/>
            <a:chOff x="0" y="0"/>
            <a:chExt cx="12700" cy="13728700"/>
          </a:xfrm>
        </p:grpSpPr>
        <p:sp>
          <p:nvSpPr>
            <p:cNvPr id="3" name="Freeform 3"/>
            <p:cNvSpPr/>
            <p:nvPr/>
          </p:nvSpPr>
          <p:spPr>
            <a:xfrm>
              <a:off x="0" y="8509"/>
              <a:ext cx="16891" cy="13716001"/>
            </a:xfrm>
            <a:custGeom>
              <a:avLst/>
              <a:gdLst/>
              <a:ahLst/>
              <a:cxnLst/>
              <a:rect l="l" t="t" r="r" b="b"/>
              <a:pathLst>
                <a:path w="16891" h="13716001">
                  <a:moveTo>
                    <a:pt x="0" y="13716001"/>
                  </a:moveTo>
                  <a:lnTo>
                    <a:pt x="0" y="0"/>
                  </a:lnTo>
                  <a:lnTo>
                    <a:pt x="16891" y="0"/>
                  </a:lnTo>
                  <a:lnTo>
                    <a:pt x="16891" y="13716001"/>
                  </a:lnTo>
                  <a:close/>
                </a:path>
              </a:pathLst>
            </a:custGeom>
            <a:solidFill>
              <a:srgbClr val="1E2328"/>
            </a:solidFill>
          </p:spPr>
          <p:txBody>
            <a:bodyPr/>
            <a:lstStyle/>
            <a:p>
              <a:endParaRPr lang="it-IT"/>
            </a:p>
          </p:txBody>
        </p:sp>
      </p:grpSp>
      <p:grpSp>
        <p:nvGrpSpPr>
          <p:cNvPr id="4" name="Group 4"/>
          <p:cNvGrpSpPr/>
          <p:nvPr/>
        </p:nvGrpSpPr>
        <p:grpSpPr>
          <a:xfrm rot="-10800000">
            <a:off x="-4762" y="1019175"/>
            <a:ext cx="18297525" cy="9525"/>
            <a:chOff x="0" y="0"/>
            <a:chExt cx="24396700" cy="12700"/>
          </a:xfrm>
        </p:grpSpPr>
        <p:sp>
          <p:nvSpPr>
            <p:cNvPr id="5" name="Freeform 5"/>
            <p:cNvSpPr/>
            <p:nvPr/>
          </p:nvSpPr>
          <p:spPr>
            <a:xfrm>
              <a:off x="8509" y="0"/>
              <a:ext cx="24384001" cy="16891"/>
            </a:xfrm>
            <a:custGeom>
              <a:avLst/>
              <a:gdLst/>
              <a:ahLst/>
              <a:cxnLst/>
              <a:rect l="l" t="t" r="r" b="b"/>
              <a:pathLst>
                <a:path w="24384001" h="16891">
                  <a:moveTo>
                    <a:pt x="0" y="0"/>
                  </a:moveTo>
                  <a:lnTo>
                    <a:pt x="24384001" y="0"/>
                  </a:lnTo>
                  <a:lnTo>
                    <a:pt x="24384001" y="16891"/>
                  </a:lnTo>
                  <a:lnTo>
                    <a:pt x="0" y="16891"/>
                  </a:lnTo>
                  <a:close/>
                </a:path>
              </a:pathLst>
            </a:custGeom>
            <a:solidFill>
              <a:srgbClr val="1E2328"/>
            </a:solidFill>
          </p:spPr>
          <p:txBody>
            <a:bodyPr/>
            <a:lstStyle/>
            <a:p>
              <a:endParaRPr lang="it-IT"/>
            </a:p>
          </p:txBody>
        </p:sp>
      </p:grpSp>
      <p:grpSp>
        <p:nvGrpSpPr>
          <p:cNvPr id="6" name="Group 6"/>
          <p:cNvGrpSpPr/>
          <p:nvPr/>
        </p:nvGrpSpPr>
        <p:grpSpPr>
          <a:xfrm>
            <a:off x="16675330" y="1028700"/>
            <a:ext cx="1612669" cy="1612670"/>
            <a:chOff x="0" y="0"/>
            <a:chExt cx="2150226" cy="2150226"/>
          </a:xfrm>
        </p:grpSpPr>
        <p:sp>
          <p:nvSpPr>
            <p:cNvPr id="7" name="Freeform 7"/>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2"/>
              <a:stretch>
                <a:fillRect/>
              </a:stretch>
            </a:blipFill>
          </p:spPr>
          <p:txBody>
            <a:bodyPr/>
            <a:lstStyle/>
            <a:p>
              <a:endParaRPr lang="it-IT"/>
            </a:p>
          </p:txBody>
        </p:sp>
      </p:grpSp>
      <p:grpSp>
        <p:nvGrpSpPr>
          <p:cNvPr id="8" name="Group 8"/>
          <p:cNvGrpSpPr/>
          <p:nvPr/>
        </p:nvGrpSpPr>
        <p:grpSpPr>
          <a:xfrm>
            <a:off x="7191659" y="329406"/>
            <a:ext cx="9355139" cy="374650"/>
            <a:chOff x="0" y="0"/>
            <a:chExt cx="12473520" cy="499533"/>
          </a:xfrm>
        </p:grpSpPr>
        <p:sp>
          <p:nvSpPr>
            <p:cNvPr id="9" name="Freeform 9"/>
            <p:cNvSpPr/>
            <p:nvPr/>
          </p:nvSpPr>
          <p:spPr>
            <a:xfrm>
              <a:off x="0" y="0"/>
              <a:ext cx="3674959" cy="499533"/>
            </a:xfrm>
            <a:custGeom>
              <a:avLst/>
              <a:gdLst/>
              <a:ahLst/>
              <a:cxnLst/>
              <a:rect l="l" t="t" r="r" b="b"/>
              <a:pathLst>
                <a:path w="3674959" h="499533">
                  <a:moveTo>
                    <a:pt x="0" y="0"/>
                  </a:moveTo>
                  <a:lnTo>
                    <a:pt x="3674959" y="0"/>
                  </a:lnTo>
                  <a:lnTo>
                    <a:pt x="3674959" y="499533"/>
                  </a:lnTo>
                  <a:lnTo>
                    <a:pt x="0" y="499533"/>
                  </a:lnTo>
                  <a:close/>
                </a:path>
              </a:pathLst>
            </a:custGeom>
            <a:solidFill>
              <a:srgbClr val="000000">
                <a:alpha val="0"/>
              </a:srgbClr>
            </a:solidFill>
          </p:spPr>
          <p:txBody>
            <a:bodyPr/>
            <a:lstStyle/>
            <a:p>
              <a:endParaRPr lang="it-IT"/>
            </a:p>
          </p:txBody>
        </p:sp>
        <p:sp>
          <p:nvSpPr>
            <p:cNvPr id="10" name="TextBox 10"/>
            <p:cNvSpPr txBox="1"/>
            <p:nvPr/>
          </p:nvSpPr>
          <p:spPr>
            <a:xfrm>
              <a:off x="8798561" y="0"/>
              <a:ext cx="3674959" cy="499533"/>
            </a:xfrm>
            <a:prstGeom prst="rect">
              <a:avLst/>
            </a:prstGeom>
          </p:spPr>
          <p:txBody>
            <a:bodyPr lIns="0" tIns="0" rIns="0" bIns="0" rtlCol="0" anchor="t"/>
            <a:lstStyle/>
            <a:p>
              <a:pPr algn="ctr">
                <a:lnSpc>
                  <a:spcPts val="3049"/>
                </a:lnSpc>
              </a:pPr>
              <a:r>
                <a:rPr lang="en-US" sz="2499" dirty="0">
                  <a:solidFill>
                    <a:srgbClr val="1E2328"/>
                  </a:solidFill>
                  <a:latin typeface="Montserrat"/>
                  <a:ea typeface="Montserrat"/>
                  <a:cs typeface="Montserrat"/>
                  <a:sym typeface="Montserrat"/>
                </a:rPr>
                <a:t>Module 6, Unit 2 </a:t>
              </a:r>
            </a:p>
          </p:txBody>
        </p:sp>
      </p:grpSp>
      <p:sp>
        <p:nvSpPr>
          <p:cNvPr id="11" name="Freeform 11"/>
          <p:cNvSpPr/>
          <p:nvPr/>
        </p:nvSpPr>
        <p:spPr>
          <a:xfrm>
            <a:off x="0" y="1707643"/>
            <a:ext cx="10729563" cy="4454427"/>
          </a:xfrm>
          <a:custGeom>
            <a:avLst/>
            <a:gdLst/>
            <a:ahLst/>
            <a:cxnLst/>
            <a:rect l="l" t="t" r="r" b="b"/>
            <a:pathLst>
              <a:path w="10729563" h="4454427">
                <a:moveTo>
                  <a:pt x="0" y="0"/>
                </a:moveTo>
                <a:lnTo>
                  <a:pt x="10729563" y="0"/>
                </a:lnTo>
                <a:lnTo>
                  <a:pt x="10729563" y="4454427"/>
                </a:lnTo>
                <a:lnTo>
                  <a:pt x="0" y="4454427"/>
                </a:lnTo>
                <a:lnTo>
                  <a:pt x="0" y="0"/>
                </a:lnTo>
                <a:close/>
              </a:path>
            </a:pathLst>
          </a:custGeom>
          <a:blipFill>
            <a:blip r:embed="rId3"/>
            <a:stretch>
              <a:fillRect t="-30267" b="-30362"/>
            </a:stretch>
          </a:blipFill>
        </p:spPr>
        <p:txBody>
          <a:bodyPr/>
          <a:lstStyle/>
          <a:p>
            <a:endParaRPr lang="it-IT"/>
          </a:p>
        </p:txBody>
      </p:sp>
      <p:sp>
        <p:nvSpPr>
          <p:cNvPr id="12" name="Freeform 12"/>
          <p:cNvSpPr/>
          <p:nvPr/>
        </p:nvSpPr>
        <p:spPr>
          <a:xfrm>
            <a:off x="9717692" y="2708859"/>
            <a:ext cx="6348470" cy="4290075"/>
          </a:xfrm>
          <a:custGeom>
            <a:avLst/>
            <a:gdLst/>
            <a:ahLst/>
            <a:cxnLst/>
            <a:rect l="l" t="t" r="r" b="b"/>
            <a:pathLst>
              <a:path w="6348470" h="4290075">
                <a:moveTo>
                  <a:pt x="0" y="0"/>
                </a:moveTo>
                <a:lnTo>
                  <a:pt x="6348470" y="0"/>
                </a:lnTo>
                <a:lnTo>
                  <a:pt x="6348470" y="4290075"/>
                </a:lnTo>
                <a:lnTo>
                  <a:pt x="0" y="42900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grpSp>
        <p:nvGrpSpPr>
          <p:cNvPr id="13" name="Group 13"/>
          <p:cNvGrpSpPr/>
          <p:nvPr/>
        </p:nvGrpSpPr>
        <p:grpSpPr>
          <a:xfrm>
            <a:off x="10689513" y="3519760"/>
            <a:ext cx="3490990" cy="2352675"/>
            <a:chOff x="0" y="0"/>
            <a:chExt cx="4654654" cy="3136900"/>
          </a:xfrm>
        </p:grpSpPr>
        <p:sp>
          <p:nvSpPr>
            <p:cNvPr id="14" name="Freeform 14"/>
            <p:cNvSpPr/>
            <p:nvPr/>
          </p:nvSpPr>
          <p:spPr>
            <a:xfrm>
              <a:off x="0" y="0"/>
              <a:ext cx="4654654" cy="3136900"/>
            </a:xfrm>
            <a:custGeom>
              <a:avLst/>
              <a:gdLst/>
              <a:ahLst/>
              <a:cxnLst/>
              <a:rect l="l" t="t" r="r" b="b"/>
              <a:pathLst>
                <a:path w="4654654" h="3136900">
                  <a:moveTo>
                    <a:pt x="0" y="0"/>
                  </a:moveTo>
                  <a:lnTo>
                    <a:pt x="4654654" y="0"/>
                  </a:lnTo>
                  <a:lnTo>
                    <a:pt x="4654654" y="3136900"/>
                  </a:lnTo>
                  <a:lnTo>
                    <a:pt x="0" y="3136900"/>
                  </a:lnTo>
                  <a:close/>
                </a:path>
              </a:pathLst>
            </a:custGeom>
            <a:solidFill>
              <a:srgbClr val="000000">
                <a:alpha val="0"/>
              </a:srgbClr>
            </a:solidFill>
          </p:spPr>
          <p:txBody>
            <a:bodyPr/>
            <a:lstStyle/>
            <a:p>
              <a:endParaRPr lang="it-IT"/>
            </a:p>
          </p:txBody>
        </p:sp>
        <p:sp>
          <p:nvSpPr>
            <p:cNvPr id="15" name="TextBox 15"/>
            <p:cNvSpPr txBox="1"/>
            <p:nvPr/>
          </p:nvSpPr>
          <p:spPr>
            <a:xfrm>
              <a:off x="0" y="114300"/>
              <a:ext cx="4654654" cy="3022600"/>
            </a:xfrm>
            <a:prstGeom prst="rect">
              <a:avLst/>
            </a:prstGeom>
          </p:spPr>
          <p:txBody>
            <a:bodyPr lIns="0" tIns="0" rIns="0" bIns="0" rtlCol="0" anchor="t"/>
            <a:lstStyle/>
            <a:p>
              <a:pPr algn="l">
                <a:lnSpc>
                  <a:spcPts val="6000"/>
                </a:lnSpc>
              </a:pPr>
              <a:r>
                <a:rPr lang="en-US" sz="6000">
                  <a:solidFill>
                    <a:srgbClr val="FFFFFF"/>
                  </a:solidFill>
                  <a:latin typeface="DM Serif Display"/>
                  <a:ea typeface="DM Serif Display"/>
                  <a:cs typeface="DM Serif Display"/>
                  <a:sym typeface="DM Serif Display"/>
                </a:rPr>
                <a:t>Overview of the Unit</a:t>
              </a:r>
            </a:p>
          </p:txBody>
        </p:sp>
      </p:grpSp>
      <p:grpSp>
        <p:nvGrpSpPr>
          <p:cNvPr id="16" name="Group 16"/>
          <p:cNvGrpSpPr/>
          <p:nvPr/>
        </p:nvGrpSpPr>
        <p:grpSpPr>
          <a:xfrm>
            <a:off x="10684782" y="6098288"/>
            <a:ext cx="728566" cy="14287"/>
            <a:chOff x="0" y="0"/>
            <a:chExt cx="971422" cy="19049"/>
          </a:xfrm>
        </p:grpSpPr>
        <p:sp>
          <p:nvSpPr>
            <p:cNvPr id="17" name="Freeform 17"/>
            <p:cNvSpPr/>
            <p:nvPr/>
          </p:nvSpPr>
          <p:spPr>
            <a:xfrm>
              <a:off x="8382" y="0"/>
              <a:ext cx="958850" cy="23241"/>
            </a:xfrm>
            <a:custGeom>
              <a:avLst/>
              <a:gdLst/>
              <a:ahLst/>
              <a:cxnLst/>
              <a:rect l="l" t="t" r="r" b="b"/>
              <a:pathLst>
                <a:path w="958850" h="23241">
                  <a:moveTo>
                    <a:pt x="127" y="0"/>
                  </a:moveTo>
                  <a:lnTo>
                    <a:pt x="958850" y="6350"/>
                  </a:lnTo>
                  <a:lnTo>
                    <a:pt x="958723" y="23241"/>
                  </a:lnTo>
                  <a:lnTo>
                    <a:pt x="0" y="16891"/>
                  </a:lnTo>
                  <a:close/>
                </a:path>
              </a:pathLst>
            </a:custGeom>
            <a:solidFill>
              <a:srgbClr val="FFFFFF"/>
            </a:solidFill>
          </p:spPr>
          <p:txBody>
            <a:bodyPr/>
            <a:lstStyle/>
            <a:p>
              <a:endParaRPr lang="it-IT"/>
            </a:p>
          </p:txBody>
        </p:sp>
      </p:grpSp>
      <p:sp>
        <p:nvSpPr>
          <p:cNvPr id="20" name="TextBox 20"/>
          <p:cNvSpPr txBox="1"/>
          <p:nvPr/>
        </p:nvSpPr>
        <p:spPr>
          <a:xfrm>
            <a:off x="1569507" y="7505700"/>
            <a:ext cx="13960130" cy="2652978"/>
          </a:xfrm>
          <a:prstGeom prst="rect">
            <a:avLst/>
          </a:prstGeom>
        </p:spPr>
        <p:txBody>
          <a:bodyPr lIns="0" tIns="0" rIns="0" bIns="0" rtlCol="0" anchor="t"/>
          <a:lstStyle/>
          <a:p>
            <a:pPr algn="l">
              <a:lnSpc>
                <a:spcPts val="3300"/>
              </a:lnSpc>
            </a:pPr>
            <a:r>
              <a:rPr lang="en-US" sz="2200" dirty="0">
                <a:solidFill>
                  <a:srgbClr val="000000"/>
                </a:solidFill>
                <a:latin typeface="Montserrat"/>
                <a:ea typeface="Montserrat"/>
                <a:cs typeface="Montserrat"/>
                <a:sym typeface="Montserrat"/>
              </a:rPr>
              <a:t>This unit explores the </a:t>
            </a:r>
            <a:r>
              <a:rPr lang="en-US" sz="2200" b="1" dirty="0">
                <a:solidFill>
                  <a:srgbClr val="000000"/>
                </a:solidFill>
                <a:latin typeface="Montserrat Bold"/>
                <a:ea typeface="Montserrat Bold"/>
                <a:cs typeface="Montserrat Bold"/>
                <a:sym typeface="Montserrat Bold"/>
              </a:rPr>
              <a:t>most commonly used 3D design programs in fashion</a:t>
            </a:r>
            <a:r>
              <a:rPr lang="en-US" sz="2200" dirty="0">
                <a:solidFill>
                  <a:srgbClr val="000000"/>
                </a:solidFill>
                <a:latin typeface="Montserrat"/>
                <a:ea typeface="Montserrat"/>
                <a:cs typeface="Montserrat"/>
                <a:sym typeface="Montserrat"/>
              </a:rPr>
              <a:t>, both free and paid. ICT tools enhance digital modeling, fit simulation, patternmaking, and waste reduction, making fashion design more efficient and sustainable. You will learn about their main features, benefits, and differences, helping you choose the right software for various design needs. By the end of this unit, you will have a clear understanding of how 3D programs optimize the fashion design process.</a:t>
            </a:r>
          </a:p>
        </p:txBody>
      </p:sp>
      <p:grpSp>
        <p:nvGrpSpPr>
          <p:cNvPr id="21" name="Group 21"/>
          <p:cNvGrpSpPr/>
          <p:nvPr/>
        </p:nvGrpSpPr>
        <p:grpSpPr>
          <a:xfrm>
            <a:off x="1031566" y="351095"/>
            <a:ext cx="4506489" cy="384175"/>
            <a:chOff x="0" y="0"/>
            <a:chExt cx="6008652" cy="512233"/>
          </a:xfrm>
        </p:grpSpPr>
        <p:sp>
          <p:nvSpPr>
            <p:cNvPr id="22" name="Freeform 22"/>
            <p:cNvSpPr/>
            <p:nvPr/>
          </p:nvSpPr>
          <p:spPr>
            <a:xfrm>
              <a:off x="0" y="0"/>
              <a:ext cx="6008652" cy="512233"/>
            </a:xfrm>
            <a:custGeom>
              <a:avLst/>
              <a:gdLst/>
              <a:ahLst/>
              <a:cxnLst/>
              <a:rect l="l" t="t" r="r" b="b"/>
              <a:pathLst>
                <a:path w="6008652" h="512233">
                  <a:moveTo>
                    <a:pt x="0" y="0"/>
                  </a:moveTo>
                  <a:lnTo>
                    <a:pt x="6008652" y="0"/>
                  </a:lnTo>
                  <a:lnTo>
                    <a:pt x="6008652" y="512233"/>
                  </a:lnTo>
                  <a:lnTo>
                    <a:pt x="0" y="512233"/>
                  </a:lnTo>
                  <a:close/>
                </a:path>
              </a:pathLst>
            </a:custGeom>
            <a:solidFill>
              <a:srgbClr val="000000">
                <a:alpha val="0"/>
              </a:srgbClr>
            </a:solidFill>
          </p:spPr>
          <p:txBody>
            <a:bodyPr/>
            <a:lstStyle/>
            <a:p>
              <a:endParaRPr lang="it-IT"/>
            </a:p>
          </p:txBody>
        </p:sp>
        <p:sp>
          <p:nvSpPr>
            <p:cNvPr id="23" name="TextBox 23"/>
            <p:cNvSpPr txBox="1"/>
            <p:nvPr/>
          </p:nvSpPr>
          <p:spPr>
            <a:xfrm>
              <a:off x="0" y="-9525"/>
              <a:ext cx="6008652" cy="521758"/>
            </a:xfrm>
            <a:prstGeom prst="rect">
              <a:avLst/>
            </a:prstGeom>
          </p:spPr>
          <p:txBody>
            <a:bodyPr lIns="0" tIns="0" rIns="0" bIns="0" rtlCol="0" anchor="t"/>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grpSp>
      <p:sp>
        <p:nvSpPr>
          <p:cNvPr id="24" name="TextBox 24"/>
          <p:cNvSpPr txBox="1"/>
          <p:nvPr/>
        </p:nvSpPr>
        <p:spPr>
          <a:xfrm rot="16200000">
            <a:off x="15891960" y="7496163"/>
            <a:ext cx="3255610"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6" tooltip="https://www.fashionupproject.com"/>
              </a:rPr>
              <a:t>www.fashionupproject.com</a:t>
            </a:r>
            <a:endParaRPr lang="en-US" sz="1800" u="sng">
              <a:solidFill>
                <a:srgbClr val="1E2328"/>
              </a:solidFill>
              <a:latin typeface="Montserrat"/>
              <a:ea typeface="Montserrat"/>
              <a:cs typeface="Montserrat"/>
              <a:sym typeface="Montserrat"/>
              <a:hlinkClick r:id="rId6" tooltip="https://www.fashionupproject.com"/>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6691312"/>
            <a:ext cx="9310979" cy="3595688"/>
          </a:xfrm>
          <a:custGeom>
            <a:avLst/>
            <a:gdLst/>
            <a:ahLst/>
            <a:cxnLst/>
            <a:rect l="l" t="t" r="r" b="b"/>
            <a:pathLst>
              <a:path w="9310979" h="3595688">
                <a:moveTo>
                  <a:pt x="0" y="0"/>
                </a:moveTo>
                <a:lnTo>
                  <a:pt x="9310979" y="0"/>
                </a:lnTo>
                <a:lnTo>
                  <a:pt x="9310979" y="3595688"/>
                </a:lnTo>
                <a:lnTo>
                  <a:pt x="0" y="35956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grpSp>
        <p:nvGrpSpPr>
          <p:cNvPr id="3" name="Group 3"/>
          <p:cNvGrpSpPr/>
          <p:nvPr/>
        </p:nvGrpSpPr>
        <p:grpSpPr>
          <a:xfrm>
            <a:off x="16670568" y="-4762"/>
            <a:ext cx="9525" cy="10296525"/>
            <a:chOff x="0" y="0"/>
            <a:chExt cx="12700" cy="13728700"/>
          </a:xfrm>
        </p:grpSpPr>
        <p:sp>
          <p:nvSpPr>
            <p:cNvPr id="4" name="Freeform 4"/>
            <p:cNvSpPr/>
            <p:nvPr/>
          </p:nvSpPr>
          <p:spPr>
            <a:xfrm>
              <a:off x="0" y="8509"/>
              <a:ext cx="16891" cy="13716001"/>
            </a:xfrm>
            <a:custGeom>
              <a:avLst/>
              <a:gdLst/>
              <a:ahLst/>
              <a:cxnLst/>
              <a:rect l="l" t="t" r="r" b="b"/>
              <a:pathLst>
                <a:path w="16891" h="13716001">
                  <a:moveTo>
                    <a:pt x="0" y="13716001"/>
                  </a:moveTo>
                  <a:lnTo>
                    <a:pt x="0" y="0"/>
                  </a:lnTo>
                  <a:lnTo>
                    <a:pt x="16891" y="0"/>
                  </a:lnTo>
                  <a:lnTo>
                    <a:pt x="16891" y="13716001"/>
                  </a:lnTo>
                  <a:close/>
                </a:path>
              </a:pathLst>
            </a:custGeom>
            <a:solidFill>
              <a:srgbClr val="000000"/>
            </a:solidFill>
          </p:spPr>
          <p:txBody>
            <a:bodyPr/>
            <a:lstStyle/>
            <a:p>
              <a:endParaRPr lang="it-IT"/>
            </a:p>
          </p:txBody>
        </p:sp>
      </p:grpSp>
      <p:grpSp>
        <p:nvGrpSpPr>
          <p:cNvPr id="5" name="Group 5"/>
          <p:cNvGrpSpPr/>
          <p:nvPr/>
        </p:nvGrpSpPr>
        <p:grpSpPr>
          <a:xfrm rot="-10800000">
            <a:off x="-4762" y="1019175"/>
            <a:ext cx="18297525" cy="9525"/>
            <a:chOff x="0" y="0"/>
            <a:chExt cx="24396700" cy="12700"/>
          </a:xfrm>
        </p:grpSpPr>
        <p:sp>
          <p:nvSpPr>
            <p:cNvPr id="6" name="Freeform 6"/>
            <p:cNvSpPr/>
            <p:nvPr/>
          </p:nvSpPr>
          <p:spPr>
            <a:xfrm>
              <a:off x="8509" y="0"/>
              <a:ext cx="24384001" cy="16891"/>
            </a:xfrm>
            <a:custGeom>
              <a:avLst/>
              <a:gdLst/>
              <a:ahLst/>
              <a:cxnLst/>
              <a:rect l="l" t="t" r="r" b="b"/>
              <a:pathLst>
                <a:path w="24384001" h="16891">
                  <a:moveTo>
                    <a:pt x="0" y="0"/>
                  </a:moveTo>
                  <a:lnTo>
                    <a:pt x="24384001" y="0"/>
                  </a:lnTo>
                  <a:lnTo>
                    <a:pt x="24384001" y="16891"/>
                  </a:lnTo>
                  <a:lnTo>
                    <a:pt x="0" y="16891"/>
                  </a:lnTo>
                  <a:close/>
                </a:path>
              </a:pathLst>
            </a:custGeom>
            <a:solidFill>
              <a:srgbClr val="1E2328"/>
            </a:solidFill>
          </p:spPr>
          <p:txBody>
            <a:bodyPr/>
            <a:lstStyle/>
            <a:p>
              <a:endParaRPr lang="it-IT"/>
            </a:p>
          </p:txBody>
        </p:sp>
      </p:grpSp>
      <p:grpSp>
        <p:nvGrpSpPr>
          <p:cNvPr id="7" name="Group 7"/>
          <p:cNvGrpSpPr/>
          <p:nvPr/>
        </p:nvGrpSpPr>
        <p:grpSpPr>
          <a:xfrm>
            <a:off x="16675330" y="1028700"/>
            <a:ext cx="1612669" cy="1612670"/>
            <a:chOff x="0" y="0"/>
            <a:chExt cx="2150226" cy="2150226"/>
          </a:xfrm>
        </p:grpSpPr>
        <p:sp>
          <p:nvSpPr>
            <p:cNvPr id="8" name="Freeform 8"/>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4"/>
              <a:stretch>
                <a:fillRect/>
              </a:stretch>
            </a:blipFill>
          </p:spPr>
          <p:txBody>
            <a:bodyPr/>
            <a:lstStyle/>
            <a:p>
              <a:endParaRPr lang="it-IT"/>
            </a:p>
          </p:txBody>
        </p:sp>
      </p:grpSp>
      <p:grpSp>
        <p:nvGrpSpPr>
          <p:cNvPr id="9" name="Group 9"/>
          <p:cNvGrpSpPr/>
          <p:nvPr/>
        </p:nvGrpSpPr>
        <p:grpSpPr>
          <a:xfrm>
            <a:off x="8334659" y="329406"/>
            <a:ext cx="8212139" cy="374650"/>
            <a:chOff x="1524000" y="0"/>
            <a:chExt cx="10949516" cy="499533"/>
          </a:xfrm>
        </p:grpSpPr>
        <p:sp>
          <p:nvSpPr>
            <p:cNvPr id="10" name="Freeform 10"/>
            <p:cNvSpPr/>
            <p:nvPr/>
          </p:nvSpPr>
          <p:spPr>
            <a:xfrm>
              <a:off x="1524000" y="0"/>
              <a:ext cx="3674958" cy="499533"/>
            </a:xfrm>
            <a:custGeom>
              <a:avLst/>
              <a:gdLst/>
              <a:ahLst/>
              <a:cxnLst/>
              <a:rect l="l" t="t" r="r" b="b"/>
              <a:pathLst>
                <a:path w="3674958" h="499533">
                  <a:moveTo>
                    <a:pt x="0" y="0"/>
                  </a:moveTo>
                  <a:lnTo>
                    <a:pt x="3674958" y="0"/>
                  </a:lnTo>
                  <a:lnTo>
                    <a:pt x="3674958" y="499533"/>
                  </a:lnTo>
                  <a:lnTo>
                    <a:pt x="0" y="499533"/>
                  </a:lnTo>
                  <a:close/>
                </a:path>
              </a:pathLst>
            </a:custGeom>
            <a:solidFill>
              <a:srgbClr val="000000">
                <a:alpha val="0"/>
              </a:srgbClr>
            </a:solidFill>
          </p:spPr>
          <p:txBody>
            <a:bodyPr/>
            <a:lstStyle/>
            <a:p>
              <a:endParaRPr lang="it-IT"/>
            </a:p>
          </p:txBody>
        </p:sp>
        <p:sp>
          <p:nvSpPr>
            <p:cNvPr id="11" name="TextBox 11"/>
            <p:cNvSpPr txBox="1"/>
            <p:nvPr/>
          </p:nvSpPr>
          <p:spPr>
            <a:xfrm>
              <a:off x="8798558" y="0"/>
              <a:ext cx="3674958" cy="499533"/>
            </a:xfrm>
            <a:prstGeom prst="rect">
              <a:avLst/>
            </a:prstGeom>
          </p:spPr>
          <p:txBody>
            <a:bodyPr lIns="0" tIns="0" rIns="0" bIns="0" rtlCol="0" anchor="t"/>
            <a:lstStyle/>
            <a:p>
              <a:pPr algn="ctr">
                <a:lnSpc>
                  <a:spcPts val="3049"/>
                </a:lnSpc>
              </a:pPr>
              <a:r>
                <a:rPr lang="en-US" sz="2499">
                  <a:solidFill>
                    <a:srgbClr val="1E2328"/>
                  </a:solidFill>
                  <a:latin typeface="Montserrat"/>
                  <a:ea typeface="Montserrat"/>
                  <a:cs typeface="Montserrat"/>
                  <a:sym typeface="Montserrat"/>
                </a:rPr>
                <a:t>Module 6, Unit 2</a:t>
              </a:r>
            </a:p>
          </p:txBody>
        </p:sp>
      </p:grpSp>
      <p:grpSp>
        <p:nvGrpSpPr>
          <p:cNvPr id="12" name="Group 12"/>
          <p:cNvGrpSpPr/>
          <p:nvPr/>
        </p:nvGrpSpPr>
        <p:grpSpPr>
          <a:xfrm>
            <a:off x="9811225" y="7370444"/>
            <a:ext cx="5406326" cy="597535"/>
            <a:chOff x="0" y="-402591"/>
            <a:chExt cx="7208434" cy="796714"/>
          </a:xfrm>
        </p:grpSpPr>
        <p:sp>
          <p:nvSpPr>
            <p:cNvPr id="13" name="Freeform 13"/>
            <p:cNvSpPr/>
            <p:nvPr/>
          </p:nvSpPr>
          <p:spPr>
            <a:xfrm>
              <a:off x="0" y="-162560"/>
              <a:ext cx="7208434" cy="556683"/>
            </a:xfrm>
            <a:custGeom>
              <a:avLst/>
              <a:gdLst/>
              <a:ahLst/>
              <a:cxnLst/>
              <a:rect l="l" t="t" r="r" b="b"/>
              <a:pathLst>
                <a:path w="7208434" h="556683">
                  <a:moveTo>
                    <a:pt x="0" y="0"/>
                  </a:moveTo>
                  <a:lnTo>
                    <a:pt x="7208434" y="0"/>
                  </a:lnTo>
                  <a:lnTo>
                    <a:pt x="7208434" y="556683"/>
                  </a:lnTo>
                  <a:lnTo>
                    <a:pt x="0" y="556683"/>
                  </a:lnTo>
                  <a:close/>
                </a:path>
              </a:pathLst>
            </a:custGeom>
            <a:solidFill>
              <a:srgbClr val="000000">
                <a:alpha val="0"/>
              </a:srgbClr>
            </a:solidFill>
          </p:spPr>
          <p:txBody>
            <a:bodyPr/>
            <a:lstStyle/>
            <a:p>
              <a:endParaRPr lang="it-IT"/>
            </a:p>
          </p:txBody>
        </p:sp>
        <p:sp>
          <p:nvSpPr>
            <p:cNvPr id="14" name="TextBox 14"/>
            <p:cNvSpPr txBox="1"/>
            <p:nvPr/>
          </p:nvSpPr>
          <p:spPr>
            <a:xfrm>
              <a:off x="0" y="-402591"/>
              <a:ext cx="7208434" cy="613834"/>
            </a:xfrm>
            <a:prstGeom prst="rect">
              <a:avLst/>
            </a:prstGeom>
          </p:spPr>
          <p:txBody>
            <a:bodyPr lIns="0" tIns="0" rIns="0" bIns="0" rtlCol="0" anchor="t"/>
            <a:lstStyle/>
            <a:p>
              <a:pPr algn="l">
                <a:lnSpc>
                  <a:spcPts val="3500"/>
                </a:lnSpc>
              </a:pPr>
              <a:r>
                <a:rPr lang="en-US" sz="2499">
                  <a:solidFill>
                    <a:srgbClr val="1E2328"/>
                  </a:solidFill>
                  <a:latin typeface="DM Serif Display"/>
                  <a:ea typeface="DM Serif Display"/>
                  <a:cs typeface="DM Serif Display"/>
                  <a:sym typeface="DM Serif Display"/>
                </a:rPr>
                <a:t>Pre-requisite knowledge</a:t>
              </a:r>
            </a:p>
          </p:txBody>
        </p:sp>
      </p:grpSp>
      <p:grpSp>
        <p:nvGrpSpPr>
          <p:cNvPr id="15" name="Group 15"/>
          <p:cNvGrpSpPr/>
          <p:nvPr/>
        </p:nvGrpSpPr>
        <p:grpSpPr>
          <a:xfrm>
            <a:off x="9811225" y="7763412"/>
            <a:ext cx="6868868" cy="2827144"/>
            <a:chOff x="0" y="-463550"/>
            <a:chExt cx="9158491" cy="3769525"/>
          </a:xfrm>
        </p:grpSpPr>
        <p:sp>
          <p:nvSpPr>
            <p:cNvPr id="16" name="Freeform 16"/>
            <p:cNvSpPr/>
            <p:nvPr/>
          </p:nvSpPr>
          <p:spPr>
            <a:xfrm>
              <a:off x="0" y="0"/>
              <a:ext cx="9158491" cy="3305975"/>
            </a:xfrm>
            <a:custGeom>
              <a:avLst/>
              <a:gdLst/>
              <a:ahLst/>
              <a:cxnLst/>
              <a:rect l="l" t="t" r="r" b="b"/>
              <a:pathLst>
                <a:path w="9158491" h="3305975">
                  <a:moveTo>
                    <a:pt x="0" y="0"/>
                  </a:moveTo>
                  <a:lnTo>
                    <a:pt x="9158491" y="0"/>
                  </a:lnTo>
                  <a:lnTo>
                    <a:pt x="9158491" y="3305975"/>
                  </a:lnTo>
                  <a:lnTo>
                    <a:pt x="0" y="3305975"/>
                  </a:lnTo>
                  <a:close/>
                </a:path>
              </a:pathLst>
            </a:custGeom>
            <a:solidFill>
              <a:srgbClr val="000000">
                <a:alpha val="0"/>
              </a:srgbClr>
            </a:solidFill>
          </p:spPr>
          <p:txBody>
            <a:bodyPr/>
            <a:lstStyle/>
            <a:p>
              <a:endParaRPr lang="it-IT"/>
            </a:p>
          </p:txBody>
        </p:sp>
        <p:sp>
          <p:nvSpPr>
            <p:cNvPr id="17" name="TextBox 17"/>
            <p:cNvSpPr txBox="1"/>
            <p:nvPr/>
          </p:nvSpPr>
          <p:spPr>
            <a:xfrm>
              <a:off x="0" y="-463550"/>
              <a:ext cx="9158491" cy="3363125"/>
            </a:xfrm>
            <a:prstGeom prst="rect">
              <a:avLst/>
            </a:prstGeom>
          </p:spPr>
          <p:txBody>
            <a:bodyPr lIns="0" tIns="0" rIns="0" bIns="0" rtlCol="0" anchor="t"/>
            <a:lstStyle/>
            <a:p>
              <a:pPr algn="l">
                <a:lnSpc>
                  <a:spcPts val="3298"/>
                </a:lnSpc>
              </a:pPr>
              <a:r>
                <a:rPr lang="en-US" sz="2199" dirty="0">
                  <a:solidFill>
                    <a:srgbClr val="1E2328"/>
                  </a:solidFill>
                  <a:latin typeface="Montserrat"/>
                  <a:ea typeface="Montserrat"/>
                  <a:cs typeface="Montserrat"/>
                  <a:sym typeface="Montserrat"/>
                </a:rPr>
                <a:t>This unit assumes a basic understanding of</a:t>
              </a:r>
              <a:r>
                <a:rPr lang="en-US" sz="2199" b="1" dirty="0">
                  <a:solidFill>
                    <a:srgbClr val="1E2328"/>
                  </a:solidFill>
                  <a:latin typeface="Montserrat Bold"/>
                  <a:ea typeface="Montserrat Bold"/>
                  <a:cs typeface="Montserrat Bold"/>
                  <a:sym typeface="Montserrat Bold"/>
                </a:rPr>
                <a:t> fashion design principles</a:t>
              </a:r>
              <a:r>
                <a:rPr lang="en-US" sz="2199" dirty="0">
                  <a:solidFill>
                    <a:srgbClr val="1E2328"/>
                  </a:solidFill>
                  <a:latin typeface="Montserrat"/>
                  <a:ea typeface="Montserrat"/>
                  <a:cs typeface="Montserrat"/>
                  <a:sym typeface="Montserrat"/>
                </a:rPr>
                <a:t>, including garment construction and patternmaking. Familiarity with </a:t>
              </a:r>
              <a:r>
                <a:rPr lang="en-US" sz="2199" b="1" dirty="0">
                  <a:solidFill>
                    <a:srgbClr val="1E2328"/>
                  </a:solidFill>
                  <a:latin typeface="Montserrat Bold"/>
                  <a:ea typeface="Montserrat Bold"/>
                  <a:cs typeface="Montserrat Bold"/>
                  <a:sym typeface="Montserrat Bold"/>
                </a:rPr>
                <a:t>digital tools</a:t>
              </a:r>
              <a:r>
                <a:rPr lang="en-US" sz="2199" dirty="0">
                  <a:solidFill>
                    <a:srgbClr val="1E2328"/>
                  </a:solidFill>
                  <a:latin typeface="Montserrat"/>
                  <a:ea typeface="Montserrat"/>
                  <a:cs typeface="Montserrat"/>
                  <a:sym typeface="Montserrat"/>
                </a:rPr>
                <a:t> and an interest in </a:t>
              </a:r>
              <a:r>
                <a:rPr lang="en-US" sz="2199" b="1" dirty="0">
                  <a:solidFill>
                    <a:srgbClr val="1E2328"/>
                  </a:solidFill>
                  <a:latin typeface="Montserrat Bold"/>
                  <a:ea typeface="Montserrat Bold"/>
                  <a:cs typeface="Montserrat Bold"/>
                  <a:sym typeface="Montserrat Bold"/>
                </a:rPr>
                <a:t>technology-driven design</a:t>
              </a:r>
              <a:r>
                <a:rPr lang="en-US" sz="2199" dirty="0">
                  <a:solidFill>
                    <a:srgbClr val="1E2328"/>
                  </a:solidFill>
                  <a:latin typeface="Montserrat"/>
                  <a:ea typeface="Montserrat"/>
                  <a:cs typeface="Montserrat"/>
                  <a:sym typeface="Montserrat"/>
                </a:rPr>
                <a:t> will be helpful but not essential.</a:t>
              </a:r>
            </a:p>
            <a:p>
              <a:pPr algn="l">
                <a:lnSpc>
                  <a:spcPts val="3299"/>
                </a:lnSpc>
              </a:pPr>
              <a:endParaRPr lang="en-US" sz="2199" dirty="0">
                <a:solidFill>
                  <a:srgbClr val="1E2328"/>
                </a:solidFill>
                <a:latin typeface="Montserrat"/>
                <a:ea typeface="Montserrat"/>
                <a:cs typeface="Montserrat"/>
                <a:sym typeface="Montserrat"/>
              </a:endParaRPr>
            </a:p>
          </p:txBody>
        </p:sp>
      </p:grpSp>
      <p:grpSp>
        <p:nvGrpSpPr>
          <p:cNvPr id="18" name="Group 18"/>
          <p:cNvGrpSpPr/>
          <p:nvPr/>
        </p:nvGrpSpPr>
        <p:grpSpPr>
          <a:xfrm rot="-10800000">
            <a:off x="-4762" y="1019174"/>
            <a:ext cx="18297525" cy="9525"/>
            <a:chOff x="0" y="0"/>
            <a:chExt cx="24396700" cy="12700"/>
          </a:xfrm>
        </p:grpSpPr>
        <p:sp>
          <p:nvSpPr>
            <p:cNvPr id="19" name="Freeform 19"/>
            <p:cNvSpPr/>
            <p:nvPr/>
          </p:nvSpPr>
          <p:spPr>
            <a:xfrm>
              <a:off x="635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txBody>
            <a:bodyPr/>
            <a:lstStyle/>
            <a:p>
              <a:endParaRPr lang="it-IT"/>
            </a:p>
          </p:txBody>
        </p:sp>
      </p:grpSp>
      <p:sp>
        <p:nvSpPr>
          <p:cNvPr id="20" name="Freeform 20"/>
          <p:cNvSpPr/>
          <p:nvPr/>
        </p:nvSpPr>
        <p:spPr>
          <a:xfrm>
            <a:off x="1031566" y="2057400"/>
            <a:ext cx="5356508" cy="7200900"/>
          </a:xfrm>
          <a:custGeom>
            <a:avLst/>
            <a:gdLst/>
            <a:ahLst/>
            <a:cxnLst/>
            <a:rect l="l" t="t" r="r" b="b"/>
            <a:pathLst>
              <a:path w="5356508" h="7200900">
                <a:moveTo>
                  <a:pt x="0" y="0"/>
                </a:moveTo>
                <a:lnTo>
                  <a:pt x="5356508" y="0"/>
                </a:lnTo>
                <a:lnTo>
                  <a:pt x="5356508" y="7200900"/>
                </a:lnTo>
                <a:lnTo>
                  <a:pt x="0" y="7200900"/>
                </a:lnTo>
                <a:lnTo>
                  <a:pt x="0" y="0"/>
                </a:lnTo>
                <a:close/>
              </a:path>
            </a:pathLst>
          </a:custGeom>
          <a:blipFill>
            <a:blip r:embed="rId5"/>
            <a:stretch>
              <a:fillRect t="-5824" r="-89" b="-5824"/>
            </a:stretch>
          </a:blipFill>
        </p:spPr>
        <p:txBody>
          <a:bodyPr/>
          <a:lstStyle/>
          <a:p>
            <a:endParaRPr lang="it-IT"/>
          </a:p>
        </p:txBody>
      </p:sp>
      <p:grpSp>
        <p:nvGrpSpPr>
          <p:cNvPr id="21" name="Group 21"/>
          <p:cNvGrpSpPr/>
          <p:nvPr/>
        </p:nvGrpSpPr>
        <p:grpSpPr>
          <a:xfrm>
            <a:off x="6736672" y="2186402"/>
            <a:ext cx="9452776" cy="5924674"/>
            <a:chOff x="0" y="-1316990"/>
            <a:chExt cx="12603701" cy="7899564"/>
          </a:xfrm>
        </p:grpSpPr>
        <p:sp>
          <p:nvSpPr>
            <p:cNvPr id="22" name="Freeform 22"/>
            <p:cNvSpPr/>
            <p:nvPr/>
          </p:nvSpPr>
          <p:spPr>
            <a:xfrm>
              <a:off x="0" y="-1316990"/>
              <a:ext cx="12603701" cy="6582573"/>
            </a:xfrm>
            <a:custGeom>
              <a:avLst/>
              <a:gdLst/>
              <a:ahLst/>
              <a:cxnLst/>
              <a:rect l="l" t="t" r="r" b="b"/>
              <a:pathLst>
                <a:path w="12603701" h="6582574">
                  <a:moveTo>
                    <a:pt x="0" y="0"/>
                  </a:moveTo>
                  <a:lnTo>
                    <a:pt x="12603701" y="0"/>
                  </a:lnTo>
                  <a:lnTo>
                    <a:pt x="12603701" y="6582574"/>
                  </a:lnTo>
                  <a:lnTo>
                    <a:pt x="0" y="6582574"/>
                  </a:lnTo>
                  <a:close/>
                </a:path>
              </a:pathLst>
            </a:custGeom>
            <a:solidFill>
              <a:srgbClr val="000000">
                <a:alpha val="0"/>
              </a:srgbClr>
            </a:solidFill>
          </p:spPr>
          <p:txBody>
            <a:bodyPr/>
            <a:lstStyle/>
            <a:p>
              <a:endParaRPr lang="it-IT"/>
            </a:p>
          </p:txBody>
        </p:sp>
        <p:sp>
          <p:nvSpPr>
            <p:cNvPr id="23" name="TextBox 23"/>
            <p:cNvSpPr txBox="1"/>
            <p:nvPr/>
          </p:nvSpPr>
          <p:spPr>
            <a:xfrm>
              <a:off x="0" y="-57150"/>
              <a:ext cx="12603701" cy="6639724"/>
            </a:xfrm>
            <a:prstGeom prst="rect">
              <a:avLst/>
            </a:prstGeom>
          </p:spPr>
          <p:txBody>
            <a:bodyPr lIns="0" tIns="0" rIns="0" bIns="0" rtlCol="0" anchor="t"/>
            <a:lstStyle/>
            <a:p>
              <a:pPr algn="l">
                <a:lnSpc>
                  <a:spcPts val="3298"/>
                </a:lnSpc>
              </a:pPr>
              <a:r>
                <a:rPr lang="en-US" sz="2199" dirty="0">
                  <a:solidFill>
                    <a:srgbClr val="1E2328"/>
                  </a:solidFill>
                  <a:latin typeface="Montserrat"/>
                  <a:ea typeface="Montserrat"/>
                  <a:cs typeface="Montserrat"/>
                  <a:sym typeface="Montserrat"/>
                </a:rPr>
                <a:t>By the end of this Unit, you will be able to: </a:t>
              </a:r>
            </a:p>
            <a:p>
              <a:pPr marL="792327" lvl="2" indent="-457200" algn="l">
                <a:lnSpc>
                  <a:spcPts val="3298"/>
                </a:lnSpc>
                <a:buFont typeface="+mj-lt"/>
                <a:buAutoNum type="arabicPeriod"/>
              </a:pPr>
              <a:r>
                <a:rPr lang="en-US" sz="2199" dirty="0">
                  <a:solidFill>
                    <a:srgbClr val="1E2328"/>
                  </a:solidFill>
                  <a:latin typeface="Montserrat"/>
                  <a:ea typeface="Montserrat"/>
                  <a:cs typeface="Montserrat"/>
                  <a:sym typeface="Montserrat"/>
                </a:rPr>
                <a:t>Identify the most commonly used </a:t>
              </a:r>
              <a:r>
                <a:rPr lang="en-US" sz="2199" b="1" dirty="0">
                  <a:solidFill>
                    <a:srgbClr val="1E2328"/>
                  </a:solidFill>
                  <a:latin typeface="Montserrat Bold"/>
                  <a:ea typeface="Montserrat Bold"/>
                  <a:cs typeface="Montserrat Bold"/>
                  <a:sym typeface="Montserrat Bold"/>
                </a:rPr>
                <a:t>3D fashion design programs</a:t>
              </a:r>
              <a:r>
                <a:rPr lang="en-US" sz="2199" dirty="0">
                  <a:solidFill>
                    <a:srgbClr val="1E2328"/>
                  </a:solidFill>
                  <a:latin typeface="Montserrat"/>
                  <a:ea typeface="Montserrat"/>
                  <a:cs typeface="Montserrat"/>
                  <a:sym typeface="Montserrat"/>
                </a:rPr>
                <a:t> and their applications.</a:t>
              </a:r>
              <a:endParaRPr lang="el-GR" sz="2199" dirty="0">
                <a:solidFill>
                  <a:srgbClr val="1E2328"/>
                </a:solidFill>
                <a:latin typeface="Montserrat"/>
                <a:ea typeface="Montserrat"/>
                <a:cs typeface="Montserrat"/>
                <a:sym typeface="Montserrat"/>
              </a:endParaRPr>
            </a:p>
            <a:p>
              <a:pPr marL="792327" lvl="2" indent="-457200" algn="l">
                <a:lnSpc>
                  <a:spcPts val="3298"/>
                </a:lnSpc>
                <a:buFont typeface="+mj-lt"/>
                <a:buAutoNum type="arabicPeriod"/>
              </a:pPr>
              <a:r>
                <a:rPr lang="en-US" sz="2199" dirty="0">
                  <a:solidFill>
                    <a:srgbClr val="1E2328"/>
                  </a:solidFill>
                  <a:latin typeface="Montserrat"/>
                  <a:ea typeface="Montserrat"/>
                  <a:cs typeface="Montserrat"/>
                  <a:sym typeface="Montserrat"/>
                </a:rPr>
                <a:t>Understand the </a:t>
              </a:r>
              <a:r>
                <a:rPr lang="en-US" sz="2199" b="1" dirty="0">
                  <a:solidFill>
                    <a:srgbClr val="1E2328"/>
                  </a:solidFill>
                  <a:latin typeface="Montserrat Bold"/>
                  <a:ea typeface="Montserrat Bold"/>
                  <a:cs typeface="Montserrat Bold"/>
                  <a:sym typeface="Montserrat Bold"/>
                </a:rPr>
                <a:t>features, strengths, and limitations</a:t>
              </a:r>
              <a:r>
                <a:rPr lang="en-US" sz="2199" dirty="0">
                  <a:solidFill>
                    <a:srgbClr val="1E2328"/>
                  </a:solidFill>
                  <a:latin typeface="Montserrat"/>
                  <a:ea typeface="Montserrat"/>
                  <a:cs typeface="Montserrat"/>
                  <a:sym typeface="Montserrat"/>
                </a:rPr>
                <a:t> of both free and paid 3D design software.</a:t>
              </a:r>
            </a:p>
            <a:p>
              <a:pPr marL="792327" lvl="2" indent="-457200" algn="l">
                <a:lnSpc>
                  <a:spcPts val="3298"/>
                </a:lnSpc>
                <a:buFont typeface="+mj-lt"/>
                <a:buAutoNum type="arabicPeriod"/>
              </a:pPr>
              <a:r>
                <a:rPr lang="en-US" sz="2199" dirty="0">
                  <a:solidFill>
                    <a:srgbClr val="1E2328"/>
                  </a:solidFill>
                  <a:latin typeface="Montserrat"/>
                  <a:ea typeface="Montserrat"/>
                  <a:cs typeface="Montserrat"/>
                  <a:sym typeface="Montserrat"/>
                </a:rPr>
                <a:t>Recognize how 3D tools </a:t>
              </a:r>
              <a:r>
                <a:rPr lang="en-US" sz="2199" b="1" dirty="0">
                  <a:solidFill>
                    <a:srgbClr val="1E2328"/>
                  </a:solidFill>
                  <a:latin typeface="Montserrat Bold"/>
                  <a:ea typeface="Montserrat Bold"/>
                  <a:cs typeface="Montserrat Bold"/>
                  <a:sym typeface="Montserrat Bold"/>
                </a:rPr>
                <a:t>improve precision, time efficiency, and sustainability</a:t>
              </a:r>
              <a:r>
                <a:rPr lang="en-US" sz="2199" dirty="0">
                  <a:solidFill>
                    <a:srgbClr val="1E2328"/>
                  </a:solidFill>
                  <a:latin typeface="Montserrat"/>
                  <a:ea typeface="Montserrat"/>
                  <a:cs typeface="Montserrat"/>
                  <a:sym typeface="Montserrat"/>
                </a:rPr>
                <a:t> in the design process.</a:t>
              </a:r>
            </a:p>
            <a:p>
              <a:pPr marL="792327" lvl="2" indent="-457200" algn="l">
                <a:lnSpc>
                  <a:spcPts val="3298"/>
                </a:lnSpc>
                <a:buFont typeface="+mj-lt"/>
                <a:buAutoNum type="arabicPeriod"/>
              </a:pPr>
              <a:r>
                <a:rPr lang="en-US" sz="2199" dirty="0">
                  <a:solidFill>
                    <a:srgbClr val="1E2328"/>
                  </a:solidFill>
                  <a:latin typeface="Montserrat"/>
                  <a:ea typeface="Montserrat"/>
                  <a:cs typeface="Montserrat"/>
                  <a:sym typeface="Montserrat"/>
                </a:rPr>
                <a:t>Evaluate which </a:t>
              </a:r>
              <a:r>
                <a:rPr lang="en-US" sz="2199" b="1" dirty="0">
                  <a:solidFill>
                    <a:srgbClr val="1E2328"/>
                  </a:solidFill>
                  <a:latin typeface="Montserrat Bold"/>
                  <a:ea typeface="Montserrat Bold"/>
                  <a:cs typeface="Montserrat Bold"/>
                  <a:sym typeface="Montserrat Bold"/>
                </a:rPr>
                <a:t>software best fits different design needs</a:t>
              </a:r>
              <a:r>
                <a:rPr lang="en-US" sz="2199" dirty="0">
                  <a:solidFill>
                    <a:srgbClr val="1E2328"/>
                  </a:solidFill>
                  <a:latin typeface="Montserrat"/>
                  <a:ea typeface="Montserrat"/>
                  <a:cs typeface="Montserrat"/>
                  <a:sym typeface="Montserrat"/>
                </a:rPr>
                <a:t>, from patternmaking to garment visualization.</a:t>
              </a:r>
            </a:p>
          </p:txBody>
        </p:sp>
      </p:grpSp>
      <p:grpSp>
        <p:nvGrpSpPr>
          <p:cNvPr id="24" name="Group 24"/>
          <p:cNvGrpSpPr/>
          <p:nvPr/>
        </p:nvGrpSpPr>
        <p:grpSpPr>
          <a:xfrm>
            <a:off x="6736672" y="1343025"/>
            <a:ext cx="6727118" cy="1959102"/>
            <a:chOff x="0" y="0"/>
            <a:chExt cx="8969491" cy="2612136"/>
          </a:xfrm>
        </p:grpSpPr>
        <p:sp>
          <p:nvSpPr>
            <p:cNvPr id="25" name="Freeform 25"/>
            <p:cNvSpPr/>
            <p:nvPr/>
          </p:nvSpPr>
          <p:spPr>
            <a:xfrm>
              <a:off x="0" y="0"/>
              <a:ext cx="8969491" cy="2612136"/>
            </a:xfrm>
            <a:custGeom>
              <a:avLst/>
              <a:gdLst/>
              <a:ahLst/>
              <a:cxnLst/>
              <a:rect l="l" t="t" r="r" b="b"/>
              <a:pathLst>
                <a:path w="8969491" h="2612136">
                  <a:moveTo>
                    <a:pt x="0" y="0"/>
                  </a:moveTo>
                  <a:lnTo>
                    <a:pt x="8969491" y="0"/>
                  </a:lnTo>
                  <a:lnTo>
                    <a:pt x="8969491" y="2612136"/>
                  </a:lnTo>
                  <a:lnTo>
                    <a:pt x="0" y="2612136"/>
                  </a:lnTo>
                  <a:close/>
                </a:path>
              </a:pathLst>
            </a:custGeom>
            <a:solidFill>
              <a:srgbClr val="000000">
                <a:alpha val="0"/>
              </a:srgbClr>
            </a:solidFill>
          </p:spPr>
          <p:txBody>
            <a:bodyPr/>
            <a:lstStyle/>
            <a:p>
              <a:endParaRPr lang="it-IT"/>
            </a:p>
          </p:txBody>
        </p:sp>
        <p:sp>
          <p:nvSpPr>
            <p:cNvPr id="26" name="TextBox 26"/>
            <p:cNvSpPr txBox="1"/>
            <p:nvPr/>
          </p:nvSpPr>
          <p:spPr>
            <a:xfrm>
              <a:off x="0" y="114300"/>
              <a:ext cx="8969491" cy="2497836"/>
            </a:xfrm>
            <a:prstGeom prst="rect">
              <a:avLst/>
            </a:prstGeom>
          </p:spPr>
          <p:txBody>
            <a:bodyPr lIns="0" tIns="0" rIns="0" bIns="0" rtlCol="0" anchor="t"/>
            <a:lstStyle/>
            <a:p>
              <a:pPr algn="l">
                <a:lnSpc>
                  <a:spcPts val="6000"/>
                </a:lnSpc>
              </a:pPr>
              <a:r>
                <a:rPr lang="en-US" sz="6000">
                  <a:solidFill>
                    <a:srgbClr val="1E2328"/>
                  </a:solidFill>
                  <a:latin typeface="DM Serif Display"/>
                  <a:ea typeface="DM Serif Display"/>
                  <a:cs typeface="DM Serif Display"/>
                  <a:sym typeface="DM Serif Display"/>
                </a:rPr>
                <a:t>Expected </a:t>
              </a:r>
            </a:p>
            <a:p>
              <a:pPr algn="l">
                <a:lnSpc>
                  <a:spcPts val="6000"/>
                </a:lnSpc>
              </a:pPr>
              <a:r>
                <a:rPr lang="en-US" sz="6000">
                  <a:solidFill>
                    <a:srgbClr val="1E2328"/>
                  </a:solidFill>
                  <a:latin typeface="DM Serif Display"/>
                  <a:ea typeface="DM Serif Display"/>
                  <a:cs typeface="DM Serif Display"/>
                  <a:sym typeface="DM Serif Display"/>
                </a:rPr>
                <a:t>Learning Outcomes</a:t>
              </a:r>
            </a:p>
          </p:txBody>
        </p:sp>
      </p:grpSp>
      <p:grpSp>
        <p:nvGrpSpPr>
          <p:cNvPr id="27" name="Group 27"/>
          <p:cNvGrpSpPr/>
          <p:nvPr/>
        </p:nvGrpSpPr>
        <p:grpSpPr>
          <a:xfrm>
            <a:off x="1031566" y="351095"/>
            <a:ext cx="4506489" cy="384175"/>
            <a:chOff x="0" y="0"/>
            <a:chExt cx="6008652" cy="512233"/>
          </a:xfrm>
        </p:grpSpPr>
        <p:sp>
          <p:nvSpPr>
            <p:cNvPr id="28" name="Freeform 28"/>
            <p:cNvSpPr/>
            <p:nvPr/>
          </p:nvSpPr>
          <p:spPr>
            <a:xfrm>
              <a:off x="0" y="0"/>
              <a:ext cx="6008652" cy="512233"/>
            </a:xfrm>
            <a:custGeom>
              <a:avLst/>
              <a:gdLst/>
              <a:ahLst/>
              <a:cxnLst/>
              <a:rect l="l" t="t" r="r" b="b"/>
              <a:pathLst>
                <a:path w="6008652" h="512233">
                  <a:moveTo>
                    <a:pt x="0" y="0"/>
                  </a:moveTo>
                  <a:lnTo>
                    <a:pt x="6008652" y="0"/>
                  </a:lnTo>
                  <a:lnTo>
                    <a:pt x="6008652" y="512233"/>
                  </a:lnTo>
                  <a:lnTo>
                    <a:pt x="0" y="512233"/>
                  </a:lnTo>
                  <a:close/>
                </a:path>
              </a:pathLst>
            </a:custGeom>
            <a:solidFill>
              <a:srgbClr val="000000">
                <a:alpha val="0"/>
              </a:srgbClr>
            </a:solidFill>
          </p:spPr>
          <p:txBody>
            <a:bodyPr/>
            <a:lstStyle/>
            <a:p>
              <a:endParaRPr lang="it-IT"/>
            </a:p>
          </p:txBody>
        </p:sp>
        <p:sp>
          <p:nvSpPr>
            <p:cNvPr id="29" name="TextBox 29"/>
            <p:cNvSpPr txBox="1"/>
            <p:nvPr/>
          </p:nvSpPr>
          <p:spPr>
            <a:xfrm>
              <a:off x="0" y="-9525"/>
              <a:ext cx="6008652" cy="521758"/>
            </a:xfrm>
            <a:prstGeom prst="rect">
              <a:avLst/>
            </a:prstGeom>
          </p:spPr>
          <p:txBody>
            <a:bodyPr lIns="0" tIns="0" rIns="0" bIns="0" rtlCol="0" anchor="t"/>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grpSp>
      <p:sp>
        <p:nvSpPr>
          <p:cNvPr id="30" name="TextBox 30"/>
          <p:cNvSpPr txBox="1"/>
          <p:nvPr/>
        </p:nvSpPr>
        <p:spPr>
          <a:xfrm rot="16200000">
            <a:off x="15907200" y="7519023"/>
            <a:ext cx="3209890"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6" tooltip="https://www.fashionupproject.com"/>
              </a:rPr>
              <a:t>www.fashionupproject.com</a:t>
            </a:r>
            <a:endParaRPr lang="en-US" sz="1800" u="sng">
              <a:solidFill>
                <a:srgbClr val="1E2328"/>
              </a:solidFill>
              <a:latin typeface="Montserrat"/>
              <a:ea typeface="Montserrat"/>
              <a:cs typeface="Montserrat"/>
              <a:sym typeface="Montserrat"/>
              <a:hlinkClick r:id="rId6" tooltip="https://www.fashionupproject.com"/>
            </a:endParaRPr>
          </a:p>
        </p:txBody>
      </p:sp>
      <p:sp>
        <p:nvSpPr>
          <p:cNvPr id="31" name="TextBox 10">
            <a:extLst>
              <a:ext uri="{FF2B5EF4-FFF2-40B4-BE49-F238E27FC236}">
                <a16:creationId xmlns:a16="http://schemas.microsoft.com/office/drawing/2014/main" id="{8EA30980-C538-E929-CE11-63AD23BCAB6E}"/>
              </a:ext>
            </a:extLst>
          </p:cNvPr>
          <p:cNvSpPr txBox="1"/>
          <p:nvPr/>
        </p:nvSpPr>
        <p:spPr>
          <a:xfrm>
            <a:off x="1031566" y="9376302"/>
            <a:ext cx="5406326" cy="430567"/>
          </a:xfrm>
          <a:prstGeom prst="rect">
            <a:avLst/>
          </a:prstGeom>
        </p:spPr>
        <p:txBody>
          <a:bodyPr lIns="0" tIns="0" rIns="0" bIns="0" rtlCol="0" anchor="t">
            <a:spAutoFit/>
          </a:bodyPr>
          <a:lstStyle/>
          <a:p>
            <a:pPr algn="l">
              <a:lnSpc>
                <a:spcPts val="3500"/>
              </a:lnSpc>
            </a:pPr>
            <a:r>
              <a:rPr lang="en-US" sz="2499" dirty="0">
                <a:solidFill>
                  <a:srgbClr val="1E2328"/>
                </a:solidFill>
                <a:latin typeface="DM Serif Display"/>
                <a:ea typeface="DM Serif Display"/>
                <a:cs typeface="DM Serif Display"/>
                <a:sym typeface="DM Serif Display"/>
              </a:rPr>
              <a:t>Estimated Reading Time</a:t>
            </a:r>
          </a:p>
        </p:txBody>
      </p:sp>
      <p:sp>
        <p:nvSpPr>
          <p:cNvPr id="32" name="TextBox 11">
            <a:extLst>
              <a:ext uri="{FF2B5EF4-FFF2-40B4-BE49-F238E27FC236}">
                <a16:creationId xmlns:a16="http://schemas.microsoft.com/office/drawing/2014/main" id="{62CD5AD9-02A9-F053-4BDA-A76805F4C5D2}"/>
              </a:ext>
            </a:extLst>
          </p:cNvPr>
          <p:cNvSpPr txBox="1"/>
          <p:nvPr/>
        </p:nvSpPr>
        <p:spPr>
          <a:xfrm>
            <a:off x="1031566" y="9715322"/>
            <a:ext cx="6546439" cy="387094"/>
          </a:xfrm>
          <a:prstGeom prst="rect">
            <a:avLst/>
          </a:prstGeom>
        </p:spPr>
        <p:txBody>
          <a:bodyPr wrap="square" lIns="0" tIns="0" rIns="0" bIns="0" rtlCol="0" anchor="t">
            <a:spAutoFit/>
          </a:bodyPr>
          <a:lstStyle/>
          <a:p>
            <a:pPr>
              <a:lnSpc>
                <a:spcPts val="3299"/>
              </a:lnSpc>
            </a:pPr>
            <a:r>
              <a:rPr lang="en-US" sz="2199" dirty="0">
                <a:solidFill>
                  <a:srgbClr val="1E2328"/>
                </a:solidFill>
                <a:latin typeface="Montserrat"/>
                <a:ea typeface="Montserrat"/>
                <a:cs typeface="Montserrat"/>
                <a:sym typeface="Montserrat"/>
              </a:rPr>
              <a:t>10 minutes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670568" y="-4762"/>
            <a:ext cx="9525" cy="10296525"/>
            <a:chOff x="0" y="0"/>
            <a:chExt cx="12700" cy="13728700"/>
          </a:xfrm>
        </p:grpSpPr>
        <p:sp>
          <p:nvSpPr>
            <p:cNvPr id="3" name="Freeform 3"/>
            <p:cNvSpPr/>
            <p:nvPr/>
          </p:nvSpPr>
          <p:spPr>
            <a:xfrm>
              <a:off x="0" y="8509"/>
              <a:ext cx="16891" cy="13716001"/>
            </a:xfrm>
            <a:custGeom>
              <a:avLst/>
              <a:gdLst/>
              <a:ahLst/>
              <a:cxnLst/>
              <a:rect l="l" t="t" r="r" b="b"/>
              <a:pathLst>
                <a:path w="16891" h="13716001">
                  <a:moveTo>
                    <a:pt x="0" y="13716001"/>
                  </a:moveTo>
                  <a:lnTo>
                    <a:pt x="0" y="0"/>
                  </a:lnTo>
                  <a:lnTo>
                    <a:pt x="16891" y="0"/>
                  </a:lnTo>
                  <a:lnTo>
                    <a:pt x="16891" y="13716001"/>
                  </a:lnTo>
                  <a:close/>
                </a:path>
              </a:pathLst>
            </a:custGeom>
            <a:solidFill>
              <a:srgbClr val="1E2328"/>
            </a:solidFill>
          </p:spPr>
          <p:txBody>
            <a:bodyPr/>
            <a:lstStyle/>
            <a:p>
              <a:endParaRPr lang="it-IT"/>
            </a:p>
          </p:txBody>
        </p:sp>
      </p:grpSp>
      <p:grpSp>
        <p:nvGrpSpPr>
          <p:cNvPr id="4" name="Group 4"/>
          <p:cNvGrpSpPr/>
          <p:nvPr/>
        </p:nvGrpSpPr>
        <p:grpSpPr>
          <a:xfrm rot="-10800000">
            <a:off x="-4762" y="1019175"/>
            <a:ext cx="18297525" cy="9525"/>
            <a:chOff x="0" y="0"/>
            <a:chExt cx="24396700" cy="12700"/>
          </a:xfrm>
        </p:grpSpPr>
        <p:sp>
          <p:nvSpPr>
            <p:cNvPr id="5" name="Freeform 5"/>
            <p:cNvSpPr/>
            <p:nvPr/>
          </p:nvSpPr>
          <p:spPr>
            <a:xfrm>
              <a:off x="8509" y="0"/>
              <a:ext cx="24384001" cy="16891"/>
            </a:xfrm>
            <a:custGeom>
              <a:avLst/>
              <a:gdLst/>
              <a:ahLst/>
              <a:cxnLst/>
              <a:rect l="l" t="t" r="r" b="b"/>
              <a:pathLst>
                <a:path w="24384001" h="16891">
                  <a:moveTo>
                    <a:pt x="0" y="0"/>
                  </a:moveTo>
                  <a:lnTo>
                    <a:pt x="24384001" y="0"/>
                  </a:lnTo>
                  <a:lnTo>
                    <a:pt x="24384001" y="16891"/>
                  </a:lnTo>
                  <a:lnTo>
                    <a:pt x="0" y="16891"/>
                  </a:lnTo>
                  <a:close/>
                </a:path>
              </a:pathLst>
            </a:custGeom>
            <a:solidFill>
              <a:srgbClr val="1E2328"/>
            </a:solidFill>
          </p:spPr>
          <p:txBody>
            <a:bodyPr/>
            <a:lstStyle/>
            <a:p>
              <a:endParaRPr lang="it-IT"/>
            </a:p>
          </p:txBody>
        </p:sp>
      </p:grpSp>
      <p:grpSp>
        <p:nvGrpSpPr>
          <p:cNvPr id="6" name="Group 6"/>
          <p:cNvGrpSpPr/>
          <p:nvPr/>
        </p:nvGrpSpPr>
        <p:grpSpPr>
          <a:xfrm>
            <a:off x="16675330" y="1028700"/>
            <a:ext cx="1612669" cy="1612670"/>
            <a:chOff x="0" y="0"/>
            <a:chExt cx="2150226" cy="2150226"/>
          </a:xfrm>
        </p:grpSpPr>
        <p:sp>
          <p:nvSpPr>
            <p:cNvPr id="7" name="Freeform 7"/>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2"/>
              <a:stretch>
                <a:fillRect/>
              </a:stretch>
            </a:blipFill>
          </p:spPr>
          <p:txBody>
            <a:bodyPr/>
            <a:lstStyle/>
            <a:p>
              <a:endParaRPr lang="it-IT"/>
            </a:p>
          </p:txBody>
        </p:sp>
      </p:grpSp>
      <p:grpSp>
        <p:nvGrpSpPr>
          <p:cNvPr id="8" name="Group 8"/>
          <p:cNvGrpSpPr/>
          <p:nvPr/>
        </p:nvGrpSpPr>
        <p:grpSpPr>
          <a:xfrm>
            <a:off x="7191659" y="329406"/>
            <a:ext cx="9355139" cy="374650"/>
            <a:chOff x="0" y="0"/>
            <a:chExt cx="12473516" cy="499533"/>
          </a:xfrm>
        </p:grpSpPr>
        <p:sp>
          <p:nvSpPr>
            <p:cNvPr id="9" name="Freeform 9"/>
            <p:cNvSpPr/>
            <p:nvPr/>
          </p:nvSpPr>
          <p:spPr>
            <a:xfrm>
              <a:off x="0" y="0"/>
              <a:ext cx="3674958" cy="499533"/>
            </a:xfrm>
            <a:custGeom>
              <a:avLst/>
              <a:gdLst/>
              <a:ahLst/>
              <a:cxnLst/>
              <a:rect l="l" t="t" r="r" b="b"/>
              <a:pathLst>
                <a:path w="3674958" h="499533">
                  <a:moveTo>
                    <a:pt x="0" y="0"/>
                  </a:moveTo>
                  <a:lnTo>
                    <a:pt x="3674958" y="0"/>
                  </a:lnTo>
                  <a:lnTo>
                    <a:pt x="3674958" y="499533"/>
                  </a:lnTo>
                  <a:lnTo>
                    <a:pt x="0" y="499533"/>
                  </a:lnTo>
                  <a:close/>
                </a:path>
              </a:pathLst>
            </a:custGeom>
            <a:solidFill>
              <a:srgbClr val="000000">
                <a:alpha val="0"/>
              </a:srgbClr>
            </a:solidFill>
          </p:spPr>
          <p:txBody>
            <a:bodyPr/>
            <a:lstStyle/>
            <a:p>
              <a:endParaRPr lang="it-IT"/>
            </a:p>
          </p:txBody>
        </p:sp>
        <p:sp>
          <p:nvSpPr>
            <p:cNvPr id="10" name="TextBox 10"/>
            <p:cNvSpPr txBox="1"/>
            <p:nvPr/>
          </p:nvSpPr>
          <p:spPr>
            <a:xfrm>
              <a:off x="8798558" y="0"/>
              <a:ext cx="3674958" cy="499533"/>
            </a:xfrm>
            <a:prstGeom prst="rect">
              <a:avLst/>
            </a:prstGeom>
          </p:spPr>
          <p:txBody>
            <a:bodyPr lIns="0" tIns="0" rIns="0" bIns="0" rtlCol="0" anchor="t"/>
            <a:lstStyle/>
            <a:p>
              <a:pPr algn="ctr">
                <a:lnSpc>
                  <a:spcPts val="3049"/>
                </a:lnSpc>
              </a:pPr>
              <a:r>
                <a:rPr lang="en-US" sz="2499">
                  <a:solidFill>
                    <a:srgbClr val="1E2328"/>
                  </a:solidFill>
                  <a:latin typeface="Montserrat"/>
                  <a:ea typeface="Montserrat"/>
                  <a:cs typeface="Montserrat"/>
                  <a:sym typeface="Montserrat"/>
                </a:rPr>
                <a:t>Module 6, Unit 2</a:t>
              </a:r>
            </a:p>
          </p:txBody>
        </p:sp>
      </p:grpSp>
      <p:grpSp>
        <p:nvGrpSpPr>
          <p:cNvPr id="11" name="Group 11"/>
          <p:cNvGrpSpPr/>
          <p:nvPr/>
        </p:nvGrpSpPr>
        <p:grpSpPr>
          <a:xfrm rot="-10800000">
            <a:off x="-4762" y="1019174"/>
            <a:ext cx="18297525" cy="9525"/>
            <a:chOff x="0" y="0"/>
            <a:chExt cx="24396700" cy="12700"/>
          </a:xfrm>
        </p:grpSpPr>
        <p:sp>
          <p:nvSpPr>
            <p:cNvPr id="12" name="Freeform 12"/>
            <p:cNvSpPr/>
            <p:nvPr/>
          </p:nvSpPr>
          <p:spPr>
            <a:xfrm>
              <a:off x="635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txBody>
            <a:bodyPr/>
            <a:lstStyle/>
            <a:p>
              <a:endParaRPr lang="it-IT"/>
            </a:p>
          </p:txBody>
        </p:sp>
      </p:grpSp>
      <p:sp>
        <p:nvSpPr>
          <p:cNvPr id="13" name="Freeform 13"/>
          <p:cNvSpPr/>
          <p:nvPr/>
        </p:nvSpPr>
        <p:spPr>
          <a:xfrm>
            <a:off x="0" y="1033462"/>
            <a:ext cx="6051534" cy="9253538"/>
          </a:xfrm>
          <a:custGeom>
            <a:avLst/>
            <a:gdLst/>
            <a:ahLst/>
            <a:cxnLst/>
            <a:rect l="l" t="t" r="r" b="b"/>
            <a:pathLst>
              <a:path w="6051534" h="9253538">
                <a:moveTo>
                  <a:pt x="0" y="0"/>
                </a:moveTo>
                <a:lnTo>
                  <a:pt x="6051534" y="0"/>
                </a:lnTo>
                <a:lnTo>
                  <a:pt x="6051534" y="9253538"/>
                </a:lnTo>
                <a:lnTo>
                  <a:pt x="0" y="92535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a:p>
        </p:txBody>
      </p:sp>
      <p:grpSp>
        <p:nvGrpSpPr>
          <p:cNvPr id="14" name="Group 14"/>
          <p:cNvGrpSpPr/>
          <p:nvPr/>
        </p:nvGrpSpPr>
        <p:grpSpPr>
          <a:xfrm>
            <a:off x="1092185" y="2967294"/>
            <a:ext cx="4119719" cy="1959102"/>
            <a:chOff x="0" y="0"/>
            <a:chExt cx="5492959" cy="2612136"/>
          </a:xfrm>
        </p:grpSpPr>
        <p:sp>
          <p:nvSpPr>
            <p:cNvPr id="15" name="Freeform 15"/>
            <p:cNvSpPr/>
            <p:nvPr/>
          </p:nvSpPr>
          <p:spPr>
            <a:xfrm>
              <a:off x="0" y="0"/>
              <a:ext cx="5492959" cy="2612136"/>
            </a:xfrm>
            <a:custGeom>
              <a:avLst/>
              <a:gdLst/>
              <a:ahLst/>
              <a:cxnLst/>
              <a:rect l="l" t="t" r="r" b="b"/>
              <a:pathLst>
                <a:path w="5492959" h="2612136">
                  <a:moveTo>
                    <a:pt x="0" y="0"/>
                  </a:moveTo>
                  <a:lnTo>
                    <a:pt x="5492959" y="0"/>
                  </a:lnTo>
                  <a:lnTo>
                    <a:pt x="5492959" y="2612136"/>
                  </a:lnTo>
                  <a:lnTo>
                    <a:pt x="0" y="2612136"/>
                  </a:lnTo>
                  <a:close/>
                </a:path>
              </a:pathLst>
            </a:custGeom>
            <a:solidFill>
              <a:srgbClr val="000000">
                <a:alpha val="0"/>
              </a:srgbClr>
            </a:solidFill>
          </p:spPr>
          <p:txBody>
            <a:bodyPr/>
            <a:lstStyle/>
            <a:p>
              <a:endParaRPr lang="it-IT"/>
            </a:p>
          </p:txBody>
        </p:sp>
        <p:sp>
          <p:nvSpPr>
            <p:cNvPr id="16" name="TextBox 16"/>
            <p:cNvSpPr txBox="1"/>
            <p:nvPr/>
          </p:nvSpPr>
          <p:spPr>
            <a:xfrm>
              <a:off x="0" y="114300"/>
              <a:ext cx="5492959" cy="2497836"/>
            </a:xfrm>
            <a:prstGeom prst="rect">
              <a:avLst/>
            </a:prstGeom>
          </p:spPr>
          <p:txBody>
            <a:bodyPr lIns="0" tIns="0" rIns="0" bIns="0" rtlCol="0" anchor="t"/>
            <a:lstStyle/>
            <a:p>
              <a:pPr algn="l">
                <a:lnSpc>
                  <a:spcPts val="6000"/>
                </a:lnSpc>
              </a:pPr>
              <a:r>
                <a:rPr lang="en-US" sz="6000">
                  <a:solidFill>
                    <a:srgbClr val="FFFFFF"/>
                  </a:solidFill>
                  <a:latin typeface="DM Serif Display"/>
                  <a:ea typeface="DM Serif Display"/>
                  <a:cs typeface="DM Serif Display"/>
                  <a:sym typeface="DM Serif Display"/>
                </a:rPr>
                <a:t>Learning</a:t>
              </a:r>
            </a:p>
            <a:p>
              <a:pPr algn="l">
                <a:lnSpc>
                  <a:spcPts val="6000"/>
                </a:lnSpc>
              </a:pPr>
              <a:r>
                <a:rPr lang="en-US" sz="6000">
                  <a:solidFill>
                    <a:srgbClr val="FFFFFF"/>
                  </a:solidFill>
                  <a:latin typeface="DM Serif Display"/>
                  <a:ea typeface="DM Serif Display"/>
                  <a:cs typeface="DM Serif Display"/>
                  <a:sym typeface="DM Serif Display"/>
                </a:rPr>
                <a:t>Objective</a:t>
              </a:r>
            </a:p>
          </p:txBody>
        </p:sp>
      </p:grpSp>
      <p:grpSp>
        <p:nvGrpSpPr>
          <p:cNvPr id="17" name="Group 17"/>
          <p:cNvGrpSpPr/>
          <p:nvPr/>
        </p:nvGrpSpPr>
        <p:grpSpPr>
          <a:xfrm>
            <a:off x="1092185" y="4977843"/>
            <a:ext cx="728566" cy="14287"/>
            <a:chOff x="0" y="0"/>
            <a:chExt cx="971421" cy="19049"/>
          </a:xfrm>
        </p:grpSpPr>
        <p:sp>
          <p:nvSpPr>
            <p:cNvPr id="18" name="Freeform 18"/>
            <p:cNvSpPr/>
            <p:nvPr/>
          </p:nvSpPr>
          <p:spPr>
            <a:xfrm>
              <a:off x="6350" y="0"/>
              <a:ext cx="958723" cy="19050"/>
            </a:xfrm>
            <a:custGeom>
              <a:avLst/>
              <a:gdLst/>
              <a:ahLst/>
              <a:cxnLst/>
              <a:rect l="l" t="t" r="r" b="b"/>
              <a:pathLst>
                <a:path w="958723" h="19050">
                  <a:moveTo>
                    <a:pt x="0" y="0"/>
                  </a:moveTo>
                  <a:lnTo>
                    <a:pt x="958723" y="6350"/>
                  </a:lnTo>
                  <a:lnTo>
                    <a:pt x="958596" y="19050"/>
                  </a:lnTo>
                  <a:lnTo>
                    <a:pt x="0" y="12700"/>
                  </a:lnTo>
                  <a:close/>
                </a:path>
              </a:pathLst>
            </a:custGeom>
            <a:solidFill>
              <a:srgbClr val="FFFFFF"/>
            </a:solidFill>
          </p:spPr>
          <p:txBody>
            <a:bodyPr/>
            <a:lstStyle/>
            <a:p>
              <a:endParaRPr lang="it-IT"/>
            </a:p>
          </p:txBody>
        </p:sp>
      </p:grpSp>
      <p:grpSp>
        <p:nvGrpSpPr>
          <p:cNvPr id="19" name="Group 19"/>
          <p:cNvGrpSpPr/>
          <p:nvPr/>
        </p:nvGrpSpPr>
        <p:grpSpPr>
          <a:xfrm>
            <a:off x="1041802" y="5190535"/>
            <a:ext cx="4090099" cy="5002633"/>
            <a:chOff x="-67177" y="-87646"/>
            <a:chExt cx="5453465" cy="6670178"/>
          </a:xfrm>
        </p:grpSpPr>
        <p:sp>
          <p:nvSpPr>
            <p:cNvPr id="20" name="Freeform 20"/>
            <p:cNvSpPr/>
            <p:nvPr/>
          </p:nvSpPr>
          <p:spPr>
            <a:xfrm>
              <a:off x="0" y="0"/>
              <a:ext cx="4670881" cy="6582532"/>
            </a:xfrm>
            <a:custGeom>
              <a:avLst/>
              <a:gdLst/>
              <a:ahLst/>
              <a:cxnLst/>
              <a:rect l="l" t="t" r="r" b="b"/>
              <a:pathLst>
                <a:path w="4670881" h="6582532">
                  <a:moveTo>
                    <a:pt x="0" y="0"/>
                  </a:moveTo>
                  <a:lnTo>
                    <a:pt x="4670881" y="0"/>
                  </a:lnTo>
                  <a:lnTo>
                    <a:pt x="4670881" y="6582532"/>
                  </a:lnTo>
                  <a:lnTo>
                    <a:pt x="0" y="6582532"/>
                  </a:lnTo>
                  <a:close/>
                </a:path>
              </a:pathLst>
            </a:custGeom>
            <a:solidFill>
              <a:srgbClr val="000000">
                <a:alpha val="0"/>
              </a:srgbClr>
            </a:solidFill>
          </p:spPr>
          <p:txBody>
            <a:bodyPr/>
            <a:lstStyle/>
            <a:p>
              <a:endParaRPr lang="it-IT"/>
            </a:p>
          </p:txBody>
        </p:sp>
        <p:sp>
          <p:nvSpPr>
            <p:cNvPr id="21" name="TextBox 21"/>
            <p:cNvSpPr txBox="1"/>
            <p:nvPr/>
          </p:nvSpPr>
          <p:spPr>
            <a:xfrm>
              <a:off x="-67177" y="-87646"/>
              <a:ext cx="5453465" cy="6639683"/>
            </a:xfrm>
            <a:prstGeom prst="rect">
              <a:avLst/>
            </a:prstGeom>
          </p:spPr>
          <p:txBody>
            <a:bodyPr lIns="0" tIns="0" rIns="0" bIns="0" rtlCol="0" anchor="t"/>
            <a:lstStyle/>
            <a:p>
              <a:pPr>
                <a:lnSpc>
                  <a:spcPts val="3299"/>
                </a:lnSpc>
              </a:pPr>
              <a:r>
                <a:rPr lang="en-US" sz="2199" dirty="0">
                  <a:solidFill>
                    <a:srgbClr val="FFFFFF"/>
                  </a:solidFill>
                  <a:latin typeface="Montserrat"/>
                  <a:ea typeface="Montserrat"/>
                  <a:cs typeface="Montserrat"/>
                  <a:sym typeface="Montserrat"/>
                </a:rPr>
                <a:t>The goal of the Unit is to equip learners with the knowledge and skills to navigate the most used</a:t>
              </a:r>
              <a:r>
                <a:rPr lang="en-US" sz="2199" b="1" dirty="0">
                  <a:solidFill>
                    <a:srgbClr val="FFFFFF"/>
                  </a:solidFill>
                  <a:latin typeface="Montserrat Bold"/>
                  <a:ea typeface="Montserrat Bold"/>
                  <a:cs typeface="Montserrat Bold"/>
                  <a:sym typeface="Montserrat Bold"/>
                </a:rPr>
                <a:t> 3D fashion design programs,</a:t>
              </a:r>
              <a:r>
                <a:rPr lang="en-US" sz="2199" dirty="0">
                  <a:solidFill>
                    <a:srgbClr val="FFFFFF"/>
                  </a:solidFill>
                  <a:latin typeface="Montserrat"/>
                  <a:ea typeface="Montserrat"/>
                  <a:cs typeface="Montserrat"/>
                  <a:sym typeface="Montserrat"/>
                </a:rPr>
                <a:t> understanding their</a:t>
              </a:r>
              <a:r>
                <a:rPr lang="en-US" sz="2199" b="1" dirty="0">
                  <a:solidFill>
                    <a:srgbClr val="FFFFFF"/>
                  </a:solidFill>
                  <a:latin typeface="Montserrat Bold"/>
                  <a:ea typeface="Montserrat Bold"/>
                  <a:cs typeface="Montserrat Bold"/>
                  <a:sym typeface="Montserrat Bold"/>
                </a:rPr>
                <a:t> features, functions, and benefits </a:t>
              </a:r>
              <a:r>
                <a:rPr lang="en-US" sz="2199" dirty="0">
                  <a:solidFill>
                    <a:srgbClr val="FFFFFF"/>
                  </a:solidFill>
                  <a:latin typeface="Montserrat"/>
                  <a:ea typeface="Montserrat"/>
                  <a:cs typeface="Montserrat"/>
                  <a:sym typeface="Montserrat"/>
                </a:rPr>
                <a:t>in digital garment creation, patternmaking, and fit simulation.</a:t>
              </a:r>
              <a:endParaRPr lang="it-IT">
                <a:ea typeface="Calibri"/>
                <a:cs typeface="Calibri"/>
              </a:endParaRPr>
            </a:p>
          </p:txBody>
        </p:sp>
      </p:grpSp>
      <p:sp>
        <p:nvSpPr>
          <p:cNvPr id="22" name="Freeform 22"/>
          <p:cNvSpPr/>
          <p:nvPr/>
        </p:nvSpPr>
        <p:spPr>
          <a:xfrm>
            <a:off x="5604996" y="5305711"/>
            <a:ext cx="699514" cy="699514"/>
          </a:xfrm>
          <a:custGeom>
            <a:avLst/>
            <a:gdLst/>
            <a:ahLst/>
            <a:cxnLst/>
            <a:rect l="l" t="t" r="r" b="b"/>
            <a:pathLst>
              <a:path w="699514" h="699514">
                <a:moveTo>
                  <a:pt x="0" y="0"/>
                </a:moveTo>
                <a:lnTo>
                  <a:pt x="699514" y="0"/>
                </a:lnTo>
                <a:lnTo>
                  <a:pt x="699514" y="699514"/>
                </a:lnTo>
                <a:lnTo>
                  <a:pt x="0" y="69951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it-IT"/>
          </a:p>
        </p:txBody>
      </p:sp>
      <p:grpSp>
        <p:nvGrpSpPr>
          <p:cNvPr id="23" name="Group 23"/>
          <p:cNvGrpSpPr/>
          <p:nvPr/>
        </p:nvGrpSpPr>
        <p:grpSpPr>
          <a:xfrm>
            <a:off x="6736672" y="2881070"/>
            <a:ext cx="9601147" cy="2926249"/>
            <a:chOff x="0" y="0"/>
            <a:chExt cx="12801529" cy="3901665"/>
          </a:xfrm>
        </p:grpSpPr>
        <p:sp>
          <p:nvSpPr>
            <p:cNvPr id="24" name="Freeform 24"/>
            <p:cNvSpPr/>
            <p:nvPr/>
          </p:nvSpPr>
          <p:spPr>
            <a:xfrm>
              <a:off x="0" y="0"/>
              <a:ext cx="12801529" cy="3901665"/>
            </a:xfrm>
            <a:custGeom>
              <a:avLst/>
              <a:gdLst/>
              <a:ahLst/>
              <a:cxnLst/>
              <a:rect l="l" t="t" r="r" b="b"/>
              <a:pathLst>
                <a:path w="12801529" h="3901665">
                  <a:moveTo>
                    <a:pt x="0" y="0"/>
                  </a:moveTo>
                  <a:lnTo>
                    <a:pt x="12801529" y="0"/>
                  </a:lnTo>
                  <a:lnTo>
                    <a:pt x="12801529" y="3901665"/>
                  </a:lnTo>
                  <a:lnTo>
                    <a:pt x="0" y="3901665"/>
                  </a:lnTo>
                  <a:close/>
                </a:path>
              </a:pathLst>
            </a:custGeom>
            <a:solidFill>
              <a:srgbClr val="000000">
                <a:alpha val="0"/>
              </a:srgbClr>
            </a:solidFill>
          </p:spPr>
          <p:txBody>
            <a:bodyPr/>
            <a:lstStyle/>
            <a:p>
              <a:endParaRPr lang="it-IT"/>
            </a:p>
          </p:txBody>
        </p:sp>
        <p:sp>
          <p:nvSpPr>
            <p:cNvPr id="25" name="TextBox 25"/>
            <p:cNvSpPr txBox="1"/>
            <p:nvPr/>
          </p:nvSpPr>
          <p:spPr>
            <a:xfrm>
              <a:off x="0" y="-57150"/>
              <a:ext cx="12801529" cy="3958815"/>
            </a:xfrm>
            <a:prstGeom prst="rect">
              <a:avLst/>
            </a:prstGeom>
          </p:spPr>
          <p:txBody>
            <a:bodyPr lIns="0" tIns="0" rIns="0" bIns="0" rtlCol="0" anchor="t"/>
            <a:lstStyle/>
            <a:p>
              <a:pPr algn="just">
                <a:lnSpc>
                  <a:spcPts val="3299"/>
                </a:lnSpc>
              </a:pPr>
              <a:r>
                <a:rPr lang="en-US" sz="2150" dirty="0">
                  <a:solidFill>
                    <a:srgbClr val="1E2328"/>
                  </a:solidFill>
                  <a:latin typeface="Montserrat"/>
                  <a:ea typeface="Montserrat"/>
                  <a:cs typeface="Montserrat"/>
                  <a:sym typeface="Montserrat"/>
                </a:rPr>
                <a:t>This Unit targets learners who are seeking basic knowledge on the different 3D software (free or for fee) available for fashion design, with a focus on the most used or common ones </a:t>
              </a:r>
            </a:p>
          </p:txBody>
        </p:sp>
      </p:grpSp>
      <p:grpSp>
        <p:nvGrpSpPr>
          <p:cNvPr id="26" name="Group 26"/>
          <p:cNvGrpSpPr/>
          <p:nvPr/>
        </p:nvGrpSpPr>
        <p:grpSpPr>
          <a:xfrm>
            <a:off x="6736672" y="1394773"/>
            <a:ext cx="6832707" cy="1197102"/>
            <a:chOff x="0" y="0"/>
            <a:chExt cx="9110276" cy="1596136"/>
          </a:xfrm>
        </p:grpSpPr>
        <p:sp>
          <p:nvSpPr>
            <p:cNvPr id="27" name="Freeform 27"/>
            <p:cNvSpPr/>
            <p:nvPr/>
          </p:nvSpPr>
          <p:spPr>
            <a:xfrm>
              <a:off x="0" y="0"/>
              <a:ext cx="9110276" cy="1596136"/>
            </a:xfrm>
            <a:custGeom>
              <a:avLst/>
              <a:gdLst/>
              <a:ahLst/>
              <a:cxnLst/>
              <a:rect l="l" t="t" r="r" b="b"/>
              <a:pathLst>
                <a:path w="9110276" h="1596136">
                  <a:moveTo>
                    <a:pt x="0" y="0"/>
                  </a:moveTo>
                  <a:lnTo>
                    <a:pt x="9110276" y="0"/>
                  </a:lnTo>
                  <a:lnTo>
                    <a:pt x="9110276" y="1596136"/>
                  </a:lnTo>
                  <a:lnTo>
                    <a:pt x="0" y="1596136"/>
                  </a:lnTo>
                  <a:close/>
                </a:path>
              </a:pathLst>
            </a:custGeom>
            <a:solidFill>
              <a:srgbClr val="000000">
                <a:alpha val="0"/>
              </a:srgbClr>
            </a:solidFill>
          </p:spPr>
          <p:txBody>
            <a:bodyPr/>
            <a:lstStyle/>
            <a:p>
              <a:endParaRPr lang="it-IT"/>
            </a:p>
          </p:txBody>
        </p:sp>
        <p:sp>
          <p:nvSpPr>
            <p:cNvPr id="28" name="TextBox 28"/>
            <p:cNvSpPr txBox="1"/>
            <p:nvPr/>
          </p:nvSpPr>
          <p:spPr>
            <a:xfrm>
              <a:off x="0" y="114300"/>
              <a:ext cx="9110276" cy="1481836"/>
            </a:xfrm>
            <a:prstGeom prst="rect">
              <a:avLst/>
            </a:prstGeom>
          </p:spPr>
          <p:txBody>
            <a:bodyPr lIns="0" tIns="0" rIns="0" bIns="0" rtlCol="0" anchor="t"/>
            <a:lstStyle/>
            <a:p>
              <a:pPr algn="l">
                <a:lnSpc>
                  <a:spcPts val="6000"/>
                </a:lnSpc>
              </a:pPr>
              <a:r>
                <a:rPr lang="en-US" sz="6000">
                  <a:solidFill>
                    <a:srgbClr val="1E2328"/>
                  </a:solidFill>
                  <a:latin typeface="DM Serif Display"/>
                  <a:ea typeface="DM Serif Display"/>
                  <a:cs typeface="DM Serif Display"/>
                  <a:sym typeface="DM Serif Display"/>
                </a:rPr>
                <a:t>Target Audience</a:t>
              </a:r>
            </a:p>
          </p:txBody>
        </p:sp>
      </p:grpSp>
      <p:grpSp>
        <p:nvGrpSpPr>
          <p:cNvPr id="29" name="Group 29"/>
          <p:cNvGrpSpPr/>
          <p:nvPr/>
        </p:nvGrpSpPr>
        <p:grpSpPr>
          <a:xfrm>
            <a:off x="6736672" y="7287138"/>
            <a:ext cx="9601147" cy="2889056"/>
            <a:chOff x="0" y="0"/>
            <a:chExt cx="12801529" cy="3852074"/>
          </a:xfrm>
        </p:grpSpPr>
        <p:sp>
          <p:nvSpPr>
            <p:cNvPr id="30" name="Freeform 30"/>
            <p:cNvSpPr/>
            <p:nvPr/>
          </p:nvSpPr>
          <p:spPr>
            <a:xfrm>
              <a:off x="0" y="0"/>
              <a:ext cx="12801529" cy="3852075"/>
            </a:xfrm>
            <a:custGeom>
              <a:avLst/>
              <a:gdLst/>
              <a:ahLst/>
              <a:cxnLst/>
              <a:rect l="l" t="t" r="r" b="b"/>
              <a:pathLst>
                <a:path w="12801529" h="3852075">
                  <a:moveTo>
                    <a:pt x="0" y="0"/>
                  </a:moveTo>
                  <a:lnTo>
                    <a:pt x="12801529" y="0"/>
                  </a:lnTo>
                  <a:lnTo>
                    <a:pt x="12801529" y="3852075"/>
                  </a:lnTo>
                  <a:lnTo>
                    <a:pt x="0" y="3852075"/>
                  </a:lnTo>
                  <a:close/>
                </a:path>
              </a:pathLst>
            </a:custGeom>
            <a:solidFill>
              <a:srgbClr val="000000">
                <a:alpha val="0"/>
              </a:srgbClr>
            </a:solidFill>
          </p:spPr>
          <p:txBody>
            <a:bodyPr/>
            <a:lstStyle/>
            <a:p>
              <a:endParaRPr lang="it-IT"/>
            </a:p>
          </p:txBody>
        </p:sp>
        <p:sp>
          <p:nvSpPr>
            <p:cNvPr id="31" name="TextBox 31"/>
            <p:cNvSpPr txBox="1"/>
            <p:nvPr/>
          </p:nvSpPr>
          <p:spPr>
            <a:xfrm>
              <a:off x="0" y="-57150"/>
              <a:ext cx="12801529" cy="3909224"/>
            </a:xfrm>
            <a:prstGeom prst="rect">
              <a:avLst/>
            </a:prstGeom>
          </p:spPr>
          <p:txBody>
            <a:bodyPr lIns="0" tIns="0" rIns="0" bIns="0" rtlCol="0" anchor="t"/>
            <a:lstStyle/>
            <a:p>
              <a:pPr algn="l">
                <a:lnSpc>
                  <a:spcPts val="3298"/>
                </a:lnSpc>
              </a:pPr>
              <a:r>
                <a:rPr lang="en-US" sz="2199" dirty="0">
                  <a:solidFill>
                    <a:srgbClr val="1E2328"/>
                  </a:solidFill>
                  <a:latin typeface="Montserrat" panose="00000500000000000000" pitchFamily="2" charset="0"/>
                  <a:ea typeface="Montserrat Bold"/>
                  <a:cs typeface="Montserrat Bold"/>
                  <a:sym typeface="Montserrat Bold"/>
                </a:rPr>
                <a:t>3D Fashion Design Software, Precision &amp; Efficiency</a:t>
              </a:r>
              <a:r>
                <a:rPr lang="en-US" sz="2199" dirty="0">
                  <a:solidFill>
                    <a:srgbClr val="1E2328"/>
                  </a:solidFill>
                  <a:latin typeface="Montserrat" panose="00000500000000000000" pitchFamily="2" charset="0"/>
                  <a:ea typeface="Montserrat"/>
                  <a:cs typeface="Montserrat"/>
                  <a:sym typeface="Montserrat"/>
                </a:rPr>
                <a:t> </a:t>
              </a:r>
              <a:r>
                <a:rPr lang="en-US" sz="2199" dirty="0">
                  <a:solidFill>
                    <a:srgbClr val="1E2328"/>
                  </a:solidFill>
                  <a:latin typeface="Montserrat" panose="00000500000000000000" pitchFamily="2" charset="0"/>
                  <a:ea typeface="Montserrat Bold"/>
                  <a:cs typeface="Montserrat Bold"/>
                  <a:sym typeface="Montserrat Bold"/>
                </a:rPr>
                <a:t>in Measurements, Sustainability in Fashion, Free vs. Paid</a:t>
              </a:r>
              <a:r>
                <a:rPr lang="en-US" sz="2199" dirty="0">
                  <a:solidFill>
                    <a:srgbClr val="1E2328"/>
                  </a:solidFill>
                  <a:latin typeface="Montserrat" panose="00000500000000000000" pitchFamily="2" charset="0"/>
                  <a:ea typeface="Montserrat"/>
                  <a:cs typeface="Montserrat"/>
                  <a:sym typeface="Montserrat"/>
                </a:rPr>
                <a:t> </a:t>
              </a:r>
              <a:r>
                <a:rPr lang="en-US" sz="2199" dirty="0">
                  <a:solidFill>
                    <a:srgbClr val="1E2328"/>
                  </a:solidFill>
                  <a:latin typeface="Montserrat" panose="00000500000000000000" pitchFamily="2" charset="0"/>
                  <a:ea typeface="Montserrat Bold"/>
                  <a:cs typeface="Montserrat Bold"/>
                  <a:sym typeface="Montserrat Bold"/>
                </a:rPr>
                <a:t>Software, Overview of Key Programs (Blender, </a:t>
              </a:r>
              <a:r>
                <a:rPr lang="en-US" sz="2199" dirty="0" err="1">
                  <a:solidFill>
                    <a:srgbClr val="1E2328"/>
                  </a:solidFill>
                  <a:latin typeface="Montserrat" panose="00000500000000000000" pitchFamily="2" charset="0"/>
                  <a:ea typeface="Montserrat Bold"/>
                  <a:cs typeface="Montserrat Bold"/>
                  <a:sym typeface="Montserrat Bold"/>
                </a:rPr>
                <a:t>Tinkercad</a:t>
              </a:r>
              <a:r>
                <a:rPr lang="en-US" sz="2199" dirty="0">
                  <a:solidFill>
                    <a:srgbClr val="1E2328"/>
                  </a:solidFill>
                  <a:latin typeface="Montserrat" panose="00000500000000000000" pitchFamily="2" charset="0"/>
                  <a:ea typeface="Montserrat Bold"/>
                  <a:cs typeface="Montserrat Bold"/>
                  <a:sym typeface="Montserrat Bold"/>
                </a:rPr>
                <a:t>, SketchUp, </a:t>
              </a:r>
              <a:r>
                <a:rPr lang="en-US" sz="2199" dirty="0" err="1">
                  <a:solidFill>
                    <a:srgbClr val="1E2328"/>
                  </a:solidFill>
                  <a:latin typeface="Montserrat" panose="00000500000000000000" pitchFamily="2" charset="0"/>
                  <a:ea typeface="Montserrat Bold"/>
                  <a:cs typeface="Montserrat Bold"/>
                  <a:sym typeface="Montserrat Bold"/>
                </a:rPr>
                <a:t>OpenSCAD</a:t>
              </a:r>
              <a:r>
                <a:rPr lang="en-US" sz="2199" dirty="0">
                  <a:solidFill>
                    <a:srgbClr val="1E2328"/>
                  </a:solidFill>
                  <a:latin typeface="Montserrat" panose="00000500000000000000" pitchFamily="2" charset="0"/>
                  <a:ea typeface="Montserrat Bold"/>
                  <a:cs typeface="Montserrat Bold"/>
                  <a:sym typeface="Montserrat Bold"/>
                </a:rPr>
                <a:t>, CLO 3D, Marvelous Designer, </a:t>
              </a:r>
              <a:r>
                <a:rPr lang="en-US" sz="2199" dirty="0" err="1">
                  <a:solidFill>
                    <a:srgbClr val="1E2328"/>
                  </a:solidFill>
                  <a:latin typeface="Montserrat" panose="00000500000000000000" pitchFamily="2" charset="0"/>
                  <a:ea typeface="Montserrat Bold"/>
                  <a:cs typeface="Montserrat Bold"/>
                  <a:sym typeface="Montserrat Bold"/>
                </a:rPr>
                <a:t>Optitex</a:t>
              </a:r>
              <a:r>
                <a:rPr lang="en-US" sz="2199" dirty="0">
                  <a:solidFill>
                    <a:srgbClr val="1E2328"/>
                  </a:solidFill>
                  <a:latin typeface="Montserrat" panose="00000500000000000000" pitchFamily="2" charset="0"/>
                  <a:ea typeface="Montserrat Bold"/>
                  <a:cs typeface="Montserrat Bold"/>
                  <a:sym typeface="Montserrat Bold"/>
                </a:rPr>
                <a:t>, and </a:t>
              </a:r>
              <a:r>
                <a:rPr lang="en-US" sz="2199" dirty="0" err="1">
                  <a:solidFill>
                    <a:srgbClr val="1E2328"/>
                  </a:solidFill>
                  <a:latin typeface="Montserrat" panose="00000500000000000000" pitchFamily="2" charset="0"/>
                  <a:ea typeface="Montserrat Bold"/>
                  <a:cs typeface="Montserrat Bold"/>
                  <a:sym typeface="Montserrat Bold"/>
                </a:rPr>
                <a:t>Tailornova</a:t>
              </a:r>
              <a:r>
                <a:rPr lang="en-US" sz="2199" dirty="0">
                  <a:solidFill>
                    <a:srgbClr val="1E2328"/>
                  </a:solidFill>
                  <a:latin typeface="Montserrat" panose="00000500000000000000" pitchFamily="2" charset="0"/>
                  <a:ea typeface="Montserrat Bold"/>
                  <a:cs typeface="Montserrat Bold"/>
                  <a:sym typeface="Montserrat Bold"/>
                </a:rPr>
                <a:t>)</a:t>
              </a:r>
            </a:p>
          </p:txBody>
        </p:sp>
      </p:grpSp>
      <p:grpSp>
        <p:nvGrpSpPr>
          <p:cNvPr id="32" name="Group 32"/>
          <p:cNvGrpSpPr/>
          <p:nvPr/>
        </p:nvGrpSpPr>
        <p:grpSpPr>
          <a:xfrm>
            <a:off x="6736672" y="6096513"/>
            <a:ext cx="6832707" cy="1197102"/>
            <a:chOff x="0" y="0"/>
            <a:chExt cx="9110276" cy="1596136"/>
          </a:xfrm>
        </p:grpSpPr>
        <p:sp>
          <p:nvSpPr>
            <p:cNvPr id="33" name="Freeform 33"/>
            <p:cNvSpPr/>
            <p:nvPr/>
          </p:nvSpPr>
          <p:spPr>
            <a:xfrm>
              <a:off x="0" y="0"/>
              <a:ext cx="9110276" cy="1596136"/>
            </a:xfrm>
            <a:custGeom>
              <a:avLst/>
              <a:gdLst/>
              <a:ahLst/>
              <a:cxnLst/>
              <a:rect l="l" t="t" r="r" b="b"/>
              <a:pathLst>
                <a:path w="9110276" h="1596136">
                  <a:moveTo>
                    <a:pt x="0" y="0"/>
                  </a:moveTo>
                  <a:lnTo>
                    <a:pt x="9110276" y="0"/>
                  </a:lnTo>
                  <a:lnTo>
                    <a:pt x="9110276" y="1596136"/>
                  </a:lnTo>
                  <a:lnTo>
                    <a:pt x="0" y="1596136"/>
                  </a:lnTo>
                  <a:close/>
                </a:path>
              </a:pathLst>
            </a:custGeom>
            <a:solidFill>
              <a:srgbClr val="000000">
                <a:alpha val="0"/>
              </a:srgbClr>
            </a:solidFill>
          </p:spPr>
          <p:txBody>
            <a:bodyPr/>
            <a:lstStyle/>
            <a:p>
              <a:endParaRPr lang="it-IT"/>
            </a:p>
          </p:txBody>
        </p:sp>
        <p:sp>
          <p:nvSpPr>
            <p:cNvPr id="34" name="TextBox 34"/>
            <p:cNvSpPr txBox="1"/>
            <p:nvPr/>
          </p:nvSpPr>
          <p:spPr>
            <a:xfrm>
              <a:off x="0" y="114300"/>
              <a:ext cx="9110276" cy="1481836"/>
            </a:xfrm>
            <a:prstGeom prst="rect">
              <a:avLst/>
            </a:prstGeom>
          </p:spPr>
          <p:txBody>
            <a:bodyPr lIns="0" tIns="0" rIns="0" bIns="0" rtlCol="0" anchor="t"/>
            <a:lstStyle/>
            <a:p>
              <a:pPr algn="l">
                <a:lnSpc>
                  <a:spcPts val="6000"/>
                </a:lnSpc>
              </a:pPr>
              <a:r>
                <a:rPr lang="en-US" sz="6000">
                  <a:solidFill>
                    <a:srgbClr val="1E2328"/>
                  </a:solidFill>
                  <a:latin typeface="DM Serif Display"/>
                  <a:ea typeface="DM Serif Display"/>
                  <a:cs typeface="DM Serif Display"/>
                  <a:sym typeface="DM Serif Display"/>
                </a:rPr>
                <a:t>Key concepts</a:t>
              </a:r>
            </a:p>
          </p:txBody>
        </p:sp>
      </p:grpSp>
      <p:grpSp>
        <p:nvGrpSpPr>
          <p:cNvPr id="35" name="Group 35"/>
          <p:cNvGrpSpPr/>
          <p:nvPr/>
        </p:nvGrpSpPr>
        <p:grpSpPr>
          <a:xfrm>
            <a:off x="1031566" y="351095"/>
            <a:ext cx="4506489" cy="384175"/>
            <a:chOff x="0" y="0"/>
            <a:chExt cx="6008652" cy="512233"/>
          </a:xfrm>
        </p:grpSpPr>
        <p:sp>
          <p:nvSpPr>
            <p:cNvPr id="36" name="Freeform 36"/>
            <p:cNvSpPr/>
            <p:nvPr/>
          </p:nvSpPr>
          <p:spPr>
            <a:xfrm>
              <a:off x="0" y="0"/>
              <a:ext cx="6008652" cy="512233"/>
            </a:xfrm>
            <a:custGeom>
              <a:avLst/>
              <a:gdLst/>
              <a:ahLst/>
              <a:cxnLst/>
              <a:rect l="l" t="t" r="r" b="b"/>
              <a:pathLst>
                <a:path w="6008652" h="512233">
                  <a:moveTo>
                    <a:pt x="0" y="0"/>
                  </a:moveTo>
                  <a:lnTo>
                    <a:pt x="6008652" y="0"/>
                  </a:lnTo>
                  <a:lnTo>
                    <a:pt x="6008652" y="512233"/>
                  </a:lnTo>
                  <a:lnTo>
                    <a:pt x="0" y="512233"/>
                  </a:lnTo>
                  <a:close/>
                </a:path>
              </a:pathLst>
            </a:custGeom>
            <a:solidFill>
              <a:srgbClr val="000000">
                <a:alpha val="0"/>
              </a:srgbClr>
            </a:solidFill>
          </p:spPr>
          <p:txBody>
            <a:bodyPr/>
            <a:lstStyle/>
            <a:p>
              <a:endParaRPr lang="it-IT"/>
            </a:p>
          </p:txBody>
        </p:sp>
        <p:sp>
          <p:nvSpPr>
            <p:cNvPr id="37" name="TextBox 37"/>
            <p:cNvSpPr txBox="1"/>
            <p:nvPr/>
          </p:nvSpPr>
          <p:spPr>
            <a:xfrm>
              <a:off x="0" y="-9525"/>
              <a:ext cx="6008652" cy="521758"/>
            </a:xfrm>
            <a:prstGeom prst="rect">
              <a:avLst/>
            </a:prstGeom>
          </p:spPr>
          <p:txBody>
            <a:bodyPr lIns="0" tIns="0" rIns="0" bIns="0" rtlCol="0" anchor="t"/>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grpSp>
      <p:sp>
        <p:nvSpPr>
          <p:cNvPr id="38" name="TextBox 38"/>
          <p:cNvSpPr txBox="1"/>
          <p:nvPr/>
        </p:nvSpPr>
        <p:spPr>
          <a:xfrm rot="16200000">
            <a:off x="15869100" y="7480923"/>
            <a:ext cx="3286090"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7" tooltip="https://www.fashionupproject.com"/>
              </a:rPr>
              <a:t>www.fashionupproject.com</a:t>
            </a:r>
            <a:endParaRPr lang="en-US" sz="1800" u="sng">
              <a:solidFill>
                <a:srgbClr val="1E2328"/>
              </a:solidFill>
              <a:latin typeface="Montserrat"/>
              <a:ea typeface="Montserrat"/>
              <a:cs typeface="Montserrat"/>
              <a:sym typeface="Montserrat"/>
              <a:hlinkClick r:id="rId7" tooltip="https://www.fashionupproject.com"/>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FCF5A"/>
        </a:solidFill>
        <a:effectLst/>
      </p:bgPr>
    </p:bg>
    <p:spTree>
      <p:nvGrpSpPr>
        <p:cNvPr id="1" name=""/>
        <p:cNvGrpSpPr/>
        <p:nvPr/>
      </p:nvGrpSpPr>
      <p:grpSpPr>
        <a:xfrm>
          <a:off x="0" y="0"/>
          <a:ext cx="0" cy="0"/>
          <a:chOff x="0" y="0"/>
          <a:chExt cx="0" cy="0"/>
        </a:xfrm>
      </p:grpSpPr>
      <p:grpSp>
        <p:nvGrpSpPr>
          <p:cNvPr id="2" name="Group 2"/>
          <p:cNvGrpSpPr/>
          <p:nvPr/>
        </p:nvGrpSpPr>
        <p:grpSpPr>
          <a:xfrm>
            <a:off x="16670568" y="-4762"/>
            <a:ext cx="9525" cy="10296525"/>
            <a:chOff x="0" y="0"/>
            <a:chExt cx="12700" cy="13728700"/>
          </a:xfrm>
        </p:grpSpPr>
        <p:sp>
          <p:nvSpPr>
            <p:cNvPr id="3" name="Freeform 3"/>
            <p:cNvSpPr/>
            <p:nvPr/>
          </p:nvSpPr>
          <p:spPr>
            <a:xfrm>
              <a:off x="0" y="8509"/>
              <a:ext cx="16891" cy="13716001"/>
            </a:xfrm>
            <a:custGeom>
              <a:avLst/>
              <a:gdLst/>
              <a:ahLst/>
              <a:cxnLst/>
              <a:rect l="l" t="t" r="r" b="b"/>
              <a:pathLst>
                <a:path w="16891" h="13716001">
                  <a:moveTo>
                    <a:pt x="0" y="13716001"/>
                  </a:moveTo>
                  <a:lnTo>
                    <a:pt x="0" y="0"/>
                  </a:lnTo>
                  <a:lnTo>
                    <a:pt x="16891" y="0"/>
                  </a:lnTo>
                  <a:lnTo>
                    <a:pt x="16891" y="13716001"/>
                  </a:lnTo>
                  <a:close/>
                </a:path>
              </a:pathLst>
            </a:custGeom>
            <a:solidFill>
              <a:srgbClr val="1E2328"/>
            </a:solidFill>
          </p:spPr>
          <p:txBody>
            <a:bodyPr/>
            <a:lstStyle/>
            <a:p>
              <a:endParaRPr lang="it-IT"/>
            </a:p>
          </p:txBody>
        </p:sp>
      </p:grpSp>
      <p:grpSp>
        <p:nvGrpSpPr>
          <p:cNvPr id="4" name="Group 4"/>
          <p:cNvGrpSpPr/>
          <p:nvPr/>
        </p:nvGrpSpPr>
        <p:grpSpPr>
          <a:xfrm rot="-10800000">
            <a:off x="-4762" y="1019175"/>
            <a:ext cx="18297525" cy="9525"/>
            <a:chOff x="0" y="0"/>
            <a:chExt cx="24396700" cy="12700"/>
          </a:xfrm>
        </p:grpSpPr>
        <p:sp>
          <p:nvSpPr>
            <p:cNvPr id="5" name="Freeform 5"/>
            <p:cNvSpPr/>
            <p:nvPr/>
          </p:nvSpPr>
          <p:spPr>
            <a:xfrm>
              <a:off x="8509" y="0"/>
              <a:ext cx="24384001" cy="16891"/>
            </a:xfrm>
            <a:custGeom>
              <a:avLst/>
              <a:gdLst/>
              <a:ahLst/>
              <a:cxnLst/>
              <a:rect l="l" t="t" r="r" b="b"/>
              <a:pathLst>
                <a:path w="24384001" h="16891">
                  <a:moveTo>
                    <a:pt x="0" y="0"/>
                  </a:moveTo>
                  <a:lnTo>
                    <a:pt x="24384001" y="0"/>
                  </a:lnTo>
                  <a:lnTo>
                    <a:pt x="24384001" y="16891"/>
                  </a:lnTo>
                  <a:lnTo>
                    <a:pt x="0" y="16891"/>
                  </a:lnTo>
                  <a:close/>
                </a:path>
              </a:pathLst>
            </a:custGeom>
            <a:solidFill>
              <a:srgbClr val="1E2328"/>
            </a:solidFill>
          </p:spPr>
          <p:txBody>
            <a:bodyPr/>
            <a:lstStyle/>
            <a:p>
              <a:endParaRPr lang="it-IT"/>
            </a:p>
          </p:txBody>
        </p:sp>
      </p:grpSp>
      <p:grpSp>
        <p:nvGrpSpPr>
          <p:cNvPr id="6" name="Group 6"/>
          <p:cNvGrpSpPr/>
          <p:nvPr/>
        </p:nvGrpSpPr>
        <p:grpSpPr>
          <a:xfrm>
            <a:off x="16675330" y="1028700"/>
            <a:ext cx="1612669" cy="1612670"/>
            <a:chOff x="0" y="0"/>
            <a:chExt cx="2150226" cy="2150226"/>
          </a:xfrm>
        </p:grpSpPr>
        <p:sp>
          <p:nvSpPr>
            <p:cNvPr id="7" name="Freeform 7"/>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2"/>
              <a:stretch>
                <a:fillRect/>
              </a:stretch>
            </a:blipFill>
          </p:spPr>
          <p:txBody>
            <a:bodyPr/>
            <a:lstStyle/>
            <a:p>
              <a:endParaRPr lang="it-IT"/>
            </a:p>
          </p:txBody>
        </p:sp>
      </p:grpSp>
      <p:grpSp>
        <p:nvGrpSpPr>
          <p:cNvPr id="8" name="Group 8"/>
          <p:cNvGrpSpPr/>
          <p:nvPr/>
        </p:nvGrpSpPr>
        <p:grpSpPr>
          <a:xfrm>
            <a:off x="9630059" y="329406"/>
            <a:ext cx="6916739" cy="374650"/>
            <a:chOff x="0" y="0"/>
            <a:chExt cx="9222317" cy="499533"/>
          </a:xfrm>
        </p:grpSpPr>
        <p:sp>
          <p:nvSpPr>
            <p:cNvPr id="9" name="Freeform 9"/>
            <p:cNvSpPr/>
            <p:nvPr/>
          </p:nvSpPr>
          <p:spPr>
            <a:xfrm>
              <a:off x="0" y="0"/>
              <a:ext cx="3674958" cy="499533"/>
            </a:xfrm>
            <a:custGeom>
              <a:avLst/>
              <a:gdLst/>
              <a:ahLst/>
              <a:cxnLst/>
              <a:rect l="l" t="t" r="r" b="b"/>
              <a:pathLst>
                <a:path w="3674958" h="499533">
                  <a:moveTo>
                    <a:pt x="0" y="0"/>
                  </a:moveTo>
                  <a:lnTo>
                    <a:pt x="3674958" y="0"/>
                  </a:lnTo>
                  <a:lnTo>
                    <a:pt x="3674958" y="499533"/>
                  </a:lnTo>
                  <a:lnTo>
                    <a:pt x="0" y="499533"/>
                  </a:lnTo>
                  <a:close/>
                </a:path>
              </a:pathLst>
            </a:custGeom>
            <a:solidFill>
              <a:srgbClr val="000000">
                <a:alpha val="0"/>
              </a:srgbClr>
            </a:solidFill>
          </p:spPr>
          <p:txBody>
            <a:bodyPr/>
            <a:lstStyle/>
            <a:p>
              <a:endParaRPr lang="it-IT"/>
            </a:p>
          </p:txBody>
        </p:sp>
        <p:sp>
          <p:nvSpPr>
            <p:cNvPr id="10" name="TextBox 10"/>
            <p:cNvSpPr txBox="1"/>
            <p:nvPr/>
          </p:nvSpPr>
          <p:spPr>
            <a:xfrm>
              <a:off x="5547359" y="0"/>
              <a:ext cx="3674958" cy="499533"/>
            </a:xfrm>
            <a:prstGeom prst="rect">
              <a:avLst/>
            </a:prstGeom>
          </p:spPr>
          <p:txBody>
            <a:bodyPr lIns="0" tIns="0" rIns="0" bIns="0" rtlCol="0" anchor="t"/>
            <a:lstStyle/>
            <a:p>
              <a:pPr algn="ctr">
                <a:lnSpc>
                  <a:spcPts val="3049"/>
                </a:lnSpc>
              </a:pPr>
              <a:r>
                <a:rPr lang="en-US" sz="2499">
                  <a:solidFill>
                    <a:srgbClr val="1E2328"/>
                  </a:solidFill>
                  <a:latin typeface="Montserrat"/>
                  <a:ea typeface="Montserrat"/>
                  <a:cs typeface="Montserrat"/>
                  <a:sym typeface="Montserrat"/>
                </a:rPr>
                <a:t>Module 6, Unit 2</a:t>
              </a:r>
            </a:p>
          </p:txBody>
        </p:sp>
      </p:grpSp>
      <p:sp>
        <p:nvSpPr>
          <p:cNvPr id="11" name="Freeform 11"/>
          <p:cNvSpPr/>
          <p:nvPr/>
        </p:nvSpPr>
        <p:spPr>
          <a:xfrm>
            <a:off x="8127431" y="1028700"/>
            <a:ext cx="8545347" cy="7210425"/>
          </a:xfrm>
          <a:custGeom>
            <a:avLst/>
            <a:gdLst/>
            <a:ahLst/>
            <a:cxnLst/>
            <a:rect l="l" t="t" r="r" b="b"/>
            <a:pathLst>
              <a:path w="8545347" h="7210425">
                <a:moveTo>
                  <a:pt x="0" y="0"/>
                </a:moveTo>
                <a:lnTo>
                  <a:pt x="8545347" y="0"/>
                </a:lnTo>
                <a:lnTo>
                  <a:pt x="8545347" y="7210425"/>
                </a:lnTo>
                <a:lnTo>
                  <a:pt x="0" y="7210425"/>
                </a:lnTo>
                <a:lnTo>
                  <a:pt x="0" y="0"/>
                </a:lnTo>
                <a:close/>
              </a:path>
            </a:pathLst>
          </a:custGeom>
          <a:blipFill>
            <a:blip r:embed="rId3"/>
            <a:stretch>
              <a:fillRect t="-5128" b="-41183"/>
            </a:stretch>
          </a:blipFill>
        </p:spPr>
        <p:txBody>
          <a:bodyPr/>
          <a:lstStyle/>
          <a:p>
            <a:endParaRPr lang="it-IT"/>
          </a:p>
        </p:txBody>
      </p:sp>
      <p:grpSp>
        <p:nvGrpSpPr>
          <p:cNvPr id="12" name="Group 12"/>
          <p:cNvGrpSpPr/>
          <p:nvPr/>
        </p:nvGrpSpPr>
        <p:grpSpPr>
          <a:xfrm rot="-10800000">
            <a:off x="-4762" y="1019174"/>
            <a:ext cx="18297525" cy="9525"/>
            <a:chOff x="0" y="0"/>
            <a:chExt cx="24396700" cy="12700"/>
          </a:xfrm>
        </p:grpSpPr>
        <p:sp>
          <p:nvSpPr>
            <p:cNvPr id="13" name="Freeform 13"/>
            <p:cNvSpPr/>
            <p:nvPr/>
          </p:nvSpPr>
          <p:spPr>
            <a:xfrm>
              <a:off x="635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txBody>
            <a:bodyPr/>
            <a:lstStyle/>
            <a:p>
              <a:endParaRPr lang="it-IT"/>
            </a:p>
          </p:txBody>
        </p:sp>
      </p:grpSp>
      <p:sp>
        <p:nvSpPr>
          <p:cNvPr id="14" name="Freeform 14"/>
          <p:cNvSpPr/>
          <p:nvPr/>
        </p:nvSpPr>
        <p:spPr>
          <a:xfrm>
            <a:off x="1028700" y="5653088"/>
            <a:ext cx="8282280" cy="4633913"/>
          </a:xfrm>
          <a:custGeom>
            <a:avLst/>
            <a:gdLst/>
            <a:ahLst/>
            <a:cxnLst/>
            <a:rect l="l" t="t" r="r" b="b"/>
            <a:pathLst>
              <a:path w="8282280" h="4633913">
                <a:moveTo>
                  <a:pt x="0" y="0"/>
                </a:moveTo>
                <a:lnTo>
                  <a:pt x="8282280" y="0"/>
                </a:lnTo>
                <a:lnTo>
                  <a:pt x="8282280" y="4633913"/>
                </a:lnTo>
                <a:lnTo>
                  <a:pt x="0" y="463391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grpSp>
        <p:nvGrpSpPr>
          <p:cNvPr id="15" name="Group 15"/>
          <p:cNvGrpSpPr/>
          <p:nvPr/>
        </p:nvGrpSpPr>
        <p:grpSpPr>
          <a:xfrm>
            <a:off x="2315212" y="6508174"/>
            <a:ext cx="3852940" cy="1959102"/>
            <a:chOff x="0" y="0"/>
            <a:chExt cx="5137253" cy="2612136"/>
          </a:xfrm>
        </p:grpSpPr>
        <p:sp>
          <p:nvSpPr>
            <p:cNvPr id="16" name="Freeform 16"/>
            <p:cNvSpPr/>
            <p:nvPr/>
          </p:nvSpPr>
          <p:spPr>
            <a:xfrm>
              <a:off x="0" y="0"/>
              <a:ext cx="5137253" cy="2612136"/>
            </a:xfrm>
            <a:custGeom>
              <a:avLst/>
              <a:gdLst/>
              <a:ahLst/>
              <a:cxnLst/>
              <a:rect l="l" t="t" r="r" b="b"/>
              <a:pathLst>
                <a:path w="5137253" h="2612136">
                  <a:moveTo>
                    <a:pt x="0" y="0"/>
                  </a:moveTo>
                  <a:lnTo>
                    <a:pt x="5137253" y="0"/>
                  </a:lnTo>
                  <a:lnTo>
                    <a:pt x="5137253" y="2612136"/>
                  </a:lnTo>
                  <a:lnTo>
                    <a:pt x="0" y="2612136"/>
                  </a:lnTo>
                  <a:close/>
                </a:path>
              </a:pathLst>
            </a:custGeom>
            <a:solidFill>
              <a:srgbClr val="000000">
                <a:alpha val="0"/>
              </a:srgbClr>
            </a:solidFill>
          </p:spPr>
          <p:txBody>
            <a:bodyPr/>
            <a:lstStyle/>
            <a:p>
              <a:endParaRPr lang="it-IT"/>
            </a:p>
          </p:txBody>
        </p:sp>
        <p:sp>
          <p:nvSpPr>
            <p:cNvPr id="17" name="TextBox 17"/>
            <p:cNvSpPr txBox="1"/>
            <p:nvPr/>
          </p:nvSpPr>
          <p:spPr>
            <a:xfrm>
              <a:off x="0" y="114300"/>
              <a:ext cx="5137253" cy="2497836"/>
            </a:xfrm>
            <a:prstGeom prst="rect">
              <a:avLst/>
            </a:prstGeom>
          </p:spPr>
          <p:txBody>
            <a:bodyPr lIns="0" tIns="0" rIns="0" bIns="0" rtlCol="0" anchor="t"/>
            <a:lstStyle/>
            <a:p>
              <a:pPr algn="l">
                <a:lnSpc>
                  <a:spcPts val="6000"/>
                </a:lnSpc>
              </a:pPr>
              <a:r>
                <a:rPr lang="en-US" sz="6000">
                  <a:solidFill>
                    <a:srgbClr val="FFFFFF"/>
                  </a:solidFill>
                  <a:latin typeface="DM Serif Display"/>
                  <a:ea typeface="DM Serif Display"/>
                  <a:cs typeface="DM Serif Display"/>
                  <a:sym typeface="DM Serif Display"/>
                </a:rPr>
                <a:t>Necessary </a:t>
              </a:r>
            </a:p>
            <a:p>
              <a:pPr algn="l">
                <a:lnSpc>
                  <a:spcPts val="6000"/>
                </a:lnSpc>
              </a:pPr>
              <a:r>
                <a:rPr lang="en-US" sz="6000">
                  <a:solidFill>
                    <a:srgbClr val="FFFFFF"/>
                  </a:solidFill>
                  <a:latin typeface="DM Serif Display"/>
                  <a:ea typeface="DM Serif Display"/>
                  <a:cs typeface="DM Serif Display"/>
                  <a:sym typeface="DM Serif Display"/>
                </a:rPr>
                <a:t>equipment</a:t>
              </a:r>
            </a:p>
          </p:txBody>
        </p:sp>
      </p:grpSp>
      <p:grpSp>
        <p:nvGrpSpPr>
          <p:cNvPr id="18" name="Group 18"/>
          <p:cNvGrpSpPr/>
          <p:nvPr/>
        </p:nvGrpSpPr>
        <p:grpSpPr>
          <a:xfrm>
            <a:off x="2310482" y="8607468"/>
            <a:ext cx="728566" cy="14287"/>
            <a:chOff x="0" y="0"/>
            <a:chExt cx="971421" cy="19049"/>
          </a:xfrm>
        </p:grpSpPr>
        <p:sp>
          <p:nvSpPr>
            <p:cNvPr id="19" name="Freeform 19"/>
            <p:cNvSpPr/>
            <p:nvPr/>
          </p:nvSpPr>
          <p:spPr>
            <a:xfrm>
              <a:off x="6350" y="0"/>
              <a:ext cx="958723" cy="19050"/>
            </a:xfrm>
            <a:custGeom>
              <a:avLst/>
              <a:gdLst/>
              <a:ahLst/>
              <a:cxnLst/>
              <a:rect l="l" t="t" r="r" b="b"/>
              <a:pathLst>
                <a:path w="958723" h="19050">
                  <a:moveTo>
                    <a:pt x="0" y="0"/>
                  </a:moveTo>
                  <a:lnTo>
                    <a:pt x="958723" y="6350"/>
                  </a:lnTo>
                  <a:lnTo>
                    <a:pt x="958596" y="19050"/>
                  </a:lnTo>
                  <a:lnTo>
                    <a:pt x="0" y="12700"/>
                  </a:lnTo>
                  <a:close/>
                </a:path>
              </a:pathLst>
            </a:custGeom>
            <a:solidFill>
              <a:srgbClr val="FFFFFF"/>
            </a:solidFill>
          </p:spPr>
          <p:txBody>
            <a:bodyPr/>
            <a:lstStyle/>
            <a:p>
              <a:endParaRPr lang="it-IT"/>
            </a:p>
          </p:txBody>
        </p:sp>
      </p:grpSp>
      <p:grpSp>
        <p:nvGrpSpPr>
          <p:cNvPr id="20" name="Group 20"/>
          <p:cNvGrpSpPr/>
          <p:nvPr/>
        </p:nvGrpSpPr>
        <p:grpSpPr>
          <a:xfrm>
            <a:off x="1028700" y="2593075"/>
            <a:ext cx="6413126" cy="2079865"/>
            <a:chOff x="0" y="0"/>
            <a:chExt cx="8550835" cy="2773153"/>
          </a:xfrm>
        </p:grpSpPr>
        <p:sp>
          <p:nvSpPr>
            <p:cNvPr id="21" name="Freeform 21"/>
            <p:cNvSpPr/>
            <p:nvPr/>
          </p:nvSpPr>
          <p:spPr>
            <a:xfrm>
              <a:off x="0" y="0"/>
              <a:ext cx="8550835" cy="2773153"/>
            </a:xfrm>
            <a:custGeom>
              <a:avLst/>
              <a:gdLst/>
              <a:ahLst/>
              <a:cxnLst/>
              <a:rect l="l" t="t" r="r" b="b"/>
              <a:pathLst>
                <a:path w="8550835" h="2773153">
                  <a:moveTo>
                    <a:pt x="0" y="0"/>
                  </a:moveTo>
                  <a:lnTo>
                    <a:pt x="8550835" y="0"/>
                  </a:lnTo>
                  <a:lnTo>
                    <a:pt x="8550835" y="2773153"/>
                  </a:lnTo>
                  <a:lnTo>
                    <a:pt x="0" y="2773153"/>
                  </a:lnTo>
                  <a:close/>
                </a:path>
              </a:pathLst>
            </a:custGeom>
            <a:solidFill>
              <a:srgbClr val="000000">
                <a:alpha val="0"/>
              </a:srgbClr>
            </a:solidFill>
          </p:spPr>
          <p:txBody>
            <a:bodyPr/>
            <a:lstStyle/>
            <a:p>
              <a:endParaRPr lang="it-IT"/>
            </a:p>
          </p:txBody>
        </p:sp>
        <p:sp>
          <p:nvSpPr>
            <p:cNvPr id="22" name="TextBox 22"/>
            <p:cNvSpPr txBox="1"/>
            <p:nvPr/>
          </p:nvSpPr>
          <p:spPr>
            <a:xfrm>
              <a:off x="0" y="-57150"/>
              <a:ext cx="8550835" cy="2830303"/>
            </a:xfrm>
            <a:prstGeom prst="rect">
              <a:avLst/>
            </a:prstGeom>
          </p:spPr>
          <p:txBody>
            <a:bodyPr lIns="0" tIns="0" rIns="0" bIns="0" rtlCol="0" anchor="t"/>
            <a:lstStyle/>
            <a:p>
              <a:pPr algn="l">
                <a:lnSpc>
                  <a:spcPts val="3299"/>
                </a:lnSpc>
              </a:pPr>
              <a:r>
                <a:rPr lang="en-US" sz="2200">
                  <a:solidFill>
                    <a:srgbClr val="262626"/>
                  </a:solidFill>
                  <a:latin typeface="Montserrat"/>
                  <a:ea typeface="Montserrat"/>
                  <a:cs typeface="Montserrat"/>
                  <a:sym typeface="Montserrat"/>
                </a:rPr>
                <a:t>This is a </a:t>
              </a:r>
              <a:r>
                <a:rPr lang="en-US" sz="2200" b="1">
                  <a:solidFill>
                    <a:srgbClr val="262626"/>
                  </a:solidFill>
                  <a:latin typeface="Montserrat Bold"/>
                  <a:ea typeface="Montserrat Bold"/>
                  <a:cs typeface="Montserrat Bold"/>
                  <a:sym typeface="Montserrat Bold"/>
                </a:rPr>
                <a:t>theoretical Unit </a:t>
              </a:r>
              <a:r>
                <a:rPr lang="en-US" sz="2200">
                  <a:solidFill>
                    <a:srgbClr val="262626"/>
                  </a:solidFill>
                  <a:latin typeface="Montserrat"/>
                  <a:ea typeface="Montserrat"/>
                  <a:cs typeface="Montserrat"/>
                  <a:sym typeface="Montserrat"/>
                </a:rPr>
                <a:t>with no practical part, so no specific equipment is necessary other than that needed to deliver face-to-face traditional lessons </a:t>
              </a:r>
              <a:r>
                <a:rPr lang="en-US" sz="2200" i="1">
                  <a:solidFill>
                    <a:srgbClr val="262626"/>
                  </a:solidFill>
                  <a:latin typeface="Montserrat Italics"/>
                  <a:ea typeface="Montserrat Italics"/>
                  <a:cs typeface="Montserrat Italics"/>
                  <a:sym typeface="Montserrat Italics"/>
                </a:rPr>
                <a:t>(pc, internet connection, projector, ecc.)</a:t>
              </a:r>
            </a:p>
          </p:txBody>
        </p:sp>
      </p:grpSp>
      <p:grpSp>
        <p:nvGrpSpPr>
          <p:cNvPr id="23" name="Group 23"/>
          <p:cNvGrpSpPr/>
          <p:nvPr/>
        </p:nvGrpSpPr>
        <p:grpSpPr>
          <a:xfrm>
            <a:off x="1031566" y="351095"/>
            <a:ext cx="4506489" cy="384175"/>
            <a:chOff x="0" y="0"/>
            <a:chExt cx="6008652" cy="512233"/>
          </a:xfrm>
        </p:grpSpPr>
        <p:sp>
          <p:nvSpPr>
            <p:cNvPr id="24" name="Freeform 24"/>
            <p:cNvSpPr/>
            <p:nvPr/>
          </p:nvSpPr>
          <p:spPr>
            <a:xfrm>
              <a:off x="0" y="0"/>
              <a:ext cx="6008652" cy="512233"/>
            </a:xfrm>
            <a:custGeom>
              <a:avLst/>
              <a:gdLst/>
              <a:ahLst/>
              <a:cxnLst/>
              <a:rect l="l" t="t" r="r" b="b"/>
              <a:pathLst>
                <a:path w="6008652" h="512233">
                  <a:moveTo>
                    <a:pt x="0" y="0"/>
                  </a:moveTo>
                  <a:lnTo>
                    <a:pt x="6008652" y="0"/>
                  </a:lnTo>
                  <a:lnTo>
                    <a:pt x="6008652" y="512233"/>
                  </a:lnTo>
                  <a:lnTo>
                    <a:pt x="0" y="512233"/>
                  </a:lnTo>
                  <a:close/>
                </a:path>
              </a:pathLst>
            </a:custGeom>
            <a:solidFill>
              <a:srgbClr val="000000">
                <a:alpha val="0"/>
              </a:srgbClr>
            </a:solidFill>
          </p:spPr>
          <p:txBody>
            <a:bodyPr/>
            <a:lstStyle/>
            <a:p>
              <a:endParaRPr lang="it-IT"/>
            </a:p>
          </p:txBody>
        </p:sp>
        <p:sp>
          <p:nvSpPr>
            <p:cNvPr id="25" name="TextBox 25"/>
            <p:cNvSpPr txBox="1"/>
            <p:nvPr/>
          </p:nvSpPr>
          <p:spPr>
            <a:xfrm>
              <a:off x="0" y="-9525"/>
              <a:ext cx="6008652" cy="521758"/>
            </a:xfrm>
            <a:prstGeom prst="rect">
              <a:avLst/>
            </a:prstGeom>
          </p:spPr>
          <p:txBody>
            <a:bodyPr lIns="0" tIns="0" rIns="0" bIns="0" rtlCol="0" anchor="t"/>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grpSp>
      <p:sp>
        <p:nvSpPr>
          <p:cNvPr id="26" name="TextBox 26"/>
          <p:cNvSpPr txBox="1"/>
          <p:nvPr/>
        </p:nvSpPr>
        <p:spPr>
          <a:xfrm rot="16200000">
            <a:off x="15891960" y="7511403"/>
            <a:ext cx="3225130"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6" tooltip="https://www.fashionupproject.com"/>
              </a:rPr>
              <a:t>www.fashionupproject.com</a:t>
            </a:r>
            <a:endParaRPr lang="en-US" sz="1800" u="sng">
              <a:solidFill>
                <a:srgbClr val="1E2328"/>
              </a:solidFill>
              <a:latin typeface="Montserrat"/>
              <a:ea typeface="Montserrat"/>
              <a:cs typeface="Montserrat"/>
              <a:sym typeface="Montserrat"/>
              <a:hlinkClick r:id="rId6" tooltip="https://www.fashionupproject.com"/>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670568" y="-4762"/>
            <a:ext cx="9525" cy="10296525"/>
            <a:chOff x="0" y="0"/>
            <a:chExt cx="12700" cy="13728700"/>
          </a:xfrm>
        </p:grpSpPr>
        <p:sp>
          <p:nvSpPr>
            <p:cNvPr id="3" name="Freeform 3"/>
            <p:cNvSpPr/>
            <p:nvPr/>
          </p:nvSpPr>
          <p:spPr>
            <a:xfrm>
              <a:off x="0" y="8509"/>
              <a:ext cx="16891" cy="13716001"/>
            </a:xfrm>
            <a:custGeom>
              <a:avLst/>
              <a:gdLst/>
              <a:ahLst/>
              <a:cxnLst/>
              <a:rect l="l" t="t" r="r" b="b"/>
              <a:pathLst>
                <a:path w="16891" h="13716001">
                  <a:moveTo>
                    <a:pt x="0" y="13716001"/>
                  </a:moveTo>
                  <a:lnTo>
                    <a:pt x="0" y="0"/>
                  </a:lnTo>
                  <a:lnTo>
                    <a:pt x="16891" y="0"/>
                  </a:lnTo>
                  <a:lnTo>
                    <a:pt x="16891" y="13716001"/>
                  </a:lnTo>
                  <a:close/>
                </a:path>
              </a:pathLst>
            </a:custGeom>
            <a:solidFill>
              <a:srgbClr val="1E2328"/>
            </a:solidFill>
          </p:spPr>
          <p:txBody>
            <a:bodyPr/>
            <a:lstStyle/>
            <a:p>
              <a:endParaRPr lang="it-IT"/>
            </a:p>
          </p:txBody>
        </p:sp>
      </p:grpSp>
      <p:grpSp>
        <p:nvGrpSpPr>
          <p:cNvPr id="4" name="Group 4"/>
          <p:cNvGrpSpPr/>
          <p:nvPr/>
        </p:nvGrpSpPr>
        <p:grpSpPr>
          <a:xfrm rot="-10800000">
            <a:off x="-4762" y="1019175"/>
            <a:ext cx="18297525" cy="9525"/>
            <a:chOff x="0" y="0"/>
            <a:chExt cx="24396700" cy="12700"/>
          </a:xfrm>
        </p:grpSpPr>
        <p:sp>
          <p:nvSpPr>
            <p:cNvPr id="5" name="Freeform 5"/>
            <p:cNvSpPr/>
            <p:nvPr/>
          </p:nvSpPr>
          <p:spPr>
            <a:xfrm>
              <a:off x="8509" y="0"/>
              <a:ext cx="24384001" cy="16891"/>
            </a:xfrm>
            <a:custGeom>
              <a:avLst/>
              <a:gdLst/>
              <a:ahLst/>
              <a:cxnLst/>
              <a:rect l="l" t="t" r="r" b="b"/>
              <a:pathLst>
                <a:path w="24384001" h="16891">
                  <a:moveTo>
                    <a:pt x="0" y="0"/>
                  </a:moveTo>
                  <a:lnTo>
                    <a:pt x="24384001" y="0"/>
                  </a:lnTo>
                  <a:lnTo>
                    <a:pt x="24384001" y="16891"/>
                  </a:lnTo>
                  <a:lnTo>
                    <a:pt x="0" y="16891"/>
                  </a:lnTo>
                  <a:close/>
                </a:path>
              </a:pathLst>
            </a:custGeom>
            <a:solidFill>
              <a:srgbClr val="1E2328"/>
            </a:solidFill>
          </p:spPr>
          <p:txBody>
            <a:bodyPr/>
            <a:lstStyle/>
            <a:p>
              <a:endParaRPr lang="it-IT"/>
            </a:p>
          </p:txBody>
        </p:sp>
      </p:grpSp>
      <p:grpSp>
        <p:nvGrpSpPr>
          <p:cNvPr id="6" name="Group 6"/>
          <p:cNvGrpSpPr/>
          <p:nvPr/>
        </p:nvGrpSpPr>
        <p:grpSpPr>
          <a:xfrm>
            <a:off x="16675330" y="1028700"/>
            <a:ext cx="1612669" cy="1612670"/>
            <a:chOff x="0" y="0"/>
            <a:chExt cx="2150226" cy="2150226"/>
          </a:xfrm>
        </p:grpSpPr>
        <p:sp>
          <p:nvSpPr>
            <p:cNvPr id="7" name="Freeform 7"/>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2"/>
              <a:stretch>
                <a:fillRect/>
              </a:stretch>
            </a:blipFill>
          </p:spPr>
          <p:txBody>
            <a:bodyPr/>
            <a:lstStyle/>
            <a:p>
              <a:endParaRPr lang="it-IT"/>
            </a:p>
          </p:txBody>
        </p:sp>
      </p:grpSp>
      <p:grpSp>
        <p:nvGrpSpPr>
          <p:cNvPr id="8" name="Group 8"/>
          <p:cNvGrpSpPr/>
          <p:nvPr/>
        </p:nvGrpSpPr>
        <p:grpSpPr>
          <a:xfrm>
            <a:off x="7191659" y="329406"/>
            <a:ext cx="9355139" cy="374650"/>
            <a:chOff x="0" y="0"/>
            <a:chExt cx="12473516" cy="499533"/>
          </a:xfrm>
        </p:grpSpPr>
        <p:sp>
          <p:nvSpPr>
            <p:cNvPr id="9" name="Freeform 9"/>
            <p:cNvSpPr/>
            <p:nvPr/>
          </p:nvSpPr>
          <p:spPr>
            <a:xfrm>
              <a:off x="0" y="0"/>
              <a:ext cx="3674958" cy="499533"/>
            </a:xfrm>
            <a:custGeom>
              <a:avLst/>
              <a:gdLst/>
              <a:ahLst/>
              <a:cxnLst/>
              <a:rect l="l" t="t" r="r" b="b"/>
              <a:pathLst>
                <a:path w="3674958" h="499533">
                  <a:moveTo>
                    <a:pt x="0" y="0"/>
                  </a:moveTo>
                  <a:lnTo>
                    <a:pt x="3674958" y="0"/>
                  </a:lnTo>
                  <a:lnTo>
                    <a:pt x="3674958" y="499533"/>
                  </a:lnTo>
                  <a:lnTo>
                    <a:pt x="0" y="499533"/>
                  </a:lnTo>
                  <a:close/>
                </a:path>
              </a:pathLst>
            </a:custGeom>
            <a:solidFill>
              <a:srgbClr val="000000">
                <a:alpha val="0"/>
              </a:srgbClr>
            </a:solidFill>
          </p:spPr>
          <p:txBody>
            <a:bodyPr/>
            <a:lstStyle/>
            <a:p>
              <a:endParaRPr lang="it-IT"/>
            </a:p>
          </p:txBody>
        </p:sp>
        <p:sp>
          <p:nvSpPr>
            <p:cNvPr id="10" name="TextBox 10"/>
            <p:cNvSpPr txBox="1"/>
            <p:nvPr/>
          </p:nvSpPr>
          <p:spPr>
            <a:xfrm>
              <a:off x="8798558" y="0"/>
              <a:ext cx="3674958" cy="499533"/>
            </a:xfrm>
            <a:prstGeom prst="rect">
              <a:avLst/>
            </a:prstGeom>
          </p:spPr>
          <p:txBody>
            <a:bodyPr lIns="0" tIns="0" rIns="0" bIns="0" rtlCol="0" anchor="t"/>
            <a:lstStyle/>
            <a:p>
              <a:pPr algn="ctr">
                <a:lnSpc>
                  <a:spcPts val="3049"/>
                </a:lnSpc>
              </a:pPr>
              <a:r>
                <a:rPr lang="en-US" sz="2499">
                  <a:solidFill>
                    <a:srgbClr val="1E2328"/>
                  </a:solidFill>
                  <a:latin typeface="Montserrat"/>
                  <a:ea typeface="Montserrat"/>
                  <a:cs typeface="Montserrat"/>
                  <a:sym typeface="Montserrat"/>
                </a:rPr>
                <a:t>Module 6, Unit 2</a:t>
              </a:r>
            </a:p>
          </p:txBody>
        </p:sp>
      </p:grpSp>
      <p:grpSp>
        <p:nvGrpSpPr>
          <p:cNvPr id="11" name="Group 11"/>
          <p:cNvGrpSpPr/>
          <p:nvPr/>
        </p:nvGrpSpPr>
        <p:grpSpPr>
          <a:xfrm rot="-10800000">
            <a:off x="-4762" y="1019174"/>
            <a:ext cx="18297525" cy="9525"/>
            <a:chOff x="0" y="0"/>
            <a:chExt cx="24396700" cy="12700"/>
          </a:xfrm>
        </p:grpSpPr>
        <p:sp>
          <p:nvSpPr>
            <p:cNvPr id="12" name="Freeform 12"/>
            <p:cNvSpPr/>
            <p:nvPr/>
          </p:nvSpPr>
          <p:spPr>
            <a:xfrm>
              <a:off x="635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txBody>
            <a:bodyPr/>
            <a:lstStyle/>
            <a:p>
              <a:endParaRPr lang="it-IT"/>
            </a:p>
          </p:txBody>
        </p:sp>
      </p:grpSp>
      <p:sp>
        <p:nvSpPr>
          <p:cNvPr id="13" name="Freeform 13"/>
          <p:cNvSpPr/>
          <p:nvPr/>
        </p:nvSpPr>
        <p:spPr>
          <a:xfrm>
            <a:off x="1800124" y="2475314"/>
            <a:ext cx="5601865" cy="4147460"/>
          </a:xfrm>
          <a:custGeom>
            <a:avLst/>
            <a:gdLst/>
            <a:ahLst/>
            <a:cxnLst/>
            <a:rect l="l" t="t" r="r" b="b"/>
            <a:pathLst>
              <a:path w="5601865" h="4147460">
                <a:moveTo>
                  <a:pt x="0" y="0"/>
                </a:moveTo>
                <a:lnTo>
                  <a:pt x="5601865" y="0"/>
                </a:lnTo>
                <a:lnTo>
                  <a:pt x="5601865" y="4147460"/>
                </a:lnTo>
                <a:lnTo>
                  <a:pt x="0" y="41474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a:p>
        </p:txBody>
      </p:sp>
      <p:sp>
        <p:nvSpPr>
          <p:cNvPr id="14" name="Freeform 14"/>
          <p:cNvSpPr/>
          <p:nvPr/>
        </p:nvSpPr>
        <p:spPr>
          <a:xfrm>
            <a:off x="3039151" y="2019992"/>
            <a:ext cx="876394" cy="876394"/>
          </a:xfrm>
          <a:custGeom>
            <a:avLst/>
            <a:gdLst/>
            <a:ahLst/>
            <a:cxnLst/>
            <a:rect l="l" t="t" r="r" b="b"/>
            <a:pathLst>
              <a:path w="876394" h="876394">
                <a:moveTo>
                  <a:pt x="0" y="0"/>
                </a:moveTo>
                <a:lnTo>
                  <a:pt x="876394" y="0"/>
                </a:lnTo>
                <a:lnTo>
                  <a:pt x="876394" y="876394"/>
                </a:lnTo>
                <a:lnTo>
                  <a:pt x="0" y="8763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it-IT"/>
          </a:p>
        </p:txBody>
      </p:sp>
      <p:grpSp>
        <p:nvGrpSpPr>
          <p:cNvPr id="15" name="Group 15"/>
          <p:cNvGrpSpPr/>
          <p:nvPr/>
        </p:nvGrpSpPr>
        <p:grpSpPr>
          <a:xfrm>
            <a:off x="4236772" y="4088770"/>
            <a:ext cx="728566" cy="14287"/>
            <a:chOff x="0" y="0"/>
            <a:chExt cx="971421" cy="19049"/>
          </a:xfrm>
        </p:grpSpPr>
        <p:sp>
          <p:nvSpPr>
            <p:cNvPr id="16" name="Freeform 16"/>
            <p:cNvSpPr/>
            <p:nvPr/>
          </p:nvSpPr>
          <p:spPr>
            <a:xfrm>
              <a:off x="6350" y="0"/>
              <a:ext cx="958723" cy="19050"/>
            </a:xfrm>
            <a:custGeom>
              <a:avLst/>
              <a:gdLst/>
              <a:ahLst/>
              <a:cxnLst/>
              <a:rect l="l" t="t" r="r" b="b"/>
              <a:pathLst>
                <a:path w="958723" h="19050">
                  <a:moveTo>
                    <a:pt x="0" y="0"/>
                  </a:moveTo>
                  <a:lnTo>
                    <a:pt x="958723" y="6350"/>
                  </a:lnTo>
                  <a:lnTo>
                    <a:pt x="958596" y="19050"/>
                  </a:lnTo>
                  <a:lnTo>
                    <a:pt x="0" y="12700"/>
                  </a:lnTo>
                  <a:close/>
                </a:path>
              </a:pathLst>
            </a:custGeom>
            <a:solidFill>
              <a:srgbClr val="FFFFFF"/>
            </a:solidFill>
          </p:spPr>
          <p:txBody>
            <a:bodyPr/>
            <a:lstStyle/>
            <a:p>
              <a:endParaRPr lang="it-IT"/>
            </a:p>
          </p:txBody>
        </p:sp>
      </p:grpSp>
      <p:grpSp>
        <p:nvGrpSpPr>
          <p:cNvPr id="17" name="Group 17"/>
          <p:cNvGrpSpPr/>
          <p:nvPr/>
        </p:nvGrpSpPr>
        <p:grpSpPr>
          <a:xfrm>
            <a:off x="1852264" y="3404944"/>
            <a:ext cx="5360333" cy="431800"/>
            <a:chOff x="0" y="0"/>
            <a:chExt cx="7147111" cy="575733"/>
          </a:xfrm>
        </p:grpSpPr>
        <p:sp>
          <p:nvSpPr>
            <p:cNvPr id="18" name="Freeform 18"/>
            <p:cNvSpPr/>
            <p:nvPr/>
          </p:nvSpPr>
          <p:spPr>
            <a:xfrm>
              <a:off x="0" y="0"/>
              <a:ext cx="7147111" cy="575733"/>
            </a:xfrm>
            <a:custGeom>
              <a:avLst/>
              <a:gdLst/>
              <a:ahLst/>
              <a:cxnLst/>
              <a:rect l="l" t="t" r="r" b="b"/>
              <a:pathLst>
                <a:path w="7147111" h="575733">
                  <a:moveTo>
                    <a:pt x="0" y="0"/>
                  </a:moveTo>
                  <a:lnTo>
                    <a:pt x="7147111" y="0"/>
                  </a:lnTo>
                  <a:lnTo>
                    <a:pt x="7147111" y="575733"/>
                  </a:lnTo>
                  <a:lnTo>
                    <a:pt x="0" y="575733"/>
                  </a:lnTo>
                  <a:close/>
                </a:path>
              </a:pathLst>
            </a:custGeom>
            <a:solidFill>
              <a:srgbClr val="000000">
                <a:alpha val="0"/>
              </a:srgbClr>
            </a:solidFill>
          </p:spPr>
          <p:txBody>
            <a:bodyPr/>
            <a:lstStyle/>
            <a:p>
              <a:endParaRPr lang="it-IT"/>
            </a:p>
          </p:txBody>
        </p:sp>
        <p:sp>
          <p:nvSpPr>
            <p:cNvPr id="19" name="TextBox 19"/>
            <p:cNvSpPr txBox="1"/>
            <p:nvPr/>
          </p:nvSpPr>
          <p:spPr>
            <a:xfrm>
              <a:off x="0" y="-57150"/>
              <a:ext cx="7147111" cy="632883"/>
            </a:xfrm>
            <a:prstGeom prst="rect">
              <a:avLst/>
            </a:prstGeom>
          </p:spPr>
          <p:txBody>
            <a:bodyPr lIns="0" tIns="0" rIns="0" bIns="0" rtlCol="0" anchor="t"/>
            <a:lstStyle/>
            <a:p>
              <a:pPr algn="ctr">
                <a:lnSpc>
                  <a:spcPts val="3500"/>
                </a:lnSpc>
              </a:pPr>
              <a:r>
                <a:rPr lang="en-US" sz="2499">
                  <a:solidFill>
                    <a:srgbClr val="FFFFFF"/>
                  </a:solidFill>
                  <a:latin typeface="DM Serif Display"/>
                  <a:ea typeface="DM Serif Display"/>
                  <a:cs typeface="DM Serif Display"/>
                  <a:sym typeface="DM Serif Display"/>
                </a:rPr>
                <a:t>Teacher's Profile </a:t>
              </a:r>
            </a:p>
          </p:txBody>
        </p:sp>
      </p:grpSp>
      <p:grpSp>
        <p:nvGrpSpPr>
          <p:cNvPr id="20" name="Group 20"/>
          <p:cNvGrpSpPr/>
          <p:nvPr/>
        </p:nvGrpSpPr>
        <p:grpSpPr>
          <a:xfrm>
            <a:off x="3039151" y="2213763"/>
            <a:ext cx="876394" cy="431700"/>
            <a:chOff x="0" y="0"/>
            <a:chExt cx="1168525" cy="575600"/>
          </a:xfrm>
        </p:grpSpPr>
        <p:sp>
          <p:nvSpPr>
            <p:cNvPr id="21" name="Freeform 21"/>
            <p:cNvSpPr/>
            <p:nvPr/>
          </p:nvSpPr>
          <p:spPr>
            <a:xfrm>
              <a:off x="0" y="0"/>
              <a:ext cx="1168525" cy="575600"/>
            </a:xfrm>
            <a:custGeom>
              <a:avLst/>
              <a:gdLst/>
              <a:ahLst/>
              <a:cxnLst/>
              <a:rect l="l" t="t" r="r" b="b"/>
              <a:pathLst>
                <a:path w="1168525" h="575600">
                  <a:moveTo>
                    <a:pt x="0" y="0"/>
                  </a:moveTo>
                  <a:lnTo>
                    <a:pt x="1168525" y="0"/>
                  </a:lnTo>
                  <a:lnTo>
                    <a:pt x="1168525" y="575600"/>
                  </a:lnTo>
                  <a:lnTo>
                    <a:pt x="0" y="575600"/>
                  </a:lnTo>
                  <a:close/>
                </a:path>
              </a:pathLst>
            </a:custGeom>
            <a:solidFill>
              <a:srgbClr val="000000">
                <a:alpha val="0"/>
              </a:srgbClr>
            </a:solidFill>
          </p:spPr>
          <p:txBody>
            <a:bodyPr/>
            <a:lstStyle/>
            <a:p>
              <a:endParaRPr lang="it-IT"/>
            </a:p>
          </p:txBody>
        </p:sp>
        <p:sp>
          <p:nvSpPr>
            <p:cNvPr id="22" name="TextBox 22"/>
            <p:cNvSpPr txBox="1"/>
            <p:nvPr/>
          </p:nvSpPr>
          <p:spPr>
            <a:xfrm>
              <a:off x="0" y="-57150"/>
              <a:ext cx="1168525" cy="632750"/>
            </a:xfrm>
            <a:prstGeom prst="rect">
              <a:avLst/>
            </a:prstGeom>
          </p:spPr>
          <p:txBody>
            <a:bodyPr lIns="0" tIns="0" rIns="0" bIns="0" rtlCol="0" anchor="t"/>
            <a:lstStyle/>
            <a:p>
              <a:pPr algn="ctr">
                <a:lnSpc>
                  <a:spcPts val="3500"/>
                </a:lnSpc>
              </a:pPr>
              <a:r>
                <a:rPr lang="en-US" sz="2499">
                  <a:solidFill>
                    <a:srgbClr val="FFFFFF"/>
                  </a:solidFill>
                  <a:latin typeface="DM Serif Display"/>
                  <a:ea typeface="DM Serif Display"/>
                  <a:cs typeface="DM Serif Display"/>
                  <a:sym typeface="DM Serif Display"/>
                </a:rPr>
                <a:t>01</a:t>
              </a:r>
            </a:p>
          </p:txBody>
        </p:sp>
      </p:grpSp>
      <p:sp>
        <p:nvSpPr>
          <p:cNvPr id="25" name="TextBox 25"/>
          <p:cNvSpPr txBox="1"/>
          <p:nvPr/>
        </p:nvSpPr>
        <p:spPr>
          <a:xfrm>
            <a:off x="2122910" y="4168685"/>
            <a:ext cx="5024543" cy="2170233"/>
          </a:xfrm>
          <a:prstGeom prst="rect">
            <a:avLst/>
          </a:prstGeom>
        </p:spPr>
        <p:txBody>
          <a:bodyPr lIns="0" tIns="0" rIns="0" bIns="0" rtlCol="0" anchor="t"/>
          <a:lstStyle/>
          <a:p>
            <a:pPr>
              <a:lnSpc>
                <a:spcPts val="3299"/>
              </a:lnSpc>
            </a:pPr>
            <a:r>
              <a:rPr lang="en-US" sz="2199" dirty="0">
                <a:solidFill>
                  <a:srgbClr val="FFFFFF"/>
                </a:solidFill>
                <a:latin typeface="Montserrat"/>
                <a:ea typeface="Montserrat"/>
                <a:cs typeface="Montserrat"/>
                <a:sym typeface="Montserrat"/>
              </a:rPr>
              <a:t>PROFESSIONAL FASHION DESIGNER EXPERT IN 3D DESIGN </a:t>
            </a:r>
          </a:p>
          <a:p>
            <a:pPr>
              <a:lnSpc>
                <a:spcPts val="3299"/>
              </a:lnSpc>
            </a:pPr>
            <a:r>
              <a:rPr lang="en-US" sz="2199" dirty="0">
                <a:solidFill>
                  <a:srgbClr val="FFFFFF"/>
                </a:solidFill>
                <a:latin typeface="Montserrat"/>
                <a:ea typeface="Montserrat"/>
                <a:cs typeface="Montserrat"/>
                <a:sym typeface="Montserrat"/>
              </a:rPr>
              <a:t>or </a:t>
            </a:r>
          </a:p>
          <a:p>
            <a:pPr>
              <a:lnSpc>
                <a:spcPts val="3299"/>
              </a:lnSpc>
            </a:pPr>
            <a:r>
              <a:rPr lang="en-US" sz="2199" dirty="0">
                <a:solidFill>
                  <a:srgbClr val="FFFFFF"/>
                </a:solidFill>
                <a:latin typeface="Montserrat"/>
                <a:ea typeface="Montserrat"/>
                <a:cs typeface="Montserrat"/>
                <a:sym typeface="Montserrat"/>
              </a:rPr>
              <a:t>TRAINER FOR FASHION DESIGN &amp; MODELING  EXPERT IN 3D DESIGN</a:t>
            </a:r>
          </a:p>
        </p:txBody>
      </p:sp>
      <p:sp>
        <p:nvSpPr>
          <p:cNvPr id="26" name="Freeform 26"/>
          <p:cNvSpPr/>
          <p:nvPr/>
        </p:nvSpPr>
        <p:spPr>
          <a:xfrm>
            <a:off x="9269471" y="4706272"/>
            <a:ext cx="5601865" cy="4147460"/>
          </a:xfrm>
          <a:custGeom>
            <a:avLst/>
            <a:gdLst/>
            <a:ahLst/>
            <a:cxnLst/>
            <a:rect l="l" t="t" r="r" b="b"/>
            <a:pathLst>
              <a:path w="5601865" h="4147460">
                <a:moveTo>
                  <a:pt x="0" y="0"/>
                </a:moveTo>
                <a:lnTo>
                  <a:pt x="5601865" y="0"/>
                </a:lnTo>
                <a:lnTo>
                  <a:pt x="5601865" y="4147460"/>
                </a:lnTo>
                <a:lnTo>
                  <a:pt x="0" y="414746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a:p>
        </p:txBody>
      </p:sp>
      <p:sp>
        <p:nvSpPr>
          <p:cNvPr id="27" name="Freeform 27"/>
          <p:cNvSpPr/>
          <p:nvPr/>
        </p:nvSpPr>
        <p:spPr>
          <a:xfrm>
            <a:off x="12885116" y="4377408"/>
            <a:ext cx="876394" cy="876394"/>
          </a:xfrm>
          <a:custGeom>
            <a:avLst/>
            <a:gdLst/>
            <a:ahLst/>
            <a:cxnLst/>
            <a:rect l="l" t="t" r="r" b="b"/>
            <a:pathLst>
              <a:path w="876394" h="876394">
                <a:moveTo>
                  <a:pt x="0" y="0"/>
                </a:moveTo>
                <a:lnTo>
                  <a:pt x="876394" y="0"/>
                </a:lnTo>
                <a:lnTo>
                  <a:pt x="876394" y="876394"/>
                </a:lnTo>
                <a:lnTo>
                  <a:pt x="0" y="87639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it-IT"/>
          </a:p>
        </p:txBody>
      </p:sp>
      <p:grpSp>
        <p:nvGrpSpPr>
          <p:cNvPr id="28" name="Group 28"/>
          <p:cNvGrpSpPr/>
          <p:nvPr/>
        </p:nvGrpSpPr>
        <p:grpSpPr>
          <a:xfrm>
            <a:off x="12885116" y="4571180"/>
            <a:ext cx="876394" cy="431700"/>
            <a:chOff x="0" y="0"/>
            <a:chExt cx="1168525" cy="575600"/>
          </a:xfrm>
        </p:grpSpPr>
        <p:sp>
          <p:nvSpPr>
            <p:cNvPr id="29" name="Freeform 29"/>
            <p:cNvSpPr/>
            <p:nvPr/>
          </p:nvSpPr>
          <p:spPr>
            <a:xfrm>
              <a:off x="0" y="0"/>
              <a:ext cx="1168525" cy="575600"/>
            </a:xfrm>
            <a:custGeom>
              <a:avLst/>
              <a:gdLst/>
              <a:ahLst/>
              <a:cxnLst/>
              <a:rect l="l" t="t" r="r" b="b"/>
              <a:pathLst>
                <a:path w="1168525" h="575600">
                  <a:moveTo>
                    <a:pt x="0" y="0"/>
                  </a:moveTo>
                  <a:lnTo>
                    <a:pt x="1168525" y="0"/>
                  </a:lnTo>
                  <a:lnTo>
                    <a:pt x="1168525" y="575600"/>
                  </a:lnTo>
                  <a:lnTo>
                    <a:pt x="0" y="575600"/>
                  </a:lnTo>
                  <a:close/>
                </a:path>
              </a:pathLst>
            </a:custGeom>
            <a:solidFill>
              <a:srgbClr val="000000">
                <a:alpha val="0"/>
              </a:srgbClr>
            </a:solidFill>
          </p:spPr>
          <p:txBody>
            <a:bodyPr/>
            <a:lstStyle/>
            <a:p>
              <a:endParaRPr lang="it-IT"/>
            </a:p>
          </p:txBody>
        </p:sp>
        <p:sp>
          <p:nvSpPr>
            <p:cNvPr id="30" name="TextBox 30"/>
            <p:cNvSpPr txBox="1"/>
            <p:nvPr/>
          </p:nvSpPr>
          <p:spPr>
            <a:xfrm>
              <a:off x="0" y="-57150"/>
              <a:ext cx="1168525" cy="632750"/>
            </a:xfrm>
            <a:prstGeom prst="rect">
              <a:avLst/>
            </a:prstGeom>
          </p:spPr>
          <p:txBody>
            <a:bodyPr lIns="0" tIns="0" rIns="0" bIns="0" rtlCol="0" anchor="t"/>
            <a:lstStyle/>
            <a:p>
              <a:pPr algn="ctr">
                <a:lnSpc>
                  <a:spcPts val="3500"/>
                </a:lnSpc>
              </a:pPr>
              <a:r>
                <a:rPr lang="en-US" sz="2499" dirty="0">
                  <a:solidFill>
                    <a:srgbClr val="FFFFFF"/>
                  </a:solidFill>
                  <a:latin typeface="DM Serif Display"/>
                  <a:ea typeface="DM Serif Display"/>
                  <a:cs typeface="DM Serif Display"/>
                  <a:sym typeface="DM Serif Display"/>
                </a:rPr>
                <a:t>02</a:t>
              </a:r>
            </a:p>
          </p:txBody>
        </p:sp>
      </p:grpSp>
      <p:grpSp>
        <p:nvGrpSpPr>
          <p:cNvPr id="31" name="Group 31"/>
          <p:cNvGrpSpPr/>
          <p:nvPr/>
        </p:nvGrpSpPr>
        <p:grpSpPr>
          <a:xfrm>
            <a:off x="11706120" y="6648423"/>
            <a:ext cx="728566" cy="14287"/>
            <a:chOff x="0" y="0"/>
            <a:chExt cx="971421" cy="19049"/>
          </a:xfrm>
        </p:grpSpPr>
        <p:sp>
          <p:nvSpPr>
            <p:cNvPr id="32" name="Freeform 32"/>
            <p:cNvSpPr/>
            <p:nvPr/>
          </p:nvSpPr>
          <p:spPr>
            <a:xfrm>
              <a:off x="6350" y="0"/>
              <a:ext cx="958723" cy="19050"/>
            </a:xfrm>
            <a:custGeom>
              <a:avLst/>
              <a:gdLst/>
              <a:ahLst/>
              <a:cxnLst/>
              <a:rect l="l" t="t" r="r" b="b"/>
              <a:pathLst>
                <a:path w="958723" h="19050">
                  <a:moveTo>
                    <a:pt x="0" y="0"/>
                  </a:moveTo>
                  <a:lnTo>
                    <a:pt x="958723" y="6350"/>
                  </a:lnTo>
                  <a:lnTo>
                    <a:pt x="958596" y="19050"/>
                  </a:lnTo>
                  <a:lnTo>
                    <a:pt x="0" y="12700"/>
                  </a:lnTo>
                  <a:close/>
                </a:path>
              </a:pathLst>
            </a:custGeom>
            <a:solidFill>
              <a:srgbClr val="FFFFFF"/>
            </a:solidFill>
          </p:spPr>
          <p:txBody>
            <a:bodyPr/>
            <a:lstStyle/>
            <a:p>
              <a:endParaRPr lang="it-IT"/>
            </a:p>
          </p:txBody>
        </p:sp>
      </p:grpSp>
      <p:grpSp>
        <p:nvGrpSpPr>
          <p:cNvPr id="33" name="Group 33"/>
          <p:cNvGrpSpPr/>
          <p:nvPr/>
        </p:nvGrpSpPr>
        <p:grpSpPr>
          <a:xfrm>
            <a:off x="9390237" y="5690246"/>
            <a:ext cx="5360333" cy="431800"/>
            <a:chOff x="0" y="0"/>
            <a:chExt cx="7147111" cy="575733"/>
          </a:xfrm>
        </p:grpSpPr>
        <p:sp>
          <p:nvSpPr>
            <p:cNvPr id="34" name="Freeform 34"/>
            <p:cNvSpPr/>
            <p:nvPr/>
          </p:nvSpPr>
          <p:spPr>
            <a:xfrm>
              <a:off x="0" y="0"/>
              <a:ext cx="7147111" cy="575733"/>
            </a:xfrm>
            <a:custGeom>
              <a:avLst/>
              <a:gdLst/>
              <a:ahLst/>
              <a:cxnLst/>
              <a:rect l="l" t="t" r="r" b="b"/>
              <a:pathLst>
                <a:path w="7147111" h="575733">
                  <a:moveTo>
                    <a:pt x="0" y="0"/>
                  </a:moveTo>
                  <a:lnTo>
                    <a:pt x="7147111" y="0"/>
                  </a:lnTo>
                  <a:lnTo>
                    <a:pt x="7147111" y="575733"/>
                  </a:lnTo>
                  <a:lnTo>
                    <a:pt x="0" y="575733"/>
                  </a:lnTo>
                  <a:close/>
                </a:path>
              </a:pathLst>
            </a:custGeom>
            <a:solidFill>
              <a:srgbClr val="000000">
                <a:alpha val="0"/>
              </a:srgbClr>
            </a:solidFill>
          </p:spPr>
          <p:txBody>
            <a:bodyPr/>
            <a:lstStyle/>
            <a:p>
              <a:endParaRPr lang="it-IT"/>
            </a:p>
          </p:txBody>
        </p:sp>
        <p:sp>
          <p:nvSpPr>
            <p:cNvPr id="35" name="TextBox 35"/>
            <p:cNvSpPr txBox="1"/>
            <p:nvPr/>
          </p:nvSpPr>
          <p:spPr>
            <a:xfrm>
              <a:off x="0" y="-57150"/>
              <a:ext cx="7147111" cy="632883"/>
            </a:xfrm>
            <a:prstGeom prst="rect">
              <a:avLst/>
            </a:prstGeom>
          </p:spPr>
          <p:txBody>
            <a:bodyPr lIns="0" tIns="0" rIns="0" bIns="0" rtlCol="0" anchor="t"/>
            <a:lstStyle/>
            <a:p>
              <a:pPr algn="ctr">
                <a:lnSpc>
                  <a:spcPts val="3500"/>
                </a:lnSpc>
              </a:pPr>
              <a:r>
                <a:rPr lang="en-US" sz="2499">
                  <a:solidFill>
                    <a:srgbClr val="0D0D0D"/>
                  </a:solidFill>
                  <a:latin typeface="DM Serif Display"/>
                  <a:ea typeface="DM Serif Display"/>
                  <a:cs typeface="DM Serif Display"/>
                  <a:sym typeface="DM Serif Display"/>
                </a:rPr>
                <a:t>Methodology </a:t>
              </a:r>
            </a:p>
          </p:txBody>
        </p:sp>
      </p:grpSp>
      <p:grpSp>
        <p:nvGrpSpPr>
          <p:cNvPr id="36" name="Group 36"/>
          <p:cNvGrpSpPr/>
          <p:nvPr/>
        </p:nvGrpSpPr>
        <p:grpSpPr>
          <a:xfrm>
            <a:off x="9728212" y="6830643"/>
            <a:ext cx="4700868" cy="841350"/>
            <a:chOff x="0" y="0"/>
            <a:chExt cx="6267824" cy="1121799"/>
          </a:xfrm>
        </p:grpSpPr>
        <p:sp>
          <p:nvSpPr>
            <p:cNvPr id="37" name="Freeform 37"/>
            <p:cNvSpPr/>
            <p:nvPr/>
          </p:nvSpPr>
          <p:spPr>
            <a:xfrm>
              <a:off x="0" y="0"/>
              <a:ext cx="6267824" cy="1121799"/>
            </a:xfrm>
            <a:custGeom>
              <a:avLst/>
              <a:gdLst/>
              <a:ahLst/>
              <a:cxnLst/>
              <a:rect l="l" t="t" r="r" b="b"/>
              <a:pathLst>
                <a:path w="6267824" h="1121799">
                  <a:moveTo>
                    <a:pt x="0" y="0"/>
                  </a:moveTo>
                  <a:lnTo>
                    <a:pt x="6267824" y="0"/>
                  </a:lnTo>
                  <a:lnTo>
                    <a:pt x="6267824" y="1121799"/>
                  </a:lnTo>
                  <a:lnTo>
                    <a:pt x="0" y="1121799"/>
                  </a:lnTo>
                  <a:close/>
                </a:path>
              </a:pathLst>
            </a:custGeom>
            <a:solidFill>
              <a:srgbClr val="000000">
                <a:alpha val="0"/>
              </a:srgbClr>
            </a:solidFill>
          </p:spPr>
          <p:txBody>
            <a:bodyPr/>
            <a:lstStyle/>
            <a:p>
              <a:endParaRPr lang="it-IT"/>
            </a:p>
          </p:txBody>
        </p:sp>
        <p:sp>
          <p:nvSpPr>
            <p:cNvPr id="38" name="TextBox 38"/>
            <p:cNvSpPr txBox="1"/>
            <p:nvPr/>
          </p:nvSpPr>
          <p:spPr>
            <a:xfrm>
              <a:off x="0" y="-57150"/>
              <a:ext cx="6267824" cy="1178949"/>
            </a:xfrm>
            <a:prstGeom prst="rect">
              <a:avLst/>
            </a:prstGeom>
          </p:spPr>
          <p:txBody>
            <a:bodyPr lIns="0" tIns="0" rIns="0" bIns="0" rtlCol="0" anchor="t"/>
            <a:lstStyle/>
            <a:p>
              <a:pPr algn="ctr">
                <a:lnSpc>
                  <a:spcPts val="3299"/>
                </a:lnSpc>
              </a:pPr>
              <a:r>
                <a:rPr lang="en-US" sz="2200">
                  <a:solidFill>
                    <a:srgbClr val="1E2328"/>
                  </a:solidFill>
                  <a:latin typeface="Montserrat"/>
                  <a:ea typeface="Montserrat"/>
                  <a:cs typeface="Montserrat"/>
                  <a:sym typeface="Montserrat"/>
                </a:rPr>
                <a:t>Traditional face-to-face teaching (Formal Learning)</a:t>
              </a:r>
            </a:p>
          </p:txBody>
        </p:sp>
      </p:grpSp>
      <p:grpSp>
        <p:nvGrpSpPr>
          <p:cNvPr id="39" name="Group 39"/>
          <p:cNvGrpSpPr/>
          <p:nvPr/>
        </p:nvGrpSpPr>
        <p:grpSpPr>
          <a:xfrm>
            <a:off x="1031566" y="351095"/>
            <a:ext cx="4506489" cy="384175"/>
            <a:chOff x="0" y="0"/>
            <a:chExt cx="6008652" cy="512233"/>
          </a:xfrm>
        </p:grpSpPr>
        <p:sp>
          <p:nvSpPr>
            <p:cNvPr id="40" name="Freeform 40"/>
            <p:cNvSpPr/>
            <p:nvPr/>
          </p:nvSpPr>
          <p:spPr>
            <a:xfrm>
              <a:off x="0" y="0"/>
              <a:ext cx="6008652" cy="512233"/>
            </a:xfrm>
            <a:custGeom>
              <a:avLst/>
              <a:gdLst/>
              <a:ahLst/>
              <a:cxnLst/>
              <a:rect l="l" t="t" r="r" b="b"/>
              <a:pathLst>
                <a:path w="6008652" h="512233">
                  <a:moveTo>
                    <a:pt x="0" y="0"/>
                  </a:moveTo>
                  <a:lnTo>
                    <a:pt x="6008652" y="0"/>
                  </a:lnTo>
                  <a:lnTo>
                    <a:pt x="6008652" y="512233"/>
                  </a:lnTo>
                  <a:lnTo>
                    <a:pt x="0" y="512233"/>
                  </a:lnTo>
                  <a:close/>
                </a:path>
              </a:pathLst>
            </a:custGeom>
            <a:solidFill>
              <a:srgbClr val="000000">
                <a:alpha val="0"/>
              </a:srgbClr>
            </a:solidFill>
          </p:spPr>
          <p:txBody>
            <a:bodyPr/>
            <a:lstStyle/>
            <a:p>
              <a:endParaRPr lang="it-IT"/>
            </a:p>
          </p:txBody>
        </p:sp>
        <p:sp>
          <p:nvSpPr>
            <p:cNvPr id="41" name="TextBox 41"/>
            <p:cNvSpPr txBox="1"/>
            <p:nvPr/>
          </p:nvSpPr>
          <p:spPr>
            <a:xfrm>
              <a:off x="0" y="-9525"/>
              <a:ext cx="6008652" cy="521758"/>
            </a:xfrm>
            <a:prstGeom prst="rect">
              <a:avLst/>
            </a:prstGeom>
          </p:spPr>
          <p:txBody>
            <a:bodyPr lIns="0" tIns="0" rIns="0" bIns="0" rtlCol="0" anchor="t"/>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grpSp>
      <p:sp>
        <p:nvSpPr>
          <p:cNvPr id="42" name="TextBox 42"/>
          <p:cNvSpPr txBox="1"/>
          <p:nvPr/>
        </p:nvSpPr>
        <p:spPr>
          <a:xfrm rot="16200000">
            <a:off x="15815760" y="7458063"/>
            <a:ext cx="3331810"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11" tooltip="https://www.fashionupproject.com"/>
              </a:rPr>
              <a:t>www.fashionupproject.com</a:t>
            </a:r>
            <a:endParaRPr lang="en-US" sz="1800" u="sng">
              <a:solidFill>
                <a:srgbClr val="1E2328"/>
              </a:solidFill>
              <a:latin typeface="Montserrat"/>
              <a:ea typeface="Montserrat"/>
              <a:cs typeface="Montserrat"/>
              <a:sym typeface="Montserrat"/>
              <a:hlinkClick r:id="rId11" tooltip="https://www.fashionupproject.com"/>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670568" y="-4762"/>
            <a:ext cx="9525" cy="10296525"/>
            <a:chOff x="0" y="0"/>
            <a:chExt cx="12700" cy="13728700"/>
          </a:xfrm>
        </p:grpSpPr>
        <p:sp>
          <p:nvSpPr>
            <p:cNvPr id="3" name="Freeform 3"/>
            <p:cNvSpPr/>
            <p:nvPr/>
          </p:nvSpPr>
          <p:spPr>
            <a:xfrm>
              <a:off x="0" y="8509"/>
              <a:ext cx="16891" cy="13716001"/>
            </a:xfrm>
            <a:custGeom>
              <a:avLst/>
              <a:gdLst/>
              <a:ahLst/>
              <a:cxnLst/>
              <a:rect l="l" t="t" r="r" b="b"/>
              <a:pathLst>
                <a:path w="16891" h="13716001">
                  <a:moveTo>
                    <a:pt x="0" y="13716001"/>
                  </a:moveTo>
                  <a:lnTo>
                    <a:pt x="0" y="0"/>
                  </a:lnTo>
                  <a:lnTo>
                    <a:pt x="16891" y="0"/>
                  </a:lnTo>
                  <a:lnTo>
                    <a:pt x="16891" y="13716001"/>
                  </a:lnTo>
                  <a:close/>
                </a:path>
              </a:pathLst>
            </a:custGeom>
            <a:solidFill>
              <a:srgbClr val="1E2328"/>
            </a:solidFill>
          </p:spPr>
          <p:txBody>
            <a:bodyPr/>
            <a:lstStyle/>
            <a:p>
              <a:endParaRPr lang="it-IT"/>
            </a:p>
          </p:txBody>
        </p:sp>
      </p:grpSp>
      <p:grpSp>
        <p:nvGrpSpPr>
          <p:cNvPr id="4" name="Group 4"/>
          <p:cNvGrpSpPr/>
          <p:nvPr/>
        </p:nvGrpSpPr>
        <p:grpSpPr>
          <a:xfrm rot="-10800000">
            <a:off x="-4762" y="1019175"/>
            <a:ext cx="18297525" cy="9525"/>
            <a:chOff x="0" y="0"/>
            <a:chExt cx="24396700" cy="12700"/>
          </a:xfrm>
        </p:grpSpPr>
        <p:sp>
          <p:nvSpPr>
            <p:cNvPr id="5" name="Freeform 5"/>
            <p:cNvSpPr/>
            <p:nvPr/>
          </p:nvSpPr>
          <p:spPr>
            <a:xfrm>
              <a:off x="8509" y="0"/>
              <a:ext cx="24384001" cy="16891"/>
            </a:xfrm>
            <a:custGeom>
              <a:avLst/>
              <a:gdLst/>
              <a:ahLst/>
              <a:cxnLst/>
              <a:rect l="l" t="t" r="r" b="b"/>
              <a:pathLst>
                <a:path w="24384001" h="16891">
                  <a:moveTo>
                    <a:pt x="0" y="0"/>
                  </a:moveTo>
                  <a:lnTo>
                    <a:pt x="24384001" y="0"/>
                  </a:lnTo>
                  <a:lnTo>
                    <a:pt x="24384001" y="16891"/>
                  </a:lnTo>
                  <a:lnTo>
                    <a:pt x="0" y="16891"/>
                  </a:lnTo>
                  <a:close/>
                </a:path>
              </a:pathLst>
            </a:custGeom>
            <a:solidFill>
              <a:srgbClr val="1E2328"/>
            </a:solidFill>
          </p:spPr>
          <p:txBody>
            <a:bodyPr/>
            <a:lstStyle/>
            <a:p>
              <a:endParaRPr lang="it-IT"/>
            </a:p>
          </p:txBody>
        </p:sp>
      </p:grpSp>
      <p:grpSp>
        <p:nvGrpSpPr>
          <p:cNvPr id="6" name="Group 6"/>
          <p:cNvGrpSpPr/>
          <p:nvPr/>
        </p:nvGrpSpPr>
        <p:grpSpPr>
          <a:xfrm>
            <a:off x="16675330" y="1028700"/>
            <a:ext cx="1612669" cy="1612670"/>
            <a:chOff x="0" y="0"/>
            <a:chExt cx="2150226" cy="2150226"/>
          </a:xfrm>
        </p:grpSpPr>
        <p:sp>
          <p:nvSpPr>
            <p:cNvPr id="7" name="Freeform 7"/>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2"/>
              <a:stretch>
                <a:fillRect/>
              </a:stretch>
            </a:blipFill>
          </p:spPr>
          <p:txBody>
            <a:bodyPr/>
            <a:lstStyle/>
            <a:p>
              <a:endParaRPr lang="it-IT"/>
            </a:p>
          </p:txBody>
        </p:sp>
      </p:grpSp>
      <p:grpSp>
        <p:nvGrpSpPr>
          <p:cNvPr id="8" name="Group 8"/>
          <p:cNvGrpSpPr/>
          <p:nvPr/>
        </p:nvGrpSpPr>
        <p:grpSpPr>
          <a:xfrm>
            <a:off x="7191659" y="329406"/>
            <a:ext cx="9355139" cy="374650"/>
            <a:chOff x="0" y="0"/>
            <a:chExt cx="12473516" cy="499533"/>
          </a:xfrm>
        </p:grpSpPr>
        <p:sp>
          <p:nvSpPr>
            <p:cNvPr id="9" name="Freeform 9"/>
            <p:cNvSpPr/>
            <p:nvPr/>
          </p:nvSpPr>
          <p:spPr>
            <a:xfrm>
              <a:off x="0" y="0"/>
              <a:ext cx="3674958" cy="499533"/>
            </a:xfrm>
            <a:custGeom>
              <a:avLst/>
              <a:gdLst/>
              <a:ahLst/>
              <a:cxnLst/>
              <a:rect l="l" t="t" r="r" b="b"/>
              <a:pathLst>
                <a:path w="3674958" h="499533">
                  <a:moveTo>
                    <a:pt x="0" y="0"/>
                  </a:moveTo>
                  <a:lnTo>
                    <a:pt x="3674958" y="0"/>
                  </a:lnTo>
                  <a:lnTo>
                    <a:pt x="3674958" y="499533"/>
                  </a:lnTo>
                  <a:lnTo>
                    <a:pt x="0" y="499533"/>
                  </a:lnTo>
                  <a:close/>
                </a:path>
              </a:pathLst>
            </a:custGeom>
            <a:solidFill>
              <a:srgbClr val="000000">
                <a:alpha val="0"/>
              </a:srgbClr>
            </a:solidFill>
          </p:spPr>
          <p:txBody>
            <a:bodyPr/>
            <a:lstStyle/>
            <a:p>
              <a:endParaRPr lang="it-IT"/>
            </a:p>
          </p:txBody>
        </p:sp>
        <p:sp>
          <p:nvSpPr>
            <p:cNvPr id="10" name="TextBox 10"/>
            <p:cNvSpPr txBox="1"/>
            <p:nvPr/>
          </p:nvSpPr>
          <p:spPr>
            <a:xfrm>
              <a:off x="8798558" y="0"/>
              <a:ext cx="3674958" cy="499533"/>
            </a:xfrm>
            <a:prstGeom prst="rect">
              <a:avLst/>
            </a:prstGeom>
          </p:spPr>
          <p:txBody>
            <a:bodyPr lIns="0" tIns="0" rIns="0" bIns="0" rtlCol="0" anchor="t"/>
            <a:lstStyle/>
            <a:p>
              <a:pPr algn="ctr">
                <a:lnSpc>
                  <a:spcPts val="3049"/>
                </a:lnSpc>
              </a:pPr>
              <a:r>
                <a:rPr lang="en-US" sz="2499">
                  <a:solidFill>
                    <a:srgbClr val="1E2328"/>
                  </a:solidFill>
                  <a:latin typeface="Montserrat"/>
                  <a:ea typeface="Montserrat"/>
                  <a:cs typeface="Montserrat"/>
                  <a:sym typeface="Montserrat"/>
                </a:rPr>
                <a:t>Module 6, Unit 2</a:t>
              </a:r>
            </a:p>
          </p:txBody>
        </p:sp>
      </p:grpSp>
      <p:grpSp>
        <p:nvGrpSpPr>
          <p:cNvPr id="11" name="Group 11"/>
          <p:cNvGrpSpPr/>
          <p:nvPr/>
        </p:nvGrpSpPr>
        <p:grpSpPr>
          <a:xfrm rot="-10800000">
            <a:off x="-4762" y="1019174"/>
            <a:ext cx="18297525" cy="9525"/>
            <a:chOff x="0" y="0"/>
            <a:chExt cx="24396700" cy="12700"/>
          </a:xfrm>
        </p:grpSpPr>
        <p:sp>
          <p:nvSpPr>
            <p:cNvPr id="12" name="Freeform 12"/>
            <p:cNvSpPr/>
            <p:nvPr/>
          </p:nvSpPr>
          <p:spPr>
            <a:xfrm>
              <a:off x="635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txBody>
            <a:bodyPr/>
            <a:lstStyle/>
            <a:p>
              <a:endParaRPr lang="it-IT"/>
            </a:p>
          </p:txBody>
        </p:sp>
      </p:grpSp>
      <p:sp>
        <p:nvSpPr>
          <p:cNvPr id="13" name="Freeform 13"/>
          <p:cNvSpPr/>
          <p:nvPr/>
        </p:nvSpPr>
        <p:spPr>
          <a:xfrm>
            <a:off x="251608" y="1835035"/>
            <a:ext cx="5640013" cy="3308465"/>
          </a:xfrm>
          <a:custGeom>
            <a:avLst/>
            <a:gdLst/>
            <a:ahLst/>
            <a:cxnLst/>
            <a:rect l="l" t="t" r="r" b="b"/>
            <a:pathLst>
              <a:path w="5633381" h="3083525">
                <a:moveTo>
                  <a:pt x="0" y="0"/>
                </a:moveTo>
                <a:lnTo>
                  <a:pt x="5633381" y="0"/>
                </a:lnTo>
                <a:lnTo>
                  <a:pt x="5633381" y="3083525"/>
                </a:lnTo>
                <a:lnTo>
                  <a:pt x="0" y="30835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a:p>
        </p:txBody>
      </p:sp>
      <p:sp>
        <p:nvSpPr>
          <p:cNvPr id="15" name="Freeform 15"/>
          <p:cNvSpPr/>
          <p:nvPr/>
        </p:nvSpPr>
        <p:spPr>
          <a:xfrm>
            <a:off x="474072" y="2002805"/>
            <a:ext cx="5911229" cy="3518096"/>
          </a:xfrm>
          <a:custGeom>
            <a:avLst/>
            <a:gdLst/>
            <a:ahLst/>
            <a:cxnLst/>
            <a:rect l="l" t="t" r="r" b="b"/>
            <a:pathLst>
              <a:path w="7881639" h="4690795">
                <a:moveTo>
                  <a:pt x="0" y="0"/>
                </a:moveTo>
                <a:lnTo>
                  <a:pt x="7881639" y="0"/>
                </a:lnTo>
                <a:lnTo>
                  <a:pt x="7881639" y="4690795"/>
                </a:lnTo>
                <a:lnTo>
                  <a:pt x="0" y="4690795"/>
                </a:lnTo>
                <a:close/>
              </a:path>
            </a:pathLst>
          </a:custGeom>
          <a:solidFill>
            <a:srgbClr val="000000">
              <a:alpha val="0"/>
            </a:srgbClr>
          </a:solidFill>
        </p:spPr>
        <p:txBody>
          <a:bodyPr/>
          <a:lstStyle/>
          <a:p>
            <a:endParaRPr lang="it-IT"/>
          </a:p>
        </p:txBody>
      </p:sp>
      <p:sp>
        <p:nvSpPr>
          <p:cNvPr id="16" name="TextBox 16"/>
          <p:cNvSpPr txBox="1"/>
          <p:nvPr/>
        </p:nvSpPr>
        <p:spPr>
          <a:xfrm>
            <a:off x="467441" y="2118114"/>
            <a:ext cx="5417548" cy="2766839"/>
          </a:xfrm>
          <a:prstGeom prst="rect">
            <a:avLst/>
          </a:prstGeom>
        </p:spPr>
        <p:txBody>
          <a:bodyPr lIns="0" tIns="0" rIns="0" bIns="0" rtlCol="0" anchor="t"/>
          <a:lstStyle/>
          <a:p>
            <a:pPr algn="l">
              <a:lnSpc>
                <a:spcPts val="5078"/>
              </a:lnSpc>
            </a:pPr>
            <a:r>
              <a:rPr lang="en-US" sz="4163" dirty="0">
                <a:solidFill>
                  <a:srgbClr val="FFFFFF"/>
                </a:solidFill>
                <a:latin typeface="DM Serif Display"/>
                <a:ea typeface="DM Serif Display"/>
                <a:cs typeface="DM Serif Display"/>
                <a:sym typeface="DM Serif Display"/>
              </a:rPr>
              <a:t>But why fashion designers should learn 3D fashion clothing design software?</a:t>
            </a:r>
          </a:p>
          <a:p>
            <a:pPr algn="l">
              <a:lnSpc>
                <a:spcPts val="6055"/>
              </a:lnSpc>
            </a:pPr>
            <a:endParaRPr lang="en-US" sz="4163" dirty="0">
              <a:solidFill>
                <a:srgbClr val="FFFFFF"/>
              </a:solidFill>
              <a:latin typeface="DM Serif Display"/>
              <a:ea typeface="DM Serif Display"/>
              <a:cs typeface="DM Serif Display"/>
              <a:sym typeface="DM Serif Display"/>
            </a:endParaRPr>
          </a:p>
        </p:txBody>
      </p:sp>
      <p:grpSp>
        <p:nvGrpSpPr>
          <p:cNvPr id="17" name="Group 17"/>
          <p:cNvGrpSpPr/>
          <p:nvPr/>
        </p:nvGrpSpPr>
        <p:grpSpPr>
          <a:xfrm>
            <a:off x="1031566" y="351095"/>
            <a:ext cx="4506489" cy="384175"/>
            <a:chOff x="0" y="0"/>
            <a:chExt cx="6008652" cy="512233"/>
          </a:xfrm>
        </p:grpSpPr>
        <p:sp>
          <p:nvSpPr>
            <p:cNvPr id="18" name="Freeform 18"/>
            <p:cNvSpPr/>
            <p:nvPr/>
          </p:nvSpPr>
          <p:spPr>
            <a:xfrm>
              <a:off x="0" y="0"/>
              <a:ext cx="6008652" cy="512233"/>
            </a:xfrm>
            <a:custGeom>
              <a:avLst/>
              <a:gdLst/>
              <a:ahLst/>
              <a:cxnLst/>
              <a:rect l="l" t="t" r="r" b="b"/>
              <a:pathLst>
                <a:path w="6008652" h="512233">
                  <a:moveTo>
                    <a:pt x="0" y="0"/>
                  </a:moveTo>
                  <a:lnTo>
                    <a:pt x="6008652" y="0"/>
                  </a:lnTo>
                  <a:lnTo>
                    <a:pt x="6008652" y="512233"/>
                  </a:lnTo>
                  <a:lnTo>
                    <a:pt x="0" y="512233"/>
                  </a:lnTo>
                  <a:close/>
                </a:path>
              </a:pathLst>
            </a:custGeom>
            <a:solidFill>
              <a:srgbClr val="000000">
                <a:alpha val="0"/>
              </a:srgbClr>
            </a:solidFill>
          </p:spPr>
          <p:txBody>
            <a:bodyPr/>
            <a:lstStyle/>
            <a:p>
              <a:endParaRPr lang="it-IT"/>
            </a:p>
          </p:txBody>
        </p:sp>
        <p:sp>
          <p:nvSpPr>
            <p:cNvPr id="19" name="TextBox 19"/>
            <p:cNvSpPr txBox="1"/>
            <p:nvPr/>
          </p:nvSpPr>
          <p:spPr>
            <a:xfrm>
              <a:off x="0" y="-9525"/>
              <a:ext cx="6008652" cy="521758"/>
            </a:xfrm>
            <a:prstGeom prst="rect">
              <a:avLst/>
            </a:prstGeom>
          </p:spPr>
          <p:txBody>
            <a:bodyPr lIns="0" tIns="0" rIns="0" bIns="0" rtlCol="0" anchor="t"/>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grpSp>
      <p:grpSp>
        <p:nvGrpSpPr>
          <p:cNvPr id="21" name="Group 21"/>
          <p:cNvGrpSpPr/>
          <p:nvPr/>
        </p:nvGrpSpPr>
        <p:grpSpPr>
          <a:xfrm>
            <a:off x="9334304" y="3036490"/>
            <a:ext cx="7102187" cy="789476"/>
            <a:chOff x="-58364" y="0"/>
            <a:chExt cx="9469583" cy="1052633"/>
          </a:xfrm>
        </p:grpSpPr>
        <p:sp>
          <p:nvSpPr>
            <p:cNvPr id="22" name="Freeform 22"/>
            <p:cNvSpPr/>
            <p:nvPr/>
          </p:nvSpPr>
          <p:spPr>
            <a:xfrm>
              <a:off x="0" y="0"/>
              <a:ext cx="9411219" cy="840713"/>
            </a:xfrm>
            <a:custGeom>
              <a:avLst/>
              <a:gdLst/>
              <a:ahLst/>
              <a:cxnLst/>
              <a:rect l="l" t="t" r="r" b="b"/>
              <a:pathLst>
                <a:path w="9411219" h="840713">
                  <a:moveTo>
                    <a:pt x="0" y="0"/>
                  </a:moveTo>
                  <a:lnTo>
                    <a:pt x="9411219" y="0"/>
                  </a:lnTo>
                  <a:lnTo>
                    <a:pt x="9411219" y="840713"/>
                  </a:lnTo>
                  <a:lnTo>
                    <a:pt x="0" y="840713"/>
                  </a:lnTo>
                  <a:close/>
                </a:path>
              </a:pathLst>
            </a:custGeom>
            <a:solidFill>
              <a:srgbClr val="000000">
                <a:alpha val="0"/>
              </a:srgbClr>
            </a:solidFill>
          </p:spPr>
          <p:txBody>
            <a:bodyPr/>
            <a:lstStyle/>
            <a:p>
              <a:endParaRPr lang="it-IT"/>
            </a:p>
          </p:txBody>
        </p:sp>
        <p:sp>
          <p:nvSpPr>
            <p:cNvPr id="23" name="TextBox 23"/>
            <p:cNvSpPr txBox="1"/>
            <p:nvPr/>
          </p:nvSpPr>
          <p:spPr>
            <a:xfrm>
              <a:off x="-58364" y="154769"/>
              <a:ext cx="9411220" cy="897864"/>
            </a:xfrm>
            <a:prstGeom prst="rect">
              <a:avLst/>
            </a:prstGeom>
          </p:spPr>
          <p:txBody>
            <a:bodyPr lIns="0" tIns="0" rIns="0" bIns="0" rtlCol="0" anchor="t"/>
            <a:lstStyle/>
            <a:p>
              <a:pPr algn="l">
                <a:lnSpc>
                  <a:spcPts val="3299"/>
                </a:lnSpc>
              </a:pPr>
              <a:r>
                <a:rPr lang="en-US" sz="2199" u="sng" dirty="0">
                  <a:solidFill>
                    <a:srgbClr val="1E2328"/>
                  </a:solidFill>
                  <a:latin typeface="Montserrat"/>
                  <a:ea typeface="Montserrat"/>
                  <a:cs typeface="Montserrat"/>
                  <a:sym typeface="Montserrat"/>
                  <a:hlinkClick r:id="rId5" tooltip="https://www.youtube.com/watch?v=xhiRGiQlDbg"/>
                </a:rPr>
                <a:t>https://www.youtube.com/watch?v=xhiRGiQlDbg</a:t>
              </a:r>
            </a:p>
          </p:txBody>
        </p:sp>
      </p:grpSp>
      <p:sp>
        <p:nvSpPr>
          <p:cNvPr id="24" name="Freeform 24"/>
          <p:cNvSpPr/>
          <p:nvPr/>
        </p:nvSpPr>
        <p:spPr>
          <a:xfrm>
            <a:off x="258241" y="5806652"/>
            <a:ext cx="5633381" cy="3083525"/>
          </a:xfrm>
          <a:custGeom>
            <a:avLst/>
            <a:gdLst/>
            <a:ahLst/>
            <a:cxnLst/>
            <a:rect l="l" t="t" r="r" b="b"/>
            <a:pathLst>
              <a:path w="5633381" h="3083525">
                <a:moveTo>
                  <a:pt x="0" y="0"/>
                </a:moveTo>
                <a:lnTo>
                  <a:pt x="5633381" y="0"/>
                </a:lnTo>
                <a:lnTo>
                  <a:pt x="5633381" y="3083525"/>
                </a:lnTo>
                <a:lnTo>
                  <a:pt x="0" y="30835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it-IT"/>
          </a:p>
        </p:txBody>
      </p:sp>
      <p:grpSp>
        <p:nvGrpSpPr>
          <p:cNvPr id="25" name="Group 25"/>
          <p:cNvGrpSpPr/>
          <p:nvPr/>
        </p:nvGrpSpPr>
        <p:grpSpPr>
          <a:xfrm>
            <a:off x="258241" y="6617459"/>
            <a:ext cx="5911229" cy="1607764"/>
            <a:chOff x="0" y="0"/>
            <a:chExt cx="7881639" cy="2143685"/>
          </a:xfrm>
        </p:grpSpPr>
        <p:sp>
          <p:nvSpPr>
            <p:cNvPr id="26" name="Freeform 26"/>
            <p:cNvSpPr/>
            <p:nvPr/>
          </p:nvSpPr>
          <p:spPr>
            <a:xfrm>
              <a:off x="0" y="0"/>
              <a:ext cx="7881639" cy="1949213"/>
            </a:xfrm>
            <a:custGeom>
              <a:avLst/>
              <a:gdLst/>
              <a:ahLst/>
              <a:cxnLst/>
              <a:rect l="l" t="t" r="r" b="b"/>
              <a:pathLst>
                <a:path w="7881639" h="1949213">
                  <a:moveTo>
                    <a:pt x="0" y="0"/>
                  </a:moveTo>
                  <a:lnTo>
                    <a:pt x="7881639" y="0"/>
                  </a:lnTo>
                  <a:lnTo>
                    <a:pt x="7881639" y="1949213"/>
                  </a:lnTo>
                  <a:lnTo>
                    <a:pt x="0" y="1949213"/>
                  </a:lnTo>
                  <a:close/>
                </a:path>
              </a:pathLst>
            </a:custGeom>
            <a:solidFill>
              <a:srgbClr val="000000">
                <a:alpha val="0"/>
              </a:srgbClr>
            </a:solidFill>
          </p:spPr>
          <p:txBody>
            <a:bodyPr/>
            <a:lstStyle/>
            <a:p>
              <a:endParaRPr lang="it-IT"/>
            </a:p>
          </p:txBody>
        </p:sp>
        <p:sp>
          <p:nvSpPr>
            <p:cNvPr id="27" name="TextBox 27"/>
            <p:cNvSpPr txBox="1"/>
            <p:nvPr/>
          </p:nvSpPr>
          <p:spPr>
            <a:xfrm>
              <a:off x="270092" y="184947"/>
              <a:ext cx="6928980" cy="1958738"/>
            </a:xfrm>
            <a:prstGeom prst="rect">
              <a:avLst/>
            </a:prstGeom>
          </p:spPr>
          <p:txBody>
            <a:bodyPr lIns="0" tIns="0" rIns="0" bIns="0" rtlCol="0" anchor="t"/>
            <a:lstStyle/>
            <a:p>
              <a:pPr algn="l">
                <a:lnSpc>
                  <a:spcPts val="5078"/>
                </a:lnSpc>
              </a:pPr>
              <a:r>
                <a:rPr lang="en-US" sz="4163" dirty="0">
                  <a:solidFill>
                    <a:srgbClr val="FFFFFF"/>
                  </a:solidFill>
                  <a:latin typeface="DM Serif Display"/>
                  <a:ea typeface="DM Serif Display"/>
                  <a:cs typeface="DM Serif Display"/>
                  <a:sym typeface="DM Serif Display"/>
                </a:rPr>
                <a:t>What is the role of 3D in fashion design ?</a:t>
              </a:r>
            </a:p>
          </p:txBody>
        </p:sp>
      </p:grpSp>
      <p:grpSp>
        <p:nvGrpSpPr>
          <p:cNvPr id="28" name="Group 28"/>
          <p:cNvGrpSpPr/>
          <p:nvPr/>
        </p:nvGrpSpPr>
        <p:grpSpPr>
          <a:xfrm>
            <a:off x="9351918" y="7099539"/>
            <a:ext cx="7084574" cy="742418"/>
            <a:chOff x="-34879" y="-149177"/>
            <a:chExt cx="9446098" cy="989890"/>
          </a:xfrm>
        </p:grpSpPr>
        <p:sp>
          <p:nvSpPr>
            <p:cNvPr id="29" name="Freeform 29"/>
            <p:cNvSpPr/>
            <p:nvPr/>
          </p:nvSpPr>
          <p:spPr>
            <a:xfrm>
              <a:off x="0" y="0"/>
              <a:ext cx="9411219" cy="840713"/>
            </a:xfrm>
            <a:custGeom>
              <a:avLst/>
              <a:gdLst/>
              <a:ahLst/>
              <a:cxnLst/>
              <a:rect l="l" t="t" r="r" b="b"/>
              <a:pathLst>
                <a:path w="9411219" h="840713">
                  <a:moveTo>
                    <a:pt x="0" y="0"/>
                  </a:moveTo>
                  <a:lnTo>
                    <a:pt x="9411219" y="0"/>
                  </a:lnTo>
                  <a:lnTo>
                    <a:pt x="9411219" y="840713"/>
                  </a:lnTo>
                  <a:lnTo>
                    <a:pt x="0" y="840713"/>
                  </a:lnTo>
                  <a:close/>
                </a:path>
              </a:pathLst>
            </a:custGeom>
            <a:solidFill>
              <a:srgbClr val="000000">
                <a:alpha val="0"/>
              </a:srgbClr>
            </a:solidFill>
          </p:spPr>
          <p:txBody>
            <a:bodyPr/>
            <a:lstStyle/>
            <a:p>
              <a:endParaRPr lang="it-IT"/>
            </a:p>
          </p:txBody>
        </p:sp>
        <p:sp>
          <p:nvSpPr>
            <p:cNvPr id="30" name="TextBox 30"/>
            <p:cNvSpPr txBox="1"/>
            <p:nvPr/>
          </p:nvSpPr>
          <p:spPr>
            <a:xfrm>
              <a:off x="-34879" y="-149177"/>
              <a:ext cx="9411220" cy="897864"/>
            </a:xfrm>
            <a:prstGeom prst="rect">
              <a:avLst/>
            </a:prstGeom>
          </p:spPr>
          <p:txBody>
            <a:bodyPr lIns="0" tIns="0" rIns="0" bIns="0" rtlCol="0" anchor="t"/>
            <a:lstStyle/>
            <a:p>
              <a:pPr algn="l">
                <a:lnSpc>
                  <a:spcPts val="3299"/>
                </a:lnSpc>
              </a:pPr>
              <a:r>
                <a:rPr lang="en-US" sz="2199" u="sng" dirty="0">
                  <a:solidFill>
                    <a:srgbClr val="1E2328"/>
                  </a:solidFill>
                  <a:latin typeface="Montserrat"/>
                  <a:ea typeface="Montserrat"/>
                  <a:cs typeface="Montserrat"/>
                  <a:sym typeface="Montserrat"/>
                  <a:hlinkClick r:id="rId8" tooltip="https://www.youtube.com/watch?v=63h-VqKSer4"/>
                </a:rPr>
                <a:t>https://www.youtube.com/watch?v=63h-VqKSer4</a:t>
              </a:r>
            </a:p>
          </p:txBody>
        </p:sp>
      </p:grpSp>
      <p:sp>
        <p:nvSpPr>
          <p:cNvPr id="32" name="TextBox 32"/>
          <p:cNvSpPr txBox="1"/>
          <p:nvPr/>
        </p:nvSpPr>
        <p:spPr>
          <a:xfrm rot="16200000">
            <a:off x="15869100" y="7480923"/>
            <a:ext cx="3286090"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9" tooltip="https://www.fashionupproject.com"/>
              </a:rPr>
              <a:t>www.fashionupproject.com</a:t>
            </a:r>
            <a:endParaRPr lang="en-US" sz="1800" u="sng">
              <a:solidFill>
                <a:srgbClr val="1E2328"/>
              </a:solidFill>
              <a:latin typeface="Montserrat"/>
              <a:ea typeface="Montserrat"/>
              <a:cs typeface="Montserrat"/>
              <a:sym typeface="Montserrat"/>
              <a:hlinkClick r:id="rId9" tooltip="https://www.fashionupproject.com"/>
            </a:endParaRPr>
          </a:p>
        </p:txBody>
      </p:sp>
      <p:grpSp>
        <p:nvGrpSpPr>
          <p:cNvPr id="33" name="Ομάδα 32">
            <a:extLst>
              <a:ext uri="{FF2B5EF4-FFF2-40B4-BE49-F238E27FC236}">
                <a16:creationId xmlns:a16="http://schemas.microsoft.com/office/drawing/2014/main" id="{86BDE856-0FD1-D1DA-AC31-C5A62C683F89}"/>
              </a:ext>
            </a:extLst>
          </p:cNvPr>
          <p:cNvGrpSpPr/>
          <p:nvPr/>
        </p:nvGrpSpPr>
        <p:grpSpPr>
          <a:xfrm>
            <a:off x="6169470" y="3036490"/>
            <a:ext cx="2716896" cy="699514"/>
            <a:chOff x="2939574" y="7349603"/>
            <a:chExt cx="2716896" cy="699514"/>
          </a:xfrm>
        </p:grpSpPr>
        <p:sp>
          <p:nvSpPr>
            <p:cNvPr id="34" name="Freeform 22">
              <a:extLst>
                <a:ext uri="{FF2B5EF4-FFF2-40B4-BE49-F238E27FC236}">
                  <a16:creationId xmlns:a16="http://schemas.microsoft.com/office/drawing/2014/main" id="{F579A5B9-FB08-F61F-4E8E-6CC1ACFC0E99}"/>
                </a:ext>
              </a:extLst>
            </p:cNvPr>
            <p:cNvSpPr/>
            <p:nvPr/>
          </p:nvSpPr>
          <p:spPr>
            <a:xfrm>
              <a:off x="4956956" y="7349603"/>
              <a:ext cx="699514" cy="699514"/>
            </a:xfrm>
            <a:custGeom>
              <a:avLst/>
              <a:gdLst/>
              <a:ahLst/>
              <a:cxnLst/>
              <a:rect l="l" t="t" r="r" b="b"/>
              <a:pathLst>
                <a:path w="699514" h="699514">
                  <a:moveTo>
                    <a:pt x="0" y="0"/>
                  </a:moveTo>
                  <a:lnTo>
                    <a:pt x="699514" y="0"/>
                  </a:lnTo>
                  <a:lnTo>
                    <a:pt x="699514" y="699514"/>
                  </a:lnTo>
                  <a:lnTo>
                    <a:pt x="0" y="69951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nvGrpSpPr>
            <p:cNvPr id="35" name="Group 24">
              <a:extLst>
                <a:ext uri="{FF2B5EF4-FFF2-40B4-BE49-F238E27FC236}">
                  <a16:creationId xmlns:a16="http://schemas.microsoft.com/office/drawing/2014/main" id="{89C1EB47-DD87-5A3C-1526-5DC2DD846AE2}"/>
                </a:ext>
              </a:extLst>
            </p:cNvPr>
            <p:cNvGrpSpPr/>
            <p:nvPr/>
          </p:nvGrpSpPr>
          <p:grpSpPr>
            <a:xfrm>
              <a:off x="2939574" y="7417785"/>
              <a:ext cx="1676946" cy="563150"/>
              <a:chOff x="0" y="0"/>
              <a:chExt cx="2235927" cy="750867"/>
            </a:xfrm>
          </p:grpSpPr>
          <p:grpSp>
            <p:nvGrpSpPr>
              <p:cNvPr id="36" name="Group 25">
                <a:extLst>
                  <a:ext uri="{FF2B5EF4-FFF2-40B4-BE49-F238E27FC236}">
                    <a16:creationId xmlns:a16="http://schemas.microsoft.com/office/drawing/2014/main" id="{164F9CCD-3D22-D097-6105-4C51F0E5C60C}"/>
                  </a:ext>
                </a:extLst>
              </p:cNvPr>
              <p:cNvGrpSpPr/>
              <p:nvPr/>
            </p:nvGrpSpPr>
            <p:grpSpPr>
              <a:xfrm>
                <a:off x="0" y="0"/>
                <a:ext cx="2235927" cy="750867"/>
                <a:chOff x="0" y="0"/>
                <a:chExt cx="742713" cy="249417"/>
              </a:xfrm>
            </p:grpSpPr>
            <p:sp>
              <p:nvSpPr>
                <p:cNvPr id="38" name="Freeform 26">
                  <a:extLst>
                    <a:ext uri="{FF2B5EF4-FFF2-40B4-BE49-F238E27FC236}">
                      <a16:creationId xmlns:a16="http://schemas.microsoft.com/office/drawing/2014/main" id="{3EAD1FD8-4AAF-7154-510E-E36ED5472E3C}"/>
                    </a:ext>
                  </a:extLst>
                </p:cNvPr>
                <p:cNvSpPr/>
                <p:nvPr/>
              </p:nvSpPr>
              <p:spPr>
                <a:xfrm>
                  <a:off x="0" y="0"/>
                  <a:ext cx="742713" cy="249417"/>
                </a:xfrm>
                <a:custGeom>
                  <a:avLst/>
                  <a:gdLst/>
                  <a:ahLst/>
                  <a:cxnLst/>
                  <a:rect l="l" t="t" r="r" b="b"/>
                  <a:pathLst>
                    <a:path w="742713" h="249417">
                      <a:moveTo>
                        <a:pt x="0" y="0"/>
                      </a:moveTo>
                      <a:lnTo>
                        <a:pt x="742713" y="0"/>
                      </a:lnTo>
                      <a:lnTo>
                        <a:pt x="742713" y="249417"/>
                      </a:lnTo>
                      <a:lnTo>
                        <a:pt x="0" y="249417"/>
                      </a:lnTo>
                      <a:close/>
                    </a:path>
                  </a:pathLst>
                </a:custGeom>
                <a:solidFill>
                  <a:srgbClr val="000000">
                    <a:alpha val="0"/>
                  </a:srgbClr>
                </a:solidFill>
                <a:ln w="19050" cap="sq">
                  <a:solidFill>
                    <a:srgbClr val="CFCF5A"/>
                  </a:solidFill>
                  <a:prstDash val="solid"/>
                  <a:miter/>
                </a:ln>
              </p:spPr>
            </p:sp>
            <p:sp>
              <p:nvSpPr>
                <p:cNvPr id="39" name="TextBox 27">
                  <a:extLst>
                    <a:ext uri="{FF2B5EF4-FFF2-40B4-BE49-F238E27FC236}">
                      <a16:creationId xmlns:a16="http://schemas.microsoft.com/office/drawing/2014/main" id="{00D36E15-2CAA-0209-516A-163EFC28ADAD}"/>
                    </a:ext>
                  </a:extLst>
                </p:cNvPr>
                <p:cNvSpPr txBox="1"/>
                <p:nvPr/>
              </p:nvSpPr>
              <p:spPr>
                <a:xfrm>
                  <a:off x="0" y="0"/>
                  <a:ext cx="742713" cy="249417"/>
                </a:xfrm>
                <a:prstGeom prst="rect">
                  <a:avLst/>
                </a:prstGeom>
              </p:spPr>
              <p:txBody>
                <a:bodyPr lIns="50800" tIns="50800" rIns="50800" bIns="50800" rtlCol="0" anchor="ctr"/>
                <a:lstStyle/>
                <a:p>
                  <a:pPr algn="ctr">
                    <a:lnSpc>
                      <a:spcPts val="2160"/>
                    </a:lnSpc>
                  </a:pPr>
                  <a:endParaRPr/>
                </a:p>
              </p:txBody>
            </p:sp>
          </p:grpSp>
          <p:sp>
            <p:nvSpPr>
              <p:cNvPr id="37" name="TextBox 28">
                <a:extLst>
                  <a:ext uri="{FF2B5EF4-FFF2-40B4-BE49-F238E27FC236}">
                    <a16:creationId xmlns:a16="http://schemas.microsoft.com/office/drawing/2014/main" id="{3870CEBB-FE0A-6CCE-2540-E4315C1E5912}"/>
                  </a:ext>
                </a:extLst>
              </p:cNvPr>
              <p:cNvSpPr txBox="1"/>
              <p:nvPr/>
            </p:nvSpPr>
            <p:spPr>
              <a:xfrm>
                <a:off x="0" y="199849"/>
                <a:ext cx="2235927" cy="355600"/>
              </a:xfrm>
              <a:prstGeom prst="rect">
                <a:avLst/>
              </a:prstGeom>
            </p:spPr>
            <p:txBody>
              <a:bodyPr lIns="0" tIns="0" rIns="0" bIns="0" rtlCol="0" anchor="t">
                <a:spAutoFit/>
              </a:bodyPr>
              <a:lstStyle/>
              <a:p>
                <a:pPr algn="ctr">
                  <a:lnSpc>
                    <a:spcPts val="2160"/>
                  </a:lnSpc>
                </a:pPr>
                <a:r>
                  <a:rPr lang="en-US" sz="1800" dirty="0">
                    <a:solidFill>
                      <a:srgbClr val="000000"/>
                    </a:solidFill>
                    <a:latin typeface="Montserrat"/>
                    <a:ea typeface="Montserrat"/>
                    <a:cs typeface="Montserrat"/>
                    <a:sym typeface="Montserrat"/>
                  </a:rPr>
                  <a:t>Watch</a:t>
                </a:r>
              </a:p>
            </p:txBody>
          </p:sp>
        </p:grpSp>
      </p:grpSp>
      <p:grpSp>
        <p:nvGrpSpPr>
          <p:cNvPr id="40" name="Ομάδα 39">
            <a:extLst>
              <a:ext uri="{FF2B5EF4-FFF2-40B4-BE49-F238E27FC236}">
                <a16:creationId xmlns:a16="http://schemas.microsoft.com/office/drawing/2014/main" id="{C094507C-A945-C161-1AC4-EC191114653A}"/>
              </a:ext>
            </a:extLst>
          </p:cNvPr>
          <p:cNvGrpSpPr/>
          <p:nvPr/>
        </p:nvGrpSpPr>
        <p:grpSpPr>
          <a:xfrm>
            <a:off x="6216912" y="6998657"/>
            <a:ext cx="2716896" cy="699514"/>
            <a:chOff x="2939574" y="7349603"/>
            <a:chExt cx="2716896" cy="699514"/>
          </a:xfrm>
        </p:grpSpPr>
        <p:sp>
          <p:nvSpPr>
            <p:cNvPr id="41" name="Freeform 22">
              <a:extLst>
                <a:ext uri="{FF2B5EF4-FFF2-40B4-BE49-F238E27FC236}">
                  <a16:creationId xmlns:a16="http://schemas.microsoft.com/office/drawing/2014/main" id="{C3608976-7B4C-E7C9-7753-09F8CFB0E127}"/>
                </a:ext>
              </a:extLst>
            </p:cNvPr>
            <p:cNvSpPr/>
            <p:nvPr/>
          </p:nvSpPr>
          <p:spPr>
            <a:xfrm>
              <a:off x="4956956" y="7349603"/>
              <a:ext cx="699514" cy="699514"/>
            </a:xfrm>
            <a:custGeom>
              <a:avLst/>
              <a:gdLst/>
              <a:ahLst/>
              <a:cxnLst/>
              <a:rect l="l" t="t" r="r" b="b"/>
              <a:pathLst>
                <a:path w="699514" h="699514">
                  <a:moveTo>
                    <a:pt x="0" y="0"/>
                  </a:moveTo>
                  <a:lnTo>
                    <a:pt x="699514" y="0"/>
                  </a:lnTo>
                  <a:lnTo>
                    <a:pt x="699514" y="699514"/>
                  </a:lnTo>
                  <a:lnTo>
                    <a:pt x="0" y="69951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nvGrpSpPr>
            <p:cNvPr id="42" name="Group 24">
              <a:extLst>
                <a:ext uri="{FF2B5EF4-FFF2-40B4-BE49-F238E27FC236}">
                  <a16:creationId xmlns:a16="http://schemas.microsoft.com/office/drawing/2014/main" id="{AA279F26-3EC0-5BED-CA7F-88C213179D8A}"/>
                </a:ext>
              </a:extLst>
            </p:cNvPr>
            <p:cNvGrpSpPr/>
            <p:nvPr/>
          </p:nvGrpSpPr>
          <p:grpSpPr>
            <a:xfrm>
              <a:off x="2939574" y="7417785"/>
              <a:ext cx="1676946" cy="563150"/>
              <a:chOff x="0" y="0"/>
              <a:chExt cx="2235927" cy="750867"/>
            </a:xfrm>
          </p:grpSpPr>
          <p:grpSp>
            <p:nvGrpSpPr>
              <p:cNvPr id="43" name="Group 25">
                <a:extLst>
                  <a:ext uri="{FF2B5EF4-FFF2-40B4-BE49-F238E27FC236}">
                    <a16:creationId xmlns:a16="http://schemas.microsoft.com/office/drawing/2014/main" id="{0BFCFA16-5594-4749-2B88-8339355885FE}"/>
                  </a:ext>
                </a:extLst>
              </p:cNvPr>
              <p:cNvGrpSpPr/>
              <p:nvPr/>
            </p:nvGrpSpPr>
            <p:grpSpPr>
              <a:xfrm>
                <a:off x="0" y="0"/>
                <a:ext cx="2235927" cy="750867"/>
                <a:chOff x="0" y="0"/>
                <a:chExt cx="742713" cy="249417"/>
              </a:xfrm>
            </p:grpSpPr>
            <p:sp>
              <p:nvSpPr>
                <p:cNvPr id="45" name="Freeform 26">
                  <a:extLst>
                    <a:ext uri="{FF2B5EF4-FFF2-40B4-BE49-F238E27FC236}">
                      <a16:creationId xmlns:a16="http://schemas.microsoft.com/office/drawing/2014/main" id="{E0EFA5DF-0DB7-70A6-F207-4D50DC87CC19}"/>
                    </a:ext>
                  </a:extLst>
                </p:cNvPr>
                <p:cNvSpPr/>
                <p:nvPr/>
              </p:nvSpPr>
              <p:spPr>
                <a:xfrm>
                  <a:off x="0" y="0"/>
                  <a:ext cx="742713" cy="249417"/>
                </a:xfrm>
                <a:custGeom>
                  <a:avLst/>
                  <a:gdLst/>
                  <a:ahLst/>
                  <a:cxnLst/>
                  <a:rect l="l" t="t" r="r" b="b"/>
                  <a:pathLst>
                    <a:path w="742713" h="249417">
                      <a:moveTo>
                        <a:pt x="0" y="0"/>
                      </a:moveTo>
                      <a:lnTo>
                        <a:pt x="742713" y="0"/>
                      </a:lnTo>
                      <a:lnTo>
                        <a:pt x="742713" y="249417"/>
                      </a:lnTo>
                      <a:lnTo>
                        <a:pt x="0" y="249417"/>
                      </a:lnTo>
                      <a:close/>
                    </a:path>
                  </a:pathLst>
                </a:custGeom>
                <a:solidFill>
                  <a:srgbClr val="000000">
                    <a:alpha val="0"/>
                  </a:srgbClr>
                </a:solidFill>
                <a:ln w="19050" cap="sq">
                  <a:solidFill>
                    <a:srgbClr val="CFCF5A"/>
                  </a:solidFill>
                  <a:prstDash val="solid"/>
                  <a:miter/>
                </a:ln>
              </p:spPr>
            </p:sp>
            <p:sp>
              <p:nvSpPr>
                <p:cNvPr id="46" name="TextBox 27">
                  <a:extLst>
                    <a:ext uri="{FF2B5EF4-FFF2-40B4-BE49-F238E27FC236}">
                      <a16:creationId xmlns:a16="http://schemas.microsoft.com/office/drawing/2014/main" id="{7F0DBAD2-0C43-5998-24A3-D2FCAD1250F1}"/>
                    </a:ext>
                  </a:extLst>
                </p:cNvPr>
                <p:cNvSpPr txBox="1"/>
                <p:nvPr/>
              </p:nvSpPr>
              <p:spPr>
                <a:xfrm>
                  <a:off x="0" y="0"/>
                  <a:ext cx="742713" cy="249417"/>
                </a:xfrm>
                <a:prstGeom prst="rect">
                  <a:avLst/>
                </a:prstGeom>
              </p:spPr>
              <p:txBody>
                <a:bodyPr lIns="50800" tIns="50800" rIns="50800" bIns="50800" rtlCol="0" anchor="ctr"/>
                <a:lstStyle/>
                <a:p>
                  <a:pPr algn="ctr">
                    <a:lnSpc>
                      <a:spcPts val="2160"/>
                    </a:lnSpc>
                  </a:pPr>
                  <a:endParaRPr/>
                </a:p>
              </p:txBody>
            </p:sp>
          </p:grpSp>
          <p:sp>
            <p:nvSpPr>
              <p:cNvPr id="44" name="TextBox 28">
                <a:extLst>
                  <a:ext uri="{FF2B5EF4-FFF2-40B4-BE49-F238E27FC236}">
                    <a16:creationId xmlns:a16="http://schemas.microsoft.com/office/drawing/2014/main" id="{978CAE19-3071-C0E8-CDAA-887DBEE4AE4D}"/>
                  </a:ext>
                </a:extLst>
              </p:cNvPr>
              <p:cNvSpPr txBox="1"/>
              <p:nvPr/>
            </p:nvSpPr>
            <p:spPr>
              <a:xfrm>
                <a:off x="0" y="199849"/>
                <a:ext cx="2235927" cy="355600"/>
              </a:xfrm>
              <a:prstGeom prst="rect">
                <a:avLst/>
              </a:prstGeom>
            </p:spPr>
            <p:txBody>
              <a:bodyPr lIns="0" tIns="0" rIns="0" bIns="0" rtlCol="0" anchor="t">
                <a:spAutoFit/>
              </a:bodyPr>
              <a:lstStyle/>
              <a:p>
                <a:pPr algn="ctr">
                  <a:lnSpc>
                    <a:spcPts val="2160"/>
                  </a:lnSpc>
                </a:pPr>
                <a:r>
                  <a:rPr lang="en-US" sz="1800" dirty="0">
                    <a:solidFill>
                      <a:srgbClr val="000000"/>
                    </a:solidFill>
                    <a:latin typeface="Montserrat"/>
                    <a:ea typeface="Montserrat"/>
                    <a:cs typeface="Montserrat"/>
                    <a:sym typeface="Montserrat"/>
                  </a:rPr>
                  <a:t>Watch</a:t>
                </a:r>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670568" y="-4762"/>
            <a:ext cx="9525" cy="10296525"/>
            <a:chOff x="0" y="0"/>
            <a:chExt cx="12700" cy="13728700"/>
          </a:xfrm>
        </p:grpSpPr>
        <p:sp>
          <p:nvSpPr>
            <p:cNvPr id="3" name="Freeform 3"/>
            <p:cNvSpPr/>
            <p:nvPr/>
          </p:nvSpPr>
          <p:spPr>
            <a:xfrm>
              <a:off x="0" y="8509"/>
              <a:ext cx="16891" cy="13716001"/>
            </a:xfrm>
            <a:custGeom>
              <a:avLst/>
              <a:gdLst/>
              <a:ahLst/>
              <a:cxnLst/>
              <a:rect l="l" t="t" r="r" b="b"/>
              <a:pathLst>
                <a:path w="16891" h="13716001">
                  <a:moveTo>
                    <a:pt x="0" y="13716001"/>
                  </a:moveTo>
                  <a:lnTo>
                    <a:pt x="0" y="0"/>
                  </a:lnTo>
                  <a:lnTo>
                    <a:pt x="16891" y="0"/>
                  </a:lnTo>
                  <a:lnTo>
                    <a:pt x="16891" y="13716001"/>
                  </a:lnTo>
                  <a:close/>
                </a:path>
              </a:pathLst>
            </a:custGeom>
            <a:solidFill>
              <a:srgbClr val="1E2328"/>
            </a:solidFill>
          </p:spPr>
          <p:txBody>
            <a:bodyPr/>
            <a:lstStyle/>
            <a:p>
              <a:endParaRPr lang="it-IT"/>
            </a:p>
          </p:txBody>
        </p:sp>
      </p:grpSp>
      <p:grpSp>
        <p:nvGrpSpPr>
          <p:cNvPr id="4" name="Group 4"/>
          <p:cNvGrpSpPr/>
          <p:nvPr/>
        </p:nvGrpSpPr>
        <p:grpSpPr>
          <a:xfrm rot="-10800000">
            <a:off x="-4762" y="1019175"/>
            <a:ext cx="18297525" cy="9525"/>
            <a:chOff x="0" y="0"/>
            <a:chExt cx="24396700" cy="12700"/>
          </a:xfrm>
        </p:grpSpPr>
        <p:sp>
          <p:nvSpPr>
            <p:cNvPr id="5" name="Freeform 5"/>
            <p:cNvSpPr/>
            <p:nvPr/>
          </p:nvSpPr>
          <p:spPr>
            <a:xfrm>
              <a:off x="8509" y="0"/>
              <a:ext cx="24384001" cy="16891"/>
            </a:xfrm>
            <a:custGeom>
              <a:avLst/>
              <a:gdLst/>
              <a:ahLst/>
              <a:cxnLst/>
              <a:rect l="l" t="t" r="r" b="b"/>
              <a:pathLst>
                <a:path w="24384001" h="16891">
                  <a:moveTo>
                    <a:pt x="0" y="0"/>
                  </a:moveTo>
                  <a:lnTo>
                    <a:pt x="24384001" y="0"/>
                  </a:lnTo>
                  <a:lnTo>
                    <a:pt x="24384001" y="16891"/>
                  </a:lnTo>
                  <a:lnTo>
                    <a:pt x="0" y="16891"/>
                  </a:lnTo>
                  <a:close/>
                </a:path>
              </a:pathLst>
            </a:custGeom>
            <a:solidFill>
              <a:srgbClr val="1E2328"/>
            </a:solidFill>
          </p:spPr>
          <p:txBody>
            <a:bodyPr/>
            <a:lstStyle/>
            <a:p>
              <a:endParaRPr lang="it-IT"/>
            </a:p>
          </p:txBody>
        </p:sp>
      </p:grpSp>
      <p:grpSp>
        <p:nvGrpSpPr>
          <p:cNvPr id="6" name="Group 6"/>
          <p:cNvGrpSpPr/>
          <p:nvPr/>
        </p:nvGrpSpPr>
        <p:grpSpPr>
          <a:xfrm>
            <a:off x="16675330" y="1028700"/>
            <a:ext cx="1612669" cy="1612670"/>
            <a:chOff x="0" y="0"/>
            <a:chExt cx="2150226" cy="2150226"/>
          </a:xfrm>
        </p:grpSpPr>
        <p:sp>
          <p:nvSpPr>
            <p:cNvPr id="7" name="Freeform 7"/>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2"/>
              <a:stretch>
                <a:fillRect/>
              </a:stretch>
            </a:blipFill>
          </p:spPr>
          <p:txBody>
            <a:bodyPr/>
            <a:lstStyle/>
            <a:p>
              <a:endParaRPr lang="it-IT"/>
            </a:p>
          </p:txBody>
        </p:sp>
      </p:grpSp>
      <p:grpSp>
        <p:nvGrpSpPr>
          <p:cNvPr id="8" name="Group 8"/>
          <p:cNvGrpSpPr/>
          <p:nvPr/>
        </p:nvGrpSpPr>
        <p:grpSpPr>
          <a:xfrm>
            <a:off x="7191659" y="329406"/>
            <a:ext cx="9355139" cy="374650"/>
            <a:chOff x="0" y="0"/>
            <a:chExt cx="12473516" cy="499533"/>
          </a:xfrm>
        </p:grpSpPr>
        <p:sp>
          <p:nvSpPr>
            <p:cNvPr id="9" name="Freeform 9"/>
            <p:cNvSpPr/>
            <p:nvPr/>
          </p:nvSpPr>
          <p:spPr>
            <a:xfrm>
              <a:off x="0" y="0"/>
              <a:ext cx="3674958" cy="499533"/>
            </a:xfrm>
            <a:custGeom>
              <a:avLst/>
              <a:gdLst/>
              <a:ahLst/>
              <a:cxnLst/>
              <a:rect l="l" t="t" r="r" b="b"/>
              <a:pathLst>
                <a:path w="3674958" h="499533">
                  <a:moveTo>
                    <a:pt x="0" y="0"/>
                  </a:moveTo>
                  <a:lnTo>
                    <a:pt x="3674958" y="0"/>
                  </a:lnTo>
                  <a:lnTo>
                    <a:pt x="3674958" y="499533"/>
                  </a:lnTo>
                  <a:lnTo>
                    <a:pt x="0" y="499533"/>
                  </a:lnTo>
                  <a:close/>
                </a:path>
              </a:pathLst>
            </a:custGeom>
            <a:solidFill>
              <a:srgbClr val="000000">
                <a:alpha val="0"/>
              </a:srgbClr>
            </a:solidFill>
          </p:spPr>
          <p:txBody>
            <a:bodyPr/>
            <a:lstStyle/>
            <a:p>
              <a:endParaRPr lang="it-IT"/>
            </a:p>
          </p:txBody>
        </p:sp>
        <p:sp>
          <p:nvSpPr>
            <p:cNvPr id="10" name="TextBox 10"/>
            <p:cNvSpPr txBox="1"/>
            <p:nvPr/>
          </p:nvSpPr>
          <p:spPr>
            <a:xfrm>
              <a:off x="8798558" y="0"/>
              <a:ext cx="3674958" cy="499533"/>
            </a:xfrm>
            <a:prstGeom prst="rect">
              <a:avLst/>
            </a:prstGeom>
          </p:spPr>
          <p:txBody>
            <a:bodyPr lIns="0" tIns="0" rIns="0" bIns="0" rtlCol="0" anchor="t"/>
            <a:lstStyle/>
            <a:p>
              <a:pPr algn="ctr">
                <a:lnSpc>
                  <a:spcPts val="3049"/>
                </a:lnSpc>
              </a:pPr>
              <a:r>
                <a:rPr lang="en-US" sz="2499">
                  <a:solidFill>
                    <a:srgbClr val="1E2328"/>
                  </a:solidFill>
                  <a:latin typeface="Montserrat"/>
                  <a:ea typeface="Montserrat"/>
                  <a:cs typeface="Montserrat"/>
                  <a:sym typeface="Montserrat"/>
                </a:rPr>
                <a:t>Module 6, Unit 2</a:t>
              </a:r>
            </a:p>
          </p:txBody>
        </p:sp>
      </p:grpSp>
      <p:grpSp>
        <p:nvGrpSpPr>
          <p:cNvPr id="11" name="Group 11"/>
          <p:cNvGrpSpPr/>
          <p:nvPr/>
        </p:nvGrpSpPr>
        <p:grpSpPr>
          <a:xfrm rot="-10800000">
            <a:off x="-4762" y="1019174"/>
            <a:ext cx="18297525" cy="9525"/>
            <a:chOff x="0" y="0"/>
            <a:chExt cx="24396700" cy="12700"/>
          </a:xfrm>
        </p:grpSpPr>
        <p:sp>
          <p:nvSpPr>
            <p:cNvPr id="12" name="Freeform 12"/>
            <p:cNvSpPr/>
            <p:nvPr/>
          </p:nvSpPr>
          <p:spPr>
            <a:xfrm>
              <a:off x="635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txBody>
            <a:bodyPr/>
            <a:lstStyle/>
            <a:p>
              <a:endParaRPr lang="it-IT"/>
            </a:p>
          </p:txBody>
        </p:sp>
      </p:grpSp>
      <p:sp>
        <p:nvSpPr>
          <p:cNvPr id="13" name="Freeform 13"/>
          <p:cNvSpPr/>
          <p:nvPr/>
        </p:nvSpPr>
        <p:spPr>
          <a:xfrm>
            <a:off x="12254787" y="2366962"/>
            <a:ext cx="4415781" cy="7209712"/>
          </a:xfrm>
          <a:custGeom>
            <a:avLst/>
            <a:gdLst/>
            <a:ahLst/>
            <a:cxnLst/>
            <a:rect l="l" t="t" r="r" b="b"/>
            <a:pathLst>
              <a:path w="4415781" h="7209712">
                <a:moveTo>
                  <a:pt x="0" y="0"/>
                </a:moveTo>
                <a:lnTo>
                  <a:pt x="4415781" y="0"/>
                </a:lnTo>
                <a:lnTo>
                  <a:pt x="4415781" y="7209712"/>
                </a:lnTo>
                <a:lnTo>
                  <a:pt x="0" y="72097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a:p>
        </p:txBody>
      </p:sp>
      <p:grpSp>
        <p:nvGrpSpPr>
          <p:cNvPr id="14" name="Group 14"/>
          <p:cNvGrpSpPr/>
          <p:nvPr/>
        </p:nvGrpSpPr>
        <p:grpSpPr>
          <a:xfrm>
            <a:off x="879244" y="1019175"/>
            <a:ext cx="12608156" cy="1428750"/>
            <a:chOff x="0" y="0"/>
            <a:chExt cx="16810875" cy="1905000"/>
          </a:xfrm>
        </p:grpSpPr>
        <p:sp>
          <p:nvSpPr>
            <p:cNvPr id="15" name="Freeform 15"/>
            <p:cNvSpPr/>
            <p:nvPr/>
          </p:nvSpPr>
          <p:spPr>
            <a:xfrm>
              <a:off x="0" y="0"/>
              <a:ext cx="15733136" cy="1905000"/>
            </a:xfrm>
            <a:custGeom>
              <a:avLst/>
              <a:gdLst/>
              <a:ahLst/>
              <a:cxnLst/>
              <a:rect l="l" t="t" r="r" b="b"/>
              <a:pathLst>
                <a:path w="15733136" h="1905000">
                  <a:moveTo>
                    <a:pt x="0" y="0"/>
                  </a:moveTo>
                  <a:lnTo>
                    <a:pt x="15733136" y="0"/>
                  </a:lnTo>
                  <a:lnTo>
                    <a:pt x="15733136" y="1905000"/>
                  </a:lnTo>
                  <a:lnTo>
                    <a:pt x="0" y="1905000"/>
                  </a:lnTo>
                  <a:close/>
                </a:path>
              </a:pathLst>
            </a:custGeom>
            <a:solidFill>
              <a:srgbClr val="000000">
                <a:alpha val="0"/>
              </a:srgbClr>
            </a:solidFill>
          </p:spPr>
          <p:txBody>
            <a:bodyPr/>
            <a:lstStyle/>
            <a:p>
              <a:endParaRPr lang="it-IT"/>
            </a:p>
          </p:txBody>
        </p:sp>
        <p:sp>
          <p:nvSpPr>
            <p:cNvPr id="16" name="TextBox 16"/>
            <p:cNvSpPr txBox="1"/>
            <p:nvPr/>
          </p:nvSpPr>
          <p:spPr>
            <a:xfrm>
              <a:off x="0" y="545816"/>
              <a:ext cx="16810875" cy="981649"/>
            </a:xfrm>
            <a:prstGeom prst="rect">
              <a:avLst/>
            </a:prstGeom>
          </p:spPr>
          <p:txBody>
            <a:bodyPr lIns="0" tIns="0" rIns="0" bIns="0" rtlCol="0" anchor="t"/>
            <a:lstStyle/>
            <a:p>
              <a:pPr algn="l">
                <a:lnSpc>
                  <a:spcPts val="5327"/>
                </a:lnSpc>
              </a:pPr>
              <a:r>
                <a:rPr lang="en-US" sz="4750" dirty="0">
                  <a:solidFill>
                    <a:srgbClr val="1E2328"/>
                  </a:solidFill>
                  <a:latin typeface="DM Serif Display"/>
                  <a:ea typeface="DM Serif Display"/>
                  <a:cs typeface="DM Serif Display"/>
                  <a:sym typeface="DM Serif Display"/>
                </a:rPr>
                <a:t>Introduction to Free vs Paid 3D </a:t>
              </a:r>
              <a:r>
                <a:rPr lang="en-US" sz="4750" dirty="0" err="1">
                  <a:solidFill>
                    <a:srgbClr val="1E2328"/>
                  </a:solidFill>
                  <a:latin typeface="DM Serif Display"/>
                  <a:ea typeface="DM Serif Display"/>
                  <a:cs typeface="DM Serif Display"/>
                  <a:sym typeface="DM Serif Display"/>
                </a:rPr>
                <a:t>Programmes</a:t>
              </a:r>
              <a:endParaRPr lang="en-US" sz="4750" dirty="0" err="1">
                <a:solidFill>
                  <a:srgbClr val="1E2328"/>
                </a:solidFill>
                <a:latin typeface="DM Serif Display"/>
                <a:ea typeface="DM Serif Display"/>
                <a:cs typeface="DM Serif Display"/>
              </a:endParaRPr>
            </a:p>
          </p:txBody>
        </p:sp>
      </p:grpSp>
      <p:grpSp>
        <p:nvGrpSpPr>
          <p:cNvPr id="17" name="Group 17"/>
          <p:cNvGrpSpPr/>
          <p:nvPr/>
        </p:nvGrpSpPr>
        <p:grpSpPr>
          <a:xfrm rot="22765">
            <a:off x="1026827" y="9241632"/>
            <a:ext cx="728582" cy="9525"/>
            <a:chOff x="0" y="0"/>
            <a:chExt cx="971443" cy="12700"/>
          </a:xfrm>
        </p:grpSpPr>
        <p:sp>
          <p:nvSpPr>
            <p:cNvPr id="18" name="Freeform 18"/>
            <p:cNvSpPr/>
            <p:nvPr/>
          </p:nvSpPr>
          <p:spPr>
            <a:xfrm>
              <a:off x="6350" y="0"/>
              <a:ext cx="958723" cy="12700"/>
            </a:xfrm>
            <a:custGeom>
              <a:avLst/>
              <a:gdLst/>
              <a:ahLst/>
              <a:cxnLst/>
              <a:rect l="l" t="t" r="r" b="b"/>
              <a:pathLst>
                <a:path w="958723" h="12700">
                  <a:moveTo>
                    <a:pt x="0" y="0"/>
                  </a:moveTo>
                  <a:lnTo>
                    <a:pt x="958723" y="0"/>
                  </a:lnTo>
                  <a:lnTo>
                    <a:pt x="958723" y="12700"/>
                  </a:lnTo>
                  <a:lnTo>
                    <a:pt x="0" y="12700"/>
                  </a:lnTo>
                  <a:close/>
                </a:path>
              </a:pathLst>
            </a:custGeom>
            <a:solidFill>
              <a:srgbClr val="CFCF5A"/>
            </a:solidFill>
          </p:spPr>
          <p:txBody>
            <a:bodyPr/>
            <a:lstStyle/>
            <a:p>
              <a:endParaRPr lang="it-IT"/>
            </a:p>
          </p:txBody>
        </p:sp>
      </p:grpSp>
      <p:grpSp>
        <p:nvGrpSpPr>
          <p:cNvPr id="19" name="Group 19"/>
          <p:cNvGrpSpPr/>
          <p:nvPr/>
        </p:nvGrpSpPr>
        <p:grpSpPr>
          <a:xfrm>
            <a:off x="879244" y="2366962"/>
            <a:ext cx="8287954" cy="8177092"/>
            <a:chOff x="0" y="0"/>
            <a:chExt cx="11050606" cy="10902790"/>
          </a:xfrm>
        </p:grpSpPr>
        <p:sp>
          <p:nvSpPr>
            <p:cNvPr id="20" name="Freeform 20"/>
            <p:cNvSpPr/>
            <p:nvPr/>
          </p:nvSpPr>
          <p:spPr>
            <a:xfrm>
              <a:off x="0" y="0"/>
              <a:ext cx="9570607" cy="10468106"/>
            </a:xfrm>
            <a:custGeom>
              <a:avLst/>
              <a:gdLst/>
              <a:ahLst/>
              <a:cxnLst/>
              <a:rect l="l" t="t" r="r" b="b"/>
              <a:pathLst>
                <a:path w="9570607" h="10468106">
                  <a:moveTo>
                    <a:pt x="0" y="0"/>
                  </a:moveTo>
                  <a:lnTo>
                    <a:pt x="9570607" y="0"/>
                  </a:lnTo>
                  <a:lnTo>
                    <a:pt x="9570607" y="10468106"/>
                  </a:lnTo>
                  <a:lnTo>
                    <a:pt x="0" y="10468106"/>
                  </a:lnTo>
                  <a:close/>
                </a:path>
              </a:pathLst>
            </a:custGeom>
            <a:solidFill>
              <a:srgbClr val="000000">
                <a:alpha val="0"/>
              </a:srgbClr>
            </a:solidFill>
          </p:spPr>
          <p:txBody>
            <a:bodyPr/>
            <a:lstStyle/>
            <a:p>
              <a:endParaRPr lang="it-IT"/>
            </a:p>
          </p:txBody>
        </p:sp>
        <p:sp>
          <p:nvSpPr>
            <p:cNvPr id="21" name="TextBox 21"/>
            <p:cNvSpPr txBox="1"/>
            <p:nvPr/>
          </p:nvSpPr>
          <p:spPr>
            <a:xfrm>
              <a:off x="0" y="377535"/>
              <a:ext cx="11050606" cy="10525255"/>
            </a:xfrm>
            <a:prstGeom prst="rect">
              <a:avLst/>
            </a:prstGeom>
          </p:spPr>
          <p:txBody>
            <a:bodyPr lIns="0" tIns="0" rIns="0" bIns="0" rtlCol="0" anchor="t"/>
            <a:lstStyle/>
            <a:p>
              <a:pPr algn="just">
                <a:lnSpc>
                  <a:spcPts val="3148"/>
                </a:lnSpc>
              </a:pPr>
              <a:r>
                <a:rPr lang="en-US" sz="2050" dirty="0">
                  <a:solidFill>
                    <a:srgbClr val="1E2328"/>
                  </a:solidFill>
                  <a:latin typeface="Montserrat"/>
                  <a:ea typeface="Montserrat"/>
                  <a:cs typeface="Montserrat"/>
                  <a:sym typeface="Montserrat"/>
                </a:rPr>
                <a:t>3D design software for fashion can be categorized</a:t>
              </a:r>
              <a:r>
                <a:rPr lang="en-US" sz="2050" b="1" dirty="0">
                  <a:solidFill>
                    <a:srgbClr val="1E2328"/>
                  </a:solidFill>
                  <a:latin typeface="Montserrat Bold"/>
                  <a:ea typeface="Montserrat Bold"/>
                  <a:cs typeface="Montserrat Bold"/>
                  <a:sym typeface="Montserrat Bold"/>
                </a:rPr>
                <a:t> into free and paid programs</a:t>
              </a:r>
              <a:r>
                <a:rPr lang="en-US" sz="2050" dirty="0">
                  <a:solidFill>
                    <a:srgbClr val="1E2328"/>
                  </a:solidFill>
                  <a:latin typeface="Montserrat"/>
                  <a:ea typeface="Montserrat"/>
                  <a:cs typeface="Montserrat"/>
                  <a:sym typeface="Montserrat"/>
                </a:rPr>
                <a:t>, each with distinct features and capabilities. </a:t>
              </a:r>
              <a:endParaRPr lang="it-IT"/>
            </a:p>
            <a:p>
              <a:pPr algn="l">
                <a:lnSpc>
                  <a:spcPts val="3148"/>
                </a:lnSpc>
              </a:pPr>
              <a:endParaRPr lang="en-US" sz="2099" dirty="0">
                <a:solidFill>
                  <a:srgbClr val="1E2328"/>
                </a:solidFill>
                <a:latin typeface="Montserrat"/>
                <a:ea typeface="Montserrat"/>
                <a:cs typeface="Montserrat"/>
                <a:sym typeface="Montserrat"/>
              </a:endParaRPr>
            </a:p>
            <a:p>
              <a:pPr algn="just">
                <a:lnSpc>
                  <a:spcPts val="3148"/>
                </a:lnSpc>
              </a:pPr>
              <a:r>
                <a:rPr lang="en-US" sz="2099" b="1" dirty="0">
                  <a:solidFill>
                    <a:srgbClr val="1E2328"/>
                  </a:solidFill>
                  <a:latin typeface="Montserrat Bold"/>
                  <a:ea typeface="Montserrat Bold"/>
                  <a:cs typeface="Montserrat Bold"/>
                  <a:sym typeface="Montserrat Bold"/>
                </a:rPr>
                <a:t>Free software</a:t>
              </a:r>
              <a:r>
                <a:rPr lang="en-US" sz="2099" dirty="0">
                  <a:solidFill>
                    <a:srgbClr val="1E2328"/>
                  </a:solidFill>
                  <a:latin typeface="Montserrat"/>
                  <a:ea typeface="Montserrat"/>
                  <a:cs typeface="Montserrat"/>
                  <a:sym typeface="Montserrat"/>
                </a:rPr>
                <a:t> offers accessible tools for learning and experimenting but may have limitations in advanced garment construction and fit simulation. </a:t>
              </a:r>
              <a:endParaRPr lang="en-US" sz="2099" dirty="0">
                <a:solidFill>
                  <a:srgbClr val="1E2328"/>
                </a:solidFill>
                <a:latin typeface="Montserrat"/>
                <a:ea typeface="Montserrat"/>
                <a:cs typeface="Montserrat"/>
              </a:endParaRPr>
            </a:p>
            <a:p>
              <a:pPr algn="just">
                <a:lnSpc>
                  <a:spcPts val="3148"/>
                </a:lnSpc>
              </a:pPr>
              <a:r>
                <a:rPr lang="en-US" sz="2099" b="1" dirty="0">
                  <a:solidFill>
                    <a:srgbClr val="1E2328"/>
                  </a:solidFill>
                  <a:latin typeface="Montserrat Bold"/>
                  <a:ea typeface="Montserrat Bold"/>
                  <a:cs typeface="Montserrat Bold"/>
                  <a:sym typeface="Montserrat Bold"/>
                </a:rPr>
                <a:t>Paid software</a:t>
              </a:r>
              <a:r>
                <a:rPr lang="en-US" sz="2099" dirty="0">
                  <a:solidFill>
                    <a:srgbClr val="1E2328"/>
                  </a:solidFill>
                  <a:latin typeface="Montserrat"/>
                  <a:ea typeface="Montserrat"/>
                  <a:cs typeface="Montserrat"/>
                  <a:sym typeface="Montserrat"/>
                </a:rPr>
                <a:t> used by professionals provides precise patternmaking, fabric simulation, and industry-standard workflows.</a:t>
              </a:r>
              <a:endParaRPr lang="en-US" sz="2099" dirty="0">
                <a:solidFill>
                  <a:srgbClr val="1E2328"/>
                </a:solidFill>
                <a:latin typeface="Montserrat"/>
                <a:ea typeface="Montserrat"/>
                <a:cs typeface="Montserrat"/>
              </a:endParaRPr>
            </a:p>
            <a:p>
              <a:pPr algn="l">
                <a:lnSpc>
                  <a:spcPts val="3148"/>
                </a:lnSpc>
              </a:pPr>
              <a:endParaRPr lang="en-US" sz="2099" dirty="0">
                <a:solidFill>
                  <a:srgbClr val="1E2328"/>
                </a:solidFill>
                <a:latin typeface="Montserrat"/>
                <a:ea typeface="Montserrat"/>
                <a:cs typeface="Montserrat"/>
                <a:sym typeface="Montserrat"/>
              </a:endParaRPr>
            </a:p>
            <a:p>
              <a:pPr algn="just">
                <a:lnSpc>
                  <a:spcPts val="3148"/>
                </a:lnSpc>
              </a:pPr>
              <a:r>
                <a:rPr lang="en-US" sz="2050" dirty="0">
                  <a:solidFill>
                    <a:srgbClr val="1E2328"/>
                  </a:solidFill>
                  <a:latin typeface="Montserrat"/>
                  <a:ea typeface="Montserrat"/>
                  <a:cs typeface="Montserrat"/>
                  <a:sym typeface="Montserrat"/>
                </a:rPr>
                <a:t>In this unit, you will explore four </a:t>
              </a:r>
              <a:r>
                <a:rPr lang="en-US" sz="2050" u="sng" dirty="0">
                  <a:solidFill>
                    <a:srgbClr val="1E2328"/>
                  </a:solidFill>
                  <a:latin typeface="Montserrat"/>
                  <a:ea typeface="Montserrat"/>
                  <a:cs typeface="Montserrat"/>
                  <a:sym typeface="Montserrat"/>
                </a:rPr>
                <a:t>free programs</a:t>
              </a:r>
              <a:r>
                <a:rPr lang="en-US" sz="2050" dirty="0">
                  <a:solidFill>
                    <a:srgbClr val="1E2328"/>
                  </a:solidFill>
                  <a:latin typeface="Montserrat"/>
                  <a:ea typeface="Montserrat"/>
                  <a:cs typeface="Montserrat"/>
                  <a:sym typeface="Montserrat"/>
                </a:rPr>
                <a:t> (</a:t>
              </a:r>
              <a:r>
                <a:rPr lang="en-US" sz="2050" b="1" dirty="0">
                  <a:solidFill>
                    <a:srgbClr val="1E2328"/>
                  </a:solidFill>
                  <a:latin typeface="Montserrat Bold"/>
                  <a:ea typeface="Montserrat Bold"/>
                  <a:cs typeface="Montserrat Bold"/>
                  <a:sym typeface="Montserrat Bold"/>
                </a:rPr>
                <a:t>Blender, </a:t>
              </a:r>
              <a:r>
                <a:rPr lang="en-US" sz="2050" b="1" err="1">
                  <a:solidFill>
                    <a:srgbClr val="1E2328"/>
                  </a:solidFill>
                  <a:latin typeface="Montserrat Bold"/>
                  <a:ea typeface="Montserrat Bold"/>
                  <a:cs typeface="Montserrat Bold"/>
                  <a:sym typeface="Montserrat Bold"/>
                </a:rPr>
                <a:t>Tinkercad</a:t>
              </a:r>
              <a:r>
                <a:rPr lang="en-US" sz="2050" b="1" dirty="0">
                  <a:solidFill>
                    <a:srgbClr val="1E2328"/>
                  </a:solidFill>
                  <a:latin typeface="Montserrat Bold"/>
                  <a:ea typeface="Montserrat Bold"/>
                  <a:cs typeface="Montserrat Bold"/>
                  <a:sym typeface="Montserrat Bold"/>
                </a:rPr>
                <a:t>, SketchUp, </a:t>
              </a:r>
              <a:r>
                <a:rPr lang="en-US" sz="2050" b="1" err="1">
                  <a:solidFill>
                    <a:srgbClr val="1E2328"/>
                  </a:solidFill>
                  <a:latin typeface="Montserrat Bold"/>
                  <a:ea typeface="Montserrat Bold"/>
                  <a:cs typeface="Montserrat Bold"/>
                  <a:sym typeface="Montserrat Bold"/>
                </a:rPr>
                <a:t>OpenSCAD</a:t>
              </a:r>
              <a:r>
                <a:rPr lang="en-US" sz="2050" dirty="0">
                  <a:solidFill>
                    <a:srgbClr val="1E2328"/>
                  </a:solidFill>
                  <a:latin typeface="Montserrat"/>
                  <a:ea typeface="Montserrat"/>
                  <a:cs typeface="Montserrat"/>
                  <a:sym typeface="Montserrat"/>
                </a:rPr>
                <a:t>) and four </a:t>
              </a:r>
              <a:r>
                <a:rPr lang="en-US" sz="2050" u="sng" dirty="0">
                  <a:solidFill>
                    <a:srgbClr val="1E2328"/>
                  </a:solidFill>
                  <a:latin typeface="Montserrat"/>
                  <a:ea typeface="Montserrat"/>
                  <a:cs typeface="Montserrat"/>
                  <a:sym typeface="Montserrat"/>
                </a:rPr>
                <a:t>paid programs</a:t>
              </a:r>
              <a:r>
                <a:rPr lang="en-US" sz="2050" dirty="0">
                  <a:solidFill>
                    <a:srgbClr val="1E2328"/>
                  </a:solidFill>
                  <a:latin typeface="Montserrat"/>
                  <a:ea typeface="Montserrat"/>
                  <a:cs typeface="Montserrat"/>
                  <a:sym typeface="Montserrat"/>
                </a:rPr>
                <a:t> (</a:t>
              </a:r>
              <a:r>
                <a:rPr lang="en-US" sz="2050" b="1" dirty="0">
                  <a:solidFill>
                    <a:srgbClr val="1E2328"/>
                  </a:solidFill>
                  <a:latin typeface="Montserrat Bold"/>
                  <a:ea typeface="Montserrat Bold"/>
                  <a:cs typeface="Montserrat Bold"/>
                  <a:sym typeface="Montserrat Bold"/>
                </a:rPr>
                <a:t>CLO 3D, Marvelous Designer, </a:t>
              </a:r>
              <a:r>
                <a:rPr lang="en-US" sz="2050" b="1" err="1">
                  <a:solidFill>
                    <a:srgbClr val="1E2328"/>
                  </a:solidFill>
                  <a:latin typeface="Montserrat Bold"/>
                  <a:ea typeface="Montserrat Bold"/>
                  <a:cs typeface="Montserrat Bold"/>
                  <a:sym typeface="Montserrat Bold"/>
                </a:rPr>
                <a:t>Optitex</a:t>
              </a:r>
              <a:r>
                <a:rPr lang="en-US" sz="2050" b="1" dirty="0">
                  <a:solidFill>
                    <a:srgbClr val="1E2328"/>
                  </a:solidFill>
                  <a:latin typeface="Montserrat Bold"/>
                  <a:ea typeface="Montserrat Bold"/>
                  <a:cs typeface="Montserrat Bold"/>
                  <a:sym typeface="Montserrat Bold"/>
                </a:rPr>
                <a:t>, </a:t>
              </a:r>
              <a:r>
                <a:rPr lang="en-US" sz="2050" b="1" err="1">
                  <a:solidFill>
                    <a:srgbClr val="1E2328"/>
                  </a:solidFill>
                  <a:latin typeface="Montserrat Bold"/>
                  <a:ea typeface="Montserrat Bold"/>
                  <a:cs typeface="Montserrat Bold"/>
                  <a:sym typeface="Montserrat Bold"/>
                </a:rPr>
                <a:t>Tailornova</a:t>
              </a:r>
              <a:r>
                <a:rPr lang="en-US" sz="2050" dirty="0">
                  <a:solidFill>
                    <a:srgbClr val="1E2328"/>
                  </a:solidFill>
                  <a:latin typeface="Montserrat"/>
                  <a:ea typeface="Montserrat"/>
                  <a:cs typeface="Montserrat"/>
                  <a:sym typeface="Montserrat"/>
                </a:rPr>
                <a:t>), understanding how each contributes to digital fashion design. By comparing their features, strengths, and use cases, we will see how these tools impact sustainability, efficiency, and garment production.</a:t>
              </a:r>
              <a:endParaRPr lang="en-US" sz="2050" dirty="0">
                <a:solidFill>
                  <a:srgbClr val="1E2328"/>
                </a:solidFill>
                <a:latin typeface="Montserrat"/>
                <a:ea typeface="Montserrat"/>
                <a:cs typeface="Montserrat"/>
              </a:endParaRPr>
            </a:p>
            <a:p>
              <a:pPr algn="l">
                <a:lnSpc>
                  <a:spcPts val="3299"/>
                </a:lnSpc>
              </a:pPr>
              <a:endParaRPr lang="en-US" sz="2099" dirty="0">
                <a:solidFill>
                  <a:srgbClr val="1E2328"/>
                </a:solidFill>
                <a:latin typeface="Montserrat"/>
                <a:ea typeface="Montserrat"/>
                <a:cs typeface="Montserrat"/>
                <a:sym typeface="Montserrat"/>
              </a:endParaRPr>
            </a:p>
          </p:txBody>
        </p:sp>
      </p:grpSp>
      <p:grpSp>
        <p:nvGrpSpPr>
          <p:cNvPr id="22" name="Group 22"/>
          <p:cNvGrpSpPr/>
          <p:nvPr/>
        </p:nvGrpSpPr>
        <p:grpSpPr>
          <a:xfrm>
            <a:off x="1031566" y="351095"/>
            <a:ext cx="4506489" cy="384175"/>
            <a:chOff x="0" y="0"/>
            <a:chExt cx="6008652" cy="512233"/>
          </a:xfrm>
        </p:grpSpPr>
        <p:sp>
          <p:nvSpPr>
            <p:cNvPr id="23" name="Freeform 23"/>
            <p:cNvSpPr/>
            <p:nvPr/>
          </p:nvSpPr>
          <p:spPr>
            <a:xfrm>
              <a:off x="0" y="0"/>
              <a:ext cx="6008652" cy="512233"/>
            </a:xfrm>
            <a:custGeom>
              <a:avLst/>
              <a:gdLst/>
              <a:ahLst/>
              <a:cxnLst/>
              <a:rect l="l" t="t" r="r" b="b"/>
              <a:pathLst>
                <a:path w="6008652" h="512233">
                  <a:moveTo>
                    <a:pt x="0" y="0"/>
                  </a:moveTo>
                  <a:lnTo>
                    <a:pt x="6008652" y="0"/>
                  </a:lnTo>
                  <a:lnTo>
                    <a:pt x="6008652" y="512233"/>
                  </a:lnTo>
                  <a:lnTo>
                    <a:pt x="0" y="512233"/>
                  </a:lnTo>
                  <a:close/>
                </a:path>
              </a:pathLst>
            </a:custGeom>
            <a:solidFill>
              <a:srgbClr val="000000">
                <a:alpha val="0"/>
              </a:srgbClr>
            </a:solidFill>
          </p:spPr>
          <p:txBody>
            <a:bodyPr/>
            <a:lstStyle/>
            <a:p>
              <a:endParaRPr lang="it-IT"/>
            </a:p>
          </p:txBody>
        </p:sp>
        <p:sp>
          <p:nvSpPr>
            <p:cNvPr id="24" name="TextBox 24"/>
            <p:cNvSpPr txBox="1"/>
            <p:nvPr/>
          </p:nvSpPr>
          <p:spPr>
            <a:xfrm>
              <a:off x="0" y="-9525"/>
              <a:ext cx="6008652" cy="521758"/>
            </a:xfrm>
            <a:prstGeom prst="rect">
              <a:avLst/>
            </a:prstGeom>
          </p:spPr>
          <p:txBody>
            <a:bodyPr lIns="0" tIns="0" rIns="0" bIns="0" rtlCol="0" anchor="t"/>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grpSp>
      <p:sp>
        <p:nvSpPr>
          <p:cNvPr id="25" name="Freeform 25"/>
          <p:cNvSpPr/>
          <p:nvPr/>
        </p:nvSpPr>
        <p:spPr>
          <a:xfrm>
            <a:off x="9829800" y="2793339"/>
            <a:ext cx="6356958" cy="6356958"/>
          </a:xfrm>
          <a:custGeom>
            <a:avLst/>
            <a:gdLst/>
            <a:ahLst/>
            <a:cxnLst/>
            <a:rect l="l" t="t" r="r" b="b"/>
            <a:pathLst>
              <a:path w="6356958" h="6356958">
                <a:moveTo>
                  <a:pt x="0" y="0"/>
                </a:moveTo>
                <a:lnTo>
                  <a:pt x="6356958" y="0"/>
                </a:lnTo>
                <a:lnTo>
                  <a:pt x="6356958" y="6356958"/>
                </a:lnTo>
                <a:lnTo>
                  <a:pt x="0" y="6356958"/>
                </a:lnTo>
                <a:lnTo>
                  <a:pt x="0" y="0"/>
                </a:lnTo>
                <a:close/>
              </a:path>
            </a:pathLst>
          </a:custGeom>
          <a:blipFill>
            <a:blip r:embed="rId5"/>
            <a:stretch>
              <a:fillRect/>
            </a:stretch>
          </a:blipFill>
        </p:spPr>
        <p:txBody>
          <a:bodyPr/>
          <a:lstStyle/>
          <a:p>
            <a:endParaRPr lang="it-IT"/>
          </a:p>
        </p:txBody>
      </p:sp>
      <p:sp>
        <p:nvSpPr>
          <p:cNvPr id="26" name="TextBox 26"/>
          <p:cNvSpPr txBox="1"/>
          <p:nvPr/>
        </p:nvSpPr>
        <p:spPr>
          <a:xfrm rot="16200000">
            <a:off x="15884340" y="7534263"/>
            <a:ext cx="3179410"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6" tooltip="https://www.fashionupproject.com"/>
              </a:rPr>
              <a:t>www.fashionupproject.com</a:t>
            </a:r>
            <a:endParaRPr lang="en-US" sz="1800" u="sng">
              <a:solidFill>
                <a:srgbClr val="1E2328"/>
              </a:solidFill>
              <a:latin typeface="Montserrat"/>
              <a:ea typeface="Montserrat"/>
              <a:cs typeface="Montserrat"/>
              <a:sym typeface="Montserrat"/>
              <a:hlinkClick r:id="rId6" tooltip="https://www.fashionupproject.com"/>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2067</Words>
  <Application>Microsoft Office PowerPoint</Application>
  <PresentationFormat>Personalizzato</PresentationFormat>
  <Paragraphs>220</Paragraphs>
  <Slides>20</Slides>
  <Notes>0</Notes>
  <HiddenSlides>0</HiddenSlides>
  <MMClips>0</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UpTraK Mod6_UNIT 2_REV 2.pptx</dc:title>
  <dc:creator>Giulia</dc:creator>
  <cp:lastModifiedBy>My-PC</cp:lastModifiedBy>
  <cp:revision>113</cp:revision>
  <dcterms:created xsi:type="dcterms:W3CDTF">2006-08-16T00:00:00Z</dcterms:created>
  <dcterms:modified xsi:type="dcterms:W3CDTF">2025-11-07T10:02:57Z</dcterms:modified>
  <dc:identifier>DAGbzbmRVPA</dc:identifier>
</cp:coreProperties>
</file>