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Montserrat"/>
      <p:regular r:id="rId32"/>
      <p:bold r:id="rId33"/>
      <p:italic r:id="rId34"/>
      <p:boldItalic r:id="rId35"/>
    </p:embeddedFont>
    <p:embeddedFont>
      <p:font typeface="DM Serif Display"/>
      <p:regular r:id="rId36"/>
      <p: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8" roundtripDataSignature="AMtx7mhlzvlJa5wux8dajx18/d9ziS01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DMSerifDisplay-italic.fntdata"/><Relationship Id="rId14" Type="http://schemas.openxmlformats.org/officeDocument/2006/relationships/slide" Target="slides/slide9.xml"/><Relationship Id="rId36" Type="http://schemas.openxmlformats.org/officeDocument/2006/relationships/font" Target="fonts/DMSerifDisplay-regular.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5" name="Google Shape;56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3" name="Google Shape;6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1792288" y="612775"/>
            <a:ext cx="5486400" cy="4114800"/>
          </a:xfrm>
          <a:prstGeom prst="rect">
            <a:avLst/>
          </a:prstGeom>
          <a:noFill/>
          <a:ln>
            <a:noFill/>
          </a:ln>
        </p:spPr>
      </p:sp>
      <p:sp>
        <p:nvSpPr>
          <p:cNvPr id="68" name="Google Shape;68;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34.png"/><Relationship Id="rId7"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34.png"/><Relationship Id="rId7"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30.jpg"/><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cxnSp>
        <p:nvCxnSpPr>
          <p:cNvPr id="88" name="Google Shape;88;p1"/>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89" name="Google Shape;89;p1"/>
          <p:cNvGrpSpPr/>
          <p:nvPr/>
        </p:nvGrpSpPr>
        <p:grpSpPr>
          <a:xfrm>
            <a:off x="0" y="9263063"/>
            <a:ext cx="12735070" cy="1023937"/>
            <a:chOff x="0" y="0"/>
            <a:chExt cx="10109079" cy="812800"/>
          </a:xfrm>
        </p:grpSpPr>
        <p:sp>
          <p:nvSpPr>
            <p:cNvPr id="90" name="Google Shape;90;p1"/>
            <p:cNvSpPr/>
            <p:nvPr/>
          </p:nvSpPr>
          <p:spPr>
            <a:xfrm>
              <a:off x="0" y="0"/>
              <a:ext cx="10109079" cy="812800"/>
            </a:xfrm>
            <a:custGeom>
              <a:rect b="b" l="l" r="r" t="t"/>
              <a:pathLst>
                <a:path extrusionOk="0" h="812800" w="10109079">
                  <a:moveTo>
                    <a:pt x="0" y="0"/>
                  </a:moveTo>
                  <a:lnTo>
                    <a:pt x="10109079" y="0"/>
                  </a:lnTo>
                  <a:lnTo>
                    <a:pt x="10109079" y="812800"/>
                  </a:lnTo>
                  <a:lnTo>
                    <a:pt x="0" y="8128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1"/>
            <p:cNvSpPr txBox="1"/>
            <p:nvPr/>
          </p:nvSpPr>
          <p:spPr>
            <a:xfrm>
              <a:off x="0" y="0"/>
              <a:ext cx="10109079"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1"/>
          <p:cNvGrpSpPr/>
          <p:nvPr/>
        </p:nvGrpSpPr>
        <p:grpSpPr>
          <a:xfrm>
            <a:off x="7751895" y="5657850"/>
            <a:ext cx="5296402" cy="5008320"/>
            <a:chOff x="0" y="0"/>
            <a:chExt cx="4204276" cy="3975597"/>
          </a:xfrm>
        </p:grpSpPr>
        <p:sp>
          <p:nvSpPr>
            <p:cNvPr id="93" name="Google Shape;93;p1"/>
            <p:cNvSpPr/>
            <p:nvPr/>
          </p:nvSpPr>
          <p:spPr>
            <a:xfrm>
              <a:off x="0" y="0"/>
              <a:ext cx="4204276" cy="3975597"/>
            </a:xfrm>
            <a:custGeom>
              <a:rect b="b" l="l" r="r" t="t"/>
              <a:pathLst>
                <a:path extrusionOk="0" h="3975597" w="4204276">
                  <a:moveTo>
                    <a:pt x="0" y="0"/>
                  </a:moveTo>
                  <a:lnTo>
                    <a:pt x="4204276" y="0"/>
                  </a:lnTo>
                  <a:lnTo>
                    <a:pt x="4204276" y="3975597"/>
                  </a:lnTo>
                  <a:lnTo>
                    <a:pt x="0" y="3975597"/>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txBox="1"/>
            <p:nvPr/>
          </p:nvSpPr>
          <p:spPr>
            <a:xfrm>
              <a:off x="0" y="0"/>
              <a:ext cx="4204276" cy="3975597"/>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5" name="Google Shape;95;p1"/>
          <p:cNvPicPr preferRelativeResize="0"/>
          <p:nvPr/>
        </p:nvPicPr>
        <p:blipFill rotWithShape="1">
          <a:blip r:embed="rId3">
            <a:alphaModFix/>
          </a:blip>
          <a:srcRect b="1179" l="0" r="0" t="1182"/>
          <a:stretch/>
        </p:blipFill>
        <p:spPr>
          <a:xfrm>
            <a:off x="7751895" y="1028700"/>
            <a:ext cx="9482623" cy="9258300"/>
          </a:xfrm>
          <a:prstGeom prst="rect">
            <a:avLst/>
          </a:prstGeom>
          <a:noFill/>
          <a:ln>
            <a:noFill/>
          </a:ln>
        </p:spPr>
      </p:pic>
      <p:sp>
        <p:nvSpPr>
          <p:cNvPr id="96" name="Google Shape;96;p1"/>
          <p:cNvSpPr/>
          <p:nvPr/>
        </p:nvSpPr>
        <p:spPr>
          <a:xfrm>
            <a:off x="13662188" y="268369"/>
            <a:ext cx="2675477" cy="559152"/>
          </a:xfrm>
          <a:custGeom>
            <a:rect b="b" l="l" r="r" t="t"/>
            <a:pathLst>
              <a:path extrusionOk="0" h="559152" w="2675477">
                <a:moveTo>
                  <a:pt x="0" y="0"/>
                </a:moveTo>
                <a:lnTo>
                  <a:pt x="2675478" y="0"/>
                </a:lnTo>
                <a:lnTo>
                  <a:pt x="2675478" y="559152"/>
                </a:lnTo>
                <a:lnTo>
                  <a:pt x="0" y="5591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1"/>
          <p:cNvSpPr txBox="1"/>
          <p:nvPr/>
        </p:nvSpPr>
        <p:spPr>
          <a:xfrm>
            <a:off x="1031566" y="272945"/>
            <a:ext cx="4506600" cy="854100"/>
          </a:xfrm>
          <a:prstGeom prst="rect">
            <a:avLst/>
          </a:prstGeom>
          <a:noFill/>
          <a:ln>
            <a:noFill/>
          </a:ln>
        </p:spPr>
        <p:txBody>
          <a:bodyPr anchorCtr="0" anchor="t" bIns="0" lIns="0" spcFirstLastPara="1" rIns="0" wrap="square" tIns="0">
            <a:spAutoFit/>
          </a:bodyPr>
          <a:lstStyle/>
          <a:p>
            <a:pPr indent="0" lvl="0" marL="0" rtl="0" algn="l">
              <a:lnSpc>
                <a:spcPct val="122008"/>
              </a:lnSpc>
              <a:spcBef>
                <a:spcPts val="0"/>
              </a:spcBef>
              <a:spcAft>
                <a:spcPts val="0"/>
              </a:spcAft>
              <a:buClr>
                <a:schemeClr val="dk1"/>
              </a:buClr>
              <a:buFont typeface="Arial"/>
              <a:buNone/>
            </a:pPr>
            <a:r>
              <a:rPr lang="en-US" sz="2499">
                <a:solidFill>
                  <a:srgbClr val="1E2328"/>
                </a:solidFill>
                <a:latin typeface="DM Serif Display"/>
                <a:ea typeface="DM Serif Display"/>
                <a:cs typeface="DM Serif Display"/>
                <a:sym typeface="DM Serif Display"/>
              </a:rPr>
              <a:t>Program szkoleniowy UpTraK</a:t>
            </a:r>
            <a:endParaRPr>
              <a:solidFill>
                <a:schemeClr val="dk1"/>
              </a:solidFill>
            </a:endParaRPr>
          </a:p>
          <a:p>
            <a:pPr indent="0" lvl="0" marL="0" marR="0" rtl="0" algn="l">
              <a:lnSpc>
                <a:spcPct val="122000"/>
              </a:lnSpc>
              <a:spcBef>
                <a:spcPts val="0"/>
              </a:spcBef>
              <a:spcAft>
                <a:spcPts val="0"/>
              </a:spcAft>
              <a:buClr>
                <a:srgbClr val="000000"/>
              </a:buClr>
              <a:buSzPts val="2499"/>
              <a:buFont typeface="Arial"/>
              <a:buNone/>
            </a:pPr>
            <a:r>
              <a:t/>
            </a:r>
            <a:endParaRPr sz="2500">
              <a:solidFill>
                <a:srgbClr val="1E2328"/>
              </a:solidFill>
              <a:latin typeface="DM Serif Display"/>
              <a:ea typeface="DM Serif Display"/>
              <a:cs typeface="DM Serif Display"/>
              <a:sym typeface="DM Serif Display"/>
            </a:endParaRPr>
          </a:p>
        </p:txBody>
      </p:sp>
      <p:sp>
        <p:nvSpPr>
          <p:cNvPr id="98" name="Google Shape;98;p1"/>
          <p:cNvSpPr txBox="1"/>
          <p:nvPr/>
        </p:nvSpPr>
        <p:spPr>
          <a:xfrm>
            <a:off x="1028700" y="4654183"/>
            <a:ext cx="6774300" cy="14778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Clr>
                <a:srgbClr val="000000"/>
              </a:buClr>
              <a:buSzPts val="9600"/>
              <a:buFont typeface="Arial"/>
              <a:buNone/>
            </a:pPr>
            <a:r>
              <a:rPr lang="en-US" sz="9600">
                <a:solidFill>
                  <a:srgbClr val="1E2328"/>
                </a:solidFill>
                <a:latin typeface="DM Serif Display"/>
                <a:ea typeface="DM Serif Display"/>
                <a:cs typeface="DM Serif Display"/>
                <a:sym typeface="DM Serif Display"/>
              </a:rPr>
              <a:t>ROZDZIAŁ</a:t>
            </a:r>
            <a:r>
              <a:rPr b="0" i="0" lang="en-US" sz="9600" u="none" cap="none" strike="noStrike">
                <a:solidFill>
                  <a:srgbClr val="1E2328"/>
                </a:solidFill>
                <a:latin typeface="DM Serif Display"/>
                <a:ea typeface="DM Serif Display"/>
                <a:cs typeface="DM Serif Display"/>
                <a:sym typeface="DM Serif Display"/>
              </a:rPr>
              <a:t> 1</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1031576" y="6004200"/>
            <a:ext cx="6546300" cy="3370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200">
                <a:solidFill>
                  <a:srgbClr val="1E2328"/>
                </a:solidFill>
                <a:latin typeface="Montserrat"/>
                <a:ea typeface="Montserrat"/>
                <a:cs typeface="Montserrat"/>
                <a:sym typeface="Montserrat"/>
              </a:rPr>
              <a:t>Wprowadzenie do upcyklingu jako nowego zrównoważonego modelu biznesowego</a:t>
            </a:r>
            <a:endParaRPr sz="3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None/>
            </a:pPr>
            <a:r>
              <a:rPr lang="en-US" sz="3200">
                <a:solidFill>
                  <a:srgbClr val="1E2328"/>
                </a:solidFill>
                <a:latin typeface="Montserrat"/>
                <a:ea typeface="Montserrat"/>
                <a:cs typeface="Montserrat"/>
                <a:sym typeface="Montserrat"/>
              </a:rPr>
              <a:t>w rzemiośle krawieckim</a:t>
            </a:r>
            <a:endParaRPr b="0" i="0" sz="3200" u="none" cap="none" strike="noStrike">
              <a:solidFill>
                <a:srgbClr val="1E2328"/>
              </a:solidFill>
              <a:latin typeface="Montserrat"/>
              <a:ea typeface="Montserrat"/>
              <a:cs typeface="Montserrat"/>
              <a:sym typeface="Montserrat"/>
            </a:endParaRPr>
          </a:p>
          <a:p>
            <a:pPr indent="0" lvl="0" marL="0" marR="0" rtl="0" algn="l">
              <a:lnSpc>
                <a:spcPct val="178000"/>
              </a:lnSpc>
              <a:spcBef>
                <a:spcPts val="0"/>
              </a:spcBef>
              <a:spcAft>
                <a:spcPts val="0"/>
              </a:spcAft>
              <a:buClr>
                <a:srgbClr val="000000"/>
              </a:buClr>
              <a:buSzPts val="2700"/>
              <a:buFont typeface="Arial"/>
              <a:buNone/>
            </a:pPr>
            <a:r>
              <a:t/>
            </a:r>
            <a:endParaRPr b="0" i="0" sz="2700" u="none" cap="none" strike="noStrike">
              <a:solidFill>
                <a:srgbClr val="1E2328"/>
              </a:solidFill>
              <a:latin typeface="Montserrat"/>
              <a:ea typeface="Montserrat"/>
              <a:cs typeface="Montserrat"/>
              <a:sym typeface="Montserrat"/>
            </a:endParaRPr>
          </a:p>
        </p:txBody>
      </p:sp>
      <p:cxnSp>
        <p:nvCxnSpPr>
          <p:cNvPr id="100" name="Google Shape;100;p1"/>
          <p:cNvCxnSpPr/>
          <p:nvPr/>
        </p:nvCxnSpPr>
        <p:spPr>
          <a:xfrm rot="10800000">
            <a:off x="16675331" y="0"/>
            <a:ext cx="0" cy="10287000"/>
          </a:xfrm>
          <a:prstGeom prst="straightConnector1">
            <a:avLst/>
          </a:prstGeom>
          <a:noFill/>
          <a:ln cap="flat" cmpd="sng" w="9525">
            <a:solidFill>
              <a:srgbClr val="1E2328"/>
            </a:solidFill>
            <a:prstDash val="solid"/>
            <a:round/>
            <a:headEnd len="sm" w="sm" type="none"/>
            <a:tailEnd len="sm" w="sm" type="none"/>
          </a:ln>
        </p:spPr>
      </p:cxnSp>
      <p:sp>
        <p:nvSpPr>
          <p:cNvPr id="101" name="Google Shape;101;p1"/>
          <p:cNvSpPr txBox="1"/>
          <p:nvPr/>
        </p:nvSpPr>
        <p:spPr>
          <a:xfrm>
            <a:off x="1284653" y="9604358"/>
            <a:ext cx="6546300" cy="338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200">
                <a:solidFill>
                  <a:schemeClr val="lt1"/>
                </a:solidFill>
                <a:latin typeface="Montserrat"/>
                <a:ea typeface="Montserrat"/>
                <a:cs typeface="Montserrat"/>
                <a:sym typeface="Montserrat"/>
              </a:rPr>
              <a:t>Czas trwania</a:t>
            </a:r>
            <a:r>
              <a:rPr b="0" i="0" lang="en-US" sz="2200" u="none" cap="none" strike="noStrike">
                <a:solidFill>
                  <a:schemeClr val="lt1"/>
                </a:solidFill>
                <a:latin typeface="Montserrat"/>
                <a:ea typeface="Montserrat"/>
                <a:cs typeface="Montserrat"/>
                <a:sym typeface="Montserrat"/>
              </a:rPr>
              <a:t>: 3 </a:t>
            </a:r>
            <a:r>
              <a:rPr lang="en-US" sz="2200">
                <a:solidFill>
                  <a:schemeClr val="lt1"/>
                </a:solidFill>
                <a:latin typeface="Montserrat"/>
                <a:ea typeface="Montserrat"/>
                <a:cs typeface="Montserrat"/>
                <a:sym typeface="Montserrat"/>
              </a:rPr>
              <a:t>godziny</a:t>
            </a:r>
            <a:endParaRPr b="0" i="0" sz="2200" u="none" cap="none" strike="noStrike">
              <a:solidFill>
                <a:schemeClr val="lt1"/>
              </a:solidFill>
              <a:latin typeface="Montserrat"/>
              <a:ea typeface="Montserrat"/>
              <a:cs typeface="Montserrat"/>
              <a:sym typeface="Montserrat"/>
            </a:endParaRPr>
          </a:p>
        </p:txBody>
      </p:sp>
      <p:sp>
        <p:nvSpPr>
          <p:cNvPr id="102" name="Google Shape;102;p1"/>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
        <p:nvSpPr>
          <p:cNvPr id="103" name="Google Shape;103;p1"/>
          <p:cNvSpPr txBox="1"/>
          <p:nvPr/>
        </p:nvSpPr>
        <p:spPr>
          <a:xfrm>
            <a:off x="1028700" y="2659586"/>
            <a:ext cx="6682800" cy="18471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12000" u="none" cap="none" strike="noStrike">
                <a:solidFill>
                  <a:srgbClr val="CFCF5A"/>
                </a:solidFill>
                <a:latin typeface="DM Serif Display"/>
                <a:ea typeface="DM Serif Display"/>
                <a:cs typeface="DM Serif Display"/>
                <a:sym typeface="DM Serif Display"/>
              </a:rPr>
              <a:t>Modu</a:t>
            </a:r>
            <a:r>
              <a:rPr lang="en-US" sz="12000">
                <a:solidFill>
                  <a:srgbClr val="CFCF5A"/>
                </a:solidFill>
                <a:latin typeface="DM Serif Display"/>
                <a:ea typeface="DM Serif Display"/>
                <a:cs typeface="DM Serif Display"/>
                <a:sym typeface="DM Serif Display"/>
              </a:rPr>
              <a:t>ł</a:t>
            </a:r>
            <a:r>
              <a:rPr b="0" i="0" lang="en-US" sz="12000" u="none" cap="none" strike="noStrike">
                <a:solidFill>
                  <a:srgbClr val="CFCF5A"/>
                </a:solidFill>
                <a:latin typeface="DM Serif Display"/>
                <a:ea typeface="DM Serif Display"/>
                <a:cs typeface="DM Serif Display"/>
                <a:sym typeface="DM Serif Display"/>
              </a:rPr>
              <a:t>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pSp>
        <p:nvGrpSpPr>
          <p:cNvPr id="288" name="Google Shape;288;p10"/>
          <p:cNvGrpSpPr/>
          <p:nvPr/>
        </p:nvGrpSpPr>
        <p:grpSpPr>
          <a:xfrm>
            <a:off x="0" y="0"/>
            <a:ext cx="18288000" cy="10287000"/>
            <a:chOff x="0" y="0"/>
            <a:chExt cx="24384000" cy="13716000"/>
          </a:xfrm>
        </p:grpSpPr>
        <p:cxnSp>
          <p:nvCxnSpPr>
            <p:cNvPr id="289" name="Google Shape;289;p10"/>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290" name="Google Shape;290;p10"/>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291" name="Google Shape;291;p10"/>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92" name="Google Shape;292;p10"/>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293" name="Google Shape;293;p10"/>
          <p:cNvGrpSpPr/>
          <p:nvPr/>
        </p:nvGrpSpPr>
        <p:grpSpPr>
          <a:xfrm>
            <a:off x="0" y="1019175"/>
            <a:ext cx="6051534" cy="9253538"/>
            <a:chOff x="0" y="0"/>
            <a:chExt cx="1308826" cy="2001355"/>
          </a:xfrm>
        </p:grpSpPr>
        <p:sp>
          <p:nvSpPr>
            <p:cNvPr id="294" name="Google Shape;294;p10"/>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p10"/>
            <p:cNvSpPr txBox="1"/>
            <p:nvPr/>
          </p:nvSpPr>
          <p:spPr>
            <a:xfrm>
              <a:off x="0" y="0"/>
              <a:ext cx="1308826"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6" name="Google Shape;296;p10"/>
          <p:cNvSpPr txBox="1"/>
          <p:nvPr/>
        </p:nvSpPr>
        <p:spPr>
          <a:xfrm>
            <a:off x="369146" y="735270"/>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Upcy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297" name="Google Shape;297;p10"/>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0"/>
          <p:cNvSpPr txBox="1"/>
          <p:nvPr/>
        </p:nvSpPr>
        <p:spPr>
          <a:xfrm>
            <a:off x="6543078" y="1033063"/>
            <a:ext cx="10020900" cy="83895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lang="en-US" sz="3200">
                <a:solidFill>
                  <a:srgbClr val="1E2328"/>
                </a:solidFill>
                <a:latin typeface="Montserrat"/>
                <a:ea typeface="Montserrat"/>
                <a:cs typeface="Montserrat"/>
                <a:sym typeface="Montserrat"/>
              </a:rPr>
              <a:t>Przykłady upcyklingu:</a:t>
            </a:r>
            <a:br>
              <a:rPr b="1" i="0" lang="en-US" sz="3200" u="none" cap="none" strike="noStrike">
                <a:solidFill>
                  <a:srgbClr val="1E2328"/>
                </a:solidFill>
                <a:latin typeface="Montserrat"/>
                <a:ea typeface="Montserrat"/>
                <a:cs typeface="Montserrat"/>
                <a:sym typeface="Montserrat"/>
              </a:rPr>
            </a:br>
            <a:endParaRPr b="1" i="0" sz="32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none"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Meble</a:t>
            </a:r>
            <a:r>
              <a:rPr lang="en-US" sz="2400">
                <a:solidFill>
                  <a:srgbClr val="1E2328"/>
                </a:solidFill>
                <a:latin typeface="Montserrat"/>
                <a:ea typeface="Montserrat"/>
                <a:cs typeface="Montserrat"/>
                <a:sym typeface="Montserrat"/>
              </a:rPr>
              <a:t>: Tworzenie mebli z odrzuconych materiałów, takich jak palety, skrzynki czy stare opony, np. stolik kawowy z przetworzonej palety lub krzesło ze starej opony.</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Wystrój wnętrz</a:t>
            </a:r>
            <a:r>
              <a:rPr lang="en-US" sz="2400">
                <a:solidFill>
                  <a:srgbClr val="1E2328"/>
                </a:solidFill>
                <a:latin typeface="Montserrat"/>
                <a:ea typeface="Montserrat"/>
                <a:cs typeface="Montserrat"/>
                <a:sym typeface="Montserrat"/>
              </a:rPr>
              <a:t>: Wykonywanie dekoracji z odpadów, takich jak szklane butelki, puszki czy plastikowe pojemniki, np. wazon z pomalowanej butelki lub świecznik z puszki.</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Sztuka</a:t>
            </a:r>
            <a:r>
              <a:rPr lang="en-US" sz="2400">
                <a:solidFill>
                  <a:srgbClr val="1E2328"/>
                </a:solidFill>
                <a:latin typeface="Montserrat"/>
                <a:ea typeface="Montserrat"/>
                <a:cs typeface="Montserrat"/>
                <a:sym typeface="Montserrat"/>
              </a:rPr>
              <a:t>: Tworzenie dzieł artystycznych z odpadów, takich jak złom metalowy, plastik czy papier, np. rzeźby ze złomu lub kolaże z papieru pochodzącego z recyklingu.</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Projekty DIY</a:t>
            </a:r>
            <a:r>
              <a:rPr lang="en-US" sz="2400">
                <a:solidFill>
                  <a:srgbClr val="1E2328"/>
                </a:solidFill>
                <a:latin typeface="Montserrat"/>
                <a:ea typeface="Montserrat"/>
                <a:cs typeface="Montserrat"/>
                <a:sym typeface="Montserrat"/>
              </a:rPr>
              <a:t>: Wykonywanie samodzielnych projektów upcyklingowych do użytku osobistego, np. półka zrobiona ze starych książek lub lampa ze szklanego słoika.</a:t>
            </a:r>
            <a:endParaRPr sz="24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grpSp>
        <p:nvGrpSpPr>
          <p:cNvPr id="299" name="Google Shape;299;p10"/>
          <p:cNvGrpSpPr/>
          <p:nvPr/>
        </p:nvGrpSpPr>
        <p:grpSpPr>
          <a:xfrm>
            <a:off x="6736672" y="7285741"/>
            <a:ext cx="9601147" cy="1467259"/>
            <a:chOff x="0" y="114300"/>
            <a:chExt cx="12801529" cy="1956346"/>
          </a:xfrm>
        </p:grpSpPr>
        <p:sp>
          <p:nvSpPr>
            <p:cNvPr id="300" name="Google Shape;300;p10"/>
            <p:cNvSpPr txBox="1"/>
            <p:nvPr/>
          </p:nvSpPr>
          <p:spPr>
            <a:xfrm>
              <a:off x="0" y="1554521"/>
              <a:ext cx="12801529" cy="5161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301" name="Google Shape;301;p10"/>
            <p:cNvSpPr txBox="1"/>
            <p:nvPr/>
          </p:nvSpPr>
          <p:spPr>
            <a:xfrm>
              <a:off x="0" y="114300"/>
              <a:ext cx="9110276" cy="110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1E2328"/>
                </a:solidFill>
                <a:latin typeface="DM Serif Display"/>
                <a:ea typeface="DM Serif Display"/>
                <a:cs typeface="DM Serif Display"/>
                <a:sym typeface="DM Serif Display"/>
              </a:endParaRPr>
            </a:p>
          </p:txBody>
        </p:sp>
      </p:grpSp>
      <p:pic>
        <p:nvPicPr>
          <p:cNvPr id="302" name="Google Shape;302;p10"/>
          <p:cNvPicPr preferRelativeResize="0"/>
          <p:nvPr/>
        </p:nvPicPr>
        <p:blipFill rotWithShape="1">
          <a:blip r:embed="rId5">
            <a:alphaModFix/>
          </a:blip>
          <a:srcRect b="0" l="0" r="0" t="0"/>
          <a:stretch/>
        </p:blipFill>
        <p:spPr>
          <a:xfrm>
            <a:off x="369146" y="6249512"/>
            <a:ext cx="5309053" cy="3053519"/>
          </a:xfrm>
          <a:prstGeom prst="rect">
            <a:avLst/>
          </a:prstGeom>
          <a:noFill/>
          <a:ln>
            <a:noFill/>
          </a:ln>
        </p:spPr>
      </p:pic>
      <p:sp>
        <p:nvSpPr>
          <p:cNvPr id="303" name="Google Shape;303;p10"/>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304" name="Google Shape;304;p10"/>
          <p:cNvSpPr txBox="1"/>
          <p:nvPr/>
        </p:nvSpPr>
        <p:spPr>
          <a:xfrm>
            <a:off x="7191649" y="329400"/>
            <a:ext cx="30789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305" name="Google Shape;305;p10"/>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pSp>
        <p:nvGrpSpPr>
          <p:cNvPr id="311" name="Google Shape;311;p11"/>
          <p:cNvGrpSpPr/>
          <p:nvPr/>
        </p:nvGrpSpPr>
        <p:grpSpPr>
          <a:xfrm>
            <a:off x="0" y="0"/>
            <a:ext cx="18288000" cy="10287000"/>
            <a:chOff x="0" y="0"/>
            <a:chExt cx="24384000" cy="13716000"/>
          </a:xfrm>
        </p:grpSpPr>
        <p:cxnSp>
          <p:nvCxnSpPr>
            <p:cNvPr id="312" name="Google Shape;312;p11"/>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313" name="Google Shape;313;p11"/>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314" name="Google Shape;314;p11"/>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315" name="Google Shape;315;p11"/>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316" name="Google Shape;316;p11"/>
          <p:cNvGrpSpPr/>
          <p:nvPr/>
        </p:nvGrpSpPr>
        <p:grpSpPr>
          <a:xfrm>
            <a:off x="0" y="1019175"/>
            <a:ext cx="6051534" cy="9253538"/>
            <a:chOff x="0" y="0"/>
            <a:chExt cx="1308826" cy="2001355"/>
          </a:xfrm>
        </p:grpSpPr>
        <p:sp>
          <p:nvSpPr>
            <p:cNvPr id="317" name="Google Shape;317;p11"/>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11"/>
            <p:cNvSpPr txBox="1"/>
            <p:nvPr/>
          </p:nvSpPr>
          <p:spPr>
            <a:xfrm>
              <a:off x="0" y="0"/>
              <a:ext cx="1308826"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9" name="Google Shape;319;p11"/>
          <p:cNvSpPr txBox="1"/>
          <p:nvPr/>
        </p:nvSpPr>
        <p:spPr>
          <a:xfrm>
            <a:off x="369146" y="735270"/>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Upcy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320" name="Google Shape;320;p11"/>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1" name="Google Shape;321;p11"/>
          <p:cNvSpPr txBox="1"/>
          <p:nvPr/>
        </p:nvSpPr>
        <p:spPr>
          <a:xfrm>
            <a:off x="6543078" y="1033063"/>
            <a:ext cx="10020900" cy="108216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1E2328"/>
                </a:solidFill>
                <a:latin typeface="Montserrat"/>
                <a:ea typeface="Montserrat"/>
                <a:cs typeface="Montserrat"/>
                <a:sym typeface="Montserrat"/>
              </a:rPr>
              <a:t>Korzyści z upcyklingu:</a:t>
            </a:r>
            <a:endParaRPr b="1" i="0" sz="32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none"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Ogranicza ilość odpadów</a:t>
            </a:r>
            <a:r>
              <a:rPr lang="en-US" sz="2400">
                <a:solidFill>
                  <a:srgbClr val="1E2328"/>
                </a:solidFill>
                <a:latin typeface="Montserrat"/>
                <a:ea typeface="Montserrat"/>
                <a:cs typeface="Montserrat"/>
                <a:sym typeface="Montserrat"/>
              </a:rPr>
              <a:t>: Upcykling zmniejsza ilość śmieci trafiających na wysypiska i redukuje ilość odpadów wymagających utylizacji.</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Oszczędza zasoby</a:t>
            </a:r>
            <a:r>
              <a:rPr lang="en-US" sz="2400">
                <a:solidFill>
                  <a:srgbClr val="1E2328"/>
                </a:solidFill>
                <a:latin typeface="Montserrat"/>
                <a:ea typeface="Montserrat"/>
                <a:cs typeface="Montserrat"/>
                <a:sym typeface="Montserrat"/>
              </a:rPr>
              <a:t>: Upcykling ogranicza zapotrzebowanie na nowe materiały, co pozwala zaoszczędzić energię, wodę i inne zasoby wykorzystywane w procesach produkcyjnych.</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Wspiera kreatywność</a:t>
            </a:r>
            <a:r>
              <a:rPr lang="en-US" sz="2400">
                <a:solidFill>
                  <a:srgbClr val="1E2328"/>
                </a:solidFill>
                <a:latin typeface="Montserrat"/>
                <a:ea typeface="Montserrat"/>
                <a:cs typeface="Montserrat"/>
                <a:sym typeface="Montserrat"/>
              </a:rPr>
              <a:t>: Upcykling pobudza kreatywność i innowacyjność, zachęcając do znajdowania nowych, pomysłowych sposobów wykorzystania odrzuconych przedmiotów.</a:t>
            </a:r>
            <a:endParaRPr sz="24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Zwiększa wartość:</a:t>
            </a:r>
            <a:r>
              <a:rPr lang="en-US" sz="2400">
                <a:solidFill>
                  <a:srgbClr val="1E2328"/>
                </a:solidFill>
                <a:latin typeface="Montserrat"/>
                <a:ea typeface="Montserrat"/>
                <a:cs typeface="Montserrat"/>
                <a:sym typeface="Montserrat"/>
              </a:rPr>
              <a:t> Upcykling podnosi wartość odrzuconych przedmiotów poprzez przekształcanie ich w coś nowego i pożądanego.</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Wspiera zrównoważony rozwój</a:t>
            </a:r>
            <a:r>
              <a:rPr lang="en-US" sz="2400">
                <a:solidFill>
                  <a:srgbClr val="1E2328"/>
                </a:solidFill>
                <a:latin typeface="Montserrat"/>
                <a:ea typeface="Montserrat"/>
                <a:cs typeface="Montserrat"/>
                <a:sym typeface="Montserrat"/>
              </a:rPr>
              <a:t>: Upcykling przyczynia się do budowania bardziej zrównoważonej przyszłości poprzez redukcję odpadów, oszczędzanie zasobów i wspieranie gospodarki o obiegu zamkniętym.</a:t>
            </a:r>
            <a:br>
              <a:rPr b="0" i="0" lang="en-US" sz="2400" u="none" cap="none" strike="noStrike">
                <a:solidFill>
                  <a:srgbClr val="1E2328"/>
                </a:solidFill>
                <a:latin typeface="Montserrat"/>
                <a:ea typeface="Montserrat"/>
                <a:cs typeface="Montserrat"/>
                <a:sym typeface="Montserrat"/>
              </a:rPr>
            </a:br>
            <a:endParaRPr b="0" i="0" sz="24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pic>
        <p:nvPicPr>
          <p:cNvPr id="322" name="Google Shape;322;p11"/>
          <p:cNvPicPr preferRelativeResize="0"/>
          <p:nvPr/>
        </p:nvPicPr>
        <p:blipFill rotWithShape="1">
          <a:blip r:embed="rId5">
            <a:alphaModFix/>
          </a:blip>
          <a:srcRect b="0" l="0" r="0" t="0"/>
          <a:stretch/>
        </p:blipFill>
        <p:spPr>
          <a:xfrm>
            <a:off x="441659" y="6453027"/>
            <a:ext cx="5244575" cy="3098703"/>
          </a:xfrm>
          <a:prstGeom prst="rect">
            <a:avLst/>
          </a:prstGeom>
          <a:noFill/>
          <a:ln>
            <a:noFill/>
          </a:ln>
        </p:spPr>
      </p:pic>
      <p:sp>
        <p:nvSpPr>
          <p:cNvPr id="323" name="Google Shape;323;p11"/>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324" name="Google Shape;324;p11"/>
          <p:cNvSpPr txBox="1"/>
          <p:nvPr/>
        </p:nvSpPr>
        <p:spPr>
          <a:xfrm>
            <a:off x="7191649" y="329400"/>
            <a:ext cx="30555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325" name="Google Shape;325;p11"/>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p12"/>
          <p:cNvGrpSpPr/>
          <p:nvPr/>
        </p:nvGrpSpPr>
        <p:grpSpPr>
          <a:xfrm>
            <a:off x="0" y="0"/>
            <a:ext cx="18288000" cy="10287000"/>
            <a:chOff x="0" y="0"/>
            <a:chExt cx="24384000" cy="13716000"/>
          </a:xfrm>
        </p:grpSpPr>
        <p:cxnSp>
          <p:nvCxnSpPr>
            <p:cNvPr id="331" name="Google Shape;331;p12"/>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332" name="Google Shape;332;p12"/>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333" name="Google Shape;333;p12"/>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334" name="Google Shape;334;p12"/>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335" name="Google Shape;335;p12"/>
          <p:cNvGrpSpPr/>
          <p:nvPr/>
        </p:nvGrpSpPr>
        <p:grpSpPr>
          <a:xfrm>
            <a:off x="0" y="1019175"/>
            <a:ext cx="6051534" cy="9253538"/>
            <a:chOff x="0" y="0"/>
            <a:chExt cx="1308826" cy="2001355"/>
          </a:xfrm>
        </p:grpSpPr>
        <p:sp>
          <p:nvSpPr>
            <p:cNvPr id="336" name="Google Shape;336;p12"/>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p12"/>
            <p:cNvSpPr txBox="1"/>
            <p:nvPr/>
          </p:nvSpPr>
          <p:spPr>
            <a:xfrm>
              <a:off x="0" y="0"/>
              <a:ext cx="1308826" cy="2001355"/>
            </a:xfrm>
            <a:prstGeom prst="rect">
              <a:avLst/>
            </a:prstGeom>
            <a:solidFill>
              <a:srgbClr val="CFCF5A"/>
            </a:solid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8" name="Google Shape;338;p12"/>
          <p:cNvSpPr txBox="1"/>
          <p:nvPr/>
        </p:nvSpPr>
        <p:spPr>
          <a:xfrm>
            <a:off x="503933" y="1085848"/>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Recy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339" name="Google Shape;339;p12"/>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12"/>
          <p:cNvSpPr txBox="1"/>
          <p:nvPr/>
        </p:nvSpPr>
        <p:spPr>
          <a:xfrm>
            <a:off x="6543078" y="1033063"/>
            <a:ext cx="10020900" cy="106515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18000"/>
              </a:lnSpc>
              <a:spcBef>
                <a:spcPts val="0"/>
              </a:spcBef>
              <a:spcAft>
                <a:spcPts val="0"/>
              </a:spcAft>
              <a:buClr>
                <a:srgbClr val="000000"/>
              </a:buClr>
              <a:buSzPts val="2800"/>
              <a:buFont typeface="Arial"/>
              <a:buNone/>
            </a:pPr>
            <a:r>
              <a:rPr b="1" i="0" lang="en-US" sz="2800" u="none" cap="none" strike="noStrike">
                <a:solidFill>
                  <a:srgbClr val="1E2328"/>
                </a:solidFill>
                <a:latin typeface="Montserrat"/>
                <a:ea typeface="Montserrat"/>
                <a:cs typeface="Montserrat"/>
                <a:sym typeface="Montserrat"/>
              </a:rPr>
              <a:t>Recy</a:t>
            </a:r>
            <a:r>
              <a:rPr b="1" lang="en-US" sz="2800">
                <a:solidFill>
                  <a:srgbClr val="1E2328"/>
                </a:solidFill>
                <a:latin typeface="Montserrat"/>
                <a:ea typeface="Montserrat"/>
                <a:cs typeface="Montserrat"/>
                <a:sym typeface="Montserrat"/>
              </a:rPr>
              <a:t>k</a:t>
            </a:r>
            <a:r>
              <a:rPr b="1" i="0" lang="en-US" sz="2800" u="none" cap="none" strike="noStrike">
                <a:solidFill>
                  <a:srgbClr val="1E2328"/>
                </a:solidFill>
                <a:latin typeface="Montserrat"/>
                <a:ea typeface="Montserrat"/>
                <a:cs typeface="Montserrat"/>
                <a:sym typeface="Montserrat"/>
              </a:rPr>
              <a:t>ling:</a:t>
            </a:r>
            <a:br>
              <a:rPr b="1" i="0" lang="en-US" sz="2800" u="none" cap="none" strike="noStrike">
                <a:solidFill>
                  <a:srgbClr val="1E2328"/>
                </a:solidFill>
                <a:latin typeface="Montserrat"/>
                <a:ea typeface="Montserrat"/>
                <a:cs typeface="Montserrat"/>
                <a:sym typeface="Montserrat"/>
              </a:rPr>
            </a:br>
            <a:r>
              <a:rPr lang="en-US" sz="2400">
                <a:solidFill>
                  <a:srgbClr val="1E2328"/>
                </a:solidFill>
                <a:latin typeface="Montserrat"/>
                <a:ea typeface="Montserrat"/>
                <a:cs typeface="Montserrat"/>
                <a:sym typeface="Montserrat"/>
              </a:rPr>
              <a:t>Recykling to proces zbierania i przetwarzania odpadów oraz zużytych produktów w celu wytworzenia nowych wyrobów.</a:t>
            </a:r>
            <a:endParaRPr sz="2400">
              <a:solidFill>
                <a:srgbClr val="1E2328"/>
              </a:solidFill>
              <a:latin typeface="Montserrat"/>
              <a:ea typeface="Montserrat"/>
              <a:cs typeface="Montserrat"/>
              <a:sym typeface="Montserrat"/>
            </a:endParaRPr>
          </a:p>
          <a:p>
            <a:pPr indent="0" lvl="0" marL="0" marR="0" rtl="0" algn="l">
              <a:lnSpc>
                <a:spcPct val="118000"/>
              </a:lnSpc>
              <a:spcBef>
                <a:spcPts val="0"/>
              </a:spcBef>
              <a:spcAft>
                <a:spcPts val="0"/>
              </a:spcAft>
              <a:buClr>
                <a:srgbClr val="000000"/>
              </a:buClr>
              <a:buSzPts val="2800"/>
              <a:buFont typeface="Arial"/>
              <a:buNone/>
            </a:pPr>
            <a:r>
              <a:rPr lang="en-US" sz="2400">
                <a:solidFill>
                  <a:srgbClr val="1E2328"/>
                </a:solidFill>
                <a:latin typeface="Montserrat"/>
                <a:ea typeface="Montserrat"/>
                <a:cs typeface="Montserrat"/>
                <a:sym typeface="Montserrat"/>
              </a:rPr>
              <a:t>Celem recyklingu jest ograniczenie zużycia surowców, energii i wody, a także minimalizacja zanieczyszczeń oraz emisji gazów cieplarnianych.</a:t>
            </a:r>
            <a:br>
              <a:rPr b="0" i="0" lang="en-US" sz="2400" u="none" cap="none" strike="noStrike">
                <a:solidFill>
                  <a:srgbClr val="1E2328"/>
                </a:solidFill>
                <a:latin typeface="Montserrat"/>
                <a:ea typeface="Montserrat"/>
                <a:cs typeface="Montserrat"/>
                <a:sym typeface="Montserrat"/>
              </a:rPr>
            </a:br>
            <a:endParaRPr b="0" i="0" sz="24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1" lang="en-US" sz="2800">
                <a:solidFill>
                  <a:srgbClr val="1E2328"/>
                </a:solidFill>
                <a:latin typeface="Montserrat"/>
                <a:ea typeface="Montserrat"/>
                <a:cs typeface="Montserrat"/>
                <a:sym typeface="Montserrat"/>
              </a:rPr>
              <a:t>Kluczowe aspekty recyklingu:</a:t>
            </a:r>
            <a:br>
              <a:rPr b="1" i="0" lang="en-US" sz="2800" u="none" cap="none" strike="noStrike">
                <a:solidFill>
                  <a:srgbClr val="1E2328"/>
                </a:solidFill>
                <a:latin typeface="Montserrat"/>
                <a:ea typeface="Montserrat"/>
                <a:cs typeface="Montserrat"/>
                <a:sym typeface="Montserrat"/>
              </a:rPr>
            </a:br>
            <a:endParaRPr b="1" i="0" sz="28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sng"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Zbieranie i segregacja</a:t>
            </a:r>
            <a:r>
              <a:rPr lang="en-US" sz="2400">
                <a:solidFill>
                  <a:srgbClr val="1E2328"/>
                </a:solidFill>
                <a:latin typeface="Montserrat"/>
                <a:ea typeface="Montserrat"/>
                <a:cs typeface="Montserrat"/>
                <a:sym typeface="Montserrat"/>
              </a:rPr>
              <a:t>: Recykling rozpoczyna się od zbierania materiałów nadających się do ponownego przetworzenia, takich jak papier, plastik, szkło i metal. Następnie materiały te są segregowane w zależności od rodzaju i składu.</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Przetwarzanie</a:t>
            </a:r>
            <a:r>
              <a:rPr lang="en-US" sz="2400">
                <a:solidFill>
                  <a:srgbClr val="1E2328"/>
                </a:solidFill>
                <a:latin typeface="Montserrat"/>
                <a:ea typeface="Montserrat"/>
                <a:cs typeface="Montserrat"/>
                <a:sym typeface="Montserrat"/>
              </a:rPr>
              <a:t>: Surowce wtórne są przetwarzane w specjalistycznych zakładach, gdzie są czyszczone, rozdrabniane, topione lub w inny sposób przekształcane w surowce do ponownego użycia.</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Produkcja</a:t>
            </a:r>
            <a:r>
              <a:rPr lang="en-US" sz="2400">
                <a:solidFill>
                  <a:srgbClr val="1E2328"/>
                </a:solidFill>
                <a:latin typeface="Montserrat"/>
                <a:ea typeface="Montserrat"/>
                <a:cs typeface="Montserrat"/>
                <a:sym typeface="Montserrat"/>
              </a:rPr>
              <a:t>: Przetworzone surowce są wykorzystywane do wytwarzania nowych produktów, które następnie trafiają ponownie do konsumentów.</a:t>
            </a:r>
            <a:endParaRPr sz="24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pic>
        <p:nvPicPr>
          <p:cNvPr id="341" name="Google Shape;341;p12"/>
          <p:cNvPicPr preferRelativeResize="0"/>
          <p:nvPr/>
        </p:nvPicPr>
        <p:blipFill rotWithShape="1">
          <a:blip r:embed="rId5">
            <a:alphaModFix/>
          </a:blip>
          <a:srcRect b="0" l="0" r="0" t="0"/>
          <a:stretch/>
        </p:blipFill>
        <p:spPr>
          <a:xfrm>
            <a:off x="419533" y="5372100"/>
            <a:ext cx="5140447" cy="4453381"/>
          </a:xfrm>
          <a:prstGeom prst="rect">
            <a:avLst/>
          </a:prstGeom>
          <a:noFill/>
          <a:ln>
            <a:noFill/>
          </a:ln>
        </p:spPr>
      </p:pic>
      <p:sp>
        <p:nvSpPr>
          <p:cNvPr id="342" name="Google Shape;342;p12"/>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343" name="Google Shape;343;p12"/>
          <p:cNvSpPr txBox="1"/>
          <p:nvPr/>
        </p:nvSpPr>
        <p:spPr>
          <a:xfrm>
            <a:off x="7191649" y="329400"/>
            <a:ext cx="29394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344" name="Google Shape;344;p12"/>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pSp>
        <p:nvGrpSpPr>
          <p:cNvPr id="350" name="Google Shape;350;p13"/>
          <p:cNvGrpSpPr/>
          <p:nvPr/>
        </p:nvGrpSpPr>
        <p:grpSpPr>
          <a:xfrm>
            <a:off x="0" y="0"/>
            <a:ext cx="18288000" cy="10287000"/>
            <a:chOff x="0" y="0"/>
            <a:chExt cx="24384000" cy="13716000"/>
          </a:xfrm>
        </p:grpSpPr>
        <p:cxnSp>
          <p:nvCxnSpPr>
            <p:cNvPr id="351" name="Google Shape;351;p13"/>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352" name="Google Shape;352;p13"/>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353" name="Google Shape;353;p13"/>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354" name="Google Shape;354;p13"/>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355" name="Google Shape;355;p13"/>
          <p:cNvGrpSpPr/>
          <p:nvPr/>
        </p:nvGrpSpPr>
        <p:grpSpPr>
          <a:xfrm>
            <a:off x="-11338" y="1033462"/>
            <a:ext cx="6051534" cy="9253538"/>
            <a:chOff x="0" y="0"/>
            <a:chExt cx="1308826" cy="2001355"/>
          </a:xfrm>
        </p:grpSpPr>
        <p:sp>
          <p:nvSpPr>
            <p:cNvPr id="356" name="Google Shape;356;p13"/>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13"/>
            <p:cNvSpPr txBox="1"/>
            <p:nvPr/>
          </p:nvSpPr>
          <p:spPr>
            <a:xfrm>
              <a:off x="0" y="0"/>
              <a:ext cx="1308826" cy="2001355"/>
            </a:xfrm>
            <a:prstGeom prst="rect">
              <a:avLst/>
            </a:prstGeom>
            <a:solidFill>
              <a:srgbClr val="CFCF5A"/>
            </a:solid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8" name="Google Shape;358;p13"/>
          <p:cNvSpPr txBox="1"/>
          <p:nvPr/>
        </p:nvSpPr>
        <p:spPr>
          <a:xfrm>
            <a:off x="369146" y="735270"/>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Recy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359" name="Google Shape;359;p13"/>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0" name="Google Shape;360;p13"/>
          <p:cNvSpPr txBox="1"/>
          <p:nvPr/>
        </p:nvSpPr>
        <p:spPr>
          <a:xfrm>
            <a:off x="6543078" y="1033063"/>
            <a:ext cx="10020900" cy="88821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lang="en-US" sz="3200">
                <a:solidFill>
                  <a:srgbClr val="1E2328"/>
                </a:solidFill>
                <a:latin typeface="Montserrat"/>
                <a:ea typeface="Montserrat"/>
                <a:cs typeface="Montserrat"/>
                <a:sym typeface="Montserrat"/>
              </a:rPr>
              <a:t>Przykłady recyklingu:</a:t>
            </a:r>
            <a:endParaRPr b="1" sz="32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1" sz="3200">
              <a:solidFill>
                <a:srgbClr val="1E2328"/>
              </a:solidFill>
              <a:latin typeface="Montserrat"/>
              <a:ea typeface="Montserrat"/>
              <a:cs typeface="Montserrat"/>
              <a:sym typeface="Montserrat"/>
            </a:endParaRPr>
          </a:p>
          <a:p>
            <a:pPr indent="-152400" lvl="0" marL="0" rtl="0" algn="l">
              <a:spcBef>
                <a:spcPts val="0"/>
              </a:spcBef>
              <a:spcAft>
                <a:spcPts val="0"/>
              </a:spcAft>
              <a:buClr>
                <a:srgbClr val="1E2328"/>
              </a:buClr>
              <a:buSzPts val="2400"/>
              <a:buChar char="•"/>
            </a:pPr>
            <a:r>
              <a:rPr lang="en-US" sz="2400" u="sng">
                <a:solidFill>
                  <a:srgbClr val="1E2328"/>
                </a:solidFill>
                <a:latin typeface="Montserrat"/>
                <a:ea typeface="Montserrat"/>
                <a:cs typeface="Montserrat"/>
                <a:sym typeface="Montserrat"/>
              </a:rPr>
              <a:t>Recykling</a:t>
            </a:r>
            <a:r>
              <a:rPr b="0" i="0" lang="en-US" sz="2400" u="sng" cap="none" strike="noStrike">
                <a:solidFill>
                  <a:srgbClr val="1E2328"/>
                </a:solidFill>
                <a:latin typeface="Montserrat"/>
                <a:ea typeface="Montserrat"/>
                <a:cs typeface="Montserrat"/>
                <a:sym typeface="Montserrat"/>
              </a:rPr>
              <a:t> papieru:</a:t>
            </a:r>
            <a:r>
              <a:rPr b="0" i="0" lang="en-US" sz="2400" u="none" cap="none" strike="noStrike">
                <a:solidFill>
                  <a:srgbClr val="1E2328"/>
                </a:solidFill>
                <a:latin typeface="Montserrat"/>
                <a:ea typeface="Montserrat"/>
                <a:cs typeface="Montserrat"/>
                <a:sym typeface="Montserrat"/>
              </a:rPr>
              <a:t> Zużyty papier jest zbierany, rozwłókniany</a:t>
            </a:r>
            <a:br>
              <a:rPr lang="en-US" sz="2400">
                <a:solidFill>
                  <a:srgbClr val="1E2328"/>
                </a:solidFill>
                <a:latin typeface="Montserrat"/>
                <a:ea typeface="Montserrat"/>
                <a:cs typeface="Montserrat"/>
                <a:sym typeface="Montserrat"/>
              </a:rPr>
            </a:br>
            <a:r>
              <a:rPr b="0" i="0" lang="en-US" sz="2400" u="none" cap="none" strike="noStrike">
                <a:solidFill>
                  <a:srgbClr val="1E2328"/>
                </a:solidFill>
                <a:latin typeface="Montserrat"/>
                <a:ea typeface="Montserrat"/>
                <a:cs typeface="Montserrat"/>
                <a:sym typeface="Montserrat"/>
              </a:rPr>
              <a:t>i przetwarzany w celu wytworzenia nowych produktów papierowych, takich jak gazety, tektura czy papier biurowy.</a:t>
            </a:r>
            <a:endParaRPr b="0" i="0" sz="2400" u="none" cap="none" strike="noStrike">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b="0" i="0" sz="24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sng" cap="none" strike="noStrike">
                <a:solidFill>
                  <a:srgbClr val="1E2328"/>
                </a:solidFill>
                <a:latin typeface="Montserrat"/>
                <a:ea typeface="Montserrat"/>
                <a:cs typeface="Montserrat"/>
                <a:sym typeface="Montserrat"/>
              </a:rPr>
              <a:t>Recykling plastiku</a:t>
            </a:r>
            <a:r>
              <a:rPr b="0" i="0" lang="en-US" sz="2400" u="none" cap="none" strike="noStrike">
                <a:solidFill>
                  <a:srgbClr val="1E2328"/>
                </a:solidFill>
                <a:latin typeface="Montserrat"/>
                <a:ea typeface="Montserrat"/>
                <a:cs typeface="Montserrat"/>
                <a:sym typeface="Montserrat"/>
              </a:rPr>
              <a:t>: Zużyte plastikowe butelki, pojemniki i inne przedmioty są zbierane, topione i przetwarzane na nowe wyroby z tworzyw sztucznych, takie jak butelki, opakowania czy meble.</a:t>
            </a:r>
            <a:endParaRPr b="0" i="0" sz="2400" u="none" cap="none" strike="noStrike">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b="0" i="0" sz="24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sng" cap="none" strike="noStrike">
                <a:solidFill>
                  <a:srgbClr val="1E2328"/>
                </a:solidFill>
                <a:latin typeface="Montserrat"/>
                <a:ea typeface="Montserrat"/>
                <a:cs typeface="Montserrat"/>
                <a:sym typeface="Montserrat"/>
              </a:rPr>
              <a:t>Recykling szkła:</a:t>
            </a:r>
            <a:r>
              <a:rPr b="0" i="0" lang="en-US" sz="2400" u="none" cap="none" strike="noStrike">
                <a:solidFill>
                  <a:srgbClr val="1E2328"/>
                </a:solidFill>
                <a:latin typeface="Montserrat"/>
                <a:ea typeface="Montserrat"/>
                <a:cs typeface="Montserrat"/>
                <a:sym typeface="Montserrat"/>
              </a:rPr>
              <a:t> Zużyte butelki i słoiki szklane są zbierane, rozdrabniane i topione, aby stworzyć nowe produkty ze szkła, takie jak butelki, słoiki czy materiały budowlane.</a:t>
            </a:r>
            <a:endParaRPr b="0" i="0" sz="2400" u="none" cap="none" strike="noStrike">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b="0" i="0" sz="24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sng" cap="none" strike="noStrike">
                <a:solidFill>
                  <a:srgbClr val="1E2328"/>
                </a:solidFill>
                <a:latin typeface="Montserrat"/>
                <a:ea typeface="Montserrat"/>
                <a:cs typeface="Montserrat"/>
                <a:sym typeface="Montserrat"/>
              </a:rPr>
              <a:t>Recykling metali:</a:t>
            </a:r>
            <a:r>
              <a:rPr b="0" i="0" lang="en-US" sz="2400" u="none" cap="none" strike="noStrike">
                <a:solidFill>
                  <a:srgbClr val="1E2328"/>
                </a:solidFill>
                <a:latin typeface="Montserrat"/>
                <a:ea typeface="Montserrat"/>
                <a:cs typeface="Montserrat"/>
                <a:sym typeface="Montserrat"/>
              </a:rPr>
              <a:t> Zużyte puszki, folia i inne metalowe przedmioty są zbierane, topione i przetwarzane na nowe wyroby metalowe, takie jak puszki, materiały budowlane czy części samochodowe.</a:t>
            </a:r>
            <a:endParaRPr b="0" i="0" sz="2400" u="none" cap="none" strike="noStrike">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b="0" i="0" sz="24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sng" cap="none" strike="noStrike">
                <a:solidFill>
                  <a:srgbClr val="1E2328"/>
                </a:solidFill>
                <a:latin typeface="Montserrat"/>
                <a:ea typeface="Montserrat"/>
                <a:cs typeface="Montserrat"/>
                <a:sym typeface="Montserrat"/>
              </a:rPr>
              <a:t>Recykling tekstyliów</a:t>
            </a:r>
            <a:r>
              <a:rPr b="0" i="0" lang="en-US" sz="2400" u="none" cap="none" strike="noStrike">
                <a:solidFill>
                  <a:srgbClr val="1E2328"/>
                </a:solidFill>
                <a:latin typeface="Montserrat"/>
                <a:ea typeface="Montserrat"/>
                <a:cs typeface="Montserrat"/>
                <a:sym typeface="Montserrat"/>
              </a:rPr>
              <a:t>: Zużyta odzież i inne materiały tekstylne są zbierane, sortowane i przetwarzane w nowe produkty tekstylne, takie jak izolacja, wypełnienia dywanów czy ściereczki do czyszczenia.</a:t>
            </a:r>
            <a:endParaRPr b="0" i="0" sz="2200" u="none" cap="none" strike="noStrike">
              <a:solidFill>
                <a:srgbClr val="1E2328"/>
              </a:solidFill>
              <a:latin typeface="Montserrat"/>
              <a:ea typeface="Montserrat"/>
              <a:cs typeface="Montserrat"/>
              <a:sym typeface="Montserrat"/>
            </a:endParaRPr>
          </a:p>
        </p:txBody>
      </p:sp>
      <p:pic>
        <p:nvPicPr>
          <p:cNvPr id="361" name="Google Shape;361;p13"/>
          <p:cNvPicPr preferRelativeResize="0"/>
          <p:nvPr/>
        </p:nvPicPr>
        <p:blipFill rotWithShape="1">
          <a:blip r:embed="rId5">
            <a:alphaModFix/>
          </a:blip>
          <a:srcRect b="0" l="0" r="0" t="0"/>
          <a:stretch/>
        </p:blipFill>
        <p:spPr>
          <a:xfrm>
            <a:off x="599621" y="6198058"/>
            <a:ext cx="5014099" cy="3281678"/>
          </a:xfrm>
          <a:prstGeom prst="rect">
            <a:avLst/>
          </a:prstGeom>
          <a:noFill/>
          <a:ln>
            <a:noFill/>
          </a:ln>
        </p:spPr>
      </p:pic>
      <p:sp>
        <p:nvSpPr>
          <p:cNvPr id="362" name="Google Shape;362;p13"/>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363" name="Google Shape;363;p13"/>
          <p:cNvSpPr txBox="1"/>
          <p:nvPr/>
        </p:nvSpPr>
        <p:spPr>
          <a:xfrm>
            <a:off x="7191649" y="329400"/>
            <a:ext cx="29859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364" name="Google Shape;364;p13"/>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14"/>
          <p:cNvGrpSpPr/>
          <p:nvPr/>
        </p:nvGrpSpPr>
        <p:grpSpPr>
          <a:xfrm>
            <a:off x="0" y="0"/>
            <a:ext cx="18288000" cy="10287000"/>
            <a:chOff x="0" y="0"/>
            <a:chExt cx="24384000" cy="13716000"/>
          </a:xfrm>
        </p:grpSpPr>
        <p:cxnSp>
          <p:nvCxnSpPr>
            <p:cNvPr id="371" name="Google Shape;371;p14"/>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372" name="Google Shape;372;p14"/>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373" name="Google Shape;373;p14"/>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374" name="Google Shape;374;p14"/>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375" name="Google Shape;375;p14"/>
          <p:cNvGrpSpPr/>
          <p:nvPr/>
        </p:nvGrpSpPr>
        <p:grpSpPr>
          <a:xfrm>
            <a:off x="0" y="1019175"/>
            <a:ext cx="6051534" cy="9253538"/>
            <a:chOff x="0" y="0"/>
            <a:chExt cx="1308826" cy="2001355"/>
          </a:xfrm>
        </p:grpSpPr>
        <p:sp>
          <p:nvSpPr>
            <p:cNvPr id="376" name="Google Shape;376;p14"/>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7" name="Google Shape;377;p14"/>
            <p:cNvSpPr txBox="1"/>
            <p:nvPr/>
          </p:nvSpPr>
          <p:spPr>
            <a:xfrm>
              <a:off x="0" y="0"/>
              <a:ext cx="1308826" cy="2001355"/>
            </a:xfrm>
            <a:prstGeom prst="rect">
              <a:avLst/>
            </a:prstGeom>
            <a:solidFill>
              <a:srgbClr val="CFCF5A"/>
            </a:solid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14"/>
          <p:cNvSpPr txBox="1"/>
          <p:nvPr/>
        </p:nvSpPr>
        <p:spPr>
          <a:xfrm>
            <a:off x="369146" y="735270"/>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Recy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379" name="Google Shape;379;p14"/>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0" name="Google Shape;380;p14"/>
          <p:cNvGrpSpPr/>
          <p:nvPr/>
        </p:nvGrpSpPr>
        <p:grpSpPr>
          <a:xfrm>
            <a:off x="6736672" y="7285741"/>
            <a:ext cx="9601147" cy="1467259"/>
            <a:chOff x="0" y="114300"/>
            <a:chExt cx="12801529" cy="1956346"/>
          </a:xfrm>
        </p:grpSpPr>
        <p:sp>
          <p:nvSpPr>
            <p:cNvPr id="381" name="Google Shape;381;p14"/>
            <p:cNvSpPr txBox="1"/>
            <p:nvPr/>
          </p:nvSpPr>
          <p:spPr>
            <a:xfrm>
              <a:off x="0" y="1554521"/>
              <a:ext cx="12801529" cy="5161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382" name="Google Shape;382;p14"/>
            <p:cNvSpPr txBox="1"/>
            <p:nvPr/>
          </p:nvSpPr>
          <p:spPr>
            <a:xfrm>
              <a:off x="0" y="114300"/>
              <a:ext cx="9110276" cy="110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1E2328"/>
                </a:solidFill>
                <a:latin typeface="DM Serif Display"/>
                <a:ea typeface="DM Serif Display"/>
                <a:cs typeface="DM Serif Display"/>
                <a:sym typeface="DM Serif Display"/>
              </a:endParaRPr>
            </a:p>
          </p:txBody>
        </p:sp>
      </p:grpSp>
      <p:pic>
        <p:nvPicPr>
          <p:cNvPr id="383" name="Google Shape;383;p14"/>
          <p:cNvPicPr preferRelativeResize="0"/>
          <p:nvPr/>
        </p:nvPicPr>
        <p:blipFill rotWithShape="1">
          <a:blip r:embed="rId5">
            <a:alphaModFix/>
          </a:blip>
          <a:srcRect b="0" l="0" r="0" t="0"/>
          <a:stretch/>
        </p:blipFill>
        <p:spPr>
          <a:xfrm>
            <a:off x="382181" y="6059790"/>
            <a:ext cx="5231540" cy="3370010"/>
          </a:xfrm>
          <a:prstGeom prst="rect">
            <a:avLst/>
          </a:prstGeom>
          <a:noFill/>
          <a:ln>
            <a:noFill/>
          </a:ln>
        </p:spPr>
      </p:pic>
      <p:sp>
        <p:nvSpPr>
          <p:cNvPr id="384" name="Google Shape;384;p14"/>
          <p:cNvSpPr txBox="1"/>
          <p:nvPr/>
        </p:nvSpPr>
        <p:spPr>
          <a:xfrm>
            <a:off x="6543078" y="1033063"/>
            <a:ext cx="10021200" cy="116835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lang="en-US" sz="3200">
                <a:solidFill>
                  <a:srgbClr val="1E2328"/>
                </a:solidFill>
                <a:latin typeface="Montserrat"/>
                <a:ea typeface="Montserrat"/>
                <a:cs typeface="Montserrat"/>
                <a:sym typeface="Montserrat"/>
              </a:rPr>
              <a:t>Korzyści z recyklingu:</a:t>
            </a:r>
            <a:br>
              <a:rPr b="1" i="0" lang="en-US" sz="3200" u="none" cap="none" strike="noStrike">
                <a:solidFill>
                  <a:srgbClr val="1E2328"/>
                </a:solidFill>
                <a:latin typeface="Montserrat"/>
                <a:ea typeface="Montserrat"/>
                <a:cs typeface="Montserrat"/>
                <a:sym typeface="Montserrat"/>
              </a:rPr>
            </a:br>
            <a:endParaRPr b="1" i="0" sz="32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none"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Oszczędza zasoby</a:t>
            </a:r>
            <a:r>
              <a:rPr lang="en-US" sz="2400">
                <a:solidFill>
                  <a:srgbClr val="1E2328"/>
                </a:solidFill>
                <a:latin typeface="Montserrat"/>
                <a:ea typeface="Montserrat"/>
                <a:cs typeface="Montserrat"/>
                <a:sym typeface="Montserrat"/>
              </a:rPr>
              <a:t>:</a:t>
            </a:r>
            <a:r>
              <a:rPr lang="en-US" sz="2400">
                <a:solidFill>
                  <a:srgbClr val="1E2328"/>
                </a:solidFill>
                <a:latin typeface="Montserrat"/>
                <a:ea typeface="Montserrat"/>
                <a:cs typeface="Montserrat"/>
                <a:sym typeface="Montserrat"/>
              </a:rPr>
              <a:t> Recykling ogranicza zapotrzebowanie na surowce naturalne, takie jak drzewa, minerały czy paliwa kopalne, przyczyniając się do ich ochrony.</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Oszczędza energię</a:t>
            </a:r>
            <a:r>
              <a:rPr lang="en-US" sz="2400">
                <a:solidFill>
                  <a:srgbClr val="1E2328"/>
                </a:solidFill>
                <a:latin typeface="Montserrat"/>
                <a:ea typeface="Montserrat"/>
                <a:cs typeface="Montserrat"/>
                <a:sym typeface="Montserrat"/>
              </a:rPr>
              <a:t>: Recykling wymaga mniej energii niż produkcja nowych wyrobów z surowców naturalnych, co redukuje emisję gazów cieplarnianych i pomaga w walce ze zmianami klimatu.</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Ogranicza zanieczyszczenia</a:t>
            </a:r>
            <a:r>
              <a:rPr lang="en-US" sz="2400">
                <a:solidFill>
                  <a:srgbClr val="1E2328"/>
                </a:solidFill>
                <a:latin typeface="Montserrat"/>
                <a:ea typeface="Montserrat"/>
                <a:cs typeface="Montserrat"/>
                <a:sym typeface="Montserrat"/>
              </a:rPr>
              <a:t>: Recykling zmniejsza poziom zanieczyszczeń powstających w procesach produkcyjnych, takich jak zanieczyszczenie powietrza i wody.</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Tworzy miejsca pracy</a:t>
            </a:r>
            <a:r>
              <a:rPr lang="en-US" sz="2400">
                <a:solidFill>
                  <a:srgbClr val="1E2328"/>
                </a:solidFill>
                <a:latin typeface="Montserrat"/>
                <a:ea typeface="Montserrat"/>
                <a:cs typeface="Montserrat"/>
                <a:sym typeface="Montserrat"/>
              </a:rPr>
              <a:t>: Branża recyklingu generuje zatrudnienie w obszarach związanych ze zbieraniem, przetwarzaniem i produkcją.</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Wspiera zrównoważony rozwój</a:t>
            </a:r>
            <a:r>
              <a:rPr lang="en-US" sz="2400">
                <a:solidFill>
                  <a:srgbClr val="1E2328"/>
                </a:solidFill>
                <a:latin typeface="Montserrat"/>
                <a:ea typeface="Montserrat"/>
                <a:cs typeface="Montserrat"/>
                <a:sym typeface="Montserrat"/>
              </a:rPr>
              <a:t>: Recykling przyczynia się do budowania bardziej zrównoważonej przyszłości poprzez redukcję odpadów, oszczędzanie zasobów i minimalizowanie negatywnego wpływu na środowisko.</a:t>
            </a:r>
            <a:endParaRPr sz="24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br>
              <a:rPr b="0" i="0" lang="en-US" sz="2400" u="none" cap="none" strike="noStrike">
                <a:solidFill>
                  <a:srgbClr val="1E2328"/>
                </a:solidFill>
                <a:latin typeface="Montserrat"/>
                <a:ea typeface="Montserrat"/>
                <a:cs typeface="Montserrat"/>
                <a:sym typeface="Montserrat"/>
              </a:rPr>
            </a:br>
            <a:endParaRPr b="0" i="0" sz="24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385" name="Google Shape;385;p14"/>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386" name="Google Shape;386;p14"/>
          <p:cNvSpPr txBox="1"/>
          <p:nvPr/>
        </p:nvSpPr>
        <p:spPr>
          <a:xfrm>
            <a:off x="7191649" y="329400"/>
            <a:ext cx="30093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387" name="Google Shape;387;p14"/>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grpSp>
        <p:nvGrpSpPr>
          <p:cNvPr id="392" name="Google Shape;392;p15"/>
          <p:cNvGrpSpPr/>
          <p:nvPr/>
        </p:nvGrpSpPr>
        <p:grpSpPr>
          <a:xfrm>
            <a:off x="0" y="0"/>
            <a:ext cx="18288000" cy="10287000"/>
            <a:chOff x="0" y="0"/>
            <a:chExt cx="24384000" cy="13716000"/>
          </a:xfrm>
        </p:grpSpPr>
        <p:cxnSp>
          <p:nvCxnSpPr>
            <p:cNvPr id="393" name="Google Shape;393;p15"/>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394" name="Google Shape;394;p15"/>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395" name="Google Shape;395;p15"/>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396" name="Google Shape;396;p15"/>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397" name="Google Shape;397;p15"/>
          <p:cNvGrpSpPr/>
          <p:nvPr/>
        </p:nvGrpSpPr>
        <p:grpSpPr>
          <a:xfrm>
            <a:off x="0" y="1019175"/>
            <a:ext cx="6051534" cy="9253538"/>
            <a:chOff x="0" y="0"/>
            <a:chExt cx="1308826" cy="2001355"/>
          </a:xfrm>
        </p:grpSpPr>
        <p:sp>
          <p:nvSpPr>
            <p:cNvPr id="398" name="Google Shape;398;p15"/>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9" name="Google Shape;399;p15"/>
            <p:cNvSpPr txBox="1"/>
            <p:nvPr/>
          </p:nvSpPr>
          <p:spPr>
            <a:xfrm>
              <a:off x="0" y="0"/>
              <a:ext cx="1308826"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15"/>
          <p:cNvSpPr txBox="1"/>
          <p:nvPr/>
        </p:nvSpPr>
        <p:spPr>
          <a:xfrm>
            <a:off x="503933" y="1085848"/>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Downcy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401" name="Google Shape;401;p15"/>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2" name="Google Shape;402;p15"/>
          <p:cNvSpPr txBox="1"/>
          <p:nvPr/>
        </p:nvSpPr>
        <p:spPr>
          <a:xfrm>
            <a:off x="6543078" y="1033063"/>
            <a:ext cx="10021200" cy="108924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rPr b="1" i="0" lang="en-US" sz="2800" u="none" cap="none" strike="noStrike">
                <a:solidFill>
                  <a:srgbClr val="1E2328"/>
                </a:solidFill>
                <a:latin typeface="Montserrat"/>
                <a:ea typeface="Montserrat"/>
                <a:cs typeface="Montserrat"/>
                <a:sym typeface="Montserrat"/>
              </a:rPr>
              <a:t>Downcy</a:t>
            </a:r>
            <a:r>
              <a:rPr b="1" lang="en-US" sz="2800">
                <a:solidFill>
                  <a:srgbClr val="1E2328"/>
                </a:solidFill>
                <a:latin typeface="Montserrat"/>
                <a:ea typeface="Montserrat"/>
                <a:cs typeface="Montserrat"/>
                <a:sym typeface="Montserrat"/>
              </a:rPr>
              <a:t>k</a:t>
            </a:r>
            <a:r>
              <a:rPr b="1" i="0" lang="en-US" sz="2800" u="none" cap="none" strike="noStrike">
                <a:solidFill>
                  <a:srgbClr val="1E2328"/>
                </a:solidFill>
                <a:latin typeface="Montserrat"/>
                <a:ea typeface="Montserrat"/>
                <a:cs typeface="Montserrat"/>
                <a:sym typeface="Montserrat"/>
              </a:rPr>
              <a:t>ling: </a:t>
            </a:r>
            <a:endParaRPr b="1" sz="2800">
              <a:solidFill>
                <a:srgbClr val="1E2328"/>
              </a:solidFill>
              <a:latin typeface="Montserrat"/>
              <a:ea typeface="Montserrat"/>
              <a:cs typeface="Montserrat"/>
              <a:sym typeface="Montserrat"/>
            </a:endParaRPr>
          </a:p>
          <a:p>
            <a:pPr indent="0" lvl="0" marL="0" marR="0" rtl="0" algn="l">
              <a:lnSpc>
                <a:spcPct val="118000"/>
              </a:lnSpc>
              <a:spcBef>
                <a:spcPts val="0"/>
              </a:spcBef>
              <a:spcAft>
                <a:spcPts val="0"/>
              </a:spcAft>
              <a:buClr>
                <a:srgbClr val="000000"/>
              </a:buClr>
              <a:buSzPts val="2800"/>
              <a:buFont typeface="Arial"/>
              <a:buNone/>
            </a:pPr>
            <a:r>
              <a:rPr lang="en-US" sz="2400">
                <a:solidFill>
                  <a:srgbClr val="1E2328"/>
                </a:solidFill>
                <a:latin typeface="Montserrat"/>
                <a:ea typeface="Montserrat"/>
                <a:cs typeface="Montserrat"/>
                <a:sym typeface="Montserrat"/>
              </a:rPr>
              <a:t>Downcykling to proces przetwarzania materiałów na nowe produkty o niższej jakości lub funkcjonalności niż oryginał. Dzieje się tak często dlatego, że materiały ulegają degradacji lub zanieczyszczeniu podczas procesu recyklingu, co czyni je nieodpowiednimi do zastosowań wymagających wyższej jakości.</a:t>
            </a:r>
            <a:endParaRPr b="0" i="0" sz="24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1" lang="en-US" sz="2800">
                <a:solidFill>
                  <a:srgbClr val="1E2328"/>
                </a:solidFill>
                <a:latin typeface="Montserrat"/>
                <a:ea typeface="Montserrat"/>
                <a:cs typeface="Montserrat"/>
                <a:sym typeface="Montserrat"/>
              </a:rPr>
              <a:t>Kluczowe aspekty downcyklingu:</a:t>
            </a:r>
            <a:endParaRPr b="0" i="0" sz="1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1E2328"/>
              </a:buClr>
              <a:buSzPts val="2400"/>
              <a:buFont typeface="Arial"/>
              <a:buChar char="•"/>
            </a:pPr>
            <a:r>
              <a:rPr b="0" i="0" lang="en-US" sz="2400" u="sng"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Degradacja materiałów</a:t>
            </a:r>
            <a:r>
              <a:rPr lang="en-US" sz="2400">
                <a:solidFill>
                  <a:srgbClr val="1E2328"/>
                </a:solidFill>
                <a:latin typeface="Montserrat"/>
                <a:ea typeface="Montserrat"/>
                <a:cs typeface="Montserrat"/>
                <a:sym typeface="Montserrat"/>
              </a:rPr>
              <a:t>: Niektóre materiały, takie jak tworzywa sztuczne i papier, mogą być poddawane recyklingowi tylko ograniczoną liczbę razy, zanim pogorszy się ich jakość. Dzieje się tak, ponieważ proces recyklingu może naruszać strukturę molekularną materiałów, czyniąc je słabszymi i mniej trwałymi.</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Zanieczyszczenie</a:t>
            </a:r>
            <a:r>
              <a:rPr lang="en-US" sz="2400">
                <a:solidFill>
                  <a:srgbClr val="1E2328"/>
                </a:solidFill>
                <a:latin typeface="Montserrat"/>
                <a:ea typeface="Montserrat"/>
                <a:cs typeface="Montserrat"/>
                <a:sym typeface="Montserrat"/>
              </a:rPr>
              <a:t>: Materiały nadające się do recyklingu mogą zostać zanieczyszczone innymi substancjami, takimi jak resztki jedzenia, brud czy inne rodzaje materiałów. Takie zanieczyszczenie może utrudnić lub uniemożliwić przetworzenie surowców na produkty wysokiej jakości.</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Ograniczenia technologiczne</a:t>
            </a:r>
            <a:r>
              <a:rPr lang="en-US" sz="2400">
                <a:solidFill>
                  <a:srgbClr val="1E2328"/>
                </a:solidFill>
                <a:latin typeface="Montserrat"/>
                <a:ea typeface="Montserrat"/>
                <a:cs typeface="Montserrat"/>
                <a:sym typeface="Montserrat"/>
              </a:rPr>
              <a:t>: W niektórych przypadkach istnieją ograniczenia technologiczne, które uniemożliwiają przetwarzanie materiałów na produkty wysokiej jakości. Na przykład może być trudno usunąć niektóre rodzaje farb lub powłok z papieru, co uniemożliwia jego ponowne wykorzystanie do produkcji papieru drukarskiego wysokiej jakości.</a:t>
            </a:r>
            <a:endParaRPr sz="24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pic>
        <p:nvPicPr>
          <p:cNvPr id="403" name="Google Shape;403;p15"/>
          <p:cNvPicPr preferRelativeResize="0"/>
          <p:nvPr/>
        </p:nvPicPr>
        <p:blipFill rotWithShape="1">
          <a:blip r:embed="rId5">
            <a:alphaModFix/>
          </a:blip>
          <a:srcRect b="0" l="0" r="0" t="0"/>
          <a:stretch/>
        </p:blipFill>
        <p:spPr>
          <a:xfrm>
            <a:off x="547335" y="6182724"/>
            <a:ext cx="5042810" cy="3291610"/>
          </a:xfrm>
          <a:prstGeom prst="rect">
            <a:avLst/>
          </a:prstGeom>
          <a:noFill/>
          <a:ln>
            <a:noFill/>
          </a:ln>
        </p:spPr>
      </p:pic>
      <p:sp>
        <p:nvSpPr>
          <p:cNvPr id="404" name="Google Shape;404;p15"/>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405" name="Google Shape;405;p15"/>
          <p:cNvSpPr txBox="1"/>
          <p:nvPr/>
        </p:nvSpPr>
        <p:spPr>
          <a:xfrm>
            <a:off x="7191649" y="329400"/>
            <a:ext cx="30789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406" name="Google Shape;406;p15"/>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16"/>
          <p:cNvGrpSpPr/>
          <p:nvPr/>
        </p:nvGrpSpPr>
        <p:grpSpPr>
          <a:xfrm>
            <a:off x="0" y="0"/>
            <a:ext cx="18288000" cy="10287000"/>
            <a:chOff x="0" y="0"/>
            <a:chExt cx="24384000" cy="13716000"/>
          </a:xfrm>
        </p:grpSpPr>
        <p:cxnSp>
          <p:nvCxnSpPr>
            <p:cNvPr id="413" name="Google Shape;413;p16"/>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414" name="Google Shape;414;p16"/>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415" name="Google Shape;415;p16"/>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416" name="Google Shape;416;p16"/>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417" name="Google Shape;417;p16"/>
          <p:cNvGrpSpPr/>
          <p:nvPr/>
        </p:nvGrpSpPr>
        <p:grpSpPr>
          <a:xfrm>
            <a:off x="0" y="1019175"/>
            <a:ext cx="6051534" cy="9253538"/>
            <a:chOff x="0" y="0"/>
            <a:chExt cx="1308826" cy="2001355"/>
          </a:xfrm>
        </p:grpSpPr>
        <p:sp>
          <p:nvSpPr>
            <p:cNvPr id="418" name="Google Shape;418;p16"/>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16"/>
            <p:cNvSpPr txBox="1"/>
            <p:nvPr/>
          </p:nvSpPr>
          <p:spPr>
            <a:xfrm>
              <a:off x="0" y="0"/>
              <a:ext cx="1308826"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0" name="Google Shape;420;p16"/>
          <p:cNvSpPr txBox="1"/>
          <p:nvPr/>
        </p:nvSpPr>
        <p:spPr>
          <a:xfrm>
            <a:off x="369146" y="735270"/>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Downcy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421" name="Google Shape;421;p16"/>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16"/>
          <p:cNvSpPr txBox="1"/>
          <p:nvPr/>
        </p:nvSpPr>
        <p:spPr>
          <a:xfrm>
            <a:off x="6543078" y="1033063"/>
            <a:ext cx="10020900" cy="77892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lang="en-US" sz="3200">
                <a:solidFill>
                  <a:srgbClr val="1E2328"/>
                </a:solidFill>
                <a:latin typeface="Montserrat"/>
                <a:ea typeface="Montserrat"/>
                <a:cs typeface="Montserrat"/>
                <a:sym typeface="Montserrat"/>
              </a:rPr>
              <a:t>Pzykłady</a:t>
            </a:r>
            <a:r>
              <a:rPr b="1" i="0" lang="en-US" sz="3200" u="none" cap="none" strike="noStrike">
                <a:solidFill>
                  <a:srgbClr val="1E2328"/>
                </a:solidFill>
                <a:latin typeface="Montserrat"/>
                <a:ea typeface="Montserrat"/>
                <a:cs typeface="Montserrat"/>
                <a:sym typeface="Montserrat"/>
              </a:rPr>
              <a:t> downcy</a:t>
            </a:r>
            <a:r>
              <a:rPr b="1" lang="en-US" sz="3200">
                <a:solidFill>
                  <a:srgbClr val="1E2328"/>
                </a:solidFill>
                <a:latin typeface="Montserrat"/>
                <a:ea typeface="Montserrat"/>
                <a:cs typeface="Montserrat"/>
                <a:sym typeface="Montserrat"/>
              </a:rPr>
              <a:t>k</a:t>
            </a:r>
            <a:r>
              <a:rPr b="1" i="0" lang="en-US" sz="3200" u="none" cap="none" strike="noStrike">
                <a:solidFill>
                  <a:srgbClr val="1E2328"/>
                </a:solidFill>
                <a:latin typeface="Montserrat"/>
                <a:ea typeface="Montserrat"/>
                <a:cs typeface="Montserrat"/>
                <a:sym typeface="Montserrat"/>
              </a:rPr>
              <a:t>lingu:</a:t>
            </a:r>
            <a:endParaRPr b="1" i="0" sz="32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none"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Downcykling plastiku</a:t>
            </a:r>
            <a:r>
              <a:rPr lang="en-US" sz="2400">
                <a:solidFill>
                  <a:srgbClr val="1E2328"/>
                </a:solidFill>
                <a:latin typeface="Montserrat"/>
                <a:ea typeface="Montserrat"/>
                <a:cs typeface="Montserrat"/>
                <a:sym typeface="Montserrat"/>
              </a:rPr>
              <a:t>: Plastikowe butelki, które są wielokrotnie poddawane recyklingowi, mogą zostać przetworzone na produkty niższej jakości, takie jak plastikowe deski, ławki parkowe czy wypełnienia dywanów.</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Downcykling papieru</a:t>
            </a:r>
            <a:r>
              <a:rPr lang="en-US" sz="2400">
                <a:solidFill>
                  <a:srgbClr val="1E2328"/>
                </a:solidFill>
                <a:latin typeface="Montserrat"/>
                <a:ea typeface="Montserrat"/>
                <a:cs typeface="Montserrat"/>
                <a:sym typeface="Montserrat"/>
              </a:rPr>
              <a:t>: Papier, który został poddany recyklingowi kilkukrotnie, może zostać przetworzony na produkty niższej jakości, takie jak tektura, ręczniki papierowe lub papier toaletowy.</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Downcykling tekstyliów</a:t>
            </a:r>
            <a:r>
              <a:rPr lang="en-US" sz="2400">
                <a:solidFill>
                  <a:srgbClr val="1E2328"/>
                </a:solidFill>
                <a:latin typeface="Montserrat"/>
                <a:ea typeface="Montserrat"/>
                <a:cs typeface="Montserrat"/>
                <a:sym typeface="Montserrat"/>
              </a:rPr>
              <a:t>: Zużyta odzież poddana recyklingowi może zostać przetworzona na produkty niższej jakości, takie jak szmatki, materiały izolacyjne lub włókna dywanowe.</a:t>
            </a:r>
            <a:endParaRPr sz="24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grpSp>
        <p:nvGrpSpPr>
          <p:cNvPr id="423" name="Google Shape;423;p16"/>
          <p:cNvGrpSpPr/>
          <p:nvPr/>
        </p:nvGrpSpPr>
        <p:grpSpPr>
          <a:xfrm>
            <a:off x="6736672" y="7285741"/>
            <a:ext cx="9601147" cy="1467259"/>
            <a:chOff x="0" y="114300"/>
            <a:chExt cx="12801529" cy="1956346"/>
          </a:xfrm>
        </p:grpSpPr>
        <p:sp>
          <p:nvSpPr>
            <p:cNvPr id="424" name="Google Shape;424;p16"/>
            <p:cNvSpPr txBox="1"/>
            <p:nvPr/>
          </p:nvSpPr>
          <p:spPr>
            <a:xfrm>
              <a:off x="0" y="1554521"/>
              <a:ext cx="12801529" cy="5161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425" name="Google Shape;425;p16"/>
            <p:cNvSpPr txBox="1"/>
            <p:nvPr/>
          </p:nvSpPr>
          <p:spPr>
            <a:xfrm>
              <a:off x="0" y="114300"/>
              <a:ext cx="9110276" cy="110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1E2328"/>
                </a:solidFill>
                <a:latin typeface="DM Serif Display"/>
                <a:ea typeface="DM Serif Display"/>
                <a:cs typeface="DM Serif Display"/>
                <a:sym typeface="DM Serif Display"/>
              </a:endParaRPr>
            </a:p>
          </p:txBody>
        </p:sp>
      </p:grpSp>
      <p:pic>
        <p:nvPicPr>
          <p:cNvPr id="426" name="Google Shape;426;p16"/>
          <p:cNvPicPr preferRelativeResize="0"/>
          <p:nvPr/>
        </p:nvPicPr>
        <p:blipFill rotWithShape="1">
          <a:blip r:embed="rId5">
            <a:alphaModFix/>
          </a:blip>
          <a:srcRect b="0" l="0" r="0" t="0"/>
          <a:stretch/>
        </p:blipFill>
        <p:spPr>
          <a:xfrm>
            <a:off x="281023" y="6819902"/>
            <a:ext cx="5420754" cy="2911621"/>
          </a:xfrm>
          <a:prstGeom prst="rect">
            <a:avLst/>
          </a:prstGeom>
          <a:noFill/>
          <a:ln>
            <a:noFill/>
          </a:ln>
        </p:spPr>
      </p:pic>
      <p:sp>
        <p:nvSpPr>
          <p:cNvPr id="427" name="Google Shape;427;p16"/>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428" name="Google Shape;428;p16"/>
          <p:cNvSpPr txBox="1"/>
          <p:nvPr/>
        </p:nvSpPr>
        <p:spPr>
          <a:xfrm>
            <a:off x="7191649" y="329400"/>
            <a:ext cx="30093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429" name="Google Shape;429;p16"/>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grpSp>
        <p:nvGrpSpPr>
          <p:cNvPr id="435" name="Google Shape;435;p17"/>
          <p:cNvGrpSpPr/>
          <p:nvPr/>
        </p:nvGrpSpPr>
        <p:grpSpPr>
          <a:xfrm>
            <a:off x="0" y="0"/>
            <a:ext cx="18288000" cy="10287000"/>
            <a:chOff x="0" y="0"/>
            <a:chExt cx="24384000" cy="13716000"/>
          </a:xfrm>
        </p:grpSpPr>
        <p:cxnSp>
          <p:nvCxnSpPr>
            <p:cNvPr id="436" name="Google Shape;436;p17"/>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437" name="Google Shape;437;p17"/>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438" name="Google Shape;438;p17"/>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439" name="Google Shape;439;p17"/>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440" name="Google Shape;440;p17"/>
          <p:cNvGrpSpPr/>
          <p:nvPr/>
        </p:nvGrpSpPr>
        <p:grpSpPr>
          <a:xfrm>
            <a:off x="0" y="1019175"/>
            <a:ext cx="6051534" cy="9253538"/>
            <a:chOff x="0" y="0"/>
            <a:chExt cx="1308826" cy="2001355"/>
          </a:xfrm>
        </p:grpSpPr>
        <p:sp>
          <p:nvSpPr>
            <p:cNvPr id="441" name="Google Shape;441;p17"/>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17"/>
            <p:cNvSpPr txBox="1"/>
            <p:nvPr/>
          </p:nvSpPr>
          <p:spPr>
            <a:xfrm>
              <a:off x="0" y="0"/>
              <a:ext cx="1308826"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17"/>
          <p:cNvSpPr txBox="1"/>
          <p:nvPr/>
        </p:nvSpPr>
        <p:spPr>
          <a:xfrm>
            <a:off x="369146" y="735270"/>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Downcy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444" name="Google Shape;444;p17"/>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5" name="Google Shape;445;p17"/>
          <p:cNvSpPr txBox="1"/>
          <p:nvPr/>
        </p:nvSpPr>
        <p:spPr>
          <a:xfrm>
            <a:off x="6543078" y="1033063"/>
            <a:ext cx="10020900" cy="93438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lang="en-US" sz="3200">
                <a:solidFill>
                  <a:srgbClr val="1E2328"/>
                </a:solidFill>
                <a:latin typeface="Montserrat"/>
                <a:ea typeface="Montserrat"/>
                <a:cs typeface="Montserrat"/>
                <a:sym typeface="Montserrat"/>
              </a:rPr>
              <a:t>Ograniczenia</a:t>
            </a:r>
            <a:r>
              <a:rPr b="1" i="0" lang="en-US" sz="3200" u="none" cap="none" strike="noStrike">
                <a:solidFill>
                  <a:srgbClr val="1E2328"/>
                </a:solidFill>
                <a:latin typeface="Montserrat"/>
                <a:ea typeface="Montserrat"/>
                <a:cs typeface="Montserrat"/>
                <a:sym typeface="Montserrat"/>
              </a:rPr>
              <a:t> downcy</a:t>
            </a:r>
            <a:r>
              <a:rPr b="1" lang="en-US" sz="3200">
                <a:solidFill>
                  <a:srgbClr val="1E2328"/>
                </a:solidFill>
                <a:latin typeface="Montserrat"/>
                <a:ea typeface="Montserrat"/>
                <a:cs typeface="Montserrat"/>
                <a:sym typeface="Montserrat"/>
              </a:rPr>
              <a:t>k</a:t>
            </a:r>
            <a:r>
              <a:rPr b="1" i="0" lang="en-US" sz="3200" u="none" cap="none" strike="noStrike">
                <a:solidFill>
                  <a:srgbClr val="1E2328"/>
                </a:solidFill>
                <a:latin typeface="Montserrat"/>
                <a:ea typeface="Montserrat"/>
                <a:cs typeface="Montserrat"/>
                <a:sym typeface="Montserrat"/>
              </a:rPr>
              <a:t>lingu:</a:t>
            </a:r>
            <a:br>
              <a:rPr b="1" i="0" lang="en-US" sz="3200" u="none" cap="none" strike="noStrike">
                <a:solidFill>
                  <a:srgbClr val="1E2328"/>
                </a:solidFill>
                <a:latin typeface="Montserrat"/>
                <a:ea typeface="Montserrat"/>
                <a:cs typeface="Montserrat"/>
                <a:sym typeface="Montserrat"/>
              </a:rPr>
            </a:br>
            <a:endParaRPr b="1" i="0" sz="32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none"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Produkty o niższej jakości:</a:t>
            </a:r>
            <a:r>
              <a:rPr lang="en-US" sz="2400">
                <a:solidFill>
                  <a:srgbClr val="1E2328"/>
                </a:solidFill>
                <a:latin typeface="Montserrat"/>
                <a:ea typeface="Montserrat"/>
                <a:cs typeface="Montserrat"/>
                <a:sym typeface="Montserrat"/>
              </a:rPr>
              <a:t> Downcykling prowadzi do powstawania produktów o niższej jakości lub funkcjonalności niż oryginalne materiały. Oznacza to, że produkty po downcyklingu mogą być mniej trwałe, krócej użytkowane lub mniej estetyczne niż te wykonane z surowców pierwotnych.</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Ograniczona możliwość ponownego recyklingu</a:t>
            </a:r>
            <a:r>
              <a:rPr lang="en-US" sz="2400">
                <a:solidFill>
                  <a:srgbClr val="1E2328"/>
                </a:solidFill>
                <a:latin typeface="Montserrat"/>
                <a:ea typeface="Montserrat"/>
                <a:cs typeface="Montserrat"/>
                <a:sym typeface="Montserrat"/>
              </a:rPr>
              <a:t>: Materiały poddane downcyklingowi mogą nie nadawać się do ponownego przetworzenia lub mogą być przetwarzane tylko ograniczoną liczbę razy. Oznacza to, że downcykling może jedynie opóźnić, ale nie wyeliminować konieczność ich utylizacji.</a:t>
            </a:r>
            <a:endParaRPr sz="24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lang="en-US" sz="3200">
                <a:solidFill>
                  <a:srgbClr val="1E2328"/>
                </a:solidFill>
                <a:latin typeface="Montserrat"/>
                <a:ea typeface="Montserrat"/>
                <a:cs typeface="Montserrat"/>
                <a:sym typeface="Montserrat"/>
              </a:rPr>
              <a:t>Znaczenie </a:t>
            </a:r>
            <a:r>
              <a:rPr b="1" i="0" lang="en-US" sz="3200" u="none" cap="none" strike="noStrike">
                <a:solidFill>
                  <a:srgbClr val="1E2328"/>
                </a:solidFill>
                <a:latin typeface="Montserrat"/>
                <a:ea typeface="Montserrat"/>
                <a:cs typeface="Montserrat"/>
                <a:sym typeface="Montserrat"/>
              </a:rPr>
              <a:t>downcy</a:t>
            </a:r>
            <a:r>
              <a:rPr b="1" lang="en-US" sz="3200">
                <a:solidFill>
                  <a:srgbClr val="1E2328"/>
                </a:solidFill>
                <a:latin typeface="Montserrat"/>
                <a:ea typeface="Montserrat"/>
                <a:cs typeface="Montserrat"/>
                <a:sym typeface="Montserrat"/>
              </a:rPr>
              <a:t>k</a:t>
            </a:r>
            <a:r>
              <a:rPr b="1" i="0" lang="en-US" sz="3200" u="none" cap="none" strike="noStrike">
                <a:solidFill>
                  <a:srgbClr val="1E2328"/>
                </a:solidFill>
                <a:latin typeface="Montserrat"/>
                <a:ea typeface="Montserrat"/>
                <a:cs typeface="Montserrat"/>
                <a:sym typeface="Montserrat"/>
              </a:rPr>
              <a:t>lingu:</a:t>
            </a:r>
            <a:br>
              <a:rPr b="0" i="0" lang="en-US" sz="2400" u="none" cap="none" strike="noStrike">
                <a:solidFill>
                  <a:srgbClr val="1E2328"/>
                </a:solidFill>
                <a:latin typeface="Montserrat"/>
                <a:ea typeface="Montserrat"/>
                <a:cs typeface="Montserrat"/>
                <a:sym typeface="Montserrat"/>
              </a:rPr>
            </a:br>
            <a:r>
              <a:rPr lang="en-US" sz="2400">
                <a:solidFill>
                  <a:srgbClr val="1E2328"/>
                </a:solidFill>
                <a:latin typeface="Montserrat"/>
                <a:ea typeface="Montserrat"/>
                <a:cs typeface="Montserrat"/>
                <a:sym typeface="Montserrat"/>
              </a:rPr>
              <a:t>Pomimo swoich ograniczeń, downcykling może wciąż stanowić wartościowy element procesu recyklingu. Pomaga on zmniejszać ilość odpadów i oszczędzać zasoby, nawet jeśli powstałe produkty nie dorównują jakością oryginalnym materiałom.</a:t>
            </a:r>
            <a:endParaRPr sz="24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rPr lang="en-US" sz="2400">
                <a:solidFill>
                  <a:srgbClr val="1E2328"/>
                </a:solidFill>
                <a:latin typeface="Montserrat"/>
                <a:ea typeface="Montserrat"/>
                <a:cs typeface="Montserrat"/>
                <a:sym typeface="Montserrat"/>
              </a:rPr>
              <a:t>Downcykling może być również sposobem na wykorzystanie materiałów, które w innym przypadku byłyby trudne lub niemożliwe do przetworzenia.</a:t>
            </a:r>
            <a:endParaRPr sz="24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446" name="Google Shape;446;p17"/>
          <p:cNvSpPr txBox="1"/>
          <p:nvPr/>
        </p:nvSpPr>
        <p:spPr>
          <a:xfrm>
            <a:off x="6736672" y="8365907"/>
            <a:ext cx="9601200" cy="338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pic>
        <p:nvPicPr>
          <p:cNvPr id="447" name="Google Shape;447;p17"/>
          <p:cNvPicPr preferRelativeResize="0"/>
          <p:nvPr/>
        </p:nvPicPr>
        <p:blipFill rotWithShape="1">
          <a:blip r:embed="rId5">
            <a:alphaModFix/>
          </a:blip>
          <a:srcRect b="0" l="0" r="0" t="0"/>
          <a:stretch/>
        </p:blipFill>
        <p:spPr>
          <a:xfrm>
            <a:off x="412061" y="5773286"/>
            <a:ext cx="5244574" cy="3778444"/>
          </a:xfrm>
          <a:prstGeom prst="rect">
            <a:avLst/>
          </a:prstGeom>
          <a:noFill/>
          <a:ln>
            <a:noFill/>
          </a:ln>
        </p:spPr>
      </p:pic>
      <p:sp>
        <p:nvSpPr>
          <p:cNvPr id="448" name="Google Shape;448;p17"/>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449" name="Google Shape;449;p17"/>
          <p:cNvSpPr txBox="1"/>
          <p:nvPr/>
        </p:nvSpPr>
        <p:spPr>
          <a:xfrm>
            <a:off x="7191649" y="329400"/>
            <a:ext cx="29628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450" name="Google Shape;450;p17"/>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CF5A"/>
        </a:solidFill>
      </p:bgPr>
    </p:bg>
    <p:spTree>
      <p:nvGrpSpPr>
        <p:cNvPr id="454" name="Shape 454"/>
        <p:cNvGrpSpPr/>
        <p:nvPr/>
      </p:nvGrpSpPr>
      <p:grpSpPr>
        <a:xfrm>
          <a:off x="0" y="0"/>
          <a:ext cx="0" cy="0"/>
          <a:chOff x="0" y="0"/>
          <a:chExt cx="0" cy="0"/>
        </a:xfrm>
      </p:grpSpPr>
      <p:grpSp>
        <p:nvGrpSpPr>
          <p:cNvPr id="455" name="Google Shape;455;p18"/>
          <p:cNvGrpSpPr/>
          <p:nvPr/>
        </p:nvGrpSpPr>
        <p:grpSpPr>
          <a:xfrm>
            <a:off x="0" y="0"/>
            <a:ext cx="18288000" cy="10287000"/>
            <a:chOff x="0" y="0"/>
            <a:chExt cx="24384000" cy="13716000"/>
          </a:xfrm>
        </p:grpSpPr>
        <p:cxnSp>
          <p:nvCxnSpPr>
            <p:cNvPr id="456" name="Google Shape;456;p18"/>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457" name="Google Shape;457;p18"/>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458" name="Google Shape;458;p18"/>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59" name="Google Shape;459;p18"/>
          <p:cNvPicPr preferRelativeResize="0"/>
          <p:nvPr/>
        </p:nvPicPr>
        <p:blipFill rotWithShape="1">
          <a:blip r:embed="rId4">
            <a:alphaModFix/>
          </a:blip>
          <a:srcRect b="28145" l="0" r="0" t="3505"/>
          <a:stretch/>
        </p:blipFill>
        <p:spPr>
          <a:xfrm>
            <a:off x="8127431" y="1028700"/>
            <a:ext cx="8545347" cy="7210425"/>
          </a:xfrm>
          <a:prstGeom prst="rect">
            <a:avLst/>
          </a:prstGeom>
          <a:noFill/>
          <a:ln>
            <a:noFill/>
          </a:ln>
        </p:spPr>
      </p:pic>
      <p:cxnSp>
        <p:nvCxnSpPr>
          <p:cNvPr id="460" name="Google Shape;460;p18"/>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461" name="Google Shape;461;p18"/>
          <p:cNvGrpSpPr/>
          <p:nvPr/>
        </p:nvGrpSpPr>
        <p:grpSpPr>
          <a:xfrm>
            <a:off x="1031566" y="6444757"/>
            <a:ext cx="7905019" cy="3842239"/>
            <a:chOff x="0" y="0"/>
            <a:chExt cx="6574461" cy="3678393"/>
          </a:xfrm>
        </p:grpSpPr>
        <p:sp>
          <p:nvSpPr>
            <p:cNvPr id="462" name="Google Shape;462;p18"/>
            <p:cNvSpPr/>
            <p:nvPr/>
          </p:nvSpPr>
          <p:spPr>
            <a:xfrm>
              <a:off x="0" y="0"/>
              <a:ext cx="6574461" cy="3678393"/>
            </a:xfrm>
            <a:custGeom>
              <a:rect b="b" l="l" r="r" t="t"/>
              <a:pathLst>
                <a:path extrusionOk="0" h="3678393" w="6574461">
                  <a:moveTo>
                    <a:pt x="0" y="0"/>
                  </a:moveTo>
                  <a:lnTo>
                    <a:pt x="6574461" y="0"/>
                  </a:lnTo>
                  <a:lnTo>
                    <a:pt x="6574461" y="3678393"/>
                  </a:lnTo>
                  <a:lnTo>
                    <a:pt x="0" y="3678393"/>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p18"/>
            <p:cNvSpPr txBox="1"/>
            <p:nvPr/>
          </p:nvSpPr>
          <p:spPr>
            <a:xfrm>
              <a:off x="0" y="0"/>
              <a:ext cx="6574460" cy="3678393"/>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18"/>
          <p:cNvSpPr txBox="1"/>
          <p:nvPr/>
        </p:nvSpPr>
        <p:spPr>
          <a:xfrm>
            <a:off x="1358340" y="6549188"/>
            <a:ext cx="3852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rPr lang="en-US" sz="6000">
                <a:solidFill>
                  <a:srgbClr val="FFFFFF"/>
                </a:solidFill>
                <a:latin typeface="DM Serif Display"/>
                <a:ea typeface="DM Serif Display"/>
                <a:cs typeface="DM Serif Display"/>
                <a:sym typeface="DM Serif Display"/>
              </a:rPr>
              <a:t>Dlaczego upcykling?</a:t>
            </a:r>
            <a:endParaRPr b="0" i="0" sz="6000" u="none" cap="none" strike="noStrike">
              <a:solidFill>
                <a:srgbClr val="FFFFFF"/>
              </a:solidFill>
              <a:latin typeface="DM Serif Display"/>
              <a:ea typeface="DM Serif Display"/>
              <a:cs typeface="DM Serif Display"/>
              <a:sym typeface="DM Serif Display"/>
            </a:endParaRPr>
          </a:p>
        </p:txBody>
      </p:sp>
      <p:cxnSp>
        <p:nvCxnSpPr>
          <p:cNvPr id="465" name="Google Shape;465;p18"/>
          <p:cNvCxnSpPr/>
          <p:nvPr/>
        </p:nvCxnSpPr>
        <p:spPr>
          <a:xfrm>
            <a:off x="1358340" y="8691744"/>
            <a:ext cx="719041" cy="4762"/>
          </a:xfrm>
          <a:prstGeom prst="straightConnector1">
            <a:avLst/>
          </a:prstGeom>
          <a:noFill/>
          <a:ln cap="flat" cmpd="sng" w="9525">
            <a:solidFill>
              <a:srgbClr val="FFFFFF"/>
            </a:solidFill>
            <a:prstDash val="solid"/>
            <a:round/>
            <a:headEnd len="sm" w="sm" type="none"/>
            <a:tailEnd len="sm" w="sm" type="none"/>
          </a:ln>
        </p:spPr>
      </p:cxnSp>
      <p:sp>
        <p:nvSpPr>
          <p:cNvPr id="466" name="Google Shape;466;p18"/>
          <p:cNvSpPr txBox="1"/>
          <p:nvPr/>
        </p:nvSpPr>
        <p:spPr>
          <a:xfrm>
            <a:off x="1035119" y="1267165"/>
            <a:ext cx="6413100" cy="4402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rPr b="1" lang="en-US" sz="2200">
                <a:solidFill>
                  <a:srgbClr val="1E2328"/>
                </a:solidFill>
                <a:latin typeface="Montserrat"/>
                <a:ea typeface="Montserrat"/>
                <a:cs typeface="Montserrat"/>
                <a:sym typeface="Montserrat"/>
              </a:rPr>
              <a:t>Efektywność zasobów:</a:t>
            </a:r>
            <a:r>
              <a:rPr lang="en-US" sz="2200">
                <a:solidFill>
                  <a:srgbClr val="1E2328"/>
                </a:solidFill>
                <a:latin typeface="Montserrat"/>
                <a:ea typeface="Montserrat"/>
                <a:cs typeface="Montserrat"/>
                <a:sym typeface="Montserrat"/>
              </a:rPr>
              <a:t> Mniejsze zużycie energii w porównaniu z recyklingiem.</a:t>
            </a:r>
            <a:endParaRPr sz="2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sz="2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rPr b="1" lang="en-US" sz="2200">
                <a:solidFill>
                  <a:srgbClr val="1E2328"/>
                </a:solidFill>
                <a:latin typeface="Montserrat"/>
                <a:ea typeface="Montserrat"/>
                <a:cs typeface="Montserrat"/>
                <a:sym typeface="Montserrat"/>
              </a:rPr>
              <a:t>Kreatywność:</a:t>
            </a:r>
            <a:r>
              <a:rPr lang="en-US" sz="2200">
                <a:solidFill>
                  <a:srgbClr val="1E2328"/>
                </a:solidFill>
                <a:latin typeface="Montserrat"/>
                <a:ea typeface="Montserrat"/>
                <a:cs typeface="Montserrat"/>
                <a:sym typeface="Montserrat"/>
              </a:rPr>
              <a:t> Tworzenie unikalnych, spersonalizowanych produktów.</a:t>
            </a:r>
            <a:endParaRPr sz="2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sz="2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rPr b="1" lang="en-US" sz="2200">
                <a:solidFill>
                  <a:srgbClr val="1E2328"/>
                </a:solidFill>
                <a:latin typeface="Montserrat"/>
                <a:ea typeface="Montserrat"/>
                <a:cs typeface="Montserrat"/>
                <a:sym typeface="Montserrat"/>
              </a:rPr>
              <a:t>Zrównoważony rozwój</a:t>
            </a:r>
            <a:r>
              <a:rPr lang="en-US" sz="2200">
                <a:solidFill>
                  <a:srgbClr val="1E2328"/>
                </a:solidFill>
                <a:latin typeface="Montserrat"/>
                <a:ea typeface="Montserrat"/>
                <a:cs typeface="Montserrat"/>
                <a:sym typeface="Montserrat"/>
              </a:rPr>
              <a:t>: Ogranicza ilość odpadów i minimalizuje negatywny wpływ na środowisko.</a:t>
            </a:r>
            <a:endParaRPr sz="2200">
              <a:solidFill>
                <a:srgbClr val="1E2328"/>
              </a:solidFill>
              <a:latin typeface="Montserrat"/>
              <a:ea typeface="Montserrat"/>
              <a:cs typeface="Montserrat"/>
              <a:sym typeface="Montserrat"/>
            </a:endParaRPr>
          </a:p>
        </p:txBody>
      </p:sp>
      <p:sp>
        <p:nvSpPr>
          <p:cNvPr id="467" name="Google Shape;467;p18"/>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468" name="Google Shape;468;p18"/>
          <p:cNvSpPr txBox="1"/>
          <p:nvPr/>
        </p:nvSpPr>
        <p:spPr>
          <a:xfrm>
            <a:off x="7191649" y="329400"/>
            <a:ext cx="30093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469" name="Google Shape;469;p18"/>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9"/>
          <p:cNvSpPr/>
          <p:nvPr/>
        </p:nvSpPr>
        <p:spPr>
          <a:xfrm>
            <a:off x="16670568" y="1620"/>
            <a:ext cx="12668" cy="10287001"/>
          </a:xfrm>
          <a:custGeom>
            <a:rect b="b" l="l" r="r" t="t"/>
            <a:pathLst>
              <a:path extrusionOk="0" h="13716001" w="16891">
                <a:moveTo>
                  <a:pt x="0" y="13716001"/>
                </a:moveTo>
                <a:lnTo>
                  <a:pt x="0" y="0"/>
                </a:lnTo>
                <a:lnTo>
                  <a:pt x="16891" y="0"/>
                </a:lnTo>
                <a:lnTo>
                  <a:pt x="16891" y="13716001"/>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5" name="Google Shape;475;p19"/>
          <p:cNvSpPr/>
          <p:nvPr/>
        </p:nvSpPr>
        <p:spPr>
          <a:xfrm rot="10800000">
            <a:off x="-1620" y="1016032"/>
            <a:ext cx="18288001" cy="12668"/>
          </a:xfrm>
          <a:custGeom>
            <a:rect b="b" l="l" r="r" t="t"/>
            <a:pathLst>
              <a:path extrusionOk="0" h="16891" w="24384001">
                <a:moveTo>
                  <a:pt x="0" y="0"/>
                </a:moveTo>
                <a:lnTo>
                  <a:pt x="24384001" y="0"/>
                </a:lnTo>
                <a:lnTo>
                  <a:pt x="24384001" y="16891"/>
                </a:lnTo>
                <a:lnTo>
                  <a:pt x="0" y="16891"/>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6" name="Google Shape;476;p19"/>
          <p:cNvSpPr/>
          <p:nvPr/>
        </p:nvSpPr>
        <p:spPr>
          <a:xfrm>
            <a:off x="16675330" y="1028700"/>
            <a:ext cx="1612677" cy="1612678"/>
          </a:xfrm>
          <a:custGeom>
            <a:rect b="b" l="l" r="r" t="t"/>
            <a:pathLst>
              <a:path extrusionOk="0" h="2150237" w="2150237">
                <a:moveTo>
                  <a:pt x="0" y="0"/>
                </a:moveTo>
                <a:lnTo>
                  <a:pt x="2150237" y="0"/>
                </a:lnTo>
                <a:lnTo>
                  <a:pt x="2150237" y="2150237"/>
                </a:lnTo>
                <a:lnTo>
                  <a:pt x="0" y="215023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7" name="Google Shape;477;p19"/>
          <p:cNvSpPr/>
          <p:nvPr/>
        </p:nvSpPr>
        <p:spPr>
          <a:xfrm rot="10800000">
            <a:off x="1" y="1019174"/>
            <a:ext cx="18288000" cy="9525"/>
          </a:xfrm>
          <a:custGeom>
            <a:rect b="b" l="l" r="r" t="t"/>
            <a:pathLst>
              <a:path extrusionOk="0" h="12700" w="24384000">
                <a:moveTo>
                  <a:pt x="0" y="0"/>
                </a:moveTo>
                <a:lnTo>
                  <a:pt x="24384000" y="0"/>
                </a:lnTo>
                <a:lnTo>
                  <a:pt x="24384000" y="12700"/>
                </a:lnTo>
                <a:lnTo>
                  <a:pt x="0" y="12700"/>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8" name="Google Shape;478;p19"/>
          <p:cNvSpPr/>
          <p:nvPr/>
        </p:nvSpPr>
        <p:spPr>
          <a:xfrm rot="22765">
            <a:off x="8784470" y="3319872"/>
            <a:ext cx="719042" cy="9525"/>
          </a:xfrm>
          <a:custGeom>
            <a:rect b="b" l="l" r="r" t="t"/>
            <a:pathLst>
              <a:path extrusionOk="0" h="12700" w="958723">
                <a:moveTo>
                  <a:pt x="0" y="0"/>
                </a:moveTo>
                <a:lnTo>
                  <a:pt x="958723" y="0"/>
                </a:lnTo>
                <a:lnTo>
                  <a:pt x="958723" y="12700"/>
                </a:lnTo>
                <a:lnTo>
                  <a:pt x="0" y="12700"/>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9" name="Google Shape;479;p19"/>
          <p:cNvSpPr/>
          <p:nvPr/>
        </p:nvSpPr>
        <p:spPr>
          <a:xfrm>
            <a:off x="1923300" y="4506092"/>
            <a:ext cx="3458730" cy="5209408"/>
          </a:xfrm>
          <a:custGeom>
            <a:rect b="b" l="l" r="r" t="t"/>
            <a:pathLst>
              <a:path extrusionOk="0" h="4147460" w="3458730">
                <a:moveTo>
                  <a:pt x="0" y="0"/>
                </a:moveTo>
                <a:lnTo>
                  <a:pt x="3458730" y="0"/>
                </a:lnTo>
                <a:lnTo>
                  <a:pt x="3458730" y="4147460"/>
                </a:lnTo>
                <a:lnTo>
                  <a:pt x="0" y="414746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0" name="Google Shape;480;p19"/>
          <p:cNvSpPr/>
          <p:nvPr/>
        </p:nvSpPr>
        <p:spPr>
          <a:xfrm>
            <a:off x="5584190" y="4506091"/>
            <a:ext cx="3458730" cy="5195121"/>
          </a:xfrm>
          <a:custGeom>
            <a:rect b="b" l="l" r="r" t="t"/>
            <a:pathLst>
              <a:path extrusionOk="0" h="4147460" w="3458730">
                <a:moveTo>
                  <a:pt x="0" y="0"/>
                </a:moveTo>
                <a:lnTo>
                  <a:pt x="3458730" y="0"/>
                </a:lnTo>
                <a:lnTo>
                  <a:pt x="3458730" y="4147460"/>
                </a:lnTo>
                <a:lnTo>
                  <a:pt x="0" y="4147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1" name="Google Shape;481;p19"/>
          <p:cNvSpPr/>
          <p:nvPr/>
        </p:nvSpPr>
        <p:spPr>
          <a:xfrm>
            <a:off x="3214468" y="4067895"/>
            <a:ext cx="876394" cy="876394"/>
          </a:xfrm>
          <a:custGeom>
            <a:rect b="b" l="l" r="r" t="t"/>
            <a:pathLst>
              <a:path extrusionOk="0" h="876394" w="876394">
                <a:moveTo>
                  <a:pt x="0" y="0"/>
                </a:moveTo>
                <a:lnTo>
                  <a:pt x="876394" y="0"/>
                </a:lnTo>
                <a:lnTo>
                  <a:pt x="876394" y="876394"/>
                </a:lnTo>
                <a:lnTo>
                  <a:pt x="0" y="87639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2" name="Google Shape;482;p19"/>
          <p:cNvSpPr/>
          <p:nvPr/>
        </p:nvSpPr>
        <p:spPr>
          <a:xfrm>
            <a:off x="6875358" y="4067895"/>
            <a:ext cx="876394" cy="876394"/>
          </a:xfrm>
          <a:custGeom>
            <a:rect b="b" l="l" r="r" t="t"/>
            <a:pathLst>
              <a:path extrusionOk="0" h="876394" w="876394">
                <a:moveTo>
                  <a:pt x="0" y="0"/>
                </a:moveTo>
                <a:lnTo>
                  <a:pt x="876394" y="0"/>
                </a:lnTo>
                <a:lnTo>
                  <a:pt x="876394" y="876394"/>
                </a:lnTo>
                <a:lnTo>
                  <a:pt x="0" y="87639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3" name="Google Shape;483;p19"/>
          <p:cNvSpPr/>
          <p:nvPr/>
        </p:nvSpPr>
        <p:spPr>
          <a:xfrm rot="22765">
            <a:off x="3294776" y="6233702"/>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4" name="Google Shape;484;p19"/>
          <p:cNvSpPr/>
          <p:nvPr/>
        </p:nvSpPr>
        <p:spPr>
          <a:xfrm rot="22765">
            <a:off x="6954026" y="6240876"/>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5" name="Google Shape;485;p19"/>
          <p:cNvSpPr/>
          <p:nvPr/>
        </p:nvSpPr>
        <p:spPr>
          <a:xfrm>
            <a:off x="9245080" y="4506092"/>
            <a:ext cx="3458730" cy="5209408"/>
          </a:xfrm>
          <a:custGeom>
            <a:rect b="b" l="l" r="r" t="t"/>
            <a:pathLst>
              <a:path extrusionOk="0" h="4147460" w="3458730">
                <a:moveTo>
                  <a:pt x="0" y="0"/>
                </a:moveTo>
                <a:lnTo>
                  <a:pt x="3458730" y="0"/>
                </a:lnTo>
                <a:lnTo>
                  <a:pt x="3458730" y="4147460"/>
                </a:lnTo>
                <a:lnTo>
                  <a:pt x="0" y="414746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6" name="Google Shape;486;p19"/>
          <p:cNvSpPr/>
          <p:nvPr/>
        </p:nvSpPr>
        <p:spPr>
          <a:xfrm>
            <a:off x="10536248" y="4067895"/>
            <a:ext cx="876394" cy="876394"/>
          </a:xfrm>
          <a:custGeom>
            <a:rect b="b" l="l" r="r" t="t"/>
            <a:pathLst>
              <a:path extrusionOk="0" h="876394" w="876394">
                <a:moveTo>
                  <a:pt x="0" y="0"/>
                </a:moveTo>
                <a:lnTo>
                  <a:pt x="876394" y="0"/>
                </a:lnTo>
                <a:lnTo>
                  <a:pt x="876394" y="876394"/>
                </a:lnTo>
                <a:lnTo>
                  <a:pt x="0" y="87639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7" name="Google Shape;487;p19"/>
          <p:cNvSpPr/>
          <p:nvPr/>
        </p:nvSpPr>
        <p:spPr>
          <a:xfrm rot="22765">
            <a:off x="10614916" y="6255226"/>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8" name="Google Shape;488;p19"/>
          <p:cNvSpPr/>
          <p:nvPr/>
        </p:nvSpPr>
        <p:spPr>
          <a:xfrm>
            <a:off x="12905970" y="4506092"/>
            <a:ext cx="3458730" cy="5209408"/>
          </a:xfrm>
          <a:custGeom>
            <a:rect b="b" l="l" r="r" t="t"/>
            <a:pathLst>
              <a:path extrusionOk="0" h="4147460" w="3458730">
                <a:moveTo>
                  <a:pt x="0" y="0"/>
                </a:moveTo>
                <a:lnTo>
                  <a:pt x="3458730" y="0"/>
                </a:lnTo>
                <a:lnTo>
                  <a:pt x="3458730" y="4147460"/>
                </a:lnTo>
                <a:lnTo>
                  <a:pt x="0" y="4147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9" name="Google Shape;489;p19"/>
          <p:cNvSpPr/>
          <p:nvPr/>
        </p:nvSpPr>
        <p:spPr>
          <a:xfrm>
            <a:off x="14197138" y="4067895"/>
            <a:ext cx="876394" cy="876394"/>
          </a:xfrm>
          <a:custGeom>
            <a:rect b="b" l="l" r="r" t="t"/>
            <a:pathLst>
              <a:path extrusionOk="0" h="876394" w="876394">
                <a:moveTo>
                  <a:pt x="0" y="0"/>
                </a:moveTo>
                <a:lnTo>
                  <a:pt x="876394" y="0"/>
                </a:lnTo>
                <a:lnTo>
                  <a:pt x="876394" y="876394"/>
                </a:lnTo>
                <a:lnTo>
                  <a:pt x="0" y="87639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0" name="Google Shape;490;p19"/>
          <p:cNvSpPr/>
          <p:nvPr/>
        </p:nvSpPr>
        <p:spPr>
          <a:xfrm rot="22765">
            <a:off x="14275806" y="6240876"/>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1" name="Google Shape;491;p19"/>
          <p:cNvSpPr txBox="1"/>
          <p:nvPr/>
        </p:nvSpPr>
        <p:spPr>
          <a:xfrm>
            <a:off x="1031566" y="1490554"/>
            <a:ext cx="153330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6000">
                <a:solidFill>
                  <a:srgbClr val="1E2328"/>
                </a:solidFill>
                <a:latin typeface="DM Serif Display"/>
                <a:ea typeface="DM Serif Display"/>
                <a:cs typeface="DM Serif Display"/>
                <a:sym typeface="DM Serif Display"/>
              </a:rPr>
              <a:t>Wpływ przemysłu mody na środowisko – kluczowe statystyki</a:t>
            </a:r>
            <a:endParaRPr b="0" i="0" sz="6000" u="none" cap="none" strike="noStrike">
              <a:solidFill>
                <a:srgbClr val="1E2328"/>
              </a:solidFill>
              <a:latin typeface="DM Serif Display"/>
              <a:ea typeface="DM Serif Display"/>
              <a:cs typeface="DM Serif Display"/>
              <a:sym typeface="DM Serif Display"/>
            </a:endParaRPr>
          </a:p>
        </p:txBody>
      </p:sp>
      <p:sp>
        <p:nvSpPr>
          <p:cNvPr id="492" name="Google Shape;492;p19"/>
          <p:cNvSpPr txBox="1"/>
          <p:nvPr/>
        </p:nvSpPr>
        <p:spPr>
          <a:xfrm>
            <a:off x="2029221" y="5176623"/>
            <a:ext cx="32502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Globalna Emis</a:t>
            </a:r>
            <a:r>
              <a:rPr lang="en-US" sz="2500">
                <a:solidFill>
                  <a:srgbClr val="FFFFFF"/>
                </a:solidFill>
                <a:latin typeface="DM Serif Display"/>
                <a:ea typeface="DM Serif Display"/>
                <a:cs typeface="DM Serif Display"/>
                <a:sym typeface="DM Serif Display"/>
              </a:rPr>
              <a:t>ja</a:t>
            </a:r>
            <a:endParaRPr b="0" i="0" sz="2500" u="none" cap="none" strike="noStrike">
              <a:solidFill>
                <a:srgbClr val="FFFFFF"/>
              </a:solidFill>
              <a:latin typeface="DM Serif Display"/>
              <a:ea typeface="DM Serif Display"/>
              <a:cs typeface="DM Serif Display"/>
              <a:sym typeface="DM Serif Display"/>
            </a:endParaRPr>
          </a:p>
        </p:txBody>
      </p:sp>
      <p:sp>
        <p:nvSpPr>
          <p:cNvPr id="493" name="Google Shape;493;p19"/>
          <p:cNvSpPr txBox="1"/>
          <p:nvPr/>
        </p:nvSpPr>
        <p:spPr>
          <a:xfrm>
            <a:off x="3214468" y="4204516"/>
            <a:ext cx="876394" cy="4888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01</a:t>
            </a:r>
            <a:endParaRPr b="0" i="0" sz="1400" u="none" cap="none" strike="noStrike">
              <a:solidFill>
                <a:srgbClr val="000000"/>
              </a:solidFill>
              <a:latin typeface="Arial"/>
              <a:ea typeface="Arial"/>
              <a:cs typeface="Arial"/>
              <a:sym typeface="Arial"/>
            </a:endParaRPr>
          </a:p>
        </p:txBody>
      </p:sp>
      <p:sp>
        <p:nvSpPr>
          <p:cNvPr id="494" name="Google Shape;494;p19"/>
          <p:cNvSpPr txBox="1"/>
          <p:nvPr/>
        </p:nvSpPr>
        <p:spPr>
          <a:xfrm>
            <a:off x="6875358" y="4204516"/>
            <a:ext cx="876394" cy="4888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02</a:t>
            </a:r>
            <a:endParaRPr b="0" i="0" sz="1400" u="none" cap="none" strike="noStrike">
              <a:solidFill>
                <a:srgbClr val="000000"/>
              </a:solidFill>
              <a:latin typeface="Arial"/>
              <a:ea typeface="Arial"/>
              <a:cs typeface="Arial"/>
              <a:sym typeface="Arial"/>
            </a:endParaRPr>
          </a:p>
        </p:txBody>
      </p:sp>
      <p:sp>
        <p:nvSpPr>
          <p:cNvPr id="495" name="Google Shape;495;p19"/>
          <p:cNvSpPr txBox="1"/>
          <p:nvPr/>
        </p:nvSpPr>
        <p:spPr>
          <a:xfrm>
            <a:off x="5689043" y="5165621"/>
            <a:ext cx="32502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lang="en-US" sz="2500">
                <a:solidFill>
                  <a:srgbClr val="FFFFFF"/>
                </a:solidFill>
                <a:latin typeface="DM Serif Display"/>
                <a:ea typeface="DM Serif Display"/>
                <a:cs typeface="DM Serif Display"/>
                <a:sym typeface="DM Serif Display"/>
              </a:rPr>
              <a:t>Zużycie Wody</a:t>
            </a:r>
            <a:endParaRPr b="0" i="0" sz="2500" u="none" cap="none" strike="noStrike">
              <a:solidFill>
                <a:srgbClr val="FFFFFF"/>
              </a:solidFill>
              <a:latin typeface="DM Serif Display"/>
              <a:ea typeface="DM Serif Display"/>
              <a:cs typeface="DM Serif Display"/>
              <a:sym typeface="DM Serif Display"/>
            </a:endParaRPr>
          </a:p>
        </p:txBody>
      </p:sp>
      <p:sp>
        <p:nvSpPr>
          <p:cNvPr id="496" name="Google Shape;496;p19"/>
          <p:cNvSpPr txBox="1"/>
          <p:nvPr/>
        </p:nvSpPr>
        <p:spPr>
          <a:xfrm>
            <a:off x="2002719" y="6245608"/>
            <a:ext cx="3250200" cy="2832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600"/>
              <a:buFont typeface="Arial"/>
              <a:buNone/>
            </a:pPr>
            <a:r>
              <a:rPr lang="en-US" sz="1600">
                <a:solidFill>
                  <a:srgbClr val="FFFFFF"/>
                </a:solidFill>
                <a:latin typeface="Montserrat"/>
                <a:ea typeface="Montserrat"/>
                <a:cs typeface="Montserrat"/>
                <a:sym typeface="Montserrat"/>
              </a:rPr>
              <a:t>Przemysł mody odpowiada rocznie za około 10% globalnych emisji dwutlenku węgla, co czyni go jednym z najbardziej zanieczyszczających sektorów, przewyższając łączne emisje z lotów międzynarodowych i transportu morskiego.</a:t>
            </a:r>
            <a:endParaRPr b="0" i="0" sz="1600" u="none" cap="none" strike="noStrike">
              <a:solidFill>
                <a:srgbClr val="FFFFFF"/>
              </a:solidFill>
              <a:latin typeface="Montserrat"/>
              <a:ea typeface="Montserrat"/>
              <a:cs typeface="Montserrat"/>
              <a:sym typeface="Montserrat"/>
            </a:endParaRPr>
          </a:p>
        </p:txBody>
      </p:sp>
      <p:sp>
        <p:nvSpPr>
          <p:cNvPr id="497" name="Google Shape;497;p19"/>
          <p:cNvSpPr txBox="1"/>
          <p:nvPr/>
        </p:nvSpPr>
        <p:spPr>
          <a:xfrm>
            <a:off x="6120277" y="6264682"/>
            <a:ext cx="2574300" cy="3186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800"/>
              <a:buFont typeface="Arial"/>
              <a:buNone/>
            </a:pPr>
            <a:r>
              <a:rPr lang="en-US" sz="1800">
                <a:solidFill>
                  <a:srgbClr val="FFFFFF"/>
                </a:solidFill>
                <a:latin typeface="Montserrat"/>
                <a:ea typeface="Montserrat"/>
                <a:cs typeface="Montserrat"/>
                <a:sym typeface="Montserrat"/>
              </a:rPr>
              <a:t>Wyprodukowanie jednego kilograma bawełny wymaga 20 000 litrów wody, co odpowiada wyprodukowaniu jednej koszulki i pary dżinsów.</a:t>
            </a:r>
            <a:endParaRPr b="0" i="0" sz="1800" u="none" cap="none" strike="noStrike">
              <a:solidFill>
                <a:srgbClr val="FFFFFF"/>
              </a:solidFill>
              <a:latin typeface="Montserrat"/>
              <a:ea typeface="Montserrat"/>
              <a:cs typeface="Montserrat"/>
              <a:sym typeface="Montserrat"/>
            </a:endParaRPr>
          </a:p>
        </p:txBody>
      </p:sp>
      <p:sp>
        <p:nvSpPr>
          <p:cNvPr id="498" name="Google Shape;498;p19"/>
          <p:cNvSpPr txBox="1"/>
          <p:nvPr/>
        </p:nvSpPr>
        <p:spPr>
          <a:xfrm>
            <a:off x="9349933" y="5144819"/>
            <a:ext cx="32502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lang="en-US" sz="2500">
                <a:solidFill>
                  <a:srgbClr val="FFFFFF"/>
                </a:solidFill>
                <a:latin typeface="DM Serif Display"/>
                <a:ea typeface="DM Serif Display"/>
                <a:cs typeface="DM Serif Display"/>
                <a:sym typeface="DM Serif Display"/>
              </a:rPr>
              <a:t>Odpady Tekstylne</a:t>
            </a:r>
            <a:endParaRPr b="0" i="0" sz="2500" u="none" cap="none" strike="noStrike">
              <a:solidFill>
                <a:srgbClr val="FFFFFF"/>
              </a:solidFill>
              <a:latin typeface="DM Serif Display"/>
              <a:ea typeface="DM Serif Display"/>
              <a:cs typeface="DM Serif Display"/>
              <a:sym typeface="DM Serif Display"/>
            </a:endParaRPr>
          </a:p>
        </p:txBody>
      </p:sp>
      <p:sp>
        <p:nvSpPr>
          <p:cNvPr id="499" name="Google Shape;499;p19"/>
          <p:cNvSpPr txBox="1"/>
          <p:nvPr/>
        </p:nvSpPr>
        <p:spPr>
          <a:xfrm>
            <a:off x="9372910" y="6231289"/>
            <a:ext cx="3227400" cy="2994000"/>
          </a:xfrm>
          <a:prstGeom prst="rect">
            <a:avLst/>
          </a:prstGeom>
          <a:noFill/>
          <a:ln>
            <a:noFill/>
          </a:ln>
        </p:spPr>
        <p:txBody>
          <a:bodyPr anchorCtr="0" anchor="t" bIns="0" lIns="0" spcFirstLastPara="1" rIns="0" wrap="square" tIns="0">
            <a:spAutoFit/>
          </a:bodyPr>
          <a:lstStyle/>
          <a:p>
            <a:pPr indent="0" lvl="0" marL="0" marR="0" rtl="0" algn="ctr">
              <a:lnSpc>
                <a:spcPct val="169000"/>
              </a:lnSpc>
              <a:spcBef>
                <a:spcPts val="0"/>
              </a:spcBef>
              <a:spcAft>
                <a:spcPts val="0"/>
              </a:spcAft>
              <a:buClr>
                <a:srgbClr val="000000"/>
              </a:buClr>
              <a:buSzPts val="1400"/>
              <a:buFont typeface="Arial"/>
              <a:buNone/>
            </a:pPr>
            <a:r>
              <a:rPr lang="en-US" sz="1200">
                <a:solidFill>
                  <a:srgbClr val="FFFFFF"/>
                </a:solidFill>
                <a:latin typeface="Montserrat"/>
                <a:ea typeface="Montserrat"/>
                <a:cs typeface="Montserrat"/>
                <a:sym typeface="Montserrat"/>
              </a:rPr>
              <a:t>Na całym świecie każdego roku powstaje szacunkowo 92 miliony ton odpadów tekstylnych. Przewiduje się, że do 2030 roku liczba ta wzrośnie do 134 milionów ton.</a:t>
            </a:r>
            <a:endParaRPr sz="1200">
              <a:solidFill>
                <a:srgbClr val="FFFFFF"/>
              </a:solidFill>
              <a:latin typeface="Montserrat"/>
              <a:ea typeface="Montserrat"/>
              <a:cs typeface="Montserrat"/>
              <a:sym typeface="Montserrat"/>
            </a:endParaRPr>
          </a:p>
          <a:p>
            <a:pPr indent="0" lvl="0" marL="0" marR="0" rtl="0" algn="ctr">
              <a:lnSpc>
                <a:spcPct val="169000"/>
              </a:lnSpc>
              <a:spcBef>
                <a:spcPts val="0"/>
              </a:spcBef>
              <a:spcAft>
                <a:spcPts val="0"/>
              </a:spcAft>
              <a:buClr>
                <a:srgbClr val="000000"/>
              </a:buClr>
              <a:buSzPts val="1400"/>
              <a:buFont typeface="Arial"/>
              <a:buNone/>
            </a:pPr>
            <a:r>
              <a:rPr lang="en-US" sz="1200">
                <a:solidFill>
                  <a:srgbClr val="FFFFFF"/>
                </a:solidFill>
                <a:latin typeface="Montserrat"/>
                <a:ea typeface="Montserrat"/>
                <a:cs typeface="Montserrat"/>
                <a:sym typeface="Montserrat"/>
              </a:rPr>
              <a:t>W Europie ponad 50% używanej odzieży jest zbierane do ponownego użycia lub recyklingu, a jedynie 1% zostaje przetworzony na nowe ubrania ze względu na ograniczenia technologiczne.</a:t>
            </a:r>
            <a:endParaRPr sz="1200">
              <a:solidFill>
                <a:srgbClr val="FFFFFF"/>
              </a:solidFill>
              <a:latin typeface="Montserrat"/>
              <a:ea typeface="Montserrat"/>
              <a:cs typeface="Montserrat"/>
              <a:sym typeface="Montserrat"/>
            </a:endParaRPr>
          </a:p>
        </p:txBody>
      </p:sp>
      <p:sp>
        <p:nvSpPr>
          <p:cNvPr id="500" name="Google Shape;500;p19"/>
          <p:cNvSpPr txBox="1"/>
          <p:nvPr/>
        </p:nvSpPr>
        <p:spPr>
          <a:xfrm>
            <a:off x="13010250" y="5160026"/>
            <a:ext cx="3250200" cy="92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lang="en-US" sz="2500">
                <a:solidFill>
                  <a:srgbClr val="FFFFFF"/>
                </a:solidFill>
                <a:latin typeface="DM Serif Display"/>
                <a:ea typeface="DM Serif Display"/>
                <a:cs typeface="DM Serif Display"/>
                <a:sym typeface="DM Serif Display"/>
              </a:rPr>
              <a:t>Zanieczyszczenia Chemiczne</a:t>
            </a:r>
            <a:endParaRPr b="0" i="0" sz="2500" u="none" cap="none" strike="noStrike">
              <a:solidFill>
                <a:srgbClr val="FFFFFF"/>
              </a:solidFill>
              <a:latin typeface="DM Serif Display"/>
              <a:ea typeface="DM Serif Display"/>
              <a:cs typeface="DM Serif Display"/>
              <a:sym typeface="DM Serif Display"/>
            </a:endParaRPr>
          </a:p>
        </p:txBody>
      </p:sp>
      <p:sp>
        <p:nvSpPr>
          <p:cNvPr id="501" name="Google Shape;501;p19"/>
          <p:cNvSpPr txBox="1"/>
          <p:nvPr/>
        </p:nvSpPr>
        <p:spPr>
          <a:xfrm>
            <a:off x="13199165" y="6241890"/>
            <a:ext cx="2878500" cy="2832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600"/>
              <a:buFont typeface="Arial"/>
              <a:buNone/>
            </a:pPr>
            <a:r>
              <a:rPr lang="en-US" sz="1600">
                <a:solidFill>
                  <a:srgbClr val="FFFFFF"/>
                </a:solidFill>
                <a:latin typeface="Montserrat"/>
                <a:ea typeface="Montserrat"/>
                <a:cs typeface="Montserrat"/>
                <a:sym typeface="Montserrat"/>
              </a:rPr>
              <a:t>Proces barwienia tkanin jest drugim największym źródłem zanieczyszczenia wód na świecie, zaraz po rolnictwie. Stanowi on około 20% globalnego przemysłowego zanieczyszczenia wód.</a:t>
            </a:r>
            <a:endParaRPr b="0" i="0" sz="1600" u="none" cap="none" strike="noStrike">
              <a:solidFill>
                <a:srgbClr val="FFFFFF"/>
              </a:solidFill>
              <a:latin typeface="Montserrat"/>
              <a:ea typeface="Montserrat"/>
              <a:cs typeface="Montserrat"/>
              <a:sym typeface="Montserrat"/>
            </a:endParaRPr>
          </a:p>
        </p:txBody>
      </p:sp>
      <p:sp>
        <p:nvSpPr>
          <p:cNvPr id="502" name="Google Shape;502;p19"/>
          <p:cNvSpPr txBox="1"/>
          <p:nvPr/>
        </p:nvSpPr>
        <p:spPr>
          <a:xfrm>
            <a:off x="10536248" y="4204516"/>
            <a:ext cx="876394" cy="4888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03</a:t>
            </a:r>
            <a:endParaRPr b="0" i="0" sz="1400" u="none" cap="none" strike="noStrike">
              <a:solidFill>
                <a:srgbClr val="000000"/>
              </a:solidFill>
              <a:latin typeface="Arial"/>
              <a:ea typeface="Arial"/>
              <a:cs typeface="Arial"/>
              <a:sym typeface="Arial"/>
            </a:endParaRPr>
          </a:p>
        </p:txBody>
      </p:sp>
      <p:sp>
        <p:nvSpPr>
          <p:cNvPr id="503" name="Google Shape;503;p19"/>
          <p:cNvSpPr txBox="1"/>
          <p:nvPr/>
        </p:nvSpPr>
        <p:spPr>
          <a:xfrm>
            <a:off x="14197138" y="4204516"/>
            <a:ext cx="876394" cy="4888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04</a:t>
            </a:r>
            <a:endParaRPr b="0" i="0" sz="1400" u="none" cap="none" strike="noStrike">
              <a:solidFill>
                <a:srgbClr val="000000"/>
              </a:solidFill>
              <a:latin typeface="Arial"/>
              <a:ea typeface="Arial"/>
              <a:cs typeface="Arial"/>
              <a:sym typeface="Arial"/>
            </a:endParaRPr>
          </a:p>
        </p:txBody>
      </p:sp>
      <p:sp>
        <p:nvSpPr>
          <p:cNvPr id="504" name="Google Shape;504;p19"/>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505" name="Google Shape;505;p19"/>
          <p:cNvSpPr txBox="1"/>
          <p:nvPr/>
        </p:nvSpPr>
        <p:spPr>
          <a:xfrm>
            <a:off x="7191650" y="329400"/>
            <a:ext cx="32502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506" name="Google Shape;506;p19"/>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cxnSp>
        <p:nvCxnSpPr>
          <p:cNvPr id="108" name="Google Shape;108;p2"/>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109" name="Google Shape;109;p2"/>
          <p:cNvGrpSpPr/>
          <p:nvPr/>
        </p:nvGrpSpPr>
        <p:grpSpPr>
          <a:xfrm>
            <a:off x="0" y="9263063"/>
            <a:ext cx="12735070" cy="1023937"/>
            <a:chOff x="0" y="0"/>
            <a:chExt cx="10109079" cy="812800"/>
          </a:xfrm>
        </p:grpSpPr>
        <p:sp>
          <p:nvSpPr>
            <p:cNvPr id="110" name="Google Shape;110;p2"/>
            <p:cNvSpPr/>
            <p:nvPr/>
          </p:nvSpPr>
          <p:spPr>
            <a:xfrm>
              <a:off x="0" y="0"/>
              <a:ext cx="10109079" cy="812800"/>
            </a:xfrm>
            <a:custGeom>
              <a:rect b="b" l="l" r="r" t="t"/>
              <a:pathLst>
                <a:path extrusionOk="0" h="812800" w="10109079">
                  <a:moveTo>
                    <a:pt x="0" y="0"/>
                  </a:moveTo>
                  <a:lnTo>
                    <a:pt x="10109079" y="0"/>
                  </a:lnTo>
                  <a:lnTo>
                    <a:pt x="10109079" y="812800"/>
                  </a:lnTo>
                  <a:lnTo>
                    <a:pt x="0" y="8128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2"/>
            <p:cNvSpPr txBox="1"/>
            <p:nvPr/>
          </p:nvSpPr>
          <p:spPr>
            <a:xfrm>
              <a:off x="0" y="0"/>
              <a:ext cx="10109079"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2"/>
          <p:cNvGrpSpPr/>
          <p:nvPr/>
        </p:nvGrpSpPr>
        <p:grpSpPr>
          <a:xfrm>
            <a:off x="7751895" y="5657850"/>
            <a:ext cx="5296402" cy="5008320"/>
            <a:chOff x="0" y="0"/>
            <a:chExt cx="4204276" cy="3975597"/>
          </a:xfrm>
        </p:grpSpPr>
        <p:sp>
          <p:nvSpPr>
            <p:cNvPr id="113" name="Google Shape;113;p2"/>
            <p:cNvSpPr/>
            <p:nvPr/>
          </p:nvSpPr>
          <p:spPr>
            <a:xfrm>
              <a:off x="0" y="0"/>
              <a:ext cx="4204276" cy="3975597"/>
            </a:xfrm>
            <a:custGeom>
              <a:rect b="b" l="l" r="r" t="t"/>
              <a:pathLst>
                <a:path extrusionOk="0" h="3975597" w="4204276">
                  <a:moveTo>
                    <a:pt x="0" y="0"/>
                  </a:moveTo>
                  <a:lnTo>
                    <a:pt x="4204276" y="0"/>
                  </a:lnTo>
                  <a:lnTo>
                    <a:pt x="4204276" y="3975597"/>
                  </a:lnTo>
                  <a:lnTo>
                    <a:pt x="0" y="3975597"/>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2"/>
            <p:cNvSpPr txBox="1"/>
            <p:nvPr/>
          </p:nvSpPr>
          <p:spPr>
            <a:xfrm>
              <a:off x="0" y="0"/>
              <a:ext cx="4204276" cy="3975597"/>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15" name="Google Shape;115;p2"/>
          <p:cNvPicPr preferRelativeResize="0"/>
          <p:nvPr/>
        </p:nvPicPr>
        <p:blipFill rotWithShape="1">
          <a:blip r:embed="rId3">
            <a:alphaModFix/>
          </a:blip>
          <a:srcRect b="1179" l="0" r="0" t="1182"/>
          <a:stretch/>
        </p:blipFill>
        <p:spPr>
          <a:xfrm>
            <a:off x="7751895" y="1023936"/>
            <a:ext cx="9482623" cy="9258300"/>
          </a:xfrm>
          <a:prstGeom prst="rect">
            <a:avLst/>
          </a:prstGeom>
          <a:noFill/>
          <a:ln>
            <a:noFill/>
          </a:ln>
        </p:spPr>
      </p:pic>
      <p:cxnSp>
        <p:nvCxnSpPr>
          <p:cNvPr id="116" name="Google Shape;116;p2"/>
          <p:cNvCxnSpPr/>
          <p:nvPr/>
        </p:nvCxnSpPr>
        <p:spPr>
          <a:xfrm rot="10800000">
            <a:off x="16675331" y="0"/>
            <a:ext cx="0" cy="10287000"/>
          </a:xfrm>
          <a:prstGeom prst="straightConnector1">
            <a:avLst/>
          </a:prstGeom>
          <a:noFill/>
          <a:ln cap="flat" cmpd="sng" w="9525">
            <a:solidFill>
              <a:srgbClr val="1E2328"/>
            </a:solidFill>
            <a:prstDash val="solid"/>
            <a:round/>
            <a:headEnd len="sm" w="sm" type="none"/>
            <a:tailEnd len="sm" w="sm" type="none"/>
          </a:ln>
        </p:spPr>
      </p:cxnSp>
      <p:sp>
        <p:nvSpPr>
          <p:cNvPr id="117" name="Google Shape;117;p2"/>
          <p:cNvSpPr/>
          <p:nvPr/>
        </p:nvSpPr>
        <p:spPr>
          <a:xfrm>
            <a:off x="13662188" y="268369"/>
            <a:ext cx="2675477" cy="559152"/>
          </a:xfrm>
          <a:custGeom>
            <a:rect b="b" l="l" r="r" t="t"/>
            <a:pathLst>
              <a:path extrusionOk="0" h="559152" w="2675477">
                <a:moveTo>
                  <a:pt x="0" y="0"/>
                </a:moveTo>
                <a:lnTo>
                  <a:pt x="2675478" y="0"/>
                </a:lnTo>
                <a:lnTo>
                  <a:pt x="2675478" y="559152"/>
                </a:lnTo>
                <a:lnTo>
                  <a:pt x="0" y="55915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2"/>
          <p:cNvSpPr txBox="1"/>
          <p:nvPr/>
        </p:nvSpPr>
        <p:spPr>
          <a:xfrm>
            <a:off x="1031566" y="351095"/>
            <a:ext cx="4506600" cy="854100"/>
          </a:xfrm>
          <a:prstGeom prst="rect">
            <a:avLst/>
          </a:prstGeom>
          <a:noFill/>
          <a:ln>
            <a:noFill/>
          </a:ln>
        </p:spPr>
        <p:txBody>
          <a:bodyPr anchorCtr="0" anchor="t" bIns="0" lIns="0" spcFirstLastPara="1" rIns="0" wrap="square" tIns="0">
            <a:spAutoFit/>
          </a:bodyPr>
          <a:lstStyle/>
          <a:p>
            <a:pPr indent="0" lvl="0" marL="0" rtl="0" algn="l">
              <a:lnSpc>
                <a:spcPct val="122008"/>
              </a:lnSpc>
              <a:spcBef>
                <a:spcPts val="0"/>
              </a:spcBef>
              <a:spcAft>
                <a:spcPts val="0"/>
              </a:spcAft>
              <a:buClr>
                <a:schemeClr val="dk1"/>
              </a:buClr>
              <a:buFont typeface="Arial"/>
              <a:buNone/>
            </a:pPr>
            <a:r>
              <a:rPr lang="en-US" sz="2499">
                <a:solidFill>
                  <a:srgbClr val="1E2328"/>
                </a:solidFill>
                <a:latin typeface="DM Serif Display"/>
                <a:ea typeface="DM Serif Display"/>
                <a:cs typeface="DM Serif Display"/>
                <a:sym typeface="DM Serif Display"/>
              </a:rPr>
              <a:t>Program szkoleniowy UpTraK</a:t>
            </a:r>
            <a:endParaRPr sz="2499">
              <a:solidFill>
                <a:srgbClr val="1E2328"/>
              </a:solidFill>
              <a:latin typeface="DM Serif Display"/>
              <a:ea typeface="DM Serif Display"/>
              <a:cs typeface="DM Serif Display"/>
              <a:sym typeface="DM Serif Display"/>
            </a:endParaRPr>
          </a:p>
          <a:p>
            <a:pPr indent="0" lvl="0" marL="0" marR="0" rtl="0" algn="l">
              <a:lnSpc>
                <a:spcPct val="122008"/>
              </a:lnSpc>
              <a:spcBef>
                <a:spcPts val="0"/>
              </a:spcBef>
              <a:spcAft>
                <a:spcPts val="0"/>
              </a:spcAft>
              <a:buNone/>
            </a:pPr>
            <a:r>
              <a:t/>
            </a:r>
            <a:endParaRPr sz="2499">
              <a:solidFill>
                <a:srgbClr val="1E2328"/>
              </a:solidFill>
              <a:latin typeface="DM Serif Display"/>
              <a:ea typeface="DM Serif Display"/>
              <a:cs typeface="DM Serif Display"/>
              <a:sym typeface="DM Serif Display"/>
            </a:endParaRPr>
          </a:p>
        </p:txBody>
      </p:sp>
      <p:sp>
        <p:nvSpPr>
          <p:cNvPr id="119" name="Google Shape;119;p2"/>
          <p:cNvSpPr txBox="1"/>
          <p:nvPr/>
        </p:nvSpPr>
        <p:spPr>
          <a:xfrm>
            <a:off x="1031577" y="3023225"/>
            <a:ext cx="5479500" cy="49101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2200">
                <a:latin typeface="Montserrat"/>
                <a:ea typeface="Montserrat"/>
                <a:cs typeface="Montserrat"/>
                <a:sym typeface="Montserrat"/>
              </a:rPr>
              <a:t>Sfinansowano przez Unię Europejską. Poglądy i opinie wyrażone w niniejszym materiale są wyłącznie poglądami autora (autorów) i nie muszą odzwierciedlać stanowiska Unii Europejskiej ani Europejskiej Agencji Wykonawczej ds. Edukacji i Kultury (EACEA). Ani Unia Europejska, ani EACEA nie ponoszą za nie odpowiedzialności.</a:t>
            </a:r>
            <a:endParaRPr/>
          </a:p>
        </p:txBody>
      </p:sp>
      <p:sp>
        <p:nvSpPr>
          <p:cNvPr id="120" name="Google Shape;120;p2"/>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0"/>
          <p:cNvSpPr/>
          <p:nvPr/>
        </p:nvSpPr>
        <p:spPr>
          <a:xfrm>
            <a:off x="16670568" y="1620"/>
            <a:ext cx="12668" cy="10287001"/>
          </a:xfrm>
          <a:custGeom>
            <a:rect b="b" l="l" r="r" t="t"/>
            <a:pathLst>
              <a:path extrusionOk="0" h="13716001" w="16891">
                <a:moveTo>
                  <a:pt x="0" y="13716001"/>
                </a:moveTo>
                <a:lnTo>
                  <a:pt x="0" y="0"/>
                </a:lnTo>
                <a:lnTo>
                  <a:pt x="16891" y="0"/>
                </a:lnTo>
                <a:lnTo>
                  <a:pt x="16891" y="13716001"/>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3" name="Google Shape;513;p20"/>
          <p:cNvSpPr/>
          <p:nvPr/>
        </p:nvSpPr>
        <p:spPr>
          <a:xfrm rot="10800000">
            <a:off x="-1620" y="1016032"/>
            <a:ext cx="18288001" cy="12668"/>
          </a:xfrm>
          <a:custGeom>
            <a:rect b="b" l="l" r="r" t="t"/>
            <a:pathLst>
              <a:path extrusionOk="0" h="16891" w="24384001">
                <a:moveTo>
                  <a:pt x="0" y="0"/>
                </a:moveTo>
                <a:lnTo>
                  <a:pt x="24384001" y="0"/>
                </a:lnTo>
                <a:lnTo>
                  <a:pt x="24384001" y="16891"/>
                </a:lnTo>
                <a:lnTo>
                  <a:pt x="0" y="16891"/>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4" name="Google Shape;514;p20"/>
          <p:cNvSpPr/>
          <p:nvPr/>
        </p:nvSpPr>
        <p:spPr>
          <a:xfrm>
            <a:off x="16675330" y="1028700"/>
            <a:ext cx="1612677" cy="1612678"/>
          </a:xfrm>
          <a:custGeom>
            <a:rect b="b" l="l" r="r" t="t"/>
            <a:pathLst>
              <a:path extrusionOk="0" h="2150237" w="2150237">
                <a:moveTo>
                  <a:pt x="0" y="0"/>
                </a:moveTo>
                <a:lnTo>
                  <a:pt x="2150237" y="0"/>
                </a:lnTo>
                <a:lnTo>
                  <a:pt x="2150237" y="2150237"/>
                </a:lnTo>
                <a:lnTo>
                  <a:pt x="0" y="215023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5" name="Google Shape;515;p20"/>
          <p:cNvSpPr/>
          <p:nvPr/>
        </p:nvSpPr>
        <p:spPr>
          <a:xfrm rot="10800000">
            <a:off x="1" y="1019174"/>
            <a:ext cx="18288000" cy="9525"/>
          </a:xfrm>
          <a:custGeom>
            <a:rect b="b" l="l" r="r" t="t"/>
            <a:pathLst>
              <a:path extrusionOk="0" h="12700" w="24384000">
                <a:moveTo>
                  <a:pt x="0" y="0"/>
                </a:moveTo>
                <a:lnTo>
                  <a:pt x="24384000" y="0"/>
                </a:lnTo>
                <a:lnTo>
                  <a:pt x="24384000" y="12700"/>
                </a:lnTo>
                <a:lnTo>
                  <a:pt x="0" y="12700"/>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6" name="Google Shape;516;p20"/>
          <p:cNvSpPr/>
          <p:nvPr/>
        </p:nvSpPr>
        <p:spPr>
          <a:xfrm rot="22765">
            <a:off x="8784470" y="3319872"/>
            <a:ext cx="719042" cy="9525"/>
          </a:xfrm>
          <a:custGeom>
            <a:rect b="b" l="l" r="r" t="t"/>
            <a:pathLst>
              <a:path extrusionOk="0" h="12700" w="958723">
                <a:moveTo>
                  <a:pt x="0" y="0"/>
                </a:moveTo>
                <a:lnTo>
                  <a:pt x="958723" y="0"/>
                </a:lnTo>
                <a:lnTo>
                  <a:pt x="958723" y="12700"/>
                </a:lnTo>
                <a:lnTo>
                  <a:pt x="0" y="12700"/>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7" name="Google Shape;517;p20"/>
          <p:cNvSpPr/>
          <p:nvPr/>
        </p:nvSpPr>
        <p:spPr>
          <a:xfrm rot="22765">
            <a:off x="3294776" y="6233702"/>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8" name="Google Shape;518;p20"/>
          <p:cNvSpPr/>
          <p:nvPr/>
        </p:nvSpPr>
        <p:spPr>
          <a:xfrm rot="22765">
            <a:off x="6954026" y="6240876"/>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9" name="Google Shape;519;p20"/>
          <p:cNvSpPr/>
          <p:nvPr/>
        </p:nvSpPr>
        <p:spPr>
          <a:xfrm rot="22765">
            <a:off x="10614916" y="6255226"/>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0" name="Google Shape;520;p20"/>
          <p:cNvSpPr/>
          <p:nvPr/>
        </p:nvSpPr>
        <p:spPr>
          <a:xfrm rot="22765">
            <a:off x="14275806" y="6240876"/>
            <a:ext cx="719042" cy="9525"/>
          </a:xfrm>
          <a:custGeom>
            <a:rect b="b" l="l" r="r" t="t"/>
            <a:pathLst>
              <a:path extrusionOk="0" h="12700" w="958723">
                <a:moveTo>
                  <a:pt x="0" y="0"/>
                </a:moveTo>
                <a:lnTo>
                  <a:pt x="958723" y="0"/>
                </a:lnTo>
                <a:lnTo>
                  <a:pt x="958723" y="12700"/>
                </a:lnTo>
                <a:lnTo>
                  <a:pt x="0" y="127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1" name="Google Shape;521;p20"/>
          <p:cNvSpPr txBox="1"/>
          <p:nvPr/>
        </p:nvSpPr>
        <p:spPr>
          <a:xfrm>
            <a:off x="1031566" y="1490554"/>
            <a:ext cx="15333000" cy="1847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6000"/>
              <a:buFont typeface="Arial"/>
              <a:buNone/>
            </a:pPr>
            <a:r>
              <a:rPr lang="en-US" sz="6000">
                <a:solidFill>
                  <a:srgbClr val="1E2328"/>
                </a:solidFill>
                <a:latin typeface="DM Serif Display"/>
                <a:ea typeface="DM Serif Display"/>
                <a:cs typeface="DM Serif Display"/>
                <a:sym typeface="DM Serif Display"/>
              </a:rPr>
              <a:t>Wpływ przemysłu mody na środowisko – kluczowe statystyki</a:t>
            </a:r>
            <a:endParaRPr b="0" i="0" sz="6000" u="none" cap="none" strike="noStrike">
              <a:solidFill>
                <a:srgbClr val="1E2328"/>
              </a:solidFill>
              <a:latin typeface="DM Serif Display"/>
              <a:ea typeface="DM Serif Display"/>
              <a:cs typeface="DM Serif Display"/>
              <a:sym typeface="DM Serif Display"/>
            </a:endParaRPr>
          </a:p>
        </p:txBody>
      </p:sp>
      <p:sp>
        <p:nvSpPr>
          <p:cNvPr id="522" name="Google Shape;522;p20"/>
          <p:cNvSpPr txBox="1"/>
          <p:nvPr/>
        </p:nvSpPr>
        <p:spPr>
          <a:xfrm>
            <a:off x="5688471" y="5287189"/>
            <a:ext cx="3250169" cy="43941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Productin Overload</a:t>
            </a:r>
            <a:endParaRPr b="0" i="0" sz="2500" u="none" cap="none" strike="noStrike">
              <a:solidFill>
                <a:srgbClr val="FFFFFF"/>
              </a:solidFill>
              <a:latin typeface="DM Serif Display"/>
              <a:ea typeface="DM Serif Display"/>
              <a:cs typeface="DM Serif Display"/>
              <a:sym typeface="DM Serif Display"/>
            </a:endParaRPr>
          </a:p>
        </p:txBody>
      </p:sp>
      <p:sp>
        <p:nvSpPr>
          <p:cNvPr id="523" name="Google Shape;523;p20"/>
          <p:cNvSpPr txBox="1"/>
          <p:nvPr/>
        </p:nvSpPr>
        <p:spPr>
          <a:xfrm>
            <a:off x="9349361" y="5176623"/>
            <a:ext cx="3250169" cy="4305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Energy Use</a:t>
            </a:r>
            <a:endParaRPr b="0" i="0" sz="2500" u="none" cap="none" strike="noStrike">
              <a:solidFill>
                <a:srgbClr val="FFFFFF"/>
              </a:solidFill>
              <a:latin typeface="DM Serif Display"/>
              <a:ea typeface="DM Serif Display"/>
              <a:cs typeface="DM Serif Display"/>
              <a:sym typeface="DM Serif Display"/>
            </a:endParaRPr>
          </a:p>
        </p:txBody>
      </p:sp>
      <p:grpSp>
        <p:nvGrpSpPr>
          <p:cNvPr id="524" name="Google Shape;524;p20"/>
          <p:cNvGrpSpPr/>
          <p:nvPr/>
        </p:nvGrpSpPr>
        <p:grpSpPr>
          <a:xfrm>
            <a:off x="3622213" y="3586553"/>
            <a:ext cx="10780510" cy="5647605"/>
            <a:chOff x="1923300" y="4067895"/>
            <a:chExt cx="10780510" cy="5647605"/>
          </a:xfrm>
        </p:grpSpPr>
        <p:sp>
          <p:nvSpPr>
            <p:cNvPr id="525" name="Google Shape;525;p20"/>
            <p:cNvSpPr/>
            <p:nvPr/>
          </p:nvSpPr>
          <p:spPr>
            <a:xfrm>
              <a:off x="1923300" y="4506092"/>
              <a:ext cx="3458730" cy="5209408"/>
            </a:xfrm>
            <a:custGeom>
              <a:rect b="b" l="l" r="r" t="t"/>
              <a:pathLst>
                <a:path extrusionOk="0" h="4147460" w="3458730">
                  <a:moveTo>
                    <a:pt x="0" y="0"/>
                  </a:moveTo>
                  <a:lnTo>
                    <a:pt x="3458730" y="0"/>
                  </a:lnTo>
                  <a:lnTo>
                    <a:pt x="3458730" y="4147460"/>
                  </a:lnTo>
                  <a:lnTo>
                    <a:pt x="0" y="414746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6" name="Google Shape;526;p20"/>
            <p:cNvSpPr/>
            <p:nvPr/>
          </p:nvSpPr>
          <p:spPr>
            <a:xfrm>
              <a:off x="5584190" y="4506091"/>
              <a:ext cx="3458730" cy="5195121"/>
            </a:xfrm>
            <a:custGeom>
              <a:rect b="b" l="l" r="r" t="t"/>
              <a:pathLst>
                <a:path extrusionOk="0" h="4147460" w="3458730">
                  <a:moveTo>
                    <a:pt x="0" y="0"/>
                  </a:moveTo>
                  <a:lnTo>
                    <a:pt x="3458730" y="0"/>
                  </a:lnTo>
                  <a:lnTo>
                    <a:pt x="3458730" y="4147460"/>
                  </a:lnTo>
                  <a:lnTo>
                    <a:pt x="0" y="4147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7" name="Google Shape;527;p20"/>
            <p:cNvSpPr/>
            <p:nvPr/>
          </p:nvSpPr>
          <p:spPr>
            <a:xfrm>
              <a:off x="3214468" y="4067895"/>
              <a:ext cx="876394" cy="876394"/>
            </a:xfrm>
            <a:custGeom>
              <a:rect b="b" l="l" r="r" t="t"/>
              <a:pathLst>
                <a:path extrusionOk="0" h="876394" w="876394">
                  <a:moveTo>
                    <a:pt x="0" y="0"/>
                  </a:moveTo>
                  <a:lnTo>
                    <a:pt x="876394" y="0"/>
                  </a:lnTo>
                  <a:lnTo>
                    <a:pt x="876394" y="876394"/>
                  </a:lnTo>
                  <a:lnTo>
                    <a:pt x="0" y="87639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8" name="Google Shape;528;p20"/>
            <p:cNvSpPr/>
            <p:nvPr/>
          </p:nvSpPr>
          <p:spPr>
            <a:xfrm>
              <a:off x="6875358" y="4067895"/>
              <a:ext cx="876394" cy="876394"/>
            </a:xfrm>
            <a:custGeom>
              <a:rect b="b" l="l" r="r" t="t"/>
              <a:pathLst>
                <a:path extrusionOk="0" h="876394" w="876394">
                  <a:moveTo>
                    <a:pt x="0" y="0"/>
                  </a:moveTo>
                  <a:lnTo>
                    <a:pt x="876394" y="0"/>
                  </a:lnTo>
                  <a:lnTo>
                    <a:pt x="876394" y="876394"/>
                  </a:lnTo>
                  <a:lnTo>
                    <a:pt x="0" y="876394"/>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9" name="Google Shape;529;p20"/>
            <p:cNvSpPr/>
            <p:nvPr/>
          </p:nvSpPr>
          <p:spPr>
            <a:xfrm>
              <a:off x="9245080" y="4506092"/>
              <a:ext cx="3458730" cy="5209408"/>
            </a:xfrm>
            <a:custGeom>
              <a:rect b="b" l="l" r="r" t="t"/>
              <a:pathLst>
                <a:path extrusionOk="0" h="4147460" w="3458730">
                  <a:moveTo>
                    <a:pt x="0" y="0"/>
                  </a:moveTo>
                  <a:lnTo>
                    <a:pt x="3458730" y="0"/>
                  </a:lnTo>
                  <a:lnTo>
                    <a:pt x="3458730" y="4147460"/>
                  </a:lnTo>
                  <a:lnTo>
                    <a:pt x="0" y="414746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0" name="Google Shape;530;p20"/>
            <p:cNvSpPr/>
            <p:nvPr/>
          </p:nvSpPr>
          <p:spPr>
            <a:xfrm>
              <a:off x="10536248" y="4067895"/>
              <a:ext cx="876394" cy="876394"/>
            </a:xfrm>
            <a:custGeom>
              <a:rect b="b" l="l" r="r" t="t"/>
              <a:pathLst>
                <a:path extrusionOk="0" h="876394" w="876394">
                  <a:moveTo>
                    <a:pt x="0" y="0"/>
                  </a:moveTo>
                  <a:lnTo>
                    <a:pt x="876394" y="0"/>
                  </a:lnTo>
                  <a:lnTo>
                    <a:pt x="876394" y="876394"/>
                  </a:lnTo>
                  <a:lnTo>
                    <a:pt x="0" y="87639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1" name="Google Shape;531;p20"/>
            <p:cNvSpPr txBox="1"/>
            <p:nvPr/>
          </p:nvSpPr>
          <p:spPr>
            <a:xfrm>
              <a:off x="3214468" y="4204516"/>
              <a:ext cx="876394" cy="4305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05</a:t>
              </a:r>
              <a:endParaRPr b="0" i="0" sz="2500" u="none" cap="none" strike="noStrike">
                <a:solidFill>
                  <a:srgbClr val="FFFFFF"/>
                </a:solidFill>
                <a:latin typeface="DM Serif Display"/>
                <a:ea typeface="DM Serif Display"/>
                <a:cs typeface="DM Serif Display"/>
                <a:sym typeface="DM Serif Display"/>
              </a:endParaRPr>
            </a:p>
          </p:txBody>
        </p:sp>
        <p:sp>
          <p:nvSpPr>
            <p:cNvPr id="532" name="Google Shape;532;p20"/>
            <p:cNvSpPr txBox="1"/>
            <p:nvPr/>
          </p:nvSpPr>
          <p:spPr>
            <a:xfrm>
              <a:off x="6875358" y="4204516"/>
              <a:ext cx="876394" cy="4305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06</a:t>
              </a:r>
              <a:endParaRPr b="0" i="0" sz="2500" u="none" cap="none" strike="noStrike">
                <a:solidFill>
                  <a:srgbClr val="FFFFFF"/>
                </a:solidFill>
                <a:latin typeface="DM Serif Display"/>
                <a:ea typeface="DM Serif Display"/>
                <a:cs typeface="DM Serif Display"/>
                <a:sym typeface="DM Serif Display"/>
              </a:endParaRPr>
            </a:p>
          </p:txBody>
        </p:sp>
        <p:sp>
          <p:nvSpPr>
            <p:cNvPr id="533" name="Google Shape;533;p20"/>
            <p:cNvSpPr txBox="1"/>
            <p:nvPr/>
          </p:nvSpPr>
          <p:spPr>
            <a:xfrm>
              <a:off x="1971321" y="6656787"/>
              <a:ext cx="3250200" cy="27705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800"/>
                <a:buFont typeface="Arial"/>
                <a:buNone/>
              </a:pPr>
              <a:r>
                <a:rPr lang="en-US" sz="1800">
                  <a:solidFill>
                    <a:srgbClr val="FFFFFF"/>
                  </a:solidFill>
                  <a:latin typeface="Montserrat"/>
                  <a:ea typeface="Montserrat"/>
                  <a:cs typeface="Montserrat"/>
                  <a:sym typeface="Montserrat"/>
                </a:rPr>
                <a:t>Około 60% materiałów odzieżowych stanowią włókna syntetyczne, takie jak poliester, które podczas prania co roku uwalniają do oceanów pół miliona ton mikroplastików.</a:t>
              </a:r>
              <a:endParaRPr b="0" i="0" sz="1800" u="none" cap="none" strike="noStrike">
                <a:solidFill>
                  <a:srgbClr val="FFFFFF"/>
                </a:solidFill>
                <a:latin typeface="Montserrat"/>
                <a:ea typeface="Montserrat"/>
                <a:cs typeface="Montserrat"/>
                <a:sym typeface="Montserrat"/>
              </a:endParaRPr>
            </a:p>
          </p:txBody>
        </p:sp>
        <p:sp>
          <p:nvSpPr>
            <p:cNvPr id="534" name="Google Shape;534;p20"/>
            <p:cNvSpPr txBox="1"/>
            <p:nvPr/>
          </p:nvSpPr>
          <p:spPr>
            <a:xfrm>
              <a:off x="6120277" y="6264682"/>
              <a:ext cx="2574300" cy="340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800"/>
                <a:buFont typeface="Arial"/>
                <a:buNone/>
              </a:pPr>
              <a:r>
                <a:rPr lang="en-US" sz="1700">
                  <a:solidFill>
                    <a:srgbClr val="FFFFFF"/>
                  </a:solidFill>
                  <a:latin typeface="Montserrat"/>
                  <a:ea typeface="Montserrat"/>
                  <a:cs typeface="Montserrat"/>
                  <a:sym typeface="Montserrat"/>
                </a:rPr>
                <a:t>Przemysł mody produkuje rocznie 100 miliardów ubrań, co stanowi ponad 10-krotność globalnej populacji. Ta nadprodukcja prowadzi do ogromnych nadwyżek i odpadów.</a:t>
              </a:r>
              <a:endParaRPr b="1" i="0" sz="1700" u="none" cap="none" strike="noStrike">
                <a:solidFill>
                  <a:srgbClr val="FFFFFF"/>
                </a:solidFill>
                <a:latin typeface="Montserrat"/>
                <a:ea typeface="Montserrat"/>
                <a:cs typeface="Montserrat"/>
                <a:sym typeface="Montserrat"/>
              </a:endParaRPr>
            </a:p>
          </p:txBody>
        </p:sp>
        <p:sp>
          <p:nvSpPr>
            <p:cNvPr id="535" name="Google Shape;535;p20"/>
            <p:cNvSpPr txBox="1"/>
            <p:nvPr/>
          </p:nvSpPr>
          <p:spPr>
            <a:xfrm>
              <a:off x="9309302" y="6231289"/>
              <a:ext cx="3304200" cy="3086400"/>
            </a:xfrm>
            <a:prstGeom prst="rect">
              <a:avLst/>
            </a:prstGeom>
            <a:noFill/>
            <a:ln>
              <a:noFill/>
            </a:ln>
          </p:spPr>
          <p:txBody>
            <a:bodyPr anchorCtr="0" anchor="t" bIns="0" lIns="0" spcFirstLastPara="1" rIns="0" wrap="square" tIns="0">
              <a:spAutoFit/>
            </a:bodyPr>
            <a:lstStyle/>
            <a:p>
              <a:pPr indent="0" lvl="0" marL="0" marR="0" rtl="0" algn="ctr">
                <a:lnSpc>
                  <a:spcPct val="169000"/>
                </a:lnSpc>
                <a:spcBef>
                  <a:spcPts val="0"/>
                </a:spcBef>
                <a:spcAft>
                  <a:spcPts val="0"/>
                </a:spcAft>
                <a:buClr>
                  <a:srgbClr val="000000"/>
                </a:buClr>
                <a:buSzPts val="1800"/>
                <a:buFont typeface="Arial"/>
                <a:buNone/>
              </a:pPr>
              <a:r>
                <a:rPr lang="en-US" sz="1800">
                  <a:solidFill>
                    <a:srgbClr val="FFFFFF"/>
                  </a:solidFill>
                  <a:latin typeface="Montserrat"/>
                  <a:ea typeface="Montserrat"/>
                  <a:cs typeface="Montserrat"/>
                  <a:sym typeface="Montserrat"/>
                </a:rPr>
                <a:t>Produkcja włókien syntetycznych (np. poliestru) zużywa rocznie 70 milionów baryłek ropy, przyczyniając się w dużym stopniu do wyczerpywania nieodnawialnych zasobów.</a:t>
              </a:r>
              <a:endParaRPr b="0" i="0" sz="1800" u="none" cap="none" strike="noStrike">
                <a:solidFill>
                  <a:srgbClr val="FFFFFF"/>
                </a:solidFill>
                <a:latin typeface="Montserrat"/>
                <a:ea typeface="Montserrat"/>
                <a:cs typeface="Montserrat"/>
                <a:sym typeface="Montserrat"/>
              </a:endParaRPr>
            </a:p>
          </p:txBody>
        </p:sp>
        <p:sp>
          <p:nvSpPr>
            <p:cNvPr id="536" name="Google Shape;536;p20"/>
            <p:cNvSpPr txBox="1"/>
            <p:nvPr/>
          </p:nvSpPr>
          <p:spPr>
            <a:xfrm>
              <a:off x="10536248" y="4204516"/>
              <a:ext cx="876394" cy="43056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07</a:t>
              </a:r>
              <a:endParaRPr b="0" i="0" sz="2500" u="none" cap="none" strike="noStrike">
                <a:solidFill>
                  <a:srgbClr val="FFFFFF"/>
                </a:solidFill>
                <a:latin typeface="DM Serif Display"/>
                <a:ea typeface="DM Serif Display"/>
                <a:cs typeface="DM Serif Display"/>
                <a:sym typeface="DM Serif Display"/>
              </a:endParaRPr>
            </a:p>
          </p:txBody>
        </p:sp>
      </p:grpSp>
      <p:sp>
        <p:nvSpPr>
          <p:cNvPr id="537" name="Google Shape;537;p20"/>
          <p:cNvSpPr txBox="1"/>
          <p:nvPr/>
        </p:nvSpPr>
        <p:spPr>
          <a:xfrm>
            <a:off x="14197138" y="4204516"/>
            <a:ext cx="876394" cy="4888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b="0" i="0" lang="en-US" sz="2500" u="none" cap="none" strike="noStrike">
                <a:solidFill>
                  <a:srgbClr val="FFFFFF"/>
                </a:solidFill>
                <a:latin typeface="DM Serif Display"/>
                <a:ea typeface="DM Serif Display"/>
                <a:cs typeface="DM Serif Display"/>
                <a:sym typeface="DM Serif Display"/>
              </a:rPr>
              <a:t>04</a:t>
            </a:r>
            <a:endParaRPr b="0" i="0" sz="1400" u="none" cap="none" strike="noStrike">
              <a:solidFill>
                <a:srgbClr val="000000"/>
              </a:solidFill>
              <a:latin typeface="Arial"/>
              <a:ea typeface="Arial"/>
              <a:cs typeface="Arial"/>
              <a:sym typeface="Arial"/>
            </a:endParaRPr>
          </a:p>
        </p:txBody>
      </p:sp>
      <p:sp>
        <p:nvSpPr>
          <p:cNvPr id="538" name="Google Shape;538;p20"/>
          <p:cNvSpPr txBox="1"/>
          <p:nvPr/>
        </p:nvSpPr>
        <p:spPr>
          <a:xfrm>
            <a:off x="3636260" y="4838349"/>
            <a:ext cx="3250200" cy="92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lang="en-US" sz="2500">
                <a:solidFill>
                  <a:srgbClr val="FFFFFF"/>
                </a:solidFill>
                <a:latin typeface="DM Serif Display"/>
                <a:ea typeface="DM Serif Display"/>
                <a:cs typeface="DM Serif Display"/>
                <a:sym typeface="DM Serif Display"/>
              </a:rPr>
              <a:t>Włókna syntetyczne i Mikroplastiki</a:t>
            </a:r>
            <a:endParaRPr b="0" i="0" sz="2500" u="none" cap="none" strike="noStrike">
              <a:solidFill>
                <a:srgbClr val="FFFFFF"/>
              </a:solidFill>
              <a:latin typeface="DM Serif Display"/>
              <a:ea typeface="DM Serif Display"/>
              <a:cs typeface="DM Serif Display"/>
              <a:sym typeface="DM Serif Display"/>
            </a:endParaRPr>
          </a:p>
        </p:txBody>
      </p:sp>
      <p:sp>
        <p:nvSpPr>
          <p:cNvPr id="539" name="Google Shape;539;p20"/>
          <p:cNvSpPr txBox="1"/>
          <p:nvPr/>
        </p:nvSpPr>
        <p:spPr>
          <a:xfrm>
            <a:off x="7416425" y="4881203"/>
            <a:ext cx="32502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lang="en-US" sz="2500">
                <a:solidFill>
                  <a:srgbClr val="FFFFFF"/>
                </a:solidFill>
                <a:latin typeface="DM Serif Display"/>
                <a:ea typeface="DM Serif Display"/>
                <a:cs typeface="DM Serif Display"/>
                <a:sym typeface="DM Serif Display"/>
              </a:rPr>
              <a:t>Nadmierna Produkcja</a:t>
            </a:r>
            <a:endParaRPr b="0" i="0" sz="2500" u="none" cap="none" strike="noStrike">
              <a:solidFill>
                <a:srgbClr val="FFFFFF"/>
              </a:solidFill>
              <a:latin typeface="DM Serif Display"/>
              <a:ea typeface="DM Serif Display"/>
              <a:cs typeface="DM Serif Display"/>
              <a:sym typeface="DM Serif Display"/>
            </a:endParaRPr>
          </a:p>
        </p:txBody>
      </p:sp>
      <p:sp>
        <p:nvSpPr>
          <p:cNvPr id="540" name="Google Shape;540;p20"/>
          <p:cNvSpPr txBox="1"/>
          <p:nvPr/>
        </p:nvSpPr>
        <p:spPr>
          <a:xfrm>
            <a:off x="11062202" y="4875047"/>
            <a:ext cx="32502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99"/>
              <a:buFont typeface="Arial"/>
              <a:buNone/>
            </a:pPr>
            <a:r>
              <a:rPr lang="en-US" sz="2500">
                <a:solidFill>
                  <a:srgbClr val="FFFFFF"/>
                </a:solidFill>
                <a:latin typeface="DM Serif Display"/>
                <a:ea typeface="DM Serif Display"/>
                <a:cs typeface="DM Serif Display"/>
                <a:sym typeface="DM Serif Display"/>
              </a:rPr>
              <a:t>Zużycie Energii</a:t>
            </a:r>
            <a:endParaRPr b="0" i="0" sz="2500" u="none" cap="none" strike="noStrike">
              <a:solidFill>
                <a:srgbClr val="FFFFFF"/>
              </a:solidFill>
              <a:latin typeface="DM Serif Display"/>
              <a:ea typeface="DM Serif Display"/>
              <a:cs typeface="DM Serif Display"/>
              <a:sym typeface="DM Serif Display"/>
            </a:endParaRPr>
          </a:p>
        </p:txBody>
      </p:sp>
      <p:sp>
        <p:nvSpPr>
          <p:cNvPr id="541" name="Google Shape;541;p20"/>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542" name="Google Shape;542;p20"/>
          <p:cNvSpPr txBox="1"/>
          <p:nvPr/>
        </p:nvSpPr>
        <p:spPr>
          <a:xfrm>
            <a:off x="7191649" y="329400"/>
            <a:ext cx="30093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543" name="Google Shape;543;p20"/>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grpSp>
        <p:nvGrpSpPr>
          <p:cNvPr id="548" name="Google Shape;548;p21"/>
          <p:cNvGrpSpPr/>
          <p:nvPr/>
        </p:nvGrpSpPr>
        <p:grpSpPr>
          <a:xfrm>
            <a:off x="0" y="0"/>
            <a:ext cx="18288000" cy="10287000"/>
            <a:chOff x="0" y="0"/>
            <a:chExt cx="24384000" cy="13716000"/>
          </a:xfrm>
        </p:grpSpPr>
        <p:cxnSp>
          <p:nvCxnSpPr>
            <p:cNvPr id="549" name="Google Shape;549;p21"/>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550" name="Google Shape;550;p21"/>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551" name="Google Shape;551;p21"/>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552" name="Google Shape;552;p21"/>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553" name="Google Shape;553;p21"/>
          <p:cNvGrpSpPr/>
          <p:nvPr/>
        </p:nvGrpSpPr>
        <p:grpSpPr>
          <a:xfrm>
            <a:off x="13792202" y="1058778"/>
            <a:ext cx="2883128" cy="9113922"/>
            <a:chOff x="0" y="0"/>
            <a:chExt cx="3505240" cy="5723059"/>
          </a:xfrm>
        </p:grpSpPr>
        <p:sp>
          <p:nvSpPr>
            <p:cNvPr id="554" name="Google Shape;554;p21"/>
            <p:cNvSpPr/>
            <p:nvPr/>
          </p:nvSpPr>
          <p:spPr>
            <a:xfrm>
              <a:off x="0" y="0"/>
              <a:ext cx="3505240" cy="5723058"/>
            </a:xfrm>
            <a:custGeom>
              <a:rect b="b" l="l" r="r" t="t"/>
              <a:pathLst>
                <a:path extrusionOk="0" h="5723058" w="3505240">
                  <a:moveTo>
                    <a:pt x="0" y="0"/>
                  </a:moveTo>
                  <a:lnTo>
                    <a:pt x="3505240" y="0"/>
                  </a:lnTo>
                  <a:lnTo>
                    <a:pt x="3505240" y="5723058"/>
                  </a:lnTo>
                  <a:lnTo>
                    <a:pt x="0" y="5723058"/>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5" name="Google Shape;555;p21"/>
            <p:cNvSpPr txBox="1"/>
            <p:nvPr/>
          </p:nvSpPr>
          <p:spPr>
            <a:xfrm>
              <a:off x="0" y="0"/>
              <a:ext cx="3505240" cy="5723059"/>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556" name="Google Shape;556;p21"/>
          <p:cNvPicPr preferRelativeResize="0"/>
          <p:nvPr/>
        </p:nvPicPr>
        <p:blipFill rotWithShape="1">
          <a:blip r:embed="rId4">
            <a:alphaModFix/>
          </a:blip>
          <a:srcRect b="3953" l="0" r="0" t="25125"/>
          <a:stretch/>
        </p:blipFill>
        <p:spPr>
          <a:xfrm>
            <a:off x="10708966" y="2131289"/>
            <a:ext cx="5631111" cy="6024421"/>
          </a:xfrm>
          <a:prstGeom prst="rect">
            <a:avLst/>
          </a:prstGeom>
          <a:noFill/>
          <a:ln>
            <a:noFill/>
          </a:ln>
        </p:spPr>
      </p:pic>
      <p:sp>
        <p:nvSpPr>
          <p:cNvPr id="557" name="Google Shape;557;p21"/>
          <p:cNvSpPr txBox="1"/>
          <p:nvPr/>
        </p:nvSpPr>
        <p:spPr>
          <a:xfrm>
            <a:off x="801517" y="1287153"/>
            <a:ext cx="7793100" cy="135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400"/>
              <a:buFont typeface="Arial"/>
              <a:buNone/>
            </a:pPr>
            <a:r>
              <a:rPr lang="en-US" sz="4400">
                <a:solidFill>
                  <a:srgbClr val="1E2328"/>
                </a:solidFill>
                <a:latin typeface="DM Serif Display"/>
                <a:ea typeface="DM Serif Display"/>
                <a:cs typeface="DM Serif Display"/>
                <a:sym typeface="DM Serif Display"/>
              </a:rPr>
              <a:t>Korzyści z upcyklingu dla zrównoważonego rozwoju</a:t>
            </a:r>
            <a:endParaRPr b="0" i="0" sz="4400" u="none" cap="none" strike="noStrike">
              <a:solidFill>
                <a:srgbClr val="1E2328"/>
              </a:solidFill>
              <a:latin typeface="DM Serif Display"/>
              <a:ea typeface="DM Serif Display"/>
              <a:cs typeface="DM Serif Display"/>
              <a:sym typeface="DM Serif Display"/>
            </a:endParaRPr>
          </a:p>
        </p:txBody>
      </p:sp>
      <p:cxnSp>
        <p:nvCxnSpPr>
          <p:cNvPr id="558" name="Google Shape;558;p21"/>
          <p:cNvCxnSpPr/>
          <p:nvPr/>
        </p:nvCxnSpPr>
        <p:spPr>
          <a:xfrm rot="22765">
            <a:off x="1031590" y="9246394"/>
            <a:ext cx="719057" cy="0"/>
          </a:xfrm>
          <a:prstGeom prst="straightConnector1">
            <a:avLst/>
          </a:prstGeom>
          <a:noFill/>
          <a:ln cap="flat" cmpd="sng" w="9525">
            <a:solidFill>
              <a:srgbClr val="CFCF5A"/>
            </a:solidFill>
            <a:prstDash val="solid"/>
            <a:round/>
            <a:headEnd len="sm" w="sm" type="none"/>
            <a:tailEnd len="sm" w="sm" type="none"/>
          </a:ln>
        </p:spPr>
      </p:cxnSp>
      <p:sp>
        <p:nvSpPr>
          <p:cNvPr id="559" name="Google Shape;559;p21"/>
          <p:cNvSpPr txBox="1"/>
          <p:nvPr/>
        </p:nvSpPr>
        <p:spPr>
          <a:xfrm>
            <a:off x="801518" y="2643706"/>
            <a:ext cx="10896600" cy="7215900"/>
          </a:xfrm>
          <a:prstGeom prst="rect">
            <a:avLst/>
          </a:prstGeom>
          <a:noFill/>
          <a:ln>
            <a:noFill/>
          </a:ln>
        </p:spPr>
        <p:txBody>
          <a:bodyPr anchorCtr="0" anchor="t" bIns="0" lIns="0" spcFirstLastPara="1" rIns="0" wrap="square" tIns="0">
            <a:spAutoFit/>
          </a:bodyPr>
          <a:lstStyle/>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Oszczędzanie zasobów:</a:t>
            </a:r>
            <a:endParaRPr b="1"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Chroni zasoby naturalne, takie jak woda, energia i surowce.</a:t>
            </a:r>
            <a:endParaRPr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Minimalizuje zależność od surowców pierwotnych, takich jak bawełna czy włókna syntetyczne.</a:t>
            </a:r>
            <a:endParaRPr sz="1700">
              <a:solidFill>
                <a:srgbClr val="1E2328"/>
              </a:solidFill>
              <a:latin typeface="Montserrat"/>
              <a:ea typeface="Montserrat"/>
              <a:cs typeface="Montserrat"/>
              <a:sym typeface="Montserrat"/>
            </a:endParaRPr>
          </a:p>
          <a:p>
            <a:pPr indent="0" lvl="0" marL="457200" marR="0" rtl="0" algn="l">
              <a:lnSpc>
                <a:spcPct val="176000"/>
              </a:lnSpc>
              <a:spcBef>
                <a:spcPts val="0"/>
              </a:spcBef>
              <a:spcAft>
                <a:spcPts val="0"/>
              </a:spcAft>
              <a:buNone/>
            </a:pPr>
            <a:r>
              <a:t/>
            </a:r>
            <a:endParaRPr b="1"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Niższy wpływ na środowisko:</a:t>
            </a:r>
            <a:endParaRPr b="1"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Zmniejsza emisję dwutlenku węgla związaną z produkcją nowych materiałów.</a:t>
            </a:r>
            <a:endParaRPr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Redukuje zużycie wody i chemikaliów w porównaniu z tradycyjnym recyklingiem lub produkcją.</a:t>
            </a:r>
            <a:endParaRPr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t/>
            </a:r>
            <a:endParaRPr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Promowanie gospodarki o obiegu zamkniętym:</a:t>
            </a:r>
            <a:endParaRPr b="1"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Zachęca do ponownego wykorzystania i przetwarzania istniejących materiałów.</a:t>
            </a:r>
            <a:endParaRPr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Wydłuża cykl życia produktów, zgodnie ze zrównoważonymi wzorcami konsumpcji.</a:t>
            </a:r>
            <a:endParaRPr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t/>
            </a:r>
            <a:endParaRPr b="1"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Efektywność energetyczna:</a:t>
            </a:r>
            <a:endParaRPr b="1"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Wymaga mniej energii niż produkcja nowych ubrań lub materiałów od podstaw.</a:t>
            </a:r>
            <a:endParaRPr sz="1700">
              <a:solidFill>
                <a:srgbClr val="1E2328"/>
              </a:solidFill>
              <a:latin typeface="Montserrat"/>
              <a:ea typeface="Montserrat"/>
              <a:cs typeface="Montserrat"/>
              <a:sym typeface="Montserrat"/>
            </a:endParaRPr>
          </a:p>
          <a:p>
            <a:pPr indent="-342900" lvl="0" marL="34290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Unika energochłonnych procesów recyklingu, takich jak rozdrabnianie włókien.</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1E2328"/>
              </a:solidFill>
              <a:latin typeface="Montserrat"/>
              <a:ea typeface="Montserrat"/>
              <a:cs typeface="Montserrat"/>
              <a:sym typeface="Montserrat"/>
            </a:endParaRPr>
          </a:p>
        </p:txBody>
      </p:sp>
      <p:sp>
        <p:nvSpPr>
          <p:cNvPr id="560" name="Google Shape;560;p21"/>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561" name="Google Shape;561;p21"/>
          <p:cNvSpPr txBox="1"/>
          <p:nvPr/>
        </p:nvSpPr>
        <p:spPr>
          <a:xfrm>
            <a:off x="7191649" y="329400"/>
            <a:ext cx="30324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562" name="Google Shape;562;p21"/>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grpSp>
        <p:nvGrpSpPr>
          <p:cNvPr id="567" name="Google Shape;567;p22"/>
          <p:cNvGrpSpPr/>
          <p:nvPr/>
        </p:nvGrpSpPr>
        <p:grpSpPr>
          <a:xfrm>
            <a:off x="0" y="0"/>
            <a:ext cx="18288000" cy="10287000"/>
            <a:chOff x="0" y="0"/>
            <a:chExt cx="24384000" cy="13716000"/>
          </a:xfrm>
        </p:grpSpPr>
        <p:cxnSp>
          <p:nvCxnSpPr>
            <p:cNvPr id="568" name="Google Shape;568;p22"/>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569" name="Google Shape;569;p22"/>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570" name="Google Shape;570;p22"/>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571" name="Google Shape;571;p22"/>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572" name="Google Shape;572;p22"/>
          <p:cNvGrpSpPr/>
          <p:nvPr/>
        </p:nvGrpSpPr>
        <p:grpSpPr>
          <a:xfrm>
            <a:off x="13792202" y="1058778"/>
            <a:ext cx="2883128" cy="9113922"/>
            <a:chOff x="0" y="0"/>
            <a:chExt cx="3505240" cy="5723059"/>
          </a:xfrm>
        </p:grpSpPr>
        <p:sp>
          <p:nvSpPr>
            <p:cNvPr id="573" name="Google Shape;573;p22"/>
            <p:cNvSpPr/>
            <p:nvPr/>
          </p:nvSpPr>
          <p:spPr>
            <a:xfrm>
              <a:off x="0" y="0"/>
              <a:ext cx="3505240" cy="5723058"/>
            </a:xfrm>
            <a:custGeom>
              <a:rect b="b" l="l" r="r" t="t"/>
              <a:pathLst>
                <a:path extrusionOk="0" h="5723058" w="3505240">
                  <a:moveTo>
                    <a:pt x="0" y="0"/>
                  </a:moveTo>
                  <a:lnTo>
                    <a:pt x="3505240" y="0"/>
                  </a:lnTo>
                  <a:lnTo>
                    <a:pt x="3505240" y="5723058"/>
                  </a:lnTo>
                  <a:lnTo>
                    <a:pt x="0" y="5723058"/>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4" name="Google Shape;574;p22"/>
            <p:cNvSpPr txBox="1"/>
            <p:nvPr/>
          </p:nvSpPr>
          <p:spPr>
            <a:xfrm>
              <a:off x="0" y="0"/>
              <a:ext cx="3505240" cy="5723059"/>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5" name="Google Shape;575;p22"/>
          <p:cNvSpPr txBox="1"/>
          <p:nvPr/>
        </p:nvSpPr>
        <p:spPr>
          <a:xfrm>
            <a:off x="804966" y="1297021"/>
            <a:ext cx="7793100" cy="203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4400"/>
              <a:buFont typeface="Arial"/>
              <a:buNone/>
            </a:pPr>
            <a:r>
              <a:rPr lang="en-US" sz="4400">
                <a:solidFill>
                  <a:srgbClr val="1E2328"/>
                </a:solidFill>
                <a:latin typeface="DM Serif Display"/>
                <a:ea typeface="DM Serif Display"/>
                <a:cs typeface="DM Serif Display"/>
                <a:sym typeface="DM Serif Display"/>
              </a:rPr>
              <a:t>Korzyści z upcyklingu dla zrównoważonego rozwoju</a:t>
            </a:r>
            <a:endParaRPr sz="4400">
              <a:solidFill>
                <a:srgbClr val="1E2328"/>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4400"/>
              <a:buFont typeface="Arial"/>
              <a:buNone/>
            </a:pPr>
            <a:r>
              <a:t/>
            </a:r>
            <a:endParaRPr sz="4400">
              <a:solidFill>
                <a:srgbClr val="1E2328"/>
              </a:solidFill>
              <a:latin typeface="DM Serif Display"/>
              <a:ea typeface="DM Serif Display"/>
              <a:cs typeface="DM Serif Display"/>
              <a:sym typeface="DM Serif Display"/>
            </a:endParaRPr>
          </a:p>
        </p:txBody>
      </p:sp>
      <p:cxnSp>
        <p:nvCxnSpPr>
          <p:cNvPr id="576" name="Google Shape;576;p22"/>
          <p:cNvCxnSpPr/>
          <p:nvPr/>
        </p:nvCxnSpPr>
        <p:spPr>
          <a:xfrm rot="22765">
            <a:off x="1031590" y="9246394"/>
            <a:ext cx="719057" cy="0"/>
          </a:xfrm>
          <a:prstGeom prst="straightConnector1">
            <a:avLst/>
          </a:prstGeom>
          <a:noFill/>
          <a:ln cap="flat" cmpd="sng" w="9525">
            <a:solidFill>
              <a:srgbClr val="CFCF5A"/>
            </a:solidFill>
            <a:prstDash val="solid"/>
            <a:round/>
            <a:headEnd len="sm" w="sm" type="none"/>
            <a:tailEnd len="sm" w="sm" type="none"/>
          </a:ln>
        </p:spPr>
      </p:cxnSp>
      <p:sp>
        <p:nvSpPr>
          <p:cNvPr id="577" name="Google Shape;577;p22"/>
          <p:cNvSpPr txBox="1"/>
          <p:nvPr/>
        </p:nvSpPr>
        <p:spPr>
          <a:xfrm>
            <a:off x="784735" y="2649714"/>
            <a:ext cx="10896600" cy="7215900"/>
          </a:xfrm>
          <a:prstGeom prst="rect">
            <a:avLst/>
          </a:prstGeom>
          <a:noFill/>
          <a:ln>
            <a:noFill/>
          </a:ln>
        </p:spPr>
        <p:txBody>
          <a:bodyPr anchorCtr="0" anchor="t" bIns="0" lIns="0" spcFirstLastPara="1" rIns="0" wrap="square" tIns="0">
            <a:spAutoFit/>
          </a:bodyPr>
          <a:lstStyle/>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Inspiracja do innowacji:</a:t>
            </a:r>
            <a:endParaRPr b="1"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Wspiera kreatywność w projektowaniu, umożliwiając tworzenie unikalnych i spersonalizowanych produktów.</a:t>
            </a:r>
            <a:endParaRPr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Zachęca firmy do przemyślenia strategii produkcji i wykorzystania materiałów.</a:t>
            </a:r>
            <a:endParaRPr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Możliwości ekonomiczne:</a:t>
            </a:r>
            <a:endParaRPr b="1"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Otwiera nowe rynki dla zrównoważonych i etycznych produktów modowych.</a:t>
            </a:r>
            <a:endParaRPr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Tworzy miejsca pracy w małoskalowej produkcji i rzemiośle.</a:t>
            </a:r>
            <a:endParaRPr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Świadomość konsumentów:</a:t>
            </a:r>
            <a:endParaRPr b="1"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Edukacja konsumentów na temat zrównoważonego rozwoju i wpływu ich decyzji zakupowych.</a:t>
            </a:r>
            <a:endParaRPr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Promowanie kultury świadomej konsumpcji i ograniczania odpadów.</a:t>
            </a:r>
            <a:endParaRPr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Redukcja mikroplastików:</a:t>
            </a:r>
            <a:endParaRPr b="1"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Upcykling ogranicza zależność od materiałów syntetycznych, które uwalniają mikroplastiki podczas prania.</a:t>
            </a:r>
            <a:endParaRPr sz="1700">
              <a:solidFill>
                <a:srgbClr val="1E2328"/>
              </a:solidFill>
              <a:latin typeface="Montserrat"/>
              <a:ea typeface="Montserrat"/>
              <a:cs typeface="Montserrat"/>
              <a:sym typeface="Montserrat"/>
            </a:endParaRPr>
          </a:p>
          <a:p>
            <a:pPr indent="0" lvl="0" marL="0" marR="0" rtl="0" algn="l">
              <a:lnSpc>
                <a:spcPct val="176000"/>
              </a:lnSpc>
              <a:spcBef>
                <a:spcPts val="0"/>
              </a:spcBef>
              <a:spcAft>
                <a:spcPts val="0"/>
              </a:spcAft>
              <a:buNone/>
            </a:pPr>
            <a:r>
              <a:rPr b="1" lang="en-US" sz="1700">
                <a:solidFill>
                  <a:srgbClr val="1E2328"/>
                </a:solidFill>
                <a:latin typeface="Montserrat"/>
                <a:ea typeface="Montserrat"/>
                <a:cs typeface="Montserrat"/>
                <a:sym typeface="Montserrat"/>
              </a:rPr>
              <a:t>Wsparcie dla lokalnych społeczności:</a:t>
            </a:r>
            <a:endParaRPr b="1" sz="1700">
              <a:solidFill>
                <a:srgbClr val="1E2328"/>
              </a:solidFill>
              <a:latin typeface="Montserrat"/>
              <a:ea typeface="Montserrat"/>
              <a:cs typeface="Montserrat"/>
              <a:sym typeface="Montserrat"/>
            </a:endParaRPr>
          </a:p>
          <a:p>
            <a:pPr indent="-285750" lvl="0" marL="285750" marR="0" rtl="0" algn="l">
              <a:lnSpc>
                <a:spcPct val="176000"/>
              </a:lnSpc>
              <a:spcBef>
                <a:spcPts val="0"/>
              </a:spcBef>
              <a:spcAft>
                <a:spcPts val="0"/>
              </a:spcAft>
              <a:buClr>
                <a:srgbClr val="1E2328"/>
              </a:buClr>
              <a:buSzPts val="1700"/>
              <a:buFont typeface="Arial"/>
              <a:buChar char="•"/>
            </a:pPr>
            <a:r>
              <a:rPr lang="en-US" sz="1700">
                <a:solidFill>
                  <a:srgbClr val="1E2328"/>
                </a:solidFill>
                <a:latin typeface="Montserrat"/>
                <a:ea typeface="Montserrat"/>
                <a:cs typeface="Montserrat"/>
                <a:sym typeface="Montserrat"/>
              </a:rPr>
              <a:t>Zachęca do lokalnego pozyskiwania surowców i produkcji, wspierając małe firmy i rzemieślników.</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1E2328"/>
              </a:solidFill>
              <a:latin typeface="Montserrat"/>
              <a:ea typeface="Montserrat"/>
              <a:cs typeface="Montserrat"/>
              <a:sym typeface="Montserrat"/>
            </a:endParaRPr>
          </a:p>
        </p:txBody>
      </p:sp>
      <p:pic>
        <p:nvPicPr>
          <p:cNvPr id="578" name="Google Shape;578;p22"/>
          <p:cNvPicPr preferRelativeResize="0"/>
          <p:nvPr/>
        </p:nvPicPr>
        <p:blipFill rotWithShape="1">
          <a:blip r:embed="rId4">
            <a:alphaModFix/>
          </a:blip>
          <a:srcRect b="0" l="0" r="0" t="0"/>
          <a:stretch/>
        </p:blipFill>
        <p:spPr>
          <a:xfrm>
            <a:off x="11582400" y="2171700"/>
            <a:ext cx="4667277" cy="6892143"/>
          </a:xfrm>
          <a:prstGeom prst="rect">
            <a:avLst/>
          </a:prstGeom>
          <a:noFill/>
          <a:ln>
            <a:noFill/>
          </a:ln>
        </p:spPr>
      </p:pic>
      <p:sp>
        <p:nvSpPr>
          <p:cNvPr id="579" name="Google Shape;579;p22"/>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580" name="Google Shape;580;p22"/>
          <p:cNvSpPr txBox="1"/>
          <p:nvPr/>
        </p:nvSpPr>
        <p:spPr>
          <a:xfrm>
            <a:off x="7191649" y="329400"/>
            <a:ext cx="30555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581" name="Google Shape;581;p22"/>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CF5A"/>
        </a:solidFill>
      </p:bgPr>
    </p:bg>
    <p:spTree>
      <p:nvGrpSpPr>
        <p:cNvPr id="585" name="Shape 585"/>
        <p:cNvGrpSpPr/>
        <p:nvPr/>
      </p:nvGrpSpPr>
      <p:grpSpPr>
        <a:xfrm>
          <a:off x="0" y="0"/>
          <a:ext cx="0" cy="0"/>
          <a:chOff x="0" y="0"/>
          <a:chExt cx="0" cy="0"/>
        </a:xfrm>
      </p:grpSpPr>
      <p:grpSp>
        <p:nvGrpSpPr>
          <p:cNvPr id="586" name="Google Shape;586;p23"/>
          <p:cNvGrpSpPr/>
          <p:nvPr/>
        </p:nvGrpSpPr>
        <p:grpSpPr>
          <a:xfrm>
            <a:off x="0" y="0"/>
            <a:ext cx="18288000" cy="10287000"/>
            <a:chOff x="0" y="0"/>
            <a:chExt cx="24384000" cy="13716000"/>
          </a:xfrm>
        </p:grpSpPr>
        <p:cxnSp>
          <p:nvCxnSpPr>
            <p:cNvPr id="587" name="Google Shape;587;p23"/>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588" name="Google Shape;588;p23"/>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589" name="Google Shape;589;p23"/>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p23"/>
          <p:cNvGrpSpPr/>
          <p:nvPr/>
        </p:nvGrpSpPr>
        <p:grpSpPr>
          <a:xfrm>
            <a:off x="228600" y="1312606"/>
            <a:ext cx="16172816" cy="5686328"/>
            <a:chOff x="-12652123" y="-1861671"/>
            <a:chExt cx="21563755" cy="7581771"/>
          </a:xfrm>
        </p:grpSpPr>
        <p:grpSp>
          <p:nvGrpSpPr>
            <p:cNvPr id="591" name="Google Shape;591;p23"/>
            <p:cNvGrpSpPr/>
            <p:nvPr/>
          </p:nvGrpSpPr>
          <p:grpSpPr>
            <a:xfrm>
              <a:off x="-12652123" y="-1861671"/>
              <a:ext cx="21563755" cy="7581771"/>
              <a:chOff x="-7532427" y="-1108344"/>
              <a:chExt cx="12837957" cy="4513799"/>
            </a:xfrm>
          </p:grpSpPr>
          <p:sp>
            <p:nvSpPr>
              <p:cNvPr id="592" name="Google Shape;592;p23"/>
              <p:cNvSpPr/>
              <p:nvPr/>
            </p:nvSpPr>
            <p:spPr>
              <a:xfrm>
                <a:off x="-7532427" y="-1108344"/>
                <a:ext cx="12837957" cy="742434"/>
              </a:xfrm>
              <a:custGeom>
                <a:rect b="b" l="l" r="r" t="t"/>
                <a:pathLst>
                  <a:path extrusionOk="0" h="3405455" w="5039406">
                    <a:moveTo>
                      <a:pt x="0" y="0"/>
                    </a:moveTo>
                    <a:lnTo>
                      <a:pt x="5039406" y="0"/>
                    </a:lnTo>
                    <a:lnTo>
                      <a:pt x="5039406" y="3405455"/>
                    </a:lnTo>
                    <a:lnTo>
                      <a:pt x="0" y="3405455"/>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3" name="Google Shape;593;p23"/>
              <p:cNvSpPr txBox="1"/>
              <p:nvPr/>
            </p:nvSpPr>
            <p:spPr>
              <a:xfrm>
                <a:off x="0" y="0"/>
                <a:ext cx="5039406" cy="3405455"/>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4" name="Google Shape;594;p23"/>
            <p:cNvSpPr txBox="1"/>
            <p:nvPr/>
          </p:nvSpPr>
          <p:spPr>
            <a:xfrm>
              <a:off x="-12245723" y="-1845312"/>
              <a:ext cx="20117400" cy="8208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Clr>
                  <a:srgbClr val="000000"/>
                </a:buClr>
                <a:buSzPts val="4000"/>
                <a:buFont typeface="Arial"/>
                <a:buNone/>
              </a:pPr>
              <a:r>
                <a:rPr lang="en-US" sz="4000">
                  <a:solidFill>
                    <a:srgbClr val="FFFFFF"/>
                  </a:solidFill>
                  <a:latin typeface="DM Serif Display"/>
                  <a:ea typeface="DM Serif Display"/>
                  <a:cs typeface="DM Serif Display"/>
                  <a:sym typeface="DM Serif Display"/>
                </a:rPr>
                <a:t>Marki odnoszące sukces w upcyklingu</a:t>
              </a:r>
              <a:endParaRPr b="0" i="0" sz="4000" u="none" cap="none" strike="noStrike">
                <a:solidFill>
                  <a:srgbClr val="FFFFFF"/>
                </a:solidFill>
                <a:latin typeface="DM Serif Display"/>
                <a:ea typeface="DM Serif Display"/>
                <a:cs typeface="DM Serif Display"/>
                <a:sym typeface="DM Serif Display"/>
              </a:endParaRPr>
            </a:p>
          </p:txBody>
        </p:sp>
      </p:grpSp>
      <p:sp>
        <p:nvSpPr>
          <p:cNvPr id="595" name="Google Shape;595;p23"/>
          <p:cNvSpPr txBox="1"/>
          <p:nvPr/>
        </p:nvSpPr>
        <p:spPr>
          <a:xfrm>
            <a:off x="508000" y="2536566"/>
            <a:ext cx="7709100" cy="786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sng">
                <a:solidFill>
                  <a:schemeClr val="dk1"/>
                </a:solidFill>
                <a:latin typeface="Montserrat"/>
                <a:ea typeface="Montserrat"/>
                <a:cs typeface="Montserrat"/>
                <a:sym typeface="Montserrat"/>
              </a:rPr>
              <a:t>Patagonia (USA)</a:t>
            </a:r>
            <a:endParaRPr b="1" i="1" sz="20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Skupienie: Odzież outdoorowa wykonana z materiałów upcyklingowych i pochodzących z recyklingu.</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Znane projekty: Inicjatywa Worn Wear, która naprawia i upcyklinguje uszkodzony sprzęt.</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Wpływ: Wspiera gospodarkę o obiegu zamkniętym poprzez ograniczanie odpadów tekstylnych i wydłużanie życia produktów.</a:t>
            </a:r>
            <a:endParaRPr b="1" i="1" sz="18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i="1" sz="20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i="1" lang="en-US" sz="2000" u="sng">
                <a:solidFill>
                  <a:schemeClr val="dk1"/>
                </a:solidFill>
                <a:latin typeface="Montserrat"/>
                <a:ea typeface="Montserrat"/>
                <a:cs typeface="Montserrat"/>
                <a:sym typeface="Montserrat"/>
              </a:rPr>
              <a:t>Looptworks (USA)</a:t>
            </a:r>
            <a:endParaRPr b="1" i="1" sz="20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Skupienie: Torby, akcesoria i odzież wykonane z nadwyżek materiałów i tkanin deadstock.</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Znane produkty: Upcyklingowane pokrowce na laptopy wykonane ze ścinków pianki do skafandrów.</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Wpływ: Zapobiega powstawaniu odpadów, wykorzystując materiały przed- i po-konsumenckie.</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Strona internetowa: Looptworks</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i="1" sz="20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i="1" lang="en-US" sz="1900" u="sng">
                <a:solidFill>
                  <a:schemeClr val="dk1"/>
                </a:solidFill>
                <a:latin typeface="Montserrat"/>
                <a:ea typeface="Montserrat"/>
                <a:cs typeface="Montserrat"/>
                <a:sym typeface="Montserrat"/>
              </a:rPr>
              <a:t>Elvis &amp; Kresse (UK)</a:t>
            </a:r>
            <a:endParaRPr b="1" i="1" sz="19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Skupienie: Luksusowe akcesoria wykonane z upcyklingowanych węży strażackich, skór i innych materiałów.</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Znane produkty: Torby, portfele i paski wykonane z wycofanych z użycia węży strażackich.</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Wpływ: Odprowadza materiały nie nadające się do recyklingu z wysypisk i przekazuje 50% zysków na cele charytatywne.</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Strona internetowa: Elvis &amp; Kresse</a:t>
            </a:r>
            <a:endParaRPr b="1" i="1" sz="18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96" name="Google Shape;596;p23"/>
          <p:cNvSpPr txBox="1"/>
          <p:nvPr/>
        </p:nvSpPr>
        <p:spPr>
          <a:xfrm>
            <a:off x="9047184" y="2653840"/>
            <a:ext cx="6786900" cy="504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sng">
                <a:solidFill>
                  <a:schemeClr val="dk1"/>
                </a:solidFill>
                <a:latin typeface="Montserrat"/>
                <a:ea typeface="Montserrat"/>
                <a:cs typeface="Montserrat"/>
                <a:sym typeface="Montserrat"/>
              </a:rPr>
              <a:t>Tonlé (Kambodża)</a:t>
            </a:r>
            <a:endParaRPr b="1" sz="20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Skupienie: Moda zero-waste wykorzystująca ścinki z fabryk odzieżowych.</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Znane produkty: Ręcznie wykonane ubrania z pozostałości materiałów (deadstock).</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Wpływ: Redukuje odpady tekstylne, jednocześnie wspierając lokalnych rzemieślników.</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Strona internetowa: Tonlé</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i="1" sz="2000" u="sng">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i="1" lang="en-US" sz="1800" u="sng">
                <a:solidFill>
                  <a:schemeClr val="dk1"/>
                </a:solidFill>
                <a:latin typeface="Montserrat"/>
                <a:ea typeface="Montserrat"/>
                <a:cs typeface="Montserrat"/>
                <a:sym typeface="Montserrat"/>
              </a:rPr>
              <a:t>UpFuse (Egipt)</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Skupienie: Torby i akcesoria wykonane z upcyklingu plastikowych toreb i materiałów opakowaniowych.</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Znane produkty: Stylowe plecaki, torby typu tote i portfele.</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Wpływ: Ogranicza zanieczyszczenie plastikiem, zapewniając jednocześnie miejsca pracy w systemie fair-trade.</a:t>
            </a:r>
            <a:endParaRPr b="1" sz="18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rPr b="1" lang="en-US" sz="1800">
                <a:solidFill>
                  <a:schemeClr val="lt1"/>
                </a:solidFill>
                <a:latin typeface="Montserrat"/>
                <a:ea typeface="Montserrat"/>
                <a:cs typeface="Montserrat"/>
                <a:sym typeface="Montserrat"/>
              </a:rPr>
              <a:t>Strona internetowa: UpFuse</a:t>
            </a:r>
            <a:endParaRPr b="1" sz="1800">
              <a:solidFill>
                <a:schemeClr val="lt1"/>
              </a:solidFill>
              <a:latin typeface="Montserrat"/>
              <a:ea typeface="Montserrat"/>
              <a:cs typeface="Montserrat"/>
              <a:sym typeface="Montserrat"/>
            </a:endParaRPr>
          </a:p>
        </p:txBody>
      </p:sp>
      <p:pic>
        <p:nvPicPr>
          <p:cNvPr id="597" name="Google Shape;597;p23"/>
          <p:cNvPicPr preferRelativeResize="0"/>
          <p:nvPr/>
        </p:nvPicPr>
        <p:blipFill rotWithShape="1">
          <a:blip r:embed="rId4">
            <a:alphaModFix/>
          </a:blip>
          <a:srcRect b="0" l="0" r="0" t="0"/>
          <a:stretch/>
        </p:blipFill>
        <p:spPr>
          <a:xfrm>
            <a:off x="14334005" y="7913889"/>
            <a:ext cx="1835244" cy="2121009"/>
          </a:xfrm>
          <a:prstGeom prst="rect">
            <a:avLst/>
          </a:prstGeom>
          <a:noFill/>
          <a:ln>
            <a:noFill/>
          </a:ln>
        </p:spPr>
      </p:pic>
      <p:sp>
        <p:nvSpPr>
          <p:cNvPr id="598" name="Google Shape;598;p23"/>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599" name="Google Shape;599;p23"/>
          <p:cNvSpPr txBox="1"/>
          <p:nvPr/>
        </p:nvSpPr>
        <p:spPr>
          <a:xfrm>
            <a:off x="7191649" y="329400"/>
            <a:ext cx="31020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600" name="Google Shape;600;p23"/>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id="605" name="Google Shape;605;p24"/>
          <p:cNvPicPr preferRelativeResize="0"/>
          <p:nvPr/>
        </p:nvPicPr>
        <p:blipFill rotWithShape="1">
          <a:blip r:embed="rId3">
            <a:alphaModFix/>
          </a:blip>
          <a:srcRect b="0" l="0" r="0" t="0"/>
          <a:stretch/>
        </p:blipFill>
        <p:spPr>
          <a:xfrm>
            <a:off x="12492" y="1030168"/>
            <a:ext cx="5422796" cy="8252981"/>
          </a:xfrm>
          <a:prstGeom prst="rect">
            <a:avLst/>
          </a:prstGeom>
          <a:noFill/>
          <a:ln>
            <a:noFill/>
          </a:ln>
        </p:spPr>
      </p:pic>
      <p:grpSp>
        <p:nvGrpSpPr>
          <p:cNvPr id="606" name="Google Shape;606;p24"/>
          <p:cNvGrpSpPr/>
          <p:nvPr/>
        </p:nvGrpSpPr>
        <p:grpSpPr>
          <a:xfrm>
            <a:off x="0" y="8881416"/>
            <a:ext cx="16675329" cy="1405584"/>
            <a:chOff x="0" y="0"/>
            <a:chExt cx="12414639" cy="4794250"/>
          </a:xfrm>
        </p:grpSpPr>
        <p:grpSp>
          <p:nvGrpSpPr>
            <p:cNvPr id="607" name="Google Shape;607;p24"/>
            <p:cNvGrpSpPr/>
            <p:nvPr/>
          </p:nvGrpSpPr>
          <p:grpSpPr>
            <a:xfrm>
              <a:off x="0" y="1365250"/>
              <a:ext cx="12414639" cy="3429000"/>
              <a:chOff x="0" y="0"/>
              <a:chExt cx="7391041" cy="2041451"/>
            </a:xfrm>
          </p:grpSpPr>
          <p:sp>
            <p:nvSpPr>
              <p:cNvPr id="608" name="Google Shape;608;p24"/>
              <p:cNvSpPr/>
              <p:nvPr/>
            </p:nvSpPr>
            <p:spPr>
              <a:xfrm>
                <a:off x="0" y="0"/>
                <a:ext cx="7391041" cy="2041451"/>
              </a:xfrm>
              <a:custGeom>
                <a:rect b="b" l="l" r="r" t="t"/>
                <a:pathLst>
                  <a:path extrusionOk="0" h="2041451" w="7391041">
                    <a:moveTo>
                      <a:pt x="0" y="0"/>
                    </a:moveTo>
                    <a:lnTo>
                      <a:pt x="7391041" y="0"/>
                    </a:lnTo>
                    <a:lnTo>
                      <a:pt x="7391041" y="2041451"/>
                    </a:lnTo>
                    <a:lnTo>
                      <a:pt x="0" y="2041451"/>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9" name="Google Shape;609;p24"/>
              <p:cNvSpPr txBox="1"/>
              <p:nvPr/>
            </p:nvSpPr>
            <p:spPr>
              <a:xfrm>
                <a:off x="0" y="0"/>
                <a:ext cx="7391041" cy="2041451"/>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0" name="Google Shape;610;p24"/>
            <p:cNvGrpSpPr/>
            <p:nvPr/>
          </p:nvGrpSpPr>
          <p:grpSpPr>
            <a:xfrm>
              <a:off x="0" y="0"/>
              <a:ext cx="1371600" cy="1365250"/>
              <a:chOff x="0" y="0"/>
              <a:chExt cx="816580" cy="812800"/>
            </a:xfrm>
          </p:grpSpPr>
          <p:sp>
            <p:nvSpPr>
              <p:cNvPr id="611" name="Google Shape;611;p24"/>
              <p:cNvSpPr/>
              <p:nvPr/>
            </p:nvSpPr>
            <p:spPr>
              <a:xfrm>
                <a:off x="0" y="0"/>
                <a:ext cx="816580" cy="812800"/>
              </a:xfrm>
              <a:custGeom>
                <a:rect b="b" l="l" r="r" t="t"/>
                <a:pathLst>
                  <a:path extrusionOk="0" h="812800" w="816580">
                    <a:moveTo>
                      <a:pt x="0" y="0"/>
                    </a:moveTo>
                    <a:lnTo>
                      <a:pt x="816580" y="0"/>
                    </a:lnTo>
                    <a:lnTo>
                      <a:pt x="816580" y="812800"/>
                    </a:lnTo>
                    <a:lnTo>
                      <a:pt x="0" y="812800"/>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2" name="Google Shape;612;p24"/>
              <p:cNvSpPr txBox="1"/>
              <p:nvPr/>
            </p:nvSpPr>
            <p:spPr>
              <a:xfrm>
                <a:off x="0" y="0"/>
                <a:ext cx="81658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613" name="Google Shape;613;p24"/>
          <p:cNvGrpSpPr/>
          <p:nvPr/>
        </p:nvGrpSpPr>
        <p:grpSpPr>
          <a:xfrm>
            <a:off x="0" y="0"/>
            <a:ext cx="18288000" cy="10287000"/>
            <a:chOff x="0" y="0"/>
            <a:chExt cx="24384000" cy="13716000"/>
          </a:xfrm>
        </p:grpSpPr>
        <p:cxnSp>
          <p:nvCxnSpPr>
            <p:cNvPr id="614" name="Google Shape;614;p24"/>
            <p:cNvCxnSpPr/>
            <p:nvPr/>
          </p:nvCxnSpPr>
          <p:spPr>
            <a:xfrm rot="10800000">
              <a:off x="22233774" y="0"/>
              <a:ext cx="0" cy="13716000"/>
            </a:xfrm>
            <a:prstGeom prst="straightConnector1">
              <a:avLst/>
            </a:prstGeom>
            <a:noFill/>
            <a:ln cap="flat" cmpd="sng" w="12700">
              <a:solidFill>
                <a:srgbClr val="000000"/>
              </a:solidFill>
              <a:prstDash val="solid"/>
              <a:round/>
              <a:headEnd len="sm" w="sm" type="none"/>
              <a:tailEnd len="sm" w="sm" type="none"/>
            </a:ln>
          </p:spPr>
        </p:cxnSp>
        <p:cxnSp>
          <p:nvCxnSpPr>
            <p:cNvPr id="615" name="Google Shape;615;p24"/>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616" name="Google Shape;616;p24"/>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p24"/>
          <p:cNvGrpSpPr/>
          <p:nvPr/>
        </p:nvGrpSpPr>
        <p:grpSpPr>
          <a:xfrm>
            <a:off x="9811225" y="7672387"/>
            <a:ext cx="6089217" cy="948117"/>
            <a:chOff x="0" y="-57150"/>
            <a:chExt cx="8118956" cy="1264155"/>
          </a:xfrm>
        </p:grpSpPr>
        <p:sp>
          <p:nvSpPr>
            <p:cNvPr id="618" name="Google Shape;618;p24"/>
            <p:cNvSpPr txBox="1"/>
            <p:nvPr/>
          </p:nvSpPr>
          <p:spPr>
            <a:xfrm>
              <a:off x="0" y="-57150"/>
              <a:ext cx="7208435" cy="57417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500"/>
                <a:buFont typeface="Arial"/>
                <a:buNone/>
              </a:pPr>
              <a:r>
                <a:t/>
              </a:r>
              <a:endParaRPr b="0" i="0" sz="2500" u="none" cap="none" strike="noStrike">
                <a:solidFill>
                  <a:srgbClr val="1E2328"/>
                </a:solidFill>
                <a:latin typeface="DM Serif Display"/>
                <a:ea typeface="DM Serif Display"/>
                <a:cs typeface="DM Serif Display"/>
                <a:sym typeface="DM Serif Display"/>
              </a:endParaRPr>
            </a:p>
          </p:txBody>
        </p:sp>
        <p:sp>
          <p:nvSpPr>
            <p:cNvPr id="619" name="Google Shape;619;p24"/>
            <p:cNvSpPr txBox="1"/>
            <p:nvPr/>
          </p:nvSpPr>
          <p:spPr>
            <a:xfrm>
              <a:off x="0" y="690880"/>
              <a:ext cx="8118956" cy="5161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grpSp>
      <p:cxnSp>
        <p:nvCxnSpPr>
          <p:cNvPr id="620" name="Google Shape;620;p24"/>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621" name="Google Shape;621;p24"/>
          <p:cNvGrpSpPr/>
          <p:nvPr/>
        </p:nvGrpSpPr>
        <p:grpSpPr>
          <a:xfrm>
            <a:off x="5672004" y="1133176"/>
            <a:ext cx="11697027" cy="994360"/>
            <a:chOff x="-1610791" y="279836"/>
            <a:chExt cx="15596035" cy="1325813"/>
          </a:xfrm>
        </p:grpSpPr>
        <p:sp>
          <p:nvSpPr>
            <p:cNvPr id="622" name="Google Shape;622;p24"/>
            <p:cNvSpPr txBox="1"/>
            <p:nvPr/>
          </p:nvSpPr>
          <p:spPr>
            <a:xfrm>
              <a:off x="-1610791" y="1154414"/>
              <a:ext cx="15360306" cy="45123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99"/>
                <a:buFont typeface="Arial"/>
                <a:buNone/>
              </a:pPr>
              <a:r>
                <a:t/>
              </a:r>
              <a:endParaRPr b="1" i="0" sz="2200" u="none" cap="none" strike="noStrike">
                <a:solidFill>
                  <a:srgbClr val="1E2328"/>
                </a:solidFill>
                <a:latin typeface="Montserrat"/>
                <a:ea typeface="Montserrat"/>
                <a:cs typeface="Montserrat"/>
                <a:sym typeface="Montserrat"/>
              </a:endParaRPr>
            </a:p>
          </p:txBody>
        </p:sp>
        <p:sp>
          <p:nvSpPr>
            <p:cNvPr id="623" name="Google Shape;623;p24"/>
            <p:cNvSpPr txBox="1"/>
            <p:nvPr/>
          </p:nvSpPr>
          <p:spPr>
            <a:xfrm>
              <a:off x="-1307003" y="279836"/>
              <a:ext cx="15292247" cy="8207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rgbClr val="1E2328"/>
                  </a:solidFill>
                  <a:latin typeface="Montserrat"/>
                  <a:ea typeface="Montserrat"/>
                  <a:cs typeface="Montserrat"/>
                  <a:sym typeface="Montserrat"/>
                </a:rPr>
                <a:t>Zadanie Grupowe</a:t>
              </a:r>
              <a:endParaRPr b="1" i="0" sz="4000" u="none" cap="none" strike="noStrike">
                <a:solidFill>
                  <a:srgbClr val="1E2328"/>
                </a:solidFill>
                <a:latin typeface="Montserrat"/>
                <a:ea typeface="Montserrat"/>
                <a:cs typeface="Montserrat"/>
                <a:sym typeface="Montserrat"/>
              </a:endParaRPr>
            </a:p>
          </p:txBody>
        </p:sp>
      </p:grpSp>
      <p:sp>
        <p:nvSpPr>
          <p:cNvPr id="624" name="Google Shape;624;p24"/>
          <p:cNvSpPr txBox="1"/>
          <p:nvPr/>
        </p:nvSpPr>
        <p:spPr>
          <a:xfrm>
            <a:off x="4575175" y="4965184"/>
            <a:ext cx="91503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5" name="Google Shape;625;p24"/>
          <p:cNvSpPr txBox="1"/>
          <p:nvPr/>
        </p:nvSpPr>
        <p:spPr>
          <a:xfrm>
            <a:off x="5899845" y="2794471"/>
            <a:ext cx="91491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rgbClr val="1E2328"/>
                </a:solidFill>
                <a:latin typeface="Montserrat"/>
                <a:ea typeface="Montserrat"/>
                <a:cs typeface="Montserrat"/>
                <a:sym typeface="Montserrat"/>
              </a:rPr>
              <a:t>Znajdź przykłady w Twojej okolicy firm lub organizacji pozarządowych zajmujących się upcyklingiem, recyklingiem i downcyklingiem.</a:t>
            </a:r>
            <a:endParaRPr sz="28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t/>
            </a:r>
            <a:endParaRPr sz="28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lang="en-US" sz="2800">
                <a:solidFill>
                  <a:srgbClr val="1E2328"/>
                </a:solidFill>
                <a:latin typeface="Montserrat"/>
                <a:ea typeface="Montserrat"/>
                <a:cs typeface="Montserrat"/>
                <a:sym typeface="Montserrat"/>
              </a:rPr>
              <a:t>Czy istnieje coś, co łączy te przedsiębiorstwa? Przeanalizuj, w jaki sposób docierają do swoich grup docelowych.</a:t>
            </a:r>
            <a:endParaRPr sz="28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t/>
            </a:r>
            <a:endParaRPr sz="28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lang="en-US" sz="2800">
                <a:solidFill>
                  <a:srgbClr val="1E2328"/>
                </a:solidFill>
                <a:latin typeface="Montserrat"/>
                <a:ea typeface="Montserrat"/>
                <a:cs typeface="Montserrat"/>
                <a:sym typeface="Montserrat"/>
              </a:rPr>
              <a:t>To zadanie wprowadzi nas w kolejny rozdział.</a:t>
            </a:r>
            <a:endParaRPr sz="2800">
              <a:solidFill>
                <a:srgbClr val="1E2328"/>
              </a:solidFill>
              <a:latin typeface="Montserrat"/>
              <a:ea typeface="Montserrat"/>
              <a:cs typeface="Montserrat"/>
              <a:sym typeface="Montserrat"/>
            </a:endParaRPr>
          </a:p>
        </p:txBody>
      </p:sp>
      <p:sp>
        <p:nvSpPr>
          <p:cNvPr id="626" name="Google Shape;626;p24"/>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627" name="Google Shape;627;p24"/>
          <p:cNvSpPr txBox="1"/>
          <p:nvPr/>
        </p:nvSpPr>
        <p:spPr>
          <a:xfrm>
            <a:off x="7191649" y="329400"/>
            <a:ext cx="30555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628" name="Google Shape;628;p24"/>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grpSp>
        <p:nvGrpSpPr>
          <p:cNvPr id="633" name="Google Shape;633;p25"/>
          <p:cNvGrpSpPr/>
          <p:nvPr/>
        </p:nvGrpSpPr>
        <p:grpSpPr>
          <a:xfrm>
            <a:off x="0" y="0"/>
            <a:ext cx="18288000" cy="10287000"/>
            <a:chOff x="0" y="0"/>
            <a:chExt cx="24384000" cy="13716000"/>
          </a:xfrm>
        </p:grpSpPr>
        <p:cxnSp>
          <p:nvCxnSpPr>
            <p:cNvPr id="634" name="Google Shape;634;p25"/>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635" name="Google Shape;635;p25"/>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636" name="Google Shape;636;p25"/>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sp>
        <p:sp>
          <p:nvSpPr>
            <p:cNvPr id="637" name="Google Shape;637;p25"/>
            <p:cNvSpPr txBox="1"/>
            <p:nvPr/>
          </p:nvSpPr>
          <p:spPr>
            <a:xfrm>
              <a:off x="9588865" y="439200"/>
              <a:ext cx="4105200" cy="11385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grpSp>
      <p:grpSp>
        <p:nvGrpSpPr>
          <p:cNvPr id="638" name="Google Shape;638;p25"/>
          <p:cNvGrpSpPr/>
          <p:nvPr/>
        </p:nvGrpSpPr>
        <p:grpSpPr>
          <a:xfrm>
            <a:off x="0" y="5674870"/>
            <a:ext cx="2839729" cy="4612130"/>
            <a:chOff x="0" y="0"/>
            <a:chExt cx="2254172" cy="3661101"/>
          </a:xfrm>
        </p:grpSpPr>
        <p:sp>
          <p:nvSpPr>
            <p:cNvPr id="639" name="Google Shape;639;p25"/>
            <p:cNvSpPr/>
            <p:nvPr/>
          </p:nvSpPr>
          <p:spPr>
            <a:xfrm>
              <a:off x="0" y="0"/>
              <a:ext cx="2254172" cy="3661101"/>
            </a:xfrm>
            <a:custGeom>
              <a:rect b="b" l="l" r="r" t="t"/>
              <a:pathLst>
                <a:path extrusionOk="0" h="3661101" w="2254172">
                  <a:moveTo>
                    <a:pt x="0" y="0"/>
                  </a:moveTo>
                  <a:lnTo>
                    <a:pt x="2254172" y="0"/>
                  </a:lnTo>
                  <a:lnTo>
                    <a:pt x="2254172" y="3661101"/>
                  </a:lnTo>
                  <a:lnTo>
                    <a:pt x="0" y="3661101"/>
                  </a:lnTo>
                  <a:close/>
                </a:path>
              </a:pathLst>
            </a:custGeom>
            <a:solidFill>
              <a:srgbClr val="000000"/>
            </a:solidFill>
            <a:ln>
              <a:noFill/>
            </a:ln>
          </p:spPr>
        </p:sp>
        <p:sp>
          <p:nvSpPr>
            <p:cNvPr id="640" name="Google Shape;640;p25"/>
            <p:cNvSpPr txBox="1"/>
            <p:nvPr/>
          </p:nvSpPr>
          <p:spPr>
            <a:xfrm>
              <a:off x="0" y="0"/>
              <a:ext cx="2254171" cy="3661101"/>
            </a:xfrm>
            <a:prstGeom prst="rect">
              <a:avLst/>
            </a:prstGeom>
            <a:noFill/>
            <a:ln>
              <a:noFill/>
            </a:ln>
          </p:spPr>
          <p:txBody>
            <a:bodyPr anchorCtr="0" anchor="ctr" bIns="50800" lIns="50800" spcFirstLastPara="1" rIns="50800" wrap="square" tIns="50800">
              <a:noAutofit/>
            </a:bodyPr>
            <a:lstStyle/>
            <a:p>
              <a:pPr indent="0" lvl="0" marL="0" marR="0" rtl="0" algn="ctr">
                <a:lnSpc>
                  <a:spcPct val="177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41" name="Google Shape;641;p25"/>
          <p:cNvGrpSpPr/>
          <p:nvPr/>
        </p:nvGrpSpPr>
        <p:grpSpPr>
          <a:xfrm>
            <a:off x="0" y="1033462"/>
            <a:ext cx="16672328" cy="4745461"/>
            <a:chOff x="0" y="0"/>
            <a:chExt cx="3605891" cy="1026348"/>
          </a:xfrm>
        </p:grpSpPr>
        <p:sp>
          <p:nvSpPr>
            <p:cNvPr id="642" name="Google Shape;642;p25"/>
            <p:cNvSpPr/>
            <p:nvPr/>
          </p:nvSpPr>
          <p:spPr>
            <a:xfrm>
              <a:off x="0" y="0"/>
              <a:ext cx="3605891" cy="1026348"/>
            </a:xfrm>
            <a:custGeom>
              <a:rect b="b" l="l" r="r" t="t"/>
              <a:pathLst>
                <a:path extrusionOk="0" h="1026348" w="3605891">
                  <a:moveTo>
                    <a:pt x="0" y="0"/>
                  </a:moveTo>
                  <a:lnTo>
                    <a:pt x="3605891" y="0"/>
                  </a:lnTo>
                  <a:lnTo>
                    <a:pt x="3605891" y="1026348"/>
                  </a:lnTo>
                  <a:lnTo>
                    <a:pt x="0" y="1026348"/>
                  </a:lnTo>
                  <a:close/>
                </a:path>
              </a:pathLst>
            </a:custGeom>
            <a:solidFill>
              <a:srgbClr val="CFCF5A"/>
            </a:solidFill>
            <a:ln>
              <a:noFill/>
            </a:ln>
          </p:spPr>
        </p:sp>
        <p:sp>
          <p:nvSpPr>
            <p:cNvPr id="643" name="Google Shape;643;p25"/>
            <p:cNvSpPr txBox="1"/>
            <p:nvPr/>
          </p:nvSpPr>
          <p:spPr>
            <a:xfrm>
              <a:off x="0" y="0"/>
              <a:ext cx="3605891" cy="1026348"/>
            </a:xfrm>
            <a:prstGeom prst="rect">
              <a:avLst/>
            </a:prstGeom>
            <a:noFill/>
            <a:ln>
              <a:noFill/>
            </a:ln>
          </p:spPr>
          <p:txBody>
            <a:bodyPr anchorCtr="0" anchor="ctr" bIns="50800" lIns="50800" spcFirstLastPara="1" rIns="50800" wrap="square" tIns="50800">
              <a:noAutofit/>
            </a:bodyPr>
            <a:lstStyle/>
            <a:p>
              <a:pPr indent="0" lvl="0" marL="0" marR="0" rtl="0" algn="ctr">
                <a:lnSpc>
                  <a:spcPct val="156857"/>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cxnSp>
        <p:nvCxnSpPr>
          <p:cNvPr id="644" name="Google Shape;644;p25"/>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sp>
        <p:nvSpPr>
          <p:cNvPr id="645" name="Google Shape;645;p25"/>
          <p:cNvSpPr txBox="1"/>
          <p:nvPr/>
        </p:nvSpPr>
        <p:spPr>
          <a:xfrm>
            <a:off x="6228287" y="2683797"/>
            <a:ext cx="58314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latin typeface="DM Serif Display"/>
                <a:ea typeface="DM Serif Display"/>
                <a:cs typeface="DM Serif Display"/>
                <a:sym typeface="DM Serif Display"/>
              </a:rPr>
              <a:t>Podsumowanie rozdziału</a:t>
            </a:r>
            <a:endParaRPr/>
          </a:p>
        </p:txBody>
      </p:sp>
      <p:cxnSp>
        <p:nvCxnSpPr>
          <p:cNvPr id="646" name="Google Shape;646;p25"/>
          <p:cNvCxnSpPr/>
          <p:nvPr/>
        </p:nvCxnSpPr>
        <p:spPr>
          <a:xfrm>
            <a:off x="6286779" y="4691633"/>
            <a:ext cx="719041" cy="4762"/>
          </a:xfrm>
          <a:prstGeom prst="straightConnector1">
            <a:avLst/>
          </a:prstGeom>
          <a:noFill/>
          <a:ln cap="flat" cmpd="sng" w="9525">
            <a:solidFill>
              <a:srgbClr val="000000"/>
            </a:solidFill>
            <a:prstDash val="solid"/>
            <a:round/>
            <a:headEnd len="sm" w="sm" type="none"/>
            <a:tailEnd len="sm" w="sm" type="none"/>
          </a:ln>
        </p:spPr>
      </p:cxnSp>
      <p:sp>
        <p:nvSpPr>
          <p:cNvPr id="647" name="Google Shape;647;p25"/>
          <p:cNvSpPr txBox="1"/>
          <p:nvPr/>
        </p:nvSpPr>
        <p:spPr>
          <a:xfrm>
            <a:off x="6225653" y="6429851"/>
            <a:ext cx="9992700" cy="1354200"/>
          </a:xfrm>
          <a:prstGeom prst="rect">
            <a:avLst/>
          </a:prstGeom>
          <a:noFill/>
          <a:ln>
            <a:noFill/>
          </a:ln>
        </p:spPr>
        <p:txBody>
          <a:bodyPr anchorCtr="0" anchor="t" bIns="0" lIns="0" spcFirstLastPara="1" rIns="0" wrap="square" tIns="0">
            <a:spAutoFit/>
          </a:bodyPr>
          <a:lstStyle/>
          <a:p>
            <a:pPr indent="0" lvl="0" marL="0" marR="0" rtl="0" algn="l">
              <a:lnSpc>
                <a:spcPct val="150022"/>
              </a:lnSpc>
              <a:spcBef>
                <a:spcPts val="0"/>
              </a:spcBef>
              <a:spcAft>
                <a:spcPts val="0"/>
              </a:spcAft>
              <a:buNone/>
            </a:pPr>
            <a:r>
              <a:rPr lang="en-US" sz="2199">
                <a:solidFill>
                  <a:srgbClr val="1E2328"/>
                </a:solidFill>
                <a:latin typeface="Montserrat"/>
                <a:ea typeface="Montserrat"/>
                <a:cs typeface="Montserrat"/>
                <a:sym typeface="Montserrat"/>
              </a:rPr>
              <a:t>Ten rozdział wprowadza kluczowe definicje recyklingu, upcyklingu i downcyklingu. Zawiera krótkie ćwiczenie grupowe i stanowi wprowadzenie teoretyczne przed modułami praktycznymi.</a:t>
            </a:r>
            <a:endParaRPr/>
          </a:p>
        </p:txBody>
      </p:sp>
      <p:grpSp>
        <p:nvGrpSpPr>
          <p:cNvPr id="648" name="Google Shape;648;p25"/>
          <p:cNvGrpSpPr/>
          <p:nvPr/>
        </p:nvGrpSpPr>
        <p:grpSpPr>
          <a:xfrm>
            <a:off x="872748" y="2091441"/>
            <a:ext cx="3622055" cy="7165103"/>
            <a:chOff x="0" y="0"/>
            <a:chExt cx="2620010" cy="5182870"/>
          </a:xfrm>
        </p:grpSpPr>
        <p:sp>
          <p:nvSpPr>
            <p:cNvPr id="649" name="Google Shape;649;p25"/>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5"/>
            <p:cNvSpPr/>
            <p:nvPr/>
          </p:nvSpPr>
          <p:spPr>
            <a:xfrm>
              <a:off x="185420" y="156210"/>
              <a:ext cx="2251710" cy="4876800"/>
            </a:xfrm>
            <a:custGeom>
              <a:rect b="b" l="l" r="r" t="t"/>
              <a:pathLst>
                <a:path extrusionOk="0"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4">
                <a:alphaModFix/>
              </a:blip>
              <a:stretch>
                <a:fillRect b="0" l="-22187" r="-22185"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5"/>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5"/>
            <p:cNvSpPr/>
            <p:nvPr/>
          </p:nvSpPr>
          <p:spPr>
            <a:xfrm>
              <a:off x="1578312" y="187909"/>
              <a:ext cx="66636" cy="63602"/>
            </a:xfrm>
            <a:custGeom>
              <a:rect b="b" l="l" r="r" t="t"/>
              <a:pathLst>
                <a:path extrusionOk="0"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5"/>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5"/>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5"/>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5"/>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5"/>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25"/>
          <p:cNvSpPr/>
          <p:nvPr/>
        </p:nvSpPr>
        <p:spPr>
          <a:xfrm>
            <a:off x="5011788" y="6300121"/>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5">
              <a:alphaModFix/>
            </a:blip>
            <a:stretch>
              <a:fillRect b="0" l="0" r="0" t="0"/>
            </a:stretch>
          </a:blipFill>
          <a:ln>
            <a:noFill/>
          </a:ln>
        </p:spPr>
      </p:sp>
      <p:sp>
        <p:nvSpPr>
          <p:cNvPr id="659" name="Google Shape;659;p25"/>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a:p>
        </p:txBody>
      </p:sp>
      <p:sp>
        <p:nvSpPr>
          <p:cNvPr id="660" name="Google Shape;660;p25"/>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grpSp>
        <p:nvGrpSpPr>
          <p:cNvPr id="665" name="Google Shape;665;p26"/>
          <p:cNvGrpSpPr/>
          <p:nvPr/>
        </p:nvGrpSpPr>
        <p:grpSpPr>
          <a:xfrm>
            <a:off x="0" y="1033462"/>
            <a:ext cx="1028700" cy="9253538"/>
            <a:chOff x="0" y="0"/>
            <a:chExt cx="222487" cy="2001355"/>
          </a:xfrm>
        </p:grpSpPr>
        <p:sp>
          <p:nvSpPr>
            <p:cNvPr id="666" name="Google Shape;666;p26"/>
            <p:cNvSpPr/>
            <p:nvPr/>
          </p:nvSpPr>
          <p:spPr>
            <a:xfrm>
              <a:off x="0" y="0"/>
              <a:ext cx="222487" cy="2001355"/>
            </a:xfrm>
            <a:custGeom>
              <a:rect b="b" l="l" r="r" t="t"/>
              <a:pathLst>
                <a:path extrusionOk="0" h="2001355" w="222487">
                  <a:moveTo>
                    <a:pt x="0" y="0"/>
                  </a:moveTo>
                  <a:lnTo>
                    <a:pt x="222487" y="0"/>
                  </a:lnTo>
                  <a:lnTo>
                    <a:pt x="222487"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7" name="Google Shape;667;p26"/>
            <p:cNvSpPr txBox="1"/>
            <p:nvPr/>
          </p:nvSpPr>
          <p:spPr>
            <a:xfrm>
              <a:off x="0" y="0"/>
              <a:ext cx="222487"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68" name="Google Shape;668;p26"/>
          <p:cNvGrpSpPr/>
          <p:nvPr/>
        </p:nvGrpSpPr>
        <p:grpSpPr>
          <a:xfrm>
            <a:off x="0" y="0"/>
            <a:ext cx="18288000" cy="10287000"/>
            <a:chOff x="0" y="0"/>
            <a:chExt cx="24384000" cy="13716000"/>
          </a:xfrm>
        </p:grpSpPr>
        <p:cxnSp>
          <p:nvCxnSpPr>
            <p:cNvPr id="669" name="Google Shape;669;p26"/>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670" name="Google Shape;670;p26"/>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671" name="Google Shape;671;p26"/>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672" name="Google Shape;672;p26"/>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673" name="Google Shape;673;p26"/>
          <p:cNvGrpSpPr/>
          <p:nvPr/>
        </p:nvGrpSpPr>
        <p:grpSpPr>
          <a:xfrm>
            <a:off x="0" y="4067054"/>
            <a:ext cx="3933182" cy="2152892"/>
            <a:chOff x="0" y="0"/>
            <a:chExt cx="5244242" cy="2870523"/>
          </a:xfrm>
        </p:grpSpPr>
        <p:grpSp>
          <p:nvGrpSpPr>
            <p:cNvPr id="674" name="Google Shape;674;p26"/>
            <p:cNvGrpSpPr/>
            <p:nvPr/>
          </p:nvGrpSpPr>
          <p:grpSpPr>
            <a:xfrm>
              <a:off x="0" y="0"/>
              <a:ext cx="5244242" cy="2870523"/>
              <a:chOff x="0" y="0"/>
              <a:chExt cx="1980673" cy="1084155"/>
            </a:xfrm>
          </p:grpSpPr>
          <p:sp>
            <p:nvSpPr>
              <p:cNvPr id="675" name="Google Shape;675;p26"/>
              <p:cNvSpPr/>
              <p:nvPr/>
            </p:nvSpPr>
            <p:spPr>
              <a:xfrm>
                <a:off x="0" y="0"/>
                <a:ext cx="1980673" cy="1084155"/>
              </a:xfrm>
              <a:custGeom>
                <a:rect b="b" l="l" r="r" t="t"/>
                <a:pathLst>
                  <a:path extrusionOk="0" h="1084155" w="1980673">
                    <a:moveTo>
                      <a:pt x="0" y="0"/>
                    </a:moveTo>
                    <a:lnTo>
                      <a:pt x="1980673" y="0"/>
                    </a:lnTo>
                    <a:lnTo>
                      <a:pt x="1980673" y="1084155"/>
                    </a:lnTo>
                    <a:lnTo>
                      <a:pt x="0" y="1084155"/>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6" name="Google Shape;676;p26"/>
              <p:cNvSpPr txBox="1"/>
              <p:nvPr/>
            </p:nvSpPr>
            <p:spPr>
              <a:xfrm>
                <a:off x="0" y="0"/>
                <a:ext cx="1980673" cy="10841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7" name="Google Shape;677;p26"/>
            <p:cNvSpPr txBox="1"/>
            <p:nvPr/>
          </p:nvSpPr>
          <p:spPr>
            <a:xfrm>
              <a:off x="594936" y="1078965"/>
              <a:ext cx="3453900" cy="7110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Clr>
                  <a:srgbClr val="000000"/>
                </a:buClr>
                <a:buSzPts val="3465"/>
                <a:buFont typeface="Arial"/>
                <a:buNone/>
              </a:pPr>
              <a:r>
                <a:rPr lang="en-US" sz="3465">
                  <a:solidFill>
                    <a:srgbClr val="FFFFFF"/>
                  </a:solidFill>
                  <a:latin typeface="DM Serif Display"/>
                  <a:ea typeface="DM Serif Display"/>
                  <a:cs typeface="DM Serif Display"/>
                  <a:sym typeface="DM Serif Display"/>
                </a:rPr>
                <a:t>Bibliografia</a:t>
              </a:r>
              <a:endParaRPr b="0" i="0" sz="1400" u="none" cap="none" strike="noStrike">
                <a:solidFill>
                  <a:srgbClr val="000000"/>
                </a:solidFill>
                <a:latin typeface="Arial"/>
                <a:ea typeface="Arial"/>
                <a:cs typeface="Arial"/>
                <a:sym typeface="Arial"/>
              </a:endParaRPr>
            </a:p>
          </p:txBody>
        </p:sp>
      </p:grpSp>
      <p:cxnSp>
        <p:nvCxnSpPr>
          <p:cNvPr id="678" name="Google Shape;678;p26"/>
          <p:cNvCxnSpPr/>
          <p:nvPr/>
        </p:nvCxnSpPr>
        <p:spPr>
          <a:xfrm rot="22765">
            <a:off x="10111530" y="4988719"/>
            <a:ext cx="719057" cy="0"/>
          </a:xfrm>
          <a:prstGeom prst="straightConnector1">
            <a:avLst/>
          </a:prstGeom>
          <a:noFill/>
          <a:ln cap="flat" cmpd="sng" w="9525">
            <a:solidFill>
              <a:srgbClr val="CFCF5A"/>
            </a:solidFill>
            <a:prstDash val="solid"/>
            <a:round/>
            <a:headEnd len="sm" w="sm" type="none"/>
            <a:tailEnd len="sm" w="sm" type="none"/>
          </a:ln>
        </p:spPr>
      </p:cxnSp>
      <p:sp>
        <p:nvSpPr>
          <p:cNvPr id="679" name="Google Shape;679;p26"/>
          <p:cNvSpPr txBox="1"/>
          <p:nvPr/>
        </p:nvSpPr>
        <p:spPr>
          <a:xfrm>
            <a:off x="4388525" y="1183500"/>
            <a:ext cx="11951400" cy="8896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Fashion Revolution – „Dlaczego musimy ponownie wykorzystywać i upcyklingować ubrania”</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www.fashionrevolution.org</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The Ellen MacArthur Foundation – „Nowa gospodarka tekstyliów: Przeprojektowanie przyszłości mody”</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www.ellenmacarthurfoundation.org</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Greenpeace International – „Wpływ szybkiej mody na środowisko”</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www.greenpeace.org</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Textile Exchange – „Preferred Fiber &amp; Materials Market Report”</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www.textileexchange.org</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Sustainable Apparel Coalition – „Higg Index: Zrównoważone materiały”</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www.apparelcoalition.org</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The Upcycle Movement – Zasoby i przewodniki dotyczące praktyk upcyklingu</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www.theupcyclemovement.com</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British Fashion Council – „Inicjatywy mody cyrkularnej i upcyklingu”</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www.britishfashioncouncil.co.uk</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Eco-Age – „Przewodnik po zrównoważonej modzie: Zrozumienie upcyklingu”</a:t>
            </a:r>
            <a:endParaRPr sz="17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800"/>
              <a:buFont typeface="Arial"/>
              <a:buNone/>
            </a:pPr>
            <a:r>
              <a:rPr lang="en-US" sz="1700">
                <a:solidFill>
                  <a:srgbClr val="1E2328"/>
                </a:solidFill>
                <a:latin typeface="Montserrat"/>
                <a:ea typeface="Montserrat"/>
                <a:cs typeface="Montserrat"/>
                <a:sym typeface="Montserrat"/>
              </a:rPr>
              <a:t>Strona internetowa: www.eco-age.com</a:t>
            </a:r>
            <a:endParaRPr sz="1700">
              <a:solidFill>
                <a:srgbClr val="1E2328"/>
              </a:solidFill>
              <a:latin typeface="Montserrat"/>
              <a:ea typeface="Montserrat"/>
              <a:cs typeface="Montserrat"/>
              <a:sym typeface="Montserrat"/>
            </a:endParaRPr>
          </a:p>
        </p:txBody>
      </p:sp>
      <p:sp>
        <p:nvSpPr>
          <p:cNvPr id="680" name="Google Shape;680;p26"/>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681" name="Google Shape;681;p26"/>
          <p:cNvSpPr txBox="1"/>
          <p:nvPr/>
        </p:nvSpPr>
        <p:spPr>
          <a:xfrm>
            <a:off x="7191649" y="329400"/>
            <a:ext cx="31485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682" name="Google Shape;682;p26"/>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CF5A"/>
        </a:solidFill>
      </p:bgPr>
    </p:bg>
    <p:spTree>
      <p:nvGrpSpPr>
        <p:cNvPr id="124" name="Shape 124"/>
        <p:cNvGrpSpPr/>
        <p:nvPr/>
      </p:nvGrpSpPr>
      <p:grpSpPr>
        <a:xfrm>
          <a:off x="0" y="0"/>
          <a:ext cx="0" cy="0"/>
          <a:chOff x="0" y="0"/>
          <a:chExt cx="0" cy="0"/>
        </a:xfrm>
      </p:grpSpPr>
      <p:grpSp>
        <p:nvGrpSpPr>
          <p:cNvPr id="125" name="Google Shape;125;p3"/>
          <p:cNvGrpSpPr/>
          <p:nvPr/>
        </p:nvGrpSpPr>
        <p:grpSpPr>
          <a:xfrm>
            <a:off x="0" y="0"/>
            <a:ext cx="18288000" cy="10287000"/>
            <a:chOff x="0" y="0"/>
            <a:chExt cx="24384000" cy="13716000"/>
          </a:xfrm>
        </p:grpSpPr>
        <p:cxnSp>
          <p:nvCxnSpPr>
            <p:cNvPr id="126" name="Google Shape;126;p3"/>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127" name="Google Shape;127;p3"/>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128" name="Google Shape;128;p3"/>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29" name="Google Shape;129;p3"/>
          <p:cNvPicPr preferRelativeResize="0"/>
          <p:nvPr/>
        </p:nvPicPr>
        <p:blipFill rotWithShape="1">
          <a:blip r:embed="rId4">
            <a:alphaModFix/>
          </a:blip>
          <a:srcRect b="18843" l="0" r="0" t="18843"/>
          <a:stretch/>
        </p:blipFill>
        <p:spPr>
          <a:xfrm>
            <a:off x="0" y="1707643"/>
            <a:ext cx="10729563" cy="4454427"/>
          </a:xfrm>
          <a:prstGeom prst="rect">
            <a:avLst/>
          </a:prstGeom>
          <a:noFill/>
          <a:ln>
            <a:noFill/>
          </a:ln>
        </p:spPr>
      </p:pic>
      <p:grpSp>
        <p:nvGrpSpPr>
          <p:cNvPr id="130" name="Google Shape;130;p3"/>
          <p:cNvGrpSpPr/>
          <p:nvPr/>
        </p:nvGrpSpPr>
        <p:grpSpPr>
          <a:xfrm>
            <a:off x="9717692" y="2708859"/>
            <a:ext cx="6348470" cy="4290075"/>
            <a:chOff x="0" y="0"/>
            <a:chExt cx="5039406" cy="3405455"/>
          </a:xfrm>
        </p:grpSpPr>
        <p:sp>
          <p:nvSpPr>
            <p:cNvPr id="131" name="Google Shape;131;p3"/>
            <p:cNvSpPr/>
            <p:nvPr/>
          </p:nvSpPr>
          <p:spPr>
            <a:xfrm>
              <a:off x="0" y="0"/>
              <a:ext cx="5039406" cy="3405455"/>
            </a:xfrm>
            <a:custGeom>
              <a:rect b="b" l="l" r="r" t="t"/>
              <a:pathLst>
                <a:path extrusionOk="0" h="3405455" w="5039406">
                  <a:moveTo>
                    <a:pt x="0" y="0"/>
                  </a:moveTo>
                  <a:lnTo>
                    <a:pt x="5039406" y="0"/>
                  </a:lnTo>
                  <a:lnTo>
                    <a:pt x="5039406" y="3405455"/>
                  </a:lnTo>
                  <a:lnTo>
                    <a:pt x="0" y="3405455"/>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3"/>
            <p:cNvSpPr txBox="1"/>
            <p:nvPr/>
          </p:nvSpPr>
          <p:spPr>
            <a:xfrm>
              <a:off x="0" y="0"/>
              <a:ext cx="5039406" cy="3405455"/>
            </a:xfrm>
            <a:prstGeom prst="rect">
              <a:avLst/>
            </a:prstGeom>
            <a:noFill/>
            <a:ln>
              <a:noFill/>
            </a:ln>
          </p:spPr>
          <p:txBody>
            <a:bodyPr anchorCtr="0" anchor="ctr" bIns="50800" lIns="50800" spcFirstLastPara="1" rIns="50800" wrap="square" tIns="50800">
              <a:noAutofit/>
            </a:bodyPr>
            <a:lstStyle/>
            <a:p>
              <a:pPr indent="0" lvl="0" marL="0" marR="0" rtl="0" algn="ctr">
                <a:lnSpc>
                  <a:spcPct val="138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3"/>
          <p:cNvSpPr txBox="1"/>
          <p:nvPr/>
        </p:nvSpPr>
        <p:spPr>
          <a:xfrm>
            <a:off x="2254450" y="7278576"/>
            <a:ext cx="13690800" cy="2878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200"/>
              <a:buFont typeface="Arial"/>
              <a:buNone/>
            </a:pPr>
            <a:r>
              <a:rPr lang="en-US" sz="2200">
                <a:latin typeface="Montserrat"/>
                <a:ea typeface="Montserrat"/>
                <a:cs typeface="Montserrat"/>
                <a:sym typeface="Montserrat"/>
              </a:rPr>
              <a:t>Ten rozdział obejmuje zagadnienie upcyklingu jako zrównoważonego modelu biznesowego w rzemiośle krawieckim, koncentrując się na pozyskiwaniu materiałów oraz aspektach biznesowych mody upcyklingowej.</a:t>
            </a:r>
            <a:endParaRPr sz="2200">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200"/>
              <a:buFont typeface="Arial"/>
              <a:buNone/>
            </a:pPr>
            <a:r>
              <a:rPr lang="en-US" sz="2200">
                <a:latin typeface="Montserrat"/>
                <a:ea typeface="Montserrat"/>
                <a:cs typeface="Montserrat"/>
                <a:sym typeface="Montserrat"/>
              </a:rPr>
              <a:t>W tym rozdziale uczestnicy poznają korzyści środowiskowe wynikające z upcyklingu, metody doboru i pozyskiwania materiałów, a także strategie opracowywania modelu biznesowego w branży mody opartej na upcyklingu.</a:t>
            </a:r>
            <a:endParaRPr sz="2200">
              <a:latin typeface="Montserrat"/>
              <a:ea typeface="Montserrat"/>
              <a:cs typeface="Montserrat"/>
              <a:sym typeface="Montserrat"/>
            </a:endParaRPr>
          </a:p>
        </p:txBody>
      </p:sp>
      <p:sp>
        <p:nvSpPr>
          <p:cNvPr id="134" name="Google Shape;134;p3"/>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135" name="Google Shape;135;p3"/>
          <p:cNvSpPr txBox="1"/>
          <p:nvPr/>
        </p:nvSpPr>
        <p:spPr>
          <a:xfrm>
            <a:off x="7191649" y="329400"/>
            <a:ext cx="3125100" cy="384600"/>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1E2328"/>
                </a:solidFill>
                <a:latin typeface="Montserrat"/>
                <a:ea typeface="Montserrat"/>
                <a:cs typeface="Montserrat"/>
                <a:sym typeface="Montserrat"/>
              </a:rPr>
              <a:t>Modu</a:t>
            </a:r>
            <a:r>
              <a:rPr lang="en-US" sz="2499">
                <a:solidFill>
                  <a:srgbClr val="1E2328"/>
                </a:solidFill>
                <a:latin typeface="Montserrat"/>
                <a:ea typeface="Montserrat"/>
                <a:cs typeface="Montserrat"/>
                <a:sym typeface="Montserrat"/>
              </a:rPr>
              <a:t>ł</a:t>
            </a:r>
            <a:r>
              <a:rPr b="0" i="0" lang="en-US" sz="2499" u="none" cap="none" strike="noStrike">
                <a:solidFill>
                  <a:srgbClr val="1E2328"/>
                </a:solidFill>
                <a:latin typeface="Montserrat"/>
                <a:ea typeface="Montserrat"/>
                <a:cs typeface="Montserrat"/>
                <a:sym typeface="Montserrat"/>
              </a:rPr>
              <a:t> 1, </a:t>
            </a:r>
            <a:r>
              <a:rPr lang="en-US" sz="2499">
                <a:solidFill>
                  <a:srgbClr val="1E2328"/>
                </a:solidFill>
                <a:latin typeface="Montserrat"/>
                <a:ea typeface="Montserrat"/>
                <a:cs typeface="Montserrat"/>
                <a:sym typeface="Montserrat"/>
              </a:rPr>
              <a:t>Rozdział </a:t>
            </a:r>
            <a:r>
              <a:rPr b="0" i="0" lang="en-US" sz="2499" u="none" cap="none" strike="noStrike">
                <a:solidFill>
                  <a:srgbClr val="1E2328"/>
                </a:solidFill>
                <a:latin typeface="Montserrat"/>
                <a:ea typeface="Montserrat"/>
                <a:cs typeface="Montserrat"/>
                <a:sym typeface="Montserrat"/>
              </a:rPr>
              <a:t>1</a:t>
            </a:r>
            <a:endParaRPr/>
          </a:p>
        </p:txBody>
      </p:sp>
      <p:sp>
        <p:nvSpPr>
          <p:cNvPr id="136" name="Google Shape;136;p3"/>
          <p:cNvSpPr txBox="1"/>
          <p:nvPr/>
        </p:nvSpPr>
        <p:spPr>
          <a:xfrm>
            <a:off x="10689513" y="3519761"/>
            <a:ext cx="34911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solidFill>
                  <a:srgbClr val="FFFFFF"/>
                </a:solidFill>
                <a:latin typeface="DM Serif Display"/>
                <a:ea typeface="DM Serif Display"/>
                <a:cs typeface="DM Serif Display"/>
                <a:sym typeface="DM Serif Display"/>
              </a:rPr>
              <a:t>Przegląd Rozdziału</a:t>
            </a:r>
            <a:endParaRPr/>
          </a:p>
        </p:txBody>
      </p:sp>
      <p:cxnSp>
        <p:nvCxnSpPr>
          <p:cNvPr id="137" name="Google Shape;137;p3"/>
          <p:cNvCxnSpPr/>
          <p:nvPr/>
        </p:nvCxnSpPr>
        <p:spPr>
          <a:xfrm>
            <a:off x="10689545" y="6103051"/>
            <a:ext cx="719041" cy="4762"/>
          </a:xfrm>
          <a:prstGeom prst="straightConnector1">
            <a:avLst/>
          </a:prstGeom>
          <a:noFill/>
          <a:ln cap="flat" cmpd="sng" w="12700">
            <a:solidFill>
              <a:srgbClr val="FFFFFF"/>
            </a:solidFill>
            <a:prstDash val="solid"/>
            <a:round/>
            <a:headEnd len="sm" w="sm" type="none"/>
            <a:tailEnd len="sm" w="sm" type="none"/>
          </a:ln>
        </p:spPr>
      </p:cxnSp>
      <p:sp>
        <p:nvSpPr>
          <p:cNvPr id="138" name="Google Shape;138;p3"/>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4"/>
          <p:cNvGrpSpPr/>
          <p:nvPr/>
        </p:nvGrpSpPr>
        <p:grpSpPr>
          <a:xfrm>
            <a:off x="0" y="0"/>
            <a:ext cx="18288000" cy="10287000"/>
            <a:chOff x="0" y="0"/>
            <a:chExt cx="24384000" cy="13716000"/>
          </a:xfrm>
        </p:grpSpPr>
        <p:cxnSp>
          <p:nvCxnSpPr>
            <p:cNvPr id="144" name="Google Shape;144;p4"/>
            <p:cNvCxnSpPr/>
            <p:nvPr/>
          </p:nvCxnSpPr>
          <p:spPr>
            <a:xfrm rot="10800000">
              <a:off x="22233774" y="0"/>
              <a:ext cx="0" cy="13716000"/>
            </a:xfrm>
            <a:prstGeom prst="straightConnector1">
              <a:avLst/>
            </a:prstGeom>
            <a:noFill/>
            <a:ln cap="flat" cmpd="sng" w="12700">
              <a:solidFill>
                <a:srgbClr val="000000"/>
              </a:solidFill>
              <a:prstDash val="solid"/>
              <a:round/>
              <a:headEnd len="sm" w="sm" type="none"/>
              <a:tailEnd len="sm" w="sm" type="none"/>
            </a:ln>
          </p:spPr>
        </p:cxnSp>
        <p:cxnSp>
          <p:nvCxnSpPr>
            <p:cNvPr id="145" name="Google Shape;145;p4"/>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grpSp>
      <p:cxnSp>
        <p:nvCxnSpPr>
          <p:cNvPr id="146" name="Google Shape;146;p4"/>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147" name="Google Shape;147;p4"/>
          <p:cNvGrpSpPr/>
          <p:nvPr/>
        </p:nvGrpSpPr>
        <p:grpSpPr>
          <a:xfrm>
            <a:off x="6775541" y="2247740"/>
            <a:ext cx="9564460" cy="6286135"/>
            <a:chOff x="546954" y="-731576"/>
            <a:chExt cx="12752613" cy="8381513"/>
          </a:xfrm>
        </p:grpSpPr>
        <p:sp>
          <p:nvSpPr>
            <p:cNvPr id="148" name="Google Shape;148;p4"/>
            <p:cNvSpPr txBox="1"/>
            <p:nvPr/>
          </p:nvSpPr>
          <p:spPr>
            <a:xfrm>
              <a:off x="695967" y="1881837"/>
              <a:ext cx="12603600" cy="576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000"/>
                </a:spcBef>
                <a:spcAft>
                  <a:spcPts val="0"/>
                </a:spcAft>
                <a:buNone/>
              </a:pPr>
              <a:r>
                <a:rPr lang="en-US" sz="2150">
                  <a:solidFill>
                    <a:srgbClr val="1E2328"/>
                  </a:solidFill>
                  <a:latin typeface="Montserrat"/>
                  <a:ea typeface="Montserrat"/>
                  <a:cs typeface="Montserrat"/>
                  <a:sym typeface="Montserrat"/>
                </a:rPr>
                <a:t>Po ukończeniu tego rozdziału będziesz w stanie:</a:t>
              </a:r>
              <a:endParaRPr sz="2150">
                <a:solidFill>
                  <a:srgbClr val="1E2328"/>
                </a:solidFill>
                <a:latin typeface="Montserrat"/>
                <a:ea typeface="Montserrat"/>
                <a:cs typeface="Montserrat"/>
                <a:sym typeface="Montserrat"/>
              </a:endParaRPr>
            </a:p>
            <a:p>
              <a:pPr indent="-365125" lvl="0" marL="457200" rtl="0" algn="l">
                <a:lnSpc>
                  <a:spcPct val="115000"/>
                </a:lnSpc>
                <a:spcBef>
                  <a:spcPts val="1200"/>
                </a:spcBef>
                <a:spcAft>
                  <a:spcPts val="0"/>
                </a:spcAft>
                <a:buClr>
                  <a:schemeClr val="dk1"/>
                </a:buClr>
                <a:buSzPts val="2150"/>
                <a:buAutoNum type="arabicPeriod"/>
              </a:pPr>
              <a:r>
                <a:rPr lang="en-US" sz="2150">
                  <a:solidFill>
                    <a:srgbClr val="1E2328"/>
                  </a:solidFill>
                  <a:latin typeface="Montserrat"/>
                  <a:ea typeface="Montserrat"/>
                  <a:cs typeface="Montserrat"/>
                  <a:sym typeface="Montserrat"/>
                </a:rPr>
                <a:t>Rozróżniać upcykling od innych zrównoważonych praktyk</a:t>
              </a:r>
              <a:br>
                <a:rPr lang="en-US" sz="2150">
                  <a:solidFill>
                    <a:srgbClr val="1E2328"/>
                  </a:solidFill>
                  <a:latin typeface="Montserrat"/>
                  <a:ea typeface="Montserrat"/>
                  <a:cs typeface="Montserrat"/>
                  <a:sym typeface="Montserrat"/>
                </a:rPr>
              </a:br>
              <a:r>
                <a:rPr lang="en-US" sz="2150">
                  <a:solidFill>
                    <a:srgbClr val="1E2328"/>
                  </a:solidFill>
                  <a:latin typeface="Montserrat"/>
                  <a:ea typeface="Montserrat"/>
                  <a:cs typeface="Montserrat"/>
                  <a:sym typeface="Montserrat"/>
                </a:rPr>
                <a:t>w modzie, takich jak recykling.</a:t>
              </a:r>
              <a:endParaRPr sz="2150">
                <a:solidFill>
                  <a:srgbClr val="1E2328"/>
                </a:solidFill>
                <a:latin typeface="Montserrat"/>
                <a:ea typeface="Montserrat"/>
                <a:cs typeface="Montserrat"/>
                <a:sym typeface="Montserrat"/>
              </a:endParaRPr>
            </a:p>
            <a:p>
              <a:pPr indent="-365125" lvl="0" marL="457200" rtl="0" algn="l">
                <a:lnSpc>
                  <a:spcPct val="115000"/>
                </a:lnSpc>
                <a:spcBef>
                  <a:spcPts val="0"/>
                </a:spcBef>
                <a:spcAft>
                  <a:spcPts val="0"/>
                </a:spcAft>
                <a:buClr>
                  <a:schemeClr val="dk1"/>
                </a:buClr>
                <a:buSzPts val="2150"/>
                <a:buAutoNum type="arabicPeriod"/>
              </a:pPr>
              <a:r>
                <a:rPr lang="en-US" sz="2150">
                  <a:solidFill>
                    <a:srgbClr val="1E2328"/>
                  </a:solidFill>
                  <a:latin typeface="Montserrat"/>
                  <a:ea typeface="Montserrat"/>
                  <a:cs typeface="Montserrat"/>
                  <a:sym typeface="Montserrat"/>
                </a:rPr>
                <a:t>Identyfikować i oceniać odpowiednie materiały do projektów upcyklingowych.</a:t>
              </a:r>
              <a:endParaRPr sz="2150">
                <a:solidFill>
                  <a:srgbClr val="1E2328"/>
                </a:solidFill>
                <a:latin typeface="Montserrat"/>
                <a:ea typeface="Montserrat"/>
                <a:cs typeface="Montserrat"/>
                <a:sym typeface="Montserrat"/>
              </a:endParaRPr>
            </a:p>
            <a:p>
              <a:pPr indent="-365125" lvl="0" marL="457200" rtl="0" algn="l">
                <a:lnSpc>
                  <a:spcPct val="115000"/>
                </a:lnSpc>
                <a:spcBef>
                  <a:spcPts val="0"/>
                </a:spcBef>
                <a:spcAft>
                  <a:spcPts val="0"/>
                </a:spcAft>
                <a:buClr>
                  <a:schemeClr val="dk1"/>
                </a:buClr>
                <a:buSzPts val="2150"/>
                <a:buAutoNum type="arabicPeriod"/>
              </a:pPr>
              <a:r>
                <a:rPr lang="en-US" sz="2150">
                  <a:solidFill>
                    <a:srgbClr val="1E2328"/>
                  </a:solidFill>
                  <a:latin typeface="Montserrat"/>
                  <a:ea typeface="Montserrat"/>
                  <a:cs typeface="Montserrat"/>
                  <a:sym typeface="Montserrat"/>
                </a:rPr>
                <a:t>Opracować podstawowy model biznesowy oraz unikalną propozycję sprzedaży (USP) dla produktów mody upcyklingowej.</a:t>
              </a:r>
              <a:endParaRPr sz="2150">
                <a:solidFill>
                  <a:schemeClr val="dk1"/>
                </a:solidFill>
              </a:endParaRPr>
            </a:p>
            <a:p>
              <a:pPr indent="0" lvl="0" marL="0" marR="0" rtl="0" algn="l">
                <a:lnSpc>
                  <a:spcPct val="150022"/>
                </a:lnSpc>
                <a:spcBef>
                  <a:spcPts val="1200"/>
                </a:spcBef>
                <a:spcAft>
                  <a:spcPts val="0"/>
                </a:spcAft>
                <a:buNone/>
              </a:pPr>
              <a:r>
                <a:t/>
              </a:r>
              <a:endParaRPr sz="2199">
                <a:solidFill>
                  <a:srgbClr val="1E2328"/>
                </a:solidFill>
                <a:latin typeface="Montserrat"/>
                <a:ea typeface="Montserrat"/>
                <a:cs typeface="Montserrat"/>
                <a:sym typeface="Montserrat"/>
              </a:endParaRPr>
            </a:p>
            <a:p>
              <a:pPr indent="0" lvl="0" marL="0" marR="0" rtl="0" algn="l">
                <a:lnSpc>
                  <a:spcPct val="150022"/>
                </a:lnSpc>
                <a:spcBef>
                  <a:spcPts val="0"/>
                </a:spcBef>
                <a:spcAft>
                  <a:spcPts val="0"/>
                </a:spcAft>
                <a:buClr>
                  <a:srgbClr val="000000"/>
                </a:buClr>
                <a:buSzPts val="2199"/>
                <a:buFont typeface="Arial"/>
                <a:buNone/>
              </a:pPr>
              <a:r>
                <a:t/>
              </a:r>
              <a:endParaRPr b="0" i="0" sz="2199"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149" name="Google Shape;149;p4"/>
            <p:cNvSpPr txBox="1"/>
            <p:nvPr/>
          </p:nvSpPr>
          <p:spPr>
            <a:xfrm>
              <a:off x="546954" y="-731576"/>
              <a:ext cx="120564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Oczekiwane efekty uczenia się</a:t>
              </a:r>
              <a:endParaRPr b="0" i="0" sz="1400" u="none" cap="none" strike="noStrike">
                <a:solidFill>
                  <a:srgbClr val="000000"/>
                </a:solidFill>
                <a:latin typeface="Arial"/>
                <a:ea typeface="Arial"/>
                <a:cs typeface="Arial"/>
                <a:sym typeface="Arial"/>
              </a:endParaRPr>
            </a:p>
          </p:txBody>
        </p:sp>
      </p:grpSp>
      <p:sp>
        <p:nvSpPr>
          <p:cNvPr id="150" name="Google Shape;150;p4"/>
          <p:cNvSpPr txBox="1"/>
          <p:nvPr/>
        </p:nvSpPr>
        <p:spPr>
          <a:xfrm>
            <a:off x="9633369" y="7744794"/>
            <a:ext cx="9645600" cy="186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500">
                <a:solidFill>
                  <a:srgbClr val="1E2328"/>
                </a:solidFill>
                <a:latin typeface="DM Serif Display"/>
                <a:ea typeface="DM Serif Display"/>
                <a:cs typeface="DM Serif Display"/>
                <a:sym typeface="DM Serif Display"/>
              </a:rPr>
              <a:t>Wymagana wiedza wstępna</a:t>
            </a:r>
            <a:endParaRPr sz="2500">
              <a:solidFill>
                <a:srgbClr val="1E2328"/>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None/>
            </a:pPr>
            <a:r>
              <a:t/>
            </a:r>
            <a:endParaRPr sz="2500">
              <a:solidFill>
                <a:srgbClr val="1E2328"/>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None/>
            </a:pPr>
            <a:r>
              <a:rPr lang="en-US" sz="2150">
                <a:solidFill>
                  <a:srgbClr val="1E2328"/>
                </a:solidFill>
                <a:latin typeface="Montserrat"/>
                <a:ea typeface="Montserrat"/>
                <a:cs typeface="Montserrat"/>
                <a:sym typeface="Montserrat"/>
              </a:rPr>
              <a:t>Nie jest wymagana wcześniejsza wiedza</a:t>
            </a:r>
            <a:br>
              <a:rPr lang="en-US" sz="2150">
                <a:solidFill>
                  <a:srgbClr val="1E2328"/>
                </a:solidFill>
                <a:latin typeface="Montserrat"/>
                <a:ea typeface="Montserrat"/>
                <a:cs typeface="Montserrat"/>
                <a:sym typeface="Montserrat"/>
              </a:rPr>
            </a:br>
            <a:r>
              <a:rPr lang="en-US" sz="2150">
                <a:solidFill>
                  <a:srgbClr val="1E2328"/>
                </a:solidFill>
                <a:latin typeface="Montserrat"/>
                <a:ea typeface="Montserrat"/>
                <a:cs typeface="Montserrat"/>
                <a:sym typeface="Montserrat"/>
              </a:rPr>
              <a:t>do realizacji tego rozdziału.</a:t>
            </a:r>
            <a:endParaRPr sz="2500">
              <a:solidFill>
                <a:srgbClr val="1E2328"/>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None/>
            </a:pPr>
            <a:r>
              <a:t/>
            </a:r>
            <a:endParaRPr b="0" i="0" sz="2200" u="none" cap="none" strike="noStrike">
              <a:solidFill>
                <a:srgbClr val="1E2328"/>
              </a:solidFill>
              <a:latin typeface="Montserrat"/>
              <a:ea typeface="Montserrat"/>
              <a:cs typeface="Montserrat"/>
              <a:sym typeface="Montserrat"/>
            </a:endParaRPr>
          </a:p>
        </p:txBody>
      </p:sp>
      <p:grpSp>
        <p:nvGrpSpPr>
          <p:cNvPr id="151" name="Google Shape;151;p4"/>
          <p:cNvGrpSpPr/>
          <p:nvPr/>
        </p:nvGrpSpPr>
        <p:grpSpPr>
          <a:xfrm>
            <a:off x="0" y="6691312"/>
            <a:ext cx="9310979" cy="3595688"/>
            <a:chOff x="0" y="0"/>
            <a:chExt cx="12414639" cy="4794250"/>
          </a:xfrm>
        </p:grpSpPr>
        <p:grpSp>
          <p:nvGrpSpPr>
            <p:cNvPr id="152" name="Google Shape;152;p4"/>
            <p:cNvGrpSpPr/>
            <p:nvPr/>
          </p:nvGrpSpPr>
          <p:grpSpPr>
            <a:xfrm>
              <a:off x="0" y="1365250"/>
              <a:ext cx="12414639" cy="3429000"/>
              <a:chOff x="0" y="0"/>
              <a:chExt cx="7391041" cy="2041451"/>
            </a:xfrm>
          </p:grpSpPr>
          <p:sp>
            <p:nvSpPr>
              <p:cNvPr id="153" name="Google Shape;153;p4"/>
              <p:cNvSpPr/>
              <p:nvPr/>
            </p:nvSpPr>
            <p:spPr>
              <a:xfrm>
                <a:off x="0" y="0"/>
                <a:ext cx="7391041" cy="2041451"/>
              </a:xfrm>
              <a:custGeom>
                <a:rect b="b" l="l" r="r" t="t"/>
                <a:pathLst>
                  <a:path extrusionOk="0" h="2041451" w="7391041">
                    <a:moveTo>
                      <a:pt x="0" y="0"/>
                    </a:moveTo>
                    <a:lnTo>
                      <a:pt x="7391041" y="0"/>
                    </a:lnTo>
                    <a:lnTo>
                      <a:pt x="7391041" y="2041451"/>
                    </a:lnTo>
                    <a:lnTo>
                      <a:pt x="0" y="2041451"/>
                    </a:lnTo>
                    <a:close/>
                  </a:path>
                </a:pathLst>
              </a:custGeom>
              <a:solidFill>
                <a:srgbClr val="CFCF5A"/>
              </a:solidFill>
              <a:ln>
                <a:noFill/>
              </a:ln>
            </p:spPr>
          </p:sp>
          <p:sp>
            <p:nvSpPr>
              <p:cNvPr id="154" name="Google Shape;154;p4"/>
              <p:cNvSpPr txBox="1"/>
              <p:nvPr/>
            </p:nvSpPr>
            <p:spPr>
              <a:xfrm>
                <a:off x="0" y="0"/>
                <a:ext cx="7391041" cy="2041451"/>
              </a:xfrm>
              <a:prstGeom prst="rect">
                <a:avLst/>
              </a:prstGeom>
              <a:noFill/>
              <a:ln>
                <a:noFill/>
              </a:ln>
            </p:spPr>
            <p:txBody>
              <a:bodyPr anchorCtr="0" anchor="ctr" bIns="50800" lIns="50800" spcFirstLastPara="1" rIns="50800" wrap="square" tIns="50800">
                <a:noAutofit/>
              </a:bodyPr>
              <a:lstStyle/>
              <a:p>
                <a:pPr indent="0" lvl="0" marL="0" marR="0" rtl="0" algn="ctr">
                  <a:lnSpc>
                    <a:spcPct val="177142"/>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5" name="Google Shape;155;p4"/>
            <p:cNvGrpSpPr/>
            <p:nvPr/>
          </p:nvGrpSpPr>
          <p:grpSpPr>
            <a:xfrm>
              <a:off x="0" y="0"/>
              <a:ext cx="1371600" cy="1365250"/>
              <a:chOff x="0" y="0"/>
              <a:chExt cx="816580" cy="812800"/>
            </a:xfrm>
          </p:grpSpPr>
          <p:sp>
            <p:nvSpPr>
              <p:cNvPr id="156" name="Google Shape;156;p4"/>
              <p:cNvSpPr/>
              <p:nvPr/>
            </p:nvSpPr>
            <p:spPr>
              <a:xfrm>
                <a:off x="0" y="0"/>
                <a:ext cx="816580" cy="812800"/>
              </a:xfrm>
              <a:custGeom>
                <a:rect b="b" l="l" r="r" t="t"/>
                <a:pathLst>
                  <a:path extrusionOk="0" h="812800" w="816580">
                    <a:moveTo>
                      <a:pt x="0" y="0"/>
                    </a:moveTo>
                    <a:lnTo>
                      <a:pt x="816580" y="0"/>
                    </a:lnTo>
                    <a:lnTo>
                      <a:pt x="816580" y="812800"/>
                    </a:lnTo>
                    <a:lnTo>
                      <a:pt x="0" y="812800"/>
                    </a:lnTo>
                    <a:close/>
                  </a:path>
                </a:pathLst>
              </a:custGeom>
              <a:solidFill>
                <a:srgbClr val="1E2328"/>
              </a:solidFill>
              <a:ln>
                <a:noFill/>
              </a:ln>
            </p:spPr>
          </p:sp>
          <p:sp>
            <p:nvSpPr>
              <p:cNvPr id="157" name="Google Shape;157;p4"/>
              <p:cNvSpPr txBox="1"/>
              <p:nvPr/>
            </p:nvSpPr>
            <p:spPr>
              <a:xfrm>
                <a:off x="0" y="0"/>
                <a:ext cx="81658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77142"/>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158" name="Google Shape;158;p4"/>
          <p:cNvPicPr preferRelativeResize="0"/>
          <p:nvPr/>
        </p:nvPicPr>
        <p:blipFill rotWithShape="1">
          <a:blip r:embed="rId3">
            <a:alphaModFix/>
          </a:blip>
          <a:srcRect b="5216" l="0" r="0" t="5217"/>
          <a:stretch/>
        </p:blipFill>
        <p:spPr>
          <a:xfrm>
            <a:off x="1028391" y="2057400"/>
            <a:ext cx="5356508" cy="7200900"/>
          </a:xfrm>
          <a:prstGeom prst="rect">
            <a:avLst/>
          </a:prstGeom>
          <a:noFill/>
          <a:ln>
            <a:noFill/>
          </a:ln>
        </p:spPr>
      </p:pic>
      <p:sp>
        <p:nvSpPr>
          <p:cNvPr id="159" name="Google Shape;159;p4"/>
          <p:cNvSpPr txBox="1"/>
          <p:nvPr/>
        </p:nvSpPr>
        <p:spPr>
          <a:xfrm>
            <a:off x="1031566" y="9362018"/>
            <a:ext cx="5406300" cy="115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2500">
                <a:solidFill>
                  <a:srgbClr val="1E2328"/>
                </a:solidFill>
                <a:latin typeface="DM Serif Display"/>
                <a:ea typeface="DM Serif Display"/>
                <a:cs typeface="DM Serif Display"/>
                <a:sym typeface="DM Serif Display"/>
              </a:rPr>
              <a:t>Szacowany czas lektury</a:t>
            </a:r>
            <a:endParaRPr/>
          </a:p>
          <a:p>
            <a:pPr indent="0" lvl="0" marL="0" marR="0" rtl="0" algn="l">
              <a:lnSpc>
                <a:spcPct val="100000"/>
              </a:lnSpc>
              <a:spcBef>
                <a:spcPts val="0"/>
              </a:spcBef>
              <a:spcAft>
                <a:spcPts val="0"/>
              </a:spcAft>
              <a:buNone/>
            </a:pPr>
            <a:r>
              <a:rPr b="0" i="0" lang="en-US" sz="2500" u="none" cap="none" strike="noStrike">
                <a:solidFill>
                  <a:srgbClr val="1E2328"/>
                </a:solidFill>
                <a:latin typeface="Montserrat"/>
                <a:ea typeface="Montserrat"/>
                <a:cs typeface="Montserrat"/>
                <a:sym typeface="Montserrat"/>
              </a:rPr>
              <a:t> 15 minut</a:t>
            </a:r>
            <a:endParaRPr/>
          </a:p>
          <a:p>
            <a:pPr indent="0" lvl="0" marL="0" marR="0" rtl="0" algn="l">
              <a:lnSpc>
                <a:spcPct val="140000"/>
              </a:lnSpc>
              <a:spcBef>
                <a:spcPts val="0"/>
              </a:spcBef>
              <a:spcAft>
                <a:spcPts val="0"/>
              </a:spcAft>
              <a:buNone/>
            </a:pPr>
            <a:r>
              <a:t/>
            </a:r>
            <a:endParaRPr b="0" i="0" sz="2500" u="none" cap="none" strike="noStrike">
              <a:solidFill>
                <a:srgbClr val="1E2328"/>
              </a:solidFill>
              <a:latin typeface="DM Serif Display"/>
              <a:ea typeface="DM Serif Display"/>
              <a:cs typeface="DM Serif Display"/>
              <a:sym typeface="DM Serif Display"/>
            </a:endParaRPr>
          </a:p>
        </p:txBody>
      </p:sp>
      <p:sp>
        <p:nvSpPr>
          <p:cNvPr id="160" name="Google Shape;160;p4"/>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161" name="Google Shape;161;p4"/>
          <p:cNvSpPr txBox="1"/>
          <p:nvPr/>
        </p:nvSpPr>
        <p:spPr>
          <a:xfrm>
            <a:off x="7191648" y="329400"/>
            <a:ext cx="3240300" cy="3846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p>
        </p:txBody>
      </p:sp>
      <p:sp>
        <p:nvSpPr>
          <p:cNvPr id="162" name="Google Shape;162;p4"/>
          <p:cNvSpPr/>
          <p:nvPr/>
        </p:nvSpPr>
        <p:spPr>
          <a:xfrm>
            <a:off x="16675331" y="1028700"/>
            <a:ext cx="1612670" cy="1612670"/>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4">
              <a:alphaModFix/>
            </a:blip>
            <a:stretch>
              <a:fillRect b="0" l="0" r="0" t="0"/>
            </a:stretch>
          </a:blipFill>
          <a:ln>
            <a:noFill/>
          </a:ln>
        </p:spPr>
      </p:sp>
      <p:sp>
        <p:nvSpPr>
          <p:cNvPr id="163" name="Google Shape;163;p4"/>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5"/>
          <p:cNvGrpSpPr/>
          <p:nvPr/>
        </p:nvGrpSpPr>
        <p:grpSpPr>
          <a:xfrm>
            <a:off x="0" y="0"/>
            <a:ext cx="18288000" cy="10287000"/>
            <a:chOff x="0" y="0"/>
            <a:chExt cx="24384000" cy="13716000"/>
          </a:xfrm>
        </p:grpSpPr>
        <p:cxnSp>
          <p:nvCxnSpPr>
            <p:cNvPr id="169" name="Google Shape;169;p5"/>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170" name="Google Shape;170;p5"/>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171" name="Google Shape;171;p5"/>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sp>
        <p:sp>
          <p:nvSpPr>
            <p:cNvPr id="172" name="Google Shape;172;p5"/>
            <p:cNvSpPr txBox="1"/>
            <p:nvPr/>
          </p:nvSpPr>
          <p:spPr>
            <a:xfrm>
              <a:off x="9588864" y="439200"/>
              <a:ext cx="4443600" cy="5130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p>
          </p:txBody>
        </p:sp>
      </p:grpSp>
      <p:cxnSp>
        <p:nvCxnSpPr>
          <p:cNvPr id="173" name="Google Shape;173;p5"/>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174" name="Google Shape;174;p5"/>
          <p:cNvGrpSpPr/>
          <p:nvPr/>
        </p:nvGrpSpPr>
        <p:grpSpPr>
          <a:xfrm>
            <a:off x="0" y="1033462"/>
            <a:ext cx="6051534" cy="9253538"/>
            <a:chOff x="0" y="0"/>
            <a:chExt cx="1308826" cy="2001355"/>
          </a:xfrm>
        </p:grpSpPr>
        <p:sp>
          <p:nvSpPr>
            <p:cNvPr id="175" name="Google Shape;175;p5"/>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sp>
        <p:sp>
          <p:nvSpPr>
            <p:cNvPr id="176" name="Google Shape;176;p5"/>
            <p:cNvSpPr txBox="1"/>
            <p:nvPr/>
          </p:nvSpPr>
          <p:spPr>
            <a:xfrm>
              <a:off x="0" y="0"/>
              <a:ext cx="1308826"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56857"/>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77" name="Google Shape;177;p5"/>
          <p:cNvSpPr txBox="1"/>
          <p:nvPr/>
        </p:nvSpPr>
        <p:spPr>
          <a:xfrm>
            <a:off x="1028700" y="3830974"/>
            <a:ext cx="41196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solidFill>
                  <a:srgbClr val="FFFFFF"/>
                </a:solidFill>
                <a:latin typeface="DM Serif Display"/>
                <a:ea typeface="DM Serif Display"/>
                <a:cs typeface="DM Serif Display"/>
                <a:sym typeface="DM Serif Display"/>
              </a:rPr>
              <a:t>Cel nauki</a:t>
            </a:r>
            <a:endParaRPr/>
          </a:p>
        </p:txBody>
      </p:sp>
      <p:cxnSp>
        <p:nvCxnSpPr>
          <p:cNvPr id="178" name="Google Shape;178;p5"/>
          <p:cNvCxnSpPr/>
          <p:nvPr/>
        </p:nvCxnSpPr>
        <p:spPr>
          <a:xfrm>
            <a:off x="1087192" y="5869411"/>
            <a:ext cx="719041" cy="4762"/>
          </a:xfrm>
          <a:prstGeom prst="straightConnector1">
            <a:avLst/>
          </a:prstGeom>
          <a:noFill/>
          <a:ln cap="flat" cmpd="sng" w="9525">
            <a:solidFill>
              <a:srgbClr val="FFFFFF"/>
            </a:solidFill>
            <a:prstDash val="solid"/>
            <a:round/>
            <a:headEnd len="sm" w="sm" type="none"/>
            <a:tailEnd len="sm" w="sm" type="none"/>
          </a:ln>
        </p:spPr>
      </p:cxnSp>
      <p:sp>
        <p:nvSpPr>
          <p:cNvPr id="179" name="Google Shape;179;p5"/>
          <p:cNvSpPr txBox="1"/>
          <p:nvPr/>
        </p:nvSpPr>
        <p:spPr>
          <a:xfrm>
            <a:off x="1087161" y="6401734"/>
            <a:ext cx="3795000" cy="3385200"/>
          </a:xfrm>
          <a:prstGeom prst="rect">
            <a:avLst/>
          </a:prstGeom>
          <a:noFill/>
          <a:ln>
            <a:noFill/>
          </a:ln>
        </p:spPr>
        <p:txBody>
          <a:bodyPr anchorCtr="0" anchor="t" bIns="0" lIns="0" spcFirstLastPara="1" rIns="0" wrap="square" tIns="0">
            <a:spAutoFit/>
          </a:bodyPr>
          <a:lstStyle/>
          <a:p>
            <a:pPr indent="0" lvl="0" marL="0" marR="0" rtl="0" algn="l">
              <a:lnSpc>
                <a:spcPct val="150022"/>
              </a:lnSpc>
              <a:spcBef>
                <a:spcPts val="0"/>
              </a:spcBef>
              <a:spcAft>
                <a:spcPts val="0"/>
              </a:spcAft>
              <a:buNone/>
            </a:pPr>
            <a:r>
              <a:rPr lang="en-US" sz="2199">
                <a:solidFill>
                  <a:srgbClr val="FFFFFF"/>
                </a:solidFill>
                <a:latin typeface="Montserrat"/>
                <a:ea typeface="Montserrat"/>
                <a:cs typeface="Montserrat"/>
                <a:sym typeface="Montserrat"/>
              </a:rPr>
              <a:t>Celem rozdziału jest wyposażenie uczestników w podstawową wiedzę i zrozumienie pojęć związanych z recyklingiem, upcyklingiem i downcyklingiem.</a:t>
            </a:r>
            <a:endParaRPr/>
          </a:p>
        </p:txBody>
      </p:sp>
      <p:sp>
        <p:nvSpPr>
          <p:cNvPr id="180" name="Google Shape;180;p5"/>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sp>
      <p:grpSp>
        <p:nvGrpSpPr>
          <p:cNvPr id="181" name="Google Shape;181;p5"/>
          <p:cNvGrpSpPr/>
          <p:nvPr/>
        </p:nvGrpSpPr>
        <p:grpSpPr>
          <a:xfrm>
            <a:off x="6736672" y="3594082"/>
            <a:ext cx="9601200" cy="1926392"/>
            <a:chOff x="0" y="114300"/>
            <a:chExt cx="12801600" cy="2568522"/>
          </a:xfrm>
        </p:grpSpPr>
        <p:sp>
          <p:nvSpPr>
            <p:cNvPr id="182" name="Google Shape;182;p5"/>
            <p:cNvSpPr txBox="1"/>
            <p:nvPr/>
          </p:nvSpPr>
          <p:spPr>
            <a:xfrm>
              <a:off x="0" y="1554522"/>
              <a:ext cx="12801600" cy="1128300"/>
            </a:xfrm>
            <a:prstGeom prst="rect">
              <a:avLst/>
            </a:prstGeom>
            <a:noFill/>
            <a:ln>
              <a:noFill/>
            </a:ln>
          </p:spPr>
          <p:txBody>
            <a:bodyPr anchorCtr="0" anchor="t" bIns="0" lIns="0" spcFirstLastPara="1" rIns="0" wrap="square" tIns="0">
              <a:spAutoFit/>
            </a:bodyPr>
            <a:lstStyle/>
            <a:p>
              <a:pPr indent="0" lvl="0" marL="0" marR="0" rtl="0" algn="l">
                <a:lnSpc>
                  <a:spcPct val="150022"/>
                </a:lnSpc>
                <a:spcBef>
                  <a:spcPts val="0"/>
                </a:spcBef>
                <a:spcAft>
                  <a:spcPts val="0"/>
                </a:spcAft>
                <a:buNone/>
              </a:pPr>
              <a:r>
                <a:rPr lang="en-US" sz="2199">
                  <a:solidFill>
                    <a:srgbClr val="1E2328"/>
                  </a:solidFill>
                  <a:latin typeface="Montserrat"/>
                  <a:ea typeface="Montserrat"/>
                  <a:cs typeface="Montserrat"/>
                  <a:sym typeface="Montserrat"/>
                </a:rPr>
                <a:t>Ten rozdział jest skierowany do młodych uczestników i studentów zainteresowanych zrównoważoną modą.</a:t>
              </a:r>
              <a:endParaRPr b="0" i="0" sz="2199" u="none" cap="none" strike="noStrike">
                <a:solidFill>
                  <a:srgbClr val="1E2328"/>
                </a:solidFill>
                <a:latin typeface="Montserrat"/>
                <a:ea typeface="Montserrat"/>
                <a:cs typeface="Montserrat"/>
                <a:sym typeface="Montserrat"/>
              </a:endParaRPr>
            </a:p>
          </p:txBody>
        </p:sp>
        <p:sp>
          <p:nvSpPr>
            <p:cNvPr id="183" name="Google Shape;183;p5"/>
            <p:cNvSpPr txBox="1"/>
            <p:nvPr/>
          </p:nvSpPr>
          <p:spPr>
            <a:xfrm>
              <a:off x="0" y="114300"/>
              <a:ext cx="9110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Grupa docelowa</a:t>
              </a:r>
              <a:endParaRPr/>
            </a:p>
          </p:txBody>
        </p:sp>
      </p:grpSp>
      <p:grpSp>
        <p:nvGrpSpPr>
          <p:cNvPr id="184" name="Google Shape;184;p5"/>
          <p:cNvGrpSpPr/>
          <p:nvPr/>
        </p:nvGrpSpPr>
        <p:grpSpPr>
          <a:xfrm>
            <a:off x="6736675" y="6636150"/>
            <a:ext cx="9601200" cy="3539342"/>
            <a:chOff x="0" y="114300"/>
            <a:chExt cx="12801600" cy="4357722"/>
          </a:xfrm>
        </p:grpSpPr>
        <p:sp>
          <p:nvSpPr>
            <p:cNvPr id="185" name="Google Shape;185;p5"/>
            <p:cNvSpPr txBox="1"/>
            <p:nvPr/>
          </p:nvSpPr>
          <p:spPr>
            <a:xfrm>
              <a:off x="0" y="1554522"/>
              <a:ext cx="12801600" cy="2917500"/>
            </a:xfrm>
            <a:prstGeom prst="rect">
              <a:avLst/>
            </a:prstGeom>
            <a:noFill/>
            <a:ln>
              <a:noFill/>
            </a:ln>
          </p:spPr>
          <p:txBody>
            <a:bodyPr anchorCtr="0" anchor="t" bIns="0" lIns="0" spcFirstLastPara="1" rIns="0" wrap="square" tIns="0">
              <a:spAutoFit/>
            </a:bodyPr>
            <a:lstStyle/>
            <a:p>
              <a:pPr indent="0" lvl="0" marL="0" marR="0" rtl="0" algn="l">
                <a:lnSpc>
                  <a:spcPct val="150022"/>
                </a:lnSpc>
                <a:spcBef>
                  <a:spcPts val="0"/>
                </a:spcBef>
                <a:spcAft>
                  <a:spcPts val="0"/>
                </a:spcAft>
                <a:buNone/>
              </a:pPr>
              <a:r>
                <a:rPr lang="en-US" sz="2199">
                  <a:solidFill>
                    <a:srgbClr val="1E2328"/>
                  </a:solidFill>
                  <a:latin typeface="Montserrat"/>
                  <a:ea typeface="Montserrat"/>
                  <a:cs typeface="Montserrat"/>
                  <a:sym typeface="Montserrat"/>
                </a:rPr>
                <a:t>Definicje recyklingu, upcyklingu i downcyklingu.</a:t>
              </a:r>
              <a:endParaRPr sz="2199">
                <a:solidFill>
                  <a:srgbClr val="1E2328"/>
                </a:solidFill>
                <a:latin typeface="Montserrat"/>
                <a:ea typeface="Montserrat"/>
                <a:cs typeface="Montserrat"/>
                <a:sym typeface="Montserrat"/>
              </a:endParaRPr>
            </a:p>
            <a:p>
              <a:pPr indent="0" lvl="0" marL="0" marR="0" rtl="0" algn="l">
                <a:lnSpc>
                  <a:spcPct val="150022"/>
                </a:lnSpc>
                <a:spcBef>
                  <a:spcPts val="0"/>
                </a:spcBef>
                <a:spcAft>
                  <a:spcPts val="0"/>
                </a:spcAft>
                <a:buNone/>
              </a:pPr>
              <a:r>
                <a:rPr lang="en-US" sz="2199">
                  <a:solidFill>
                    <a:srgbClr val="1E2328"/>
                  </a:solidFill>
                  <a:latin typeface="Montserrat"/>
                  <a:ea typeface="Montserrat"/>
                  <a:cs typeface="Montserrat"/>
                  <a:sym typeface="Montserrat"/>
                </a:rPr>
                <a:t>Korzyści środowiskowe i ekonomiczne każdej z metod.</a:t>
              </a:r>
              <a:endParaRPr sz="2199">
                <a:solidFill>
                  <a:srgbClr val="1E2328"/>
                </a:solidFill>
                <a:latin typeface="Montserrat"/>
                <a:ea typeface="Montserrat"/>
                <a:cs typeface="Montserrat"/>
                <a:sym typeface="Montserrat"/>
              </a:endParaRPr>
            </a:p>
            <a:p>
              <a:pPr indent="0" lvl="0" marL="0" marR="0" rtl="0" algn="l">
                <a:lnSpc>
                  <a:spcPct val="150022"/>
                </a:lnSpc>
                <a:spcBef>
                  <a:spcPts val="0"/>
                </a:spcBef>
                <a:spcAft>
                  <a:spcPts val="0"/>
                </a:spcAft>
                <a:buNone/>
              </a:pPr>
              <a:r>
                <a:rPr lang="en-US" sz="2199">
                  <a:solidFill>
                    <a:srgbClr val="1E2328"/>
                  </a:solidFill>
                  <a:latin typeface="Montserrat"/>
                  <a:ea typeface="Montserrat"/>
                  <a:cs typeface="Montserrat"/>
                  <a:sym typeface="Montserrat"/>
                </a:rPr>
                <a:t>Praktyczne zastosowania w zrównoważonej modzie.</a:t>
              </a:r>
              <a:endParaRPr sz="2199">
                <a:solidFill>
                  <a:srgbClr val="1E2328"/>
                </a:solidFill>
                <a:latin typeface="Montserrat"/>
                <a:ea typeface="Montserrat"/>
                <a:cs typeface="Montserrat"/>
                <a:sym typeface="Montserrat"/>
              </a:endParaRPr>
            </a:p>
            <a:p>
              <a:pPr indent="0" lvl="0" marL="0" marR="0" rtl="0" algn="l">
                <a:lnSpc>
                  <a:spcPct val="150022"/>
                </a:lnSpc>
                <a:spcBef>
                  <a:spcPts val="0"/>
                </a:spcBef>
                <a:spcAft>
                  <a:spcPts val="0"/>
                </a:spcAft>
                <a:buNone/>
              </a:pPr>
              <a:r>
                <a:rPr lang="en-US" sz="2199">
                  <a:solidFill>
                    <a:srgbClr val="1E2328"/>
                  </a:solidFill>
                  <a:latin typeface="Montserrat"/>
                  <a:ea typeface="Montserrat"/>
                  <a:cs typeface="Montserrat"/>
                  <a:sym typeface="Montserrat"/>
                </a:rPr>
                <a:t>Zachęcanie do twórczego ponownego wykorzystania i ograniczania odpadów.</a:t>
              </a:r>
              <a:endParaRPr sz="2199">
                <a:solidFill>
                  <a:srgbClr val="1E2328"/>
                </a:solidFill>
                <a:latin typeface="Montserrat"/>
                <a:ea typeface="Montserrat"/>
                <a:cs typeface="Montserrat"/>
                <a:sym typeface="Montserrat"/>
              </a:endParaRPr>
            </a:p>
          </p:txBody>
        </p:sp>
        <p:sp>
          <p:nvSpPr>
            <p:cNvPr id="186" name="Google Shape;186;p5"/>
            <p:cNvSpPr txBox="1"/>
            <p:nvPr/>
          </p:nvSpPr>
          <p:spPr>
            <a:xfrm>
              <a:off x="0" y="114300"/>
              <a:ext cx="9110400" cy="113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solidFill>
                    <a:srgbClr val="1E2328"/>
                  </a:solidFill>
                  <a:latin typeface="DM Serif Display"/>
                  <a:ea typeface="DM Serif Display"/>
                  <a:cs typeface="DM Serif Display"/>
                  <a:sym typeface="DM Serif Display"/>
                </a:rPr>
                <a:t>Kluczowe pojęcia</a:t>
              </a:r>
              <a:endParaRPr/>
            </a:p>
          </p:txBody>
        </p:sp>
      </p:grpSp>
      <p:sp>
        <p:nvSpPr>
          <p:cNvPr id="187" name="Google Shape;187;p5"/>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188" name="Google Shape;188;p5"/>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CF5A"/>
        </a:solidFill>
      </p:bgPr>
    </p:bg>
    <p:spTree>
      <p:nvGrpSpPr>
        <p:cNvPr id="192" name="Shape 192"/>
        <p:cNvGrpSpPr/>
        <p:nvPr/>
      </p:nvGrpSpPr>
      <p:grpSpPr>
        <a:xfrm>
          <a:off x="0" y="0"/>
          <a:ext cx="0" cy="0"/>
          <a:chOff x="0" y="0"/>
          <a:chExt cx="0" cy="0"/>
        </a:xfrm>
      </p:grpSpPr>
      <p:grpSp>
        <p:nvGrpSpPr>
          <p:cNvPr id="193" name="Google Shape;193;p6"/>
          <p:cNvGrpSpPr/>
          <p:nvPr/>
        </p:nvGrpSpPr>
        <p:grpSpPr>
          <a:xfrm>
            <a:off x="0" y="0"/>
            <a:ext cx="18288000" cy="10287000"/>
            <a:chOff x="0" y="0"/>
            <a:chExt cx="24384000" cy="13716000"/>
          </a:xfrm>
        </p:grpSpPr>
        <p:cxnSp>
          <p:nvCxnSpPr>
            <p:cNvPr id="194" name="Google Shape;194;p6"/>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195" name="Google Shape;195;p6"/>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196" name="Google Shape;196;p6"/>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sp>
        <p:sp>
          <p:nvSpPr>
            <p:cNvPr id="197" name="Google Shape;197;p6"/>
            <p:cNvSpPr txBox="1"/>
            <p:nvPr/>
          </p:nvSpPr>
          <p:spPr>
            <a:xfrm>
              <a:off x="9588864" y="439200"/>
              <a:ext cx="4412700" cy="11388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0"/>
                </a:lnSpc>
                <a:spcBef>
                  <a:spcPts val="0"/>
                </a:spcBef>
                <a:spcAft>
                  <a:spcPts val="0"/>
                </a:spcAft>
                <a:buNone/>
              </a:pPr>
              <a:r>
                <a:t/>
              </a:r>
              <a:endParaRPr sz="2500">
                <a:solidFill>
                  <a:srgbClr val="1E2328"/>
                </a:solidFill>
                <a:latin typeface="Montserrat"/>
                <a:ea typeface="Montserrat"/>
                <a:cs typeface="Montserrat"/>
                <a:sym typeface="Montserrat"/>
              </a:endParaRPr>
            </a:p>
          </p:txBody>
        </p:sp>
      </p:grpSp>
      <p:pic>
        <p:nvPicPr>
          <p:cNvPr id="198" name="Google Shape;198;p6"/>
          <p:cNvPicPr preferRelativeResize="0"/>
          <p:nvPr/>
        </p:nvPicPr>
        <p:blipFill rotWithShape="1">
          <a:blip r:embed="rId4">
            <a:alphaModFix/>
          </a:blip>
          <a:srcRect b="28146" l="0" r="0" t="3505"/>
          <a:stretch/>
        </p:blipFill>
        <p:spPr>
          <a:xfrm>
            <a:off x="8127431" y="1028700"/>
            <a:ext cx="8545347" cy="7210425"/>
          </a:xfrm>
          <a:prstGeom prst="rect">
            <a:avLst/>
          </a:prstGeom>
          <a:noFill/>
          <a:ln>
            <a:noFill/>
          </a:ln>
        </p:spPr>
      </p:pic>
      <p:cxnSp>
        <p:nvCxnSpPr>
          <p:cNvPr id="199" name="Google Shape;199;p6"/>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200" name="Google Shape;200;p6"/>
          <p:cNvGrpSpPr/>
          <p:nvPr/>
        </p:nvGrpSpPr>
        <p:grpSpPr>
          <a:xfrm>
            <a:off x="1028700" y="7260126"/>
            <a:ext cx="8282506" cy="3026950"/>
            <a:chOff x="0" y="0"/>
            <a:chExt cx="6574461" cy="3678393"/>
          </a:xfrm>
        </p:grpSpPr>
        <p:sp>
          <p:nvSpPr>
            <p:cNvPr id="201" name="Google Shape;201;p6"/>
            <p:cNvSpPr/>
            <p:nvPr/>
          </p:nvSpPr>
          <p:spPr>
            <a:xfrm>
              <a:off x="0" y="0"/>
              <a:ext cx="6574461" cy="3678393"/>
            </a:xfrm>
            <a:custGeom>
              <a:rect b="b" l="l" r="r" t="t"/>
              <a:pathLst>
                <a:path extrusionOk="0" h="3678393" w="6574461">
                  <a:moveTo>
                    <a:pt x="0" y="0"/>
                  </a:moveTo>
                  <a:lnTo>
                    <a:pt x="6574461" y="0"/>
                  </a:lnTo>
                  <a:lnTo>
                    <a:pt x="6574461" y="3678393"/>
                  </a:lnTo>
                  <a:lnTo>
                    <a:pt x="0" y="3678393"/>
                  </a:lnTo>
                  <a:close/>
                </a:path>
              </a:pathLst>
            </a:custGeom>
            <a:solidFill>
              <a:srgbClr val="1E2328"/>
            </a:solidFill>
            <a:ln>
              <a:noFill/>
            </a:ln>
          </p:spPr>
        </p:sp>
        <p:sp>
          <p:nvSpPr>
            <p:cNvPr id="202" name="Google Shape;202;p6"/>
            <p:cNvSpPr txBox="1"/>
            <p:nvPr/>
          </p:nvSpPr>
          <p:spPr>
            <a:xfrm>
              <a:off x="0" y="0"/>
              <a:ext cx="6574460" cy="3678393"/>
            </a:xfrm>
            <a:prstGeom prst="rect">
              <a:avLst/>
            </a:prstGeom>
            <a:noFill/>
            <a:ln>
              <a:noFill/>
            </a:ln>
          </p:spPr>
          <p:txBody>
            <a:bodyPr anchorCtr="0" anchor="ctr" bIns="50800" lIns="50800" spcFirstLastPara="1" rIns="50800" wrap="square" tIns="50800">
              <a:noAutofit/>
            </a:bodyPr>
            <a:lstStyle/>
            <a:p>
              <a:pPr indent="0" lvl="0" marL="0" marR="0" rtl="0" algn="ctr">
                <a:lnSpc>
                  <a:spcPct val="177142"/>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3" name="Google Shape;203;p6"/>
          <p:cNvSpPr txBox="1"/>
          <p:nvPr/>
        </p:nvSpPr>
        <p:spPr>
          <a:xfrm>
            <a:off x="2315200" y="7486150"/>
            <a:ext cx="3852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000">
                <a:solidFill>
                  <a:srgbClr val="FFFFFF"/>
                </a:solidFill>
                <a:latin typeface="DM Serif Display"/>
                <a:ea typeface="DM Serif Display"/>
                <a:cs typeface="DM Serif Display"/>
                <a:sym typeface="DM Serif Display"/>
              </a:rPr>
              <a:t>Niezbędny sprzęt</a:t>
            </a:r>
            <a:endParaRPr/>
          </a:p>
        </p:txBody>
      </p:sp>
      <p:cxnSp>
        <p:nvCxnSpPr>
          <p:cNvPr id="204" name="Google Shape;204;p6"/>
          <p:cNvCxnSpPr/>
          <p:nvPr/>
        </p:nvCxnSpPr>
        <p:spPr>
          <a:xfrm>
            <a:off x="2315244" y="8612231"/>
            <a:ext cx="719041" cy="4762"/>
          </a:xfrm>
          <a:prstGeom prst="straightConnector1">
            <a:avLst/>
          </a:prstGeom>
          <a:noFill/>
          <a:ln cap="flat" cmpd="sng" w="9525">
            <a:solidFill>
              <a:srgbClr val="FFFFFF"/>
            </a:solidFill>
            <a:prstDash val="solid"/>
            <a:round/>
            <a:headEnd len="sm" w="sm" type="none"/>
            <a:tailEnd len="sm" w="sm" type="none"/>
          </a:ln>
        </p:spPr>
      </p:cxnSp>
      <p:sp>
        <p:nvSpPr>
          <p:cNvPr id="205" name="Google Shape;205;p6"/>
          <p:cNvSpPr txBox="1"/>
          <p:nvPr/>
        </p:nvSpPr>
        <p:spPr>
          <a:xfrm>
            <a:off x="1026150" y="1662999"/>
            <a:ext cx="7161000" cy="592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SzPts val="1100"/>
              <a:buNone/>
            </a:pPr>
            <a:r>
              <a:rPr lang="en-US" sz="2200">
                <a:solidFill>
                  <a:srgbClr val="1E2328"/>
                </a:solidFill>
                <a:latin typeface="Montserrat"/>
                <a:ea typeface="Montserrat"/>
                <a:cs typeface="Montserrat"/>
                <a:sym typeface="Montserrat"/>
              </a:rPr>
              <a:t>Do części praktycznej tego rozdziału będziesz potrzebować:</a:t>
            </a:r>
            <a:endParaRPr sz="2200">
              <a:solidFill>
                <a:srgbClr val="1E2328"/>
              </a:solidFill>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2200">
                <a:solidFill>
                  <a:srgbClr val="1E2328"/>
                </a:solidFill>
                <a:latin typeface="Montserrat"/>
                <a:ea typeface="Montserrat"/>
                <a:cs typeface="Montserrat"/>
                <a:sym typeface="Montserrat"/>
              </a:rPr>
              <a:t>Komputera lub laptopa z dostępem do Internetu do celów badawczych,</a:t>
            </a:r>
            <a:endParaRPr sz="2200">
              <a:solidFill>
                <a:srgbClr val="1E2328"/>
              </a:solidFill>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2200">
                <a:solidFill>
                  <a:srgbClr val="1E2328"/>
                </a:solidFill>
                <a:latin typeface="Montserrat"/>
                <a:ea typeface="Montserrat"/>
                <a:cs typeface="Montserrat"/>
                <a:sym typeface="Montserrat"/>
              </a:rPr>
              <a:t>Dostępu do przykładów studiów przypadków</a:t>
            </a:r>
            <a:br>
              <a:rPr lang="en-US" sz="2200">
                <a:solidFill>
                  <a:srgbClr val="1E2328"/>
                </a:solidFill>
                <a:latin typeface="Montserrat"/>
                <a:ea typeface="Montserrat"/>
                <a:cs typeface="Montserrat"/>
                <a:sym typeface="Montserrat"/>
              </a:rPr>
            </a:br>
            <a:r>
              <a:rPr lang="en-US" sz="2200">
                <a:solidFill>
                  <a:srgbClr val="1E2328"/>
                </a:solidFill>
                <a:latin typeface="Montserrat"/>
                <a:ea typeface="Montserrat"/>
                <a:cs typeface="Montserrat"/>
                <a:sym typeface="Montserrat"/>
              </a:rPr>
              <a:t>i marek zajmujących się upcyklingiem,</a:t>
            </a:r>
            <a:endParaRPr sz="2200">
              <a:solidFill>
                <a:srgbClr val="1E2328"/>
              </a:solidFill>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2200">
                <a:solidFill>
                  <a:srgbClr val="1E2328"/>
                </a:solidFill>
                <a:latin typeface="Montserrat"/>
                <a:ea typeface="Montserrat"/>
                <a:cs typeface="Montserrat"/>
                <a:sym typeface="Montserrat"/>
              </a:rPr>
              <a:t>Kart pracy do opracowania propozycji wartości,</a:t>
            </a:r>
            <a:endParaRPr sz="2200">
              <a:solidFill>
                <a:srgbClr val="1E2328"/>
              </a:solidFill>
              <a:latin typeface="Montserrat"/>
              <a:ea typeface="Montserrat"/>
              <a:cs typeface="Montserrat"/>
              <a:sym typeface="Montserrat"/>
            </a:endParaRPr>
          </a:p>
          <a:p>
            <a:pPr indent="0" lvl="0" marL="0" rtl="0" algn="l">
              <a:lnSpc>
                <a:spcPct val="150000"/>
              </a:lnSpc>
              <a:spcBef>
                <a:spcPts val="0"/>
              </a:spcBef>
              <a:spcAft>
                <a:spcPts val="0"/>
              </a:spcAft>
              <a:buSzPts val="1100"/>
              <a:buNone/>
            </a:pPr>
            <a:r>
              <a:rPr lang="en-US" sz="2200">
                <a:solidFill>
                  <a:srgbClr val="1E2328"/>
                </a:solidFill>
                <a:latin typeface="Montserrat"/>
                <a:ea typeface="Montserrat"/>
                <a:cs typeface="Montserrat"/>
                <a:sym typeface="Montserrat"/>
              </a:rPr>
              <a:t>Flipcharta i markerów do burzy mózgów nad strategiami biznesowymi,</a:t>
            </a:r>
            <a:endParaRPr sz="2200">
              <a:solidFill>
                <a:srgbClr val="1E2328"/>
              </a:solidFill>
              <a:latin typeface="Montserrat"/>
              <a:ea typeface="Montserrat"/>
              <a:cs typeface="Montserrat"/>
              <a:sym typeface="Montserrat"/>
            </a:endParaRPr>
          </a:p>
          <a:p>
            <a:pPr indent="0" lvl="0" marL="0" rtl="0" algn="l">
              <a:lnSpc>
                <a:spcPct val="150000"/>
              </a:lnSpc>
              <a:spcBef>
                <a:spcPts val="0"/>
              </a:spcBef>
              <a:spcAft>
                <a:spcPts val="0"/>
              </a:spcAft>
              <a:buSzPts val="1100"/>
              <a:buNone/>
            </a:pPr>
            <a:r>
              <a:rPr lang="en-US" sz="2200">
                <a:solidFill>
                  <a:srgbClr val="1E2328"/>
                </a:solidFill>
                <a:latin typeface="Montserrat"/>
                <a:ea typeface="Montserrat"/>
                <a:cs typeface="Montserrat"/>
                <a:sym typeface="Montserrat"/>
              </a:rPr>
              <a:t>(Opcjonalnie) Prelegenta gościnnego lub nagrania wideo dotyczącego zrównoważonych model</a:t>
            </a:r>
            <a:r>
              <a:rPr lang="en-US" sz="2200">
                <a:solidFill>
                  <a:srgbClr val="1E2328"/>
                </a:solidFill>
                <a:latin typeface="Montserrat"/>
                <a:ea typeface="Montserrat"/>
                <a:cs typeface="Montserrat"/>
                <a:sym typeface="Montserrat"/>
              </a:rPr>
              <a:t>i </a:t>
            </a:r>
            <a:r>
              <a:rPr lang="en-US" sz="2200">
                <a:solidFill>
                  <a:srgbClr val="1E2328"/>
                </a:solidFill>
                <a:latin typeface="Montserrat"/>
                <a:ea typeface="Montserrat"/>
                <a:cs typeface="Montserrat"/>
                <a:sym typeface="Montserrat"/>
              </a:rPr>
              <a:t>biznesowych.</a:t>
            </a:r>
            <a:endParaRPr sz="2200">
              <a:solidFill>
                <a:srgbClr val="1E2328"/>
              </a:solidFill>
              <a:latin typeface="Montserrat"/>
              <a:ea typeface="Montserrat"/>
              <a:cs typeface="Montserrat"/>
              <a:sym typeface="Montserrat"/>
            </a:endParaRPr>
          </a:p>
        </p:txBody>
      </p:sp>
      <p:sp>
        <p:nvSpPr>
          <p:cNvPr id="206" name="Google Shape;206;p6"/>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207" name="Google Shape;207;p6"/>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7"/>
          <p:cNvGrpSpPr/>
          <p:nvPr/>
        </p:nvGrpSpPr>
        <p:grpSpPr>
          <a:xfrm>
            <a:off x="0" y="0"/>
            <a:ext cx="18288000" cy="10287000"/>
            <a:chOff x="0" y="0"/>
            <a:chExt cx="24384000" cy="13716000"/>
          </a:xfrm>
        </p:grpSpPr>
        <p:cxnSp>
          <p:nvCxnSpPr>
            <p:cNvPr id="213" name="Google Shape;213;p7"/>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214" name="Google Shape;214;p7"/>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215" name="Google Shape;215;p7"/>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sp>
        <p:sp>
          <p:nvSpPr>
            <p:cNvPr id="216" name="Google Shape;216;p7"/>
            <p:cNvSpPr txBox="1"/>
            <p:nvPr/>
          </p:nvSpPr>
          <p:spPr>
            <a:xfrm>
              <a:off x="9588865" y="439200"/>
              <a:ext cx="4259100" cy="11385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grpSp>
      <p:cxnSp>
        <p:nvCxnSpPr>
          <p:cNvPr id="217" name="Google Shape;217;p7"/>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218" name="Google Shape;218;p7"/>
          <p:cNvGrpSpPr/>
          <p:nvPr/>
        </p:nvGrpSpPr>
        <p:grpSpPr>
          <a:xfrm>
            <a:off x="1747984" y="2458189"/>
            <a:ext cx="5601865" cy="4147460"/>
            <a:chOff x="0" y="0"/>
            <a:chExt cx="5195375" cy="3846507"/>
          </a:xfrm>
        </p:grpSpPr>
        <p:sp>
          <p:nvSpPr>
            <p:cNvPr id="219" name="Google Shape;219;p7"/>
            <p:cNvSpPr/>
            <p:nvPr/>
          </p:nvSpPr>
          <p:spPr>
            <a:xfrm>
              <a:off x="0" y="0"/>
              <a:ext cx="5195375" cy="3846507"/>
            </a:xfrm>
            <a:custGeom>
              <a:rect b="b" l="l" r="r" t="t"/>
              <a:pathLst>
                <a:path extrusionOk="0" h="3846507" w="5195375">
                  <a:moveTo>
                    <a:pt x="0" y="0"/>
                  </a:moveTo>
                  <a:lnTo>
                    <a:pt x="5195375" y="0"/>
                  </a:lnTo>
                  <a:lnTo>
                    <a:pt x="5195375" y="3846507"/>
                  </a:lnTo>
                  <a:lnTo>
                    <a:pt x="0" y="3846507"/>
                  </a:lnTo>
                  <a:close/>
                </a:path>
              </a:pathLst>
            </a:custGeom>
            <a:solidFill>
              <a:srgbClr val="1E23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7"/>
            <p:cNvSpPr txBox="1"/>
            <p:nvPr/>
          </p:nvSpPr>
          <p:spPr>
            <a:xfrm>
              <a:off x="0" y="0"/>
              <a:ext cx="5195375" cy="3846507"/>
            </a:xfrm>
            <a:prstGeom prst="rect">
              <a:avLst/>
            </a:prstGeom>
            <a:noFill/>
            <a:ln>
              <a:noFill/>
            </a:ln>
          </p:spPr>
          <p:txBody>
            <a:bodyPr anchorCtr="0" anchor="ctr" bIns="50800" lIns="50800" spcFirstLastPara="1" rIns="50800" wrap="square" tIns="50800">
              <a:noAutofit/>
            </a:bodyPr>
            <a:lstStyle/>
            <a:p>
              <a:pPr indent="0" lvl="0" marL="0" marR="0" rtl="0" algn="ctr">
                <a:lnSpc>
                  <a:spcPct val="156857"/>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1" name="Google Shape;221;p7"/>
          <p:cNvGrpSpPr/>
          <p:nvPr/>
        </p:nvGrpSpPr>
        <p:grpSpPr>
          <a:xfrm>
            <a:off x="3039151" y="2019992"/>
            <a:ext cx="876394" cy="876394"/>
            <a:chOff x="0" y="0"/>
            <a:chExt cx="812800" cy="812800"/>
          </a:xfrm>
        </p:grpSpPr>
        <p:sp>
          <p:nvSpPr>
            <p:cNvPr id="222" name="Google Shape;222;p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CFCF5A"/>
            </a:solidFill>
            <a:ln>
              <a:noFill/>
            </a:ln>
          </p:spPr>
        </p:sp>
        <p:sp>
          <p:nvSpPr>
            <p:cNvPr id="223" name="Google Shape;223;p7"/>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6857"/>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cxnSp>
        <p:nvCxnSpPr>
          <p:cNvPr id="224" name="Google Shape;224;p7"/>
          <p:cNvCxnSpPr/>
          <p:nvPr/>
        </p:nvCxnSpPr>
        <p:spPr>
          <a:xfrm>
            <a:off x="4172910" y="4367884"/>
            <a:ext cx="719041" cy="4762"/>
          </a:xfrm>
          <a:prstGeom prst="straightConnector1">
            <a:avLst/>
          </a:prstGeom>
          <a:noFill/>
          <a:ln cap="flat" cmpd="sng" w="9525">
            <a:solidFill>
              <a:srgbClr val="FFFFFF"/>
            </a:solidFill>
            <a:prstDash val="solid"/>
            <a:round/>
            <a:headEnd len="sm" w="sm" type="none"/>
            <a:tailEnd len="sm" w="sm" type="none"/>
          </a:ln>
        </p:spPr>
      </p:cxnSp>
      <p:sp>
        <p:nvSpPr>
          <p:cNvPr id="225" name="Google Shape;225;p7"/>
          <p:cNvSpPr txBox="1"/>
          <p:nvPr/>
        </p:nvSpPr>
        <p:spPr>
          <a:xfrm>
            <a:off x="1852275" y="2896357"/>
            <a:ext cx="53604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2500">
                <a:solidFill>
                  <a:srgbClr val="FFFFFF"/>
                </a:solidFill>
                <a:latin typeface="DM Serif Display"/>
                <a:ea typeface="DM Serif Display"/>
                <a:cs typeface="DM Serif Display"/>
                <a:sym typeface="DM Serif Display"/>
              </a:rPr>
              <a:t>Profil nauczyciela</a:t>
            </a:r>
            <a:endParaRPr/>
          </a:p>
        </p:txBody>
      </p:sp>
      <p:sp>
        <p:nvSpPr>
          <p:cNvPr id="226" name="Google Shape;226;p7"/>
          <p:cNvSpPr txBox="1"/>
          <p:nvPr/>
        </p:nvSpPr>
        <p:spPr>
          <a:xfrm>
            <a:off x="3039151" y="2213763"/>
            <a:ext cx="876394" cy="43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DM Serif Display"/>
                <a:ea typeface="DM Serif Display"/>
                <a:cs typeface="DM Serif Display"/>
                <a:sym typeface="DM Serif Display"/>
              </a:rPr>
              <a:t>01</a:t>
            </a:r>
            <a:endParaRPr/>
          </a:p>
        </p:txBody>
      </p:sp>
      <p:sp>
        <p:nvSpPr>
          <p:cNvPr id="227" name="Google Shape;227;p7"/>
          <p:cNvSpPr txBox="1"/>
          <p:nvPr/>
        </p:nvSpPr>
        <p:spPr>
          <a:xfrm>
            <a:off x="1990200" y="3516800"/>
            <a:ext cx="4901100" cy="3892500"/>
          </a:xfrm>
          <a:prstGeom prst="rect">
            <a:avLst/>
          </a:prstGeom>
          <a:noFill/>
          <a:ln>
            <a:noFill/>
          </a:ln>
        </p:spPr>
        <p:txBody>
          <a:bodyPr anchorCtr="0" anchor="t" bIns="0" lIns="0" spcFirstLastPara="1" rIns="0" wrap="square" tIns="0">
            <a:spAutoFit/>
          </a:bodyPr>
          <a:lstStyle/>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Ekspert w dziedzinie zrównoważonej mody</a:t>
            </a:r>
            <a:endParaRPr sz="2199">
              <a:solidFill>
                <a:srgbClr val="FFFFFF"/>
              </a:solidFill>
              <a:latin typeface="Montserrat"/>
              <a:ea typeface="Montserrat"/>
              <a:cs typeface="Montserrat"/>
              <a:sym typeface="Montserrat"/>
            </a:endParaRPr>
          </a:p>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Posiada umiejętności w zakresie metod recyklingu tekstyliów</a:t>
            </a:r>
            <a:endParaRPr sz="2199">
              <a:solidFill>
                <a:srgbClr val="FFFFFF"/>
              </a:solidFill>
              <a:latin typeface="Montserrat"/>
              <a:ea typeface="Montserrat"/>
              <a:cs typeface="Montserrat"/>
              <a:sym typeface="Montserrat"/>
            </a:endParaRPr>
          </a:p>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Wykazuje kreatywne i praktyczne podejście do pracy</a:t>
            </a:r>
            <a:endParaRPr sz="2199">
              <a:solidFill>
                <a:srgbClr val="FFFFFF"/>
              </a:solidFill>
              <a:latin typeface="Montserrat"/>
              <a:ea typeface="Montserrat"/>
              <a:cs typeface="Montserrat"/>
              <a:sym typeface="Montserrat"/>
            </a:endParaRPr>
          </a:p>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Inspiruje do podejmowania ekologicznych i świadomych wyborów</a:t>
            </a:r>
            <a:endParaRPr sz="2199">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p:txBody>
      </p:sp>
      <p:grpSp>
        <p:nvGrpSpPr>
          <p:cNvPr id="228" name="Google Shape;228;p7"/>
          <p:cNvGrpSpPr/>
          <p:nvPr/>
        </p:nvGrpSpPr>
        <p:grpSpPr>
          <a:xfrm>
            <a:off x="9245617" y="4756913"/>
            <a:ext cx="5601865" cy="4147460"/>
            <a:chOff x="0" y="0"/>
            <a:chExt cx="5195375" cy="3846507"/>
          </a:xfrm>
        </p:grpSpPr>
        <p:sp>
          <p:nvSpPr>
            <p:cNvPr id="229" name="Google Shape;229;p7"/>
            <p:cNvSpPr/>
            <p:nvPr/>
          </p:nvSpPr>
          <p:spPr>
            <a:xfrm>
              <a:off x="0" y="0"/>
              <a:ext cx="5195375" cy="3846507"/>
            </a:xfrm>
            <a:custGeom>
              <a:rect b="b" l="l" r="r" t="t"/>
              <a:pathLst>
                <a:path extrusionOk="0" h="3846507" w="5195375">
                  <a:moveTo>
                    <a:pt x="0" y="0"/>
                  </a:moveTo>
                  <a:lnTo>
                    <a:pt x="5195375" y="0"/>
                  </a:lnTo>
                  <a:lnTo>
                    <a:pt x="5195375" y="3846507"/>
                  </a:lnTo>
                  <a:lnTo>
                    <a:pt x="0" y="3846507"/>
                  </a:lnTo>
                  <a:close/>
                </a:path>
              </a:pathLst>
            </a:custGeom>
            <a:solidFill>
              <a:srgbClr val="CFCF5A"/>
            </a:solidFill>
            <a:ln>
              <a:noFill/>
            </a:ln>
          </p:spPr>
        </p:sp>
        <p:sp>
          <p:nvSpPr>
            <p:cNvPr id="230" name="Google Shape;230;p7"/>
            <p:cNvSpPr txBox="1"/>
            <p:nvPr/>
          </p:nvSpPr>
          <p:spPr>
            <a:xfrm>
              <a:off x="0" y="0"/>
              <a:ext cx="5195375" cy="3846507"/>
            </a:xfrm>
            <a:prstGeom prst="rect">
              <a:avLst/>
            </a:prstGeom>
            <a:noFill/>
            <a:ln>
              <a:noFill/>
            </a:ln>
          </p:spPr>
          <p:txBody>
            <a:bodyPr anchorCtr="0" anchor="ctr" bIns="50800" lIns="50800" spcFirstLastPara="1" rIns="50800" wrap="square" tIns="50800">
              <a:noAutofit/>
            </a:bodyPr>
            <a:lstStyle/>
            <a:p>
              <a:pPr indent="0" lvl="0" marL="0" marR="0" rtl="0" algn="ctr">
                <a:lnSpc>
                  <a:spcPct val="156857"/>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1" name="Google Shape;231;p7"/>
          <p:cNvGrpSpPr/>
          <p:nvPr/>
        </p:nvGrpSpPr>
        <p:grpSpPr>
          <a:xfrm>
            <a:off x="12885116" y="4377408"/>
            <a:ext cx="876394" cy="876394"/>
            <a:chOff x="0" y="0"/>
            <a:chExt cx="812800" cy="812800"/>
          </a:xfrm>
        </p:grpSpPr>
        <p:sp>
          <p:nvSpPr>
            <p:cNvPr id="232" name="Google Shape;232;p7"/>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solidFill>
            <a:ln>
              <a:noFill/>
            </a:ln>
          </p:spPr>
        </p:sp>
        <p:sp>
          <p:nvSpPr>
            <p:cNvPr id="233" name="Google Shape;233;p7"/>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6857"/>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4" name="Google Shape;234;p7"/>
          <p:cNvSpPr txBox="1"/>
          <p:nvPr/>
        </p:nvSpPr>
        <p:spPr>
          <a:xfrm>
            <a:off x="12885116" y="4571180"/>
            <a:ext cx="876394" cy="43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DM Serif Display"/>
                <a:ea typeface="DM Serif Display"/>
                <a:cs typeface="DM Serif Display"/>
                <a:sym typeface="DM Serif Display"/>
              </a:rPr>
              <a:t>01</a:t>
            </a:r>
            <a:endParaRPr/>
          </a:p>
        </p:txBody>
      </p:sp>
      <p:cxnSp>
        <p:nvCxnSpPr>
          <p:cNvPr id="235" name="Google Shape;235;p7"/>
          <p:cNvCxnSpPr/>
          <p:nvPr/>
        </p:nvCxnSpPr>
        <p:spPr>
          <a:xfrm>
            <a:off x="11710883" y="6653186"/>
            <a:ext cx="719041" cy="4762"/>
          </a:xfrm>
          <a:prstGeom prst="straightConnector1">
            <a:avLst/>
          </a:prstGeom>
          <a:noFill/>
          <a:ln cap="flat" cmpd="sng" w="9525">
            <a:solidFill>
              <a:srgbClr val="FFFFFF"/>
            </a:solidFill>
            <a:prstDash val="solid"/>
            <a:round/>
            <a:headEnd len="sm" w="sm" type="none"/>
            <a:tailEnd len="sm" w="sm" type="none"/>
          </a:ln>
        </p:spPr>
      </p:cxnSp>
      <p:sp>
        <p:nvSpPr>
          <p:cNvPr id="236" name="Google Shape;236;p7"/>
          <p:cNvSpPr txBox="1"/>
          <p:nvPr/>
        </p:nvSpPr>
        <p:spPr>
          <a:xfrm>
            <a:off x="9390237" y="5690246"/>
            <a:ext cx="5360400" cy="384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FFFFFF"/>
                </a:solidFill>
                <a:latin typeface="DM Serif Display"/>
                <a:ea typeface="DM Serif Display"/>
                <a:cs typeface="DM Serif Display"/>
                <a:sym typeface="DM Serif Display"/>
              </a:rPr>
              <a:t>Met</a:t>
            </a:r>
            <a:r>
              <a:rPr lang="en-US" sz="2500">
                <a:solidFill>
                  <a:srgbClr val="FFFFFF"/>
                </a:solidFill>
                <a:latin typeface="DM Serif Display"/>
                <a:ea typeface="DM Serif Display"/>
                <a:cs typeface="DM Serif Display"/>
                <a:sym typeface="DM Serif Display"/>
              </a:rPr>
              <a:t>odologia</a:t>
            </a:r>
            <a:r>
              <a:rPr b="0" i="0" lang="en-US" sz="2500" u="none" cap="none" strike="noStrike">
                <a:solidFill>
                  <a:srgbClr val="FFFFFF"/>
                </a:solidFill>
                <a:latin typeface="DM Serif Display"/>
                <a:ea typeface="DM Serif Display"/>
                <a:cs typeface="DM Serif Display"/>
                <a:sym typeface="DM Serif Display"/>
              </a:rPr>
              <a:t> </a:t>
            </a:r>
            <a:endParaRPr/>
          </a:p>
        </p:txBody>
      </p:sp>
      <p:sp>
        <p:nvSpPr>
          <p:cNvPr id="237" name="Google Shape;237;p7"/>
          <p:cNvSpPr txBox="1"/>
          <p:nvPr/>
        </p:nvSpPr>
        <p:spPr>
          <a:xfrm>
            <a:off x="9728200" y="6355951"/>
            <a:ext cx="4701000" cy="2707800"/>
          </a:xfrm>
          <a:prstGeom prst="rect">
            <a:avLst/>
          </a:prstGeom>
          <a:noFill/>
          <a:ln>
            <a:noFill/>
          </a:ln>
        </p:spPr>
        <p:txBody>
          <a:bodyPr anchorCtr="0" anchor="t" bIns="0" lIns="0" spcFirstLastPara="1" rIns="0" wrap="square" tIns="0">
            <a:spAutoFit/>
          </a:bodyPr>
          <a:lstStyle/>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Badania literaturowe dotyczące recyklingu, upcyklingu</a:t>
            </a:r>
            <a:br>
              <a:rPr lang="en-US" sz="2199">
                <a:solidFill>
                  <a:srgbClr val="FFFFFF"/>
                </a:solidFill>
                <a:latin typeface="Montserrat"/>
                <a:ea typeface="Montserrat"/>
                <a:cs typeface="Montserrat"/>
                <a:sym typeface="Montserrat"/>
              </a:rPr>
            </a:br>
            <a:r>
              <a:rPr lang="en-US" sz="2199">
                <a:solidFill>
                  <a:srgbClr val="FFFFFF"/>
                </a:solidFill>
                <a:latin typeface="Montserrat"/>
                <a:ea typeface="Montserrat"/>
                <a:cs typeface="Montserrat"/>
                <a:sym typeface="Montserrat"/>
              </a:rPr>
              <a:t>i downcyklingu</a:t>
            </a:r>
            <a:endParaRPr sz="2199">
              <a:solidFill>
                <a:srgbClr val="FFFFFF"/>
              </a:solidFill>
              <a:latin typeface="Montserrat"/>
              <a:ea typeface="Montserrat"/>
              <a:cs typeface="Montserrat"/>
              <a:sym typeface="Montserrat"/>
            </a:endParaRPr>
          </a:p>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Konsultacje z ekspertami</a:t>
            </a:r>
            <a:endParaRPr sz="2199">
              <a:solidFill>
                <a:srgbClr val="FFFFFF"/>
              </a:solidFill>
              <a:latin typeface="Montserrat"/>
              <a:ea typeface="Montserrat"/>
              <a:cs typeface="Montserrat"/>
              <a:sym typeface="Montserrat"/>
            </a:endParaRPr>
          </a:p>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Analiza studiów przypadków</a:t>
            </a:r>
            <a:endParaRPr sz="2199">
              <a:solidFill>
                <a:srgbClr val="FFFFFF"/>
              </a:solidFill>
              <a:latin typeface="Montserrat"/>
              <a:ea typeface="Montserrat"/>
              <a:cs typeface="Montserrat"/>
              <a:sym typeface="Montserrat"/>
            </a:endParaRPr>
          </a:p>
          <a:p>
            <a:pPr indent="-139636" lvl="0" marL="0" marR="0" rtl="0" algn="ctr">
              <a:lnSpc>
                <a:spcPct val="100000"/>
              </a:lnSpc>
              <a:spcBef>
                <a:spcPts val="0"/>
              </a:spcBef>
              <a:spcAft>
                <a:spcPts val="0"/>
              </a:spcAft>
              <a:buClr>
                <a:srgbClr val="FFFFFF"/>
              </a:buClr>
              <a:buSzPts val="2199"/>
              <a:buFont typeface="Arial"/>
              <a:buChar char="•"/>
            </a:pPr>
            <a:r>
              <a:rPr lang="en-US" sz="2199">
                <a:solidFill>
                  <a:srgbClr val="FFFFFF"/>
                </a:solidFill>
                <a:latin typeface="Montserrat"/>
                <a:ea typeface="Montserrat"/>
                <a:cs typeface="Montserrat"/>
                <a:sym typeface="Montserrat"/>
              </a:rPr>
              <a:t>Dyskusja grupowa i synteza wniosków</a:t>
            </a:r>
            <a:endParaRPr sz="2199">
              <a:solidFill>
                <a:srgbClr val="FFFFFF"/>
              </a:solidFill>
              <a:latin typeface="Montserrat"/>
              <a:ea typeface="Montserrat"/>
              <a:cs typeface="Montserrat"/>
              <a:sym typeface="Montserrat"/>
            </a:endParaRPr>
          </a:p>
          <a:p>
            <a:pPr indent="0" lvl="0" marL="0" marR="0" rtl="0" algn="ctr">
              <a:lnSpc>
                <a:spcPct val="150022"/>
              </a:lnSpc>
              <a:spcBef>
                <a:spcPts val="0"/>
              </a:spcBef>
              <a:spcAft>
                <a:spcPts val="0"/>
              </a:spcAft>
              <a:buNone/>
            </a:pPr>
            <a:r>
              <a:t/>
            </a:r>
            <a:endParaRPr b="0" i="0" sz="2199" u="none" cap="none" strike="noStrike">
              <a:solidFill>
                <a:srgbClr val="FFFFFF"/>
              </a:solidFill>
              <a:latin typeface="Montserrat"/>
              <a:ea typeface="Montserrat"/>
              <a:cs typeface="Montserrat"/>
              <a:sym typeface="Montserrat"/>
            </a:endParaRPr>
          </a:p>
        </p:txBody>
      </p:sp>
      <p:sp>
        <p:nvSpPr>
          <p:cNvPr id="238" name="Google Shape;238;p7"/>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a:p>
        </p:txBody>
      </p:sp>
      <p:sp>
        <p:nvSpPr>
          <p:cNvPr id="239" name="Google Shape;239;p7"/>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8"/>
          <p:cNvGrpSpPr/>
          <p:nvPr/>
        </p:nvGrpSpPr>
        <p:grpSpPr>
          <a:xfrm>
            <a:off x="0" y="0"/>
            <a:ext cx="18288000" cy="10287000"/>
            <a:chOff x="0" y="0"/>
            <a:chExt cx="24384000" cy="13716000"/>
          </a:xfrm>
        </p:grpSpPr>
        <p:cxnSp>
          <p:nvCxnSpPr>
            <p:cNvPr id="245" name="Google Shape;245;p8"/>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246" name="Google Shape;246;p8"/>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247" name="Google Shape;247;p8"/>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sp>
        <p:sp>
          <p:nvSpPr>
            <p:cNvPr id="248" name="Google Shape;248;p8"/>
            <p:cNvSpPr txBox="1"/>
            <p:nvPr/>
          </p:nvSpPr>
          <p:spPr>
            <a:xfrm>
              <a:off x="9588865" y="439200"/>
              <a:ext cx="4259100" cy="11385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grpSp>
      <p:cxnSp>
        <p:nvCxnSpPr>
          <p:cNvPr id="249" name="Google Shape;249;p8"/>
          <p:cNvCxnSpPr/>
          <p:nvPr/>
        </p:nvCxnSpPr>
        <p:spPr>
          <a:xfrm rot="10800000">
            <a:off x="207575" y="981075"/>
            <a:ext cx="18288000" cy="0"/>
          </a:xfrm>
          <a:prstGeom prst="straightConnector1">
            <a:avLst/>
          </a:prstGeom>
          <a:noFill/>
          <a:ln cap="flat" cmpd="sng" w="9525">
            <a:solidFill>
              <a:srgbClr val="1E2328"/>
            </a:solidFill>
            <a:prstDash val="solid"/>
            <a:round/>
            <a:headEnd len="sm" w="sm" type="none"/>
            <a:tailEnd len="sm" w="sm" type="none"/>
          </a:ln>
        </p:spPr>
      </p:cxnSp>
      <p:grpSp>
        <p:nvGrpSpPr>
          <p:cNvPr id="250" name="Google Shape;250;p8"/>
          <p:cNvGrpSpPr/>
          <p:nvPr/>
        </p:nvGrpSpPr>
        <p:grpSpPr>
          <a:xfrm>
            <a:off x="11814819" y="2052637"/>
            <a:ext cx="4415781" cy="7209712"/>
            <a:chOff x="0" y="0"/>
            <a:chExt cx="3505240" cy="5723059"/>
          </a:xfrm>
        </p:grpSpPr>
        <p:sp>
          <p:nvSpPr>
            <p:cNvPr id="251" name="Google Shape;251;p8"/>
            <p:cNvSpPr/>
            <p:nvPr/>
          </p:nvSpPr>
          <p:spPr>
            <a:xfrm>
              <a:off x="0" y="0"/>
              <a:ext cx="3505240" cy="5723058"/>
            </a:xfrm>
            <a:custGeom>
              <a:rect b="b" l="l" r="r" t="t"/>
              <a:pathLst>
                <a:path extrusionOk="0" h="5723058" w="3505240">
                  <a:moveTo>
                    <a:pt x="0" y="0"/>
                  </a:moveTo>
                  <a:lnTo>
                    <a:pt x="3505240" y="0"/>
                  </a:lnTo>
                  <a:lnTo>
                    <a:pt x="3505240" y="5723058"/>
                  </a:lnTo>
                  <a:lnTo>
                    <a:pt x="0" y="5723058"/>
                  </a:lnTo>
                  <a:close/>
                </a:path>
              </a:pathLst>
            </a:custGeom>
            <a:solidFill>
              <a:srgbClr val="CFCF5A"/>
            </a:solidFill>
            <a:ln>
              <a:noFill/>
            </a:ln>
          </p:spPr>
        </p:sp>
        <p:sp>
          <p:nvSpPr>
            <p:cNvPr id="252" name="Google Shape;252;p8"/>
            <p:cNvSpPr txBox="1"/>
            <p:nvPr/>
          </p:nvSpPr>
          <p:spPr>
            <a:xfrm>
              <a:off x="0" y="0"/>
              <a:ext cx="3505240" cy="5723059"/>
            </a:xfrm>
            <a:prstGeom prst="rect">
              <a:avLst/>
            </a:prstGeom>
            <a:noFill/>
            <a:ln>
              <a:noFill/>
            </a:ln>
          </p:spPr>
          <p:txBody>
            <a:bodyPr anchorCtr="0" anchor="ctr" bIns="50800" lIns="50800" spcFirstLastPara="1" rIns="50800" wrap="square" tIns="50800">
              <a:noAutofit/>
            </a:bodyPr>
            <a:lstStyle/>
            <a:p>
              <a:pPr indent="0" lvl="0" marL="0" marR="0" rtl="0" algn="ctr">
                <a:lnSpc>
                  <a:spcPct val="177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253" name="Google Shape;253;p8"/>
          <p:cNvPicPr preferRelativeResize="0"/>
          <p:nvPr/>
        </p:nvPicPr>
        <p:blipFill rotWithShape="1">
          <a:blip r:embed="rId4">
            <a:alphaModFix/>
          </a:blip>
          <a:srcRect b="3955" l="0" r="0" t="25126"/>
          <a:stretch/>
        </p:blipFill>
        <p:spPr>
          <a:xfrm>
            <a:off x="8427737" y="3076575"/>
            <a:ext cx="6774163" cy="7210425"/>
          </a:xfrm>
          <a:prstGeom prst="rect">
            <a:avLst/>
          </a:prstGeom>
          <a:noFill/>
          <a:ln>
            <a:noFill/>
          </a:ln>
        </p:spPr>
      </p:pic>
      <p:sp>
        <p:nvSpPr>
          <p:cNvPr id="254" name="Google Shape;254;p8"/>
          <p:cNvSpPr txBox="1"/>
          <p:nvPr/>
        </p:nvSpPr>
        <p:spPr>
          <a:xfrm>
            <a:off x="1031600" y="2138350"/>
            <a:ext cx="7396200" cy="1539000"/>
          </a:xfrm>
          <a:prstGeom prst="rect">
            <a:avLst/>
          </a:prstGeom>
          <a:noFill/>
          <a:ln>
            <a:noFill/>
          </a:ln>
        </p:spPr>
        <p:txBody>
          <a:bodyPr anchorCtr="0" anchor="t" bIns="0" lIns="0" spcFirstLastPara="1" rIns="0" wrap="square" tIns="0">
            <a:spAutoFit/>
          </a:bodyPr>
          <a:lstStyle/>
          <a:p>
            <a:pPr indent="0" lvl="0" marL="0" marR="0" rtl="0" algn="l">
              <a:lnSpc>
                <a:spcPct val="111001"/>
              </a:lnSpc>
              <a:spcBef>
                <a:spcPts val="0"/>
              </a:spcBef>
              <a:spcAft>
                <a:spcPts val="0"/>
              </a:spcAft>
              <a:buNone/>
            </a:pPr>
            <a:r>
              <a:rPr lang="en-US" sz="9999">
                <a:solidFill>
                  <a:srgbClr val="1E2328"/>
                </a:solidFill>
                <a:latin typeface="DM Serif Display"/>
                <a:ea typeface="DM Serif Display"/>
                <a:cs typeface="DM Serif Display"/>
                <a:sym typeface="DM Serif Display"/>
              </a:rPr>
              <a:t>Poznajmy się</a:t>
            </a:r>
            <a:endParaRPr b="0" i="0" sz="9999" u="none" cap="none" strike="noStrike">
              <a:solidFill>
                <a:srgbClr val="1E2328"/>
              </a:solidFill>
              <a:latin typeface="DM Serif Display"/>
              <a:ea typeface="DM Serif Display"/>
              <a:cs typeface="DM Serif Display"/>
              <a:sym typeface="DM Serif Display"/>
            </a:endParaRPr>
          </a:p>
        </p:txBody>
      </p:sp>
      <p:cxnSp>
        <p:nvCxnSpPr>
          <p:cNvPr id="255" name="Google Shape;255;p8"/>
          <p:cNvCxnSpPr/>
          <p:nvPr/>
        </p:nvCxnSpPr>
        <p:spPr>
          <a:xfrm rot="22765">
            <a:off x="1031590" y="9246394"/>
            <a:ext cx="719057" cy="0"/>
          </a:xfrm>
          <a:prstGeom prst="straightConnector1">
            <a:avLst/>
          </a:prstGeom>
          <a:noFill/>
          <a:ln cap="flat" cmpd="sng" w="9525">
            <a:solidFill>
              <a:srgbClr val="CFCF5A"/>
            </a:solidFill>
            <a:prstDash val="solid"/>
            <a:round/>
            <a:headEnd len="sm" w="sm" type="none"/>
            <a:tailEnd len="sm" w="sm" type="none"/>
          </a:ln>
        </p:spPr>
      </p:cxnSp>
      <p:sp>
        <p:nvSpPr>
          <p:cNvPr id="256" name="Google Shape;256;p8"/>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a:p>
        </p:txBody>
      </p:sp>
      <p:sp>
        <p:nvSpPr>
          <p:cNvPr id="257" name="Google Shape;257;p8"/>
          <p:cNvSpPr txBox="1"/>
          <p:nvPr/>
        </p:nvSpPr>
        <p:spPr>
          <a:xfrm>
            <a:off x="1031575" y="3985400"/>
            <a:ext cx="6430200" cy="6133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rPr b="1" lang="en-US" sz="2400">
                <a:solidFill>
                  <a:srgbClr val="1E2328"/>
                </a:solidFill>
                <a:latin typeface="Montserrat"/>
                <a:ea typeface="Montserrat"/>
                <a:cs typeface="Montserrat"/>
                <a:sym typeface="Montserrat"/>
              </a:rPr>
              <a:t>Upcykling: </a:t>
            </a:r>
            <a:r>
              <a:rPr lang="en-US" sz="2200">
                <a:solidFill>
                  <a:srgbClr val="1E2328"/>
                </a:solidFill>
                <a:latin typeface="Montserrat"/>
                <a:ea typeface="Montserrat"/>
                <a:cs typeface="Montserrat"/>
                <a:sym typeface="Montserrat"/>
              </a:rPr>
              <a:t>Nadawanie większej wartości – np. przekształcenie starego T-shirtu w modny plecak.</a:t>
            </a:r>
            <a:endParaRPr sz="2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1" sz="1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rPr b="1" lang="en-US" sz="2400">
                <a:solidFill>
                  <a:srgbClr val="1E2328"/>
                </a:solidFill>
                <a:latin typeface="Montserrat"/>
                <a:ea typeface="Montserrat"/>
                <a:cs typeface="Montserrat"/>
                <a:sym typeface="Montserrat"/>
              </a:rPr>
              <a:t>Recykling: </a:t>
            </a:r>
            <a:r>
              <a:rPr lang="en-US" sz="2200">
                <a:solidFill>
                  <a:srgbClr val="1E2328"/>
                </a:solidFill>
                <a:latin typeface="Montserrat"/>
                <a:ea typeface="Montserrat"/>
                <a:cs typeface="Montserrat"/>
                <a:sym typeface="Montserrat"/>
              </a:rPr>
              <a:t>Przetwarzanie materiałów na nowe produkty o tej samej lub niższej wartości – np. plastikowe butelki przetwarzane na włókna tekstylne.</a:t>
            </a:r>
            <a:endParaRPr sz="22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1" sz="13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rPr b="1" lang="en-US" sz="2400">
                <a:solidFill>
                  <a:srgbClr val="1E2328"/>
                </a:solidFill>
                <a:latin typeface="Montserrat"/>
                <a:ea typeface="Montserrat"/>
                <a:cs typeface="Montserrat"/>
                <a:sym typeface="Montserrat"/>
              </a:rPr>
              <a:t>Downcykling: </a:t>
            </a:r>
            <a:r>
              <a:rPr lang="en-US" sz="2200">
                <a:solidFill>
                  <a:srgbClr val="1E2328"/>
                </a:solidFill>
                <a:latin typeface="Montserrat"/>
                <a:ea typeface="Montserrat"/>
                <a:cs typeface="Montserrat"/>
                <a:sym typeface="Montserrat"/>
              </a:rPr>
              <a:t>Przetwarzanie prowadzące do obniżenia jakości lub funkcjonalności – np. stare ubrania zamieniane w szmatki do czyszczenia.</a:t>
            </a:r>
            <a:endParaRPr sz="2200">
              <a:solidFill>
                <a:srgbClr val="1E2328"/>
              </a:solidFill>
              <a:latin typeface="Montserrat"/>
              <a:ea typeface="Montserrat"/>
              <a:cs typeface="Montserrat"/>
              <a:sym typeface="Montserrat"/>
            </a:endParaRPr>
          </a:p>
        </p:txBody>
      </p:sp>
      <p:sp>
        <p:nvSpPr>
          <p:cNvPr id="258" name="Google Shape;258;p8"/>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9"/>
          <p:cNvGrpSpPr/>
          <p:nvPr/>
        </p:nvGrpSpPr>
        <p:grpSpPr>
          <a:xfrm>
            <a:off x="0" y="0"/>
            <a:ext cx="18288000" cy="10287000"/>
            <a:chOff x="0" y="0"/>
            <a:chExt cx="24384000" cy="13716000"/>
          </a:xfrm>
        </p:grpSpPr>
        <p:cxnSp>
          <p:nvCxnSpPr>
            <p:cNvPr id="264" name="Google Shape;264;p9"/>
            <p:cNvCxnSpPr/>
            <p:nvPr/>
          </p:nvCxnSpPr>
          <p:spPr>
            <a:xfrm rot="10800000">
              <a:off x="22233774" y="0"/>
              <a:ext cx="0" cy="13716000"/>
            </a:xfrm>
            <a:prstGeom prst="straightConnector1">
              <a:avLst/>
            </a:prstGeom>
            <a:noFill/>
            <a:ln cap="flat" cmpd="sng" w="12700">
              <a:solidFill>
                <a:srgbClr val="1E2328"/>
              </a:solidFill>
              <a:prstDash val="solid"/>
              <a:round/>
              <a:headEnd len="sm" w="sm" type="none"/>
              <a:tailEnd len="sm" w="sm" type="none"/>
            </a:ln>
          </p:spPr>
        </p:cxnSp>
        <p:cxnSp>
          <p:nvCxnSpPr>
            <p:cNvPr id="265" name="Google Shape;265;p9"/>
            <p:cNvCxnSpPr/>
            <p:nvPr/>
          </p:nvCxnSpPr>
          <p:spPr>
            <a:xfrm rot="10800000">
              <a:off x="0" y="1365250"/>
              <a:ext cx="24384000" cy="0"/>
            </a:xfrm>
            <a:prstGeom prst="straightConnector1">
              <a:avLst/>
            </a:prstGeom>
            <a:noFill/>
            <a:ln cap="flat" cmpd="sng" w="12700">
              <a:solidFill>
                <a:srgbClr val="1E2328"/>
              </a:solidFill>
              <a:prstDash val="solid"/>
              <a:round/>
              <a:headEnd len="sm" w="sm" type="none"/>
              <a:tailEnd len="sm" w="sm" type="none"/>
            </a:ln>
          </p:spPr>
        </p:cxnSp>
        <p:sp>
          <p:nvSpPr>
            <p:cNvPr id="266" name="Google Shape;266;p9"/>
            <p:cNvSpPr/>
            <p:nvPr/>
          </p:nvSpPr>
          <p:spPr>
            <a:xfrm>
              <a:off x="22233774" y="1371600"/>
              <a:ext cx="2150226" cy="2150226"/>
            </a:xfrm>
            <a:custGeom>
              <a:rect b="b" l="l" r="r" t="t"/>
              <a:pathLst>
                <a:path extrusionOk="0" h="2150226" w="2150226">
                  <a:moveTo>
                    <a:pt x="0" y="0"/>
                  </a:moveTo>
                  <a:lnTo>
                    <a:pt x="2150226" y="0"/>
                  </a:lnTo>
                  <a:lnTo>
                    <a:pt x="2150226" y="2150226"/>
                  </a:lnTo>
                  <a:lnTo>
                    <a:pt x="0" y="215022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67" name="Google Shape;267;p9"/>
          <p:cNvCxnSpPr/>
          <p:nvPr/>
        </p:nvCxnSpPr>
        <p:spPr>
          <a:xfrm rot="10800000">
            <a:off x="0" y="1023937"/>
            <a:ext cx="18288000" cy="0"/>
          </a:xfrm>
          <a:prstGeom prst="straightConnector1">
            <a:avLst/>
          </a:prstGeom>
          <a:noFill/>
          <a:ln cap="flat" cmpd="sng" w="9525">
            <a:solidFill>
              <a:srgbClr val="1E2328"/>
            </a:solidFill>
            <a:prstDash val="solid"/>
            <a:round/>
            <a:headEnd len="sm" w="sm" type="none"/>
            <a:tailEnd len="sm" w="sm" type="none"/>
          </a:ln>
        </p:spPr>
      </p:cxnSp>
      <p:grpSp>
        <p:nvGrpSpPr>
          <p:cNvPr id="268" name="Google Shape;268;p9"/>
          <p:cNvGrpSpPr/>
          <p:nvPr/>
        </p:nvGrpSpPr>
        <p:grpSpPr>
          <a:xfrm>
            <a:off x="0" y="1019175"/>
            <a:ext cx="6051534" cy="9253538"/>
            <a:chOff x="0" y="0"/>
            <a:chExt cx="1308826" cy="2001355"/>
          </a:xfrm>
        </p:grpSpPr>
        <p:sp>
          <p:nvSpPr>
            <p:cNvPr id="269" name="Google Shape;269;p9"/>
            <p:cNvSpPr/>
            <p:nvPr/>
          </p:nvSpPr>
          <p:spPr>
            <a:xfrm>
              <a:off x="0" y="0"/>
              <a:ext cx="1308826" cy="2001355"/>
            </a:xfrm>
            <a:custGeom>
              <a:rect b="b" l="l" r="r" t="t"/>
              <a:pathLst>
                <a:path extrusionOk="0" h="2001355" w="1308826">
                  <a:moveTo>
                    <a:pt x="0" y="0"/>
                  </a:moveTo>
                  <a:lnTo>
                    <a:pt x="1308826" y="0"/>
                  </a:lnTo>
                  <a:lnTo>
                    <a:pt x="1308826" y="2001355"/>
                  </a:lnTo>
                  <a:lnTo>
                    <a:pt x="0" y="2001355"/>
                  </a:lnTo>
                  <a:close/>
                </a:path>
              </a:pathLst>
            </a:custGeom>
            <a:solidFill>
              <a:srgbClr val="CFCF5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9"/>
            <p:cNvSpPr txBox="1"/>
            <p:nvPr/>
          </p:nvSpPr>
          <p:spPr>
            <a:xfrm>
              <a:off x="0" y="0"/>
              <a:ext cx="1308826" cy="2001355"/>
            </a:xfrm>
            <a:prstGeom prst="rect">
              <a:avLst/>
            </a:prstGeom>
            <a:noFill/>
            <a:ln>
              <a:noFill/>
            </a:ln>
          </p:spPr>
          <p:txBody>
            <a:bodyPr anchorCtr="0" anchor="ctr" bIns="50800" lIns="50800" spcFirstLastPara="1" rIns="50800" wrap="square" tIns="50800">
              <a:noAutofit/>
            </a:bodyPr>
            <a:lstStyle/>
            <a:p>
              <a:pPr indent="0" lvl="0" marL="0" marR="0" rtl="0" algn="ctr">
                <a:lnSpc>
                  <a:spcPct val="122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9"/>
          <p:cNvSpPr txBox="1"/>
          <p:nvPr/>
        </p:nvSpPr>
        <p:spPr>
          <a:xfrm>
            <a:off x="503933" y="1085848"/>
            <a:ext cx="52446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rPr b="0" i="1" lang="en-US" sz="6000" u="none" cap="none" strike="noStrike">
                <a:solidFill>
                  <a:srgbClr val="FFFFFF"/>
                </a:solidFill>
                <a:latin typeface="DM Serif Display"/>
                <a:ea typeface="DM Serif Display"/>
                <a:cs typeface="DM Serif Display"/>
                <a:sym typeface="DM Serif Display"/>
              </a:rPr>
              <a:t>Upcy</a:t>
            </a:r>
            <a:r>
              <a:rPr i="1" lang="en-US" sz="6000">
                <a:solidFill>
                  <a:srgbClr val="FFFFFF"/>
                </a:solidFill>
                <a:latin typeface="DM Serif Display"/>
                <a:ea typeface="DM Serif Display"/>
                <a:cs typeface="DM Serif Display"/>
                <a:sym typeface="DM Serif Display"/>
              </a:rPr>
              <a:t>k</a:t>
            </a:r>
            <a:r>
              <a:rPr b="0" i="1" lang="en-US" sz="6000" u="none" cap="none" strike="noStrike">
                <a:solidFill>
                  <a:srgbClr val="FFFFFF"/>
                </a:solidFill>
                <a:latin typeface="DM Serif Display"/>
                <a:ea typeface="DM Serif Display"/>
                <a:cs typeface="DM Serif Display"/>
                <a:sym typeface="DM Serif Display"/>
              </a:rPr>
              <a:t>ling</a:t>
            </a:r>
            <a:endParaRPr b="0" i="1"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FFFFFF"/>
              </a:solidFill>
              <a:latin typeface="DM Serif Display"/>
              <a:ea typeface="DM Serif Display"/>
              <a:cs typeface="DM Serif Display"/>
              <a:sym typeface="DM Serif Display"/>
            </a:endParaRPr>
          </a:p>
        </p:txBody>
      </p:sp>
      <p:sp>
        <p:nvSpPr>
          <p:cNvPr id="272" name="Google Shape;272;p9"/>
          <p:cNvSpPr/>
          <p:nvPr/>
        </p:nvSpPr>
        <p:spPr>
          <a:xfrm>
            <a:off x="5701777" y="5519654"/>
            <a:ext cx="699514" cy="699514"/>
          </a:xfrm>
          <a:custGeom>
            <a:rect b="b" l="l" r="r" t="t"/>
            <a:pathLst>
              <a:path extrusionOk="0" h="699514" w="699514">
                <a:moveTo>
                  <a:pt x="0" y="0"/>
                </a:moveTo>
                <a:lnTo>
                  <a:pt x="699515" y="0"/>
                </a:lnTo>
                <a:lnTo>
                  <a:pt x="699515" y="699515"/>
                </a:lnTo>
                <a:lnTo>
                  <a:pt x="0" y="69951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73" name="Google Shape;273;p9"/>
          <p:cNvGrpSpPr/>
          <p:nvPr/>
        </p:nvGrpSpPr>
        <p:grpSpPr>
          <a:xfrm>
            <a:off x="6543078" y="1033063"/>
            <a:ext cx="10021092" cy="10468125"/>
            <a:chOff x="-258113" y="-815964"/>
            <a:chExt cx="12801600" cy="13957500"/>
          </a:xfrm>
        </p:grpSpPr>
        <p:sp>
          <p:nvSpPr>
            <p:cNvPr id="274" name="Google Shape;274;p9"/>
            <p:cNvSpPr txBox="1"/>
            <p:nvPr/>
          </p:nvSpPr>
          <p:spPr>
            <a:xfrm>
              <a:off x="-258113" y="-815964"/>
              <a:ext cx="12801600" cy="139575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2800"/>
                <a:buFont typeface="Arial"/>
                <a:buNone/>
              </a:pPr>
              <a:r>
                <a:t/>
              </a:r>
              <a:endParaRPr b="0" i="0" sz="2800" u="none" cap="none" strike="noStrike">
                <a:solidFill>
                  <a:srgbClr val="1E2328"/>
                </a:solidFill>
                <a:latin typeface="Montserrat"/>
                <a:ea typeface="Montserrat"/>
                <a:cs typeface="Montserrat"/>
                <a:sym typeface="Montserrat"/>
              </a:endParaRPr>
            </a:p>
            <a:p>
              <a:pPr indent="0" lvl="0" marL="0" marR="0" rtl="0" algn="l">
                <a:lnSpc>
                  <a:spcPct val="118000"/>
                </a:lnSpc>
                <a:spcBef>
                  <a:spcPts val="0"/>
                </a:spcBef>
                <a:spcAft>
                  <a:spcPts val="0"/>
                </a:spcAft>
                <a:buClr>
                  <a:srgbClr val="000000"/>
                </a:buClr>
                <a:buSzPts val="2800"/>
                <a:buFont typeface="Arial"/>
                <a:buNone/>
              </a:pPr>
              <a:r>
                <a:rPr b="1" i="0" lang="en-US" sz="2800" u="none" cap="none" strike="noStrike">
                  <a:solidFill>
                    <a:srgbClr val="1E2328"/>
                  </a:solidFill>
                  <a:latin typeface="Montserrat"/>
                  <a:ea typeface="Montserrat"/>
                  <a:cs typeface="Montserrat"/>
                  <a:sym typeface="Montserrat"/>
                </a:rPr>
                <a:t>Upcy</a:t>
              </a:r>
              <a:r>
                <a:rPr b="1" lang="en-US" sz="2800">
                  <a:solidFill>
                    <a:srgbClr val="1E2328"/>
                  </a:solidFill>
                  <a:latin typeface="Montserrat"/>
                  <a:ea typeface="Montserrat"/>
                  <a:cs typeface="Montserrat"/>
                  <a:sym typeface="Montserrat"/>
                </a:rPr>
                <a:t>k</a:t>
              </a:r>
              <a:r>
                <a:rPr b="1" i="0" lang="en-US" sz="2800" u="none" cap="none" strike="noStrike">
                  <a:solidFill>
                    <a:srgbClr val="1E2328"/>
                  </a:solidFill>
                  <a:latin typeface="Montserrat"/>
                  <a:ea typeface="Montserrat"/>
                  <a:cs typeface="Montserrat"/>
                  <a:sym typeface="Montserrat"/>
                </a:rPr>
                <a:t>ling: </a:t>
              </a:r>
              <a:endParaRPr b="1" i="0" sz="28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rPr lang="en-US" sz="2400">
                  <a:solidFill>
                    <a:srgbClr val="1E2328"/>
                  </a:solidFill>
                  <a:latin typeface="Montserrat"/>
                  <a:ea typeface="Montserrat"/>
                  <a:cs typeface="Montserrat"/>
                  <a:sym typeface="Montserrat"/>
                </a:rPr>
                <a:t>Upcykling to proces przekształcania odpadów, niechcianych produktów lub wyrzuconych przedmiotów w nowe wyroby o wyższej wartości, często artystycznej lub ekologicznej.</a:t>
              </a:r>
              <a:endParaRPr sz="24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800"/>
                <a:buFont typeface="Arial"/>
                <a:buNone/>
              </a:pPr>
              <a:r>
                <a:rPr b="1" lang="en-US" sz="2800">
                  <a:solidFill>
                    <a:srgbClr val="1E2328"/>
                  </a:solidFill>
                  <a:latin typeface="Montserrat"/>
                  <a:ea typeface="Montserrat"/>
                  <a:cs typeface="Montserrat"/>
                  <a:sym typeface="Montserrat"/>
                </a:rPr>
                <a:t>Kluczowe aspekty upcyklingu:</a:t>
              </a:r>
              <a:endParaRPr b="1" i="0" sz="2800" u="none" cap="none" strike="noStrike">
                <a:solidFill>
                  <a:srgbClr val="1E232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b="0" i="0" lang="en-US" sz="2400" u="none" cap="none" strike="noStrike">
                  <a:solidFill>
                    <a:srgbClr val="1E2328"/>
                  </a:solidFill>
                  <a:latin typeface="Montserrat"/>
                  <a:ea typeface="Montserrat"/>
                  <a:cs typeface="Montserrat"/>
                  <a:sym typeface="Montserrat"/>
                </a:rPr>
                <a:t> </a:t>
              </a:r>
              <a:r>
                <a:rPr lang="en-US" sz="2400" u="sng">
                  <a:solidFill>
                    <a:srgbClr val="1E2328"/>
                  </a:solidFill>
                  <a:latin typeface="Montserrat"/>
                  <a:ea typeface="Montserrat"/>
                  <a:cs typeface="Montserrat"/>
                  <a:sym typeface="Montserrat"/>
                </a:rPr>
                <a:t>Podnoszenie wartości</a:t>
              </a:r>
              <a:r>
                <a:rPr lang="en-US" sz="2400">
                  <a:solidFill>
                    <a:srgbClr val="1E2328"/>
                  </a:solidFill>
                  <a:latin typeface="Montserrat"/>
                  <a:ea typeface="Montserrat"/>
                  <a:cs typeface="Montserrat"/>
                  <a:sym typeface="Montserrat"/>
                </a:rPr>
                <a:t>: Upcykling to coś więcej niż tylko ponowne wykorzystanie przedmiotów. Skupia się na zwiększeniu wartości oryginalnego obiektu poprzez nadanie mu nowego przeznaczenia, poprawę funkcjonalności lub dodanie walorów estetycznych.</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Kreatywność i innowacyjność</a:t>
              </a:r>
              <a:r>
                <a:rPr lang="en-US" sz="2400">
                  <a:solidFill>
                    <a:srgbClr val="1E2328"/>
                  </a:solidFill>
                  <a:latin typeface="Montserrat"/>
                  <a:ea typeface="Montserrat"/>
                  <a:cs typeface="Montserrat"/>
                  <a:sym typeface="Montserrat"/>
                </a:rPr>
                <a:t>: Upcykling często wymaga twórczego myślenia i innowacyjnych podejść, aby przekształcić wyrzucone przedmioty w coś nowego i pożądanego.</a:t>
              </a:r>
              <a:endParaRPr sz="2400">
                <a:solidFill>
                  <a:srgbClr val="1E2328"/>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2400">
                <a:solidFill>
                  <a:srgbClr val="1E2328"/>
                </a:solidFill>
                <a:latin typeface="Montserrat"/>
                <a:ea typeface="Montserrat"/>
                <a:cs typeface="Montserrat"/>
                <a:sym typeface="Montserrat"/>
              </a:endParaRPr>
            </a:p>
            <a:p>
              <a:pPr indent="-152400" lvl="0" marL="0" marR="0" rtl="0" algn="l">
                <a:lnSpc>
                  <a:spcPct val="100000"/>
                </a:lnSpc>
                <a:spcBef>
                  <a:spcPts val="0"/>
                </a:spcBef>
                <a:spcAft>
                  <a:spcPts val="0"/>
                </a:spcAft>
                <a:buClr>
                  <a:srgbClr val="1E2328"/>
                </a:buClr>
                <a:buSzPts val="2400"/>
                <a:buFont typeface="Arial"/>
                <a:buChar char="•"/>
              </a:pPr>
              <a:r>
                <a:rPr lang="en-US" sz="2400" u="sng">
                  <a:solidFill>
                    <a:srgbClr val="1E2328"/>
                  </a:solidFill>
                  <a:latin typeface="Montserrat"/>
                  <a:ea typeface="Montserrat"/>
                  <a:cs typeface="Montserrat"/>
                  <a:sym typeface="Montserrat"/>
                </a:rPr>
                <a:t>Zrównoważony rozwój</a:t>
              </a:r>
              <a:r>
                <a:rPr lang="en-US" sz="2400">
                  <a:solidFill>
                    <a:srgbClr val="1E2328"/>
                  </a:solidFill>
                  <a:latin typeface="Montserrat"/>
                  <a:ea typeface="Montserrat"/>
                  <a:cs typeface="Montserrat"/>
                  <a:sym typeface="Montserrat"/>
                </a:rPr>
                <a:t>: Upcykling wspiera zrównoważony rozwój poprzez ograniczanie ilości odpadów, oszczędzanie zasobów</a:t>
              </a:r>
              <a:br>
                <a:rPr lang="en-US" sz="2400">
                  <a:solidFill>
                    <a:srgbClr val="1E2328"/>
                  </a:solidFill>
                  <a:latin typeface="Montserrat"/>
                  <a:ea typeface="Montserrat"/>
                  <a:cs typeface="Montserrat"/>
                  <a:sym typeface="Montserrat"/>
                </a:rPr>
              </a:br>
              <a:r>
                <a:rPr lang="en-US" sz="2400">
                  <a:solidFill>
                    <a:srgbClr val="1E2328"/>
                  </a:solidFill>
                  <a:latin typeface="Montserrat"/>
                  <a:ea typeface="Montserrat"/>
                  <a:cs typeface="Montserrat"/>
                  <a:sym typeface="Montserrat"/>
                </a:rPr>
                <a:t>i minimalizowanie zapotrzebowania na nowe materiały.</a:t>
              </a:r>
              <a:endParaRPr sz="2400">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275" name="Google Shape;275;p9"/>
            <p:cNvSpPr txBox="1"/>
            <p:nvPr/>
          </p:nvSpPr>
          <p:spPr>
            <a:xfrm>
              <a:off x="0" y="114300"/>
              <a:ext cx="9110400" cy="110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1E2328"/>
                </a:solidFill>
                <a:latin typeface="DM Serif Display"/>
                <a:ea typeface="DM Serif Display"/>
                <a:cs typeface="DM Serif Display"/>
                <a:sym typeface="DM Serif Display"/>
              </a:endParaRPr>
            </a:p>
          </p:txBody>
        </p:sp>
      </p:grpSp>
      <p:grpSp>
        <p:nvGrpSpPr>
          <p:cNvPr id="276" name="Google Shape;276;p9"/>
          <p:cNvGrpSpPr/>
          <p:nvPr/>
        </p:nvGrpSpPr>
        <p:grpSpPr>
          <a:xfrm>
            <a:off x="6736672" y="7285741"/>
            <a:ext cx="9601147" cy="1467259"/>
            <a:chOff x="0" y="114300"/>
            <a:chExt cx="12801529" cy="1956346"/>
          </a:xfrm>
        </p:grpSpPr>
        <p:sp>
          <p:nvSpPr>
            <p:cNvPr id="277" name="Google Shape;277;p9"/>
            <p:cNvSpPr txBox="1"/>
            <p:nvPr/>
          </p:nvSpPr>
          <p:spPr>
            <a:xfrm>
              <a:off x="0" y="1554521"/>
              <a:ext cx="12801529" cy="51612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99"/>
                <a:buFont typeface="Arial"/>
                <a:buNone/>
              </a:pPr>
              <a:r>
                <a:t/>
              </a:r>
              <a:endParaRPr b="0" i="0" sz="2200" u="none" cap="none" strike="noStrike">
                <a:solidFill>
                  <a:srgbClr val="1E2328"/>
                </a:solidFill>
                <a:latin typeface="Montserrat"/>
                <a:ea typeface="Montserrat"/>
                <a:cs typeface="Montserrat"/>
                <a:sym typeface="Montserrat"/>
              </a:endParaRPr>
            </a:p>
          </p:txBody>
        </p:sp>
        <p:sp>
          <p:nvSpPr>
            <p:cNvPr id="278" name="Google Shape;278;p9"/>
            <p:cNvSpPr txBox="1"/>
            <p:nvPr/>
          </p:nvSpPr>
          <p:spPr>
            <a:xfrm>
              <a:off x="0" y="114300"/>
              <a:ext cx="9110276" cy="110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1E2328"/>
                </a:solidFill>
                <a:latin typeface="DM Serif Display"/>
                <a:ea typeface="DM Serif Display"/>
                <a:cs typeface="DM Serif Display"/>
                <a:sym typeface="DM Serif Display"/>
              </a:endParaRPr>
            </a:p>
          </p:txBody>
        </p:sp>
      </p:grpSp>
      <p:pic>
        <p:nvPicPr>
          <p:cNvPr id="279" name="Google Shape;279;p9"/>
          <p:cNvPicPr preferRelativeResize="0"/>
          <p:nvPr/>
        </p:nvPicPr>
        <p:blipFill rotWithShape="1">
          <a:blip r:embed="rId5">
            <a:alphaModFix/>
          </a:blip>
          <a:srcRect b="0" l="0" r="0" t="0"/>
          <a:stretch/>
        </p:blipFill>
        <p:spPr>
          <a:xfrm>
            <a:off x="625109" y="5981700"/>
            <a:ext cx="4801316" cy="3023051"/>
          </a:xfrm>
          <a:prstGeom prst="rect">
            <a:avLst/>
          </a:prstGeom>
          <a:noFill/>
          <a:ln>
            <a:noFill/>
          </a:ln>
        </p:spPr>
      </p:pic>
      <p:sp>
        <p:nvSpPr>
          <p:cNvPr id="280" name="Google Shape;280;p9"/>
          <p:cNvSpPr txBox="1"/>
          <p:nvPr/>
        </p:nvSpPr>
        <p:spPr>
          <a:xfrm>
            <a:off x="1031566" y="351095"/>
            <a:ext cx="4506600" cy="384600"/>
          </a:xfrm>
          <a:prstGeom prst="rect">
            <a:avLst/>
          </a:prstGeom>
          <a:noFill/>
          <a:ln>
            <a:noFill/>
          </a:ln>
        </p:spPr>
        <p:txBody>
          <a:bodyPr anchorCtr="0" anchor="t" bIns="0" lIns="0" spcFirstLastPara="1" rIns="0" wrap="square" tIns="0">
            <a:spAutoFit/>
          </a:bodyPr>
          <a:lstStyle/>
          <a:p>
            <a:pPr indent="0" lvl="0" marL="0" marR="0" rtl="0" algn="l">
              <a:lnSpc>
                <a:spcPct val="122008"/>
              </a:lnSpc>
              <a:spcBef>
                <a:spcPts val="0"/>
              </a:spcBef>
              <a:spcAft>
                <a:spcPts val="0"/>
              </a:spcAft>
              <a:buNone/>
            </a:pPr>
            <a:r>
              <a:rPr lang="en-US" sz="2499">
                <a:solidFill>
                  <a:srgbClr val="1E2328"/>
                </a:solidFill>
                <a:latin typeface="DM Serif Display"/>
                <a:ea typeface="DM Serif Display"/>
                <a:cs typeface="DM Serif Display"/>
                <a:sym typeface="DM Serif Display"/>
              </a:rPr>
              <a:t>Program szkoleniowy UpTraK</a:t>
            </a:r>
            <a:endParaRPr b="0" i="0" sz="2499" u="none" cap="none" strike="noStrike">
              <a:solidFill>
                <a:srgbClr val="1E2328"/>
              </a:solidFill>
              <a:latin typeface="DM Serif Display"/>
              <a:ea typeface="DM Serif Display"/>
              <a:cs typeface="DM Serif Display"/>
              <a:sym typeface="DM Serif Display"/>
            </a:endParaRPr>
          </a:p>
        </p:txBody>
      </p:sp>
      <p:sp>
        <p:nvSpPr>
          <p:cNvPr id="281" name="Google Shape;281;p9"/>
          <p:cNvSpPr txBox="1"/>
          <p:nvPr/>
        </p:nvSpPr>
        <p:spPr>
          <a:xfrm>
            <a:off x="7191649" y="329400"/>
            <a:ext cx="3102000" cy="854100"/>
          </a:xfrm>
          <a:prstGeom prst="rect">
            <a:avLst/>
          </a:prstGeom>
          <a:noFill/>
          <a:ln>
            <a:noFill/>
          </a:ln>
        </p:spPr>
        <p:txBody>
          <a:bodyPr anchorCtr="0" anchor="t" bIns="0" lIns="0" spcFirstLastPara="1" rIns="0" wrap="square" tIns="0">
            <a:spAutoFit/>
          </a:bodyPr>
          <a:lstStyle/>
          <a:p>
            <a:pPr indent="0" lvl="0" marL="0" rtl="0" algn="ctr">
              <a:lnSpc>
                <a:spcPct val="122008"/>
              </a:lnSpc>
              <a:spcBef>
                <a:spcPts val="0"/>
              </a:spcBef>
              <a:spcAft>
                <a:spcPts val="0"/>
              </a:spcAft>
              <a:buClr>
                <a:schemeClr val="dk1"/>
              </a:buClr>
              <a:buFont typeface="Arial"/>
              <a:buNone/>
            </a:pPr>
            <a:r>
              <a:rPr lang="en-US" sz="2499">
                <a:solidFill>
                  <a:srgbClr val="1E2328"/>
                </a:solidFill>
                <a:latin typeface="Montserrat"/>
                <a:ea typeface="Montserrat"/>
                <a:cs typeface="Montserrat"/>
                <a:sym typeface="Montserrat"/>
              </a:rPr>
              <a:t>Moduł 1, Rozdział 1</a:t>
            </a:r>
            <a:endParaRPr>
              <a:solidFill>
                <a:schemeClr val="dk1"/>
              </a:solidFill>
            </a:endParaRPr>
          </a:p>
          <a:p>
            <a:pPr indent="0" lvl="0" marL="0" marR="0" rtl="0" algn="ctr">
              <a:lnSpc>
                <a:spcPct val="122008"/>
              </a:lnSpc>
              <a:spcBef>
                <a:spcPts val="0"/>
              </a:spcBef>
              <a:spcAft>
                <a:spcPts val="0"/>
              </a:spcAft>
              <a:buNone/>
            </a:pPr>
            <a:r>
              <a:t/>
            </a:r>
            <a:endParaRPr sz="2499">
              <a:solidFill>
                <a:srgbClr val="1E2328"/>
              </a:solidFill>
              <a:latin typeface="Montserrat"/>
              <a:ea typeface="Montserrat"/>
              <a:cs typeface="Montserrat"/>
              <a:sym typeface="Montserrat"/>
            </a:endParaRPr>
          </a:p>
        </p:txBody>
      </p:sp>
      <p:sp>
        <p:nvSpPr>
          <p:cNvPr id="282" name="Google Shape;282;p9"/>
          <p:cNvSpPr txBox="1"/>
          <p:nvPr/>
        </p:nvSpPr>
        <p:spPr>
          <a:xfrm rot="-5400000">
            <a:off x="15968160" y="7610495"/>
            <a:ext cx="3027010" cy="268600"/>
          </a:xfrm>
          <a:prstGeom prst="rect">
            <a:avLst/>
          </a:prstGeom>
          <a:noFill/>
          <a:ln>
            <a:noFill/>
          </a:ln>
        </p:spPr>
        <p:txBody>
          <a:bodyPr anchorCtr="0" anchor="t" bIns="0" lIns="0" spcFirstLastPara="1" rIns="0" wrap="square" tIns="0">
            <a:spAutoFit/>
          </a:bodyPr>
          <a:lstStyle/>
          <a:p>
            <a:pPr indent="0" lvl="0" marL="0" marR="0" rtl="0" algn="l">
              <a:lnSpc>
                <a:spcPct val="122000"/>
              </a:lnSpc>
              <a:spcBef>
                <a:spcPts val="0"/>
              </a:spcBef>
              <a:spcAft>
                <a:spcPts val="0"/>
              </a:spcAft>
              <a:buNone/>
            </a:pPr>
            <a:r>
              <a:rPr b="0" i="0" lang="en-US" sz="1800" u="none" cap="none" strike="noStrike">
                <a:solidFill>
                  <a:srgbClr val="1E2328"/>
                </a:solidFill>
                <a:latin typeface="Montserrat"/>
                <a:ea typeface="Montserrat"/>
                <a:cs typeface="Montserrat"/>
                <a:sym typeface="Montserrat"/>
              </a:rPr>
              <a:t>fashionupproject.com</a:t>
            </a:r>
            <a:endParaRPr b="0" i="0" sz="1800" u="none" cap="none" strike="noStrike">
              <a:solidFill>
                <a:srgbClr val="1E2328"/>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2025-09-10T07:28:05Z</dcterms:created>
  <dc:creator>Paulina BM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20C2B577931A4B259BFAD226C82BDD5C_12</vt:lpwstr>
  </property>
  <property fmtid="{D5CDD505-2E9C-101B-9397-08002B2CF9AE}" pid="3" name="KSOProductBuildVer">
    <vt:lpwstr>1045-12.2.0.21931</vt:lpwstr>
  </property>
</Properties>
</file>