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embeddedFontLst>
    <p:embeddedFont>
      <p:font typeface="DM Serif Display" pitchFamily="2" charset="0"/>
      <p:regular r:id="rId5"/>
      <p:italic r:id="rId6"/>
    </p:embeddedFont>
    <p:embeddedFont>
      <p:font typeface="Montserrat" panose="000005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jXYkYyVeSaiImRANjVhxTZxJqu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1A4072-50F4-4C62-673D-A862CA27E30B}" v="108" dt="2026-03-12T10:26:31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19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81A4072-50F4-4C62-673D-A862CA27E30B}"/>
    <pc:docChg chg="modSld">
      <pc:chgData name="" userId="" providerId="" clId="Web-{481A4072-50F4-4C62-673D-A862CA27E30B}" dt="2026-03-12T10:24:16.412" v="1" actId="20577"/>
      <pc:docMkLst>
        <pc:docMk/>
      </pc:docMkLst>
      <pc:sldChg chg="modSp">
        <pc:chgData name="" userId="" providerId="" clId="Web-{481A4072-50F4-4C62-673D-A862CA27E30B}" dt="2026-03-12T10:24:16.412" v="1" actId="20577"/>
        <pc:sldMkLst>
          <pc:docMk/>
          <pc:sldMk cId="0" sldId="256"/>
        </pc:sldMkLst>
        <pc:spChg chg="mod">
          <ac:chgData name="" userId="" providerId="" clId="Web-{481A4072-50F4-4C62-673D-A862CA27E30B}" dt="2026-03-12T10:24:16.412" v="1" actId="20577"/>
          <ac:spMkLst>
            <pc:docMk/>
            <pc:sldMk cId="0" sldId="256"/>
            <ac:spMk id="99" creationId="{00000000-0000-0000-0000-000000000000}"/>
          </ac:spMkLst>
        </pc:spChg>
      </pc:sldChg>
    </pc:docChg>
  </pc:docChgLst>
  <pc:docChgLst>
    <pc:chgData name="nowak.bartlomiej@zs5.mail.pl" userId="S::urn:spo:guest#nowak.bartlomiej@zs5.mail.pl::" providerId="AD" clId="Web-{481A4072-50F4-4C62-673D-A862CA27E30B}"/>
    <pc:docChg chg="modSld">
      <pc:chgData name="nowak.bartlomiej@zs5.mail.pl" userId="S::urn:spo:guest#nowak.bartlomiej@zs5.mail.pl::" providerId="AD" clId="Web-{481A4072-50F4-4C62-673D-A862CA27E30B}" dt="2026-03-12T10:26:31.880" v="62" actId="20577"/>
      <pc:docMkLst>
        <pc:docMk/>
      </pc:docMkLst>
      <pc:sldChg chg="modSp">
        <pc:chgData name="nowak.bartlomiej@zs5.mail.pl" userId="S::urn:spo:guest#nowak.bartlomiej@zs5.mail.pl::" providerId="AD" clId="Web-{481A4072-50F4-4C62-673D-A862CA27E30B}" dt="2026-03-12T10:24:27.678" v="8" actId="20577"/>
        <pc:sldMkLst>
          <pc:docMk/>
          <pc:sldMk cId="0" sldId="256"/>
        </pc:sldMkLst>
        <pc:spChg chg="mod">
          <ac:chgData name="nowak.bartlomiej@zs5.mail.pl" userId="S::urn:spo:guest#nowak.bartlomiej@zs5.mail.pl::" providerId="AD" clId="Web-{481A4072-50F4-4C62-673D-A862CA27E30B}" dt="2026-03-12T10:24:27.678" v="8" actId="20577"/>
          <ac:spMkLst>
            <pc:docMk/>
            <pc:sldMk cId="0" sldId="256"/>
            <ac:spMk id="98" creationId="{00000000-0000-0000-0000-000000000000}"/>
          </ac:spMkLst>
        </pc:spChg>
        <pc:spChg chg="mod">
          <ac:chgData name="nowak.bartlomiej@zs5.mail.pl" userId="S::urn:spo:guest#nowak.bartlomiej@zs5.mail.pl::" providerId="AD" clId="Web-{481A4072-50F4-4C62-673D-A862CA27E30B}" dt="2026-03-12T10:24:17.459" v="0" actId="20577"/>
          <ac:spMkLst>
            <pc:docMk/>
            <pc:sldMk cId="0" sldId="256"/>
            <ac:spMk id="99" creationId="{00000000-0000-0000-0000-000000000000}"/>
          </ac:spMkLst>
        </pc:spChg>
      </pc:sldChg>
      <pc:sldChg chg="modSp">
        <pc:chgData name="nowak.bartlomiej@zs5.mail.pl" userId="S::urn:spo:guest#nowak.bartlomiej@zs5.mail.pl::" providerId="AD" clId="Web-{481A4072-50F4-4C62-673D-A862CA27E30B}" dt="2026-03-12T10:26:31.880" v="62" actId="20577"/>
        <pc:sldMkLst>
          <pc:docMk/>
          <pc:sldMk cId="0" sldId="257"/>
        </pc:sldMkLst>
        <pc:spChg chg="mod">
          <ac:chgData name="nowak.bartlomiej@zs5.mail.pl" userId="S::urn:spo:guest#nowak.bartlomiej@zs5.mail.pl::" providerId="AD" clId="Web-{481A4072-50F4-4C62-673D-A862CA27E30B}" dt="2026-03-12T10:26:31.880" v="62" actId="20577"/>
          <ac:spMkLst>
            <pc:docMk/>
            <pc:sldMk cId="0" sldId="257"/>
            <ac:spMk id="1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νό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περιεχόμενο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89" name="Google Shape;89;p1"/>
          <p:cNvGrpSpPr/>
          <p:nvPr/>
        </p:nvGrpSpPr>
        <p:grpSpPr>
          <a:xfrm>
            <a:off x="0" y="6175376"/>
            <a:ext cx="8490047" cy="682625"/>
            <a:chOff x="0" y="0"/>
            <a:chExt cx="10109079" cy="812800"/>
          </a:xfrm>
        </p:grpSpPr>
        <p:sp>
          <p:nvSpPr>
            <p:cNvPr id="90" name="Google Shape;90;p1"/>
            <p:cNvSpPr/>
            <p:nvPr/>
          </p:nvSpPr>
          <p:spPr>
            <a:xfrm>
              <a:off x="0" y="0"/>
              <a:ext cx="10109079" cy="812800"/>
            </a:xfrm>
            <a:custGeom>
              <a:avLst/>
              <a:gdLst/>
              <a:ahLst/>
              <a:cxnLst/>
              <a:rect l="l" t="t" r="r" b="b"/>
              <a:pathLst>
                <a:path w="10109079" h="812800" extrusionOk="0">
                  <a:moveTo>
                    <a:pt x="0" y="0"/>
                  </a:moveTo>
                  <a:lnTo>
                    <a:pt x="10109079" y="0"/>
                  </a:lnTo>
                  <a:lnTo>
                    <a:pt x="1010907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91" name="Google Shape;91;p1"/>
            <p:cNvSpPr txBox="1"/>
            <p:nvPr/>
          </p:nvSpPr>
          <p:spPr>
            <a:xfrm>
              <a:off x="0" y="0"/>
              <a:ext cx="10109079" cy="8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1"/>
          <p:cNvGrpSpPr/>
          <p:nvPr/>
        </p:nvGrpSpPr>
        <p:grpSpPr>
          <a:xfrm>
            <a:off x="5167930" y="3771900"/>
            <a:ext cx="3530935" cy="3338880"/>
            <a:chOff x="0" y="0"/>
            <a:chExt cx="4204276" cy="3975597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4204276" cy="3975597"/>
            </a:xfrm>
            <a:custGeom>
              <a:avLst/>
              <a:gdLst/>
              <a:ahLst/>
              <a:cxnLst/>
              <a:rect l="l" t="t" r="r" b="b"/>
              <a:pathLst>
                <a:path w="4204276" h="3975597" extrusionOk="0">
                  <a:moveTo>
                    <a:pt x="0" y="0"/>
                  </a:moveTo>
                  <a:lnTo>
                    <a:pt x="4204276" y="0"/>
                  </a:lnTo>
                  <a:lnTo>
                    <a:pt x="4204276" y="3975597"/>
                  </a:lnTo>
                  <a:lnTo>
                    <a:pt x="0" y="3975597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</p:sp>
        <p:sp>
          <p:nvSpPr>
            <p:cNvPr id="94" name="Google Shape;94;p1"/>
            <p:cNvSpPr txBox="1"/>
            <p:nvPr/>
          </p:nvSpPr>
          <p:spPr>
            <a:xfrm>
              <a:off x="0" y="0"/>
              <a:ext cx="4204276" cy="39755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 t="1182" b="1181"/>
          <a:stretch/>
        </p:blipFill>
        <p:spPr>
          <a:xfrm>
            <a:off x="5167930" y="685800"/>
            <a:ext cx="6321749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08126" y="178913"/>
            <a:ext cx="1783651" cy="372768"/>
          </a:xfrm>
          <a:custGeom>
            <a:avLst/>
            <a:gdLst/>
            <a:ahLst/>
            <a:cxnLst/>
            <a:rect l="l" t="t" r="r" b="b"/>
            <a:pathLst>
              <a:path w="2675477" h="559152" extrusionOk="0">
                <a:moveTo>
                  <a:pt x="0" y="0"/>
                </a:moveTo>
                <a:lnTo>
                  <a:pt x="2675478" y="0"/>
                </a:lnTo>
                <a:lnTo>
                  <a:pt x="2675478" y="559152"/>
                </a:lnTo>
                <a:lnTo>
                  <a:pt x="0" y="5591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97" name="Google Shape;97;p1"/>
          <p:cNvSpPr txBox="1"/>
          <p:nvPr/>
        </p:nvSpPr>
        <p:spPr>
          <a:xfrm>
            <a:off x="687711" y="234063"/>
            <a:ext cx="3004326" cy="25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685800" y="3243466"/>
            <a:ext cx="4516109" cy="109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dirty="0">
                <a:solidFill>
                  <a:srgbClr val="1E2328"/>
                </a:solidFill>
                <a:latin typeface="DM Serif Display"/>
                <a:sym typeface="DM Serif Display"/>
              </a:rPr>
              <a:t>SŁOWNIK</a:t>
            </a:r>
            <a:endParaRPr dirty="0"/>
          </a:p>
        </p:txBody>
      </p:sp>
      <p:sp>
        <p:nvSpPr>
          <p:cNvPr id="99" name="Google Shape;99;p1"/>
          <p:cNvSpPr txBox="1"/>
          <p:nvPr/>
        </p:nvSpPr>
        <p:spPr>
          <a:xfrm>
            <a:off x="685800" y="1773057"/>
            <a:ext cx="4455300" cy="1366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 err="1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Moduł</a:t>
            </a:r>
            <a:r>
              <a:rPr lang="en-US" sz="8000" b="0" i="0" u="none" strike="noStrike" cap="none" dirty="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 </a:t>
            </a:r>
            <a:r>
              <a:rPr lang="en-US" sz="8000" dirty="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3</a:t>
            </a:r>
            <a:endParaRPr dirty="0"/>
          </a:p>
        </p:txBody>
      </p:sp>
      <p:cxnSp>
        <p:nvCxnSpPr>
          <p:cNvPr id="100" name="Google Shape;100;p1"/>
          <p:cNvCxnSpPr/>
          <p:nvPr/>
        </p:nvCxnSpPr>
        <p:spPr>
          <a:xfrm rot="10800000">
            <a:off x="11116887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" name="Google Shape;101;p1"/>
          <p:cNvSpPr txBox="1"/>
          <p:nvPr/>
        </p:nvSpPr>
        <p:spPr>
          <a:xfrm rot="-5400000">
            <a:off x="10409843" y="4836453"/>
            <a:ext cx="2489200" cy="182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2"/>
          <p:cNvGrpSpPr/>
          <p:nvPr/>
        </p:nvGrpSpPr>
        <p:grpSpPr>
          <a:xfrm>
            <a:off x="-1" y="682624"/>
            <a:ext cx="1118791" cy="6175376"/>
            <a:chOff x="0" y="0"/>
            <a:chExt cx="2254172" cy="3661101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2254171" cy="36611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10" name="Google Shape;110;p2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1" name="Google Shape;111;p2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12" name="Google Shape;112;p2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3" name="Google Shape;113;p2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Module </a:t>
              </a:r>
              <a:r>
                <a:rPr lang="en-US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/>
            </a:p>
          </p:txBody>
        </p:sp>
      </p:grpSp>
      <p:cxnSp>
        <p:nvCxnSpPr>
          <p:cNvPr id="114" name="Google Shape;114;p2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5" name="Google Shape;115;p2"/>
          <p:cNvSpPr txBox="1"/>
          <p:nvPr/>
        </p:nvSpPr>
        <p:spPr>
          <a:xfrm>
            <a:off x="7876546" y="1368425"/>
            <a:ext cx="2943854" cy="48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 rot="-5400000">
            <a:off x="-2229569" y="3251920"/>
            <a:ext cx="5321298" cy="86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Important key-words</a:t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1359248" y="1036033"/>
            <a:ext cx="9289729" cy="3010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err="1">
                <a:solidFill>
                  <a:srgbClr val="1E2328"/>
                </a:solidFill>
                <a:ea typeface="Montserrat"/>
                <a:sym typeface="Montserrat"/>
              </a:rPr>
              <a:t>Biodegradowalność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zdolność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substancji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materiału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do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naturalnego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rozkładu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ostatecznie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zanikającego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bez </a:t>
            </a:r>
            <a:r>
              <a:rPr lang="en-US" sz="1200" err="1">
                <a:solidFill>
                  <a:srgbClr val="1E2328"/>
                </a:solidFill>
                <a:ea typeface="Montserrat"/>
                <a:sym typeface="Montserrat"/>
              </a:rPr>
              <a:t>pozostawiania</a:t>
            </a:r>
            <a:endParaRPr lang="en-US" sz="1200" b="1" err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1E2328"/>
              </a:buClr>
              <a:buSzPts val="1200"/>
            </a:pP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 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resztek</a:t>
            </a:r>
            <a:endParaRPr lang="en-US" dirty="0" err="1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Barwienie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proces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nadawania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koloru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materiałowi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(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włóknu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ubraniu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itp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.)</a:t>
            </a:r>
            <a:endParaRPr lang="en-US" dirty="0">
              <a:sym typeface="Montserrat"/>
            </a:endParaRPr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Ekologia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koncepcja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charakteryzująca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materiały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procedury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które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mają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mniejszy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wpływ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środowisko</a:t>
            </a:r>
            <a:endParaRPr lang="en-US" dirty="0" err="1">
              <a:sym typeface="Montserrat"/>
            </a:endParaRPr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Tkanina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tekstylia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które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można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tkać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dziać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używane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głównie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do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produkcji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odzieży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mebli</a:t>
            </a:r>
            <a:endParaRPr dirty="0" err="1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err="1">
                <a:solidFill>
                  <a:srgbClr val="1E2328"/>
                </a:solidFill>
                <a:sym typeface="Montserrat"/>
              </a:rPr>
              <a:t>Zachowanie</a:t>
            </a:r>
            <a:r>
              <a:rPr lang="en-US" sz="1200" b="1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b="1" err="1">
                <a:solidFill>
                  <a:srgbClr val="1E2328"/>
                </a:solidFill>
                <a:sym typeface="Montserrat"/>
              </a:rPr>
              <a:t>tkaniny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–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sposób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, w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jaki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tkanina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zachowuje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się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w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określonych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warunkach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,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takich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jak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grawitacja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,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barwienie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sym typeface="Montserrat"/>
              </a:rPr>
              <a:t> </a:t>
            </a:r>
            <a:r>
              <a:rPr lang="en-US" sz="1200" err="1">
                <a:solidFill>
                  <a:srgbClr val="1E2328"/>
                </a:solidFill>
                <a:sym typeface="Montserrat"/>
              </a:rPr>
              <a:t>rozciąganie</a:t>
            </a:r>
            <a:endParaRPr err="1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Dzianina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elastyczna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porowata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tworzona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przez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splatanie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przędz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za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pomocą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igieł</a:t>
            </a:r>
            <a:endParaRPr lang="en-US" dirty="0" err="1">
              <a:sym typeface="Montserrat"/>
            </a:endParaRPr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Tekstylia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z </a:t>
            </a: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recyklingu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wytwarzane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wyniku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przetwarzania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odpadów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pokonsumenckich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poprzemysłowych</a:t>
            </a:r>
            <a:endParaRPr dirty="0" err="1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Włókno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tekstylne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naturalne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sztuczne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;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wykorzystywane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do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produkcji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nici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ze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względu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swoją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wytrzymałość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elastyczność</a:t>
            </a:r>
            <a:endParaRPr lang="en-US" dirty="0" err="1">
              <a:sym typeface="Montserrat"/>
            </a:endParaRPr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Wykańczanie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tkanin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procesy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mechaniczne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chemiczne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stosowane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do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nici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ubrań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celu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zmiany</a:t>
            </a:r>
            <a:endParaRPr dirty="0" err="1"/>
          </a:p>
          <a:p>
            <a:pPr>
              <a:buClr>
                <a:srgbClr val="1E2328"/>
              </a:buClr>
              <a:buSzPts val="1200"/>
            </a:pP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 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specyficznych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cech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takich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jak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kolor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;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Tekstura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opór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endParaRPr lang="en-US" dirty="0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Nić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długie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cienkie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pasmo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materiału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wykonane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z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włókna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;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używane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produkcji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lub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tekstyliów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endParaRPr lang="en-US" dirty="0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Osnowa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układ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nitek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biegnących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wzdłuż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(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pionowo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)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endParaRPr lang="en-US" dirty="0"/>
          </a:p>
          <a:p>
            <a:pPr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Splot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sposób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,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jaki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nitki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osnowy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przeplatają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się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z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wątkiem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.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Istnieją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trzy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podstawowe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sploty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: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płócienny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;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atłasowy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;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skośny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endParaRPr lang="en-US" dirty="0">
              <a:sym typeface="Montserrat"/>
            </a:endParaRPr>
          </a:p>
          <a:p>
            <a:pPr marL="228600" indent="-228600">
              <a:lnSpc>
                <a:spcPct val="200000"/>
              </a:lnSpc>
              <a:buClr>
                <a:srgbClr val="1E2328"/>
              </a:buClr>
              <a:buSzPts val="1200"/>
              <a:buFont typeface="Arial"/>
              <a:buChar char="•"/>
            </a:pPr>
            <a:r>
              <a:rPr lang="en-US" sz="1200" b="1" dirty="0" err="1">
                <a:solidFill>
                  <a:srgbClr val="1E2328"/>
                </a:solidFill>
                <a:ea typeface="Montserrat"/>
                <a:sym typeface="Montserrat"/>
              </a:rPr>
              <a:t>Wątek</a:t>
            </a:r>
            <a:r>
              <a:rPr lang="en-US" sz="1200" b="1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–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układ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nitek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biegnących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poprzecznie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 (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poziomo</a:t>
            </a:r>
            <a:r>
              <a:rPr lang="en-US" sz="1200" dirty="0">
                <a:solidFill>
                  <a:srgbClr val="1E2328"/>
                </a:solidFill>
                <a:ea typeface="Montserrat"/>
                <a:sym typeface="Montserrat"/>
              </a:rPr>
              <a:t>) w </a:t>
            </a:r>
            <a:r>
              <a:rPr lang="en-US" sz="1200" dirty="0" err="1">
                <a:solidFill>
                  <a:srgbClr val="1E2328"/>
                </a:solidFill>
                <a:ea typeface="Montserrat"/>
                <a:sym typeface="Montserrat"/>
              </a:rPr>
              <a:t>tkaninie</a:t>
            </a:r>
            <a:endParaRPr dirty="0" err="1"/>
          </a:p>
        </p:txBody>
      </p:sp>
      <p:sp>
        <p:nvSpPr>
          <p:cNvPr id="118" name="Google Shape;118;p2"/>
          <p:cNvSpPr txBox="1"/>
          <p:nvPr/>
        </p:nvSpPr>
        <p:spPr>
          <a:xfrm>
            <a:off x="687711" y="234063"/>
            <a:ext cx="3004326" cy="25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 rot="-5400000">
            <a:off x="10409843" y="4836453"/>
            <a:ext cx="2489200" cy="182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21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Θέμα του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My-PC</dc:creator>
  <cp:lastModifiedBy>My-PC</cp:lastModifiedBy>
  <cp:revision>21</cp:revision>
  <dcterms:created xsi:type="dcterms:W3CDTF">2025-02-05T08:04:55Z</dcterms:created>
  <dcterms:modified xsi:type="dcterms:W3CDTF">2026-03-12T10:26:39Z</dcterms:modified>
</cp:coreProperties>
</file>