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embeddedFontLst>
    <p:embeddedFont>
      <p:font typeface="DM Serif Display" pitchFamily="2" charset="0"/>
      <p:regular r:id="rId10"/>
      <p:italic r:id="rId11"/>
    </p:embeddedFont>
    <p:embeddedFont>
      <p:font typeface="Montserrat" panose="00000500000000000000" pitchFamily="2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j25/keLJcpiimPNywIFjjZLEbp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43CBF5-E5EF-0344-5E01-9F07A72F8467}" v="1" dt="2026-03-19T10:52:45.3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microsoft.com/office/2016/11/relationships/changesInfo" Target="changesInfos/changesInfo1.xml"/><Relationship Id="rId10" Type="http://schemas.openxmlformats.org/officeDocument/2006/relationships/font" Target="fonts/font1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oniucci Martina" userId="S::martina.antoniucci@osservatoriomestieridarte.it::32541252-b29c-4a7f-8763-04ccd7aaa38b" providerId="AD" clId="Web-{0C43CBF5-E5EF-0344-5E01-9F07A72F8467}"/>
    <pc:docChg chg="modSld">
      <pc:chgData name="Antoniucci Martina" userId="S::martina.antoniucci@osservatoriomestieridarte.it::32541252-b29c-4a7f-8763-04ccd7aaa38b" providerId="AD" clId="Web-{0C43CBF5-E5EF-0344-5E01-9F07A72F8467}" dt="2026-03-19T10:52:45.305" v="0" actId="1076"/>
      <pc:docMkLst>
        <pc:docMk/>
      </pc:docMkLst>
      <pc:sldChg chg="modSp">
        <pc:chgData name="Antoniucci Martina" userId="S::martina.antoniucci@osservatoriomestieridarte.it::32541252-b29c-4a7f-8763-04ccd7aaa38b" providerId="AD" clId="Web-{0C43CBF5-E5EF-0344-5E01-9F07A72F8467}" dt="2026-03-19T10:52:45.305" v="0" actId="1076"/>
        <pc:sldMkLst>
          <pc:docMk/>
          <pc:sldMk cId="0" sldId="256"/>
        </pc:sldMkLst>
        <pc:picChg chg="mod">
          <ac:chgData name="Antoniucci Martina" userId="S::martina.antoniucci@osservatoriomestieridarte.it::32541252-b29c-4a7f-8763-04ccd7aaa38b" providerId="AD" clId="Web-{0C43CBF5-E5EF-0344-5E01-9F07A72F8467}" dt="2026-03-19T10:52:45.305" v="0" actId="1076"/>
          <ac:picMkLst>
            <pc:docMk/>
            <pc:sldMk cId="0" sldId="256"/>
            <ac:picMk id="95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3798d6e3d6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g33798d6e3d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3798d6e3d6_0_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g33798d6e3d6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3798d6e3d6_0_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g33798d6e3d6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3798d6e3d6_1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g33798d6e3d6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3798d6e3d6_1_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g33798d6e3d6_1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Κενό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Τίτλος και Κατακόρυφο κείμενο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Κατακόρυφος τίτλος και Κείμενο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Διαφάνεια τίτλου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Τίτλος και περιεχόμενο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Κεφαλίδα ενότητας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Δύο περιεχόμενα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Σύγκριση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Μόνο τίτλος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Περιεχόμενο με λεζάντα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Εικόνα με λεζάντα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Google Shape;88;p1"/>
          <p:cNvCxnSpPr/>
          <p:nvPr/>
        </p:nvCxnSpPr>
        <p:spPr>
          <a:xfrm rot="10800000">
            <a:off x="0" y="682625"/>
            <a:ext cx="12192000" cy="0"/>
          </a:xfrm>
          <a:prstGeom prst="straightConnector1">
            <a:avLst/>
          </a:prstGeom>
          <a:noFill/>
          <a:ln w="9525" cap="flat" cmpd="sng">
            <a:solidFill>
              <a:srgbClr val="1E2328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89" name="Google Shape;89;p1"/>
          <p:cNvGrpSpPr/>
          <p:nvPr/>
        </p:nvGrpSpPr>
        <p:grpSpPr>
          <a:xfrm>
            <a:off x="0" y="6175376"/>
            <a:ext cx="8490047" cy="682625"/>
            <a:chOff x="0" y="0"/>
            <a:chExt cx="10109079" cy="812800"/>
          </a:xfrm>
        </p:grpSpPr>
        <p:sp>
          <p:nvSpPr>
            <p:cNvPr id="90" name="Google Shape;90;p1"/>
            <p:cNvSpPr/>
            <p:nvPr/>
          </p:nvSpPr>
          <p:spPr>
            <a:xfrm>
              <a:off x="0" y="0"/>
              <a:ext cx="10109079" cy="812800"/>
            </a:xfrm>
            <a:custGeom>
              <a:avLst/>
              <a:gdLst/>
              <a:ahLst/>
              <a:cxnLst/>
              <a:rect l="l" t="t" r="r" b="b"/>
              <a:pathLst>
                <a:path w="10109079" h="812800" extrusionOk="0">
                  <a:moveTo>
                    <a:pt x="0" y="0"/>
                  </a:moveTo>
                  <a:lnTo>
                    <a:pt x="10109079" y="0"/>
                  </a:lnTo>
                  <a:lnTo>
                    <a:pt x="10109079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91" name="Google Shape;91;p1"/>
            <p:cNvSpPr txBox="1"/>
            <p:nvPr/>
          </p:nvSpPr>
          <p:spPr>
            <a:xfrm>
              <a:off x="0" y="0"/>
              <a:ext cx="10109079" cy="812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50" tIns="33850" rIns="33850" bIns="33850" anchor="ctr" anchorCtr="0">
              <a:noAutofit/>
            </a:bodyPr>
            <a:lstStyle/>
            <a:p>
              <a:pPr marL="0" marR="0" lvl="0" indent="0" algn="ctr" rtl="0">
                <a:lnSpc>
                  <a:spcPct val="1376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2" name="Google Shape;92;p1"/>
          <p:cNvGrpSpPr/>
          <p:nvPr/>
        </p:nvGrpSpPr>
        <p:grpSpPr>
          <a:xfrm>
            <a:off x="5167930" y="3771900"/>
            <a:ext cx="3530935" cy="3338880"/>
            <a:chOff x="0" y="0"/>
            <a:chExt cx="4204276" cy="3975597"/>
          </a:xfrm>
        </p:grpSpPr>
        <p:sp>
          <p:nvSpPr>
            <p:cNvPr id="93" name="Google Shape;93;p1"/>
            <p:cNvSpPr/>
            <p:nvPr/>
          </p:nvSpPr>
          <p:spPr>
            <a:xfrm>
              <a:off x="0" y="0"/>
              <a:ext cx="4204276" cy="3975597"/>
            </a:xfrm>
            <a:custGeom>
              <a:avLst/>
              <a:gdLst/>
              <a:ahLst/>
              <a:cxnLst/>
              <a:rect l="l" t="t" r="r" b="b"/>
              <a:pathLst>
                <a:path w="4204276" h="3975597" extrusionOk="0">
                  <a:moveTo>
                    <a:pt x="0" y="0"/>
                  </a:moveTo>
                  <a:lnTo>
                    <a:pt x="4204276" y="0"/>
                  </a:lnTo>
                  <a:lnTo>
                    <a:pt x="4204276" y="3975597"/>
                  </a:lnTo>
                  <a:lnTo>
                    <a:pt x="0" y="3975597"/>
                  </a:lnTo>
                  <a:close/>
                </a:path>
              </a:pathLst>
            </a:custGeom>
            <a:solidFill>
              <a:srgbClr val="CFCF5A"/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94" name="Google Shape;94;p1"/>
            <p:cNvSpPr txBox="1"/>
            <p:nvPr/>
          </p:nvSpPr>
          <p:spPr>
            <a:xfrm>
              <a:off x="0" y="0"/>
              <a:ext cx="4204276" cy="39755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50" tIns="33850" rIns="33850" bIns="33850" anchor="ctr" anchorCtr="0">
              <a:noAutofit/>
            </a:bodyPr>
            <a:lstStyle/>
            <a:p>
              <a:pPr marL="0" marR="0" lvl="0" indent="0" algn="ctr" rtl="0">
                <a:lnSpc>
                  <a:spcPct val="1376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95" name="Google Shape;95;p1"/>
          <p:cNvPicPr preferRelativeResize="0"/>
          <p:nvPr/>
        </p:nvPicPr>
        <p:blipFill rotWithShape="1">
          <a:blip r:embed="rId3">
            <a:alphaModFix/>
          </a:blip>
          <a:srcRect t="1182" b="1181"/>
          <a:stretch/>
        </p:blipFill>
        <p:spPr>
          <a:xfrm>
            <a:off x="5005445" y="-193710"/>
            <a:ext cx="6321749" cy="61722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9108126" y="178913"/>
            <a:ext cx="1783651" cy="372768"/>
          </a:xfrm>
          <a:custGeom>
            <a:avLst/>
            <a:gdLst/>
            <a:ahLst/>
            <a:cxnLst/>
            <a:rect l="l" t="t" r="r" b="b"/>
            <a:pathLst>
              <a:path w="2675477" h="559152" extrusionOk="0">
                <a:moveTo>
                  <a:pt x="0" y="0"/>
                </a:moveTo>
                <a:lnTo>
                  <a:pt x="2675478" y="0"/>
                </a:lnTo>
                <a:lnTo>
                  <a:pt x="2675478" y="559152"/>
                </a:lnTo>
                <a:lnTo>
                  <a:pt x="0" y="55915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97" name="Google Shape;97;p1"/>
          <p:cNvSpPr txBox="1"/>
          <p:nvPr/>
        </p:nvSpPr>
        <p:spPr>
          <a:xfrm>
            <a:off x="687711" y="234063"/>
            <a:ext cx="3004326" cy="255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20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1666" b="0" i="0" u="none" strike="noStrike" cap="none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Program szkoleniowy UpTraK</a:t>
            </a:r>
            <a:endParaRPr/>
          </a:p>
        </p:txBody>
      </p:sp>
      <p:sp>
        <p:nvSpPr>
          <p:cNvPr id="98" name="Google Shape;98;p1"/>
          <p:cNvSpPr txBox="1"/>
          <p:nvPr/>
        </p:nvSpPr>
        <p:spPr>
          <a:xfrm>
            <a:off x="685800" y="3243466"/>
            <a:ext cx="4516109" cy="1093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6400" b="0" i="0" u="none" strike="noStrike" cap="none" dirty="0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SŁOWNIK</a:t>
            </a:r>
            <a:endParaRPr dirty="0"/>
          </a:p>
        </p:txBody>
      </p:sp>
      <p:sp>
        <p:nvSpPr>
          <p:cNvPr id="99" name="Google Shape;99;p1"/>
          <p:cNvSpPr txBox="1"/>
          <p:nvPr/>
        </p:nvSpPr>
        <p:spPr>
          <a:xfrm>
            <a:off x="685800" y="1773057"/>
            <a:ext cx="4455300" cy="12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8000" b="0" i="0" u="none" strike="noStrike" cap="none">
                <a:solidFill>
                  <a:srgbClr val="CFCF5A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Moduł </a:t>
            </a:r>
            <a:r>
              <a:rPr lang="pl" sz="8000">
                <a:solidFill>
                  <a:srgbClr val="CFCF5A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4</a:t>
            </a:r>
            <a:endParaRPr/>
          </a:p>
        </p:txBody>
      </p:sp>
      <p:cxnSp>
        <p:nvCxnSpPr>
          <p:cNvPr id="100" name="Google Shape;100;p1"/>
          <p:cNvCxnSpPr/>
          <p:nvPr/>
        </p:nvCxnSpPr>
        <p:spPr>
          <a:xfrm rot="10800000">
            <a:off x="11116887" y="0"/>
            <a:ext cx="0" cy="6858000"/>
          </a:xfrm>
          <a:prstGeom prst="straightConnector1">
            <a:avLst/>
          </a:prstGeom>
          <a:noFill/>
          <a:ln w="9525" cap="flat" cmpd="sng">
            <a:solidFill>
              <a:srgbClr val="1E2328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1" name="Google Shape;101;p1"/>
          <p:cNvSpPr txBox="1"/>
          <p:nvPr/>
        </p:nvSpPr>
        <p:spPr>
          <a:xfrm rot="-5400000">
            <a:off x="10409843" y="4836453"/>
            <a:ext cx="2489200" cy="182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1200" b="0" i="0" u="none" strike="noStrike" cap="none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www.fashionupproject.com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2"/>
          <p:cNvGrpSpPr/>
          <p:nvPr/>
        </p:nvGrpSpPr>
        <p:grpSpPr>
          <a:xfrm>
            <a:off x="-1" y="682624"/>
            <a:ext cx="1118791" cy="6175376"/>
            <a:chOff x="0" y="0"/>
            <a:chExt cx="2254172" cy="3661101"/>
          </a:xfrm>
        </p:grpSpPr>
        <p:sp>
          <p:nvSpPr>
            <p:cNvPr id="107" name="Google Shape;107;p2"/>
            <p:cNvSpPr/>
            <p:nvPr/>
          </p:nvSpPr>
          <p:spPr>
            <a:xfrm>
              <a:off x="0" y="0"/>
              <a:ext cx="2254172" cy="3661101"/>
            </a:xfrm>
            <a:custGeom>
              <a:avLst/>
              <a:gdLst/>
              <a:ahLst/>
              <a:cxnLst/>
              <a:rect l="l" t="t" r="r" b="b"/>
              <a:pathLst>
                <a:path w="2254172" h="3661101" extrusionOk="0">
                  <a:moveTo>
                    <a:pt x="0" y="0"/>
                  </a:moveTo>
                  <a:lnTo>
                    <a:pt x="2254172" y="0"/>
                  </a:lnTo>
                  <a:lnTo>
                    <a:pt x="2254172" y="3661101"/>
                  </a:lnTo>
                  <a:lnTo>
                    <a:pt x="0" y="3661101"/>
                  </a:lnTo>
                  <a:close/>
                </a:path>
              </a:pathLst>
            </a:custGeom>
            <a:solidFill>
              <a:srgbClr val="CFCF5A"/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08" name="Google Shape;108;p2"/>
            <p:cNvSpPr txBox="1"/>
            <p:nvPr/>
          </p:nvSpPr>
          <p:spPr>
            <a:xfrm>
              <a:off x="0" y="0"/>
              <a:ext cx="2254171" cy="366110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50" tIns="33850" rIns="33850" bIns="33850" anchor="ctr" anchorCtr="0">
              <a:noAutofit/>
            </a:bodyPr>
            <a:lstStyle/>
            <a:p>
              <a:pPr marL="0" marR="0" lvl="0" indent="0" algn="ctr" rtl="0">
                <a:lnSpc>
                  <a:spcPct val="1376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9" name="Google Shape;109;p2"/>
          <p:cNvGrpSpPr/>
          <p:nvPr/>
        </p:nvGrpSpPr>
        <p:grpSpPr>
          <a:xfrm>
            <a:off x="0" y="0"/>
            <a:ext cx="12192000" cy="6858000"/>
            <a:chOff x="0" y="0"/>
            <a:chExt cx="24384000" cy="13716000"/>
          </a:xfrm>
        </p:grpSpPr>
        <p:cxnSp>
          <p:nvCxnSpPr>
            <p:cNvPr id="110" name="Google Shape;110;p2"/>
            <p:cNvCxnSpPr/>
            <p:nvPr/>
          </p:nvCxnSpPr>
          <p:spPr>
            <a:xfrm rot="10800000">
              <a:off x="22233774" y="0"/>
              <a:ext cx="0" cy="13716000"/>
            </a:xfrm>
            <a:prstGeom prst="straightConnector1">
              <a:avLst/>
            </a:prstGeom>
            <a:noFill/>
            <a:ln w="12700" cap="flat" cmpd="sng">
              <a:solidFill>
                <a:srgbClr val="1E2328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11" name="Google Shape;111;p2"/>
            <p:cNvCxnSpPr/>
            <p:nvPr/>
          </p:nvCxnSpPr>
          <p:spPr>
            <a:xfrm rot="10800000">
              <a:off x="0" y="1365250"/>
              <a:ext cx="24384000" cy="0"/>
            </a:xfrm>
            <a:prstGeom prst="straightConnector1">
              <a:avLst/>
            </a:prstGeom>
            <a:noFill/>
            <a:ln w="12700" cap="flat" cmpd="sng">
              <a:solidFill>
                <a:srgbClr val="1E232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12" name="Google Shape;112;p2"/>
            <p:cNvSpPr/>
            <p:nvPr/>
          </p:nvSpPr>
          <p:spPr>
            <a:xfrm>
              <a:off x="22233774" y="1371600"/>
              <a:ext cx="2150226" cy="2150226"/>
            </a:xfrm>
            <a:custGeom>
              <a:avLst/>
              <a:gdLst/>
              <a:ahLst/>
              <a:cxnLst/>
              <a:rect l="l" t="t" r="r" b="b"/>
              <a:pathLst>
                <a:path w="2150226" h="2150226" extrusionOk="0">
                  <a:moveTo>
                    <a:pt x="0" y="0"/>
                  </a:moveTo>
                  <a:lnTo>
                    <a:pt x="2150226" y="0"/>
                  </a:lnTo>
                  <a:lnTo>
                    <a:pt x="2150226" y="2150226"/>
                  </a:lnTo>
                  <a:lnTo>
                    <a:pt x="0" y="21502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13" name="Google Shape;113;p2"/>
            <p:cNvSpPr txBox="1"/>
            <p:nvPr/>
          </p:nvSpPr>
          <p:spPr>
            <a:xfrm>
              <a:off x="9588880" y="439208"/>
              <a:ext cx="3675000" cy="513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2202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l" sz="1666" b="0" i="0" u="none" strike="noStrike" cap="none">
                  <a:solidFill>
                    <a:srgbClr val="1E2328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Moduł </a:t>
              </a:r>
              <a:r>
                <a:rPr lang="pl" sz="1666">
                  <a:solidFill>
                    <a:srgbClr val="1E2328"/>
                  </a:solidFill>
                  <a:latin typeface="Montserrat"/>
                  <a:ea typeface="Montserrat"/>
                  <a:cs typeface="Montserrat"/>
                  <a:sym typeface="Montserrat"/>
                </a:rPr>
                <a:t>4</a:t>
              </a:r>
              <a:endParaRPr/>
            </a:p>
          </p:txBody>
        </p:sp>
      </p:grpSp>
      <p:cxnSp>
        <p:nvCxnSpPr>
          <p:cNvPr id="114" name="Google Shape;114;p2"/>
          <p:cNvCxnSpPr/>
          <p:nvPr/>
        </p:nvCxnSpPr>
        <p:spPr>
          <a:xfrm rot="10800000">
            <a:off x="0" y="682625"/>
            <a:ext cx="12192000" cy="0"/>
          </a:xfrm>
          <a:prstGeom prst="straightConnector1">
            <a:avLst/>
          </a:prstGeom>
          <a:noFill/>
          <a:ln w="9525" cap="flat" cmpd="sng">
            <a:solidFill>
              <a:srgbClr val="1E2328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5" name="Google Shape;115;p2"/>
          <p:cNvSpPr txBox="1"/>
          <p:nvPr/>
        </p:nvSpPr>
        <p:spPr>
          <a:xfrm>
            <a:off x="7876546" y="1368425"/>
            <a:ext cx="2943854" cy="48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ctr" anchorCtr="0">
            <a:noAutofit/>
          </a:bodyPr>
          <a:lstStyle/>
          <a:p>
            <a:pPr marL="0" marR="0" lvl="0" indent="0" algn="ctr" rtl="0">
              <a:lnSpc>
                <a:spcPct val="137666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2"/>
          <p:cNvSpPr txBox="1"/>
          <p:nvPr/>
        </p:nvSpPr>
        <p:spPr>
          <a:xfrm rot="-5400000">
            <a:off x="-2229569" y="3251920"/>
            <a:ext cx="5321298" cy="862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4000" b="0" i="0" u="none" strike="noStrike" cap="none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Ważne słowa kluczowe</a:t>
            </a:r>
            <a:endParaRPr/>
          </a:p>
        </p:txBody>
      </p:sp>
      <p:sp>
        <p:nvSpPr>
          <p:cNvPr id="117" name="Google Shape;117;p2"/>
          <p:cNvSpPr txBox="1"/>
          <p:nvPr/>
        </p:nvSpPr>
        <p:spPr>
          <a:xfrm>
            <a:off x="1415275" y="876175"/>
            <a:ext cx="9134100" cy="59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228611" marR="0" lvl="0" indent="-2286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Arial"/>
              <a:buChar char="•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Aplikacja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Mniejszy, ukształtowany wycinek materiału nakładany na większy fragment materiału. (2) Przyszycie małego wycinka materiału do materiału bazowego za pomocą szycia ręcznego lub maszynowego.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28611" marR="0" lvl="0" indent="-2286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Arial"/>
              <a:buChar char="•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Basting -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tymczasowe szycie ręczne lub maszynowe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28611" marR="0" lvl="0" indent="-2286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Arial"/>
              <a:buChar char="•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Skos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kierunek, który biegnie ukośnie w poprzek tkaniny. Rzeczywisty skos przebiega pod kątem 45 stopni do włókien poprzecznych i wzdłużnych splotu. Skos tkaniny jest rozciągliwy.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28611" marR="0" lvl="0" indent="-2286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Arial"/>
              <a:buChar char="•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CB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skrót od środkowego obrońcy, środkowa linia obrońców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28611" marR="0" lvl="0" indent="-2286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Arial"/>
              <a:buChar char="•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CF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skrót od „centrum frontu”, środkowa linia frontu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28611" marR="0" lvl="0" indent="-2286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Arial"/>
              <a:buChar char="•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Sznurek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wąska rurka z tkaniny, często wypełniona sznurkiem, używana do ozdabiania brzegów poduszek, ubrań i tapicerki. Pełni zarówno funkcję funkcjonalną, jak i dekoracyjną.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28611" marR="0" lvl="0" indent="-2286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Arial"/>
              <a:buChar char="•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Haftowanie -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metoda stosowana w celu przymocowania nici lub grupy nici do tkaniny, gdy są one zbyt grube, mają zbyt wyraźną fakturę lub są zbyt delikatne, aby można je było przeszyć przez tkaninę.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28611" marR="0" lvl="0" indent="-2286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Arial"/>
              <a:buChar char="•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Skrzyżowanie włókien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kierunek przędzy lub nici wątku, które biegną przez tkaninę od krawędzi do krawędzi. Skrzyżowanie włókien jest bardziej elastyczne niż kierunek wzdłużny tkaniny.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28611" marR="0" lvl="0" indent="-2286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Arial"/>
              <a:buChar char="•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Cerowanie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sztuka i czynność polegająca na naprawianiu dziur lub przetarć w materiale za pomocą igły i nici. Można to robić na dzianinach lub tkaninach, maszynowo lub ręcznie.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28611" marR="0" lvl="0" indent="-2286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Arial"/>
              <a:buChar char="•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Zaszewka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kawałek materiału wycięty z ubrania w celu nadania mu kształtu lub usunięcia nadmiaru materiału.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28611" lvl="0" indent="-2286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Char char="•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Demontaż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ostrożne rozbieranie odzieży wzdłuż szwów w celu odzyskania użytecznych materiałów (materiału, guzików, zamków błyskawicznych).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8" name="Google Shape;118;p2"/>
          <p:cNvSpPr txBox="1"/>
          <p:nvPr/>
        </p:nvSpPr>
        <p:spPr>
          <a:xfrm>
            <a:off x="687711" y="234063"/>
            <a:ext cx="3004326" cy="255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20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1666" b="0" i="0" u="none" strike="noStrike" cap="none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Program szkoleniowy UpTraK</a:t>
            </a:r>
            <a:endParaRPr/>
          </a:p>
        </p:txBody>
      </p:sp>
      <p:sp>
        <p:nvSpPr>
          <p:cNvPr id="119" name="Google Shape;119;p2"/>
          <p:cNvSpPr txBox="1"/>
          <p:nvPr/>
        </p:nvSpPr>
        <p:spPr>
          <a:xfrm rot="-5400000">
            <a:off x="10409843" y="4836453"/>
            <a:ext cx="2489200" cy="182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1200" b="0" i="0" u="none" strike="noStrike" cap="none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www.fashionupproject.com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oogle Shape;124;g33798d6e3d6_0_0"/>
          <p:cNvGrpSpPr/>
          <p:nvPr/>
        </p:nvGrpSpPr>
        <p:grpSpPr>
          <a:xfrm>
            <a:off x="-1" y="682624"/>
            <a:ext cx="1118759" cy="6175712"/>
            <a:chOff x="0" y="0"/>
            <a:chExt cx="2254200" cy="3661200"/>
          </a:xfrm>
        </p:grpSpPr>
        <p:sp>
          <p:nvSpPr>
            <p:cNvPr id="125" name="Google Shape;125;g33798d6e3d6_0_0"/>
            <p:cNvSpPr/>
            <p:nvPr/>
          </p:nvSpPr>
          <p:spPr>
            <a:xfrm>
              <a:off x="0" y="0"/>
              <a:ext cx="2254172" cy="3661101"/>
            </a:xfrm>
            <a:custGeom>
              <a:avLst/>
              <a:gdLst/>
              <a:ahLst/>
              <a:cxnLst/>
              <a:rect l="l" t="t" r="r" b="b"/>
              <a:pathLst>
                <a:path w="2254172" h="3661101" extrusionOk="0">
                  <a:moveTo>
                    <a:pt x="0" y="0"/>
                  </a:moveTo>
                  <a:lnTo>
                    <a:pt x="2254172" y="0"/>
                  </a:lnTo>
                  <a:lnTo>
                    <a:pt x="2254172" y="3661101"/>
                  </a:lnTo>
                  <a:lnTo>
                    <a:pt x="0" y="3661101"/>
                  </a:lnTo>
                  <a:close/>
                </a:path>
              </a:pathLst>
            </a:custGeom>
            <a:solidFill>
              <a:srgbClr val="CFCF5A"/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26" name="Google Shape;126;g33798d6e3d6_0_0"/>
            <p:cNvSpPr txBox="1"/>
            <p:nvPr/>
          </p:nvSpPr>
          <p:spPr>
            <a:xfrm>
              <a:off x="0" y="0"/>
              <a:ext cx="2254200" cy="366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50" tIns="33850" rIns="33850" bIns="33850" anchor="ctr" anchorCtr="0">
              <a:noAutofit/>
            </a:bodyPr>
            <a:lstStyle/>
            <a:p>
              <a:pPr marL="0" marR="0" lvl="0" indent="0" algn="ctr" rtl="0">
                <a:lnSpc>
                  <a:spcPct val="1376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7" name="Google Shape;127;g33798d6e3d6_0_0"/>
          <p:cNvGrpSpPr/>
          <p:nvPr/>
        </p:nvGrpSpPr>
        <p:grpSpPr>
          <a:xfrm>
            <a:off x="0" y="0"/>
            <a:ext cx="12192000" cy="6858000"/>
            <a:chOff x="0" y="0"/>
            <a:chExt cx="24384000" cy="13716000"/>
          </a:xfrm>
        </p:grpSpPr>
        <p:cxnSp>
          <p:nvCxnSpPr>
            <p:cNvPr id="128" name="Google Shape;128;g33798d6e3d6_0_0"/>
            <p:cNvCxnSpPr/>
            <p:nvPr/>
          </p:nvCxnSpPr>
          <p:spPr>
            <a:xfrm rot="10800000">
              <a:off x="22233774" y="0"/>
              <a:ext cx="0" cy="13716000"/>
            </a:xfrm>
            <a:prstGeom prst="straightConnector1">
              <a:avLst/>
            </a:prstGeom>
            <a:noFill/>
            <a:ln w="12700" cap="flat" cmpd="sng">
              <a:solidFill>
                <a:srgbClr val="1E2328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9" name="Google Shape;129;g33798d6e3d6_0_0"/>
            <p:cNvCxnSpPr/>
            <p:nvPr/>
          </p:nvCxnSpPr>
          <p:spPr>
            <a:xfrm rot="10800000">
              <a:off x="0" y="1365250"/>
              <a:ext cx="24384000" cy="0"/>
            </a:xfrm>
            <a:prstGeom prst="straightConnector1">
              <a:avLst/>
            </a:prstGeom>
            <a:noFill/>
            <a:ln w="12700" cap="flat" cmpd="sng">
              <a:solidFill>
                <a:srgbClr val="1E232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30" name="Google Shape;130;g33798d6e3d6_0_0"/>
            <p:cNvSpPr/>
            <p:nvPr/>
          </p:nvSpPr>
          <p:spPr>
            <a:xfrm>
              <a:off x="22233774" y="1371600"/>
              <a:ext cx="2150226" cy="2150226"/>
            </a:xfrm>
            <a:custGeom>
              <a:avLst/>
              <a:gdLst/>
              <a:ahLst/>
              <a:cxnLst/>
              <a:rect l="l" t="t" r="r" b="b"/>
              <a:pathLst>
                <a:path w="2150226" h="2150226" extrusionOk="0">
                  <a:moveTo>
                    <a:pt x="0" y="0"/>
                  </a:moveTo>
                  <a:lnTo>
                    <a:pt x="2150226" y="0"/>
                  </a:lnTo>
                  <a:lnTo>
                    <a:pt x="2150226" y="2150226"/>
                  </a:lnTo>
                  <a:lnTo>
                    <a:pt x="0" y="21502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31" name="Google Shape;131;g33798d6e3d6_0_0"/>
            <p:cNvSpPr txBox="1"/>
            <p:nvPr/>
          </p:nvSpPr>
          <p:spPr>
            <a:xfrm>
              <a:off x="9588880" y="439208"/>
              <a:ext cx="3675000" cy="513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2202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l" sz="1666" b="0" i="0" u="none" strike="noStrike" cap="none">
                  <a:solidFill>
                    <a:srgbClr val="1E2328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Moduł </a:t>
              </a:r>
              <a:r>
                <a:rPr lang="pl" sz="1666">
                  <a:solidFill>
                    <a:srgbClr val="1E2328"/>
                  </a:solidFill>
                  <a:latin typeface="Montserrat"/>
                  <a:ea typeface="Montserrat"/>
                  <a:cs typeface="Montserrat"/>
                  <a:sym typeface="Montserrat"/>
                </a:rPr>
                <a:t>4</a:t>
              </a:r>
              <a:endParaRPr/>
            </a:p>
          </p:txBody>
        </p:sp>
      </p:grpSp>
      <p:cxnSp>
        <p:nvCxnSpPr>
          <p:cNvPr id="132" name="Google Shape;132;g33798d6e3d6_0_0"/>
          <p:cNvCxnSpPr/>
          <p:nvPr/>
        </p:nvCxnSpPr>
        <p:spPr>
          <a:xfrm rot="10800000">
            <a:off x="0" y="682625"/>
            <a:ext cx="12192000" cy="0"/>
          </a:xfrm>
          <a:prstGeom prst="straightConnector1">
            <a:avLst/>
          </a:prstGeom>
          <a:noFill/>
          <a:ln w="9525" cap="flat" cmpd="sng">
            <a:solidFill>
              <a:srgbClr val="1E2328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3" name="Google Shape;133;g33798d6e3d6_0_0"/>
          <p:cNvSpPr txBox="1"/>
          <p:nvPr/>
        </p:nvSpPr>
        <p:spPr>
          <a:xfrm>
            <a:off x="7876546" y="1368425"/>
            <a:ext cx="2943900" cy="480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ctr" anchorCtr="0">
            <a:noAutofit/>
          </a:bodyPr>
          <a:lstStyle/>
          <a:p>
            <a:pPr marL="0" marR="0" lvl="0" indent="0" algn="ctr" rtl="0">
              <a:lnSpc>
                <a:spcPct val="137666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g33798d6e3d6_0_0"/>
          <p:cNvSpPr txBox="1"/>
          <p:nvPr/>
        </p:nvSpPr>
        <p:spPr>
          <a:xfrm rot="-5400000">
            <a:off x="-2352899" y="3375149"/>
            <a:ext cx="53214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4000" b="0" i="0" u="none" strike="noStrike" cap="none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Ważne słowa kluczowe</a:t>
            </a:r>
            <a:endParaRPr/>
          </a:p>
        </p:txBody>
      </p:sp>
      <p:sp>
        <p:nvSpPr>
          <p:cNvPr id="135" name="Google Shape;135;g33798d6e3d6_0_0"/>
          <p:cNvSpPr txBox="1"/>
          <p:nvPr/>
        </p:nvSpPr>
        <p:spPr>
          <a:xfrm>
            <a:off x="1372075" y="682625"/>
            <a:ext cx="9119400" cy="61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Manekin krawiecki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manekin służący do pomocy przy szyciu odzieży.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Luz -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swoboda w ubraniu, która pozwala na swobodne poruszanie się, siedzenie i oddychanie; stanowi różnicę pomiędzy wymiarami ciała a ostatecznymi wymiarami ubrania.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Ścieg krawędziowy -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ściegiem krawędziowym przeszyć wszystkie warstwy materiału w odległości 1,5 mm od zagiętej krawędzi lub linii szwu, prawą stroną do góry.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Zdobienie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dodawanie elementów dekoracyjnych, takich jak koraliki, cekiny lub haft, w celu zwiększenia walorów estetycznych odzieży lub akcesorium.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Haft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technika zdobienia tkanin i ubrań wzorami lub obrazkami naszywanymi bezpośrednio na materiale.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Ząbki transportera -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ząbki znajdujące się pod stopką dociskową, które przesuwają tkaninę, umożliwiając igle wykonanie każdego ściegu.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Prasowanie palcami -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spłaszczanie i otwieranie krótkiego zapasu na szew podczas procesu konstrukcji poprzez ściskanie między palcami lub mocne dociskanie paznokciem.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Falbana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to okrąg z materiału z okrągłym wycięciem pośrodku, rozcięty, wyprostowany i przyszyty do innego kawałka materiału wzdłuż wewnętrznej, najkrótszej krawędzi. Najdłuższa krawędź układa się w fale i fałdy.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Linia zagięcia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linia wskazująca miejsce, w którym należy umieścić wykrój na tkaninie złożonej na pół podczas krojenia odzieży.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Klej w taśmie klejącej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klej w formie przędzy, który można kupić na metry lub w małych rolkach. Jest to metoda łatania, ponieważ jest wysoce konfigurowalna i dobrze sprawdza się jako łatka jedno- lub dwuwarstwowa.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6" name="Google Shape;136;g33798d6e3d6_0_0"/>
          <p:cNvSpPr txBox="1"/>
          <p:nvPr/>
        </p:nvSpPr>
        <p:spPr>
          <a:xfrm>
            <a:off x="687711" y="234063"/>
            <a:ext cx="3004200" cy="25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20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1666" b="0" i="0" u="none" strike="noStrike" cap="none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Program szkoleniowy UpTraK</a:t>
            </a:r>
            <a:endParaRPr/>
          </a:p>
        </p:txBody>
      </p:sp>
      <p:sp>
        <p:nvSpPr>
          <p:cNvPr id="137" name="Google Shape;137;g33798d6e3d6_0_0"/>
          <p:cNvSpPr txBox="1"/>
          <p:nvPr/>
        </p:nvSpPr>
        <p:spPr>
          <a:xfrm rot="-5400000">
            <a:off x="10411146" y="4835250"/>
            <a:ext cx="24891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1200" b="0" i="0" u="none" strike="noStrike" cap="none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www.fashionupproject.com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g33798d6e3d6_0_17"/>
          <p:cNvGrpSpPr/>
          <p:nvPr/>
        </p:nvGrpSpPr>
        <p:grpSpPr>
          <a:xfrm>
            <a:off x="-1" y="682624"/>
            <a:ext cx="1118759" cy="6175712"/>
            <a:chOff x="0" y="0"/>
            <a:chExt cx="2254200" cy="3661200"/>
          </a:xfrm>
        </p:grpSpPr>
        <p:sp>
          <p:nvSpPr>
            <p:cNvPr id="143" name="Google Shape;143;g33798d6e3d6_0_17"/>
            <p:cNvSpPr/>
            <p:nvPr/>
          </p:nvSpPr>
          <p:spPr>
            <a:xfrm>
              <a:off x="0" y="0"/>
              <a:ext cx="2254172" cy="3661101"/>
            </a:xfrm>
            <a:custGeom>
              <a:avLst/>
              <a:gdLst/>
              <a:ahLst/>
              <a:cxnLst/>
              <a:rect l="l" t="t" r="r" b="b"/>
              <a:pathLst>
                <a:path w="2254172" h="3661101" extrusionOk="0">
                  <a:moveTo>
                    <a:pt x="0" y="0"/>
                  </a:moveTo>
                  <a:lnTo>
                    <a:pt x="2254172" y="0"/>
                  </a:lnTo>
                  <a:lnTo>
                    <a:pt x="2254172" y="3661101"/>
                  </a:lnTo>
                  <a:lnTo>
                    <a:pt x="0" y="3661101"/>
                  </a:lnTo>
                  <a:close/>
                </a:path>
              </a:pathLst>
            </a:custGeom>
            <a:solidFill>
              <a:srgbClr val="CFCF5A"/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44" name="Google Shape;144;g33798d6e3d6_0_17"/>
            <p:cNvSpPr txBox="1"/>
            <p:nvPr/>
          </p:nvSpPr>
          <p:spPr>
            <a:xfrm>
              <a:off x="0" y="0"/>
              <a:ext cx="2254200" cy="366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50" tIns="33850" rIns="33850" bIns="33850" anchor="ctr" anchorCtr="0">
              <a:noAutofit/>
            </a:bodyPr>
            <a:lstStyle/>
            <a:p>
              <a:pPr marL="0" marR="0" lvl="0" indent="0" algn="ctr" rtl="0">
                <a:lnSpc>
                  <a:spcPct val="1376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5" name="Google Shape;145;g33798d6e3d6_0_17"/>
          <p:cNvGrpSpPr/>
          <p:nvPr/>
        </p:nvGrpSpPr>
        <p:grpSpPr>
          <a:xfrm>
            <a:off x="0" y="0"/>
            <a:ext cx="12192000" cy="6858000"/>
            <a:chOff x="0" y="0"/>
            <a:chExt cx="24384000" cy="13716000"/>
          </a:xfrm>
        </p:grpSpPr>
        <p:cxnSp>
          <p:nvCxnSpPr>
            <p:cNvPr id="146" name="Google Shape;146;g33798d6e3d6_0_17"/>
            <p:cNvCxnSpPr/>
            <p:nvPr/>
          </p:nvCxnSpPr>
          <p:spPr>
            <a:xfrm rot="10800000">
              <a:off x="22233774" y="0"/>
              <a:ext cx="0" cy="13716000"/>
            </a:xfrm>
            <a:prstGeom prst="straightConnector1">
              <a:avLst/>
            </a:prstGeom>
            <a:noFill/>
            <a:ln w="12700" cap="flat" cmpd="sng">
              <a:solidFill>
                <a:srgbClr val="1E2328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7" name="Google Shape;147;g33798d6e3d6_0_17"/>
            <p:cNvCxnSpPr/>
            <p:nvPr/>
          </p:nvCxnSpPr>
          <p:spPr>
            <a:xfrm rot="10800000">
              <a:off x="0" y="1365250"/>
              <a:ext cx="24384000" cy="0"/>
            </a:xfrm>
            <a:prstGeom prst="straightConnector1">
              <a:avLst/>
            </a:prstGeom>
            <a:noFill/>
            <a:ln w="12700" cap="flat" cmpd="sng">
              <a:solidFill>
                <a:srgbClr val="1E232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48" name="Google Shape;148;g33798d6e3d6_0_17"/>
            <p:cNvSpPr/>
            <p:nvPr/>
          </p:nvSpPr>
          <p:spPr>
            <a:xfrm>
              <a:off x="22233774" y="1371600"/>
              <a:ext cx="2150226" cy="2150226"/>
            </a:xfrm>
            <a:custGeom>
              <a:avLst/>
              <a:gdLst/>
              <a:ahLst/>
              <a:cxnLst/>
              <a:rect l="l" t="t" r="r" b="b"/>
              <a:pathLst>
                <a:path w="2150226" h="2150226" extrusionOk="0">
                  <a:moveTo>
                    <a:pt x="0" y="0"/>
                  </a:moveTo>
                  <a:lnTo>
                    <a:pt x="2150226" y="0"/>
                  </a:lnTo>
                  <a:lnTo>
                    <a:pt x="2150226" y="2150226"/>
                  </a:lnTo>
                  <a:lnTo>
                    <a:pt x="0" y="21502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49" name="Google Shape;149;g33798d6e3d6_0_17"/>
            <p:cNvSpPr txBox="1"/>
            <p:nvPr/>
          </p:nvSpPr>
          <p:spPr>
            <a:xfrm>
              <a:off x="9588880" y="439208"/>
              <a:ext cx="3675000" cy="513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2202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l" sz="1666" b="0" i="0" u="none" strike="noStrike" cap="none">
                  <a:solidFill>
                    <a:srgbClr val="1E2328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Moduł </a:t>
              </a:r>
              <a:r>
                <a:rPr lang="pl" sz="1666">
                  <a:solidFill>
                    <a:srgbClr val="1E2328"/>
                  </a:solidFill>
                  <a:latin typeface="Montserrat"/>
                  <a:ea typeface="Montserrat"/>
                  <a:cs typeface="Montserrat"/>
                  <a:sym typeface="Montserrat"/>
                </a:rPr>
                <a:t>4</a:t>
              </a:r>
              <a:endParaRPr/>
            </a:p>
          </p:txBody>
        </p:sp>
      </p:grpSp>
      <p:cxnSp>
        <p:nvCxnSpPr>
          <p:cNvPr id="150" name="Google Shape;150;g33798d6e3d6_0_17"/>
          <p:cNvCxnSpPr/>
          <p:nvPr/>
        </p:nvCxnSpPr>
        <p:spPr>
          <a:xfrm rot="10800000">
            <a:off x="0" y="682625"/>
            <a:ext cx="12192000" cy="0"/>
          </a:xfrm>
          <a:prstGeom prst="straightConnector1">
            <a:avLst/>
          </a:prstGeom>
          <a:noFill/>
          <a:ln w="9525" cap="flat" cmpd="sng">
            <a:solidFill>
              <a:srgbClr val="1E2328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1" name="Google Shape;151;g33798d6e3d6_0_17"/>
          <p:cNvSpPr txBox="1"/>
          <p:nvPr/>
        </p:nvSpPr>
        <p:spPr>
          <a:xfrm>
            <a:off x="7876546" y="1368425"/>
            <a:ext cx="2943900" cy="480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ctr" anchorCtr="0">
            <a:noAutofit/>
          </a:bodyPr>
          <a:lstStyle/>
          <a:p>
            <a:pPr marL="0" marR="0" lvl="0" indent="0" algn="ctr" rtl="0">
              <a:lnSpc>
                <a:spcPct val="137666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g33798d6e3d6_0_17"/>
          <p:cNvSpPr txBox="1"/>
          <p:nvPr/>
        </p:nvSpPr>
        <p:spPr>
          <a:xfrm rot="-5400000">
            <a:off x="-2352899" y="3375149"/>
            <a:ext cx="53214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4000" b="0" i="0" u="none" strike="noStrike" cap="none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Ważne słowa kluczowe</a:t>
            </a:r>
            <a:endParaRPr/>
          </a:p>
        </p:txBody>
      </p:sp>
      <p:sp>
        <p:nvSpPr>
          <p:cNvPr id="153" name="Google Shape;153;g33798d6e3d6_0_17"/>
          <p:cNvSpPr txBox="1"/>
          <p:nvPr/>
        </p:nvSpPr>
        <p:spPr>
          <a:xfrm>
            <a:off x="1255875" y="874675"/>
            <a:ext cx="9206100" cy="570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Marszczenie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polega na złożeniu krawędzi kawałka materiału w wiązkę małych fałd, które są utrzymywane razem przez nić znajdującą się blisko krawędzi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Godet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fragment koła wszyty w szew lub nacięcie w kawałku tkaniny, który rozszerza w tym miejscu krawędź. W miarę rozprzestrzeniania się godet tworzy toczące się fale lub fałdy.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Ziarno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splot tkaniny. Tkanina jest zgodna z włóknem, gdy włókna poprzeczne i włókna wzdłużne przeplatają się pod kątem 90 stopni. Jeśli tkanina jest niezgodna z włóknem, należy ją przeciągnąć po skosie, aby przywrócić 90-stopniowy stosunek włókien poprzecznych i włókien fengch. Prasować parą, aby uzyskać prawidłowe ułożenie.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Dodatek na podwinięcie -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szerokość tkaniny, którą należy podwinąć podczas wykańczania swobodnej krawędzi.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Podwijanie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podwinięcie i zszycie krawędzi (kawałka materiału)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Materiał wzmacniający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stabilizujący materiał stosowany po lewej stronie w celu podparcia danej części garderoby, na przykład kołnierza lub za kieszenią.</a:t>
            </a:r>
            <a:br>
              <a:rPr lang="en-US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Wkład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znany również jako podszewka. Jest to druga warstwa materiału, skrojona identycznie jak materiał docelowy, umieszczona na lewej stronie przed wykonaniem ubrania.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Żelazko -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prasowanie żelazkiem z ruchami ślizgowymi do przodu i do tyłu, usuwanie zagnieceń i wygładzanie powierzchni tkaniny.</a:t>
            </a:r>
            <a:br>
              <a:rPr lang="en-US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Pasmanteria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przedmioty niezbędne do wykonania danej odzieży lub projektu, w tym zamki błyskawiczne, guziki, gumki itp.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Układ -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plan rozmieszczenia elementów wzoru na tkaninie.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4" name="Google Shape;154;g33798d6e3d6_0_17"/>
          <p:cNvSpPr txBox="1"/>
          <p:nvPr/>
        </p:nvSpPr>
        <p:spPr>
          <a:xfrm>
            <a:off x="687711" y="234063"/>
            <a:ext cx="3004200" cy="25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20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1666" b="0" i="0" u="none" strike="noStrike" cap="none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Program szkoleniowy UpTraK</a:t>
            </a:r>
            <a:endParaRPr/>
          </a:p>
        </p:txBody>
      </p:sp>
      <p:sp>
        <p:nvSpPr>
          <p:cNvPr id="155" name="Google Shape;155;g33798d6e3d6_0_17"/>
          <p:cNvSpPr txBox="1"/>
          <p:nvPr/>
        </p:nvSpPr>
        <p:spPr>
          <a:xfrm rot="-5400000">
            <a:off x="10411146" y="4835250"/>
            <a:ext cx="24891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1200" b="0" i="0" u="none" strike="noStrike" cap="none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www.fashionupproject.com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Google Shape;160;g33798d6e3d6_0_34"/>
          <p:cNvGrpSpPr/>
          <p:nvPr/>
        </p:nvGrpSpPr>
        <p:grpSpPr>
          <a:xfrm>
            <a:off x="-1" y="682624"/>
            <a:ext cx="1118759" cy="6175712"/>
            <a:chOff x="0" y="0"/>
            <a:chExt cx="2254200" cy="3661200"/>
          </a:xfrm>
        </p:grpSpPr>
        <p:sp>
          <p:nvSpPr>
            <p:cNvPr id="161" name="Google Shape;161;g33798d6e3d6_0_34"/>
            <p:cNvSpPr/>
            <p:nvPr/>
          </p:nvSpPr>
          <p:spPr>
            <a:xfrm>
              <a:off x="0" y="0"/>
              <a:ext cx="2254172" cy="3661101"/>
            </a:xfrm>
            <a:custGeom>
              <a:avLst/>
              <a:gdLst/>
              <a:ahLst/>
              <a:cxnLst/>
              <a:rect l="l" t="t" r="r" b="b"/>
              <a:pathLst>
                <a:path w="2254172" h="3661101" extrusionOk="0">
                  <a:moveTo>
                    <a:pt x="0" y="0"/>
                  </a:moveTo>
                  <a:lnTo>
                    <a:pt x="2254172" y="0"/>
                  </a:lnTo>
                  <a:lnTo>
                    <a:pt x="2254172" y="3661101"/>
                  </a:lnTo>
                  <a:lnTo>
                    <a:pt x="0" y="3661101"/>
                  </a:lnTo>
                  <a:close/>
                </a:path>
              </a:pathLst>
            </a:custGeom>
            <a:solidFill>
              <a:srgbClr val="CFCF5A"/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62" name="Google Shape;162;g33798d6e3d6_0_34"/>
            <p:cNvSpPr txBox="1"/>
            <p:nvPr/>
          </p:nvSpPr>
          <p:spPr>
            <a:xfrm>
              <a:off x="0" y="0"/>
              <a:ext cx="2254200" cy="366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50" tIns="33850" rIns="33850" bIns="33850" anchor="ctr" anchorCtr="0">
              <a:noAutofit/>
            </a:bodyPr>
            <a:lstStyle/>
            <a:p>
              <a:pPr marL="0" marR="0" lvl="0" indent="0" algn="ctr" rtl="0">
                <a:lnSpc>
                  <a:spcPct val="1376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3" name="Google Shape;163;g33798d6e3d6_0_34"/>
          <p:cNvGrpSpPr/>
          <p:nvPr/>
        </p:nvGrpSpPr>
        <p:grpSpPr>
          <a:xfrm>
            <a:off x="0" y="0"/>
            <a:ext cx="12192000" cy="6858000"/>
            <a:chOff x="0" y="0"/>
            <a:chExt cx="24384000" cy="13716000"/>
          </a:xfrm>
        </p:grpSpPr>
        <p:cxnSp>
          <p:nvCxnSpPr>
            <p:cNvPr id="164" name="Google Shape;164;g33798d6e3d6_0_34"/>
            <p:cNvCxnSpPr/>
            <p:nvPr/>
          </p:nvCxnSpPr>
          <p:spPr>
            <a:xfrm rot="10800000">
              <a:off x="22233774" y="0"/>
              <a:ext cx="0" cy="13716000"/>
            </a:xfrm>
            <a:prstGeom prst="straightConnector1">
              <a:avLst/>
            </a:prstGeom>
            <a:noFill/>
            <a:ln w="12700" cap="flat" cmpd="sng">
              <a:solidFill>
                <a:srgbClr val="1E2328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65" name="Google Shape;165;g33798d6e3d6_0_34"/>
            <p:cNvCxnSpPr/>
            <p:nvPr/>
          </p:nvCxnSpPr>
          <p:spPr>
            <a:xfrm rot="10800000">
              <a:off x="0" y="1365250"/>
              <a:ext cx="24384000" cy="0"/>
            </a:xfrm>
            <a:prstGeom prst="straightConnector1">
              <a:avLst/>
            </a:prstGeom>
            <a:noFill/>
            <a:ln w="12700" cap="flat" cmpd="sng">
              <a:solidFill>
                <a:srgbClr val="1E232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66" name="Google Shape;166;g33798d6e3d6_0_34"/>
            <p:cNvSpPr/>
            <p:nvPr/>
          </p:nvSpPr>
          <p:spPr>
            <a:xfrm>
              <a:off x="22233774" y="1371600"/>
              <a:ext cx="2150226" cy="2150226"/>
            </a:xfrm>
            <a:custGeom>
              <a:avLst/>
              <a:gdLst/>
              <a:ahLst/>
              <a:cxnLst/>
              <a:rect l="l" t="t" r="r" b="b"/>
              <a:pathLst>
                <a:path w="2150226" h="2150226" extrusionOk="0">
                  <a:moveTo>
                    <a:pt x="0" y="0"/>
                  </a:moveTo>
                  <a:lnTo>
                    <a:pt x="2150226" y="0"/>
                  </a:lnTo>
                  <a:lnTo>
                    <a:pt x="2150226" y="2150226"/>
                  </a:lnTo>
                  <a:lnTo>
                    <a:pt x="0" y="21502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67" name="Google Shape;167;g33798d6e3d6_0_34"/>
            <p:cNvSpPr txBox="1"/>
            <p:nvPr/>
          </p:nvSpPr>
          <p:spPr>
            <a:xfrm>
              <a:off x="9588880" y="439208"/>
              <a:ext cx="3675000" cy="513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2202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l" sz="1666" b="0" i="0" u="none" strike="noStrike" cap="none">
                  <a:solidFill>
                    <a:srgbClr val="1E2328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Moduł </a:t>
              </a:r>
              <a:r>
                <a:rPr lang="pl" sz="1666">
                  <a:solidFill>
                    <a:srgbClr val="1E2328"/>
                  </a:solidFill>
                  <a:latin typeface="Montserrat"/>
                  <a:ea typeface="Montserrat"/>
                  <a:cs typeface="Montserrat"/>
                  <a:sym typeface="Montserrat"/>
                </a:rPr>
                <a:t>4</a:t>
              </a:r>
              <a:endParaRPr/>
            </a:p>
          </p:txBody>
        </p:sp>
      </p:grpSp>
      <p:cxnSp>
        <p:nvCxnSpPr>
          <p:cNvPr id="168" name="Google Shape;168;g33798d6e3d6_0_34"/>
          <p:cNvCxnSpPr/>
          <p:nvPr/>
        </p:nvCxnSpPr>
        <p:spPr>
          <a:xfrm rot="10800000">
            <a:off x="0" y="682625"/>
            <a:ext cx="12192000" cy="0"/>
          </a:xfrm>
          <a:prstGeom prst="straightConnector1">
            <a:avLst/>
          </a:prstGeom>
          <a:noFill/>
          <a:ln w="9525" cap="flat" cmpd="sng">
            <a:solidFill>
              <a:srgbClr val="1E2328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9" name="Google Shape;169;g33798d6e3d6_0_34"/>
          <p:cNvSpPr txBox="1"/>
          <p:nvPr/>
        </p:nvSpPr>
        <p:spPr>
          <a:xfrm>
            <a:off x="7876546" y="1368425"/>
            <a:ext cx="2943900" cy="480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ctr" anchorCtr="0">
            <a:noAutofit/>
          </a:bodyPr>
          <a:lstStyle/>
          <a:p>
            <a:pPr marL="0" marR="0" lvl="0" indent="0" algn="ctr" rtl="0">
              <a:lnSpc>
                <a:spcPct val="137666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g33798d6e3d6_0_34"/>
          <p:cNvSpPr txBox="1"/>
          <p:nvPr/>
        </p:nvSpPr>
        <p:spPr>
          <a:xfrm rot="-5400000">
            <a:off x="-2352899" y="3375149"/>
            <a:ext cx="53214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4000" b="0" i="0" u="none" strike="noStrike" cap="none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Ważne słowa kluczowe</a:t>
            </a:r>
            <a:endParaRPr/>
          </a:p>
        </p:txBody>
      </p:sp>
      <p:sp>
        <p:nvSpPr>
          <p:cNvPr id="171" name="Google Shape;171;g33798d6e3d6_0_34"/>
          <p:cNvSpPr txBox="1"/>
          <p:nvPr/>
        </p:nvSpPr>
        <p:spPr>
          <a:xfrm>
            <a:off x="1415275" y="803600"/>
            <a:ext cx="9206100" cy="59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Włókno wzdłużne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kierunek włókien osnowy lub nici, który biegnie równolegle do krawędzi tkaniny. Włókno wzdłużne jest mocniejsze i twardsze niż w poprzek tkaniny.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Podszewka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materiał, który stanowi podstawę materiału wierzchniego i dopasowuje się do niego pod względem rozmiaru i kształtu. Podszewka ukrywa i chroni detale konstrukcyjne, pełni funkcję taśmy wzmacniającej, a po przyszyciu do materiału wierzchniego prawymi stronami do siebie przed odwróceniem na drugą stronę, wykańcza krawędzie.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Nacięcia -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drobne nacięcia na krawędziach materiału, wewnątrz zapasów na szwy, oznaczające punkty dopasowania lub miejsca złożenia.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Nacięcia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oznaczenia na krawędziach wzorów wskazujące punkty dopasowania, miejsca złożenia itp. Po przeniesieniu na tkaninę nacięcia mają postać małych nacięć w kształcie litery V wewnątrz zapasów na szwy lub wypustek na zewnątrz zapasów na szwy.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Łatka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kawałek materiału lub innego materiału stosowany do naprawy lub wzmocnienia rozdarcia lub osłabienia.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Patchwork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zszywanie skrawków materiału w celu stworzenia nowego kawałka materiału lub nawet większego kawałka materiału tekstylnego (tkaniny), często stosowane do tworzenia unikalnych wzorów i faktur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Wykrój (cięcie)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stworzenie podstawowego dwuwymiarowego projektu na papierze, stanowiącego podstawę do zaprojektowania odzieży 3D</a:t>
            </a:r>
            <a:br>
              <a:rPr lang="en-US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Plisy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równoległe fałdy uniesione z powierzchni tkaniny i gładko ułożone na boku. Ułożone w systematyczny sposób fałdy są zabezpieczone przeszyciem u góry i rozpięte u dołu.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Prasowanie -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wykonywanie ruchów podnoszących i opuszczających żelazko, które spłaszcza i wygładza ograniczony obszar bez naruszania poprzednich manipulacji lub pomijania dodatków na szwy.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Marszczenie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nierówna, nierówna powierzchnia będąca wynikiem nieprawidłowego naprężenia szycia, niestabilności tkaniny lub nici i/lub słabo kontrolowanego podawania tkaniny do maszyny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2" name="Google Shape;172;g33798d6e3d6_0_34"/>
          <p:cNvSpPr txBox="1"/>
          <p:nvPr/>
        </p:nvSpPr>
        <p:spPr>
          <a:xfrm>
            <a:off x="687711" y="234063"/>
            <a:ext cx="3004200" cy="25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20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1666" b="0" i="0" u="none" strike="noStrike" cap="none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Program szkoleniowy UpTraK</a:t>
            </a:r>
            <a:endParaRPr/>
          </a:p>
        </p:txBody>
      </p:sp>
      <p:sp>
        <p:nvSpPr>
          <p:cNvPr id="173" name="Google Shape;173;g33798d6e3d6_0_34"/>
          <p:cNvSpPr txBox="1"/>
          <p:nvPr/>
        </p:nvSpPr>
        <p:spPr>
          <a:xfrm rot="-5400000">
            <a:off x="10411146" y="4835250"/>
            <a:ext cx="24891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1200" b="0" i="0" u="none" strike="noStrike" cap="none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www.fashionupproject.com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" name="Google Shape;178;g33798d6e3d6_1_0"/>
          <p:cNvGrpSpPr/>
          <p:nvPr/>
        </p:nvGrpSpPr>
        <p:grpSpPr>
          <a:xfrm>
            <a:off x="-1" y="682624"/>
            <a:ext cx="1118759" cy="6175712"/>
            <a:chOff x="0" y="0"/>
            <a:chExt cx="2254200" cy="3661200"/>
          </a:xfrm>
        </p:grpSpPr>
        <p:sp>
          <p:nvSpPr>
            <p:cNvPr id="179" name="Google Shape;179;g33798d6e3d6_1_0"/>
            <p:cNvSpPr/>
            <p:nvPr/>
          </p:nvSpPr>
          <p:spPr>
            <a:xfrm>
              <a:off x="0" y="0"/>
              <a:ext cx="2254172" cy="3661101"/>
            </a:xfrm>
            <a:custGeom>
              <a:avLst/>
              <a:gdLst/>
              <a:ahLst/>
              <a:cxnLst/>
              <a:rect l="l" t="t" r="r" b="b"/>
              <a:pathLst>
                <a:path w="2254172" h="3661101" extrusionOk="0">
                  <a:moveTo>
                    <a:pt x="0" y="0"/>
                  </a:moveTo>
                  <a:lnTo>
                    <a:pt x="2254172" y="0"/>
                  </a:lnTo>
                  <a:lnTo>
                    <a:pt x="2254172" y="3661101"/>
                  </a:lnTo>
                  <a:lnTo>
                    <a:pt x="0" y="3661101"/>
                  </a:lnTo>
                  <a:close/>
                </a:path>
              </a:pathLst>
            </a:custGeom>
            <a:solidFill>
              <a:srgbClr val="CFCF5A"/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80" name="Google Shape;180;g33798d6e3d6_1_0"/>
            <p:cNvSpPr txBox="1"/>
            <p:nvPr/>
          </p:nvSpPr>
          <p:spPr>
            <a:xfrm>
              <a:off x="0" y="0"/>
              <a:ext cx="2254200" cy="366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50" tIns="33850" rIns="33850" bIns="33850" anchor="ctr" anchorCtr="0">
              <a:noAutofit/>
            </a:bodyPr>
            <a:lstStyle/>
            <a:p>
              <a:pPr marL="0" marR="0" lvl="0" indent="0" algn="ctr" rtl="0">
                <a:lnSpc>
                  <a:spcPct val="1376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1" name="Google Shape;181;g33798d6e3d6_1_0"/>
          <p:cNvGrpSpPr/>
          <p:nvPr/>
        </p:nvGrpSpPr>
        <p:grpSpPr>
          <a:xfrm>
            <a:off x="0" y="0"/>
            <a:ext cx="12192000" cy="6858000"/>
            <a:chOff x="0" y="0"/>
            <a:chExt cx="24384000" cy="13716000"/>
          </a:xfrm>
        </p:grpSpPr>
        <p:cxnSp>
          <p:nvCxnSpPr>
            <p:cNvPr id="182" name="Google Shape;182;g33798d6e3d6_1_0"/>
            <p:cNvCxnSpPr/>
            <p:nvPr/>
          </p:nvCxnSpPr>
          <p:spPr>
            <a:xfrm rot="10800000">
              <a:off x="22233774" y="0"/>
              <a:ext cx="0" cy="13716000"/>
            </a:xfrm>
            <a:prstGeom prst="straightConnector1">
              <a:avLst/>
            </a:prstGeom>
            <a:noFill/>
            <a:ln w="12700" cap="flat" cmpd="sng">
              <a:solidFill>
                <a:srgbClr val="1E2328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83" name="Google Shape;183;g33798d6e3d6_1_0"/>
            <p:cNvCxnSpPr/>
            <p:nvPr/>
          </p:nvCxnSpPr>
          <p:spPr>
            <a:xfrm rot="10800000">
              <a:off x="0" y="1365250"/>
              <a:ext cx="24384000" cy="0"/>
            </a:xfrm>
            <a:prstGeom prst="straightConnector1">
              <a:avLst/>
            </a:prstGeom>
            <a:noFill/>
            <a:ln w="12700" cap="flat" cmpd="sng">
              <a:solidFill>
                <a:srgbClr val="1E232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84" name="Google Shape;184;g33798d6e3d6_1_0"/>
            <p:cNvSpPr/>
            <p:nvPr/>
          </p:nvSpPr>
          <p:spPr>
            <a:xfrm>
              <a:off x="22233774" y="1371600"/>
              <a:ext cx="2150226" cy="2150226"/>
            </a:xfrm>
            <a:custGeom>
              <a:avLst/>
              <a:gdLst/>
              <a:ahLst/>
              <a:cxnLst/>
              <a:rect l="l" t="t" r="r" b="b"/>
              <a:pathLst>
                <a:path w="2150226" h="2150226" extrusionOk="0">
                  <a:moveTo>
                    <a:pt x="0" y="0"/>
                  </a:moveTo>
                  <a:lnTo>
                    <a:pt x="2150226" y="0"/>
                  </a:lnTo>
                  <a:lnTo>
                    <a:pt x="2150226" y="2150226"/>
                  </a:lnTo>
                  <a:lnTo>
                    <a:pt x="0" y="21502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85" name="Google Shape;185;g33798d6e3d6_1_0"/>
            <p:cNvSpPr txBox="1"/>
            <p:nvPr/>
          </p:nvSpPr>
          <p:spPr>
            <a:xfrm>
              <a:off x="9588880" y="439208"/>
              <a:ext cx="3675000" cy="513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2202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l" sz="1666" b="0" i="0" u="none" strike="noStrike" cap="none">
                  <a:solidFill>
                    <a:srgbClr val="1E2328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Moduł </a:t>
              </a:r>
              <a:r>
                <a:rPr lang="pl" sz="1666">
                  <a:solidFill>
                    <a:srgbClr val="1E2328"/>
                  </a:solidFill>
                  <a:latin typeface="Montserrat"/>
                  <a:ea typeface="Montserrat"/>
                  <a:cs typeface="Montserrat"/>
                  <a:sym typeface="Montserrat"/>
                </a:rPr>
                <a:t>4</a:t>
              </a:r>
              <a:endParaRPr/>
            </a:p>
          </p:txBody>
        </p:sp>
      </p:grpSp>
      <p:cxnSp>
        <p:nvCxnSpPr>
          <p:cNvPr id="186" name="Google Shape;186;g33798d6e3d6_1_0"/>
          <p:cNvCxnSpPr/>
          <p:nvPr/>
        </p:nvCxnSpPr>
        <p:spPr>
          <a:xfrm rot="10800000">
            <a:off x="0" y="682625"/>
            <a:ext cx="12192000" cy="0"/>
          </a:xfrm>
          <a:prstGeom prst="straightConnector1">
            <a:avLst/>
          </a:prstGeom>
          <a:noFill/>
          <a:ln w="9525" cap="flat" cmpd="sng">
            <a:solidFill>
              <a:srgbClr val="1E2328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7" name="Google Shape;187;g33798d6e3d6_1_0"/>
          <p:cNvSpPr txBox="1"/>
          <p:nvPr/>
        </p:nvSpPr>
        <p:spPr>
          <a:xfrm>
            <a:off x="7876546" y="1368425"/>
            <a:ext cx="2943900" cy="480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ctr" anchorCtr="0">
            <a:noAutofit/>
          </a:bodyPr>
          <a:lstStyle/>
          <a:p>
            <a:pPr marL="0" marR="0" lvl="0" indent="0" algn="ctr" rtl="0">
              <a:lnSpc>
                <a:spcPct val="137666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g33798d6e3d6_1_0"/>
          <p:cNvSpPr txBox="1"/>
          <p:nvPr/>
        </p:nvSpPr>
        <p:spPr>
          <a:xfrm rot="-5400000">
            <a:off x="-2352899" y="3375149"/>
            <a:ext cx="53214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4000" b="0" i="0" u="none" strike="noStrike" cap="none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Ważne słowa kluczowe</a:t>
            </a:r>
            <a:endParaRPr/>
          </a:p>
        </p:txBody>
      </p:sp>
      <p:sp>
        <p:nvSpPr>
          <p:cNvPr id="189" name="Google Shape;189;g33798d6e3d6_1_0"/>
          <p:cNvSpPr txBox="1"/>
          <p:nvPr/>
        </p:nvSpPr>
        <p:spPr>
          <a:xfrm>
            <a:off x="687711" y="234063"/>
            <a:ext cx="3004200" cy="25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20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1666" b="0" i="0" u="none" strike="noStrike" cap="none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Program szkoleniowy UpTraK</a:t>
            </a:r>
            <a:endParaRPr/>
          </a:p>
        </p:txBody>
      </p:sp>
      <p:sp>
        <p:nvSpPr>
          <p:cNvPr id="190" name="Google Shape;190;g33798d6e3d6_1_0"/>
          <p:cNvSpPr txBox="1"/>
          <p:nvPr/>
        </p:nvSpPr>
        <p:spPr>
          <a:xfrm rot="-5400000">
            <a:off x="10411146" y="4835250"/>
            <a:ext cx="24891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1200" b="0" i="0" u="none" strike="noStrike" cap="none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www.fashionupproject.com</a:t>
            </a:r>
            <a:endParaRPr/>
          </a:p>
        </p:txBody>
      </p:sp>
      <p:sp>
        <p:nvSpPr>
          <p:cNvPr id="191" name="Google Shape;191;g33798d6e3d6_1_0"/>
          <p:cNvSpPr txBox="1"/>
          <p:nvPr/>
        </p:nvSpPr>
        <p:spPr>
          <a:xfrm>
            <a:off x="1181400" y="682625"/>
            <a:ext cx="9425400" cy="631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Przeprojektowanie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przerobienie istniejącego ubrania w celu dostosowania go do dłuższego noszenia, zmiana istniejącego ubrania w celu stworzenia nowego projektu, często wiążąca się z dopasowaniem rozmiaru lub zmianami stylistycznymi (dopasowanie, kolor i wykończenie…).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Naprawa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Potencjał łatwej naprawy/konserwacji artykułów modowych, zapewniający ich dłuższe użytkowanie. Można to osiągnąć poprzez dodanie wymiennych komponentów.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Ponowne wykorzystanie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nadanie nowej funkcji wyrzuconemu przedmiotowi, który pierwotnie nie był przeznaczony na odzież, np. wykorzystanie starych pasków jako pasków do toreb.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Zmiana rozmiaru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modyfikacja ubrania, aby dopasować je do noszenia, poprzez skrócenie, wydłużenie, zwężenie lub powiększenie.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Naddatek na szew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przestrzeń między krawędzią cięcia a linią szwu. Po zszyciu dwóch krawędzi, naddatki na szwy są rozprasowywane w przeciwnych kierunkach lub zamykane w tym samym kierunku.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Krawędzie -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Długość, słoiste krawędzie tkaniny tkanej, wykończone na krośnie, aby zapobiec pruciu.</a:t>
            </a:r>
            <a:br>
              <a:rPr lang="en-US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Pomijanie -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obszary w rzędzie ściegów, w których igła i nić nie utworzyły kompletnego i spójnego wzoru ściegu, co powoduje powstawanie łysych miejsc.</a:t>
            </a:r>
            <a:br>
              <a:rPr lang="en-US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Czapka rękawa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znana również jako główka rękawa, to górna część rękawa, która przylega do ramienia.</a:t>
            </a:r>
            <a:br>
              <a:rPr lang="en-US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Stabilizator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materiał stosowany do podtrzymywania tkaniny. Często kojarzony z haftem maszynowym i zazwyczaj umieszczany pod haftem.</a:t>
            </a:r>
            <a:br>
              <a:rPr lang="en-US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Stebnowanie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ścieg prosty maszynowy przez pojedynczą warstwę materiału, wzdłuż linii szwu, w obrębie zapasu na szew. Stebnowanie zapobiega rozciąganiu się krawędzi, a po zaszyciu otworów w szwach do wywinięcia na prawą stronę, ułatwia wywinięcie zapasów na szwy do środka w celu ręcznego zamknięcia.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" name="Google Shape;196;g33798d6e3d6_1_19"/>
          <p:cNvGrpSpPr/>
          <p:nvPr/>
        </p:nvGrpSpPr>
        <p:grpSpPr>
          <a:xfrm>
            <a:off x="-1" y="682624"/>
            <a:ext cx="1118759" cy="6175712"/>
            <a:chOff x="0" y="0"/>
            <a:chExt cx="2254200" cy="3661200"/>
          </a:xfrm>
        </p:grpSpPr>
        <p:sp>
          <p:nvSpPr>
            <p:cNvPr id="197" name="Google Shape;197;g33798d6e3d6_1_19"/>
            <p:cNvSpPr/>
            <p:nvPr/>
          </p:nvSpPr>
          <p:spPr>
            <a:xfrm>
              <a:off x="0" y="0"/>
              <a:ext cx="2254172" cy="3661101"/>
            </a:xfrm>
            <a:custGeom>
              <a:avLst/>
              <a:gdLst/>
              <a:ahLst/>
              <a:cxnLst/>
              <a:rect l="l" t="t" r="r" b="b"/>
              <a:pathLst>
                <a:path w="2254172" h="3661101" extrusionOk="0">
                  <a:moveTo>
                    <a:pt x="0" y="0"/>
                  </a:moveTo>
                  <a:lnTo>
                    <a:pt x="2254172" y="0"/>
                  </a:lnTo>
                  <a:lnTo>
                    <a:pt x="2254172" y="3661101"/>
                  </a:lnTo>
                  <a:lnTo>
                    <a:pt x="0" y="3661101"/>
                  </a:lnTo>
                  <a:close/>
                </a:path>
              </a:pathLst>
            </a:custGeom>
            <a:solidFill>
              <a:srgbClr val="CFCF5A"/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98" name="Google Shape;198;g33798d6e3d6_1_19"/>
            <p:cNvSpPr txBox="1"/>
            <p:nvPr/>
          </p:nvSpPr>
          <p:spPr>
            <a:xfrm>
              <a:off x="0" y="0"/>
              <a:ext cx="2254200" cy="366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50" tIns="33850" rIns="33850" bIns="33850" anchor="ctr" anchorCtr="0">
              <a:noAutofit/>
            </a:bodyPr>
            <a:lstStyle/>
            <a:p>
              <a:pPr marL="0" marR="0" lvl="0" indent="0" algn="ctr" rtl="0">
                <a:lnSpc>
                  <a:spcPct val="1376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9" name="Google Shape;199;g33798d6e3d6_1_19"/>
          <p:cNvGrpSpPr/>
          <p:nvPr/>
        </p:nvGrpSpPr>
        <p:grpSpPr>
          <a:xfrm>
            <a:off x="0" y="0"/>
            <a:ext cx="12192000" cy="6858000"/>
            <a:chOff x="0" y="0"/>
            <a:chExt cx="24384000" cy="13716000"/>
          </a:xfrm>
        </p:grpSpPr>
        <p:cxnSp>
          <p:nvCxnSpPr>
            <p:cNvPr id="200" name="Google Shape;200;g33798d6e3d6_1_19"/>
            <p:cNvCxnSpPr/>
            <p:nvPr/>
          </p:nvCxnSpPr>
          <p:spPr>
            <a:xfrm rot="10800000">
              <a:off x="22233774" y="0"/>
              <a:ext cx="0" cy="13716000"/>
            </a:xfrm>
            <a:prstGeom prst="straightConnector1">
              <a:avLst/>
            </a:prstGeom>
            <a:noFill/>
            <a:ln w="12700" cap="flat" cmpd="sng">
              <a:solidFill>
                <a:srgbClr val="1E2328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01" name="Google Shape;201;g33798d6e3d6_1_19"/>
            <p:cNvCxnSpPr/>
            <p:nvPr/>
          </p:nvCxnSpPr>
          <p:spPr>
            <a:xfrm rot="10800000">
              <a:off x="0" y="1365250"/>
              <a:ext cx="24384000" cy="0"/>
            </a:xfrm>
            <a:prstGeom prst="straightConnector1">
              <a:avLst/>
            </a:prstGeom>
            <a:noFill/>
            <a:ln w="12700" cap="flat" cmpd="sng">
              <a:solidFill>
                <a:srgbClr val="1E232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02" name="Google Shape;202;g33798d6e3d6_1_19"/>
            <p:cNvSpPr/>
            <p:nvPr/>
          </p:nvSpPr>
          <p:spPr>
            <a:xfrm>
              <a:off x="22233774" y="1371600"/>
              <a:ext cx="2150226" cy="2150226"/>
            </a:xfrm>
            <a:custGeom>
              <a:avLst/>
              <a:gdLst/>
              <a:ahLst/>
              <a:cxnLst/>
              <a:rect l="l" t="t" r="r" b="b"/>
              <a:pathLst>
                <a:path w="2150226" h="2150226" extrusionOk="0">
                  <a:moveTo>
                    <a:pt x="0" y="0"/>
                  </a:moveTo>
                  <a:lnTo>
                    <a:pt x="2150226" y="0"/>
                  </a:lnTo>
                  <a:lnTo>
                    <a:pt x="2150226" y="2150226"/>
                  </a:lnTo>
                  <a:lnTo>
                    <a:pt x="0" y="21502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203" name="Google Shape;203;g33798d6e3d6_1_19"/>
            <p:cNvSpPr txBox="1"/>
            <p:nvPr/>
          </p:nvSpPr>
          <p:spPr>
            <a:xfrm>
              <a:off x="9588880" y="439208"/>
              <a:ext cx="3675000" cy="513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2202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l" sz="1666" b="0" i="0" u="none" strike="noStrike" cap="none">
                  <a:solidFill>
                    <a:srgbClr val="1E2328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Moduł </a:t>
              </a:r>
              <a:r>
                <a:rPr lang="pl" sz="1666">
                  <a:solidFill>
                    <a:srgbClr val="1E2328"/>
                  </a:solidFill>
                  <a:latin typeface="Montserrat"/>
                  <a:ea typeface="Montserrat"/>
                  <a:cs typeface="Montserrat"/>
                  <a:sym typeface="Montserrat"/>
                </a:rPr>
                <a:t>4</a:t>
              </a:r>
              <a:endParaRPr/>
            </a:p>
          </p:txBody>
        </p:sp>
      </p:grpSp>
      <p:cxnSp>
        <p:nvCxnSpPr>
          <p:cNvPr id="204" name="Google Shape;204;g33798d6e3d6_1_19"/>
          <p:cNvCxnSpPr/>
          <p:nvPr/>
        </p:nvCxnSpPr>
        <p:spPr>
          <a:xfrm rot="10800000">
            <a:off x="0" y="682625"/>
            <a:ext cx="12192000" cy="0"/>
          </a:xfrm>
          <a:prstGeom prst="straightConnector1">
            <a:avLst/>
          </a:prstGeom>
          <a:noFill/>
          <a:ln w="9525" cap="flat" cmpd="sng">
            <a:solidFill>
              <a:srgbClr val="1E2328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5" name="Google Shape;205;g33798d6e3d6_1_19"/>
          <p:cNvSpPr txBox="1"/>
          <p:nvPr/>
        </p:nvSpPr>
        <p:spPr>
          <a:xfrm>
            <a:off x="7876546" y="1368425"/>
            <a:ext cx="2943900" cy="480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850" tIns="33850" rIns="33850" bIns="33850" anchor="ctr" anchorCtr="0">
            <a:noAutofit/>
          </a:bodyPr>
          <a:lstStyle/>
          <a:p>
            <a:pPr marL="0" marR="0" lvl="0" indent="0" algn="ctr" rtl="0">
              <a:lnSpc>
                <a:spcPct val="137666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g33798d6e3d6_1_19"/>
          <p:cNvSpPr txBox="1"/>
          <p:nvPr/>
        </p:nvSpPr>
        <p:spPr>
          <a:xfrm rot="-5400000">
            <a:off x="-2352899" y="3375149"/>
            <a:ext cx="53214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4000" b="0" i="0" u="none" strike="noStrike" cap="none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Ważne słowa kluczowe</a:t>
            </a:r>
            <a:endParaRPr/>
          </a:p>
        </p:txBody>
      </p:sp>
      <p:sp>
        <p:nvSpPr>
          <p:cNvPr id="207" name="Google Shape;207;g33798d6e3d6_1_19"/>
          <p:cNvSpPr txBox="1"/>
          <p:nvPr/>
        </p:nvSpPr>
        <p:spPr>
          <a:xfrm>
            <a:off x="687711" y="234063"/>
            <a:ext cx="3004200" cy="25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20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1666" b="0" i="0" u="none" strike="noStrike" cap="none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Program szkoleniowy UpTraK</a:t>
            </a:r>
            <a:endParaRPr/>
          </a:p>
        </p:txBody>
      </p:sp>
      <p:sp>
        <p:nvSpPr>
          <p:cNvPr id="208" name="Google Shape;208;g33798d6e3d6_1_19"/>
          <p:cNvSpPr txBox="1"/>
          <p:nvPr/>
        </p:nvSpPr>
        <p:spPr>
          <a:xfrm rot="-5400000">
            <a:off x="10411146" y="4835250"/>
            <a:ext cx="24891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1200" b="0" i="0" u="none" strike="noStrike" cap="none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www.fashionupproject.com</a:t>
            </a:r>
            <a:endParaRPr/>
          </a:p>
        </p:txBody>
      </p:sp>
      <p:sp>
        <p:nvSpPr>
          <p:cNvPr id="209" name="Google Shape;209;g33798d6e3d6_1_19"/>
          <p:cNvSpPr txBox="1"/>
          <p:nvPr/>
        </p:nvSpPr>
        <p:spPr>
          <a:xfrm>
            <a:off x="1282250" y="824325"/>
            <a:ext cx="9324600" cy="567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Szablon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wzór lub przewodnik. Wytrzymałe szablony wycinane są z tektury, plastiku lub innego solidnego materiału odpornego na ścieranie podczas wielokrotnego użytkowania.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Tkanina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próbka lub makieta ubrania wykonana z taniej tkaniny; nazywana również muślinem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Stębnowanie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zszywanie jednego lub więcej rzędów równolegle do krawędzi lub szwu na prawej stronie materiału przez wszystkie warstwy, ściegiem prostym lub ozdobnym ręcznym lub maszynowym.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Lamówki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dodatkowa dekoracja, zwykle wzdłuż krawędzi odzieży lub akcesorium, czasami w kontrastującym kolorze lub materiale.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Zakładki -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równoległe fałdy podciągnięte z powierzchni materiału i zszyte od jednego końca do drugiego.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Podszywanie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ściegiem prostym maszynowym przez podszewkę i zapas szwu, ale nie przez wierzchnią warstwę materiału, w odległości 1,5 mm od szwu. Podszywanie zapobiega podwijaniu się podszewki do przodu na krawędzi.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Widoczne naprawienie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technika naprawy uszkodzonej tkaniny w sposób estetyczny, który staje się częścią projektu ubrania.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Stopka krocząca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zastępuje standardową stopkę maszynową i przesuwa się po materiale podczas szycia, zapobiegając „przesuwaniu się” materiału, które czasami występuje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Jarzmo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pozioma linia szwu dodana w celu stylizacji i dopasowania do górnej części koszuli, spodni lub spódnicy.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1200"/>
              <a:buFont typeface="Montserrat"/>
              <a:buChar char="●"/>
            </a:pPr>
            <a:r>
              <a:rPr lang="pl" sz="1200" b="1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Stopka do zamków błyskawicznych – </a:t>
            </a:r>
            <a:r>
              <a:rPr lang="pl"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Alternatywna stopka do maszyn. Pozwala na dosunięcie igły bliżej ząbków zamka niż standardowa stopka do maszyn.</a:t>
            </a:r>
            <a:endParaRPr sz="12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1593</Words>
  <Application>Microsoft Office PowerPoint</Application>
  <PresentationFormat>Widescreen</PresentationFormat>
  <Paragraphs>138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Θέμα του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My-PC</dc:creator>
  <cp:lastModifiedBy>Bartłomiej Nowak</cp:lastModifiedBy>
  <cp:revision>3</cp:revision>
  <dcterms:created xsi:type="dcterms:W3CDTF">2025-02-05T08:04:55Z</dcterms:created>
  <dcterms:modified xsi:type="dcterms:W3CDTF">2026-03-19T10:52:45Z</dcterms:modified>
</cp:coreProperties>
</file>