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DM Serif Display"/>
      <p:regular r:id="rId25"/>
      <p: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hZjux+y2p3QIOEuYmZiRR+6gTP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erifDisplay-italic.fntdata"/><Relationship Id="rId25" Type="http://schemas.openxmlformats.org/officeDocument/2006/relationships/font" Target="fonts/DMSerifDisplay-regular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9" name="Google Shape;40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6.jpg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hyperlink" Target="https://www.fashionrevolution.org" TargetMode="External"/><Relationship Id="rId11" Type="http://schemas.openxmlformats.org/officeDocument/2006/relationships/hyperlink" Target="https://www.eco-age.com" TargetMode="External"/><Relationship Id="rId10" Type="http://schemas.openxmlformats.org/officeDocument/2006/relationships/hyperlink" Target="https://www.britishfashioncouncil.co.uk" TargetMode="External"/><Relationship Id="rId12" Type="http://schemas.openxmlformats.org/officeDocument/2006/relationships/hyperlink" Target="https://www.eco-age.com" TargetMode="External"/><Relationship Id="rId9" Type="http://schemas.openxmlformats.org/officeDocument/2006/relationships/hyperlink" Target="https://www.theupcyclemovement.com" TargetMode="External"/><Relationship Id="rId5" Type="http://schemas.openxmlformats.org/officeDocument/2006/relationships/hyperlink" Target="https://www.ellenmacarthurfoundation.org" TargetMode="External"/><Relationship Id="rId6" Type="http://schemas.openxmlformats.org/officeDocument/2006/relationships/hyperlink" Target="https://www.greenpeace.org" TargetMode="External"/><Relationship Id="rId7" Type="http://schemas.openxmlformats.org/officeDocument/2006/relationships/hyperlink" Target="https://www.textileexchange.org" TargetMode="External"/><Relationship Id="rId8" Type="http://schemas.openxmlformats.org/officeDocument/2006/relationships/hyperlink" Target="https://www.apparelcoalition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5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9" name="Google Shape;89;p5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90" name="Google Shape;90;p5"/>
            <p:cNvSpPr/>
            <p:nvPr/>
          </p:nvSpPr>
          <p:spPr>
            <a:xfrm>
              <a:off x="0" y="0"/>
              <a:ext cx="10109079" cy="812800"/>
            </a:xfrm>
            <a:custGeom>
              <a:rect b="b" l="l" r="r" t="t"/>
              <a:pathLst>
                <a:path extrusionOk="0" h="812800" w="10109079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5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93" name="Google Shape;93;p5"/>
            <p:cNvSpPr/>
            <p:nvPr/>
          </p:nvSpPr>
          <p:spPr>
            <a:xfrm>
              <a:off x="0" y="0"/>
              <a:ext cx="4204276" cy="3975597"/>
            </a:xfrm>
            <a:custGeom>
              <a:rect b="b" l="l" r="r" t="t"/>
              <a:pathLst>
                <a:path extrusionOk="0" h="3975597" w="4204276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5" name="Google Shape;95;p5"/>
          <p:cNvPicPr preferRelativeResize="0"/>
          <p:nvPr/>
        </p:nvPicPr>
        <p:blipFill rotWithShape="1">
          <a:blip r:embed="rId3">
            <a:alphaModFix/>
          </a:blip>
          <a:srcRect b="1180" l="0" r="0" t="1182"/>
          <a:stretch/>
        </p:blipFill>
        <p:spPr>
          <a:xfrm>
            <a:off x="7751895" y="1028700"/>
            <a:ext cx="9482623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"/>
          <p:cNvSpPr/>
          <p:nvPr/>
        </p:nvSpPr>
        <p:spPr>
          <a:xfrm>
            <a:off x="13662188" y="268369"/>
            <a:ext cx="2675477" cy="559152"/>
          </a:xfrm>
          <a:custGeom>
            <a:rect b="b" l="l" r="r" t="t"/>
            <a:pathLst>
              <a:path extrusionOk="0" h="559152" w="2675477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1031566" y="343280"/>
            <a:ext cx="45066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1028700" y="4865198"/>
            <a:ext cx="67743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ROZDZIAŁ</a:t>
            </a:r>
            <a:r>
              <a:rPr b="0" i="0" lang="en-US" sz="9600" u="none" cap="none" strike="noStrik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3</a:t>
            </a:r>
            <a:endParaRPr b="0" i="0" sz="9600" u="none" cap="none" strike="noStrike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1028700" y="2659586"/>
            <a:ext cx="6682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en-US" sz="12000" u="none" cap="none" strike="noStrike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en-US" sz="1200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b="0" i="0" lang="en-US" sz="12000" u="none" cap="none" strike="noStrike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1031566" y="6654439"/>
            <a:ext cx="5694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9146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Biznes upcyklingu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5"/>
          <p:cNvCxnSpPr/>
          <p:nvPr/>
        </p:nvCxnSpPr>
        <p:spPr>
          <a:xfrm rot="10800000">
            <a:off x="16675331" y="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5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1284653" y="9604358"/>
            <a:ext cx="654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Czas trwania</a:t>
            </a:r>
            <a:r>
              <a:rPr b="0" i="0" lang="en-US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2 </a:t>
            </a:r>
            <a:r>
              <a:rPr lang="en-US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godziny</a:t>
            </a:r>
            <a:endParaRPr b="0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7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00" name="Google Shape;300;p7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1" name="Google Shape;301;p7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2" name="Google Shape;302;p7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3" name="Google Shape;303;p7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4" name="Google Shape;304;p7"/>
          <p:cNvGrpSpPr/>
          <p:nvPr/>
        </p:nvGrpSpPr>
        <p:grpSpPr>
          <a:xfrm>
            <a:off x="13792202" y="1058778"/>
            <a:ext cx="2883128" cy="9113922"/>
            <a:chOff x="0" y="0"/>
            <a:chExt cx="3505240" cy="5723059"/>
          </a:xfrm>
        </p:grpSpPr>
        <p:sp>
          <p:nvSpPr>
            <p:cNvPr id="305" name="Google Shape;305;p7"/>
            <p:cNvSpPr/>
            <p:nvPr/>
          </p:nvSpPr>
          <p:spPr>
            <a:xfrm>
              <a:off x="0" y="0"/>
              <a:ext cx="3505240" cy="5723058"/>
            </a:xfrm>
            <a:custGeom>
              <a:rect b="b" l="l" r="r" t="t"/>
              <a:pathLst>
                <a:path extrusionOk="0" h="5723058" w="3505240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7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7"/>
          <p:cNvSpPr txBox="1"/>
          <p:nvPr/>
        </p:nvSpPr>
        <p:spPr>
          <a:xfrm>
            <a:off x="216569" y="1264098"/>
            <a:ext cx="11518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00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Tworzenie unikalnej propozycji wartości</a:t>
            </a:r>
            <a:endParaRPr sz="400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00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Strategie wyróżniania produktów upcyklingowych</a:t>
            </a:r>
            <a:endParaRPr sz="400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308" name="Google Shape;308;p7"/>
          <p:cNvCxnSpPr/>
          <p:nvPr/>
        </p:nvCxnSpPr>
        <p:spPr>
          <a:xfrm rot="22765">
            <a:off x="1031590" y="9246394"/>
            <a:ext cx="719057" cy="0"/>
          </a:xfrm>
          <a:prstGeom prst="straightConnector1">
            <a:avLst/>
          </a:prstGeom>
          <a:noFill/>
          <a:ln cap="flat" cmpd="sng" w="9525">
            <a:solidFill>
              <a:srgbClr val="CFCF5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9" name="Google Shape;309;p7"/>
          <p:cNvSpPr txBox="1"/>
          <p:nvPr/>
        </p:nvSpPr>
        <p:spPr>
          <a:xfrm>
            <a:off x="216569" y="2744867"/>
            <a:ext cx="10896600" cy="7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1" lang="en-US" sz="320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Wyróżnianie produktów upcyklingowych</a:t>
            </a:r>
            <a:endParaRPr i="1" sz="320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Strategie:</a:t>
            </a:r>
            <a:endParaRPr b="1"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1700"/>
              <a:buFont typeface="Arial"/>
              <a:buChar char="•"/>
            </a:pP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Opowiadaj historię materiałów i procesu przekształcania.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1700"/>
              <a:buFont typeface="Arial"/>
              <a:buChar char="•"/>
            </a:pP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Oferuj projekty spersonalizowane lub w limitowanych edycjach.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1700"/>
              <a:buFont typeface="Arial"/>
              <a:buChar char="•"/>
            </a:pP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Wykorzystuj eko-certyfikaty, aby budować zaufanie i wiarygodność.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1700"/>
              <a:buFont typeface="Arial"/>
              <a:buChar char="•"/>
            </a:pP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Współpracuj z lokalnymi artystami lub influencerami przy tworzeniu ekskluzywnych kolekcji.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Przykłady:</a:t>
            </a:r>
            <a:endParaRPr b="1"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1700"/>
              <a:buFont typeface="Arial"/>
              <a:buChar char="•"/>
            </a:pP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Ręcznie robione torby z wycofanych węży strażackich – trwałe i stylowe.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7647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1700"/>
              <a:buFont typeface="Arial"/>
              <a:buChar char="•"/>
            </a:pP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Moda w limitowanych edycjach wykonana z materiałów vintage – każdy egzemplarz jest unikalny.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7"/>
          <p:cNvSpPr txBox="1"/>
          <p:nvPr/>
        </p:nvSpPr>
        <p:spPr>
          <a:xfrm>
            <a:off x="1031566" y="351095"/>
            <a:ext cx="45066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311" name="Google Shape;31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53024" y="2359589"/>
            <a:ext cx="4387053" cy="651229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7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7"/>
          <p:cNvSpPr txBox="1"/>
          <p:nvPr/>
        </p:nvSpPr>
        <p:spPr>
          <a:xfrm>
            <a:off x="7191649" y="329400"/>
            <a:ext cx="31251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3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8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19" name="Google Shape;319;p8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0" name="Google Shape;320;p8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1" name="Google Shape;321;p8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2" name="Google Shape;322;p8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3" name="Google Shape;323;p8"/>
          <p:cNvGrpSpPr/>
          <p:nvPr/>
        </p:nvGrpSpPr>
        <p:grpSpPr>
          <a:xfrm>
            <a:off x="0" y="1044575"/>
            <a:ext cx="2883128" cy="9113922"/>
            <a:chOff x="0" y="0"/>
            <a:chExt cx="3505240" cy="5723059"/>
          </a:xfrm>
        </p:grpSpPr>
        <p:sp>
          <p:nvSpPr>
            <p:cNvPr id="324" name="Google Shape;324;p8"/>
            <p:cNvSpPr/>
            <p:nvPr/>
          </p:nvSpPr>
          <p:spPr>
            <a:xfrm>
              <a:off x="0" y="0"/>
              <a:ext cx="3505240" cy="5723058"/>
            </a:xfrm>
            <a:custGeom>
              <a:rect b="b" l="l" r="r" t="t"/>
              <a:pathLst>
                <a:path extrusionOk="0" h="5723058" w="3505240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6" name="Google Shape;326;p8"/>
          <p:cNvSpPr txBox="1"/>
          <p:nvPr/>
        </p:nvSpPr>
        <p:spPr>
          <a:xfrm>
            <a:off x="217020" y="1496481"/>
            <a:ext cx="115182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Przykłady propozycji wartości</a:t>
            </a:r>
            <a:endParaRPr b="0" i="0" sz="4400" u="none" cap="none" strike="noStrike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327" name="Google Shape;327;p8"/>
          <p:cNvCxnSpPr/>
          <p:nvPr/>
        </p:nvCxnSpPr>
        <p:spPr>
          <a:xfrm rot="22765">
            <a:off x="1031590" y="9246394"/>
            <a:ext cx="719057" cy="0"/>
          </a:xfrm>
          <a:prstGeom prst="straightConnector1">
            <a:avLst/>
          </a:prstGeom>
          <a:noFill/>
          <a:ln cap="flat" cmpd="sng" w="9525">
            <a:solidFill>
              <a:srgbClr val="CFCF5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8" name="Google Shape;328;p8"/>
          <p:cNvSpPr txBox="1"/>
          <p:nvPr/>
        </p:nvSpPr>
        <p:spPr>
          <a:xfrm>
            <a:off x="5467916" y="2833074"/>
            <a:ext cx="10896600" cy="7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Limitowane kolekcje odzieży wykonanej z materiałów vintage – każdy element opowiada unikalną historię.</a:t>
            </a:r>
            <a:endParaRPr b="1" i="1"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Efekt:</a:t>
            </a:r>
            <a:endParaRPr sz="2000" u="sng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rzyciąga klientów szukających ekskluzywnych, niepowtarzalnych produktów.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Wyróżnia markę na tle masowej produkcji odzieży.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Buduje lojalność klientów dzięki wyjątkowości projektów.</a:t>
            </a:r>
            <a:r>
              <a:rPr b="1" i="1"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Torby typu tote wykonane z resztek tekstylnych, z przeznaczeniem 10% zysków na cele ekologiczne.</a:t>
            </a:r>
            <a:endParaRPr b="1" i="1"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 u="sng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Efekt:</a:t>
            </a:r>
            <a:endParaRPr sz="2000" u="sng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Wzmacnia emocjonalną więź z klientami dbającymi o etykę i środowisko.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Daje przewagę konkurencyjną, łącząc produkt z ważną inicjatywą.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Zwiększa sprzedaż, ponieważ klienci czują, że ich zakup ma pozytywny wpływ.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Akcesoria modowe wykonane z odpadów plastikowych pochodzących od konsumentów – nowoczesne projekty zmniejszające zanieczyszczenie oceanów.</a:t>
            </a:r>
            <a:endParaRPr b="1" i="1"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Efekt:</a:t>
            </a:r>
            <a:endParaRPr sz="2000" u="sng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Przyciąga uwagę mediów dzięki innowacyjnemu wykorzystaniu odpadów.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Rozszerza zasięg wśród konsumentów zainteresowanych walką z zanieczyszczeniem plastikiem.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Sprzyja współpracy z organizacjami ekologicznymi.</a:t>
            </a:r>
            <a:endParaRPr sz="20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8"/>
          <p:cNvSpPr txBox="1"/>
          <p:nvPr/>
        </p:nvSpPr>
        <p:spPr>
          <a:xfrm>
            <a:off x="1031566" y="351095"/>
            <a:ext cx="45066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330" name="Google Shape;33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89" y="2833074"/>
            <a:ext cx="5233817" cy="685176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8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8"/>
          <p:cNvSpPr txBox="1"/>
          <p:nvPr/>
        </p:nvSpPr>
        <p:spPr>
          <a:xfrm>
            <a:off x="7191649" y="329400"/>
            <a:ext cx="31020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3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CF5A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38" name="Google Shape;338;p9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9" name="Google Shape;339;p9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0" name="Google Shape;340;p9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9"/>
          <p:cNvGrpSpPr/>
          <p:nvPr/>
        </p:nvGrpSpPr>
        <p:grpSpPr>
          <a:xfrm>
            <a:off x="228600" y="1312606"/>
            <a:ext cx="16172816" cy="5686328"/>
            <a:chOff x="-12652123" y="-1861671"/>
            <a:chExt cx="21563755" cy="7581771"/>
          </a:xfrm>
        </p:grpSpPr>
        <p:grpSp>
          <p:nvGrpSpPr>
            <p:cNvPr id="342" name="Google Shape;342;p9"/>
            <p:cNvGrpSpPr/>
            <p:nvPr/>
          </p:nvGrpSpPr>
          <p:grpSpPr>
            <a:xfrm>
              <a:off x="-12652123" y="-1861671"/>
              <a:ext cx="21563755" cy="7581771"/>
              <a:chOff x="-7532427" y="-1108344"/>
              <a:chExt cx="12837957" cy="4513799"/>
            </a:xfrm>
          </p:grpSpPr>
          <p:sp>
            <p:nvSpPr>
              <p:cNvPr id="343" name="Google Shape;343;p9"/>
              <p:cNvSpPr/>
              <p:nvPr/>
            </p:nvSpPr>
            <p:spPr>
              <a:xfrm>
                <a:off x="-7532427" y="-1108344"/>
                <a:ext cx="12837957" cy="742434"/>
              </a:xfrm>
              <a:custGeom>
                <a:rect b="b" l="l" r="r" t="t"/>
                <a:pathLst>
                  <a:path extrusionOk="0" h="3405455" w="5039406">
                    <a:moveTo>
                      <a:pt x="0" y="0"/>
                    </a:moveTo>
                    <a:lnTo>
                      <a:pt x="5039406" y="0"/>
                    </a:lnTo>
                    <a:lnTo>
                      <a:pt x="5039406" y="3405455"/>
                    </a:lnTo>
                    <a:lnTo>
                      <a:pt x="0" y="3405455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9"/>
              <p:cNvSpPr txBox="1"/>
              <p:nvPr/>
            </p:nvSpPr>
            <p:spPr>
              <a:xfrm>
                <a:off x="0" y="0"/>
                <a:ext cx="5039406" cy="34054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5" name="Google Shape;345;p9"/>
            <p:cNvSpPr txBox="1"/>
            <p:nvPr/>
          </p:nvSpPr>
          <p:spPr>
            <a:xfrm>
              <a:off x="-12245723" y="-1845312"/>
              <a:ext cx="201174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Budowanie zrównoważonego modelu biznesowego dla upcyklingu</a:t>
              </a:r>
              <a:endParaRPr b="0" i="0" sz="40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346" name="Google Shape;346;p9"/>
          <p:cNvSpPr txBox="1"/>
          <p:nvPr/>
        </p:nvSpPr>
        <p:spPr>
          <a:xfrm>
            <a:off x="508000" y="2536566"/>
            <a:ext cx="7709100" cy="4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Strategie ustalania cen:</a:t>
            </a:r>
            <a:endParaRPr b="1" i="1" sz="2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Ustal ceny premium, podkreślając unikalność produktu i jego zrównoważony charakter.</a:t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Oferuj zróżnicowane poziomy cenowe (np. projekty spersonalizowane vs. standardowe produkty upcyklingowe).</a:t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Wskaż oszczędności wynikające z niższych kosztów materiałów, aby uzasadnić proponowane ceny.</a:t>
            </a:r>
            <a:endParaRPr b="1" i="1" sz="2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9"/>
          <p:cNvSpPr txBox="1"/>
          <p:nvPr/>
        </p:nvSpPr>
        <p:spPr>
          <a:xfrm>
            <a:off x="1031566" y="351095"/>
            <a:ext cx="45066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48" name="Google Shape;348;p9"/>
          <p:cNvSpPr txBox="1"/>
          <p:nvPr/>
        </p:nvSpPr>
        <p:spPr>
          <a:xfrm>
            <a:off x="9047184" y="2561736"/>
            <a:ext cx="67869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Kanały marketingowe:</a:t>
            </a:r>
            <a:endParaRPr b="1" i="1" sz="2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Wykorzystuj platformy mediów społecznościowych, aby opowiadać historie transformacji produktów i docierać do świadomych ekologicznie konsumentów.</a:t>
            </a:r>
            <a:endParaRPr b="1"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Współpracuj z lokalnymi targami, ekologicznymi festiwalami oraz internetowymi marketplace’ami skupionymi na produktach przyjaznych środowisku.</a:t>
            </a:r>
            <a:endParaRPr b="1"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Buduj model sprzedaży bezpośredniej do klienta (D2C) poprzez angażującą stronę internetową prezentującą transparentność działań.</a:t>
            </a:r>
            <a:endParaRPr b="1" i="1" sz="19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9"/>
          <p:cNvSpPr txBox="1"/>
          <p:nvPr/>
        </p:nvSpPr>
        <p:spPr>
          <a:xfrm>
            <a:off x="508000" y="5594825"/>
            <a:ext cx="67869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Skalowalność:</a:t>
            </a:r>
            <a:endParaRPr b="1" i="1" sz="2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Nawiąż współpracę z dostawcami odzieży używanej lub dystrybutorami deadstock, aby zapewnić stałe źródło materiałów.</a:t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Wprowadzaj kolekcje limitowane, aby przetestować popyt przed zwiększeniem produkcji.</a:t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Stosuj modułowe metody produkcji, które łatwo dostosowują się do zmiennej dostępności materiałów.</a:t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0" name="Google Shape;35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6011" y="6048595"/>
            <a:ext cx="5689246" cy="37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9"/>
          <p:cNvSpPr txBox="1"/>
          <p:nvPr/>
        </p:nvSpPr>
        <p:spPr>
          <a:xfrm>
            <a:off x="533400" y="9079926"/>
            <a:ext cx="638627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000">
                <a:solidFill>
                  <a:srgbClr val="953734"/>
                </a:solidFill>
                <a:latin typeface="Montserrat"/>
                <a:ea typeface="Montserrat"/>
                <a:cs typeface="Montserrat"/>
                <a:sym typeface="Montserrat"/>
              </a:rPr>
              <a:t>Więcej informacji na temat marketingu</a:t>
            </a:r>
            <a:br>
              <a:rPr b="1" i="1" lang="en-US" sz="2000">
                <a:solidFill>
                  <a:srgbClr val="95373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1" lang="en-US" sz="2000">
                <a:solidFill>
                  <a:srgbClr val="953734"/>
                </a:solidFill>
                <a:latin typeface="Montserrat"/>
                <a:ea typeface="Montserrat"/>
                <a:cs typeface="Montserrat"/>
                <a:sym typeface="Montserrat"/>
              </a:rPr>
              <a:t>i sprzedaży można znaleźć w Rozdziale 5.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9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9"/>
          <p:cNvSpPr txBox="1"/>
          <p:nvPr/>
        </p:nvSpPr>
        <p:spPr>
          <a:xfrm>
            <a:off x="7191650" y="329400"/>
            <a:ext cx="32403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3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10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59" name="Google Shape;359;p10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0" name="Google Shape;360;p10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1" name="Google Shape;361;p10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62" name="Google Shape;362;p10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63" name="Google Shape;363;p10"/>
          <p:cNvGrpSpPr/>
          <p:nvPr/>
        </p:nvGrpSpPr>
        <p:grpSpPr>
          <a:xfrm>
            <a:off x="13792200" y="1072821"/>
            <a:ext cx="2883129" cy="9253538"/>
            <a:chOff x="0" y="0"/>
            <a:chExt cx="1308826" cy="2001355"/>
          </a:xfrm>
        </p:grpSpPr>
        <p:sp>
          <p:nvSpPr>
            <p:cNvPr id="364" name="Google Shape;364;p10"/>
            <p:cNvSpPr/>
            <p:nvPr/>
          </p:nvSpPr>
          <p:spPr>
            <a:xfrm>
              <a:off x="0" y="0"/>
              <a:ext cx="1308826" cy="2001355"/>
            </a:xfrm>
            <a:custGeom>
              <a:rect b="b" l="l" r="r" t="t"/>
              <a:pathLst>
                <a:path extrusionOk="0" h="2001355" w="1308826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0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6" name="Google Shape;366;p10"/>
          <p:cNvSpPr txBox="1"/>
          <p:nvPr/>
        </p:nvSpPr>
        <p:spPr>
          <a:xfrm>
            <a:off x="494866" y="2425249"/>
            <a:ext cx="5244575" cy="23416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Checklist for Material Assessment</a:t>
            </a:r>
            <a:endParaRPr b="0" i="1" sz="6000" u="none" cap="none" strike="noStrike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367" name="Google Shape;367;p10"/>
          <p:cNvGrpSpPr/>
          <p:nvPr/>
        </p:nvGrpSpPr>
        <p:grpSpPr>
          <a:xfrm>
            <a:off x="327980" y="1730761"/>
            <a:ext cx="13241399" cy="8080286"/>
            <a:chOff x="-8544922" y="114300"/>
            <a:chExt cx="17655198" cy="10773710"/>
          </a:xfrm>
        </p:grpSpPr>
        <p:sp>
          <p:nvSpPr>
            <p:cNvPr id="368" name="Google Shape;368;p10"/>
            <p:cNvSpPr txBox="1"/>
            <p:nvPr/>
          </p:nvSpPr>
          <p:spPr>
            <a:xfrm>
              <a:off x="-8544922" y="1017110"/>
              <a:ext cx="15671400" cy="98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Kluczowe wnioski:</a:t>
              </a:r>
              <a:endParaRPr b="1" sz="24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57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Upcykling oferuje zrównoważone i innowacyjne podejście do mody, zmniejszając ilość odpadów i wspierając kreatywność.</a:t>
              </a:r>
              <a:endParaRPr sz="24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57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Skuteczny upcykling wymaga starannego doboru materiałów, silnej propozycji wartości oraz klarownego modelu biznesowego.</a:t>
              </a:r>
              <a:endParaRPr sz="24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57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Rosnący popyt na produkty zrównoważone stwarza znaczące możliwości rynkowe.</a:t>
              </a:r>
              <a:endParaRPr sz="24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Kolejne kroki:</a:t>
              </a:r>
              <a:endParaRPr b="1" sz="24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57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400"/>
                <a:buChar char="•"/>
              </a:pPr>
              <a:r>
                <a:rPr lang="en-US" sz="24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Zidentyfikuj potencjalne projekty upcyklingowe w swoim zakresie działań.</a:t>
              </a:r>
              <a:endParaRPr sz="24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57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400"/>
                <a:buChar char="•"/>
              </a:pPr>
              <a:r>
                <a:rPr lang="en-US" sz="24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Zastosuj kryteria oceny materiałów, aby wybrać odpowiednie surowce.</a:t>
              </a:r>
              <a:endParaRPr sz="24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572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400"/>
                <a:buFont typeface="Arial"/>
                <a:buChar char="•"/>
              </a:pPr>
              <a:r>
                <a:rPr lang="en-US" sz="240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Opracuj unikalną propozycję wartości i przetestuj ją poprzez projekty w małej skali.</a:t>
              </a:r>
              <a:br>
                <a:rPr i="0" lang="en-US" sz="2400" u="none" cap="none" strike="noStrike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br>
                <a:rPr b="0" i="0" lang="en-US" sz="2400" u="none" cap="none" strike="noStrike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endParaRPr b="0" i="0" sz="24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rPr b="1" i="1" lang="en-US" sz="2199">
                  <a:solidFill>
                    <a:srgbClr val="76923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Razem możemy przekształcać odpady w szanse i wyznaczać kierunek ku bardziej zrównoważonej przyszłości w modzie.</a:t>
              </a:r>
              <a:endParaRPr b="1" i="1" sz="2199" u="none" cap="none" strike="noStrike">
                <a:solidFill>
                  <a:srgbClr val="76923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9" name="Google Shape;369;p10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t/>
              </a:r>
              <a:endParaRPr b="0" i="0" sz="6000" u="none" cap="none" strike="noStrik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370" name="Google Shape;370;p10"/>
          <p:cNvSpPr txBox="1"/>
          <p:nvPr/>
        </p:nvSpPr>
        <p:spPr>
          <a:xfrm>
            <a:off x="1031566" y="351095"/>
            <a:ext cx="45066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371" name="Google Shape;37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840" y="2531269"/>
            <a:ext cx="4157679" cy="624839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0"/>
          <p:cNvSpPr txBox="1"/>
          <p:nvPr/>
        </p:nvSpPr>
        <p:spPr>
          <a:xfrm>
            <a:off x="216569" y="1264098"/>
            <a:ext cx="115182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Wnioski i kolejne kroki</a:t>
            </a:r>
            <a:endParaRPr b="0" i="0" sz="4400" u="none" cap="none" strike="noStrike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73" name="Google Shape;373;p10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10"/>
          <p:cNvSpPr txBox="1"/>
          <p:nvPr/>
        </p:nvSpPr>
        <p:spPr>
          <a:xfrm>
            <a:off x="7191649" y="329400"/>
            <a:ext cx="30096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3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30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80" name="Google Shape;380;p30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1" name="Google Shape;381;p30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2" name="Google Shape;382;p30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83" name="Google Shape;383;p30"/>
            <p:cNvSpPr txBox="1"/>
            <p:nvPr/>
          </p:nvSpPr>
          <p:spPr>
            <a:xfrm>
              <a:off x="9588865" y="439200"/>
              <a:ext cx="4228200" cy="11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24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1, Rozdział 3</a:t>
              </a:r>
              <a:endParaRPr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4" name="Google Shape;384;p30"/>
            <p:cNvSpPr txBox="1"/>
            <p:nvPr/>
          </p:nvSpPr>
          <p:spPr>
            <a:xfrm rot="-5400000">
              <a:off x="21290880" y="10145291"/>
              <a:ext cx="4036014" cy="362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fashionupwebsite.eu</a:t>
              </a:r>
              <a:endParaRPr/>
            </a:p>
          </p:txBody>
        </p:sp>
      </p:grpSp>
      <p:grpSp>
        <p:nvGrpSpPr>
          <p:cNvPr id="385" name="Google Shape;385;p30"/>
          <p:cNvGrpSpPr/>
          <p:nvPr/>
        </p:nvGrpSpPr>
        <p:grpSpPr>
          <a:xfrm>
            <a:off x="0" y="5674870"/>
            <a:ext cx="2839729" cy="4612130"/>
            <a:chOff x="0" y="0"/>
            <a:chExt cx="2254172" cy="3661101"/>
          </a:xfrm>
        </p:grpSpPr>
        <p:sp>
          <p:nvSpPr>
            <p:cNvPr id="386" name="Google Shape;386;p30"/>
            <p:cNvSpPr/>
            <p:nvPr/>
          </p:nvSpPr>
          <p:spPr>
            <a:xfrm>
              <a:off x="0" y="0"/>
              <a:ext cx="2254172" cy="3661101"/>
            </a:xfrm>
            <a:custGeom>
              <a:rect b="b" l="l" r="r" t="t"/>
              <a:pathLst>
                <a:path extrusionOk="0" h="3661101" w="2254172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87" name="Google Shape;387;p30"/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p30"/>
          <p:cNvGrpSpPr/>
          <p:nvPr/>
        </p:nvGrpSpPr>
        <p:grpSpPr>
          <a:xfrm>
            <a:off x="0" y="1033462"/>
            <a:ext cx="16672328" cy="4745461"/>
            <a:chOff x="0" y="0"/>
            <a:chExt cx="3605891" cy="1026348"/>
          </a:xfrm>
        </p:grpSpPr>
        <p:sp>
          <p:nvSpPr>
            <p:cNvPr id="389" name="Google Shape;389;p30"/>
            <p:cNvSpPr/>
            <p:nvPr/>
          </p:nvSpPr>
          <p:spPr>
            <a:xfrm>
              <a:off x="0" y="0"/>
              <a:ext cx="3605891" cy="1026348"/>
            </a:xfrm>
            <a:custGeom>
              <a:rect b="b" l="l" r="r" t="t"/>
              <a:pathLst>
                <a:path extrusionOk="0" h="1026348" w="3605891">
                  <a:moveTo>
                    <a:pt x="0" y="0"/>
                  </a:moveTo>
                  <a:lnTo>
                    <a:pt x="3605891" y="0"/>
                  </a:lnTo>
                  <a:lnTo>
                    <a:pt x="3605891" y="1026348"/>
                  </a:lnTo>
                  <a:lnTo>
                    <a:pt x="0" y="102634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</p:sp>
        <p:sp>
          <p:nvSpPr>
            <p:cNvPr id="390" name="Google Shape;390;p30"/>
            <p:cNvSpPr txBox="1"/>
            <p:nvPr/>
          </p:nvSpPr>
          <p:spPr>
            <a:xfrm>
              <a:off x="0" y="0"/>
              <a:ext cx="3605891" cy="1026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6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91" name="Google Shape;391;p30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2" name="Google Shape;392;p30"/>
          <p:cNvSpPr txBox="1"/>
          <p:nvPr/>
        </p:nvSpPr>
        <p:spPr>
          <a:xfrm>
            <a:off x="6228287" y="2683797"/>
            <a:ext cx="5831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DM Serif Display"/>
                <a:ea typeface="DM Serif Display"/>
                <a:cs typeface="DM Serif Display"/>
                <a:sym typeface="DM Serif Display"/>
              </a:rPr>
              <a:t>Podsumowanie Rozdziału</a:t>
            </a:r>
            <a:endParaRPr/>
          </a:p>
        </p:txBody>
      </p:sp>
      <p:cxnSp>
        <p:nvCxnSpPr>
          <p:cNvPr id="393" name="Google Shape;393;p30"/>
          <p:cNvCxnSpPr/>
          <p:nvPr/>
        </p:nvCxnSpPr>
        <p:spPr>
          <a:xfrm>
            <a:off x="6286779" y="4691633"/>
            <a:ext cx="719041" cy="476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4" name="Google Shape;394;p30"/>
          <p:cNvSpPr txBox="1"/>
          <p:nvPr/>
        </p:nvSpPr>
        <p:spPr>
          <a:xfrm>
            <a:off x="6225653" y="6429851"/>
            <a:ext cx="9992700" cy="23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 tym rozdziale uczestnicy poznali źródła materiałów do projektów upcyklingowych oraz dowiedzieli się, jak wybierać odpowiednie miejsca, takie jak butiki cyrkularne czy sklepy z odzieżą używaną. Nauczyli się również, jak dobierać tkaniny odpowiadające potrzebom projektu, zapewniając przy tym jakość i dbałość o środowisko.</a:t>
            </a:r>
            <a:endParaRPr b="0" i="0" sz="2199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95" name="Google Shape;395;p30"/>
          <p:cNvGrpSpPr/>
          <p:nvPr/>
        </p:nvGrpSpPr>
        <p:grpSpPr>
          <a:xfrm>
            <a:off x="872748" y="2091441"/>
            <a:ext cx="3622055" cy="7165103"/>
            <a:chOff x="0" y="0"/>
            <a:chExt cx="2620010" cy="5182870"/>
          </a:xfrm>
        </p:grpSpPr>
        <p:sp>
          <p:nvSpPr>
            <p:cNvPr id="396" name="Google Shape;396;p30"/>
            <p:cNvSpPr/>
            <p:nvPr/>
          </p:nvSpPr>
          <p:spPr>
            <a:xfrm>
              <a:off x="53340" y="25400"/>
              <a:ext cx="2513330" cy="5132070"/>
            </a:xfrm>
            <a:custGeom>
              <a:rect b="b" l="l" r="r" t="t"/>
              <a:pathLst>
                <a:path extrusionOk="0"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185420" y="156210"/>
              <a:ext cx="2251710" cy="4876800"/>
            </a:xfrm>
            <a:custGeom>
              <a:rect b="b" l="l" r="r" t="t"/>
              <a:pathLst>
                <a:path extrusionOk="0"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2187" r="-22185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1121410" y="198120"/>
              <a:ext cx="347980" cy="43180"/>
            </a:xfrm>
            <a:custGeom>
              <a:rect b="b" l="l" r="r" t="t"/>
              <a:pathLst>
                <a:path extrusionOk="0"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1578312" y="187909"/>
              <a:ext cx="66636" cy="63602"/>
            </a:xfrm>
            <a:custGeom>
              <a:rect b="b" l="l" r="r" t="t"/>
              <a:pathLst>
                <a:path extrusionOk="0"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0" y="685800"/>
              <a:ext cx="27940" cy="213360"/>
            </a:xfrm>
            <a:custGeom>
              <a:rect b="b" l="l" r="r" t="t"/>
              <a:pathLst>
                <a:path extrusionOk="0"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0" y="1057910"/>
              <a:ext cx="27940" cy="384810"/>
            </a:xfrm>
            <a:custGeom>
              <a:rect b="b" l="l" r="r" t="t"/>
              <a:pathLst>
                <a:path extrusionOk="0"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0" y="1526540"/>
              <a:ext cx="27940" cy="386080"/>
            </a:xfrm>
            <a:custGeom>
              <a:rect b="b" l="l" r="r" t="t"/>
              <a:pathLst>
                <a:path extrusionOk="0"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2592070" y="1184910"/>
              <a:ext cx="27940" cy="618490"/>
            </a:xfrm>
            <a:custGeom>
              <a:rect b="b" l="l" r="r" t="t"/>
              <a:pathLst>
                <a:path extrusionOk="0"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27940" y="0"/>
              <a:ext cx="2564130" cy="5182870"/>
            </a:xfrm>
            <a:custGeom>
              <a:rect b="b" l="l" r="r" t="t"/>
              <a:pathLst>
                <a:path extrusionOk="0"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5" name="Google Shape;405;p30"/>
          <p:cNvSpPr/>
          <p:nvPr/>
        </p:nvSpPr>
        <p:spPr>
          <a:xfrm>
            <a:off x="5011788" y="6300121"/>
            <a:ext cx="699514" cy="699514"/>
          </a:xfrm>
          <a:custGeom>
            <a:rect b="b" l="l" r="r" t="t"/>
            <a:pathLst>
              <a:path extrusionOk="0" h="699514" w="699514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6" name="Google Shape;406;p30"/>
          <p:cNvSpPr txBox="1"/>
          <p:nvPr/>
        </p:nvSpPr>
        <p:spPr>
          <a:xfrm>
            <a:off x="1031566" y="351095"/>
            <a:ext cx="45066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11"/>
          <p:cNvGrpSpPr/>
          <p:nvPr/>
        </p:nvGrpSpPr>
        <p:grpSpPr>
          <a:xfrm>
            <a:off x="0" y="1033462"/>
            <a:ext cx="1028700" cy="9253538"/>
            <a:chOff x="0" y="0"/>
            <a:chExt cx="222487" cy="2001355"/>
          </a:xfrm>
        </p:grpSpPr>
        <p:sp>
          <p:nvSpPr>
            <p:cNvPr id="412" name="Google Shape;412;p11"/>
            <p:cNvSpPr/>
            <p:nvPr/>
          </p:nvSpPr>
          <p:spPr>
            <a:xfrm>
              <a:off x="0" y="0"/>
              <a:ext cx="222487" cy="2001355"/>
            </a:xfrm>
            <a:custGeom>
              <a:rect b="b" l="l" r="r" t="t"/>
              <a:pathLst>
                <a:path extrusionOk="0" h="2001355" w="222487">
                  <a:moveTo>
                    <a:pt x="0" y="0"/>
                  </a:moveTo>
                  <a:lnTo>
                    <a:pt x="222487" y="0"/>
                  </a:lnTo>
                  <a:lnTo>
                    <a:pt x="222487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1"/>
            <p:cNvSpPr txBox="1"/>
            <p:nvPr/>
          </p:nvSpPr>
          <p:spPr>
            <a:xfrm>
              <a:off x="0" y="0"/>
              <a:ext cx="222487" cy="2001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11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415" name="Google Shape;415;p11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6" name="Google Shape;416;p11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17" name="Google Shape;417;p11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8" name="Google Shape;418;p1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19" name="Google Shape;419;p11"/>
          <p:cNvGrpSpPr/>
          <p:nvPr/>
        </p:nvGrpSpPr>
        <p:grpSpPr>
          <a:xfrm>
            <a:off x="0" y="4067054"/>
            <a:ext cx="3933182" cy="2152892"/>
            <a:chOff x="0" y="0"/>
            <a:chExt cx="5244242" cy="2870523"/>
          </a:xfrm>
        </p:grpSpPr>
        <p:grpSp>
          <p:nvGrpSpPr>
            <p:cNvPr id="420" name="Google Shape;420;p11"/>
            <p:cNvGrpSpPr/>
            <p:nvPr/>
          </p:nvGrpSpPr>
          <p:grpSpPr>
            <a:xfrm>
              <a:off x="0" y="0"/>
              <a:ext cx="5244242" cy="2870523"/>
              <a:chOff x="0" y="0"/>
              <a:chExt cx="1980673" cy="1084155"/>
            </a:xfrm>
          </p:grpSpPr>
          <p:sp>
            <p:nvSpPr>
              <p:cNvPr id="421" name="Google Shape;421;p11"/>
              <p:cNvSpPr/>
              <p:nvPr/>
            </p:nvSpPr>
            <p:spPr>
              <a:xfrm>
                <a:off x="0" y="0"/>
                <a:ext cx="1980673" cy="1084155"/>
              </a:xfrm>
              <a:custGeom>
                <a:rect b="b" l="l" r="r" t="t"/>
                <a:pathLst>
                  <a:path extrusionOk="0" h="1084155" w="1980673">
                    <a:moveTo>
                      <a:pt x="0" y="0"/>
                    </a:moveTo>
                    <a:lnTo>
                      <a:pt x="1980673" y="0"/>
                    </a:lnTo>
                    <a:lnTo>
                      <a:pt x="1980673" y="1084155"/>
                    </a:lnTo>
                    <a:lnTo>
                      <a:pt x="0" y="1084155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1"/>
              <p:cNvSpPr txBox="1"/>
              <p:nvPr/>
            </p:nvSpPr>
            <p:spPr>
              <a:xfrm>
                <a:off x="0" y="0"/>
                <a:ext cx="1980673" cy="10841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3" name="Google Shape;423;p11"/>
            <p:cNvSpPr txBox="1"/>
            <p:nvPr/>
          </p:nvSpPr>
          <p:spPr>
            <a:xfrm>
              <a:off x="594936" y="1078965"/>
              <a:ext cx="3453900" cy="71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199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65"/>
                <a:buFont typeface="Arial"/>
                <a:buNone/>
              </a:pPr>
              <a:r>
                <a:rPr lang="en-US" sz="3465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Bibliografia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24" name="Google Shape;424;p11"/>
          <p:cNvCxnSpPr/>
          <p:nvPr/>
        </p:nvCxnSpPr>
        <p:spPr>
          <a:xfrm rot="22765">
            <a:off x="10111530" y="4988719"/>
            <a:ext cx="719057" cy="0"/>
          </a:xfrm>
          <a:prstGeom prst="straightConnector1">
            <a:avLst/>
          </a:prstGeom>
          <a:noFill/>
          <a:ln cap="flat" cmpd="sng" w="9525">
            <a:solidFill>
              <a:srgbClr val="CFCF5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5" name="Google Shape;425;p11"/>
          <p:cNvSpPr txBox="1"/>
          <p:nvPr/>
        </p:nvSpPr>
        <p:spPr>
          <a:xfrm>
            <a:off x="4135768" y="1126966"/>
            <a:ext cx="11951400" cy="8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Montserrat"/>
              <a:buAutoNum type="arabicPeriod"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 Revolution - </a:t>
            </a: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„Dlaczego musimy ponownie wykorzystywać i upcyklować odzież”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Arial"/>
              <a:buChar char="⚬"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Strona Internetowa</a:t>
            </a: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-US" sz="1800" u="sng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www.fashionrevolution.org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Montserrat"/>
              <a:buAutoNum type="arabicPeriod"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The Ellen MacArthur Foundation - </a:t>
            </a: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„Nowa gospodarka tekstyliów: Przekształcanie przyszłości mody”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Arial"/>
              <a:buChar char="⚬"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Strona Internetowa</a:t>
            </a: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-US" sz="1800" u="sng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www.ellenmacarthurfoundation.org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Montserrat"/>
              <a:buAutoNum type="arabicPeriod"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Greenpeace International - </a:t>
            </a: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„Wpływ szybkiej mody na środowisko”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Arial"/>
              <a:buChar char="⚬"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Strona Internetowa</a:t>
            </a: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-US" sz="1800" u="sng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www.greenpeace.org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Montserrat"/>
              <a:buAutoNum type="arabicPeriod"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Textile Exchange -</a:t>
            </a: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„Raport rynkowy dotyczący preferowanych włókien i materiałów”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Arial"/>
              <a:buChar char="⚬"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Strona Internetowa</a:t>
            </a: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-US" sz="1800" u="sng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www.textileexchange.org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Montserrat"/>
              <a:buAutoNum type="arabicPeriod"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Sustainable Apparel Coalition - </a:t>
            </a: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„Higg Index: Zrównoważone materiały”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Arial"/>
              <a:buChar char="⚬"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Strona Internetowa</a:t>
            </a: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-US" sz="1800" u="sng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www.apparelcoalition.org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Montserrat"/>
              <a:buAutoNum type="arabicPeriod"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The Upcycle Movement - </a:t>
            </a: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„Zasoby i przewodniki dotyczące praktyk upcyklingu”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Arial"/>
              <a:buChar char="⚬"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Strona Internetowa</a:t>
            </a: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-US" sz="1800" u="sng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www.theupcyclemovement.com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Montserrat"/>
              <a:buAutoNum type="arabicPeriod"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British Fashion Council - </a:t>
            </a: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„Moda cyrkularna i inicjatywy upcyklingowe”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Arial"/>
              <a:buChar char="⚬"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Strona Internetowa</a:t>
            </a: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-US" sz="1800" u="sng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www.britishfashioncouncil.co.uk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6695" lvl="1" marL="4533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Montserrat"/>
              <a:buAutoNum type="arabicPeriod"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Eco-Age - </a:t>
            </a: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„Przewodnik po zrównoważonej modzie: Zrozumienie upcyklingu”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2260" lvl="2" marL="9067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00"/>
              <a:buFont typeface="Arial"/>
              <a:buChar char="⚬"/>
            </a:pPr>
            <a:r>
              <a:rPr lang="en-US"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Strona Internetowa</a:t>
            </a: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0" i="0" lang="en-US" sz="1800" u="sng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www.eco-age.com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  <a:hlinkClick r:id="rId12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11"/>
          <p:cNvSpPr txBox="1"/>
          <p:nvPr/>
        </p:nvSpPr>
        <p:spPr>
          <a:xfrm>
            <a:off x="1031566" y="351095"/>
            <a:ext cx="45066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27" name="Google Shape;427;p11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11"/>
          <p:cNvSpPr txBox="1"/>
          <p:nvPr/>
        </p:nvSpPr>
        <p:spPr>
          <a:xfrm>
            <a:off x="7191650" y="329400"/>
            <a:ext cx="31482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3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25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9" name="Google Shape;109;p25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110" name="Google Shape;110;p25"/>
            <p:cNvSpPr/>
            <p:nvPr/>
          </p:nvSpPr>
          <p:spPr>
            <a:xfrm>
              <a:off x="0" y="0"/>
              <a:ext cx="10109079" cy="812800"/>
            </a:xfrm>
            <a:custGeom>
              <a:rect b="b" l="l" r="r" t="t"/>
              <a:pathLst>
                <a:path extrusionOk="0" h="812800" w="10109079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5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25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113" name="Google Shape;113;p25"/>
            <p:cNvSpPr/>
            <p:nvPr/>
          </p:nvSpPr>
          <p:spPr>
            <a:xfrm>
              <a:off x="0" y="0"/>
              <a:ext cx="4204276" cy="3975597"/>
            </a:xfrm>
            <a:custGeom>
              <a:rect b="b" l="l" r="r" t="t"/>
              <a:pathLst>
                <a:path extrusionOk="0" h="3975597" w="4204276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5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5" name="Google Shape;115;p25"/>
          <p:cNvPicPr preferRelativeResize="0"/>
          <p:nvPr/>
        </p:nvPicPr>
        <p:blipFill rotWithShape="1">
          <a:blip r:embed="rId3">
            <a:alphaModFix/>
          </a:blip>
          <a:srcRect b="1180" l="0" r="0" t="1182"/>
          <a:stretch/>
        </p:blipFill>
        <p:spPr>
          <a:xfrm>
            <a:off x="7751895" y="1028700"/>
            <a:ext cx="9482623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5"/>
          <p:cNvSpPr txBox="1"/>
          <p:nvPr/>
        </p:nvSpPr>
        <p:spPr>
          <a:xfrm>
            <a:off x="1031566" y="351095"/>
            <a:ext cx="45066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117" name="Google Shape;117;p25"/>
          <p:cNvCxnSpPr/>
          <p:nvPr/>
        </p:nvCxnSpPr>
        <p:spPr>
          <a:xfrm rot="10800000">
            <a:off x="16675331" y="0"/>
            <a:ext cx="0" cy="1028700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25"/>
          <p:cNvSpPr/>
          <p:nvPr/>
        </p:nvSpPr>
        <p:spPr>
          <a:xfrm>
            <a:off x="13662188" y="268369"/>
            <a:ext cx="2675477" cy="559152"/>
          </a:xfrm>
          <a:custGeom>
            <a:rect b="b" l="l" r="r" t="t"/>
            <a:pathLst>
              <a:path extrusionOk="0" h="559152" w="2675477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5"/>
          <p:cNvSpPr txBox="1"/>
          <p:nvPr/>
        </p:nvSpPr>
        <p:spPr>
          <a:xfrm>
            <a:off x="1031576" y="3023225"/>
            <a:ext cx="5296500" cy="49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Sfinansowano przez Unię Europejską. Poglądy i opinie wyrażone w niniejszym materiale należą wyłącznie do autora(ów) i nie muszą odzwierciedlać stanowiska Unii Europejskiej ani Europejskiej Agencji Wykonawczej ds. Edukacji i Kultury (EACEA). Ani Unia Europejska, ani EACEA nie ponoszą za nie odpowiedzialności.</a:t>
            </a:r>
            <a:endParaRPr/>
          </a:p>
        </p:txBody>
      </p:sp>
      <p:sp>
        <p:nvSpPr>
          <p:cNvPr id="120" name="Google Shape;120;p25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4"/>
          <p:cNvGrpSpPr/>
          <p:nvPr/>
        </p:nvGrpSpPr>
        <p:grpSpPr>
          <a:xfrm>
            <a:off x="126604" y="6479851"/>
            <a:ext cx="9012587" cy="3595688"/>
            <a:chOff x="0" y="0"/>
            <a:chExt cx="12414639" cy="4794250"/>
          </a:xfrm>
        </p:grpSpPr>
        <p:grpSp>
          <p:nvGrpSpPr>
            <p:cNvPr id="126" name="Google Shape;126;p4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0" y="0"/>
                <a:ext cx="7391041" cy="2041451"/>
              </a:xfrm>
              <a:custGeom>
                <a:rect b="b" l="l" r="r" t="t"/>
                <a:pathLst>
                  <a:path extrusionOk="0" h="2041451" w="7391041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4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4"/>
            <p:cNvGrpSpPr/>
            <p:nvPr/>
          </p:nvGrpSpPr>
          <p:grpSpPr>
            <a:xfrm>
              <a:off x="0" y="0"/>
              <a:ext cx="1371600" cy="1365250"/>
              <a:chOff x="0" y="0"/>
              <a:chExt cx="816580" cy="812800"/>
            </a:xfrm>
          </p:grpSpPr>
          <p:sp>
            <p:nvSpPr>
              <p:cNvPr id="130" name="Google Shape;130;p4"/>
              <p:cNvSpPr/>
              <p:nvPr/>
            </p:nvSpPr>
            <p:spPr>
              <a:xfrm>
                <a:off x="0" y="0"/>
                <a:ext cx="816580" cy="812800"/>
              </a:xfrm>
              <a:custGeom>
                <a:rect b="b" l="l" r="r" t="t"/>
                <a:pathLst>
                  <a:path extrusionOk="0" h="812800" w="81658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4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" name="Google Shape;132;p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33" name="Google Shape;133;p4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4" name="Google Shape;134;p4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5" name="Google Shape;135;p4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6" name="Google Shape;136;p4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 b="5216" l="0" r="0" t="5217"/>
          <a:stretch/>
        </p:blipFill>
        <p:spPr>
          <a:xfrm>
            <a:off x="1129586" y="1010653"/>
            <a:ext cx="5578979" cy="6686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4"/>
          <p:cNvGrpSpPr/>
          <p:nvPr/>
        </p:nvGrpSpPr>
        <p:grpSpPr>
          <a:xfrm>
            <a:off x="7191650" y="1508725"/>
            <a:ext cx="9452700" cy="6828876"/>
            <a:chOff x="606638" y="-731567"/>
            <a:chExt cx="12603600" cy="9105167"/>
          </a:xfrm>
        </p:grpSpPr>
        <p:sp>
          <p:nvSpPr>
            <p:cNvPr id="139" name="Google Shape;139;p4"/>
            <p:cNvSpPr txBox="1"/>
            <p:nvPr/>
          </p:nvSpPr>
          <p:spPr>
            <a:xfrm>
              <a:off x="606638" y="1828800"/>
              <a:ext cx="12603600" cy="654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237488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 ukończeniu tej jednostki będziesz w stanie:</a:t>
              </a:r>
              <a:endParaRPr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57200" lvl="1" marL="694688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199"/>
                <a:buFont typeface="Arial"/>
                <a:buAutoNum type="arabicPeriod"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Odróżniać upcykling od innych zrównoważonych praktyk w modzie, takich jak recykling.</a:t>
              </a:r>
              <a:endParaRPr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57200" lvl="1" marL="694688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199"/>
                <a:buFont typeface="Arial"/>
                <a:buAutoNum type="arabicPeriod"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Identyfikować i oceniać odpowiednie materiały do projektów upcyklingowych.</a:t>
              </a:r>
              <a:endParaRPr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457200" lvl="1" marL="694688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199"/>
                <a:buFont typeface="Arial"/>
                <a:buAutoNum type="arabicPeriod"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Opracować podstawowy model biznesowy i unikalną propozycję sprzedaży (USP) dla produktów modowych z upcyklingu.</a:t>
              </a:r>
              <a:endParaRPr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2559104" y="-731567"/>
              <a:ext cx="100446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n-US" sz="600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Oczekiwane rezultaty uczenia się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4"/>
          <p:cNvSpPr txBox="1"/>
          <p:nvPr/>
        </p:nvSpPr>
        <p:spPr>
          <a:xfrm>
            <a:off x="1031566" y="351095"/>
            <a:ext cx="45066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0699196" y="330559"/>
            <a:ext cx="9149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17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ł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1,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Wprowadzenie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4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7191649" y="329400"/>
            <a:ext cx="31092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3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5" name="Google Shape;145;p4"/>
          <p:cNvGrpSpPr/>
          <p:nvPr/>
        </p:nvGrpSpPr>
        <p:grpSpPr>
          <a:xfrm>
            <a:off x="1082721" y="7629524"/>
            <a:ext cx="15597372" cy="2976272"/>
            <a:chOff x="1082721" y="7629524"/>
            <a:chExt cx="15597372" cy="2976272"/>
          </a:xfrm>
        </p:grpSpPr>
        <p:grpSp>
          <p:nvGrpSpPr>
            <p:cNvPr id="146" name="Google Shape;146;p4"/>
            <p:cNvGrpSpPr/>
            <p:nvPr/>
          </p:nvGrpSpPr>
          <p:grpSpPr>
            <a:xfrm>
              <a:off x="1082721" y="8083452"/>
              <a:ext cx="15597372" cy="2522344"/>
              <a:chOff x="1082721" y="8083452"/>
              <a:chExt cx="15597372" cy="2522344"/>
            </a:xfrm>
          </p:grpSpPr>
          <p:sp>
            <p:nvSpPr>
              <p:cNvPr id="147" name="Google Shape;147;p4"/>
              <p:cNvSpPr txBox="1"/>
              <p:nvPr/>
            </p:nvSpPr>
            <p:spPr>
              <a:xfrm>
                <a:off x="1082721" y="8638492"/>
                <a:ext cx="5406300" cy="38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4005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99">
                    <a:solidFill>
                      <a:srgbClr val="1E2328"/>
                    </a:solidFill>
                    <a:latin typeface="DM Serif Display"/>
                    <a:ea typeface="DM Serif Display"/>
                    <a:cs typeface="DM Serif Display"/>
                    <a:sym typeface="DM Serif Display"/>
                  </a:rPr>
                  <a:t>Szacowany czas czytania</a:t>
                </a:r>
                <a:endParaRPr/>
              </a:p>
            </p:txBody>
          </p:sp>
          <p:sp>
            <p:nvSpPr>
              <p:cNvPr id="148" name="Google Shape;148;p4"/>
              <p:cNvSpPr txBox="1"/>
              <p:nvPr/>
            </p:nvSpPr>
            <p:spPr>
              <a:xfrm>
                <a:off x="1082721" y="8977512"/>
                <a:ext cx="6546300" cy="33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500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199" u="none" cap="none" strike="noStrike">
                    <a:solidFill>
                      <a:srgbClr val="1E2328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 minut</a:t>
                </a:r>
                <a:endParaRPr/>
              </a:p>
            </p:txBody>
          </p:sp>
          <p:grpSp>
            <p:nvGrpSpPr>
              <p:cNvPr id="149" name="Google Shape;149;p4"/>
              <p:cNvGrpSpPr/>
              <p:nvPr/>
            </p:nvGrpSpPr>
            <p:grpSpPr>
              <a:xfrm>
                <a:off x="9811225" y="8083452"/>
                <a:ext cx="6868868" cy="2522344"/>
                <a:chOff x="0" y="-57150"/>
                <a:chExt cx="9158491" cy="3363125"/>
              </a:xfrm>
            </p:grpSpPr>
            <p:sp>
              <p:nvSpPr>
                <p:cNvPr id="150" name="Google Shape;150;p4"/>
                <p:cNvSpPr/>
                <p:nvPr/>
              </p:nvSpPr>
              <p:spPr>
                <a:xfrm>
                  <a:off x="0" y="0"/>
                  <a:ext cx="9158491" cy="3305975"/>
                </a:xfrm>
                <a:custGeom>
                  <a:rect b="b" l="l" r="r" t="t"/>
                  <a:pathLst>
                    <a:path extrusionOk="0" h="3305975" w="9158491">
                      <a:moveTo>
                        <a:pt x="0" y="0"/>
                      </a:moveTo>
                      <a:lnTo>
                        <a:pt x="9158491" y="0"/>
                      </a:lnTo>
                      <a:lnTo>
                        <a:pt x="9158491" y="3305975"/>
                      </a:lnTo>
                      <a:lnTo>
                        <a:pt x="0" y="3305975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4"/>
                <p:cNvSpPr txBox="1"/>
                <p:nvPr/>
              </p:nvSpPr>
              <p:spPr>
                <a:xfrm>
                  <a:off x="0" y="-57150"/>
                  <a:ext cx="9158491" cy="33631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49977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199">
                      <a:solidFill>
                        <a:srgbClr val="1E2328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Do realizacji tej jednostki nie jest wymagana żadna wcześniejsza wiedza.</a:t>
                  </a:r>
                  <a:endParaRPr/>
                </a:p>
                <a:p>
                  <a:pPr indent="0" lvl="0" marL="0" marR="0" rtl="0" algn="l">
                    <a:lnSpc>
                      <a:spcPct val="150022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199" u="none" cap="none" strike="noStrike">
                    <a:solidFill>
                      <a:srgbClr val="1E2328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  <p:grpSp>
          <p:nvGrpSpPr>
            <p:cNvPr id="152" name="Google Shape;152;p4"/>
            <p:cNvGrpSpPr/>
            <p:nvPr/>
          </p:nvGrpSpPr>
          <p:grpSpPr>
            <a:xfrm>
              <a:off x="9811225" y="7629524"/>
              <a:ext cx="5406326" cy="460375"/>
              <a:chOff x="0" y="-57150"/>
              <a:chExt cx="7208434" cy="613833"/>
            </a:xfrm>
          </p:grpSpPr>
          <p:sp>
            <p:nvSpPr>
              <p:cNvPr id="153" name="Google Shape;153;p4"/>
              <p:cNvSpPr/>
              <p:nvPr/>
            </p:nvSpPr>
            <p:spPr>
              <a:xfrm>
                <a:off x="0" y="0"/>
                <a:ext cx="7208434" cy="556683"/>
              </a:xfrm>
              <a:custGeom>
                <a:rect b="b" l="l" r="r" t="t"/>
                <a:pathLst>
                  <a:path extrusionOk="0" h="556683" w="7208434">
                    <a:moveTo>
                      <a:pt x="0" y="0"/>
                    </a:moveTo>
                    <a:lnTo>
                      <a:pt x="7208434" y="0"/>
                    </a:lnTo>
                    <a:lnTo>
                      <a:pt x="7208434" y="556683"/>
                    </a:lnTo>
                    <a:lnTo>
                      <a:pt x="0" y="55668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4"/>
              <p:cNvSpPr txBox="1"/>
              <p:nvPr/>
            </p:nvSpPr>
            <p:spPr>
              <a:xfrm>
                <a:off x="0" y="-57150"/>
                <a:ext cx="7208434" cy="613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4005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99">
                    <a:solidFill>
                      <a:srgbClr val="1E2328"/>
                    </a:solidFill>
                    <a:latin typeface="DM Serif Display"/>
                    <a:ea typeface="DM Serif Display"/>
                    <a:cs typeface="DM Serif Display"/>
                    <a:sym typeface="DM Serif Display"/>
                  </a:rPr>
                  <a:t>Wymagana wiedza wstępna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CF5A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60" name="Google Shape;160;p3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1" name="Google Shape;161;p3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2" name="Google Shape;162;p3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3" name="Google Shape;163;p3"/>
          <p:cNvPicPr preferRelativeResize="0"/>
          <p:nvPr/>
        </p:nvPicPr>
        <p:blipFill rotWithShape="1">
          <a:blip r:embed="rId4">
            <a:alphaModFix/>
          </a:blip>
          <a:srcRect b="18843" l="0" r="0" t="18843"/>
          <a:stretch/>
        </p:blipFill>
        <p:spPr>
          <a:xfrm>
            <a:off x="0" y="1707643"/>
            <a:ext cx="10729563" cy="4454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3"/>
          <p:cNvGrpSpPr/>
          <p:nvPr/>
        </p:nvGrpSpPr>
        <p:grpSpPr>
          <a:xfrm>
            <a:off x="9717692" y="2708859"/>
            <a:ext cx="6348470" cy="4290075"/>
            <a:chOff x="0" y="0"/>
            <a:chExt cx="8464627" cy="5720100"/>
          </a:xfrm>
        </p:grpSpPr>
        <p:sp>
          <p:nvSpPr>
            <p:cNvPr id="165" name="Google Shape;165;p3"/>
            <p:cNvSpPr/>
            <p:nvPr/>
          </p:nvSpPr>
          <p:spPr>
            <a:xfrm>
              <a:off x="0" y="0"/>
              <a:ext cx="8464627" cy="5720100"/>
            </a:xfrm>
            <a:custGeom>
              <a:rect b="b" l="l" r="r" t="t"/>
              <a:pathLst>
                <a:path extrusionOk="0" h="3405455" w="5039406">
                  <a:moveTo>
                    <a:pt x="0" y="0"/>
                  </a:moveTo>
                  <a:lnTo>
                    <a:pt x="5039406" y="0"/>
                  </a:lnTo>
                  <a:lnTo>
                    <a:pt x="5039406" y="3405455"/>
                  </a:lnTo>
                  <a:lnTo>
                    <a:pt x="0" y="3405455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6" name="Google Shape;166;p3"/>
            <p:cNvCxnSpPr/>
            <p:nvPr/>
          </p:nvCxnSpPr>
          <p:spPr>
            <a:xfrm>
              <a:off x="1295804" y="4525589"/>
              <a:ext cx="958722" cy="6349"/>
            </a:xfrm>
            <a:prstGeom prst="straightConnector1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7" name="Google Shape;167;p3"/>
          <p:cNvSpPr txBox="1"/>
          <p:nvPr/>
        </p:nvSpPr>
        <p:spPr>
          <a:xfrm>
            <a:off x="2254456" y="7637143"/>
            <a:ext cx="13993800" cy="28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Ten rozdział bada upcykling jako zrównoważone podejście w rzemiośle modowym, ze szczególnym naciskiem na pozyskiwanie materiałów oraz potencjał biznesowy projektowania z wykorzystaniem upcyklingu. Uczestnicy zdobywają wiedzę na temat korzyści środowiskowych wynikających z upcyklingu, praktycznych metod pozyskiwania materiałów oraz kluczowych zasad budowania zrównoważonego modelu biznesowego w modzie.</a:t>
            </a:r>
            <a:endParaRPr b="0" i="0" sz="2199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1031566" y="351095"/>
            <a:ext cx="45066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69" name="Google Shape;169;p3"/>
          <p:cNvSpPr txBox="1"/>
          <p:nvPr/>
        </p:nvSpPr>
        <p:spPr>
          <a:xfrm>
            <a:off x="10699196" y="330559"/>
            <a:ext cx="9149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17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ł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1,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Wprowadzenie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3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7191650" y="329400"/>
            <a:ext cx="33558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b="0" i="0" lang="en-US" sz="24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1, </a:t>
            </a: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b="0" i="0" lang="en-US" sz="24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  <a:endParaRPr b="0" i="0" sz="2499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3"/>
          <p:cNvSpPr txBox="1"/>
          <p:nvPr/>
        </p:nvSpPr>
        <p:spPr>
          <a:xfrm>
            <a:off x="10689513" y="3519761"/>
            <a:ext cx="3491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Przegląd Rozdziału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78" name="Google Shape;178;p2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" name="Google Shape;179;p2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0" name="Google Shape;180;p26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cxnSp>
        <p:nvCxnSpPr>
          <p:cNvPr id="181" name="Google Shape;181;p26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2" name="Google Shape;182;p26"/>
          <p:cNvGrpSpPr/>
          <p:nvPr/>
        </p:nvGrpSpPr>
        <p:grpSpPr>
          <a:xfrm>
            <a:off x="0" y="1033462"/>
            <a:ext cx="6051534" cy="9253538"/>
            <a:chOff x="0" y="0"/>
            <a:chExt cx="1308826" cy="2001355"/>
          </a:xfrm>
        </p:grpSpPr>
        <p:sp>
          <p:nvSpPr>
            <p:cNvPr id="183" name="Google Shape;183;p26"/>
            <p:cNvSpPr/>
            <p:nvPr/>
          </p:nvSpPr>
          <p:spPr>
            <a:xfrm>
              <a:off x="0" y="0"/>
              <a:ext cx="1308826" cy="2001355"/>
            </a:xfrm>
            <a:custGeom>
              <a:rect b="b" l="l" r="r" t="t"/>
              <a:pathLst>
                <a:path extrusionOk="0" h="2001355" w="1308826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</p:sp>
        <p:sp>
          <p:nvSpPr>
            <p:cNvPr id="184" name="Google Shape;184;p26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6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26"/>
          <p:cNvSpPr txBox="1"/>
          <p:nvPr/>
        </p:nvSpPr>
        <p:spPr>
          <a:xfrm>
            <a:off x="1028700" y="3830975"/>
            <a:ext cx="502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Cel uczenia się</a:t>
            </a:r>
            <a:endParaRPr/>
          </a:p>
        </p:txBody>
      </p:sp>
      <p:cxnSp>
        <p:nvCxnSpPr>
          <p:cNvPr id="186" name="Google Shape;186;p26"/>
          <p:cNvCxnSpPr/>
          <p:nvPr/>
        </p:nvCxnSpPr>
        <p:spPr>
          <a:xfrm>
            <a:off x="1087192" y="5869411"/>
            <a:ext cx="719041" cy="4762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26"/>
          <p:cNvSpPr txBox="1"/>
          <p:nvPr/>
        </p:nvSpPr>
        <p:spPr>
          <a:xfrm>
            <a:off x="1087161" y="6401734"/>
            <a:ext cx="3795000" cy="28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Ten rozdział ma na celu zapoznanie uczestników z koncepcją upcyklingu jako nowego, zrównoważonego modelu biznesowego w rzemiośle krawieckim.</a:t>
            </a:r>
            <a:endParaRPr b="0" i="0" sz="2199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5701777" y="5519654"/>
            <a:ext cx="699514" cy="699514"/>
          </a:xfrm>
          <a:custGeom>
            <a:rect b="b" l="l" r="r" t="t"/>
            <a:pathLst>
              <a:path extrusionOk="0" h="699514" w="699514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9" name="Google Shape;189;p26"/>
          <p:cNvGrpSpPr/>
          <p:nvPr/>
        </p:nvGrpSpPr>
        <p:grpSpPr>
          <a:xfrm>
            <a:off x="6736672" y="3594082"/>
            <a:ext cx="9601200" cy="1926392"/>
            <a:chOff x="0" y="114300"/>
            <a:chExt cx="12801600" cy="2568522"/>
          </a:xfrm>
        </p:grpSpPr>
        <p:sp>
          <p:nvSpPr>
            <p:cNvPr id="190" name="Google Shape;190;p26"/>
            <p:cNvSpPr txBox="1"/>
            <p:nvPr/>
          </p:nvSpPr>
          <p:spPr>
            <a:xfrm>
              <a:off x="0" y="1554522"/>
              <a:ext cx="12801600" cy="112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Ten rozdział jest skierowany do młodych uczestników oraz studentów zainteresowanych zrównoważoną modą.</a:t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1" name="Google Shape;191;p26"/>
            <p:cNvSpPr txBox="1"/>
            <p:nvPr/>
          </p:nvSpPr>
          <p:spPr>
            <a:xfrm>
              <a:off x="0" y="114300"/>
              <a:ext cx="9110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Grupa Docelowa</a:t>
              </a:r>
              <a:endParaRPr/>
            </a:p>
          </p:txBody>
        </p:sp>
      </p:grpSp>
      <p:grpSp>
        <p:nvGrpSpPr>
          <p:cNvPr id="192" name="Google Shape;192;p26"/>
          <p:cNvGrpSpPr/>
          <p:nvPr/>
        </p:nvGrpSpPr>
        <p:grpSpPr>
          <a:xfrm>
            <a:off x="6736672" y="6922260"/>
            <a:ext cx="9601200" cy="4803469"/>
            <a:chOff x="0" y="114300"/>
            <a:chExt cx="12801600" cy="6404622"/>
          </a:xfrm>
        </p:grpSpPr>
        <p:sp>
          <p:nvSpPr>
            <p:cNvPr id="193" name="Google Shape;193;p26"/>
            <p:cNvSpPr txBox="1"/>
            <p:nvPr/>
          </p:nvSpPr>
          <p:spPr>
            <a:xfrm>
              <a:off x="0" y="1554522"/>
              <a:ext cx="12801600" cy="496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199"/>
                <a:buFont typeface="Arial"/>
                <a:buChar char="•"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Twórz unikatowe elementy z materiałów pochodzących z upcyklingu.</a:t>
              </a:r>
              <a:endParaRPr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199"/>
                <a:buFont typeface="Arial"/>
                <a:buChar char="•"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Wykorzystaj rosnące zapotrzebowanie na zrównoważoną modę.</a:t>
              </a:r>
              <a:endParaRPr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199"/>
                <a:buFont typeface="Arial"/>
                <a:buChar char="•"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Kieruj ofertę do klientów świadomych ekologicznie, poszukujących wyjątkowego stylu.</a:t>
              </a:r>
              <a:endParaRPr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199"/>
                <a:buFont typeface="Arial"/>
                <a:buChar char="•"/>
              </a:pPr>
              <a:r>
                <a:rPr lang="en-US" sz="21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Zacznij od małej skali, korzystając z łatwo dostępnych zasobów.</a:t>
              </a:r>
              <a:endParaRPr sz="21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03263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03263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4" name="Google Shape;194;p26"/>
            <p:cNvSpPr txBox="1"/>
            <p:nvPr/>
          </p:nvSpPr>
          <p:spPr>
            <a:xfrm>
              <a:off x="0" y="114300"/>
              <a:ext cx="9110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Kluczowe pojęcia</a:t>
              </a:r>
              <a:endParaRPr/>
            </a:p>
          </p:txBody>
        </p:sp>
      </p:grpSp>
      <p:sp>
        <p:nvSpPr>
          <p:cNvPr id="195" name="Google Shape;195;p26"/>
          <p:cNvSpPr txBox="1"/>
          <p:nvPr/>
        </p:nvSpPr>
        <p:spPr>
          <a:xfrm>
            <a:off x="1031566" y="351095"/>
            <a:ext cx="45066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6"/>
          <p:cNvSpPr txBox="1"/>
          <p:nvPr/>
        </p:nvSpPr>
        <p:spPr>
          <a:xfrm>
            <a:off x="7191649" y="329400"/>
            <a:ext cx="31941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3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CF5A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7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03" name="Google Shape;203;p27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4" name="Google Shape;204;p27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5" name="Google Shape;205;p27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pic>
        <p:nvPicPr>
          <p:cNvPr id="206" name="Google Shape;206;p27"/>
          <p:cNvPicPr preferRelativeResize="0"/>
          <p:nvPr/>
        </p:nvPicPr>
        <p:blipFill rotWithShape="1">
          <a:blip r:embed="rId4">
            <a:alphaModFix/>
          </a:blip>
          <a:srcRect b="28146" l="0" r="0" t="3505"/>
          <a:stretch/>
        </p:blipFill>
        <p:spPr>
          <a:xfrm>
            <a:off x="8127431" y="1028700"/>
            <a:ext cx="8545347" cy="7210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27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8" name="Google Shape;208;p27"/>
          <p:cNvGrpSpPr/>
          <p:nvPr/>
        </p:nvGrpSpPr>
        <p:grpSpPr>
          <a:xfrm>
            <a:off x="1028700" y="5653088"/>
            <a:ext cx="8282280" cy="4633913"/>
            <a:chOff x="0" y="0"/>
            <a:chExt cx="6574461" cy="3678393"/>
          </a:xfrm>
        </p:grpSpPr>
        <p:sp>
          <p:nvSpPr>
            <p:cNvPr id="209" name="Google Shape;209;p27"/>
            <p:cNvSpPr/>
            <p:nvPr/>
          </p:nvSpPr>
          <p:spPr>
            <a:xfrm>
              <a:off x="0" y="0"/>
              <a:ext cx="6574461" cy="3678393"/>
            </a:xfrm>
            <a:custGeom>
              <a:rect b="b" l="l" r="r" t="t"/>
              <a:pathLst>
                <a:path extrusionOk="0" h="3678393" w="6574461">
                  <a:moveTo>
                    <a:pt x="0" y="0"/>
                  </a:moveTo>
                  <a:lnTo>
                    <a:pt x="6574461" y="0"/>
                  </a:lnTo>
                  <a:lnTo>
                    <a:pt x="6574461" y="3678393"/>
                  </a:lnTo>
                  <a:lnTo>
                    <a:pt x="0" y="3678393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</p:sp>
        <p:sp>
          <p:nvSpPr>
            <p:cNvPr id="210" name="Google Shape;210;p27"/>
            <p:cNvSpPr txBox="1"/>
            <p:nvPr/>
          </p:nvSpPr>
          <p:spPr>
            <a:xfrm>
              <a:off x="0" y="0"/>
              <a:ext cx="6574460" cy="3678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14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p27"/>
          <p:cNvSpPr txBox="1"/>
          <p:nvPr/>
        </p:nvSpPr>
        <p:spPr>
          <a:xfrm>
            <a:off x="2315212" y="6508174"/>
            <a:ext cx="3852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Niezbędny sprzęt</a:t>
            </a:r>
            <a:endParaRPr/>
          </a:p>
        </p:txBody>
      </p:sp>
      <p:cxnSp>
        <p:nvCxnSpPr>
          <p:cNvPr id="212" name="Google Shape;212;p27"/>
          <p:cNvCxnSpPr/>
          <p:nvPr/>
        </p:nvCxnSpPr>
        <p:spPr>
          <a:xfrm>
            <a:off x="2315244" y="8612231"/>
            <a:ext cx="719041" cy="4762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27"/>
          <p:cNvSpPr txBox="1"/>
          <p:nvPr/>
        </p:nvSpPr>
        <p:spPr>
          <a:xfrm>
            <a:off x="1026150" y="2042800"/>
            <a:ext cx="6851700" cy="3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Komputer lub laptop z dostępem do internetu do celów badawczych.</a:t>
            </a:r>
            <a:endParaRPr sz="22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99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Dostęp do przykładów studiów przypadków i marek zajmujących się upcyklingiem.</a:t>
            </a:r>
            <a:endParaRPr sz="22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99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Karty pracy do opracowania propozycji wartości.</a:t>
            </a:r>
            <a:endParaRPr sz="22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99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Tablica flipchart i markery do burzy mózgów nad strategiami biznesowymi.</a:t>
            </a:r>
            <a:endParaRPr sz="22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1031566" y="351095"/>
            <a:ext cx="45066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7191649" y="329400"/>
            <a:ext cx="30327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3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8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22" name="Google Shape;222;p28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" name="Google Shape;223;p28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4" name="Google Shape;224;p28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cxnSp>
        <p:nvCxnSpPr>
          <p:cNvPr id="225" name="Google Shape;225;p28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6" name="Google Shape;226;p28"/>
          <p:cNvGrpSpPr/>
          <p:nvPr/>
        </p:nvGrpSpPr>
        <p:grpSpPr>
          <a:xfrm>
            <a:off x="1747984" y="2458189"/>
            <a:ext cx="5601865" cy="4147460"/>
            <a:chOff x="0" y="0"/>
            <a:chExt cx="5195375" cy="3846507"/>
          </a:xfrm>
        </p:grpSpPr>
        <p:sp>
          <p:nvSpPr>
            <p:cNvPr id="227" name="Google Shape;227;p28"/>
            <p:cNvSpPr/>
            <p:nvPr/>
          </p:nvSpPr>
          <p:spPr>
            <a:xfrm>
              <a:off x="0" y="0"/>
              <a:ext cx="5195375" cy="3846507"/>
            </a:xfrm>
            <a:custGeom>
              <a:rect b="b" l="l" r="r" t="t"/>
              <a:pathLst>
                <a:path extrusionOk="0" h="3846507" w="5195375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6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28"/>
          <p:cNvGrpSpPr/>
          <p:nvPr/>
        </p:nvGrpSpPr>
        <p:grpSpPr>
          <a:xfrm>
            <a:off x="3039151" y="2019992"/>
            <a:ext cx="876394" cy="876394"/>
            <a:chOff x="0" y="0"/>
            <a:chExt cx="812800" cy="812800"/>
          </a:xfrm>
        </p:grpSpPr>
        <p:sp>
          <p:nvSpPr>
            <p:cNvPr id="230" name="Google Shape;230;p2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</p:sp>
        <p:sp>
          <p:nvSpPr>
            <p:cNvPr id="231" name="Google Shape;231;p2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6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32" name="Google Shape;232;p28"/>
          <p:cNvCxnSpPr/>
          <p:nvPr/>
        </p:nvCxnSpPr>
        <p:spPr>
          <a:xfrm>
            <a:off x="4172910" y="4367884"/>
            <a:ext cx="719041" cy="4762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3" name="Google Shape;233;p28"/>
          <p:cNvSpPr txBox="1"/>
          <p:nvPr/>
        </p:nvSpPr>
        <p:spPr>
          <a:xfrm>
            <a:off x="1852264" y="3404944"/>
            <a:ext cx="536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 nauczyciela</a:t>
            </a:r>
            <a:endParaRPr/>
          </a:p>
        </p:txBody>
      </p:sp>
      <p:sp>
        <p:nvSpPr>
          <p:cNvPr id="234" name="Google Shape;234;p28"/>
          <p:cNvSpPr txBox="1"/>
          <p:nvPr/>
        </p:nvSpPr>
        <p:spPr>
          <a:xfrm>
            <a:off x="3039151" y="2213763"/>
            <a:ext cx="876394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  <a:endParaRPr/>
          </a:p>
        </p:txBody>
      </p:sp>
      <p:sp>
        <p:nvSpPr>
          <p:cNvPr id="235" name="Google Shape;235;p28"/>
          <p:cNvSpPr txBox="1"/>
          <p:nvPr/>
        </p:nvSpPr>
        <p:spPr>
          <a:xfrm>
            <a:off x="1752601" y="4507471"/>
            <a:ext cx="5360400" cy="20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99"/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Doświadczony w zakresie zrównoważonego biznesu i przedsiębiorczości</a:t>
            </a:r>
            <a:endParaRPr sz="18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99"/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Posiada wiedzę z zakresu marketingu i budowania marki w branży modowej</a:t>
            </a:r>
            <a:endParaRPr sz="18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99"/>
              <a:buFont typeface="Arial"/>
              <a:buChar char="•"/>
            </a:pPr>
            <a:r>
              <a:rPr lang="en-US" sz="1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Kreatywny myśliciel z umiejętnościami rozwiązywania problemów</a:t>
            </a:r>
            <a:endParaRPr sz="18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6" name="Google Shape;236;p28"/>
          <p:cNvGrpSpPr/>
          <p:nvPr/>
        </p:nvGrpSpPr>
        <p:grpSpPr>
          <a:xfrm>
            <a:off x="9245617" y="4756913"/>
            <a:ext cx="5601865" cy="4147460"/>
            <a:chOff x="0" y="0"/>
            <a:chExt cx="5195375" cy="3846507"/>
          </a:xfrm>
        </p:grpSpPr>
        <p:sp>
          <p:nvSpPr>
            <p:cNvPr id="237" name="Google Shape;237;p28"/>
            <p:cNvSpPr/>
            <p:nvPr/>
          </p:nvSpPr>
          <p:spPr>
            <a:xfrm>
              <a:off x="0" y="0"/>
              <a:ext cx="5195375" cy="3846507"/>
            </a:xfrm>
            <a:custGeom>
              <a:rect b="b" l="l" r="r" t="t"/>
              <a:pathLst>
                <a:path extrusionOk="0" h="3846507" w="5195375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</p:sp>
        <p:sp>
          <p:nvSpPr>
            <p:cNvPr id="238" name="Google Shape;238;p28"/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6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28"/>
          <p:cNvGrpSpPr/>
          <p:nvPr/>
        </p:nvGrpSpPr>
        <p:grpSpPr>
          <a:xfrm>
            <a:off x="12885116" y="4377408"/>
            <a:ext cx="876394" cy="876394"/>
            <a:chOff x="0" y="0"/>
            <a:chExt cx="812800" cy="812800"/>
          </a:xfrm>
        </p:grpSpPr>
        <p:sp>
          <p:nvSpPr>
            <p:cNvPr id="240" name="Google Shape;240;p2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41" name="Google Shape;241;p2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6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p28"/>
          <p:cNvSpPr txBox="1"/>
          <p:nvPr/>
        </p:nvSpPr>
        <p:spPr>
          <a:xfrm>
            <a:off x="12885116" y="4571180"/>
            <a:ext cx="876394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  <a:endParaRPr/>
          </a:p>
        </p:txBody>
      </p:sp>
      <p:cxnSp>
        <p:nvCxnSpPr>
          <p:cNvPr id="243" name="Google Shape;243;p28"/>
          <p:cNvCxnSpPr/>
          <p:nvPr/>
        </p:nvCxnSpPr>
        <p:spPr>
          <a:xfrm>
            <a:off x="11710883" y="6653186"/>
            <a:ext cx="719041" cy="4762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" name="Google Shape;244;p28"/>
          <p:cNvSpPr txBox="1"/>
          <p:nvPr/>
        </p:nvSpPr>
        <p:spPr>
          <a:xfrm>
            <a:off x="9390237" y="5690246"/>
            <a:ext cx="536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Metodologia</a:t>
            </a:r>
            <a:endParaRPr/>
          </a:p>
        </p:txBody>
      </p:sp>
      <p:sp>
        <p:nvSpPr>
          <p:cNvPr id="245" name="Google Shape;245;p28"/>
          <p:cNvSpPr txBox="1"/>
          <p:nvPr/>
        </p:nvSpPr>
        <p:spPr>
          <a:xfrm>
            <a:off x="9728212" y="6830643"/>
            <a:ext cx="4701000" cy="13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99"/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Ten rozdział będzie oparty zarówno na interaktywnych, jak i refleksyjnych metodach nauczania.</a:t>
            </a:r>
            <a:endParaRPr/>
          </a:p>
        </p:txBody>
      </p:sp>
      <p:sp>
        <p:nvSpPr>
          <p:cNvPr id="246" name="Google Shape;246;p28"/>
          <p:cNvSpPr txBox="1"/>
          <p:nvPr/>
        </p:nvSpPr>
        <p:spPr>
          <a:xfrm>
            <a:off x="1031566" y="351095"/>
            <a:ext cx="45066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47" name="Google Shape;247;p28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7191649" y="329400"/>
            <a:ext cx="31941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3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54" name="Google Shape;254;p29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5" name="Google Shape;255;p29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6" name="Google Shape;256;p29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cxnSp>
        <p:nvCxnSpPr>
          <p:cNvPr id="257" name="Google Shape;257;p29"/>
          <p:cNvCxnSpPr/>
          <p:nvPr/>
        </p:nvCxnSpPr>
        <p:spPr>
          <a:xfrm rot="10800000">
            <a:off x="230650" y="958000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8" name="Google Shape;258;p29"/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259" name="Google Shape;259;p29"/>
            <p:cNvSpPr/>
            <p:nvPr/>
          </p:nvSpPr>
          <p:spPr>
            <a:xfrm>
              <a:off x="0" y="0"/>
              <a:ext cx="3505240" cy="5723058"/>
            </a:xfrm>
            <a:custGeom>
              <a:rect b="b" l="l" r="r" t="t"/>
              <a:pathLst>
                <a:path extrusionOk="0" h="5723058" w="3505240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</p:sp>
        <p:sp>
          <p:nvSpPr>
            <p:cNvPr id="260" name="Google Shape;260;p29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1" name="Google Shape;261;p29"/>
          <p:cNvPicPr preferRelativeResize="0"/>
          <p:nvPr/>
        </p:nvPicPr>
        <p:blipFill rotWithShape="1">
          <a:blip r:embed="rId4">
            <a:alphaModFix/>
          </a:blip>
          <a:srcRect b="3955" l="0" r="0" t="25126"/>
          <a:stretch/>
        </p:blipFill>
        <p:spPr>
          <a:xfrm>
            <a:off x="8427737" y="3076575"/>
            <a:ext cx="6774163" cy="721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9"/>
          <p:cNvSpPr txBox="1"/>
          <p:nvPr/>
        </p:nvSpPr>
        <p:spPr>
          <a:xfrm>
            <a:off x="1031597" y="2138362"/>
            <a:ext cx="688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6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0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Wprowadzenie</a:t>
            </a:r>
            <a:endParaRPr b="0" i="0" sz="8200" u="none" cap="none" strike="noStrike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263" name="Google Shape;263;p29"/>
          <p:cNvCxnSpPr/>
          <p:nvPr/>
        </p:nvCxnSpPr>
        <p:spPr>
          <a:xfrm rot="22765">
            <a:off x="1031590" y="9246394"/>
            <a:ext cx="719057" cy="0"/>
          </a:xfrm>
          <a:prstGeom prst="straightConnector1">
            <a:avLst/>
          </a:prstGeom>
          <a:noFill/>
          <a:ln cap="flat" cmpd="sng" w="9525">
            <a:solidFill>
              <a:srgbClr val="CFCF5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4" name="Google Shape;264;p29"/>
          <p:cNvSpPr txBox="1"/>
          <p:nvPr/>
        </p:nvSpPr>
        <p:spPr>
          <a:xfrm>
            <a:off x="1031566" y="351095"/>
            <a:ext cx="45066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1031565" y="3975273"/>
            <a:ext cx="6882900" cy="51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en-US" sz="19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Zrównoważona moda zyskuje na popularności, ponieważ konsumenci coraz częściej poszukują ekologicznej i unikalnej odzieży. Upcykling pozwala projektantom i przedsiębiorcom przekształcać materiały vintage lub z drugiej ręki w niepowtarzalne elementy garderoby. Takie podejście nie tylko ogranicza ilość odpadów, ale także tworzy produkty z historią i wyjątkowym charakterem.</a:t>
            </a:r>
            <a:endParaRPr sz="19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en-US" sz="19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Dla studentów i początkujących twórców rozpoczęcie niewielkiej działalności upcyklingowej stanowi przystępny sposób na rozwijanie kreatywności, odpowiadanie na potrzeby rynku oraz naukę podstaw prowadzenia zrównoważonego biznesu modowego.</a:t>
            </a:r>
            <a:endParaRPr sz="190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7191649" y="329400"/>
            <a:ext cx="30789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3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0" y="8881416"/>
            <a:ext cx="16675329" cy="1405584"/>
            <a:chOff x="0" y="0"/>
            <a:chExt cx="12414639" cy="4794250"/>
          </a:xfrm>
        </p:grpSpPr>
        <p:grpSp>
          <p:nvGrpSpPr>
            <p:cNvPr id="273" name="Google Shape;273;p6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274" name="Google Shape;274;p6"/>
              <p:cNvSpPr/>
              <p:nvPr/>
            </p:nvSpPr>
            <p:spPr>
              <a:xfrm>
                <a:off x="0" y="0"/>
                <a:ext cx="7391041" cy="2041451"/>
              </a:xfrm>
              <a:custGeom>
                <a:rect b="b" l="l" r="r" t="t"/>
                <a:pathLst>
                  <a:path extrusionOk="0" h="2041451" w="7391041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6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6"/>
            <p:cNvGrpSpPr/>
            <p:nvPr/>
          </p:nvGrpSpPr>
          <p:grpSpPr>
            <a:xfrm>
              <a:off x="0" y="0"/>
              <a:ext cx="1371600" cy="1365250"/>
              <a:chOff x="0" y="0"/>
              <a:chExt cx="816580" cy="812800"/>
            </a:xfrm>
          </p:grpSpPr>
          <p:sp>
            <p:nvSpPr>
              <p:cNvPr id="277" name="Google Shape;277;p6"/>
              <p:cNvSpPr/>
              <p:nvPr/>
            </p:nvSpPr>
            <p:spPr>
              <a:xfrm>
                <a:off x="0" y="0"/>
                <a:ext cx="816580" cy="812800"/>
              </a:xfrm>
              <a:custGeom>
                <a:rect b="b" l="l" r="r" t="t"/>
                <a:pathLst>
                  <a:path extrusionOk="0" h="812800" w="81658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6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9" name="Google Shape;279;p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80" name="Google Shape;280;p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" name="Google Shape;281;p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cap="flat" cmpd="sng" w="12700">
              <a:solidFill>
                <a:srgbClr val="1E232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2" name="Google Shape;282;p6"/>
            <p:cNvSpPr/>
            <p:nvPr/>
          </p:nvSpPr>
          <p:spPr>
            <a:xfrm>
              <a:off x="22233774" y="1371600"/>
              <a:ext cx="2150226" cy="2150226"/>
            </a:xfrm>
            <a:custGeom>
              <a:rect b="b" l="l" r="r" t="t"/>
              <a:pathLst>
                <a:path extrusionOk="0" h="2150226" w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6"/>
          <p:cNvGrpSpPr/>
          <p:nvPr/>
        </p:nvGrpSpPr>
        <p:grpSpPr>
          <a:xfrm>
            <a:off x="9811225" y="7672387"/>
            <a:ext cx="6089217" cy="948117"/>
            <a:chOff x="0" y="-57150"/>
            <a:chExt cx="8118956" cy="1264155"/>
          </a:xfrm>
        </p:grpSpPr>
        <p:sp>
          <p:nvSpPr>
            <p:cNvPr id="284" name="Google Shape;284;p6"/>
            <p:cNvSpPr txBox="1"/>
            <p:nvPr/>
          </p:nvSpPr>
          <p:spPr>
            <a:xfrm>
              <a:off x="0" y="-57150"/>
              <a:ext cx="7208435" cy="574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  <p:sp>
          <p:nvSpPr>
            <p:cNvPr id="285" name="Google Shape;285;p6"/>
            <p:cNvSpPr txBox="1"/>
            <p:nvPr/>
          </p:nvSpPr>
          <p:spPr>
            <a:xfrm>
              <a:off x="0" y="690880"/>
              <a:ext cx="8118956" cy="516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286" name="Google Shape;286;p6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1E232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87" name="Google Shape;287;p6"/>
          <p:cNvGrpSpPr/>
          <p:nvPr/>
        </p:nvGrpSpPr>
        <p:grpSpPr>
          <a:xfrm>
            <a:off x="5051632" y="1303190"/>
            <a:ext cx="11553429" cy="8012058"/>
            <a:chOff x="-1655063" y="276572"/>
            <a:chExt cx="15404572" cy="10682742"/>
          </a:xfrm>
        </p:grpSpPr>
        <p:sp>
          <p:nvSpPr>
            <p:cNvPr id="288" name="Google Shape;288;p6"/>
            <p:cNvSpPr txBox="1"/>
            <p:nvPr/>
          </p:nvSpPr>
          <p:spPr>
            <a:xfrm>
              <a:off x="-1610791" y="1154414"/>
              <a:ext cx="15360300" cy="98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9186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1899"/>
                <a:buChar char="•"/>
              </a:pPr>
              <a:r>
                <a:rPr b="1" lang="en-US" sz="18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Rosnący popyt konsumencki:</a:t>
              </a:r>
              <a:endParaRPr b="1" i="0" sz="18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1" marL="8001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1899"/>
                <a:buFont typeface="Arial"/>
                <a:buChar char="•"/>
              </a:pPr>
              <a:r>
                <a:rPr lang="en-US" sz="18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Konsumenci coraz częściej stawiają na produkty zrównoważone, co wynika ze wzrostu świadomości ekologicznej.</a:t>
              </a:r>
              <a:endParaRPr sz="18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49186" lvl="1" marL="914400" rtl="0" algn="l"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1899"/>
                <a:buChar char="•"/>
              </a:pPr>
              <a:r>
                <a:rPr lang="en-US" sz="18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Badania pokazują, że 73% przedstawicieli pokolenia Z jest skłonnych zapłacić więcej za produkty przyjazne środowisku, co czyni ich kluczową grupą docelową.</a:t>
              </a:r>
              <a:endParaRPr sz="18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1899"/>
                <a:buFont typeface="Arial"/>
                <a:buChar char="•"/>
              </a:pPr>
              <a:r>
                <a:rPr b="1" lang="en-US" sz="18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Trendy zrównoważonego rozwoju w modzie:</a:t>
              </a:r>
              <a:endParaRPr b="1" sz="18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1" marL="8001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1899"/>
                <a:buChar char="•"/>
              </a:pPr>
              <a:r>
                <a:rPr lang="en-US" sz="18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Prognozuje się, że globalny rynek zrównoważonej mody osiągnie wartość 15 miliardów dolarów do 2030 roku, przy rocznym tempie wzrostu na poziomie 9,1%.</a:t>
              </a:r>
              <a:endParaRPr sz="18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1" marL="8001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1899"/>
                <a:buChar char="•"/>
              </a:pPr>
              <a:r>
                <a:rPr lang="en-US" sz="18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Zasady gospodarki o obiegu zamkniętym, takie jak upcykling i moda z drugiej ręki, zyskują popularność zarówno wśród konsumentów, jak i marek.</a:t>
              </a:r>
              <a:endParaRPr b="1" sz="18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1899"/>
                <a:buFont typeface="Arial"/>
                <a:buChar char="•"/>
              </a:pPr>
              <a:r>
                <a:rPr b="1" lang="en-US" sz="18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Możliwości innowacji:</a:t>
              </a:r>
              <a:endParaRPr b="1" sz="18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1" marL="8001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1899"/>
                <a:buChar char="•"/>
              </a:pPr>
              <a:r>
                <a:rPr lang="en-US" sz="18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Upcykling daje przewagę konkurencyjną, oferując unikalne, spersonalizowane produkty przy jednoczesnym obniżeniu kosztów produkcji.</a:t>
              </a:r>
              <a:endParaRPr sz="18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1" marL="8001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1899"/>
                <a:buChar char="•"/>
              </a:pPr>
              <a:r>
                <a:rPr lang="en-US" sz="18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Wzrasta liczba partnerstw z detalistami odzieży używanej i inicjatyw recyklingu tekstyliów, co umożliwia firmom wejście na rozwijający się rynek.</a:t>
              </a:r>
              <a:endParaRPr b="1" sz="18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1899"/>
                <a:buFont typeface="Arial"/>
                <a:buChar char="•"/>
              </a:pPr>
              <a:r>
                <a:rPr b="1" lang="en-US" sz="18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Wartość środowiskowa i etyczna:</a:t>
              </a:r>
              <a:endParaRPr b="1" sz="18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1" marL="8001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1899"/>
                <a:buChar char="•"/>
              </a:pPr>
              <a:r>
                <a:rPr lang="en-US" sz="18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Marki prowadzące transparentne i zrównoważone praktyki są preferowane przez 88% przedstawicieli pokolenia milenialsów, którzy cenią odpowiedzialność etyczną i ekologiczną.</a:t>
              </a:r>
              <a:endParaRPr sz="18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23850" lvl="1" marL="8001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1899"/>
                <a:buChar char="•"/>
              </a:pPr>
              <a:r>
                <a:rPr lang="en-US" sz="18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Ograniczanie odpadów i promowanie cyrkularności trafia w oczekiwania współczesnych konsumentów, pragnących, by ich zakupy odzwierciedlały ich wartości.</a:t>
              </a:r>
              <a:endParaRPr b="1" sz="18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t/>
              </a:r>
              <a:endParaRPr b="0" i="0" sz="2199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9" name="Google Shape;289;p6"/>
            <p:cNvSpPr txBox="1"/>
            <p:nvPr/>
          </p:nvSpPr>
          <p:spPr>
            <a:xfrm>
              <a:off x="-1655063" y="276572"/>
              <a:ext cx="152922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Potencjał rynkowy zrównoważonej mody</a:t>
              </a:r>
              <a:endParaRPr b="0" i="0" sz="4400" u="none" cap="none" strike="noStrik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290" name="Google Shape;290;p6"/>
          <p:cNvSpPr txBox="1"/>
          <p:nvPr/>
        </p:nvSpPr>
        <p:spPr>
          <a:xfrm>
            <a:off x="1031566" y="351095"/>
            <a:ext cx="45066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sz="2499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91" name="Google Shape;291;p6"/>
          <p:cNvSpPr txBox="1"/>
          <p:nvPr/>
        </p:nvSpPr>
        <p:spPr>
          <a:xfrm>
            <a:off x="4575175" y="4965184"/>
            <a:ext cx="91503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0264" y="1028700"/>
            <a:ext cx="4794656" cy="822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6"/>
          <p:cNvSpPr txBox="1"/>
          <p:nvPr/>
        </p:nvSpPr>
        <p:spPr>
          <a:xfrm rot="-5400000">
            <a:off x="15968160" y="7610495"/>
            <a:ext cx="3027010" cy="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fashionupproject.com</a:t>
            </a:r>
            <a:endParaRPr b="0" i="0" sz="1800" u="none" cap="none" strike="noStrik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6"/>
          <p:cNvSpPr txBox="1"/>
          <p:nvPr/>
        </p:nvSpPr>
        <p:spPr>
          <a:xfrm>
            <a:off x="7191649" y="329400"/>
            <a:ext cx="31482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99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1, Rozdział 3</a:t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Paulina BM</dc:creator>
</cp:coreProperties>
</file>