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60" r:id="rId5"/>
    <p:sldId id="286" r:id="rId6"/>
    <p:sldId id="285" r:id="rId7"/>
    <p:sldId id="287" r:id="rId8"/>
    <p:sldId id="288"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9" r:id="rId26"/>
    <p:sldId id="282" r:id="rId27"/>
  </p:sldIdLst>
  <p:sldSz cx="18288000" cy="10287000"/>
  <p:notesSz cx="6858000" cy="9144000"/>
  <p:embeddedFontLst>
    <p:embeddedFont>
      <p:font typeface="DM Serif Display" pitchFamily="2" charset="0"/>
      <p:regular r:id="rId29"/>
      <p:italic r:id="rId30"/>
    </p:embeddedFont>
    <p:embeddedFont>
      <p:font typeface="Montserrat"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5A"/>
    <a:srgbClr val="1E2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AA45E-CC16-752D-83C0-1319DF6A3B59}" v="116" dt="2025-11-17T09:43:35.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3" autoAdjust="0"/>
  </p:normalViewPr>
  <p:slideViewPr>
    <p:cSldViewPr snapToGrid="0" showGuides="1">
      <p:cViewPr varScale="1">
        <p:scale>
          <a:sx n="72" d="100"/>
          <a:sy n="72" d="100"/>
        </p:scale>
        <p:origin x="576" y="66"/>
      </p:cViewPr>
      <p:guideLst>
        <p:guide orient="horz" pos="2160"/>
        <p:guide pos="2880"/>
      </p:guideLst>
    </p:cSldViewPr>
  </p:slideViewPr>
  <p:notesTextViewPr>
    <p:cViewPr>
      <p:scale>
        <a:sx n="1" d="1"/>
        <a:sy n="1" d="1"/>
      </p:scale>
      <p:origin x="0" y="0"/>
    </p:cViewPr>
  </p:notesTextViewPr>
  <p:sorterViewPr>
    <p:cViewPr>
      <p:scale>
        <a:sx n="100" d="100"/>
        <a:sy n="100" d="100"/>
      </p:scale>
      <p:origin x="0" y="-1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a:t>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www.apparelcoalition.org" TargetMode="External"/><Relationship Id="rId3" Type="http://schemas.openxmlformats.org/officeDocument/2006/relationships/image" Target="../media/image1.png"/><Relationship Id="rId7" Type="http://schemas.openxmlformats.org/officeDocument/2006/relationships/hyperlink" Target="https://www.textileexchange.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greenpeace.org" TargetMode="External"/><Relationship Id="rId11" Type="http://schemas.openxmlformats.org/officeDocument/2006/relationships/hyperlink" Target="https://www.eco-age.com" TargetMode="External"/><Relationship Id="rId5" Type="http://schemas.openxmlformats.org/officeDocument/2006/relationships/hyperlink" Target="https://www.ellenmacarthurfoundation.org" TargetMode="External"/><Relationship Id="rId10" Type="http://schemas.openxmlformats.org/officeDocument/2006/relationships/hyperlink" Target="https://www.britishfashioncouncil.co.uk" TargetMode="External"/><Relationship Id="rId4" Type="http://schemas.openxmlformats.org/officeDocument/2006/relationships/hyperlink" Target="https://www.fashionrevolution.org" TargetMode="External"/><Relationship Id="rId9" Type="http://schemas.openxmlformats.org/officeDocument/2006/relationships/hyperlink" Target="https://www.theupcyclemovemen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9" name="Google Shape;89;p5"/>
          <p:cNvGrpSpPr/>
          <p:nvPr/>
        </p:nvGrpSpPr>
        <p:grpSpPr>
          <a:xfrm>
            <a:off x="0" y="9263063"/>
            <a:ext cx="12735070" cy="1023937"/>
            <a:chOff x="0" y="0"/>
            <a:chExt cx="10109079" cy="812800"/>
          </a:xfrm>
        </p:grpSpPr>
        <p:sp>
          <p:nvSpPr>
            <p:cNvPr id="90" name="Google Shape;90;p5"/>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5"/>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92" name="Google Shape;92;p5"/>
          <p:cNvGrpSpPr/>
          <p:nvPr/>
        </p:nvGrpSpPr>
        <p:grpSpPr>
          <a:xfrm>
            <a:off x="7751895" y="5657850"/>
            <a:ext cx="5296402" cy="5008320"/>
            <a:chOff x="0" y="0"/>
            <a:chExt cx="4204276" cy="3975597"/>
          </a:xfrm>
        </p:grpSpPr>
        <p:sp>
          <p:nvSpPr>
            <p:cNvPr id="93" name="Google Shape;93;p5"/>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4" name="Google Shape;94;p5"/>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95" name="Google Shape;95;p5"/>
          <p:cNvPicPr preferRelativeResize="0"/>
          <p:nvPr/>
        </p:nvPicPr>
        <p:blipFill rotWithShape="1">
          <a:blip r:embed="rId3"/>
          <a:srcRect t="1182" b="1180"/>
          <a:stretch>
            <a:fillRect/>
          </a:stretch>
        </p:blipFill>
        <p:spPr>
          <a:xfrm>
            <a:off x="7751895" y="1028700"/>
            <a:ext cx="9482623" cy="9258300"/>
          </a:xfrm>
          <a:prstGeom prst="rect">
            <a:avLst/>
          </a:prstGeom>
          <a:noFill/>
          <a:ln>
            <a:noFill/>
          </a:ln>
        </p:spPr>
      </p:pic>
      <p:sp>
        <p:nvSpPr>
          <p:cNvPr id="96" name="Google Shape;96;p5"/>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7" name="Google Shape;97;p5"/>
          <p:cNvSpPr txBox="1"/>
          <p:nvPr/>
        </p:nvSpPr>
        <p:spPr>
          <a:xfrm>
            <a:off x="1031566" y="27294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2499"/>
              <a:buFont typeface="Arial" panose="020B0604020202020204"/>
              <a:buNone/>
            </a:pPr>
            <a:r>
              <a:rPr lang="en-US" sz="2500" b="0" i="0" u="none" strike="noStrike" cap="none" dirty="0" err="1">
                <a:solidFill>
                  <a:srgbClr val="1E2328"/>
                </a:solidFill>
                <a:latin typeface="DM Serif Display"/>
                <a:ea typeface="DM Serif Display"/>
                <a:cs typeface="DM Serif Display"/>
                <a:sym typeface="DM Serif Display"/>
              </a:rPr>
              <a:t>UpTraK</a:t>
            </a:r>
            <a:r>
              <a:rPr lang="en-US" sz="2500" b="0" i="0" u="none" strike="noStrike" cap="none" dirty="0">
                <a:solidFill>
                  <a:srgbClr val="1E2328"/>
                </a:solidFill>
                <a:latin typeface="DM Serif Display"/>
                <a:ea typeface="DM Serif Display"/>
                <a:cs typeface="DM Serif Display"/>
                <a:sym typeface="DM Serif Display"/>
              </a:rPr>
              <a:t> Training </a:t>
            </a:r>
            <a:r>
              <a:rPr lang="en-US" sz="2500" b="0" i="0" u="none" strike="noStrike" cap="none" dirty="0" err="1">
                <a:solidFill>
                  <a:srgbClr val="1E2328"/>
                </a:solidFill>
                <a:latin typeface="DM Serif Display"/>
                <a:ea typeface="DM Serif Display"/>
                <a:cs typeface="DM Serif Display"/>
                <a:sym typeface="DM Serif Display"/>
              </a:rPr>
              <a:t>Programme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5"/>
          <p:cNvSpPr txBox="1"/>
          <p:nvPr/>
        </p:nvSpPr>
        <p:spPr>
          <a:xfrm>
            <a:off x="1028700" y="4654183"/>
            <a:ext cx="6774163" cy="1376553"/>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Clr>
                <a:srgbClr val="000000"/>
              </a:buClr>
              <a:buSzPts val="9600"/>
              <a:buFont typeface="Arial" panose="020B0604020202020204"/>
              <a:buNone/>
            </a:pPr>
            <a:r>
              <a:rPr lang="en-US" sz="9600" b="0" i="0" u="none" strike="noStrike" cap="none" dirty="0">
                <a:solidFill>
                  <a:srgbClr val="1E2328"/>
                </a:solidFill>
                <a:latin typeface="DM Serif Display"/>
                <a:ea typeface="DM Serif Display"/>
                <a:cs typeface="DM Serif Display"/>
                <a:sym typeface="DM Serif Display"/>
              </a:rPr>
              <a:t>UNIT 1</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5"/>
          <p:cNvSpPr txBox="1"/>
          <p:nvPr/>
        </p:nvSpPr>
        <p:spPr>
          <a:xfrm>
            <a:off x="1031566" y="6004199"/>
            <a:ext cx="5694600" cy="3694216"/>
          </a:xfrm>
          <a:prstGeom prst="rect">
            <a:avLst/>
          </a:prstGeom>
          <a:noFill/>
          <a:ln>
            <a:noFill/>
          </a:ln>
        </p:spPr>
        <p:txBody>
          <a:bodyPr spcFirstLastPara="1" wrap="square" lIns="0" tIns="0" rIns="0" bIns="0" anchor="t" anchorCtr="0">
            <a:spAutoFit/>
          </a:bodyPr>
          <a:lstStyle/>
          <a:p>
            <a:pPr>
              <a:lnSpc>
                <a:spcPct val="150000"/>
              </a:lnSpc>
            </a:pPr>
            <a:r>
              <a:rPr lang="en-US" sz="3200" dirty="0">
                <a:solidFill>
                  <a:srgbClr val="1E2328"/>
                </a:solidFill>
                <a:latin typeface="Montserrat"/>
                <a:sym typeface="Montserrat"/>
              </a:rPr>
              <a:t>Introduction to upcycling as new sustainable business model in sartorial craftsmanship</a:t>
            </a:r>
            <a:endParaRPr lang="en-US" sz="3200" b="0" i="0" u="none" strike="noStrike" cap="none" dirty="0" err="1">
              <a:solidFill>
                <a:srgbClr val="1E2328"/>
              </a:solidFill>
              <a:latin typeface="Montserrat"/>
            </a:endParaRPr>
          </a:p>
          <a:p>
            <a:pPr marL="0" marR="0" lvl="0" indent="0" algn="l" rtl="0">
              <a:lnSpc>
                <a:spcPct val="178000"/>
              </a:lnSpc>
              <a:spcBef>
                <a:spcPts val="0"/>
              </a:spcBef>
              <a:spcAft>
                <a:spcPts val="0"/>
              </a:spcAft>
              <a:buClr>
                <a:srgbClr val="000000"/>
              </a:buClr>
              <a:buSzPts val="2700"/>
              <a:buFont typeface="Arial" panose="020B0604020202020204"/>
              <a:buNone/>
            </a:pPr>
            <a:endParaRPr sz="2700" b="0" i="0" u="none" strike="noStrike" cap="none" dirty="0">
              <a:solidFill>
                <a:srgbClr val="1E2328"/>
              </a:solidFill>
              <a:latin typeface="Montserrat"/>
              <a:ea typeface="Montserrat"/>
              <a:cs typeface="Montserrat"/>
              <a:sym typeface="Montserrat"/>
            </a:endParaRPr>
          </a:p>
        </p:txBody>
      </p:sp>
      <p:cxnSp>
        <p:nvCxnSpPr>
          <p:cNvPr id="101" name="Google Shape;101;p5"/>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8" name="TextBox 11"/>
          <p:cNvSpPr txBox="1"/>
          <p:nvPr/>
        </p:nvSpPr>
        <p:spPr>
          <a:xfrm>
            <a:off x="1284653" y="9604358"/>
            <a:ext cx="6546439" cy="422910"/>
          </a:xfrm>
          <a:prstGeom prst="rect">
            <a:avLst/>
          </a:prstGeom>
        </p:spPr>
        <p:txBody>
          <a:bodyPr wrap="square" lIns="0" tIns="0" rIns="0" bIns="0" rtlCol="0" anchor="t">
            <a:spAutoFit/>
          </a:bodyPr>
          <a:lstStyle/>
          <a:p>
            <a:pPr>
              <a:lnSpc>
                <a:spcPts val="3300"/>
              </a:lnSpc>
            </a:pPr>
            <a:r>
              <a:rPr lang="en-US" sz="2200" dirty="0">
                <a:solidFill>
                  <a:schemeClr val="bg1"/>
                </a:solidFill>
                <a:latin typeface="Montserrat"/>
                <a:ea typeface="Montserrat"/>
                <a:cs typeface="Montserrat"/>
                <a:sym typeface="Montserrat"/>
              </a:rPr>
              <a:t>Duration</a:t>
            </a:r>
            <a:r>
              <a:rPr lang="en-US" sz="2200">
                <a:solidFill>
                  <a:schemeClr val="bg1"/>
                </a:solidFill>
                <a:latin typeface="Montserrat"/>
                <a:ea typeface="Montserrat"/>
                <a:cs typeface="Montserrat"/>
                <a:sym typeface="Montserrat"/>
              </a:rPr>
              <a:t>: </a:t>
            </a:r>
            <a:r>
              <a:rPr lang="pl-PL" altLang="en-US" sz="2200">
                <a:solidFill>
                  <a:schemeClr val="bg1"/>
                </a:solidFill>
                <a:latin typeface="Montserrat"/>
                <a:ea typeface="Montserrat"/>
                <a:cs typeface="Montserrat"/>
                <a:sym typeface="Montserrat"/>
              </a:rPr>
              <a:t>3 </a:t>
            </a:r>
            <a:r>
              <a:rPr lang="en-US" sz="2200">
                <a:solidFill>
                  <a:schemeClr val="bg1"/>
                </a:solidFill>
                <a:latin typeface="Montserrat"/>
                <a:ea typeface="Montserrat"/>
                <a:cs typeface="Montserrat"/>
                <a:sym typeface="Montserrat"/>
              </a:rPr>
              <a:t>hours</a:t>
            </a:r>
            <a:endParaRPr lang="en-US" sz="2200" dirty="0">
              <a:solidFill>
                <a:schemeClr val="bg1"/>
              </a:solidFill>
              <a:latin typeface="Montserrat"/>
              <a:ea typeface="Montserrat"/>
              <a:cs typeface="Montserrat"/>
              <a:sym typeface="Montserrat"/>
            </a:endParaRPr>
          </a:p>
        </p:txBody>
      </p:sp>
      <p:sp>
        <p:nvSpPr>
          <p:cNvPr id="4" name="TextBox 17">
            <a:extLst>
              <a:ext uri="{FF2B5EF4-FFF2-40B4-BE49-F238E27FC236}">
                <a16:creationId xmlns:a16="http://schemas.microsoft.com/office/drawing/2014/main" id="{B751727B-910C-3548-71CF-3BD603D98A1E}"/>
              </a:ext>
            </a:extLst>
          </p:cNvPr>
          <p:cNvSpPr txBox="1"/>
          <p:nvPr/>
        </p:nvSpPr>
        <p:spPr>
          <a:xfrm rot="16200000">
            <a:off x="15831000" y="7564775"/>
            <a:ext cx="327085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5" name="TextBox 14">
            <a:extLst>
              <a:ext uri="{FF2B5EF4-FFF2-40B4-BE49-F238E27FC236}">
                <a16:creationId xmlns:a16="http://schemas.microsoft.com/office/drawing/2014/main" id="{19352E5E-C2BE-3EAE-FF42-B0F349896386}"/>
              </a:ext>
            </a:extLst>
          </p:cNvPr>
          <p:cNvSpPr txBox="1"/>
          <p:nvPr/>
        </p:nvSpPr>
        <p:spPr>
          <a:xfrm>
            <a:off x="1028700" y="2659586"/>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9"/>
          <p:cNvGrpSpPr/>
          <p:nvPr/>
        </p:nvGrpSpPr>
        <p:grpSpPr>
          <a:xfrm>
            <a:off x="0" y="0"/>
            <a:ext cx="18288000" cy="10287000"/>
            <a:chOff x="0" y="0"/>
            <a:chExt cx="24384000" cy="13716000"/>
          </a:xfrm>
        </p:grpSpPr>
        <p:cxnSp>
          <p:nvCxnSpPr>
            <p:cNvPr id="306" name="Google Shape;306;p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07" name="Google Shape;307;p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08" name="Google Shape;308;p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10" name="Google Shape;310;p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11" name="Google Shape;311;p9"/>
          <p:cNvGrpSpPr/>
          <p:nvPr/>
        </p:nvGrpSpPr>
        <p:grpSpPr>
          <a:xfrm>
            <a:off x="0" y="1019175"/>
            <a:ext cx="6051534" cy="9253538"/>
            <a:chOff x="0" y="0"/>
            <a:chExt cx="1308826" cy="2001355"/>
          </a:xfrm>
        </p:grpSpPr>
        <p:sp>
          <p:nvSpPr>
            <p:cNvPr id="312" name="Google Shape;312;p9"/>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3" name="Google Shape;313;p9"/>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14" name="Google Shape;314;p9"/>
          <p:cNvSpPr txBox="1"/>
          <p:nvPr/>
        </p:nvSpPr>
        <p:spPr>
          <a:xfrm>
            <a:off x="369146" y="735270"/>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Upcycling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315" name="Google Shape;315;p9"/>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16" name="Google Shape;316;p9"/>
          <p:cNvGrpSpPr/>
          <p:nvPr/>
        </p:nvGrpSpPr>
        <p:grpSpPr>
          <a:xfrm>
            <a:off x="6543087" y="1033063"/>
            <a:ext cx="10020612" cy="10082055"/>
            <a:chOff x="-258113" y="-815964"/>
            <a:chExt cx="12801529" cy="13442732"/>
          </a:xfrm>
        </p:grpSpPr>
        <p:sp>
          <p:nvSpPr>
            <p:cNvPr id="317" name="Google Shape;317;p9"/>
            <p:cNvSpPr txBox="1"/>
            <p:nvPr/>
          </p:nvSpPr>
          <p:spPr>
            <a:xfrm>
              <a:off x="-258113" y="-815964"/>
              <a:ext cx="12801529" cy="13442732"/>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Examples of upcycling:</a:t>
              </a:r>
              <a:br>
                <a:rPr lang="en-US" sz="3200" b="1" i="0" u="none" strike="noStrike" cap="none">
                  <a:solidFill>
                    <a:srgbClr val="1E2328"/>
                  </a:solidFill>
                  <a:latin typeface="Montserrat"/>
                  <a:ea typeface="Montserrat"/>
                  <a:cs typeface="Montserrat"/>
                  <a:sym typeface="Montserrat"/>
                </a:rPr>
              </a:b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Fashion</a:t>
              </a:r>
              <a:r>
                <a:rPr lang="en-US" sz="2400" b="0" i="0" u="none" strike="noStrike" cap="none">
                  <a:solidFill>
                    <a:srgbClr val="1E2328"/>
                  </a:solidFill>
                  <a:latin typeface="Montserrat"/>
                  <a:ea typeface="Montserrat"/>
                  <a:cs typeface="Montserrat"/>
                  <a:sym typeface="Montserrat"/>
                </a:rPr>
                <a:t>: Turning old clothes into new garments or accessories, such as a dress made from old ties or a bag from used denim jeans.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Furniture</a:t>
              </a:r>
              <a:r>
                <a:rPr lang="en-US" sz="2400" b="0" i="0" u="none" strike="noStrike" cap="none">
                  <a:solidFill>
                    <a:srgbClr val="1E2328"/>
                  </a:solidFill>
                  <a:latin typeface="Montserrat"/>
                  <a:ea typeface="Montserrat"/>
                  <a:cs typeface="Montserrat"/>
                  <a:sym typeface="Montserrat"/>
                </a:rPr>
                <a:t>: Creating furniture from discarded materials like pallets, crates, or old tires, such as a coffee table from a repurposed pallet or a chair from an old tire.</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Home decor</a:t>
              </a:r>
              <a:r>
                <a:rPr lang="en-US" sz="2400" b="0" i="0" u="none" strike="noStrike" cap="none">
                  <a:solidFill>
                    <a:srgbClr val="1E2328"/>
                  </a:solidFill>
                  <a:latin typeface="Montserrat"/>
                  <a:ea typeface="Montserrat"/>
                  <a:cs typeface="Montserrat"/>
                  <a:sym typeface="Montserrat"/>
                </a:rPr>
                <a:t>: Making decorative items from waste materials like glass bottles, tin cans, or plastic containers, such as vases from painted bottles or candle holders from tin cans.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Art</a:t>
              </a:r>
              <a:r>
                <a:rPr lang="en-US" sz="2400" b="0" i="0" u="none" strike="noStrike" cap="none">
                  <a:solidFill>
                    <a:srgbClr val="1E2328"/>
                  </a:solidFill>
                  <a:latin typeface="Montserrat"/>
                  <a:ea typeface="Montserrat"/>
                  <a:cs typeface="Montserrat"/>
                  <a:sym typeface="Montserrat"/>
                </a:rPr>
                <a:t>: Creating art pieces from discarded materials like scrap metal, plastic, or paper, such as sculptures from scrap metal or collages from recycled paper.</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DIY projects</a:t>
              </a:r>
              <a:r>
                <a:rPr lang="en-US" sz="2400" b="0" i="0" u="none" strike="noStrike" cap="none">
                  <a:solidFill>
                    <a:srgbClr val="1E2328"/>
                  </a:solidFill>
                  <a:latin typeface="Montserrat"/>
                  <a:ea typeface="Montserrat"/>
                  <a:cs typeface="Montserrat"/>
                  <a:sym typeface="Montserrat"/>
                </a:rPr>
                <a:t>: Engaging in do-it-yourself projects to upcycle items for personal use, such as making a bookshelf from old books or a lamp from a glass jar.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18" name="Google Shape;318;p9"/>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319" name="Google Shape;319;p9"/>
          <p:cNvGrpSpPr/>
          <p:nvPr/>
        </p:nvGrpSpPr>
        <p:grpSpPr>
          <a:xfrm>
            <a:off x="6736672" y="7285741"/>
            <a:ext cx="9601147" cy="1467259"/>
            <a:chOff x="0" y="114300"/>
            <a:chExt cx="12801529" cy="1956346"/>
          </a:xfrm>
        </p:grpSpPr>
        <p:sp>
          <p:nvSpPr>
            <p:cNvPr id="320" name="Google Shape;320;p9"/>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21" name="Google Shape;321;p9"/>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323" name="Google Shape;323;p9"/>
          <p:cNvPicPr preferRelativeResize="0"/>
          <p:nvPr/>
        </p:nvPicPr>
        <p:blipFill rotWithShape="1">
          <a:blip r:embed="rId5"/>
          <a:srcRect/>
          <a:stretch>
            <a:fillRect/>
          </a:stretch>
        </p:blipFill>
        <p:spPr>
          <a:xfrm>
            <a:off x="369146" y="6249512"/>
            <a:ext cx="5309053" cy="3053519"/>
          </a:xfrm>
          <a:prstGeom prst="rect">
            <a:avLst/>
          </a:prstGeom>
          <a:noFill/>
          <a:ln>
            <a:noFill/>
          </a:ln>
        </p:spPr>
      </p:pic>
      <p:sp>
        <p:nvSpPr>
          <p:cNvPr id="2" name="TextBox 11">
            <a:extLst>
              <a:ext uri="{FF2B5EF4-FFF2-40B4-BE49-F238E27FC236}">
                <a16:creationId xmlns:a16="http://schemas.microsoft.com/office/drawing/2014/main" id="{8072BAC2-2B25-9DC2-6B9A-860C35EFCD79}"/>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C6B989CE-D78C-C9EF-9BD9-C008FFA1C9BF}"/>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907C308C-C178-2CC1-16AB-8AA08979DC2B}"/>
              </a:ext>
            </a:extLst>
          </p:cNvPr>
          <p:cNvSpPr txBox="1"/>
          <p:nvPr/>
        </p:nvSpPr>
        <p:spPr>
          <a:xfrm rot="16200000">
            <a:off x="15876720" y="7519024"/>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Google Shape;330;p10"/>
          <p:cNvGrpSpPr/>
          <p:nvPr/>
        </p:nvGrpSpPr>
        <p:grpSpPr>
          <a:xfrm>
            <a:off x="0" y="0"/>
            <a:ext cx="18288000" cy="10287000"/>
            <a:chOff x="0" y="0"/>
            <a:chExt cx="24384000" cy="13716000"/>
          </a:xfrm>
        </p:grpSpPr>
        <p:cxnSp>
          <p:nvCxnSpPr>
            <p:cNvPr id="331" name="Google Shape;331;p1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32" name="Google Shape;332;p1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33" name="Google Shape;333;p1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5" name="Google Shape;335;p1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36" name="Google Shape;336;p10"/>
          <p:cNvGrpSpPr/>
          <p:nvPr/>
        </p:nvGrpSpPr>
        <p:grpSpPr>
          <a:xfrm>
            <a:off x="0" y="1019175"/>
            <a:ext cx="6051534" cy="9253538"/>
            <a:chOff x="0" y="0"/>
            <a:chExt cx="1308826" cy="2001355"/>
          </a:xfrm>
        </p:grpSpPr>
        <p:sp>
          <p:nvSpPr>
            <p:cNvPr id="337" name="Google Shape;337;p10"/>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8" name="Google Shape;338;p10"/>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39" name="Google Shape;339;p10"/>
          <p:cNvSpPr txBox="1"/>
          <p:nvPr/>
        </p:nvSpPr>
        <p:spPr>
          <a:xfrm>
            <a:off x="369146" y="735270"/>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Upcycling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340" name="Google Shape;340;p10"/>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41" name="Google Shape;341;p10"/>
          <p:cNvGrpSpPr/>
          <p:nvPr/>
        </p:nvGrpSpPr>
        <p:grpSpPr>
          <a:xfrm>
            <a:off x="6543087" y="1033063"/>
            <a:ext cx="10020612" cy="9627957"/>
            <a:chOff x="-258113" y="-815964"/>
            <a:chExt cx="12801529" cy="12837267"/>
          </a:xfrm>
        </p:grpSpPr>
        <p:sp>
          <p:nvSpPr>
            <p:cNvPr id="342" name="Google Shape;342;p10"/>
            <p:cNvSpPr txBox="1"/>
            <p:nvPr/>
          </p:nvSpPr>
          <p:spPr>
            <a:xfrm>
              <a:off x="-258113" y="-815964"/>
              <a:ext cx="12801529" cy="12837267"/>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Benefits of upcycling:</a:t>
              </a:r>
              <a:br>
                <a:rPr lang="en-US" sz="3200" b="1" i="0" u="none" strike="noStrike" cap="none">
                  <a:solidFill>
                    <a:srgbClr val="1E2328"/>
                  </a:solidFill>
                  <a:latin typeface="Montserrat"/>
                  <a:ea typeface="Montserrat"/>
                  <a:cs typeface="Montserrat"/>
                  <a:sym typeface="Montserrat"/>
                </a:rPr>
              </a:b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Reduces waste</a:t>
              </a:r>
              <a:r>
                <a:rPr lang="en-US" sz="2400" b="0" i="0" u="none" strike="noStrike" cap="none">
                  <a:solidFill>
                    <a:srgbClr val="1E2328"/>
                  </a:solidFill>
                  <a:latin typeface="Montserrat"/>
                  <a:ea typeface="Montserrat"/>
                  <a:cs typeface="Montserrat"/>
                  <a:sym typeface="Montserrat"/>
                </a:rPr>
                <a:t>: Upcycling diverts waste from landfills and reduces the amount of trash that needs to be disposed of.</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Conserves resources</a:t>
              </a:r>
              <a:r>
                <a:rPr lang="en-US" sz="2400" b="0" i="0" u="none" strike="noStrike" cap="none">
                  <a:solidFill>
                    <a:srgbClr val="1E2328"/>
                  </a:solidFill>
                  <a:latin typeface="Montserrat"/>
                  <a:ea typeface="Montserrat"/>
                  <a:cs typeface="Montserrat"/>
                  <a:sym typeface="Montserrat"/>
                </a:rPr>
                <a:t>: Upcycling reduces the need for new materials, which saves energy, water, and other resources used in manufacturing processes.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Promotes creativity</a:t>
              </a:r>
              <a:r>
                <a:rPr lang="en-US" sz="2400" b="0" i="0" u="none" strike="noStrike" cap="none">
                  <a:solidFill>
                    <a:srgbClr val="1E2328"/>
                  </a:solidFill>
                  <a:latin typeface="Montserrat"/>
                  <a:ea typeface="Montserrat"/>
                  <a:cs typeface="Montserrat"/>
                  <a:sym typeface="Montserrat"/>
                </a:rPr>
                <a:t>: Upcycling encourages creativity and innovation by finding new and imaginative ways to use discarded items.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Adds value</a:t>
              </a:r>
              <a:r>
                <a:rPr lang="en-US" sz="2400" b="0" i="0" u="none" strike="noStrike" cap="none">
                  <a:solidFill>
                    <a:srgbClr val="1E2328"/>
                  </a:solidFill>
                  <a:latin typeface="Montserrat"/>
                  <a:ea typeface="Montserrat"/>
                  <a:cs typeface="Montserrat"/>
                  <a:sym typeface="Montserrat"/>
                </a:rPr>
                <a:t>: Upcycling increases the value of discarded items by transforming them into something new and desirable.</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Supports sustainability</a:t>
              </a:r>
              <a:r>
                <a:rPr lang="en-US" sz="2400" b="0" i="0" u="none" strike="noStrike" cap="none">
                  <a:solidFill>
                    <a:srgbClr val="1E2328"/>
                  </a:solidFill>
                  <a:latin typeface="Montserrat"/>
                  <a:ea typeface="Montserrat"/>
                  <a:cs typeface="Montserrat"/>
                  <a:sym typeface="Montserrat"/>
                </a:rPr>
                <a:t>: Upcycling contributes to a more sustainable future by reducing waste, conserving resources, and promoting a circular economy.</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43" name="Google Shape;343;p10"/>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344" name="Google Shape;344;p10"/>
          <p:cNvGrpSpPr/>
          <p:nvPr/>
        </p:nvGrpSpPr>
        <p:grpSpPr>
          <a:xfrm>
            <a:off x="6736672" y="7285741"/>
            <a:ext cx="9601147" cy="1467259"/>
            <a:chOff x="0" y="114300"/>
            <a:chExt cx="12801529" cy="1956346"/>
          </a:xfrm>
        </p:grpSpPr>
        <p:sp>
          <p:nvSpPr>
            <p:cNvPr id="345" name="Google Shape;345;p10"/>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46" name="Google Shape;346;p10"/>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348" name="Google Shape;348;p10"/>
          <p:cNvPicPr preferRelativeResize="0"/>
          <p:nvPr/>
        </p:nvPicPr>
        <p:blipFill rotWithShape="1">
          <a:blip r:embed="rId5"/>
          <a:srcRect/>
          <a:stretch>
            <a:fillRect/>
          </a:stretch>
        </p:blipFill>
        <p:spPr>
          <a:xfrm>
            <a:off x="441659" y="6453027"/>
            <a:ext cx="5244575" cy="3098703"/>
          </a:xfrm>
          <a:prstGeom prst="rect">
            <a:avLst/>
          </a:prstGeom>
          <a:noFill/>
          <a:ln>
            <a:noFill/>
          </a:ln>
        </p:spPr>
      </p:pic>
      <p:sp>
        <p:nvSpPr>
          <p:cNvPr id="2" name="TextBox 11">
            <a:extLst>
              <a:ext uri="{FF2B5EF4-FFF2-40B4-BE49-F238E27FC236}">
                <a16:creationId xmlns:a16="http://schemas.microsoft.com/office/drawing/2014/main" id="{7AACDE80-A515-92CB-034D-7D1337320C64}"/>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13921DF9-3A65-62CD-6A50-171EF3DAD279}"/>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AD5D4C55-9A1A-2B85-595A-03D68EA23CE3}"/>
              </a:ext>
            </a:extLst>
          </p:cNvPr>
          <p:cNvSpPr txBox="1"/>
          <p:nvPr/>
        </p:nvSpPr>
        <p:spPr>
          <a:xfrm rot="16200000">
            <a:off x="15861480" y="7511404"/>
            <a:ext cx="322513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11"/>
          <p:cNvGrpSpPr/>
          <p:nvPr/>
        </p:nvGrpSpPr>
        <p:grpSpPr>
          <a:xfrm>
            <a:off x="0" y="0"/>
            <a:ext cx="18288000" cy="10287000"/>
            <a:chOff x="0" y="0"/>
            <a:chExt cx="24384000" cy="13716000"/>
          </a:xfrm>
        </p:grpSpPr>
        <p:cxnSp>
          <p:nvCxnSpPr>
            <p:cNvPr id="355" name="Google Shape;355;p1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56" name="Google Shape;356;p1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57" name="Google Shape;357;p1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59" name="Google Shape;359;p1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60" name="Google Shape;360;p11"/>
          <p:cNvGrpSpPr/>
          <p:nvPr/>
        </p:nvGrpSpPr>
        <p:grpSpPr>
          <a:xfrm>
            <a:off x="0" y="1019175"/>
            <a:ext cx="6051534" cy="9253538"/>
            <a:chOff x="0" y="0"/>
            <a:chExt cx="1308826" cy="2001355"/>
          </a:xfrm>
          <a:solidFill>
            <a:srgbClr val="CFCF5A"/>
          </a:solidFill>
        </p:grpSpPr>
        <p:sp>
          <p:nvSpPr>
            <p:cNvPr id="361" name="Google Shape;361;p11"/>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2" name="Google Shape;362;p11"/>
            <p:cNvSpPr txBox="1"/>
            <p:nvPr/>
          </p:nvSpPr>
          <p:spPr>
            <a:xfrm>
              <a:off x="0" y="0"/>
              <a:ext cx="1308826" cy="2001355"/>
            </a:xfrm>
            <a:prstGeom prst="rect">
              <a:avLst/>
            </a:prstGeom>
            <a:grp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63" name="Google Shape;363;p11"/>
          <p:cNvSpPr txBox="1"/>
          <p:nvPr/>
        </p:nvSpPr>
        <p:spPr>
          <a:xfrm>
            <a:off x="503933" y="1085848"/>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dirty="0">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dirty="0">
                <a:solidFill>
                  <a:srgbClr val="FFFFFF"/>
                </a:solidFill>
                <a:latin typeface="DM Serif Display"/>
                <a:ea typeface="DM Serif Display"/>
                <a:cs typeface="DM Serif Display"/>
                <a:sym typeface="DM Serif Display"/>
              </a:rPr>
              <a:t>Recycling</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dirty="0">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dirty="0">
              <a:solidFill>
                <a:srgbClr val="FFFFFF"/>
              </a:solidFill>
              <a:latin typeface="DM Serif Display"/>
              <a:ea typeface="DM Serif Display"/>
              <a:cs typeface="DM Serif Display"/>
              <a:sym typeface="DM Serif Display"/>
            </a:endParaRPr>
          </a:p>
        </p:txBody>
      </p:sp>
      <p:sp>
        <p:nvSpPr>
          <p:cNvPr id="364" name="Google Shape;364;p11"/>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65" name="Google Shape;365;p11"/>
          <p:cNvGrpSpPr/>
          <p:nvPr/>
        </p:nvGrpSpPr>
        <p:grpSpPr>
          <a:xfrm>
            <a:off x="6543087" y="1033063"/>
            <a:ext cx="10020612" cy="10558660"/>
            <a:chOff x="-258113" y="-815964"/>
            <a:chExt cx="12801529" cy="14078204"/>
          </a:xfrm>
        </p:grpSpPr>
        <p:sp>
          <p:nvSpPr>
            <p:cNvPr id="366" name="Google Shape;366;p11"/>
            <p:cNvSpPr txBox="1"/>
            <p:nvPr/>
          </p:nvSpPr>
          <p:spPr>
            <a:xfrm>
              <a:off x="-258113" y="-815964"/>
              <a:ext cx="12801529" cy="14078204"/>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18000"/>
                </a:lnSpc>
                <a:spcBef>
                  <a:spcPts val="0"/>
                </a:spcBef>
                <a:spcAft>
                  <a:spcPts val="0"/>
                </a:spcAft>
                <a:buClr>
                  <a:srgbClr val="000000"/>
                </a:buClr>
                <a:buSzPts val="2800"/>
                <a:buFont typeface="Arial" panose="020B0604020202020204"/>
                <a:buNone/>
              </a:pPr>
              <a:r>
                <a:rPr lang="en-US" sz="2800" b="1" i="0" u="none" strike="noStrike" cap="none" dirty="0">
                  <a:solidFill>
                    <a:srgbClr val="1E2328"/>
                  </a:solidFill>
                  <a:latin typeface="Montserrat"/>
                  <a:ea typeface="Montserrat"/>
                  <a:cs typeface="Montserrat"/>
                  <a:sym typeface="Montserrat"/>
                </a:rPr>
                <a:t>Recycling:</a:t>
              </a:r>
              <a:br>
                <a:rPr lang="en-US" sz="2800" b="1" i="0" u="none" strike="noStrike" cap="none" dirty="0">
                  <a:latin typeface="Montserrat"/>
                  <a:ea typeface="Montserrat"/>
                  <a:cs typeface="Montserrat"/>
                </a:rPr>
              </a:br>
              <a:endParaRPr sz="2800" b="1" i="0" u="none" strike="noStrike" cap="none">
                <a:solidFill>
                  <a:srgbClr val="1E2328"/>
                </a:solidFill>
                <a:latin typeface="Montserrat"/>
                <a:ea typeface="Montserrat"/>
                <a:cs typeface="Montserrat"/>
                <a:sym typeface="Montserrat"/>
              </a:endParaRPr>
            </a:p>
            <a:p>
              <a:pPr marL="0" marR="0" lvl="0" indent="0" rtl="0">
                <a:lnSpc>
                  <a:spcPct val="100000"/>
                </a:lnSpc>
                <a:spcBef>
                  <a:spcPts val="0"/>
                </a:spcBef>
                <a:spcAft>
                  <a:spcPts val="0"/>
                </a:spcAft>
                <a:buClr>
                  <a:srgbClr val="000000"/>
                </a:buClr>
                <a:buSzPts val="2400"/>
                <a:buFont typeface="Arial" panose="020B0604020202020204"/>
                <a:buNone/>
              </a:pPr>
              <a:r>
                <a:rPr lang="en-US" sz="2400" b="0" i="0" u="none" strike="noStrike" cap="none" dirty="0">
                  <a:solidFill>
                    <a:srgbClr val="1E2328"/>
                  </a:solidFill>
                  <a:latin typeface="Montserrat"/>
                  <a:ea typeface="Montserrat"/>
                  <a:cs typeface="Montserrat"/>
                  <a:sym typeface="Montserrat"/>
                </a:rPr>
                <a:t>Recycling is the process of collecting and processing waste materials and used products to create new products.</a:t>
              </a:r>
              <a:br>
                <a:rPr lang="en-US" sz="2400" b="0" i="0" u="none" strike="noStrike" cap="none" dirty="0">
                  <a:latin typeface="Montserrat"/>
                  <a:ea typeface="Montserrat"/>
                  <a:cs typeface="Montserrat"/>
                </a:rPr>
              </a:br>
              <a:r>
                <a:rPr lang="en-US" sz="2400" b="0" i="0" u="none" strike="noStrike" cap="none" dirty="0">
                  <a:solidFill>
                    <a:srgbClr val="1E2328"/>
                  </a:solidFill>
                  <a:latin typeface="Montserrat"/>
                  <a:ea typeface="Montserrat"/>
                  <a:cs typeface="Montserrat"/>
                  <a:sym typeface="Montserrat"/>
                </a:rPr>
                <a:t>The goal of recycling is to reduce the consumption of raw materials, energy, and water, as well as to minimize pollution and greenhouse gas emissions.</a:t>
              </a:r>
              <a:br>
                <a:rPr lang="en-US" sz="2400" b="0" i="0" u="none" strike="noStrike" cap="none" dirty="0">
                  <a:latin typeface="Montserrat"/>
                  <a:ea typeface="Montserrat"/>
                  <a:cs typeface="Montserrat"/>
                </a:rPr>
              </a:br>
              <a:endParaRPr sz="2400" b="0" i="0" u="none" strike="noStrike" cap="none">
                <a:solidFill>
                  <a:srgbClr val="1E2328"/>
                </a:solidFill>
                <a:latin typeface="Montserrat"/>
                <a:ea typeface="Montserrat"/>
                <a:cs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dirty="0">
                  <a:solidFill>
                    <a:srgbClr val="1E2328"/>
                  </a:solidFill>
                  <a:latin typeface="Montserrat"/>
                  <a:ea typeface="Montserrat"/>
                  <a:cs typeface="Montserrat"/>
                  <a:sym typeface="Montserrat"/>
                </a:rPr>
                <a:t>Key aspects of recycling:</a:t>
              </a:r>
              <a:br>
                <a:rPr lang="en-US" sz="2800" b="1" i="0" u="none" strike="noStrike" cap="none" dirty="0">
                  <a:latin typeface="Montserrat"/>
                  <a:ea typeface="Montserrat"/>
                  <a:cs typeface="Montserrat"/>
                </a:rPr>
              </a:br>
              <a:endParaRPr sz="28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dirty="0">
                  <a:solidFill>
                    <a:srgbClr val="1E2328"/>
                  </a:solidFill>
                  <a:latin typeface="Montserrat"/>
                  <a:ea typeface="Montserrat"/>
                  <a:cs typeface="Montserrat"/>
                  <a:sym typeface="Montserrat"/>
                </a:rPr>
                <a:t> </a:t>
              </a:r>
              <a:r>
                <a:rPr lang="en-US" sz="2400" b="0" i="0" u="sng" strike="noStrike" cap="none" dirty="0">
                  <a:solidFill>
                    <a:srgbClr val="1E2328"/>
                  </a:solidFill>
                  <a:latin typeface="Montserrat"/>
                  <a:ea typeface="Montserrat"/>
                  <a:cs typeface="Montserrat"/>
                  <a:sym typeface="Montserrat"/>
                </a:rPr>
                <a:t>Collection and sorting</a:t>
              </a:r>
              <a:r>
                <a:rPr lang="en-US" sz="2400" b="0" i="0" u="none" strike="noStrike" cap="none" dirty="0">
                  <a:solidFill>
                    <a:srgbClr val="1E2328"/>
                  </a:solidFill>
                  <a:latin typeface="Montserrat"/>
                  <a:ea typeface="Montserrat"/>
                  <a:cs typeface="Montserrat"/>
                  <a:sym typeface="Montserrat"/>
                </a:rPr>
                <a:t>: Recycling begins with the collection of recyclable materials, such as paper, plastic, glass, and metal. These materials are then sorted based on their type and composition.</a:t>
              </a:r>
              <a:br>
                <a:rPr lang="en-US" sz="2400" b="0" i="0" u="none" strike="noStrike" cap="none" dirty="0">
                  <a:latin typeface="Montserrat"/>
                  <a:ea typeface="Montserrat"/>
                  <a:cs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dirty="0">
                  <a:solidFill>
                    <a:srgbClr val="1E2328"/>
                  </a:solidFill>
                  <a:latin typeface="Montserrat"/>
                  <a:ea typeface="Montserrat"/>
                  <a:cs typeface="Montserrat"/>
                  <a:sym typeface="Montserrat"/>
                </a:rPr>
                <a:t> </a:t>
              </a:r>
              <a:r>
                <a:rPr lang="en-US" sz="2400" b="0" i="0" u="sng" strike="noStrike" cap="none" dirty="0">
                  <a:solidFill>
                    <a:srgbClr val="1E2328"/>
                  </a:solidFill>
                  <a:latin typeface="Montserrat"/>
                  <a:ea typeface="Montserrat"/>
                  <a:cs typeface="Montserrat"/>
                  <a:sym typeface="Montserrat"/>
                </a:rPr>
                <a:t>Processing</a:t>
              </a:r>
              <a:r>
                <a:rPr lang="en-US" sz="2400" b="0" i="0" u="none" strike="noStrike" cap="none" dirty="0">
                  <a:solidFill>
                    <a:srgbClr val="1E2328"/>
                  </a:solidFill>
                  <a:latin typeface="Montserrat"/>
                  <a:ea typeface="Montserrat"/>
                  <a:cs typeface="Montserrat"/>
                  <a:sym typeface="Montserrat"/>
                </a:rPr>
                <a:t>: Recyclable materials are processed in specialized facilities, where they are cleaned, shredded, melted, or otherwise transformed into raw materials.</a:t>
              </a:r>
              <a:br>
                <a:rPr lang="en-US" sz="2400" b="0" i="0" u="none" strike="noStrike" cap="none" dirty="0">
                  <a:latin typeface="Montserrat"/>
                  <a:ea typeface="Montserrat"/>
                  <a:cs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dirty="0">
                  <a:solidFill>
                    <a:srgbClr val="1E2328"/>
                  </a:solidFill>
                  <a:latin typeface="Montserrat"/>
                  <a:ea typeface="Montserrat"/>
                  <a:cs typeface="Montserrat"/>
                  <a:sym typeface="Montserrat"/>
                </a:rPr>
                <a:t> </a:t>
              </a:r>
              <a:r>
                <a:rPr lang="en-US" sz="2400" b="0" i="0" u="sng" strike="noStrike" cap="none" dirty="0">
                  <a:solidFill>
                    <a:srgbClr val="1E2328"/>
                  </a:solidFill>
                  <a:latin typeface="Montserrat"/>
                  <a:ea typeface="Montserrat"/>
                  <a:cs typeface="Montserrat"/>
                  <a:sym typeface="Montserrat"/>
                </a:rPr>
                <a:t>Manufacturing</a:t>
              </a:r>
              <a:r>
                <a:rPr lang="en-US" sz="2400" b="0" i="0" u="none" strike="noStrike" cap="none" dirty="0">
                  <a:solidFill>
                    <a:srgbClr val="1E2328"/>
                  </a:solidFill>
                  <a:latin typeface="Montserrat"/>
                  <a:ea typeface="Montserrat"/>
                  <a:cs typeface="Montserrat"/>
                  <a:sym typeface="Montserrat"/>
                </a:rPr>
                <a:t>: The recycled raw materials are used to manufacture new products, which can then be sold back to consumers.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67" name="Google Shape;367;p11"/>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368" name="Google Shape;368;p11"/>
          <p:cNvGrpSpPr/>
          <p:nvPr/>
        </p:nvGrpSpPr>
        <p:grpSpPr>
          <a:xfrm>
            <a:off x="6736672" y="7285741"/>
            <a:ext cx="9601147" cy="1467259"/>
            <a:chOff x="0" y="114300"/>
            <a:chExt cx="12801529" cy="1956346"/>
          </a:xfrm>
        </p:grpSpPr>
        <p:sp>
          <p:nvSpPr>
            <p:cNvPr id="369" name="Google Shape;369;p11"/>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70" name="Google Shape;370;p11"/>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372" name="Google Shape;372;p11"/>
          <p:cNvPicPr preferRelativeResize="0"/>
          <p:nvPr/>
        </p:nvPicPr>
        <p:blipFill rotWithShape="1">
          <a:blip r:embed="rId5"/>
          <a:srcRect/>
          <a:stretch>
            <a:fillRect/>
          </a:stretch>
        </p:blipFill>
        <p:spPr>
          <a:xfrm>
            <a:off x="419533" y="5372100"/>
            <a:ext cx="5140447" cy="4453381"/>
          </a:xfrm>
          <a:prstGeom prst="rect">
            <a:avLst/>
          </a:prstGeom>
          <a:noFill/>
          <a:ln>
            <a:noFill/>
          </a:ln>
        </p:spPr>
      </p:pic>
      <p:sp>
        <p:nvSpPr>
          <p:cNvPr id="2" name="TextBox 11">
            <a:extLst>
              <a:ext uri="{FF2B5EF4-FFF2-40B4-BE49-F238E27FC236}">
                <a16:creationId xmlns:a16="http://schemas.microsoft.com/office/drawing/2014/main" id="{1B8F6CCC-5186-2B13-C37A-5DDF490DC056}"/>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E56D3C75-7DF5-1560-5768-445D5D98D7DD}"/>
              </a:ext>
            </a:extLst>
          </p:cNvPr>
          <p:cNvSpPr txBox="1"/>
          <p:nvPr/>
        </p:nvSpPr>
        <p:spPr>
          <a:xfrm>
            <a:off x="1380581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C8ED0332-C14C-82C0-9D1E-2F7CCD5A4E22}"/>
              </a:ext>
            </a:extLst>
          </p:cNvPr>
          <p:cNvSpPr txBox="1"/>
          <p:nvPr/>
        </p:nvSpPr>
        <p:spPr>
          <a:xfrm rot="16200000">
            <a:off x="15846240" y="7511404"/>
            <a:ext cx="322513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79" name="Google Shape;379;p12"/>
          <p:cNvGrpSpPr/>
          <p:nvPr/>
        </p:nvGrpSpPr>
        <p:grpSpPr>
          <a:xfrm>
            <a:off x="0" y="0"/>
            <a:ext cx="18288000" cy="10287000"/>
            <a:chOff x="0" y="0"/>
            <a:chExt cx="24384000" cy="13716000"/>
          </a:xfrm>
        </p:grpSpPr>
        <p:cxnSp>
          <p:nvCxnSpPr>
            <p:cNvPr id="380" name="Google Shape;380;p1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81" name="Google Shape;381;p1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82" name="Google Shape;382;p1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84" name="Google Shape;384;p1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85" name="Google Shape;385;p12"/>
          <p:cNvGrpSpPr/>
          <p:nvPr/>
        </p:nvGrpSpPr>
        <p:grpSpPr>
          <a:xfrm>
            <a:off x="-11338" y="1033462"/>
            <a:ext cx="6051534" cy="9253538"/>
            <a:chOff x="0" y="0"/>
            <a:chExt cx="1308826" cy="2001355"/>
          </a:xfrm>
          <a:solidFill>
            <a:srgbClr val="CFCF5A"/>
          </a:solidFill>
        </p:grpSpPr>
        <p:sp>
          <p:nvSpPr>
            <p:cNvPr id="386" name="Google Shape;386;p12"/>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7" name="Google Shape;387;p12"/>
            <p:cNvSpPr txBox="1"/>
            <p:nvPr/>
          </p:nvSpPr>
          <p:spPr>
            <a:xfrm>
              <a:off x="0" y="0"/>
              <a:ext cx="1308826" cy="2001355"/>
            </a:xfrm>
            <a:prstGeom prst="rect">
              <a:avLst/>
            </a:prstGeom>
            <a:grp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88" name="Google Shape;388;p12"/>
          <p:cNvSpPr txBox="1"/>
          <p:nvPr/>
        </p:nvSpPr>
        <p:spPr>
          <a:xfrm>
            <a:off x="369146" y="735270"/>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Recycling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389" name="Google Shape;389;p12"/>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90" name="Google Shape;390;p12"/>
          <p:cNvGrpSpPr/>
          <p:nvPr/>
        </p:nvGrpSpPr>
        <p:grpSpPr>
          <a:xfrm>
            <a:off x="6543087" y="1033063"/>
            <a:ext cx="10020612" cy="10082055"/>
            <a:chOff x="-258113" y="-815964"/>
            <a:chExt cx="12801529" cy="13442731"/>
          </a:xfrm>
        </p:grpSpPr>
        <p:sp>
          <p:nvSpPr>
            <p:cNvPr id="391" name="Google Shape;391;p12"/>
            <p:cNvSpPr txBox="1"/>
            <p:nvPr/>
          </p:nvSpPr>
          <p:spPr>
            <a:xfrm>
              <a:off x="-258113" y="-815964"/>
              <a:ext cx="12801529" cy="13442731"/>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Examples of recycling:</a:t>
              </a:r>
              <a:br>
                <a:rPr lang="en-US" sz="3200" b="1" i="0" u="none" strike="noStrike" cap="none">
                  <a:solidFill>
                    <a:srgbClr val="1E2328"/>
                  </a:solidFill>
                  <a:latin typeface="Montserrat"/>
                  <a:ea typeface="Montserrat"/>
                  <a:cs typeface="Montserrat"/>
                  <a:sym typeface="Montserrat"/>
                </a:rPr>
              </a:b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Paper recycling</a:t>
              </a:r>
              <a:r>
                <a:rPr lang="en-US" sz="2400" b="0" i="0" u="none" strike="noStrike" cap="none">
                  <a:solidFill>
                    <a:srgbClr val="1E2328"/>
                  </a:solidFill>
                  <a:latin typeface="Montserrat"/>
                  <a:ea typeface="Montserrat"/>
                  <a:cs typeface="Montserrat"/>
                  <a:sym typeface="Montserrat"/>
                </a:rPr>
                <a:t>: Used paper is collected, pulped, and processed to create new paper products, such as newspapers, cardboard, and office paper.</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Plastic recycling</a:t>
              </a:r>
              <a:r>
                <a:rPr lang="en-US" sz="2400" b="0" i="0" u="none" strike="noStrike" cap="none">
                  <a:solidFill>
                    <a:srgbClr val="1E2328"/>
                  </a:solidFill>
                  <a:latin typeface="Montserrat"/>
                  <a:ea typeface="Montserrat"/>
                  <a:cs typeface="Montserrat"/>
                  <a:sym typeface="Montserrat"/>
                </a:rPr>
                <a:t>: Used plastic bottles, containers, and other items are collected, melted down, and reformed into new plastic products, such as bottles, packaging, and furniture.</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Glass recycling</a:t>
              </a:r>
              <a:r>
                <a:rPr lang="en-US" sz="2400" b="0" i="0" u="none" strike="noStrike" cap="none">
                  <a:solidFill>
                    <a:srgbClr val="1E2328"/>
                  </a:solidFill>
                  <a:latin typeface="Montserrat"/>
                  <a:ea typeface="Montserrat"/>
                  <a:cs typeface="Montserrat"/>
                  <a:sym typeface="Montserrat"/>
                </a:rPr>
                <a:t>: Used glass bottles and jars are collected, crushed, and melted down to create new glass products, such as bottles, jars, and construction materials.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Metal recycling</a:t>
              </a:r>
              <a:r>
                <a:rPr lang="en-US" sz="2400" b="0" i="0" u="none" strike="noStrike" cap="none">
                  <a:solidFill>
                    <a:srgbClr val="1E2328"/>
                  </a:solidFill>
                  <a:latin typeface="Montserrat"/>
                  <a:ea typeface="Montserrat"/>
                  <a:cs typeface="Montserrat"/>
                  <a:sym typeface="Montserrat"/>
                </a:rPr>
                <a:t>: Used metal cans, foil, and other items are collected, melted down, and reformed into new metal products, such as cans, construction materials, and automotive parts.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Textile recycling</a:t>
              </a:r>
              <a:r>
                <a:rPr lang="en-US" sz="2400" b="0" i="0" u="none" strike="noStrike" cap="none">
                  <a:solidFill>
                    <a:srgbClr val="1E2328"/>
                  </a:solidFill>
                  <a:latin typeface="Montserrat"/>
                  <a:ea typeface="Montserrat"/>
                  <a:cs typeface="Montserrat"/>
                  <a:sym typeface="Montserrat"/>
                </a:rPr>
                <a:t>: Used clothing and other textiles are collected, sorted, and processed to create new textile products, such as insulation, carpet padding, and wiping cloths.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92" name="Google Shape;392;p12"/>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393" name="Google Shape;393;p12"/>
          <p:cNvGrpSpPr/>
          <p:nvPr/>
        </p:nvGrpSpPr>
        <p:grpSpPr>
          <a:xfrm>
            <a:off x="6736672" y="7285741"/>
            <a:ext cx="9601147" cy="1467259"/>
            <a:chOff x="0" y="114300"/>
            <a:chExt cx="12801529" cy="1956346"/>
          </a:xfrm>
        </p:grpSpPr>
        <p:sp>
          <p:nvSpPr>
            <p:cNvPr id="394" name="Google Shape;394;p12"/>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395" name="Google Shape;395;p12"/>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397" name="Google Shape;397;p12"/>
          <p:cNvPicPr preferRelativeResize="0"/>
          <p:nvPr/>
        </p:nvPicPr>
        <p:blipFill rotWithShape="1">
          <a:blip r:embed="rId5"/>
          <a:srcRect/>
          <a:stretch>
            <a:fillRect/>
          </a:stretch>
        </p:blipFill>
        <p:spPr>
          <a:xfrm>
            <a:off x="599621" y="6198058"/>
            <a:ext cx="5014099" cy="3281678"/>
          </a:xfrm>
          <a:prstGeom prst="rect">
            <a:avLst/>
          </a:prstGeom>
          <a:noFill/>
          <a:ln>
            <a:noFill/>
          </a:ln>
        </p:spPr>
      </p:pic>
      <p:sp>
        <p:nvSpPr>
          <p:cNvPr id="2" name="TextBox 11">
            <a:extLst>
              <a:ext uri="{FF2B5EF4-FFF2-40B4-BE49-F238E27FC236}">
                <a16:creationId xmlns:a16="http://schemas.microsoft.com/office/drawing/2014/main" id="{8B1217A5-669C-913C-5AE1-F670A8C8FFBE}"/>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B9C31F13-3168-467F-29C3-F404A0C9F7B3}"/>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C27A6A9A-05AC-7639-227F-EBFFE8C76B4A}"/>
              </a:ext>
            </a:extLst>
          </p:cNvPr>
          <p:cNvSpPr txBox="1"/>
          <p:nvPr/>
        </p:nvSpPr>
        <p:spPr>
          <a:xfrm rot="16200000">
            <a:off x="15891960" y="754188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13"/>
          <p:cNvGrpSpPr/>
          <p:nvPr/>
        </p:nvGrpSpPr>
        <p:grpSpPr>
          <a:xfrm>
            <a:off x="0" y="0"/>
            <a:ext cx="18288000" cy="10287000"/>
            <a:chOff x="0" y="0"/>
            <a:chExt cx="24384000" cy="13716000"/>
          </a:xfrm>
        </p:grpSpPr>
        <p:cxnSp>
          <p:nvCxnSpPr>
            <p:cNvPr id="405" name="Google Shape;405;p1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06" name="Google Shape;406;p1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07" name="Google Shape;407;p1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409" name="Google Shape;409;p13"/>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10" name="Google Shape;410;p13"/>
          <p:cNvGrpSpPr/>
          <p:nvPr/>
        </p:nvGrpSpPr>
        <p:grpSpPr>
          <a:xfrm>
            <a:off x="0" y="1019175"/>
            <a:ext cx="6051534" cy="9253538"/>
            <a:chOff x="0" y="0"/>
            <a:chExt cx="1308826" cy="2001355"/>
          </a:xfrm>
          <a:solidFill>
            <a:srgbClr val="CFCF5A"/>
          </a:solidFill>
        </p:grpSpPr>
        <p:sp>
          <p:nvSpPr>
            <p:cNvPr id="411" name="Google Shape;411;p13"/>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2" name="Google Shape;412;p13"/>
            <p:cNvSpPr txBox="1"/>
            <p:nvPr/>
          </p:nvSpPr>
          <p:spPr>
            <a:xfrm>
              <a:off x="0" y="0"/>
              <a:ext cx="1308826" cy="2001355"/>
            </a:xfrm>
            <a:prstGeom prst="rect">
              <a:avLst/>
            </a:prstGeom>
            <a:grp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13" name="Google Shape;413;p13"/>
          <p:cNvSpPr txBox="1"/>
          <p:nvPr/>
        </p:nvSpPr>
        <p:spPr>
          <a:xfrm>
            <a:off x="369146" y="735270"/>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dirty="0">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dirty="0">
                <a:solidFill>
                  <a:srgbClr val="FFFFFF"/>
                </a:solidFill>
                <a:latin typeface="DM Serif Display"/>
                <a:ea typeface="DM Serif Display"/>
                <a:cs typeface="DM Serif Display"/>
                <a:sym typeface="DM Serif Display"/>
              </a:rPr>
              <a:t>Recycling</a:t>
            </a:r>
            <a:endParaRPr sz="6000" b="0" i="1" u="none" strike="noStrike" cap="none" dirty="0">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dirty="0">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dirty="0">
              <a:solidFill>
                <a:srgbClr val="FFFFFF"/>
              </a:solidFill>
              <a:latin typeface="DM Serif Display"/>
              <a:ea typeface="DM Serif Display"/>
              <a:cs typeface="DM Serif Display"/>
              <a:sym typeface="DM Serif Display"/>
            </a:endParaRPr>
          </a:p>
        </p:txBody>
      </p:sp>
      <p:sp>
        <p:nvSpPr>
          <p:cNvPr id="414" name="Google Shape;414;p13"/>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15" name="Google Shape;415;p13"/>
          <p:cNvGrpSpPr/>
          <p:nvPr/>
        </p:nvGrpSpPr>
        <p:grpSpPr>
          <a:xfrm>
            <a:off x="6543087" y="1033063"/>
            <a:ext cx="10020612" cy="9997289"/>
            <a:chOff x="-258113" y="-815964"/>
            <a:chExt cx="12801529" cy="13329708"/>
          </a:xfrm>
        </p:grpSpPr>
        <p:sp>
          <p:nvSpPr>
            <p:cNvPr id="416" name="Google Shape;416;p13"/>
            <p:cNvSpPr txBox="1"/>
            <p:nvPr/>
          </p:nvSpPr>
          <p:spPr>
            <a:xfrm>
              <a:off x="-258113" y="-815964"/>
              <a:ext cx="12801529" cy="13329708"/>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Benefits of recycling:</a:t>
              </a:r>
              <a:br>
                <a:rPr lang="en-US" sz="3200" b="1" i="0" u="none" strike="noStrike" cap="none">
                  <a:solidFill>
                    <a:srgbClr val="1E2328"/>
                  </a:solidFill>
                  <a:latin typeface="Montserrat"/>
                  <a:ea typeface="Montserrat"/>
                  <a:cs typeface="Montserrat"/>
                  <a:sym typeface="Montserrat"/>
                </a:rPr>
              </a:b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Conserves resources</a:t>
              </a:r>
              <a:r>
                <a:rPr lang="en-US" sz="2400" b="0" i="0" u="none" strike="noStrike" cap="none">
                  <a:solidFill>
                    <a:srgbClr val="1E2328"/>
                  </a:solidFill>
                  <a:latin typeface="Montserrat"/>
                  <a:ea typeface="Montserrat"/>
                  <a:cs typeface="Montserrat"/>
                  <a:sym typeface="Montserrat"/>
                </a:rPr>
                <a:t>: Recycling reduces the need for raw materials, which conserves natural resources such as trees, minerals, and fossil fuels.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Saves energy</a:t>
              </a:r>
              <a:r>
                <a:rPr lang="en-US" sz="2400" b="0" i="0" u="none" strike="noStrike" cap="none">
                  <a:solidFill>
                    <a:srgbClr val="1E2328"/>
                  </a:solidFill>
                  <a:latin typeface="Montserrat"/>
                  <a:ea typeface="Montserrat"/>
                  <a:cs typeface="Montserrat"/>
                  <a:sym typeface="Montserrat"/>
                </a:rPr>
                <a:t>: Recycling requires less energy than producing new products from raw materials, which reduces greenhouse gas emissions and helps to combat climate change.</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Reduces pollution</a:t>
              </a:r>
              <a:r>
                <a:rPr lang="en-US" sz="2400" b="0" i="0" u="none" strike="noStrike" cap="none">
                  <a:solidFill>
                    <a:srgbClr val="1E2328"/>
                  </a:solidFill>
                  <a:latin typeface="Montserrat"/>
                  <a:ea typeface="Montserrat"/>
                  <a:cs typeface="Montserrat"/>
                  <a:sym typeface="Montserrat"/>
                </a:rPr>
                <a:t>: Recycling reduces pollution from manufacturing processes, such as air and water pollution.</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Creates jobs</a:t>
              </a:r>
              <a:r>
                <a:rPr lang="en-US" sz="2400" b="0" i="0" u="none" strike="noStrike" cap="none">
                  <a:solidFill>
                    <a:srgbClr val="1E2328"/>
                  </a:solidFill>
                  <a:latin typeface="Montserrat"/>
                  <a:ea typeface="Montserrat"/>
                  <a:cs typeface="Montserrat"/>
                  <a:sym typeface="Montserrat"/>
                </a:rPr>
                <a:t>: The recycling industry creates jobs in collection, processing, and manufacturing.</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Promotes sustainability</a:t>
              </a:r>
              <a:r>
                <a:rPr lang="en-US" sz="2400" b="0" i="0" u="none" strike="noStrike" cap="none">
                  <a:solidFill>
                    <a:srgbClr val="1E2328"/>
                  </a:solidFill>
                  <a:latin typeface="Montserrat"/>
                  <a:ea typeface="Montserrat"/>
                  <a:cs typeface="Montserrat"/>
                  <a:sym typeface="Montserrat"/>
                </a:rPr>
                <a:t>: Recycling contributes to a more sustainable future by reducing waste, conserving resources, and minimizing environmental impact.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17" name="Google Shape;417;p13"/>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418" name="Google Shape;418;p13"/>
          <p:cNvGrpSpPr/>
          <p:nvPr/>
        </p:nvGrpSpPr>
        <p:grpSpPr>
          <a:xfrm>
            <a:off x="6736672" y="7285741"/>
            <a:ext cx="9601147" cy="1467259"/>
            <a:chOff x="0" y="114300"/>
            <a:chExt cx="12801529" cy="1956346"/>
          </a:xfrm>
        </p:grpSpPr>
        <p:sp>
          <p:nvSpPr>
            <p:cNvPr id="419" name="Google Shape;419;p13"/>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20" name="Google Shape;420;p13"/>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422" name="Google Shape;422;p13"/>
          <p:cNvPicPr preferRelativeResize="0"/>
          <p:nvPr/>
        </p:nvPicPr>
        <p:blipFill rotWithShape="1">
          <a:blip r:embed="rId5"/>
          <a:srcRect/>
          <a:stretch>
            <a:fillRect/>
          </a:stretch>
        </p:blipFill>
        <p:spPr>
          <a:xfrm>
            <a:off x="382181" y="6059790"/>
            <a:ext cx="5231540" cy="3370010"/>
          </a:xfrm>
          <a:prstGeom prst="rect">
            <a:avLst/>
          </a:prstGeom>
          <a:noFill/>
          <a:ln>
            <a:noFill/>
          </a:ln>
        </p:spPr>
      </p:pic>
      <p:sp>
        <p:nvSpPr>
          <p:cNvPr id="2" name="TextBox 11">
            <a:extLst>
              <a:ext uri="{FF2B5EF4-FFF2-40B4-BE49-F238E27FC236}">
                <a16:creationId xmlns:a16="http://schemas.microsoft.com/office/drawing/2014/main" id="{182701A7-6918-D384-A9CD-3253EE7FD773}"/>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00EE00AB-8B9D-6F55-ECA9-F7A5ACCC31E4}"/>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92D32C6E-4649-7592-D642-1567A0477E6E}"/>
              </a:ext>
            </a:extLst>
          </p:cNvPr>
          <p:cNvSpPr txBox="1"/>
          <p:nvPr/>
        </p:nvSpPr>
        <p:spPr>
          <a:xfrm rot="16200000">
            <a:off x="1589958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14"/>
          <p:cNvGrpSpPr/>
          <p:nvPr/>
        </p:nvGrpSpPr>
        <p:grpSpPr>
          <a:xfrm>
            <a:off x="0" y="0"/>
            <a:ext cx="18288000" cy="10287000"/>
            <a:chOff x="0" y="0"/>
            <a:chExt cx="24384000" cy="13716000"/>
          </a:xfrm>
        </p:grpSpPr>
        <p:cxnSp>
          <p:nvCxnSpPr>
            <p:cNvPr id="429" name="Google Shape;429;p14"/>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30" name="Google Shape;430;p1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31" name="Google Shape;431;p1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433" name="Google Shape;433;p1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34" name="Google Shape;434;p14"/>
          <p:cNvGrpSpPr/>
          <p:nvPr/>
        </p:nvGrpSpPr>
        <p:grpSpPr>
          <a:xfrm>
            <a:off x="0" y="1019175"/>
            <a:ext cx="6051534" cy="9253538"/>
            <a:chOff x="0" y="0"/>
            <a:chExt cx="1308826" cy="2001355"/>
          </a:xfrm>
        </p:grpSpPr>
        <p:sp>
          <p:nvSpPr>
            <p:cNvPr id="435" name="Google Shape;435;p14"/>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36" name="Google Shape;436;p14"/>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37" name="Google Shape;437;p14"/>
          <p:cNvSpPr txBox="1"/>
          <p:nvPr/>
        </p:nvSpPr>
        <p:spPr>
          <a:xfrm>
            <a:off x="503933" y="1085848"/>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Downcycling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438" name="Google Shape;438;p14"/>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39" name="Google Shape;439;p14"/>
          <p:cNvGrpSpPr/>
          <p:nvPr/>
        </p:nvGrpSpPr>
        <p:grpSpPr>
          <a:xfrm>
            <a:off x="6543087" y="1033063"/>
            <a:ext cx="10020612" cy="11059246"/>
            <a:chOff x="-258113" y="-815964"/>
            <a:chExt cx="12801529" cy="14745654"/>
          </a:xfrm>
        </p:grpSpPr>
        <p:sp>
          <p:nvSpPr>
            <p:cNvPr id="440" name="Google Shape;440;p14"/>
            <p:cNvSpPr txBox="1"/>
            <p:nvPr/>
          </p:nvSpPr>
          <p:spPr>
            <a:xfrm>
              <a:off x="-258113" y="-815964"/>
              <a:ext cx="12801529" cy="14745654"/>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r>
                <a:rPr lang="en-US" sz="2800" b="1" i="0" u="none" strike="noStrike" cap="none">
                  <a:solidFill>
                    <a:srgbClr val="1E2328"/>
                  </a:solidFill>
                  <a:latin typeface="Montserrat"/>
                  <a:ea typeface="Montserrat"/>
                  <a:cs typeface="Montserrat"/>
                  <a:sym typeface="Montserrat"/>
                </a:rPr>
                <a:t>Downcycling: </a:t>
              </a:r>
              <a:endParaRPr sz="28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0" i="0" u="none" strike="noStrike" cap="none">
                  <a:solidFill>
                    <a:srgbClr val="1E2328"/>
                  </a:solidFill>
                  <a:latin typeface="Montserrat"/>
                  <a:ea typeface="Montserrat"/>
                  <a:cs typeface="Montserrat"/>
                  <a:sym typeface="Montserrat"/>
                </a:rPr>
                <a:t>Downcycling is the process of recycling materials into new products of lower quality or functionality than the original. This often happens because the materials degrade or become contaminated during the recycling process, making them unsuitable for higher-quality applications.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1E2328"/>
                  </a:solidFill>
                  <a:latin typeface="Montserrat"/>
                  <a:ea typeface="Montserrat"/>
                  <a:cs typeface="Montserrat"/>
                  <a:sym typeface="Montserrat"/>
                </a:rPr>
                <a:t>Key aspects of downcycling:</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Degradation of materials</a:t>
              </a:r>
              <a:r>
                <a:rPr lang="en-US" sz="2400" b="0" i="0" u="none" strike="noStrike" cap="none">
                  <a:solidFill>
                    <a:srgbClr val="1E2328"/>
                  </a:solidFill>
                  <a:latin typeface="Montserrat"/>
                  <a:ea typeface="Montserrat"/>
                  <a:cs typeface="Montserrat"/>
                  <a:sym typeface="Montserrat"/>
                </a:rPr>
                <a:t>: Some materials, such as plastics and paper, can only be recycled a limited number of times before their quality degrades. This is because the recycling process can break down the molecular structure of the materials, making them weaker and less durable.</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Contamination</a:t>
              </a:r>
              <a:r>
                <a:rPr lang="en-US" sz="2400" b="0" i="0" u="none" strike="noStrike" cap="none">
                  <a:solidFill>
                    <a:srgbClr val="1E2328"/>
                  </a:solidFill>
                  <a:latin typeface="Montserrat"/>
                  <a:ea typeface="Montserrat"/>
                  <a:cs typeface="Montserrat"/>
                  <a:sym typeface="Montserrat"/>
                </a:rPr>
                <a:t>: Recyclable materials can become contaminated with other substances, such as food waste, dirt, or other types of materials. This contamination can make it difficult or impossible to recycle the materials into high-quality products.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Technological limitations</a:t>
              </a:r>
              <a:r>
                <a:rPr lang="en-US" sz="2400" b="0" i="0" u="none" strike="noStrike" cap="none">
                  <a:solidFill>
                    <a:srgbClr val="1E2328"/>
                  </a:solidFill>
                  <a:latin typeface="Montserrat"/>
                  <a:ea typeface="Montserrat"/>
                  <a:cs typeface="Montserrat"/>
                  <a:sym typeface="Montserrat"/>
                </a:rPr>
                <a:t>: In some cases, there may be technological limitations that prevent the recycling of materials into high-quality products. For example, it may be difficult to remove certain types of inks or coatings from paper, making it impossible to recycle the paper into high-quality printing paper.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41" name="Google Shape;441;p14"/>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442" name="Google Shape;442;p14"/>
          <p:cNvGrpSpPr/>
          <p:nvPr/>
        </p:nvGrpSpPr>
        <p:grpSpPr>
          <a:xfrm>
            <a:off x="6736672" y="7285741"/>
            <a:ext cx="9601147" cy="1467259"/>
            <a:chOff x="0" y="114300"/>
            <a:chExt cx="12801529" cy="1956346"/>
          </a:xfrm>
        </p:grpSpPr>
        <p:sp>
          <p:nvSpPr>
            <p:cNvPr id="443" name="Google Shape;443;p14"/>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44" name="Google Shape;444;p14"/>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446" name="Google Shape;446;p14"/>
          <p:cNvPicPr preferRelativeResize="0"/>
          <p:nvPr/>
        </p:nvPicPr>
        <p:blipFill rotWithShape="1">
          <a:blip r:embed="rId5"/>
          <a:srcRect/>
          <a:stretch>
            <a:fillRect/>
          </a:stretch>
        </p:blipFill>
        <p:spPr>
          <a:xfrm>
            <a:off x="547335" y="6182724"/>
            <a:ext cx="5042810" cy="3291610"/>
          </a:xfrm>
          <a:prstGeom prst="rect">
            <a:avLst/>
          </a:prstGeom>
          <a:noFill/>
          <a:ln>
            <a:noFill/>
          </a:ln>
        </p:spPr>
      </p:pic>
      <p:sp>
        <p:nvSpPr>
          <p:cNvPr id="2" name="TextBox 11">
            <a:extLst>
              <a:ext uri="{FF2B5EF4-FFF2-40B4-BE49-F238E27FC236}">
                <a16:creationId xmlns:a16="http://schemas.microsoft.com/office/drawing/2014/main" id="{9F0617BF-A268-73BD-47C1-C2405DFA3DDC}"/>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B5710CBB-AE7E-0A00-4591-BEEB3AB30A10}"/>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9A08D441-AB4F-5260-5D68-8BEA91CF094D}"/>
              </a:ext>
            </a:extLst>
          </p:cNvPr>
          <p:cNvSpPr txBox="1"/>
          <p:nvPr/>
        </p:nvSpPr>
        <p:spPr>
          <a:xfrm rot="16200000">
            <a:off x="15884340" y="7496164"/>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15"/>
          <p:cNvGrpSpPr/>
          <p:nvPr/>
        </p:nvGrpSpPr>
        <p:grpSpPr>
          <a:xfrm>
            <a:off x="0" y="0"/>
            <a:ext cx="18288000" cy="10287000"/>
            <a:chOff x="0" y="0"/>
            <a:chExt cx="24384000" cy="13716000"/>
          </a:xfrm>
        </p:grpSpPr>
        <p:cxnSp>
          <p:nvCxnSpPr>
            <p:cNvPr id="454" name="Google Shape;454;p15"/>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55" name="Google Shape;455;p15"/>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56" name="Google Shape;456;p15"/>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458" name="Google Shape;458;p1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59" name="Google Shape;459;p15"/>
          <p:cNvGrpSpPr/>
          <p:nvPr/>
        </p:nvGrpSpPr>
        <p:grpSpPr>
          <a:xfrm>
            <a:off x="0" y="1019175"/>
            <a:ext cx="6051534" cy="9253538"/>
            <a:chOff x="0" y="0"/>
            <a:chExt cx="1308826" cy="2001355"/>
          </a:xfrm>
        </p:grpSpPr>
        <p:sp>
          <p:nvSpPr>
            <p:cNvPr id="460" name="Google Shape;460;p15"/>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1" name="Google Shape;461;p15"/>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62" name="Google Shape;462;p15"/>
          <p:cNvSpPr txBox="1"/>
          <p:nvPr/>
        </p:nvSpPr>
        <p:spPr>
          <a:xfrm>
            <a:off x="369146" y="735270"/>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Downcycling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463" name="Google Shape;463;p15"/>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64" name="Google Shape;464;p15"/>
          <p:cNvGrpSpPr/>
          <p:nvPr/>
        </p:nvGrpSpPr>
        <p:grpSpPr>
          <a:xfrm>
            <a:off x="6543087" y="1033063"/>
            <a:ext cx="10020612" cy="7127400"/>
            <a:chOff x="-258113" y="-815964"/>
            <a:chExt cx="12801529" cy="9503195"/>
          </a:xfrm>
        </p:grpSpPr>
        <p:sp>
          <p:nvSpPr>
            <p:cNvPr id="465" name="Google Shape;465;p15"/>
            <p:cNvSpPr txBox="1"/>
            <p:nvPr/>
          </p:nvSpPr>
          <p:spPr>
            <a:xfrm>
              <a:off x="-258113" y="-815964"/>
              <a:ext cx="12801529" cy="9503195"/>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Examples of downcycling:</a:t>
              </a: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Plastic downcycling</a:t>
              </a:r>
              <a:r>
                <a:rPr lang="en-US" sz="2400" b="0" i="0" u="none" strike="noStrike" cap="none">
                  <a:solidFill>
                    <a:srgbClr val="1E2328"/>
                  </a:solidFill>
                  <a:latin typeface="Montserrat"/>
                  <a:ea typeface="Montserrat"/>
                  <a:cs typeface="Montserrat"/>
                  <a:sym typeface="Montserrat"/>
                </a:rPr>
                <a:t>: Plastic bottles that are recycled multiple times may be downcycled into lower-quality products, such as plastic lumber, park benches, or carpet padding.</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Paper downcycling</a:t>
              </a:r>
              <a:r>
                <a:rPr lang="en-US" sz="2400" b="0" i="0" u="none" strike="noStrike" cap="none">
                  <a:solidFill>
                    <a:srgbClr val="1E2328"/>
                  </a:solidFill>
                  <a:latin typeface="Montserrat"/>
                  <a:ea typeface="Montserrat"/>
                  <a:cs typeface="Montserrat"/>
                  <a:sym typeface="Montserrat"/>
                </a:rPr>
                <a:t>: Paper that is recycled multiple times may be downcycled into lower-quality products, such as cardboard, paper towels, or toilet paper.</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Textile downcycling</a:t>
              </a:r>
              <a:r>
                <a:rPr lang="en-US" sz="2400" b="0" i="0" u="none" strike="noStrike" cap="none">
                  <a:solidFill>
                    <a:srgbClr val="1E2328"/>
                  </a:solidFill>
                  <a:latin typeface="Montserrat"/>
                  <a:ea typeface="Montserrat"/>
                  <a:cs typeface="Montserrat"/>
                  <a:sym typeface="Montserrat"/>
                </a:rPr>
                <a:t>: Used clothing that is recycled may be downcycled into lower-quality products, such as rags, insulation, or carpet fibers.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66" name="Google Shape;466;p15"/>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467" name="Google Shape;467;p15"/>
          <p:cNvGrpSpPr/>
          <p:nvPr/>
        </p:nvGrpSpPr>
        <p:grpSpPr>
          <a:xfrm>
            <a:off x="6736672" y="7285741"/>
            <a:ext cx="9601147" cy="1467259"/>
            <a:chOff x="0" y="114300"/>
            <a:chExt cx="12801529" cy="1956346"/>
          </a:xfrm>
        </p:grpSpPr>
        <p:sp>
          <p:nvSpPr>
            <p:cNvPr id="468" name="Google Shape;468;p15"/>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69" name="Google Shape;469;p15"/>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471" name="Google Shape;471;p15"/>
          <p:cNvPicPr preferRelativeResize="0"/>
          <p:nvPr/>
        </p:nvPicPr>
        <p:blipFill rotWithShape="1">
          <a:blip r:embed="rId5"/>
          <a:srcRect/>
          <a:stretch>
            <a:fillRect/>
          </a:stretch>
        </p:blipFill>
        <p:spPr>
          <a:xfrm>
            <a:off x="281023" y="6819902"/>
            <a:ext cx="5420754" cy="2911621"/>
          </a:xfrm>
          <a:prstGeom prst="rect">
            <a:avLst/>
          </a:prstGeom>
          <a:noFill/>
          <a:ln>
            <a:noFill/>
          </a:ln>
        </p:spPr>
      </p:pic>
      <p:sp>
        <p:nvSpPr>
          <p:cNvPr id="2" name="TextBox 11">
            <a:extLst>
              <a:ext uri="{FF2B5EF4-FFF2-40B4-BE49-F238E27FC236}">
                <a16:creationId xmlns:a16="http://schemas.microsoft.com/office/drawing/2014/main" id="{C75A4CF4-5507-72C4-2FE1-E3F79E16B293}"/>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BBC48F72-22F8-3E95-01D3-4DDD668D31FA}"/>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13C64DBF-B8F8-D9EE-4D3A-ED3A782A3726}"/>
              </a:ext>
            </a:extLst>
          </p:cNvPr>
          <p:cNvSpPr txBox="1"/>
          <p:nvPr/>
        </p:nvSpPr>
        <p:spPr>
          <a:xfrm rot="16200000">
            <a:off x="1586148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16"/>
          <p:cNvGrpSpPr/>
          <p:nvPr/>
        </p:nvGrpSpPr>
        <p:grpSpPr>
          <a:xfrm>
            <a:off x="0" y="0"/>
            <a:ext cx="18288000" cy="10287000"/>
            <a:chOff x="0" y="0"/>
            <a:chExt cx="24384000" cy="13716000"/>
          </a:xfrm>
        </p:grpSpPr>
        <p:cxnSp>
          <p:nvCxnSpPr>
            <p:cNvPr id="479" name="Google Shape;479;p16"/>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80" name="Google Shape;480;p16"/>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81" name="Google Shape;481;p16"/>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483" name="Google Shape;483;p16"/>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84" name="Google Shape;484;p16"/>
          <p:cNvGrpSpPr/>
          <p:nvPr/>
        </p:nvGrpSpPr>
        <p:grpSpPr>
          <a:xfrm>
            <a:off x="0" y="1019175"/>
            <a:ext cx="6051534" cy="9253538"/>
            <a:chOff x="0" y="0"/>
            <a:chExt cx="1308826" cy="2001355"/>
          </a:xfrm>
        </p:grpSpPr>
        <p:sp>
          <p:nvSpPr>
            <p:cNvPr id="485" name="Google Shape;485;p16"/>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86" name="Google Shape;486;p16"/>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87" name="Google Shape;487;p16"/>
          <p:cNvSpPr txBox="1"/>
          <p:nvPr/>
        </p:nvSpPr>
        <p:spPr>
          <a:xfrm>
            <a:off x="369146" y="735270"/>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Downcycling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488" name="Google Shape;488;p16"/>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89" name="Google Shape;489;p16"/>
          <p:cNvGrpSpPr/>
          <p:nvPr/>
        </p:nvGrpSpPr>
        <p:grpSpPr>
          <a:xfrm>
            <a:off x="6543087" y="1033063"/>
            <a:ext cx="10020612" cy="8886920"/>
            <a:chOff x="-258113" y="-815964"/>
            <a:chExt cx="12801529" cy="11849219"/>
          </a:xfrm>
        </p:grpSpPr>
        <p:sp>
          <p:nvSpPr>
            <p:cNvPr id="490" name="Google Shape;490;p16"/>
            <p:cNvSpPr txBox="1"/>
            <p:nvPr/>
          </p:nvSpPr>
          <p:spPr>
            <a:xfrm>
              <a:off x="-258113" y="-815964"/>
              <a:ext cx="12801529" cy="11849219"/>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Limitations of downcycling:</a:t>
              </a:r>
              <a:br>
                <a:rPr lang="en-US" sz="3200" b="1" i="0" u="none" strike="noStrike" cap="none">
                  <a:solidFill>
                    <a:srgbClr val="1E2328"/>
                  </a:solidFill>
                  <a:latin typeface="Montserrat"/>
                  <a:ea typeface="Montserrat"/>
                  <a:cs typeface="Montserrat"/>
                  <a:sym typeface="Montserrat"/>
                </a:rPr>
              </a:br>
              <a:endParaRPr sz="32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Lower quality products</a:t>
              </a:r>
              <a:r>
                <a:rPr lang="en-US" sz="2400" b="0" i="0" u="none" strike="noStrike" cap="none">
                  <a:solidFill>
                    <a:srgbClr val="1E2328"/>
                  </a:solidFill>
                  <a:latin typeface="Montserrat"/>
                  <a:ea typeface="Montserrat"/>
                  <a:cs typeface="Montserrat"/>
                  <a:sym typeface="Montserrat"/>
                </a:rPr>
                <a:t>: Downcycling results in products of lower quality or functionality than the original materials. This means that the downcycled products may not be as durable, long-lasting, or aesthetically pleasing as products made from virgin materials.</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Limited recyclability</a:t>
              </a:r>
              <a:r>
                <a:rPr lang="en-US" sz="2400" b="0" i="0" u="none" strike="noStrike" cap="none">
                  <a:solidFill>
                    <a:srgbClr val="1E2328"/>
                  </a:solidFill>
                  <a:latin typeface="Montserrat"/>
                  <a:ea typeface="Montserrat"/>
                  <a:cs typeface="Montserrat"/>
                  <a:sym typeface="Montserrat"/>
                </a:rPr>
                <a:t>: Downcycled materials may not be recyclable again, or they may only be recyclable a limited number of times. This means that downcycling can delay, but not eliminate, the need for disposal.</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1E2328"/>
                  </a:solidFill>
                  <a:latin typeface="Montserrat"/>
                  <a:ea typeface="Montserrat"/>
                  <a:cs typeface="Montserrat"/>
                  <a:sym typeface="Montserrat"/>
                </a:rPr>
                <a:t>Importance of downcycling:</a:t>
              </a:r>
              <a:br>
                <a:rPr lang="en-US" sz="2400" b="0" i="0" u="none" strike="noStrike" cap="none">
                  <a:solidFill>
                    <a:srgbClr val="1E2328"/>
                  </a:solidFill>
                  <a:latin typeface="Montserrat"/>
                  <a:ea typeface="Montserrat"/>
                  <a:cs typeface="Montserrat"/>
                  <a:sym typeface="Montserrat"/>
                </a:rPr>
              </a:b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0" i="0" u="none" strike="noStrike" cap="none">
                  <a:solidFill>
                    <a:srgbClr val="1E2328"/>
                  </a:solidFill>
                  <a:latin typeface="Montserrat"/>
                  <a:ea typeface="Montserrat"/>
                  <a:cs typeface="Montserrat"/>
                  <a:sym typeface="Montserrat"/>
                </a:rPr>
                <a:t>Despite its limitations, downcycling can still be a valuable part of the recycling process. It can help to reduce waste and conserve resources, even if the resulting products are not of the same quality as the original materials. </a:t>
              </a:r>
              <a:br>
                <a:rPr lang="en-US" sz="2400" b="0" i="0" u="none" strike="noStrike" cap="none">
                  <a:solidFill>
                    <a:srgbClr val="1E2328"/>
                  </a:solidFill>
                  <a:latin typeface="Montserrat"/>
                  <a:ea typeface="Montserrat"/>
                  <a:cs typeface="Montserrat"/>
                  <a:sym typeface="Montserrat"/>
                </a:rPr>
              </a:br>
              <a:r>
                <a:rPr lang="en-US" sz="2400" b="0" i="0" u="none" strike="noStrike" cap="none">
                  <a:solidFill>
                    <a:srgbClr val="1E2328"/>
                  </a:solidFill>
                  <a:latin typeface="Montserrat"/>
                  <a:ea typeface="Montserrat"/>
                  <a:cs typeface="Montserrat"/>
                  <a:sym typeface="Montserrat"/>
                </a:rPr>
                <a:t>Downcycling can also be a way to use materials that would otherwise be difficult or impossible to recycle.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91" name="Google Shape;491;p16"/>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492" name="Google Shape;492;p16"/>
          <p:cNvGrpSpPr/>
          <p:nvPr/>
        </p:nvGrpSpPr>
        <p:grpSpPr>
          <a:xfrm>
            <a:off x="6736672" y="7285741"/>
            <a:ext cx="9601147" cy="1467259"/>
            <a:chOff x="0" y="114300"/>
            <a:chExt cx="12801529" cy="1956346"/>
          </a:xfrm>
        </p:grpSpPr>
        <p:sp>
          <p:nvSpPr>
            <p:cNvPr id="493" name="Google Shape;493;p16"/>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494" name="Google Shape;494;p16"/>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496" name="Google Shape;496;p16"/>
          <p:cNvPicPr preferRelativeResize="0"/>
          <p:nvPr/>
        </p:nvPicPr>
        <p:blipFill rotWithShape="1">
          <a:blip r:embed="rId5"/>
          <a:srcRect/>
          <a:stretch>
            <a:fillRect/>
          </a:stretch>
        </p:blipFill>
        <p:spPr>
          <a:xfrm>
            <a:off x="412061" y="5773286"/>
            <a:ext cx="5244574" cy="3778444"/>
          </a:xfrm>
          <a:prstGeom prst="rect">
            <a:avLst/>
          </a:prstGeom>
          <a:noFill/>
          <a:ln>
            <a:noFill/>
          </a:ln>
        </p:spPr>
      </p:pic>
      <p:sp>
        <p:nvSpPr>
          <p:cNvPr id="2" name="TextBox 11">
            <a:extLst>
              <a:ext uri="{FF2B5EF4-FFF2-40B4-BE49-F238E27FC236}">
                <a16:creationId xmlns:a16="http://schemas.microsoft.com/office/drawing/2014/main" id="{421ABF66-78EF-51A2-142C-90424BAC6E3E}"/>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6C535EA6-786D-2F3A-D892-737D31E9BBF5}"/>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A610272A-7146-B8BF-9C3D-A62340073F0C}"/>
              </a:ext>
            </a:extLst>
          </p:cNvPr>
          <p:cNvSpPr txBox="1"/>
          <p:nvPr/>
        </p:nvSpPr>
        <p:spPr>
          <a:xfrm rot="16200000">
            <a:off x="15876720" y="7519055"/>
            <a:ext cx="320989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518"/>
        <p:cNvGrpSpPr/>
        <p:nvPr/>
      </p:nvGrpSpPr>
      <p:grpSpPr>
        <a:xfrm>
          <a:off x="0" y="0"/>
          <a:ext cx="0" cy="0"/>
          <a:chOff x="0" y="0"/>
          <a:chExt cx="0" cy="0"/>
        </a:xfrm>
      </p:grpSpPr>
      <p:grpSp>
        <p:nvGrpSpPr>
          <p:cNvPr id="519" name="Google Shape;519;p18"/>
          <p:cNvGrpSpPr/>
          <p:nvPr/>
        </p:nvGrpSpPr>
        <p:grpSpPr>
          <a:xfrm>
            <a:off x="0" y="0"/>
            <a:ext cx="18288000" cy="10287000"/>
            <a:chOff x="0" y="0"/>
            <a:chExt cx="24384000" cy="13716000"/>
          </a:xfrm>
        </p:grpSpPr>
        <p:cxnSp>
          <p:nvCxnSpPr>
            <p:cNvPr id="520" name="Google Shape;520;p1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521" name="Google Shape;521;p1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522" name="Google Shape;522;p1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524" name="Google Shape;524;p18"/>
          <p:cNvPicPr preferRelativeResize="0"/>
          <p:nvPr/>
        </p:nvPicPr>
        <p:blipFill rotWithShape="1">
          <a:blip r:embed="rId4"/>
          <a:srcRect t="3505" b="28145"/>
          <a:stretch>
            <a:fillRect/>
          </a:stretch>
        </p:blipFill>
        <p:spPr>
          <a:xfrm>
            <a:off x="8127431" y="1028700"/>
            <a:ext cx="8545347" cy="7210425"/>
          </a:xfrm>
          <a:prstGeom prst="rect">
            <a:avLst/>
          </a:prstGeom>
          <a:noFill/>
          <a:ln>
            <a:noFill/>
          </a:ln>
        </p:spPr>
      </p:pic>
      <p:cxnSp>
        <p:nvCxnSpPr>
          <p:cNvPr id="525" name="Google Shape;525;p1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526" name="Google Shape;526;p18"/>
          <p:cNvGrpSpPr/>
          <p:nvPr/>
        </p:nvGrpSpPr>
        <p:grpSpPr>
          <a:xfrm>
            <a:off x="1031566" y="6444757"/>
            <a:ext cx="7905019" cy="3842239"/>
            <a:chOff x="0" y="0"/>
            <a:chExt cx="6574461" cy="3678393"/>
          </a:xfrm>
        </p:grpSpPr>
        <p:sp>
          <p:nvSpPr>
            <p:cNvPr id="527" name="Google Shape;527;p18"/>
            <p:cNvSpPr/>
            <p:nvPr/>
          </p:nvSpPr>
          <p:spPr>
            <a:xfrm>
              <a:off x="0" y="0"/>
              <a:ext cx="6574461" cy="3678393"/>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28" name="Google Shape;528;p18"/>
            <p:cNvSpPr txBox="1"/>
            <p:nvPr/>
          </p:nvSpPr>
          <p:spPr>
            <a:xfrm>
              <a:off x="0" y="0"/>
              <a:ext cx="6574460" cy="3678393"/>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529" name="Google Shape;529;p18"/>
          <p:cNvSpPr txBox="1"/>
          <p:nvPr/>
        </p:nvSpPr>
        <p:spPr>
          <a:xfrm>
            <a:off x="1358340" y="6625388"/>
            <a:ext cx="3852940" cy="15721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FFFFFF"/>
                </a:solidFill>
                <a:latin typeface="DM Serif Display"/>
                <a:ea typeface="DM Serif Display"/>
                <a:cs typeface="DM Serif Display"/>
                <a:sym typeface="DM Serif Display"/>
              </a:rPr>
              <a:t>Why Upcycling?</a:t>
            </a:r>
            <a:endParaRPr sz="6000" b="0" i="0" u="none" strike="noStrike" cap="none">
              <a:solidFill>
                <a:srgbClr val="FFFFFF"/>
              </a:solidFill>
              <a:latin typeface="DM Serif Display"/>
              <a:ea typeface="DM Serif Display"/>
              <a:cs typeface="DM Serif Display"/>
              <a:sym typeface="DM Serif Display"/>
            </a:endParaRPr>
          </a:p>
        </p:txBody>
      </p:sp>
      <p:cxnSp>
        <p:nvCxnSpPr>
          <p:cNvPr id="530" name="Google Shape;530;p18"/>
          <p:cNvCxnSpPr/>
          <p:nvPr/>
        </p:nvCxnSpPr>
        <p:spPr>
          <a:xfrm>
            <a:off x="1358340" y="8691744"/>
            <a:ext cx="719041" cy="4762"/>
          </a:xfrm>
          <a:prstGeom prst="straightConnector1">
            <a:avLst/>
          </a:prstGeom>
          <a:noFill/>
          <a:ln w="9525" cap="flat" cmpd="sng">
            <a:solidFill>
              <a:srgbClr val="FFFFFF"/>
            </a:solidFill>
            <a:prstDash val="solid"/>
            <a:round/>
            <a:headEnd type="none" w="sm" len="sm"/>
            <a:tailEnd type="none" w="sm" len="sm"/>
          </a:ln>
        </p:spPr>
      </p:cxnSp>
      <p:sp>
        <p:nvSpPr>
          <p:cNvPr id="531" name="Google Shape;531;p18"/>
          <p:cNvSpPr txBox="1"/>
          <p:nvPr/>
        </p:nvSpPr>
        <p:spPr>
          <a:xfrm>
            <a:off x="1035119" y="1267165"/>
            <a:ext cx="6413126" cy="419582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r>
              <a:rPr lang="en-US" sz="2200" b="1" i="0" u="none" strike="noStrike" cap="none">
                <a:solidFill>
                  <a:srgbClr val="1E2328"/>
                </a:solidFill>
                <a:latin typeface="Montserrat"/>
                <a:ea typeface="Montserrat"/>
                <a:cs typeface="Montserrat"/>
                <a:sym typeface="Montserrat"/>
              </a:rPr>
              <a:t>Resource efficiency</a:t>
            </a:r>
            <a:r>
              <a:rPr lang="en-US" sz="2200" b="0" i="0" u="none" strike="noStrike" cap="none">
                <a:solidFill>
                  <a:srgbClr val="1E2328"/>
                </a:solidFill>
                <a:latin typeface="Montserrat"/>
                <a:ea typeface="Montserrat"/>
                <a:cs typeface="Montserrat"/>
                <a:sym typeface="Montserrat"/>
              </a:rPr>
              <a:t>: </a:t>
            </a: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r>
              <a:rPr lang="en-US" sz="2200" b="0" i="0" u="none" strike="noStrike" cap="none">
                <a:solidFill>
                  <a:srgbClr val="1E2328"/>
                </a:solidFill>
                <a:latin typeface="Montserrat"/>
                <a:ea typeface="Montserrat"/>
                <a:cs typeface="Montserrat"/>
                <a:sym typeface="Montserrat"/>
              </a:rPr>
              <a:t>Less energy consumption compared to recycling.</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r>
              <a:rPr lang="en-US" sz="2200" b="1" i="0" u="none" strike="noStrike" cap="none">
                <a:solidFill>
                  <a:srgbClr val="1E2328"/>
                </a:solidFill>
                <a:latin typeface="Montserrat"/>
                <a:ea typeface="Montserrat"/>
                <a:cs typeface="Montserrat"/>
                <a:sym typeface="Montserrat"/>
              </a:rPr>
              <a:t>Creativity</a:t>
            </a:r>
            <a:r>
              <a:rPr lang="en-US" sz="2200" b="0" i="0" u="none" strike="noStrike" cap="none">
                <a:solidFill>
                  <a:srgbClr val="1E2328"/>
                </a:solidFill>
                <a:latin typeface="Montserrat"/>
                <a:ea typeface="Montserrat"/>
                <a:cs typeface="Montserrat"/>
                <a:sym typeface="Montserrat"/>
              </a:rPr>
              <a:t>: </a:t>
            </a: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r>
              <a:rPr lang="en-US" sz="2200" b="0" i="0" u="none" strike="noStrike" cap="none">
                <a:solidFill>
                  <a:srgbClr val="1E2328"/>
                </a:solidFill>
                <a:latin typeface="Montserrat"/>
                <a:ea typeface="Montserrat"/>
                <a:cs typeface="Montserrat"/>
                <a:sym typeface="Montserrat"/>
              </a:rPr>
              <a:t>Creating unique, personalized products.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r>
              <a:rPr lang="en-US" sz="2200" b="1" i="0" u="none" strike="noStrike" cap="none">
                <a:solidFill>
                  <a:srgbClr val="1E2328"/>
                </a:solidFill>
                <a:latin typeface="Montserrat"/>
                <a:ea typeface="Montserrat"/>
                <a:cs typeface="Montserrat"/>
                <a:sym typeface="Montserrat"/>
              </a:rPr>
              <a:t>Sustainability</a:t>
            </a:r>
            <a:r>
              <a:rPr lang="en-US" sz="2200" b="0" i="0" u="none" strike="noStrike" cap="none">
                <a:solidFill>
                  <a:srgbClr val="1E2328"/>
                </a:solidFill>
                <a:latin typeface="Montserrat"/>
                <a:ea typeface="Montserrat"/>
                <a:cs typeface="Montserrat"/>
                <a:sym typeface="Montserrat"/>
              </a:rPr>
              <a:t>: </a:t>
            </a: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r>
              <a:rPr lang="en-US" sz="2200" b="0" i="0" u="none" strike="noStrike" cap="none">
                <a:solidFill>
                  <a:srgbClr val="1E2328"/>
                </a:solidFill>
                <a:latin typeface="Montserrat"/>
                <a:ea typeface="Montserrat"/>
                <a:cs typeface="Montserrat"/>
                <a:sym typeface="Montserrat"/>
              </a:rPr>
              <a:t>Reduces waste and minimizes environmental impact.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 name="TextBox 11">
            <a:extLst>
              <a:ext uri="{FF2B5EF4-FFF2-40B4-BE49-F238E27FC236}">
                <a16:creationId xmlns:a16="http://schemas.microsoft.com/office/drawing/2014/main" id="{5B4AA1A1-FCC7-0DD4-DED6-9AFA6B3DFD48}"/>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02A3D4B7-3561-B382-995F-A2D7DDDE6E2F}"/>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E48E8D3E-0B05-1EC1-F0A6-B02463AD5EC1}"/>
              </a:ext>
            </a:extLst>
          </p:cNvPr>
          <p:cNvSpPr txBox="1"/>
          <p:nvPr/>
        </p:nvSpPr>
        <p:spPr>
          <a:xfrm rot="16200000">
            <a:off x="15876720" y="7519055"/>
            <a:ext cx="320989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9"/>
          <p:cNvSpPr/>
          <p:nvPr/>
        </p:nvSpPr>
        <p:spPr>
          <a:xfrm>
            <a:off x="16670568" y="1620"/>
            <a:ext cx="12668" cy="10287001"/>
          </a:xfrm>
          <a:custGeom>
            <a:avLst/>
            <a:gdLst/>
            <a:ahLst/>
            <a:cxnLst/>
            <a:rect l="l" t="t" r="r" b="b"/>
            <a:pathLst>
              <a:path w="16891" h="13716001" extrusionOk="0">
                <a:moveTo>
                  <a:pt x="0" y="13716001"/>
                </a:moveTo>
                <a:lnTo>
                  <a:pt x="0" y="0"/>
                </a:lnTo>
                <a:lnTo>
                  <a:pt x="16891" y="0"/>
                </a:lnTo>
                <a:lnTo>
                  <a:pt x="16891" y="13716001"/>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9" name="Google Shape;539;p19"/>
          <p:cNvSpPr/>
          <p:nvPr/>
        </p:nvSpPr>
        <p:spPr>
          <a:xfrm rot="10800000">
            <a:off x="-1620" y="1016032"/>
            <a:ext cx="18288001" cy="12668"/>
          </a:xfrm>
          <a:custGeom>
            <a:avLst/>
            <a:gdLst/>
            <a:ahLst/>
            <a:cxnLst/>
            <a:rect l="l" t="t" r="r" b="b"/>
            <a:pathLst>
              <a:path w="24384001" h="16891" extrusionOk="0">
                <a:moveTo>
                  <a:pt x="0" y="0"/>
                </a:moveTo>
                <a:lnTo>
                  <a:pt x="24384001" y="0"/>
                </a:lnTo>
                <a:lnTo>
                  <a:pt x="24384001" y="16891"/>
                </a:lnTo>
                <a:lnTo>
                  <a:pt x="0" y="16891"/>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0" name="Google Shape;540;p19"/>
          <p:cNvSpPr/>
          <p:nvPr/>
        </p:nvSpPr>
        <p:spPr>
          <a:xfrm>
            <a:off x="16675330" y="1028700"/>
            <a:ext cx="1612677" cy="1612678"/>
          </a:xfrm>
          <a:custGeom>
            <a:avLst/>
            <a:gdLst/>
            <a:ahLst/>
            <a:cxnLst/>
            <a:rect l="l" t="t" r="r" b="b"/>
            <a:pathLst>
              <a:path w="2150237" h="2150237" extrusionOk="0">
                <a:moveTo>
                  <a:pt x="0" y="0"/>
                </a:moveTo>
                <a:lnTo>
                  <a:pt x="2150237" y="0"/>
                </a:lnTo>
                <a:lnTo>
                  <a:pt x="2150237" y="2150237"/>
                </a:lnTo>
                <a:lnTo>
                  <a:pt x="0" y="2150237"/>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1" name="Google Shape;541;p19"/>
          <p:cNvSpPr/>
          <p:nvPr/>
        </p:nvSpPr>
        <p:spPr>
          <a:xfrm rot="10800000">
            <a:off x="1" y="1019174"/>
            <a:ext cx="18288000" cy="9525"/>
          </a:xfrm>
          <a:custGeom>
            <a:avLst/>
            <a:gdLst/>
            <a:ahLst/>
            <a:cxnLst/>
            <a:rect l="l" t="t" r="r" b="b"/>
            <a:pathLst>
              <a:path w="24384000" h="12700" extrusionOk="0">
                <a:moveTo>
                  <a:pt x="0" y="0"/>
                </a:moveTo>
                <a:lnTo>
                  <a:pt x="24384000" y="0"/>
                </a:lnTo>
                <a:lnTo>
                  <a:pt x="24384000" y="12700"/>
                </a:lnTo>
                <a:lnTo>
                  <a:pt x="0" y="127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2" name="Google Shape;542;p19"/>
          <p:cNvSpPr/>
          <p:nvPr/>
        </p:nvSpPr>
        <p:spPr>
          <a:xfrm rot="22765">
            <a:off x="8784470" y="3319872"/>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3" name="Google Shape;543;p19"/>
          <p:cNvSpPr/>
          <p:nvPr/>
        </p:nvSpPr>
        <p:spPr>
          <a:xfrm>
            <a:off x="1923300" y="4506092"/>
            <a:ext cx="3458730" cy="52094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4" name="Google Shape;544;p19"/>
          <p:cNvSpPr/>
          <p:nvPr/>
        </p:nvSpPr>
        <p:spPr>
          <a:xfrm>
            <a:off x="5584190" y="4506091"/>
            <a:ext cx="3458730" cy="5195121"/>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5"/>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5" name="Google Shape;545;p19"/>
          <p:cNvSpPr/>
          <p:nvPr/>
        </p:nvSpPr>
        <p:spPr>
          <a:xfrm>
            <a:off x="321446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6"/>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6" name="Google Shape;546;p19"/>
          <p:cNvSpPr/>
          <p:nvPr/>
        </p:nvSpPr>
        <p:spPr>
          <a:xfrm>
            <a:off x="687535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7"/>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7" name="Google Shape;547;p19"/>
          <p:cNvSpPr/>
          <p:nvPr/>
        </p:nvSpPr>
        <p:spPr>
          <a:xfrm rot="22765">
            <a:off x="3294776" y="6233702"/>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8" name="Google Shape;548;p19"/>
          <p:cNvSpPr/>
          <p:nvPr/>
        </p:nvSpPr>
        <p:spPr>
          <a:xfrm rot="22765">
            <a:off x="6954026" y="624087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9" name="Google Shape;549;p19"/>
          <p:cNvSpPr/>
          <p:nvPr/>
        </p:nvSpPr>
        <p:spPr>
          <a:xfrm>
            <a:off x="9245080" y="4506092"/>
            <a:ext cx="3458730" cy="52094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0" name="Google Shape;550;p19"/>
          <p:cNvSpPr/>
          <p:nvPr/>
        </p:nvSpPr>
        <p:spPr>
          <a:xfrm>
            <a:off x="1053624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6"/>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1" name="Google Shape;551;p19"/>
          <p:cNvSpPr/>
          <p:nvPr/>
        </p:nvSpPr>
        <p:spPr>
          <a:xfrm rot="22765">
            <a:off x="10614916" y="625522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2" name="Google Shape;552;p19"/>
          <p:cNvSpPr/>
          <p:nvPr/>
        </p:nvSpPr>
        <p:spPr>
          <a:xfrm>
            <a:off x="12905970" y="4506092"/>
            <a:ext cx="3458730" cy="52094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5"/>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3" name="Google Shape;553;p19"/>
          <p:cNvSpPr/>
          <p:nvPr/>
        </p:nvSpPr>
        <p:spPr>
          <a:xfrm>
            <a:off x="1419713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7"/>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4" name="Google Shape;554;p19"/>
          <p:cNvSpPr/>
          <p:nvPr/>
        </p:nvSpPr>
        <p:spPr>
          <a:xfrm rot="22765">
            <a:off x="14275806" y="624087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6" name="Google Shape;556;p19"/>
          <p:cNvSpPr txBox="1"/>
          <p:nvPr/>
        </p:nvSpPr>
        <p:spPr>
          <a:xfrm>
            <a:off x="1031566" y="1490554"/>
            <a:ext cx="15333134" cy="1572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1E2328"/>
                </a:solidFill>
                <a:latin typeface="DM Serif Display"/>
                <a:ea typeface="DM Serif Display"/>
                <a:cs typeface="DM Serif Display"/>
                <a:sym typeface="DM Serif Display"/>
              </a:rPr>
              <a:t>Environmental Impact of the Fashion Industry – Key Statistics</a:t>
            </a:r>
            <a:endParaRPr sz="6000" b="0" i="0" u="none" strike="noStrike" cap="none">
              <a:solidFill>
                <a:srgbClr val="1E2328"/>
              </a:solidFill>
              <a:latin typeface="DM Serif Display"/>
              <a:ea typeface="DM Serif Display"/>
              <a:cs typeface="DM Serif Display"/>
              <a:sym typeface="DM Serif Display"/>
            </a:endParaRPr>
          </a:p>
        </p:txBody>
      </p:sp>
      <p:sp>
        <p:nvSpPr>
          <p:cNvPr id="557" name="Google Shape;557;p19"/>
          <p:cNvSpPr txBox="1"/>
          <p:nvPr/>
        </p:nvSpPr>
        <p:spPr>
          <a:xfrm>
            <a:off x="2029221" y="5176623"/>
            <a:ext cx="3250169" cy="43941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dirty="0">
                <a:solidFill>
                  <a:srgbClr val="FFFFFF"/>
                </a:solidFill>
                <a:latin typeface="DM Serif Display"/>
                <a:ea typeface="DM Serif Display"/>
                <a:cs typeface="DM Serif Display"/>
                <a:sym typeface="DM Serif Display"/>
              </a:rPr>
              <a:t>Global Emissions</a:t>
            </a:r>
            <a:endParaRPr sz="2500" b="0" i="0" u="none" strike="noStrike" cap="none" dirty="0">
              <a:solidFill>
                <a:srgbClr val="FFFFFF"/>
              </a:solidFill>
              <a:latin typeface="DM Serif Display"/>
              <a:ea typeface="DM Serif Display"/>
              <a:cs typeface="DM Serif Display"/>
              <a:sym typeface="DM Serif Display"/>
            </a:endParaRPr>
          </a:p>
        </p:txBody>
      </p:sp>
      <p:sp>
        <p:nvSpPr>
          <p:cNvPr id="558" name="Google Shape;558;p19"/>
          <p:cNvSpPr txBox="1"/>
          <p:nvPr/>
        </p:nvSpPr>
        <p:spPr>
          <a:xfrm>
            <a:off x="321446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9" name="Google Shape;559;p19"/>
          <p:cNvSpPr txBox="1"/>
          <p:nvPr/>
        </p:nvSpPr>
        <p:spPr>
          <a:xfrm>
            <a:off x="687535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0" name="Google Shape;560;p19"/>
          <p:cNvSpPr txBox="1"/>
          <p:nvPr/>
        </p:nvSpPr>
        <p:spPr>
          <a:xfrm>
            <a:off x="5689043" y="5165621"/>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dirty="0">
                <a:solidFill>
                  <a:srgbClr val="FFFFFF"/>
                </a:solidFill>
                <a:latin typeface="DM Serif Display"/>
                <a:ea typeface="DM Serif Display"/>
                <a:cs typeface="DM Serif Display"/>
                <a:sym typeface="DM Serif Display"/>
              </a:rPr>
              <a:t>Water Usage</a:t>
            </a:r>
            <a:endParaRPr sz="2500" b="0" i="0" u="none" strike="noStrike" cap="none" dirty="0">
              <a:solidFill>
                <a:srgbClr val="FFFFFF"/>
              </a:solidFill>
              <a:latin typeface="DM Serif Display"/>
              <a:ea typeface="DM Serif Display"/>
              <a:cs typeface="DM Serif Display"/>
              <a:sym typeface="DM Serif Display"/>
            </a:endParaRPr>
          </a:p>
        </p:txBody>
      </p:sp>
      <p:sp>
        <p:nvSpPr>
          <p:cNvPr id="561" name="Google Shape;561;p19"/>
          <p:cNvSpPr txBox="1"/>
          <p:nvPr/>
        </p:nvSpPr>
        <p:spPr>
          <a:xfrm>
            <a:off x="2002719" y="6245608"/>
            <a:ext cx="3250200" cy="295465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600"/>
              <a:buFont typeface="Arial" panose="020B0604020202020204"/>
              <a:buNone/>
            </a:pPr>
            <a:r>
              <a:rPr lang="en-US" sz="1600" b="0" i="0" u="none" strike="noStrike" cap="none">
                <a:solidFill>
                  <a:srgbClr val="FFFFFF"/>
                </a:solidFill>
                <a:latin typeface="Montserrat"/>
                <a:ea typeface="Montserrat"/>
                <a:cs typeface="Montserrat"/>
                <a:sym typeface="Montserrat"/>
              </a:rPr>
              <a:t>The fashion industry is responsible for approximately 10% of global carbon dioxide emissions annually, making it one of the most polluting industries, surpassing international flights and maritime shipping combined</a:t>
            </a:r>
            <a:endParaRPr sz="1600" b="0" i="0" u="none" strike="noStrike" cap="none">
              <a:solidFill>
                <a:srgbClr val="FFFFFF"/>
              </a:solidFill>
              <a:latin typeface="Montserrat"/>
              <a:ea typeface="Montserrat"/>
              <a:cs typeface="Montserrat"/>
              <a:sym typeface="Montserrat"/>
            </a:endParaRPr>
          </a:p>
        </p:txBody>
      </p:sp>
      <p:sp>
        <p:nvSpPr>
          <p:cNvPr id="562" name="Google Shape;562;p19"/>
          <p:cNvSpPr txBox="1"/>
          <p:nvPr/>
        </p:nvSpPr>
        <p:spPr>
          <a:xfrm>
            <a:off x="6120277" y="6264682"/>
            <a:ext cx="2574218" cy="274049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panose="020B0604020202020204"/>
              <a:buNone/>
            </a:pPr>
            <a:r>
              <a:rPr lang="en-US" sz="1800" b="0" i="0" u="none" strike="noStrike" cap="none">
                <a:solidFill>
                  <a:srgbClr val="FFFFFF"/>
                </a:solidFill>
                <a:latin typeface="Montserrat"/>
                <a:ea typeface="Montserrat"/>
                <a:cs typeface="Montserrat"/>
                <a:sym typeface="Montserrat"/>
              </a:rPr>
              <a:t>Producing one kilogram of cotton requires 20,000 liters of water, which is equivalent to producing a single </a:t>
            </a:r>
            <a:br>
              <a:rPr lang="en-US" sz="1800" b="0" i="0" u="none" strike="noStrike" cap="none">
                <a:solidFill>
                  <a:srgbClr val="FFFFFF"/>
                </a:solidFill>
                <a:latin typeface="Montserrat"/>
                <a:ea typeface="Montserrat"/>
                <a:cs typeface="Montserrat"/>
                <a:sym typeface="Montserrat"/>
              </a:rPr>
            </a:br>
            <a:r>
              <a:rPr lang="en-US" sz="1800" b="0" i="0" u="none" strike="noStrike" cap="none">
                <a:solidFill>
                  <a:srgbClr val="FFFFFF"/>
                </a:solidFill>
                <a:latin typeface="Montserrat"/>
                <a:ea typeface="Montserrat"/>
                <a:cs typeface="Montserrat"/>
                <a:sym typeface="Montserrat"/>
              </a:rPr>
              <a:t>T-shirt and a pair of jeans</a:t>
            </a:r>
            <a:endParaRPr sz="1800" b="0" i="0" u="none" strike="noStrike" cap="none">
              <a:solidFill>
                <a:srgbClr val="FFFFFF"/>
              </a:solidFill>
              <a:latin typeface="Montserrat"/>
              <a:ea typeface="Montserrat"/>
              <a:cs typeface="Montserrat"/>
              <a:sym typeface="Montserrat"/>
            </a:endParaRPr>
          </a:p>
        </p:txBody>
      </p:sp>
      <p:sp>
        <p:nvSpPr>
          <p:cNvPr id="563" name="Google Shape;563;p19"/>
          <p:cNvSpPr txBox="1"/>
          <p:nvPr/>
        </p:nvSpPr>
        <p:spPr>
          <a:xfrm>
            <a:off x="9349933" y="5144819"/>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dirty="0">
                <a:solidFill>
                  <a:srgbClr val="FFFFFF"/>
                </a:solidFill>
                <a:latin typeface="DM Serif Display"/>
                <a:ea typeface="DM Serif Display"/>
                <a:cs typeface="DM Serif Display"/>
                <a:sym typeface="DM Serif Display"/>
              </a:rPr>
              <a:t>Textile Waste</a:t>
            </a:r>
            <a:endParaRPr sz="2500" b="0" i="0" u="none" strike="noStrike" cap="none" dirty="0">
              <a:solidFill>
                <a:srgbClr val="FFFFFF"/>
              </a:solidFill>
              <a:latin typeface="DM Serif Display"/>
              <a:ea typeface="DM Serif Display"/>
              <a:cs typeface="DM Serif Display"/>
              <a:sym typeface="DM Serif Display"/>
            </a:endParaRPr>
          </a:p>
        </p:txBody>
      </p:sp>
      <p:sp>
        <p:nvSpPr>
          <p:cNvPr id="564" name="Google Shape;564;p19"/>
          <p:cNvSpPr txBox="1"/>
          <p:nvPr/>
        </p:nvSpPr>
        <p:spPr>
          <a:xfrm>
            <a:off x="9372910" y="6231289"/>
            <a:ext cx="3227261" cy="3276666"/>
          </a:xfrm>
          <a:prstGeom prst="rect">
            <a:avLst/>
          </a:prstGeom>
          <a:noFill/>
          <a:ln>
            <a:noFill/>
          </a:ln>
        </p:spPr>
        <p:txBody>
          <a:bodyPr spcFirstLastPara="1" wrap="square" lIns="0" tIns="0" rIns="0" bIns="0" anchor="t" anchorCtr="0">
            <a:spAutoFit/>
          </a:bodyPr>
          <a:lstStyle/>
          <a:p>
            <a:pPr marL="0" marR="0" lvl="0" indent="0" algn="ctr" rtl="0">
              <a:lnSpc>
                <a:spcPct val="169000"/>
              </a:lnSpc>
              <a:spcBef>
                <a:spcPts val="0"/>
              </a:spcBef>
              <a:spcAft>
                <a:spcPts val="0"/>
              </a:spcAft>
              <a:buClr>
                <a:srgbClr val="000000"/>
              </a:buClr>
              <a:buSzPts val="1400"/>
              <a:buFont typeface="Arial" panose="020B0604020202020204"/>
              <a:buNone/>
            </a:pPr>
            <a:r>
              <a:rPr lang="en-US" sz="1400" b="0" i="0" u="none" strike="noStrike" cap="none" dirty="0">
                <a:solidFill>
                  <a:srgbClr val="FFFFFF"/>
                </a:solidFill>
                <a:latin typeface="Montserrat"/>
                <a:ea typeface="Montserrat"/>
                <a:cs typeface="Montserrat"/>
                <a:sym typeface="Montserrat"/>
              </a:rPr>
              <a:t>Globally, an estimated 92 million tons of textile waste is generated each year. </a:t>
            </a:r>
            <a:r>
              <a:rPr lang="pl-PL" sz="1400" b="0" i="0" u="none" strike="noStrike" cap="none" dirty="0">
                <a:solidFill>
                  <a:srgbClr val="FFFFFF"/>
                </a:solidFill>
                <a:latin typeface="Montserrat"/>
                <a:ea typeface="Montserrat"/>
                <a:cs typeface="Montserrat"/>
                <a:sym typeface="Montserrat"/>
              </a:rPr>
              <a:t>It </a:t>
            </a:r>
            <a:r>
              <a:rPr lang="en-US" sz="1400" b="0" i="0" u="none" strike="noStrike" cap="none" dirty="0">
                <a:solidFill>
                  <a:srgbClr val="FFFFFF"/>
                </a:solidFill>
                <a:latin typeface="Montserrat"/>
                <a:ea typeface="Montserrat"/>
                <a:cs typeface="Montserrat"/>
                <a:sym typeface="Montserrat"/>
              </a:rPr>
              <a:t>is projected to increase to 134 million tons by 2030</a:t>
            </a:r>
            <a:r>
              <a:rPr lang="pl-PL" sz="1400" b="0" i="0" u="none" strike="noStrike" cap="none" dirty="0">
                <a:solidFill>
                  <a:srgbClr val="FFFFFF"/>
                </a:solidFill>
                <a:latin typeface="Montserrat"/>
                <a:ea typeface="Montserrat"/>
                <a:cs typeface="Montserrat"/>
                <a:sym typeface="Montserrat"/>
              </a:rPr>
              <a:t>. </a:t>
            </a:r>
            <a:br>
              <a:rPr lang="pl-PL" sz="1400" b="0" i="0" u="none" strike="noStrike" cap="none" dirty="0">
                <a:solidFill>
                  <a:srgbClr val="FFFFFF"/>
                </a:solidFill>
                <a:latin typeface="Montserrat"/>
                <a:ea typeface="Montserrat"/>
                <a:cs typeface="Montserrat"/>
                <a:sym typeface="Montserrat"/>
              </a:rPr>
            </a:br>
            <a:r>
              <a:rPr lang="en-US" sz="1400" b="0" i="0" u="none" strike="noStrike" cap="none" dirty="0">
                <a:solidFill>
                  <a:srgbClr val="FFFFFF"/>
                </a:solidFill>
                <a:latin typeface="Montserrat"/>
                <a:ea typeface="Montserrat"/>
                <a:cs typeface="Montserrat"/>
                <a:sym typeface="Montserrat"/>
              </a:rPr>
              <a:t>In Europe</a:t>
            </a:r>
            <a:r>
              <a:rPr lang="pl-PL" sz="1400" b="0" i="0" u="none" strike="noStrike" cap="none" dirty="0">
                <a:solidFill>
                  <a:srgbClr val="FFFFFF"/>
                </a:solidFill>
                <a:latin typeface="Montserrat"/>
                <a:ea typeface="Montserrat"/>
                <a:cs typeface="Montserrat"/>
                <a:sym typeface="Montserrat"/>
              </a:rPr>
              <a:t> &gt;</a:t>
            </a:r>
            <a:r>
              <a:rPr lang="en-US" sz="1400" b="0" i="0" u="none" strike="noStrike" cap="none" dirty="0">
                <a:solidFill>
                  <a:srgbClr val="FFFFFF"/>
                </a:solidFill>
                <a:latin typeface="Montserrat"/>
                <a:ea typeface="Montserrat"/>
                <a:cs typeface="Montserrat"/>
                <a:sym typeface="Montserrat"/>
              </a:rPr>
              <a:t> 50% of used clothes are collected for reuse or recycling, </a:t>
            </a:r>
            <a:br>
              <a:rPr lang="pl-PL" sz="1400" b="0" i="0" u="none" strike="noStrike" cap="none" dirty="0">
                <a:solidFill>
                  <a:srgbClr val="FFFFFF"/>
                </a:solidFill>
                <a:latin typeface="Montserrat"/>
                <a:ea typeface="Montserrat"/>
                <a:cs typeface="Montserrat"/>
                <a:sym typeface="Montserrat"/>
              </a:rPr>
            </a:br>
            <a:r>
              <a:rPr lang="en-US" sz="1400" b="0" i="0" u="none" strike="noStrike" cap="none" dirty="0">
                <a:solidFill>
                  <a:srgbClr val="FFFFFF"/>
                </a:solidFill>
                <a:latin typeface="Montserrat"/>
                <a:ea typeface="Montserrat"/>
                <a:cs typeface="Montserrat"/>
                <a:sym typeface="Montserrat"/>
              </a:rPr>
              <a:t>and only 1% is recycled into new garments due to technological limitations</a:t>
            </a:r>
            <a:endParaRPr sz="1400" b="0" i="0" u="none" strike="noStrike" cap="none" dirty="0">
              <a:solidFill>
                <a:srgbClr val="FFFFFF"/>
              </a:solidFill>
              <a:latin typeface="Montserrat"/>
              <a:ea typeface="Montserrat"/>
              <a:cs typeface="Montserrat"/>
              <a:sym typeface="Montserrat"/>
            </a:endParaRPr>
          </a:p>
        </p:txBody>
      </p:sp>
      <p:sp>
        <p:nvSpPr>
          <p:cNvPr id="565" name="Google Shape;565;p19"/>
          <p:cNvSpPr txBox="1"/>
          <p:nvPr/>
        </p:nvSpPr>
        <p:spPr>
          <a:xfrm>
            <a:off x="13010250" y="5160026"/>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dirty="0">
                <a:solidFill>
                  <a:srgbClr val="FFFFFF"/>
                </a:solidFill>
                <a:latin typeface="DM Serif Display"/>
                <a:ea typeface="DM Serif Display"/>
                <a:cs typeface="DM Serif Display"/>
                <a:sym typeface="DM Serif Display"/>
              </a:rPr>
              <a:t>Chemical Pollution</a:t>
            </a:r>
            <a:endParaRPr sz="2500" b="0" i="0" u="none" strike="noStrike" cap="none" dirty="0">
              <a:solidFill>
                <a:srgbClr val="FFFFFF"/>
              </a:solidFill>
              <a:latin typeface="DM Serif Display"/>
              <a:ea typeface="DM Serif Display"/>
              <a:cs typeface="DM Serif Display"/>
              <a:sym typeface="DM Serif Display"/>
            </a:endParaRPr>
          </a:p>
        </p:txBody>
      </p:sp>
      <p:sp>
        <p:nvSpPr>
          <p:cNvPr id="566" name="Google Shape;566;p19"/>
          <p:cNvSpPr txBox="1"/>
          <p:nvPr/>
        </p:nvSpPr>
        <p:spPr>
          <a:xfrm>
            <a:off x="13199165" y="6241890"/>
            <a:ext cx="2878371" cy="258532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600"/>
              <a:buFont typeface="Arial" panose="020B0604020202020204"/>
              <a:buNone/>
            </a:pPr>
            <a:r>
              <a:rPr lang="en-US" sz="1600" b="0" i="0" u="none" strike="noStrike" cap="none" dirty="0">
                <a:solidFill>
                  <a:srgbClr val="FFFFFF"/>
                </a:solidFill>
                <a:latin typeface="Montserrat"/>
                <a:ea typeface="Montserrat"/>
                <a:cs typeface="Montserrat"/>
                <a:sym typeface="Montserrat"/>
              </a:rPr>
              <a:t>The textile dyeing process is the second-largest polluter of clean water globally, after agriculture. It accounts for approximately 20% of global industrial water pollution. </a:t>
            </a:r>
            <a:endParaRPr sz="1600" b="0" i="0" u="none" strike="noStrike" cap="none" dirty="0">
              <a:solidFill>
                <a:srgbClr val="FFFFFF"/>
              </a:solidFill>
              <a:latin typeface="Montserrat"/>
              <a:ea typeface="Montserrat"/>
              <a:cs typeface="Montserrat"/>
              <a:sym typeface="Montserrat"/>
            </a:endParaRPr>
          </a:p>
        </p:txBody>
      </p:sp>
      <p:sp>
        <p:nvSpPr>
          <p:cNvPr id="567" name="Google Shape;567;p19"/>
          <p:cNvSpPr txBox="1"/>
          <p:nvPr/>
        </p:nvSpPr>
        <p:spPr>
          <a:xfrm>
            <a:off x="1053624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8" name="Google Shape;568;p19"/>
          <p:cNvSpPr txBox="1"/>
          <p:nvPr/>
        </p:nvSpPr>
        <p:spPr>
          <a:xfrm>
            <a:off x="1419713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 name="TextBox 11">
            <a:extLst>
              <a:ext uri="{FF2B5EF4-FFF2-40B4-BE49-F238E27FC236}">
                <a16:creationId xmlns:a16="http://schemas.microsoft.com/office/drawing/2014/main" id="{D4DE97A0-BB2D-C55E-1F33-874845948A18}"/>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B37F6645-D2B2-0955-AF23-39625F55A6A6}"/>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D9037722-4DB0-BD67-5A54-2EC4A4F0567F}"/>
              </a:ext>
            </a:extLst>
          </p:cNvPr>
          <p:cNvSpPr txBox="1"/>
          <p:nvPr/>
        </p:nvSpPr>
        <p:spPr>
          <a:xfrm rot="16200000">
            <a:off x="15838620" y="7519024"/>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107" name="Google Shape;107;p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08" name="Google Shape;108;p2"/>
          <p:cNvGrpSpPr/>
          <p:nvPr/>
        </p:nvGrpSpPr>
        <p:grpSpPr>
          <a:xfrm>
            <a:off x="0" y="9263063"/>
            <a:ext cx="12735070" cy="1023937"/>
            <a:chOff x="0" y="0"/>
            <a:chExt cx="10109079" cy="812800"/>
          </a:xfrm>
        </p:grpSpPr>
        <p:sp>
          <p:nvSpPr>
            <p:cNvPr id="109" name="Google Shape;109;p2"/>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 name="Google Shape;110;p2"/>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1" name="Google Shape;111;p2"/>
          <p:cNvGrpSpPr/>
          <p:nvPr/>
        </p:nvGrpSpPr>
        <p:grpSpPr>
          <a:xfrm>
            <a:off x="7751895" y="5657850"/>
            <a:ext cx="5296402" cy="5008320"/>
            <a:chOff x="0" y="0"/>
            <a:chExt cx="4204276" cy="3975597"/>
          </a:xfrm>
        </p:grpSpPr>
        <p:sp>
          <p:nvSpPr>
            <p:cNvPr id="112" name="Google Shape;112;p2"/>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 name="Google Shape;113;p2"/>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114" name="Google Shape;114;p2"/>
          <p:cNvPicPr preferRelativeResize="0"/>
          <p:nvPr/>
        </p:nvPicPr>
        <p:blipFill rotWithShape="1">
          <a:blip r:embed="rId3"/>
          <a:srcRect t="1182" b="1180"/>
          <a:stretch>
            <a:fillRect/>
          </a:stretch>
        </p:blipFill>
        <p:spPr>
          <a:xfrm>
            <a:off x="7751895" y="1023936"/>
            <a:ext cx="9482623" cy="9258300"/>
          </a:xfrm>
          <a:prstGeom prst="rect">
            <a:avLst/>
          </a:prstGeom>
          <a:noFill/>
          <a:ln>
            <a:noFill/>
          </a:ln>
        </p:spPr>
      </p:pic>
      <p:cxnSp>
        <p:nvCxnSpPr>
          <p:cNvPr id="116" name="Google Shape;116;p2"/>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19" name="Google Shape;119;p2"/>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TextBox 11">
            <a:extLst>
              <a:ext uri="{FF2B5EF4-FFF2-40B4-BE49-F238E27FC236}">
                <a16:creationId xmlns:a16="http://schemas.microsoft.com/office/drawing/2014/main" id="{557F8FA1-C306-EF16-7664-7D56476F93E1}"/>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3" name="TextBox 14">
            <a:extLst>
              <a:ext uri="{FF2B5EF4-FFF2-40B4-BE49-F238E27FC236}">
                <a16:creationId xmlns:a16="http://schemas.microsoft.com/office/drawing/2014/main" id="{988035A0-6E7A-3B42-DD77-6E08BE5F3E3B}"/>
              </a:ext>
            </a:extLst>
          </p:cNvPr>
          <p:cNvSpPr txBox="1"/>
          <p:nvPr/>
        </p:nvSpPr>
        <p:spPr>
          <a:xfrm>
            <a:off x="1031566" y="3023235"/>
            <a:ext cx="4695894" cy="4173854"/>
          </a:xfrm>
          <a:prstGeom prst="rect">
            <a:avLst/>
          </a:prstGeom>
        </p:spPr>
        <p:txBody>
          <a:bodyPr lIns="0" tIns="0" rIns="0" bIns="0" rtlCol="0" anchor="t">
            <a:spAutoFit/>
          </a:bodyPr>
          <a:lstStyle/>
          <a:p>
            <a:pPr marL="0" lvl="0" indent="0" algn="just">
              <a:lnSpc>
                <a:spcPts val="3300"/>
              </a:lnSpc>
              <a:spcBef>
                <a:spcPct val="0"/>
              </a:spcBef>
            </a:pPr>
            <a:r>
              <a:rPr lang="en-US" sz="2200" u="none" strike="noStrike" dirty="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5" name="TextBox 17">
            <a:extLst>
              <a:ext uri="{FF2B5EF4-FFF2-40B4-BE49-F238E27FC236}">
                <a16:creationId xmlns:a16="http://schemas.microsoft.com/office/drawing/2014/main" id="{0F03750A-2E87-038E-A211-CE74F3EA4A5B}"/>
              </a:ext>
            </a:extLst>
          </p:cNvPr>
          <p:cNvSpPr txBox="1"/>
          <p:nvPr/>
        </p:nvSpPr>
        <p:spPr>
          <a:xfrm rot="16200000">
            <a:off x="15861480" y="7549503"/>
            <a:ext cx="330133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0"/>
          <p:cNvSpPr/>
          <p:nvPr/>
        </p:nvSpPr>
        <p:spPr>
          <a:xfrm>
            <a:off x="16670568" y="1620"/>
            <a:ext cx="12668" cy="10287001"/>
          </a:xfrm>
          <a:custGeom>
            <a:avLst/>
            <a:gdLst/>
            <a:ahLst/>
            <a:cxnLst/>
            <a:rect l="l" t="t" r="r" b="b"/>
            <a:pathLst>
              <a:path w="16891" h="13716001" extrusionOk="0">
                <a:moveTo>
                  <a:pt x="0" y="13716001"/>
                </a:moveTo>
                <a:lnTo>
                  <a:pt x="0" y="0"/>
                </a:lnTo>
                <a:lnTo>
                  <a:pt x="16891" y="0"/>
                </a:lnTo>
                <a:lnTo>
                  <a:pt x="16891" y="13716001"/>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77" name="Google Shape;577;p20"/>
          <p:cNvSpPr/>
          <p:nvPr/>
        </p:nvSpPr>
        <p:spPr>
          <a:xfrm rot="10800000">
            <a:off x="-1620" y="1016032"/>
            <a:ext cx="18288001" cy="12668"/>
          </a:xfrm>
          <a:custGeom>
            <a:avLst/>
            <a:gdLst/>
            <a:ahLst/>
            <a:cxnLst/>
            <a:rect l="l" t="t" r="r" b="b"/>
            <a:pathLst>
              <a:path w="24384001" h="16891" extrusionOk="0">
                <a:moveTo>
                  <a:pt x="0" y="0"/>
                </a:moveTo>
                <a:lnTo>
                  <a:pt x="24384001" y="0"/>
                </a:lnTo>
                <a:lnTo>
                  <a:pt x="24384001" y="16891"/>
                </a:lnTo>
                <a:lnTo>
                  <a:pt x="0" y="16891"/>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78" name="Google Shape;578;p20"/>
          <p:cNvSpPr/>
          <p:nvPr/>
        </p:nvSpPr>
        <p:spPr>
          <a:xfrm>
            <a:off x="16675330" y="1028700"/>
            <a:ext cx="1612677" cy="1612678"/>
          </a:xfrm>
          <a:custGeom>
            <a:avLst/>
            <a:gdLst/>
            <a:ahLst/>
            <a:cxnLst/>
            <a:rect l="l" t="t" r="r" b="b"/>
            <a:pathLst>
              <a:path w="2150237" h="2150237" extrusionOk="0">
                <a:moveTo>
                  <a:pt x="0" y="0"/>
                </a:moveTo>
                <a:lnTo>
                  <a:pt x="2150237" y="0"/>
                </a:lnTo>
                <a:lnTo>
                  <a:pt x="2150237" y="2150237"/>
                </a:lnTo>
                <a:lnTo>
                  <a:pt x="0" y="2150237"/>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79" name="Google Shape;579;p20"/>
          <p:cNvSpPr/>
          <p:nvPr/>
        </p:nvSpPr>
        <p:spPr>
          <a:xfrm rot="10800000">
            <a:off x="1" y="1019174"/>
            <a:ext cx="18288000" cy="9525"/>
          </a:xfrm>
          <a:custGeom>
            <a:avLst/>
            <a:gdLst/>
            <a:ahLst/>
            <a:cxnLst/>
            <a:rect l="l" t="t" r="r" b="b"/>
            <a:pathLst>
              <a:path w="24384000" h="12700" extrusionOk="0">
                <a:moveTo>
                  <a:pt x="0" y="0"/>
                </a:moveTo>
                <a:lnTo>
                  <a:pt x="24384000" y="0"/>
                </a:lnTo>
                <a:lnTo>
                  <a:pt x="24384000" y="12700"/>
                </a:lnTo>
                <a:lnTo>
                  <a:pt x="0" y="127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0" name="Google Shape;580;p20"/>
          <p:cNvSpPr/>
          <p:nvPr/>
        </p:nvSpPr>
        <p:spPr>
          <a:xfrm rot="22765">
            <a:off x="8784470" y="3319872"/>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1" name="Google Shape;581;p20"/>
          <p:cNvSpPr/>
          <p:nvPr/>
        </p:nvSpPr>
        <p:spPr>
          <a:xfrm rot="22765">
            <a:off x="3294776" y="6233702"/>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2" name="Google Shape;582;p20"/>
          <p:cNvSpPr/>
          <p:nvPr/>
        </p:nvSpPr>
        <p:spPr>
          <a:xfrm rot="22765">
            <a:off x="6954026" y="624087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3" name="Google Shape;583;p20"/>
          <p:cNvSpPr/>
          <p:nvPr/>
        </p:nvSpPr>
        <p:spPr>
          <a:xfrm rot="22765">
            <a:off x="10614916" y="625522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4" name="Google Shape;584;p20"/>
          <p:cNvSpPr/>
          <p:nvPr/>
        </p:nvSpPr>
        <p:spPr>
          <a:xfrm rot="22765">
            <a:off x="14275806" y="624087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6" name="Google Shape;586;p20"/>
          <p:cNvSpPr txBox="1"/>
          <p:nvPr/>
        </p:nvSpPr>
        <p:spPr>
          <a:xfrm>
            <a:off x="1031566" y="1490554"/>
            <a:ext cx="15333134" cy="1572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1E2328"/>
                </a:solidFill>
                <a:latin typeface="DM Serif Display"/>
                <a:ea typeface="DM Serif Display"/>
                <a:cs typeface="DM Serif Display"/>
                <a:sym typeface="DM Serif Display"/>
              </a:rPr>
              <a:t>Environmental Impact of the Fashion Industry – Key Statistics</a:t>
            </a:r>
            <a:endParaRPr sz="6000" b="0" i="0" u="none" strike="noStrike" cap="none">
              <a:solidFill>
                <a:srgbClr val="1E2328"/>
              </a:solidFill>
              <a:latin typeface="DM Serif Display"/>
              <a:ea typeface="DM Serif Display"/>
              <a:cs typeface="DM Serif Display"/>
              <a:sym typeface="DM Serif Display"/>
            </a:endParaRPr>
          </a:p>
        </p:txBody>
      </p:sp>
      <p:sp>
        <p:nvSpPr>
          <p:cNvPr id="587" name="Google Shape;587;p20"/>
          <p:cNvSpPr txBox="1"/>
          <p:nvPr/>
        </p:nvSpPr>
        <p:spPr>
          <a:xfrm>
            <a:off x="5688471" y="5287189"/>
            <a:ext cx="3250169" cy="43941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Productin Overload</a:t>
            </a:r>
            <a:endParaRPr sz="2500" b="0" i="0" u="none" strike="noStrike" cap="none">
              <a:solidFill>
                <a:srgbClr val="FFFFFF"/>
              </a:solidFill>
              <a:latin typeface="DM Serif Display"/>
              <a:ea typeface="DM Serif Display"/>
              <a:cs typeface="DM Serif Display"/>
              <a:sym typeface="DM Serif Display"/>
            </a:endParaRPr>
          </a:p>
        </p:txBody>
      </p:sp>
      <p:sp>
        <p:nvSpPr>
          <p:cNvPr id="588" name="Google Shape;588;p20"/>
          <p:cNvSpPr txBox="1"/>
          <p:nvPr/>
        </p:nvSpPr>
        <p:spPr>
          <a:xfrm>
            <a:off x="9349361" y="5176623"/>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Energy Use</a:t>
            </a:r>
            <a:endParaRPr sz="2500" b="0" i="0" u="none" strike="noStrike" cap="none">
              <a:solidFill>
                <a:srgbClr val="FFFFFF"/>
              </a:solidFill>
              <a:latin typeface="DM Serif Display"/>
              <a:ea typeface="DM Serif Display"/>
              <a:cs typeface="DM Serif Display"/>
              <a:sym typeface="DM Serif Display"/>
            </a:endParaRPr>
          </a:p>
        </p:txBody>
      </p:sp>
      <p:grpSp>
        <p:nvGrpSpPr>
          <p:cNvPr id="589" name="Google Shape;589;p20"/>
          <p:cNvGrpSpPr/>
          <p:nvPr/>
        </p:nvGrpSpPr>
        <p:grpSpPr>
          <a:xfrm>
            <a:off x="3622213" y="3586553"/>
            <a:ext cx="10780510" cy="5936272"/>
            <a:chOff x="1923300" y="4067895"/>
            <a:chExt cx="10780510" cy="5936272"/>
          </a:xfrm>
        </p:grpSpPr>
        <p:sp>
          <p:nvSpPr>
            <p:cNvPr id="590" name="Google Shape;590;p20"/>
            <p:cNvSpPr/>
            <p:nvPr/>
          </p:nvSpPr>
          <p:spPr>
            <a:xfrm>
              <a:off x="1923300" y="4506092"/>
              <a:ext cx="3458730" cy="52094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1" name="Google Shape;591;p20"/>
            <p:cNvSpPr/>
            <p:nvPr/>
          </p:nvSpPr>
          <p:spPr>
            <a:xfrm>
              <a:off x="5584190" y="4506091"/>
              <a:ext cx="3458730" cy="5195121"/>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5"/>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2" name="Google Shape;592;p20"/>
            <p:cNvSpPr/>
            <p:nvPr/>
          </p:nvSpPr>
          <p:spPr>
            <a:xfrm>
              <a:off x="321446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6"/>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3" name="Google Shape;593;p20"/>
            <p:cNvSpPr/>
            <p:nvPr/>
          </p:nvSpPr>
          <p:spPr>
            <a:xfrm>
              <a:off x="687535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7"/>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4" name="Google Shape;594;p20"/>
            <p:cNvSpPr/>
            <p:nvPr/>
          </p:nvSpPr>
          <p:spPr>
            <a:xfrm>
              <a:off x="9245080" y="4506092"/>
              <a:ext cx="3458730" cy="52094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5" name="Google Shape;595;p20"/>
            <p:cNvSpPr/>
            <p:nvPr/>
          </p:nvSpPr>
          <p:spPr>
            <a:xfrm>
              <a:off x="1053624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6"/>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6" name="Google Shape;596;p20"/>
            <p:cNvSpPr txBox="1"/>
            <p:nvPr/>
          </p:nvSpPr>
          <p:spPr>
            <a:xfrm>
              <a:off x="3214468" y="4204516"/>
              <a:ext cx="876394"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05</a:t>
              </a:r>
              <a:endParaRPr sz="2500" b="0" i="0" u="none" strike="noStrike" cap="none">
                <a:solidFill>
                  <a:srgbClr val="FFFFFF"/>
                </a:solidFill>
                <a:latin typeface="DM Serif Display"/>
                <a:ea typeface="DM Serif Display"/>
                <a:cs typeface="DM Serif Display"/>
                <a:sym typeface="DM Serif Display"/>
              </a:endParaRPr>
            </a:p>
          </p:txBody>
        </p:sp>
        <p:sp>
          <p:nvSpPr>
            <p:cNvPr id="597" name="Google Shape;597;p20"/>
            <p:cNvSpPr txBox="1"/>
            <p:nvPr/>
          </p:nvSpPr>
          <p:spPr>
            <a:xfrm>
              <a:off x="6875358" y="4204516"/>
              <a:ext cx="876394"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06</a:t>
              </a:r>
              <a:endParaRPr sz="2500" b="0" i="0" u="none" strike="noStrike" cap="none">
                <a:solidFill>
                  <a:srgbClr val="FFFFFF"/>
                </a:solidFill>
                <a:latin typeface="DM Serif Display"/>
                <a:ea typeface="DM Serif Display"/>
                <a:cs typeface="DM Serif Display"/>
                <a:sym typeface="DM Serif Display"/>
              </a:endParaRPr>
            </a:p>
          </p:txBody>
        </p:sp>
        <p:sp>
          <p:nvSpPr>
            <p:cNvPr id="598" name="Google Shape;598;p20"/>
            <p:cNvSpPr txBox="1"/>
            <p:nvPr/>
          </p:nvSpPr>
          <p:spPr>
            <a:xfrm>
              <a:off x="1971321" y="6656787"/>
              <a:ext cx="3250170" cy="290848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panose="020B0604020202020204"/>
                <a:buNone/>
              </a:pPr>
              <a:r>
                <a:rPr lang="en-US" sz="1800" b="0" i="0" u="none" strike="noStrike" cap="none">
                  <a:solidFill>
                    <a:srgbClr val="FFFFFF"/>
                  </a:solidFill>
                  <a:latin typeface="Montserrat"/>
                  <a:ea typeface="Montserrat"/>
                  <a:cs typeface="Montserrat"/>
                  <a:sym typeface="Montserrat"/>
                </a:rPr>
                <a:t>Around 60% of clothing materials are made of synthetic fibers like polyester, which release half a million tons of microplastics into oceans annually during washing</a:t>
              </a:r>
              <a:endParaRPr sz="1800" b="0" i="0" u="none" strike="noStrike" cap="none">
                <a:solidFill>
                  <a:srgbClr val="FFFFFF"/>
                </a:solidFill>
                <a:latin typeface="Montserrat"/>
                <a:ea typeface="Montserrat"/>
                <a:cs typeface="Montserrat"/>
                <a:sym typeface="Montserrat"/>
              </a:endParaRPr>
            </a:p>
          </p:txBody>
        </p:sp>
        <p:sp>
          <p:nvSpPr>
            <p:cNvPr id="599" name="Google Shape;599;p20"/>
            <p:cNvSpPr txBox="1"/>
            <p:nvPr/>
          </p:nvSpPr>
          <p:spPr>
            <a:xfrm>
              <a:off x="6120277" y="6264682"/>
              <a:ext cx="2574218" cy="37394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panose="020B0604020202020204"/>
                <a:buNone/>
              </a:pPr>
              <a:r>
                <a:rPr lang="en-US" sz="1800" b="0" i="0" u="none" strike="noStrike" cap="none">
                  <a:solidFill>
                    <a:srgbClr val="FFFFFF"/>
                  </a:solidFill>
                  <a:latin typeface="Montserrat"/>
                  <a:ea typeface="Montserrat"/>
                  <a:cs typeface="Montserrat"/>
                  <a:sym typeface="Montserrat"/>
                </a:rPr>
                <a:t>The fashion industry produces 100 billion garments annually, which is more than 10 times the global population. This overproduction leads to massive surplus </a:t>
              </a:r>
              <a:r>
                <a:rPr lang="en-US" sz="1800" b="1" i="0" u="none" strike="noStrike" cap="none">
                  <a:solidFill>
                    <a:srgbClr val="FFFFFF"/>
                  </a:solidFill>
                  <a:latin typeface="Montserrat"/>
                  <a:ea typeface="Montserrat"/>
                  <a:cs typeface="Montserrat"/>
                  <a:sym typeface="Montserrat"/>
                </a:rPr>
                <a:t>and waste</a:t>
              </a:r>
              <a:endParaRPr sz="1800" b="1" i="0" u="none" strike="noStrike" cap="none">
                <a:solidFill>
                  <a:srgbClr val="FFFFFF"/>
                </a:solidFill>
                <a:latin typeface="Montserrat"/>
                <a:ea typeface="Montserrat"/>
                <a:cs typeface="Montserrat"/>
                <a:sym typeface="Montserrat"/>
              </a:endParaRPr>
            </a:p>
          </p:txBody>
        </p:sp>
        <p:sp>
          <p:nvSpPr>
            <p:cNvPr id="600" name="Google Shape;600;p20"/>
            <p:cNvSpPr txBox="1"/>
            <p:nvPr/>
          </p:nvSpPr>
          <p:spPr>
            <a:xfrm>
              <a:off x="9309302" y="6231289"/>
              <a:ext cx="3304156" cy="2808846"/>
            </a:xfrm>
            <a:prstGeom prst="rect">
              <a:avLst/>
            </a:prstGeom>
            <a:noFill/>
            <a:ln>
              <a:noFill/>
            </a:ln>
          </p:spPr>
          <p:txBody>
            <a:bodyPr spcFirstLastPara="1" wrap="square" lIns="0" tIns="0" rIns="0" bIns="0" anchor="t" anchorCtr="0">
              <a:spAutoFit/>
            </a:bodyPr>
            <a:lstStyle/>
            <a:p>
              <a:pPr marL="0" marR="0" lvl="0" indent="0" algn="ctr" rtl="0">
                <a:lnSpc>
                  <a:spcPct val="169000"/>
                </a:lnSpc>
                <a:spcBef>
                  <a:spcPts val="0"/>
                </a:spcBef>
                <a:spcAft>
                  <a:spcPts val="0"/>
                </a:spcAft>
                <a:buClr>
                  <a:srgbClr val="000000"/>
                </a:buClr>
                <a:buSzPts val="1800"/>
                <a:buFont typeface="Arial" panose="020B0604020202020204"/>
                <a:buNone/>
              </a:pPr>
              <a:r>
                <a:rPr lang="en-US" sz="1800" b="0" i="0" u="none" strike="noStrike" cap="none">
                  <a:solidFill>
                    <a:srgbClr val="FFFFFF"/>
                  </a:solidFill>
                  <a:latin typeface="Montserrat"/>
                  <a:ea typeface="Montserrat"/>
                  <a:cs typeface="Montserrat"/>
                  <a:sym typeface="Montserrat"/>
                </a:rPr>
                <a:t>The production of synthetic fibers (e.g., polyester) uses 70 million barrels of oil annually, contributing heavily to non-renewable resource depletion</a:t>
              </a:r>
              <a:endParaRPr sz="1800" b="0" i="0" u="none" strike="noStrike" cap="none">
                <a:solidFill>
                  <a:srgbClr val="FFFFFF"/>
                </a:solidFill>
                <a:latin typeface="Montserrat"/>
                <a:ea typeface="Montserrat"/>
                <a:cs typeface="Montserrat"/>
                <a:sym typeface="Montserrat"/>
              </a:endParaRPr>
            </a:p>
          </p:txBody>
        </p:sp>
        <p:sp>
          <p:nvSpPr>
            <p:cNvPr id="601" name="Google Shape;601;p20"/>
            <p:cNvSpPr txBox="1"/>
            <p:nvPr/>
          </p:nvSpPr>
          <p:spPr>
            <a:xfrm>
              <a:off x="10536248" y="4204516"/>
              <a:ext cx="876394"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07</a:t>
              </a:r>
              <a:endParaRPr sz="2500" b="0" i="0" u="none" strike="noStrike" cap="none">
                <a:solidFill>
                  <a:srgbClr val="FFFFFF"/>
                </a:solidFill>
                <a:latin typeface="DM Serif Display"/>
                <a:ea typeface="DM Serif Display"/>
                <a:cs typeface="DM Serif Display"/>
                <a:sym typeface="DM Serif Display"/>
              </a:endParaRPr>
            </a:p>
          </p:txBody>
        </p:sp>
      </p:grpSp>
      <p:sp>
        <p:nvSpPr>
          <p:cNvPr id="602" name="Google Shape;602;p20"/>
          <p:cNvSpPr txBox="1"/>
          <p:nvPr/>
        </p:nvSpPr>
        <p:spPr>
          <a:xfrm>
            <a:off x="1419713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04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4" name="Google Shape;604;p20"/>
          <p:cNvSpPr txBox="1"/>
          <p:nvPr/>
        </p:nvSpPr>
        <p:spPr>
          <a:xfrm>
            <a:off x="3636260" y="4838349"/>
            <a:ext cx="3250169" cy="88825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Synthetic Fibers and Microplastics</a:t>
            </a:r>
            <a:endParaRPr sz="2500" b="0" i="0" u="none" strike="noStrike" cap="none">
              <a:solidFill>
                <a:srgbClr val="FFFFFF"/>
              </a:solidFill>
              <a:latin typeface="DM Serif Display"/>
              <a:ea typeface="DM Serif Display"/>
              <a:cs typeface="DM Serif Display"/>
              <a:sym typeface="DM Serif Display"/>
            </a:endParaRPr>
          </a:p>
        </p:txBody>
      </p:sp>
      <p:sp>
        <p:nvSpPr>
          <p:cNvPr id="605" name="Google Shape;605;p20"/>
          <p:cNvSpPr txBox="1"/>
          <p:nvPr/>
        </p:nvSpPr>
        <p:spPr>
          <a:xfrm>
            <a:off x="7416425" y="4881203"/>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Production Overload</a:t>
            </a:r>
            <a:endParaRPr sz="2500" b="0" i="0" u="none" strike="noStrike" cap="none">
              <a:solidFill>
                <a:srgbClr val="FFFFFF"/>
              </a:solidFill>
              <a:latin typeface="DM Serif Display"/>
              <a:ea typeface="DM Serif Display"/>
              <a:cs typeface="DM Serif Display"/>
              <a:sym typeface="DM Serif Display"/>
            </a:endParaRPr>
          </a:p>
        </p:txBody>
      </p:sp>
      <p:sp>
        <p:nvSpPr>
          <p:cNvPr id="606" name="Google Shape;606;p20"/>
          <p:cNvSpPr txBox="1"/>
          <p:nvPr/>
        </p:nvSpPr>
        <p:spPr>
          <a:xfrm>
            <a:off x="11062202" y="4875047"/>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99"/>
              <a:buFont typeface="Arial" panose="020B0604020202020204"/>
              <a:buNone/>
            </a:pPr>
            <a:r>
              <a:rPr lang="en-US" sz="2500" b="0" i="0" u="none" strike="noStrike" cap="none">
                <a:solidFill>
                  <a:srgbClr val="FFFFFF"/>
                </a:solidFill>
                <a:latin typeface="DM Serif Display"/>
                <a:ea typeface="DM Serif Display"/>
                <a:cs typeface="DM Serif Display"/>
                <a:sym typeface="DM Serif Display"/>
              </a:rPr>
              <a:t>Energy Use</a:t>
            </a:r>
            <a:endParaRPr sz="2500" b="0" i="0" u="none" strike="noStrike" cap="none">
              <a:solidFill>
                <a:srgbClr val="FFFFFF"/>
              </a:solidFill>
              <a:latin typeface="DM Serif Display"/>
              <a:ea typeface="DM Serif Display"/>
              <a:cs typeface="DM Serif Display"/>
              <a:sym typeface="DM Serif Display"/>
            </a:endParaRPr>
          </a:p>
        </p:txBody>
      </p:sp>
      <p:sp>
        <p:nvSpPr>
          <p:cNvPr id="2" name="TextBox 11">
            <a:extLst>
              <a:ext uri="{FF2B5EF4-FFF2-40B4-BE49-F238E27FC236}">
                <a16:creationId xmlns:a16="http://schemas.microsoft.com/office/drawing/2014/main" id="{2A80907C-69E1-4700-5E0F-237B84D22F98}"/>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68838A0D-F1EC-C401-7353-5A15FE8AF92B}"/>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541C430A-FABD-E81F-BDAB-3E86181B0F16}"/>
              </a:ext>
            </a:extLst>
          </p:cNvPr>
          <p:cNvSpPr txBox="1"/>
          <p:nvPr/>
        </p:nvSpPr>
        <p:spPr>
          <a:xfrm rot="16200000">
            <a:off x="15869100" y="7511435"/>
            <a:ext cx="322513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grpSp>
        <p:nvGrpSpPr>
          <p:cNvPr id="612" name="Google Shape;612;p21"/>
          <p:cNvGrpSpPr/>
          <p:nvPr/>
        </p:nvGrpSpPr>
        <p:grpSpPr>
          <a:xfrm>
            <a:off x="0" y="0"/>
            <a:ext cx="18288000" cy="10287000"/>
            <a:chOff x="0" y="0"/>
            <a:chExt cx="24384000" cy="13716000"/>
          </a:xfrm>
        </p:grpSpPr>
        <p:cxnSp>
          <p:nvCxnSpPr>
            <p:cNvPr id="613" name="Google Shape;613;p2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614" name="Google Shape;614;p2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15" name="Google Shape;615;p2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617" name="Google Shape;617;p2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618" name="Google Shape;618;p21"/>
          <p:cNvGrpSpPr/>
          <p:nvPr/>
        </p:nvGrpSpPr>
        <p:grpSpPr>
          <a:xfrm>
            <a:off x="13792202" y="1058778"/>
            <a:ext cx="2883128" cy="9113922"/>
            <a:chOff x="0" y="0"/>
            <a:chExt cx="3505240" cy="5723059"/>
          </a:xfrm>
        </p:grpSpPr>
        <p:sp>
          <p:nvSpPr>
            <p:cNvPr id="619" name="Google Shape;619;p21"/>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0" name="Google Shape;620;p21"/>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621" name="Google Shape;621;p21"/>
          <p:cNvPicPr preferRelativeResize="0"/>
          <p:nvPr/>
        </p:nvPicPr>
        <p:blipFill rotWithShape="1">
          <a:blip r:embed="rId4"/>
          <a:srcRect t="25125" b="3954"/>
          <a:stretch>
            <a:fillRect/>
          </a:stretch>
        </p:blipFill>
        <p:spPr>
          <a:xfrm>
            <a:off x="10708966" y="2131289"/>
            <a:ext cx="5631111" cy="6024421"/>
          </a:xfrm>
          <a:prstGeom prst="rect">
            <a:avLst/>
          </a:prstGeom>
          <a:noFill/>
          <a:ln>
            <a:noFill/>
          </a:ln>
        </p:spPr>
      </p:pic>
      <p:sp>
        <p:nvSpPr>
          <p:cNvPr id="622" name="Google Shape;622;p21"/>
          <p:cNvSpPr txBox="1"/>
          <p:nvPr/>
        </p:nvSpPr>
        <p:spPr>
          <a:xfrm>
            <a:off x="801517" y="1287153"/>
            <a:ext cx="7793129" cy="135421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rgbClr val="1E2328"/>
                </a:solidFill>
                <a:latin typeface="DM Serif Display"/>
                <a:ea typeface="DM Serif Display"/>
                <a:cs typeface="DM Serif Display"/>
                <a:sym typeface="DM Serif Display"/>
              </a:rPr>
              <a:t>Benefits of Upcycling for Sustainability</a:t>
            </a:r>
            <a:endParaRPr sz="4400" b="0" i="0" u="none" strike="noStrike" cap="none" dirty="0">
              <a:solidFill>
                <a:srgbClr val="1E2328"/>
              </a:solidFill>
              <a:latin typeface="DM Serif Display"/>
              <a:ea typeface="DM Serif Display"/>
              <a:cs typeface="DM Serif Display"/>
              <a:sym typeface="DM Serif Display"/>
            </a:endParaRPr>
          </a:p>
        </p:txBody>
      </p:sp>
      <p:cxnSp>
        <p:nvCxnSpPr>
          <p:cNvPr id="623" name="Google Shape;623;p21"/>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624" name="Google Shape;624;p21"/>
          <p:cNvSpPr txBox="1"/>
          <p:nvPr/>
        </p:nvSpPr>
        <p:spPr>
          <a:xfrm>
            <a:off x="801518" y="2643706"/>
            <a:ext cx="10896596" cy="7368364"/>
          </a:xfrm>
          <a:prstGeom prst="rect">
            <a:avLst/>
          </a:prstGeom>
          <a:noFill/>
          <a:ln>
            <a:noFill/>
          </a:ln>
        </p:spPr>
        <p:txBody>
          <a:bodyPr spcFirstLastPara="1" wrap="square" lIns="0" tIns="0" rIns="0" bIns="0" anchor="t" anchorCtr="0">
            <a:spAutoFit/>
          </a:bodyPr>
          <a:lstStyle/>
          <a:p>
            <a:pPr marL="0" marR="0" lvl="0" indent="0" algn="l"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Waste Reduction</a:t>
            </a:r>
            <a:r>
              <a:rPr lang="en-US" sz="1700" b="0" i="0" u="none" strike="noStrike" cap="none" dirty="0">
                <a:solidFill>
                  <a:srgbClr val="1E2328"/>
                </a:solidFill>
                <a:latin typeface="Montserrat"/>
                <a:ea typeface="Montserrat"/>
                <a:cs typeface="Montserrat"/>
                <a:sym typeface="Montserrat"/>
              </a:rPr>
              <a:t>:</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Diverts textiles and materials from landfills.</a:t>
            </a:r>
            <a:endParaRPr sz="1700" b="0" i="0" u="none" strike="noStrike" cap="none" dirty="0">
              <a:solidFill>
                <a:srgbClr val="1E2328"/>
              </a:solidFill>
              <a:latin typeface="Montserrat"/>
              <a:ea typeface="Montserrat"/>
              <a:cs typeface="Montserrat"/>
              <a:sym typeface="Montserrat"/>
            </a:endParaRPr>
          </a:p>
          <a:p>
            <a:pPr marL="342900" marR="0" lvl="0" indent="-34290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Reduces the volume of waste generated by the fashion industry.</a:t>
            </a:r>
            <a:endParaRPr sz="1700" b="0" i="0" u="none" strike="noStrike" cap="none" dirty="0">
              <a:solidFill>
                <a:srgbClr val="1E2328"/>
              </a:solidFill>
              <a:latin typeface="Montserrat"/>
              <a:ea typeface="Montserrat"/>
              <a:cs typeface="Montserrat"/>
              <a:sym typeface="Montserrat"/>
            </a:endParaRPr>
          </a:p>
          <a:p>
            <a:pPr marL="0" marR="0" lvl="0" indent="0" algn="l" rtl="0">
              <a:lnSpc>
                <a:spcPct val="176000"/>
              </a:lnSpc>
              <a:spcBef>
                <a:spcPts val="0"/>
              </a:spcBef>
              <a:spcAft>
                <a:spcPts val="0"/>
              </a:spcAft>
              <a:buNone/>
            </a:pPr>
            <a:r>
              <a:rPr lang="en-US" sz="1700" b="1" i="0" u="none" strike="noStrike" cap="none" dirty="0">
                <a:solidFill>
                  <a:srgbClr val="1E2328"/>
                </a:solidFill>
                <a:latin typeface="Montserrat"/>
                <a:ea typeface="Montserrat"/>
                <a:cs typeface="Montserrat"/>
                <a:sym typeface="Montserrat"/>
              </a:rPr>
              <a:t>Resource Conservation: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Saves natural resources such as water, energy, and raw materials.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Minimizes reliance on virgin resources like cotton or synthetic fibers.</a:t>
            </a:r>
            <a:endParaRPr sz="1700" b="0" i="0" u="none" strike="noStrike" cap="none" dirty="0">
              <a:solidFill>
                <a:srgbClr val="1E2328"/>
              </a:solidFill>
              <a:latin typeface="Montserrat"/>
              <a:ea typeface="Montserrat"/>
              <a:cs typeface="Montserrat"/>
              <a:sym typeface="Montserrat"/>
            </a:endParaRPr>
          </a:p>
          <a:p>
            <a:pPr marL="0" marR="0" lvl="0" indent="0" algn="l" rtl="0">
              <a:lnSpc>
                <a:spcPct val="176000"/>
              </a:lnSpc>
              <a:spcBef>
                <a:spcPts val="0"/>
              </a:spcBef>
              <a:spcAft>
                <a:spcPts val="0"/>
              </a:spcAft>
              <a:buNone/>
            </a:pPr>
            <a:r>
              <a:rPr lang="en-US" sz="1700" b="1" i="0" u="none" strike="noStrike" cap="none" dirty="0">
                <a:solidFill>
                  <a:srgbClr val="1E2328"/>
                </a:solidFill>
                <a:latin typeface="Montserrat"/>
                <a:ea typeface="Montserrat"/>
                <a:cs typeface="Montserrat"/>
                <a:sym typeface="Montserrat"/>
              </a:rPr>
              <a:t>Lower Environmental Impact:</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Decreases carbon emissions associated with new material production.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Reduces water and chemical use compared to traditional recycling or production.</a:t>
            </a:r>
            <a:endParaRPr sz="1700" b="0" i="0" u="none" strike="noStrike" cap="none" dirty="0">
              <a:solidFill>
                <a:srgbClr val="1E2328"/>
              </a:solidFill>
              <a:latin typeface="Montserrat"/>
              <a:ea typeface="Montserrat"/>
              <a:cs typeface="Montserrat"/>
              <a:sym typeface="Montserrat"/>
            </a:endParaRPr>
          </a:p>
          <a:p>
            <a:pPr marL="0" marR="0" lvl="0" indent="0" algn="l"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Promotion of Circular Economy:</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Encourages reuse and repurposing of existing materials.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Extends the lifecycle of products, aligning with sustainable consumption patterns.</a:t>
            </a:r>
            <a:endParaRPr sz="1700" b="0" i="0" u="none" strike="noStrike" cap="none" dirty="0">
              <a:solidFill>
                <a:srgbClr val="1E2328"/>
              </a:solidFill>
              <a:latin typeface="Montserrat"/>
              <a:ea typeface="Montserrat"/>
              <a:cs typeface="Montserrat"/>
              <a:sym typeface="Montserrat"/>
            </a:endParaRPr>
          </a:p>
          <a:p>
            <a:pPr marL="0" marR="0" lvl="0" indent="0" algn="l"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Energy Efficiency:</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Requires less energy than producing new garments or materials from scratch.</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Avoids energy-intensive recycling processes like fiber breakdown.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000"/>
              <a:buFont typeface="Arial" panose="020B0604020202020204"/>
              <a:buNone/>
            </a:pPr>
            <a:endParaRPr sz="2000" b="0" i="0" u="none" strike="noStrike" cap="none" dirty="0">
              <a:solidFill>
                <a:srgbClr val="1E2328"/>
              </a:solidFill>
              <a:latin typeface="Montserrat"/>
              <a:ea typeface="Montserrat"/>
              <a:cs typeface="Montserrat"/>
              <a:sym typeface="Montserrat"/>
            </a:endParaRPr>
          </a:p>
        </p:txBody>
      </p:sp>
      <p:sp>
        <p:nvSpPr>
          <p:cNvPr id="2" name="TextBox 11">
            <a:extLst>
              <a:ext uri="{FF2B5EF4-FFF2-40B4-BE49-F238E27FC236}">
                <a16:creationId xmlns:a16="http://schemas.microsoft.com/office/drawing/2014/main" id="{E19EAC68-6945-39DA-60AC-EF0B437F0D78}"/>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300C77D4-D25F-E9C2-D997-432832622935}"/>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67E37391-FFFD-92E0-6554-6A52ADE2915E}"/>
              </a:ext>
            </a:extLst>
          </p:cNvPr>
          <p:cNvSpPr txBox="1"/>
          <p:nvPr/>
        </p:nvSpPr>
        <p:spPr>
          <a:xfrm rot="16200000">
            <a:off x="15907200" y="7519023"/>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2"/>
          <p:cNvGrpSpPr/>
          <p:nvPr/>
        </p:nvGrpSpPr>
        <p:grpSpPr>
          <a:xfrm>
            <a:off x="0" y="0"/>
            <a:ext cx="18288000" cy="10287000"/>
            <a:chOff x="0" y="0"/>
            <a:chExt cx="24384000" cy="13716000"/>
          </a:xfrm>
        </p:grpSpPr>
        <p:cxnSp>
          <p:nvCxnSpPr>
            <p:cNvPr id="632" name="Google Shape;632;p2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633" name="Google Shape;633;p2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34" name="Google Shape;634;p2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636" name="Google Shape;636;p2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637" name="Google Shape;637;p22"/>
          <p:cNvGrpSpPr/>
          <p:nvPr/>
        </p:nvGrpSpPr>
        <p:grpSpPr>
          <a:xfrm>
            <a:off x="13792202" y="1058778"/>
            <a:ext cx="2883128" cy="9113922"/>
            <a:chOff x="0" y="0"/>
            <a:chExt cx="3505240" cy="5723059"/>
          </a:xfrm>
        </p:grpSpPr>
        <p:sp>
          <p:nvSpPr>
            <p:cNvPr id="638" name="Google Shape;638;p22"/>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39" name="Google Shape;639;p22"/>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40" name="Google Shape;640;p22"/>
          <p:cNvSpPr txBox="1"/>
          <p:nvPr/>
        </p:nvSpPr>
        <p:spPr>
          <a:xfrm>
            <a:off x="804966" y="1297021"/>
            <a:ext cx="7793129" cy="135421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rgbClr val="1E2328"/>
                </a:solidFill>
                <a:latin typeface="DM Serif Display"/>
                <a:ea typeface="DM Serif Display"/>
                <a:cs typeface="DM Serif Display"/>
                <a:sym typeface="DM Serif Display"/>
              </a:rPr>
              <a:t>Benefits of Upcycling for Sustainability</a:t>
            </a:r>
            <a:endParaRPr sz="4400" b="0" i="0" u="none" strike="noStrike" cap="none">
              <a:solidFill>
                <a:srgbClr val="1E2328"/>
              </a:solidFill>
              <a:latin typeface="DM Serif Display"/>
              <a:ea typeface="DM Serif Display"/>
              <a:cs typeface="DM Serif Display"/>
              <a:sym typeface="DM Serif Display"/>
            </a:endParaRPr>
          </a:p>
        </p:txBody>
      </p:sp>
      <p:cxnSp>
        <p:nvCxnSpPr>
          <p:cNvPr id="641" name="Google Shape;641;p22"/>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642" name="Google Shape;642;p22"/>
          <p:cNvSpPr txBox="1"/>
          <p:nvPr/>
        </p:nvSpPr>
        <p:spPr>
          <a:xfrm>
            <a:off x="784735" y="2649714"/>
            <a:ext cx="10896596" cy="6447471"/>
          </a:xfrm>
          <a:prstGeom prst="rect">
            <a:avLst/>
          </a:prstGeom>
          <a:noFill/>
          <a:ln>
            <a:noFill/>
          </a:ln>
        </p:spPr>
        <p:txBody>
          <a:bodyPr spcFirstLastPara="1" wrap="square" lIns="0" tIns="0" rIns="0" bIns="0" anchor="t" anchorCtr="0">
            <a:spAutoFit/>
          </a:bodyPr>
          <a:lstStyle/>
          <a:p>
            <a:pPr marL="0" marR="0" lvl="0" indent="0" algn="just"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Inspiration for Innovation:</a:t>
            </a:r>
            <a:endParaRPr lang="it-IT" sz="1700" b="0" i="0" u="none" strike="noStrike" cap="none" dirty="0">
              <a:solidFill>
                <a:srgbClr val="1E2328"/>
              </a:solidFill>
              <a:latin typeface="Montserrat"/>
              <a:ea typeface="Montserrat"/>
              <a:cs typeface="Montserrat"/>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Promotes creativity in design, enabling unique and personalized products.</a:t>
            </a:r>
            <a:endParaRPr sz="1400" b="0" i="0" u="none" strike="noStrike" cap="none" dirty="0">
              <a:solidFill>
                <a:srgbClr val="000000"/>
              </a:solidFill>
              <a:latin typeface="Arial" panose="020B0604020202020204"/>
              <a:ea typeface="Arial" panose="020B0604020202020204"/>
              <a:cs typeface="Arial" panose="020B0604020202020204"/>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Encourages businesses to rethink production and material use strategies.</a:t>
            </a:r>
            <a:endParaRPr sz="1400" b="0" i="0" u="none" strike="noStrike" cap="none" dirty="0">
              <a:solidFill>
                <a:srgbClr val="000000"/>
              </a:solidFill>
              <a:latin typeface="Arial" panose="020B0604020202020204"/>
              <a:ea typeface="Arial" panose="020B0604020202020204"/>
              <a:cs typeface="Arial" panose="020B0604020202020204"/>
            </a:endParaRPr>
          </a:p>
          <a:p>
            <a:pPr marL="0" marR="0" lvl="0" indent="0" algn="just"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Economic Opportunities:</a:t>
            </a:r>
            <a:endParaRPr sz="1700" b="0" i="0" u="none" strike="noStrike" cap="none" dirty="0">
              <a:solidFill>
                <a:srgbClr val="1E2328"/>
              </a:solidFill>
              <a:latin typeface="Montserrat"/>
              <a:ea typeface="Montserrat"/>
              <a:cs typeface="Montserrat"/>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Opens new markets for sustainable and ethical fashion products.</a:t>
            </a:r>
            <a:endParaRPr sz="1400" b="0" i="0" u="none" strike="noStrike" cap="none" dirty="0">
              <a:solidFill>
                <a:srgbClr val="000000"/>
              </a:solidFill>
              <a:latin typeface="Arial" panose="020B0604020202020204"/>
              <a:ea typeface="Arial" panose="020B0604020202020204"/>
              <a:cs typeface="Arial" panose="020B0604020202020204"/>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Creates jobs in small-scale production and craftsmanship.</a:t>
            </a:r>
            <a:endParaRPr sz="1400" b="0" i="0" u="none" strike="noStrike" cap="none" dirty="0">
              <a:solidFill>
                <a:srgbClr val="000000"/>
              </a:solidFill>
              <a:latin typeface="Arial" panose="020B0604020202020204"/>
              <a:ea typeface="Arial" panose="020B0604020202020204"/>
              <a:cs typeface="Arial" panose="020B0604020202020204"/>
            </a:endParaRPr>
          </a:p>
          <a:p>
            <a:pPr marL="0" marR="0" lvl="0" indent="0" algn="just"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Consumer Awareness:</a:t>
            </a:r>
            <a:endParaRPr sz="1700" b="0" i="0" u="none" strike="noStrike" cap="none" dirty="0">
              <a:solidFill>
                <a:srgbClr val="1E2328"/>
              </a:solidFill>
              <a:latin typeface="Montserrat"/>
              <a:ea typeface="Montserrat"/>
              <a:cs typeface="Montserrat"/>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Educates consumers about sustainability and the impact of their purchasing decisions.</a:t>
            </a:r>
            <a:endParaRPr sz="1400" b="0" i="0" u="none" strike="noStrike" cap="none" dirty="0">
              <a:solidFill>
                <a:srgbClr val="000000"/>
              </a:solidFill>
              <a:latin typeface="Arial" panose="020B0604020202020204"/>
              <a:ea typeface="Arial" panose="020B0604020202020204"/>
              <a:cs typeface="Arial" panose="020B0604020202020204"/>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Fosters a culture of mindfulness toward consumption and waste.</a:t>
            </a:r>
            <a:endParaRPr sz="1400" b="0" i="0" u="none" strike="noStrike" cap="none" dirty="0">
              <a:solidFill>
                <a:srgbClr val="000000"/>
              </a:solidFill>
              <a:latin typeface="Arial" panose="020B0604020202020204"/>
              <a:ea typeface="Arial" panose="020B0604020202020204"/>
              <a:cs typeface="Arial" panose="020B0604020202020204"/>
            </a:endParaRPr>
          </a:p>
          <a:p>
            <a:pPr marL="0" marR="0" lvl="0" indent="0" algn="just"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Reduction in Microplastics:</a:t>
            </a:r>
            <a:endParaRPr sz="1700" b="0" i="0" u="none" strike="noStrike" cap="none" dirty="0">
              <a:solidFill>
                <a:srgbClr val="1E2328"/>
              </a:solidFill>
              <a:latin typeface="Montserrat"/>
              <a:ea typeface="Montserrat"/>
              <a:cs typeface="Montserrat"/>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Upcycling avoids reliance on synthetic materials that release microplastics during washing.</a:t>
            </a:r>
            <a:endParaRPr sz="1400" b="0" i="0" u="none" strike="noStrike" cap="none" dirty="0">
              <a:solidFill>
                <a:srgbClr val="000000"/>
              </a:solidFill>
              <a:latin typeface="Arial" panose="020B0604020202020204"/>
              <a:ea typeface="Arial" panose="020B0604020202020204"/>
              <a:cs typeface="Arial" panose="020B0604020202020204"/>
            </a:endParaRPr>
          </a:p>
          <a:p>
            <a:pPr marL="0" marR="0" lvl="0" indent="0" algn="just" rtl="0">
              <a:lnSpc>
                <a:spcPct val="176000"/>
              </a:lnSpc>
              <a:spcBef>
                <a:spcPts val="0"/>
              </a:spcBef>
              <a:spcAft>
                <a:spcPts val="0"/>
              </a:spcAft>
              <a:buClr>
                <a:srgbClr val="000000"/>
              </a:buClr>
              <a:buSzPts val="1700"/>
              <a:buFont typeface="Arial" panose="020B0604020202020204"/>
              <a:buNone/>
            </a:pPr>
            <a:r>
              <a:rPr lang="en-US" sz="1700" b="1" i="0" u="none" strike="noStrike" cap="none" dirty="0">
                <a:solidFill>
                  <a:srgbClr val="1E2328"/>
                </a:solidFill>
                <a:latin typeface="Montserrat"/>
                <a:ea typeface="Montserrat"/>
                <a:cs typeface="Montserrat"/>
                <a:sym typeface="Montserrat"/>
              </a:rPr>
              <a:t>Support for Local Communities:</a:t>
            </a:r>
            <a:endParaRPr sz="1700" b="0" i="0" u="none" strike="noStrike" cap="none" dirty="0">
              <a:solidFill>
                <a:srgbClr val="1E2328"/>
              </a:solidFill>
              <a:latin typeface="Montserrat"/>
              <a:ea typeface="Montserrat"/>
              <a:cs typeface="Montserrat"/>
            </a:endParaRPr>
          </a:p>
          <a:p>
            <a:pPr marL="285750" marR="0" lvl="0" indent="-285750" algn="just" rtl="0">
              <a:lnSpc>
                <a:spcPct val="176000"/>
              </a:lnSpc>
              <a:spcBef>
                <a:spcPts val="0"/>
              </a:spcBef>
              <a:spcAft>
                <a:spcPts val="0"/>
              </a:spcAft>
              <a:buClr>
                <a:srgbClr val="1E2328"/>
              </a:buClr>
              <a:buSzPts val="1700"/>
              <a:buFont typeface="Arial" panose="020B0604020202020204"/>
              <a:buChar char="•"/>
            </a:pPr>
            <a:r>
              <a:rPr lang="en-US" sz="1700" b="0" i="0" u="none" strike="noStrike" cap="none" dirty="0">
                <a:solidFill>
                  <a:srgbClr val="1E2328"/>
                </a:solidFill>
                <a:latin typeface="Montserrat"/>
                <a:ea typeface="Montserrat"/>
                <a:cs typeface="Montserrat"/>
                <a:sym typeface="Montserrat"/>
              </a:rPr>
              <a:t>Encourages local sourcing and production, benefiting small businesses and artisans.</a:t>
            </a:r>
            <a:endParaRPr sz="2000" b="0" i="0" u="none" strike="noStrike" cap="none" dirty="0">
              <a:solidFill>
                <a:srgbClr val="1E2328"/>
              </a:solidFill>
              <a:latin typeface="Montserrat"/>
              <a:ea typeface="Montserrat"/>
              <a:cs typeface="Montserrat"/>
            </a:endParaRPr>
          </a:p>
          <a:p>
            <a:pPr marL="0" marR="0" lvl="0" indent="0" algn="l" rtl="0">
              <a:lnSpc>
                <a:spcPct val="150000"/>
              </a:lnSpc>
              <a:spcBef>
                <a:spcPts val="0"/>
              </a:spcBef>
              <a:spcAft>
                <a:spcPts val="0"/>
              </a:spcAft>
              <a:buClr>
                <a:srgbClr val="000000"/>
              </a:buClr>
              <a:buSzPts val="2000"/>
              <a:buFont typeface="Arial" panose="020B0604020202020204"/>
              <a:buNone/>
            </a:pPr>
            <a:endParaRPr sz="2000" b="0" i="0" u="none" strike="noStrike" cap="none" dirty="0">
              <a:solidFill>
                <a:srgbClr val="1E2328"/>
              </a:solidFill>
              <a:latin typeface="Montserrat"/>
              <a:ea typeface="Montserrat"/>
              <a:cs typeface="Montserrat"/>
              <a:sym typeface="Montserrat"/>
            </a:endParaRPr>
          </a:p>
        </p:txBody>
      </p:sp>
      <p:pic>
        <p:nvPicPr>
          <p:cNvPr id="644" name="Google Shape;644;p22"/>
          <p:cNvPicPr preferRelativeResize="0"/>
          <p:nvPr/>
        </p:nvPicPr>
        <p:blipFill rotWithShape="1">
          <a:blip r:embed="rId4"/>
          <a:srcRect/>
          <a:stretch>
            <a:fillRect/>
          </a:stretch>
        </p:blipFill>
        <p:spPr>
          <a:xfrm>
            <a:off x="11582400" y="2171700"/>
            <a:ext cx="4667277" cy="6892143"/>
          </a:xfrm>
          <a:prstGeom prst="rect">
            <a:avLst/>
          </a:prstGeom>
          <a:noFill/>
          <a:ln>
            <a:noFill/>
          </a:ln>
        </p:spPr>
      </p:pic>
      <p:sp>
        <p:nvSpPr>
          <p:cNvPr id="2" name="TextBox 11">
            <a:extLst>
              <a:ext uri="{FF2B5EF4-FFF2-40B4-BE49-F238E27FC236}">
                <a16:creationId xmlns:a16="http://schemas.microsoft.com/office/drawing/2014/main" id="{D027E8E1-E40C-4464-EF82-4CE6D13EC1B0}"/>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0ABE51F8-CE98-A17F-059C-20E6C0A5E417}"/>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0B0B746F-CF14-84E7-58F5-40BFBF004DDE}"/>
              </a:ext>
            </a:extLst>
          </p:cNvPr>
          <p:cNvSpPr txBox="1"/>
          <p:nvPr/>
        </p:nvSpPr>
        <p:spPr>
          <a:xfrm rot="16200000">
            <a:off x="1583862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649"/>
        <p:cNvGrpSpPr/>
        <p:nvPr/>
      </p:nvGrpSpPr>
      <p:grpSpPr>
        <a:xfrm>
          <a:off x="0" y="0"/>
          <a:ext cx="0" cy="0"/>
          <a:chOff x="0" y="0"/>
          <a:chExt cx="0" cy="0"/>
        </a:xfrm>
      </p:grpSpPr>
      <p:grpSp>
        <p:nvGrpSpPr>
          <p:cNvPr id="650" name="Google Shape;650;p23"/>
          <p:cNvGrpSpPr/>
          <p:nvPr/>
        </p:nvGrpSpPr>
        <p:grpSpPr>
          <a:xfrm>
            <a:off x="0" y="0"/>
            <a:ext cx="18288000" cy="10287000"/>
            <a:chOff x="0" y="0"/>
            <a:chExt cx="24384000" cy="13716000"/>
          </a:xfrm>
        </p:grpSpPr>
        <p:cxnSp>
          <p:nvCxnSpPr>
            <p:cNvPr id="651" name="Google Shape;651;p2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652" name="Google Shape;652;p2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53" name="Google Shape;653;p2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55" name="Google Shape;655;p23"/>
          <p:cNvGrpSpPr/>
          <p:nvPr/>
        </p:nvGrpSpPr>
        <p:grpSpPr>
          <a:xfrm>
            <a:off x="228600" y="1312606"/>
            <a:ext cx="16172816" cy="5686328"/>
            <a:chOff x="-12652123" y="-1861671"/>
            <a:chExt cx="21563755" cy="7581771"/>
          </a:xfrm>
        </p:grpSpPr>
        <p:grpSp>
          <p:nvGrpSpPr>
            <p:cNvPr id="656" name="Google Shape;656;p23"/>
            <p:cNvGrpSpPr/>
            <p:nvPr/>
          </p:nvGrpSpPr>
          <p:grpSpPr>
            <a:xfrm>
              <a:off x="-12652123" y="-1861671"/>
              <a:ext cx="21563755" cy="7581771"/>
              <a:chOff x="-7532427" y="-1108344"/>
              <a:chExt cx="12837957" cy="4513799"/>
            </a:xfrm>
          </p:grpSpPr>
          <p:sp>
            <p:nvSpPr>
              <p:cNvPr id="657" name="Google Shape;657;p23"/>
              <p:cNvSpPr/>
              <p:nvPr/>
            </p:nvSpPr>
            <p:spPr>
              <a:xfrm>
                <a:off x="-7532427" y="-1108344"/>
                <a:ext cx="12837957" cy="742434"/>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58" name="Google Shape;658;p23"/>
              <p:cNvSpPr txBox="1"/>
              <p:nvPr/>
            </p:nvSpPr>
            <p:spPr>
              <a:xfrm>
                <a:off x="0" y="0"/>
                <a:ext cx="5039406" cy="3405455"/>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59" name="Google Shape;659;p23"/>
            <p:cNvSpPr txBox="1"/>
            <p:nvPr/>
          </p:nvSpPr>
          <p:spPr>
            <a:xfrm>
              <a:off x="-12245723" y="-1845312"/>
              <a:ext cx="20117415" cy="970009"/>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4000"/>
                <a:buFont typeface="Arial" panose="020B0604020202020204"/>
                <a:buNone/>
              </a:pPr>
              <a:r>
                <a:rPr lang="en-US" sz="4000" b="0" i="0" u="none" strike="noStrike" cap="none">
                  <a:solidFill>
                    <a:srgbClr val="FFFFFF"/>
                  </a:solidFill>
                  <a:latin typeface="DM Serif Display"/>
                  <a:ea typeface="DM Serif Display"/>
                  <a:cs typeface="DM Serif Display"/>
                  <a:sym typeface="DM Serif Display"/>
                </a:rPr>
                <a:t>Successful Upcycling Brands</a:t>
              </a:r>
              <a:endParaRPr sz="4000" b="0" i="0" u="none" strike="noStrike" cap="none">
                <a:solidFill>
                  <a:srgbClr val="FFFFFF"/>
                </a:solidFill>
                <a:latin typeface="DM Serif Display"/>
                <a:ea typeface="DM Serif Display"/>
                <a:cs typeface="DM Serif Display"/>
                <a:sym typeface="DM Serif Display"/>
              </a:endParaRPr>
            </a:p>
          </p:txBody>
        </p:sp>
      </p:grpSp>
      <p:sp>
        <p:nvSpPr>
          <p:cNvPr id="660" name="Google Shape;660;p23"/>
          <p:cNvSpPr txBox="1"/>
          <p:nvPr/>
        </p:nvSpPr>
        <p:spPr>
          <a:xfrm>
            <a:off x="508000" y="2536566"/>
            <a:ext cx="7709133" cy="82176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1" u="sng" strike="noStrike" cap="none">
                <a:solidFill>
                  <a:schemeClr val="dk1"/>
                </a:solidFill>
                <a:latin typeface="Montserrat"/>
                <a:ea typeface="Montserrat"/>
                <a:cs typeface="Montserrat"/>
                <a:sym typeface="Montserrat"/>
              </a:rPr>
              <a:t>Patagonia (USA)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	Focus: Outdoor apparel made with upcycled and recycled materials.</a:t>
            </a:r>
            <a:br>
              <a:rPr lang="en-US" sz="2000" b="1" i="0" u="none" strike="noStrike" cap="none">
                <a:solidFill>
                  <a:schemeClr val="lt1"/>
                </a:solidFill>
                <a:latin typeface="Montserrat"/>
                <a:ea typeface="Montserrat"/>
                <a:cs typeface="Montserrat"/>
                <a:sym typeface="Montserrat"/>
              </a:rPr>
            </a:br>
            <a:r>
              <a:rPr lang="en-US" sz="2000" b="1" i="0" u="none" strike="noStrike" cap="none">
                <a:solidFill>
                  <a:schemeClr val="lt1"/>
                </a:solidFill>
                <a:latin typeface="Montserrat"/>
                <a:ea typeface="Montserrat"/>
                <a:cs typeface="Montserrat"/>
                <a:sym typeface="Montserrat"/>
              </a:rPr>
              <a:t>Notable Projects: Worn Wear initiative that repairs and upcycles damaged gear.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Impact: Promotes the circular economy by reducing textile waste and extending product life.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1" u="sng" strike="noStrike" cap="none">
                <a:solidFill>
                  <a:schemeClr val="dk1"/>
                </a:solidFill>
                <a:latin typeface="Montserrat"/>
                <a:ea typeface="Montserrat"/>
                <a:cs typeface="Montserrat"/>
                <a:sym typeface="Montserrat"/>
              </a:rPr>
              <a:t>Looptworks (USA)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	Focus: Bags, accessories, and apparel made from excess materials and deadstock fabrics.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Notable Products: Upcycled laptop sleeves made from wetsuit scraps.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Impact: Prevents waste by using pre-consumer and post-consumer materials.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Website: Looptworks</a:t>
            </a:r>
            <a:endParaRPr sz="2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1" u="sng" strike="noStrike" cap="none">
                <a:solidFill>
                  <a:schemeClr val="dk1"/>
                </a:solidFill>
                <a:latin typeface="Montserrat"/>
                <a:ea typeface="Montserrat"/>
                <a:cs typeface="Montserrat"/>
                <a:sym typeface="Montserrat"/>
              </a:rPr>
              <a:t>Elvis &amp; Kresse (UK)</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	Focus: Luxury accessories made from upcycled fire hoses, leather scraps, and other materials.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Notable Products: Bags, wallets, and belts crafted from decommissioned fire hoses.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Impact: Diverts non-recyclable materials from landfills and donates 50% of profits to charities.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Website: Elvis &amp; Kresse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Montserrat"/>
              <a:ea typeface="Montserrat"/>
              <a:cs typeface="Montserrat"/>
              <a:sym typeface="Montserrat"/>
            </a:endParaRPr>
          </a:p>
        </p:txBody>
      </p:sp>
      <p:sp>
        <p:nvSpPr>
          <p:cNvPr id="662" name="Google Shape;662;p23"/>
          <p:cNvSpPr txBox="1"/>
          <p:nvPr/>
        </p:nvSpPr>
        <p:spPr>
          <a:xfrm>
            <a:off x="9047184" y="2653840"/>
            <a:ext cx="6786811" cy="523220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1" u="sng" strike="noStrike" cap="none">
                <a:solidFill>
                  <a:schemeClr val="dk1"/>
                </a:solidFill>
                <a:latin typeface="Montserrat"/>
                <a:ea typeface="Montserrat"/>
                <a:cs typeface="Montserrat"/>
                <a:sym typeface="Montserrat"/>
              </a:rPr>
              <a:t>Tonlé (Cambodia)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	Focus: Zero-waste fashion using scraps from garment factories.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Notable Products: Handmade garments from leftover fabrics (deadstock).</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Impact: Reduces textile waste while empowering local artisans.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Website: Tonlé</a:t>
            </a:r>
            <a:endParaRPr sz="2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1" u="sng" strike="noStrike" cap="none">
                <a:solidFill>
                  <a:schemeClr val="dk1"/>
                </a:solidFill>
                <a:latin typeface="Montserrat"/>
                <a:ea typeface="Montserrat"/>
                <a:cs typeface="Montserrat"/>
                <a:sym typeface="Montserrat"/>
              </a:rPr>
              <a:t>UpFuse (Egypt)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	Focus: Bags and accessories made from upcycled plastic bags and packaging materials.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Notable Products: Stylish backpacks, totes, and wallets.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Impact: Reduces plastic pollution while providing fair-trade employment opportunities.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chemeClr val="lt1"/>
                </a:solidFill>
                <a:latin typeface="Montserrat"/>
                <a:ea typeface="Montserrat"/>
                <a:cs typeface="Montserrat"/>
                <a:sym typeface="Montserrat"/>
              </a:rPr>
              <a:t>Website: UpFuse</a:t>
            </a:r>
            <a:endParaRPr sz="2000" b="1" i="0" u="none" strike="noStrike" cap="none">
              <a:solidFill>
                <a:schemeClr val="lt1"/>
              </a:solidFill>
              <a:latin typeface="Montserrat"/>
              <a:ea typeface="Montserrat"/>
              <a:cs typeface="Montserrat"/>
              <a:sym typeface="Montserrat"/>
            </a:endParaRPr>
          </a:p>
        </p:txBody>
      </p:sp>
      <p:pic>
        <p:nvPicPr>
          <p:cNvPr id="663" name="Google Shape;663;p23"/>
          <p:cNvPicPr preferRelativeResize="0"/>
          <p:nvPr/>
        </p:nvPicPr>
        <p:blipFill rotWithShape="1">
          <a:blip r:embed="rId4"/>
          <a:srcRect/>
          <a:stretch>
            <a:fillRect/>
          </a:stretch>
        </p:blipFill>
        <p:spPr>
          <a:xfrm>
            <a:off x="14334005" y="7913889"/>
            <a:ext cx="1835244" cy="2121009"/>
          </a:xfrm>
          <a:prstGeom prst="rect">
            <a:avLst/>
          </a:prstGeom>
          <a:noFill/>
          <a:ln>
            <a:noFill/>
          </a:ln>
        </p:spPr>
      </p:pic>
      <p:sp>
        <p:nvSpPr>
          <p:cNvPr id="2" name="TextBox 11">
            <a:extLst>
              <a:ext uri="{FF2B5EF4-FFF2-40B4-BE49-F238E27FC236}">
                <a16:creationId xmlns:a16="http://schemas.microsoft.com/office/drawing/2014/main" id="{71692849-3859-12D2-292B-3F883163DCAB}"/>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77B0736D-35CC-1892-DFD7-1B67031AB754}"/>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6" name="TextBox 17">
            <a:extLst>
              <a:ext uri="{FF2B5EF4-FFF2-40B4-BE49-F238E27FC236}">
                <a16:creationId xmlns:a16="http://schemas.microsoft.com/office/drawing/2014/main" id="{AD41D70A-AD65-DA1B-7093-ACD75BED0B8A}"/>
              </a:ext>
            </a:extLst>
          </p:cNvPr>
          <p:cNvSpPr txBox="1"/>
          <p:nvPr/>
        </p:nvSpPr>
        <p:spPr>
          <a:xfrm rot="16200000">
            <a:off x="1586148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24"/>
          <p:cNvPicPr preferRelativeResize="0"/>
          <p:nvPr/>
        </p:nvPicPr>
        <p:blipFill rotWithShape="1">
          <a:blip r:embed="rId3"/>
          <a:srcRect/>
          <a:stretch>
            <a:fillRect/>
          </a:stretch>
        </p:blipFill>
        <p:spPr>
          <a:xfrm>
            <a:off x="12492" y="1030168"/>
            <a:ext cx="5422796" cy="8252981"/>
          </a:xfrm>
          <a:prstGeom prst="rect">
            <a:avLst/>
          </a:prstGeom>
          <a:noFill/>
          <a:ln>
            <a:noFill/>
          </a:ln>
        </p:spPr>
      </p:pic>
      <p:grpSp>
        <p:nvGrpSpPr>
          <p:cNvPr id="670" name="Google Shape;670;p24"/>
          <p:cNvGrpSpPr/>
          <p:nvPr/>
        </p:nvGrpSpPr>
        <p:grpSpPr>
          <a:xfrm>
            <a:off x="0" y="8881416"/>
            <a:ext cx="16675329" cy="1405584"/>
            <a:chOff x="0" y="0"/>
            <a:chExt cx="12414639" cy="4794250"/>
          </a:xfrm>
        </p:grpSpPr>
        <p:grpSp>
          <p:nvGrpSpPr>
            <p:cNvPr id="671" name="Google Shape;671;p24"/>
            <p:cNvGrpSpPr/>
            <p:nvPr/>
          </p:nvGrpSpPr>
          <p:grpSpPr>
            <a:xfrm>
              <a:off x="0" y="1365250"/>
              <a:ext cx="12414639" cy="3429000"/>
              <a:chOff x="0" y="0"/>
              <a:chExt cx="7391041" cy="2041451"/>
            </a:xfrm>
          </p:grpSpPr>
          <p:sp>
            <p:nvSpPr>
              <p:cNvPr id="672" name="Google Shape;672;p24"/>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3" name="Google Shape;673;p24"/>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74" name="Google Shape;674;p24"/>
            <p:cNvGrpSpPr/>
            <p:nvPr/>
          </p:nvGrpSpPr>
          <p:grpSpPr>
            <a:xfrm>
              <a:off x="0" y="0"/>
              <a:ext cx="1371600" cy="1365250"/>
              <a:chOff x="0" y="0"/>
              <a:chExt cx="816580" cy="812800"/>
            </a:xfrm>
          </p:grpSpPr>
          <p:sp>
            <p:nvSpPr>
              <p:cNvPr id="675" name="Google Shape;675;p24"/>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6" name="Google Shape;676;p24"/>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grpSp>
        <p:nvGrpSpPr>
          <p:cNvPr id="677" name="Google Shape;677;p24"/>
          <p:cNvGrpSpPr/>
          <p:nvPr/>
        </p:nvGrpSpPr>
        <p:grpSpPr>
          <a:xfrm>
            <a:off x="0" y="0"/>
            <a:ext cx="18288000" cy="10287000"/>
            <a:chOff x="0" y="0"/>
            <a:chExt cx="24384000" cy="13716000"/>
          </a:xfrm>
        </p:grpSpPr>
        <p:cxnSp>
          <p:nvCxnSpPr>
            <p:cNvPr id="678" name="Google Shape;678;p2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679" name="Google Shape;679;p2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80" name="Google Shape;680;p2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82" name="Google Shape;682;p24"/>
          <p:cNvGrpSpPr/>
          <p:nvPr/>
        </p:nvGrpSpPr>
        <p:grpSpPr>
          <a:xfrm>
            <a:off x="9811225" y="7672387"/>
            <a:ext cx="6089217" cy="948117"/>
            <a:chOff x="0" y="-57150"/>
            <a:chExt cx="8118956" cy="1264155"/>
          </a:xfrm>
        </p:grpSpPr>
        <p:sp>
          <p:nvSpPr>
            <p:cNvPr id="683" name="Google Shape;683;p24"/>
            <p:cNvSpPr txBox="1"/>
            <p:nvPr/>
          </p:nvSpPr>
          <p:spPr>
            <a:xfrm>
              <a:off x="0" y="-57150"/>
              <a:ext cx="7208435" cy="5741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500"/>
                <a:buFont typeface="Arial" panose="020B0604020202020204"/>
                <a:buNone/>
              </a:pPr>
              <a:endParaRPr sz="2500" b="0" i="0" u="none" strike="noStrike" cap="none">
                <a:solidFill>
                  <a:srgbClr val="1E2328"/>
                </a:solidFill>
                <a:latin typeface="DM Serif Display"/>
                <a:ea typeface="DM Serif Display"/>
                <a:cs typeface="DM Serif Display"/>
                <a:sym typeface="DM Serif Display"/>
              </a:endParaRPr>
            </a:p>
          </p:txBody>
        </p:sp>
        <p:sp>
          <p:nvSpPr>
            <p:cNvPr id="684" name="Google Shape;684;p24"/>
            <p:cNvSpPr txBox="1"/>
            <p:nvPr/>
          </p:nvSpPr>
          <p:spPr>
            <a:xfrm>
              <a:off x="0" y="690880"/>
              <a:ext cx="8118956"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grpSp>
      <p:cxnSp>
        <p:nvCxnSpPr>
          <p:cNvPr id="685" name="Google Shape;685;p2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686" name="Google Shape;686;p24"/>
          <p:cNvGrpSpPr/>
          <p:nvPr/>
        </p:nvGrpSpPr>
        <p:grpSpPr>
          <a:xfrm>
            <a:off x="5672004" y="1133176"/>
            <a:ext cx="11697027" cy="994360"/>
            <a:chOff x="-1610791" y="279836"/>
            <a:chExt cx="15596035" cy="1325813"/>
          </a:xfrm>
        </p:grpSpPr>
        <p:sp>
          <p:nvSpPr>
            <p:cNvPr id="687" name="Google Shape;687;p24"/>
            <p:cNvSpPr txBox="1"/>
            <p:nvPr/>
          </p:nvSpPr>
          <p:spPr>
            <a:xfrm>
              <a:off x="-1610791" y="1154414"/>
              <a:ext cx="15360306" cy="4512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199"/>
                <a:buFont typeface="Arial" panose="020B0604020202020204"/>
                <a:buNone/>
              </a:pPr>
              <a:endParaRPr sz="2200" b="1" i="0" u="none" strike="noStrike" cap="none">
                <a:solidFill>
                  <a:srgbClr val="1E2328"/>
                </a:solidFill>
                <a:latin typeface="Montserrat"/>
                <a:ea typeface="Montserrat"/>
                <a:cs typeface="Montserrat"/>
                <a:sym typeface="Montserrat"/>
              </a:endParaRPr>
            </a:p>
          </p:txBody>
        </p:sp>
        <p:sp>
          <p:nvSpPr>
            <p:cNvPr id="688" name="Google Shape;688;p24"/>
            <p:cNvSpPr txBox="1"/>
            <p:nvPr/>
          </p:nvSpPr>
          <p:spPr>
            <a:xfrm>
              <a:off x="-1307003" y="279836"/>
              <a:ext cx="15292247" cy="82073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rgbClr val="1E2328"/>
                  </a:solidFill>
                  <a:latin typeface="Montserrat"/>
                  <a:ea typeface="Montserrat"/>
                  <a:cs typeface="Montserrat"/>
                  <a:sym typeface="Montserrat"/>
                </a:rPr>
                <a:t>Group Task</a:t>
              </a:r>
              <a:endParaRPr sz="4000" b="1" i="0" u="none" strike="noStrike" cap="none">
                <a:solidFill>
                  <a:srgbClr val="1E2328"/>
                </a:solidFill>
                <a:latin typeface="Montserrat"/>
                <a:ea typeface="Montserrat"/>
                <a:cs typeface="Montserrat"/>
                <a:sym typeface="Montserrat"/>
              </a:endParaRPr>
            </a:p>
          </p:txBody>
        </p:sp>
      </p:grpSp>
      <p:sp>
        <p:nvSpPr>
          <p:cNvPr id="690" name="Google Shape;690;p24"/>
          <p:cNvSpPr txBox="1"/>
          <p:nvPr/>
        </p:nvSpPr>
        <p:spPr>
          <a:xfrm>
            <a:off x="4575175" y="4965184"/>
            <a:ext cx="9150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91" name="Google Shape;691;p24"/>
          <p:cNvSpPr txBox="1"/>
          <p:nvPr/>
        </p:nvSpPr>
        <p:spPr>
          <a:xfrm>
            <a:off x="5899845" y="2794471"/>
            <a:ext cx="9148968" cy="44012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panose="020B0604020202020204"/>
              <a:buNone/>
            </a:pPr>
            <a:r>
              <a:rPr lang="en-US" sz="2800" b="0" i="0" u="none" strike="noStrike" cap="none" dirty="0">
                <a:solidFill>
                  <a:srgbClr val="1E2328"/>
                </a:solidFill>
                <a:latin typeface="Montserrat"/>
                <a:ea typeface="Montserrat"/>
                <a:cs typeface="Montserrat"/>
                <a:sym typeface="Montserrat"/>
              </a:rPr>
              <a:t>Find examples in your local area of companies or non-governmental organizations that deal with upcycling, recycling and downcycling? </a:t>
            </a:r>
            <a:endParaRPr lang="it-IT" sz="2800" b="0" i="0" u="none" strike="noStrike" cap="none" dirty="0">
              <a:solidFill>
                <a:srgbClr val="1E2328"/>
              </a:solidFill>
              <a:latin typeface="Montserrat"/>
              <a:ea typeface="Montserrat"/>
              <a:cs typeface="Montserrat"/>
            </a:endParaRPr>
          </a:p>
          <a:p>
            <a:pPr marL="0" marR="0" lvl="0" indent="0" algn="just"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endParaRPr>
          </a:p>
          <a:p>
            <a:pPr marL="0" marR="0" lvl="0" indent="0" algn="just" rtl="0">
              <a:lnSpc>
                <a:spcPct val="100000"/>
              </a:lnSpc>
              <a:spcBef>
                <a:spcPts val="0"/>
              </a:spcBef>
              <a:spcAft>
                <a:spcPts val="0"/>
              </a:spcAft>
              <a:buClr>
                <a:srgbClr val="000000"/>
              </a:buClr>
              <a:buSzPts val="2800"/>
              <a:buFont typeface="Arial" panose="020B0604020202020204"/>
              <a:buNone/>
            </a:pPr>
            <a:r>
              <a:rPr lang="en-US" sz="2800" b="0" i="0" u="none" strike="noStrike" cap="none" dirty="0">
                <a:solidFill>
                  <a:srgbClr val="1E2328"/>
                </a:solidFill>
                <a:latin typeface="Montserrat"/>
                <a:ea typeface="Montserrat"/>
                <a:cs typeface="Montserrat"/>
                <a:sym typeface="Montserrat"/>
              </a:rPr>
              <a:t>Is there anything that connects these businesses? Analyze how they reach their target groups. </a:t>
            </a:r>
            <a:endParaRPr sz="2800" b="0" i="0" u="none" strike="noStrike" cap="none" dirty="0">
              <a:solidFill>
                <a:srgbClr val="1E2328"/>
              </a:solidFill>
              <a:latin typeface="Montserrat"/>
              <a:ea typeface="Montserrat"/>
              <a:cs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0" i="1" u="none" strike="noStrike" cap="none" dirty="0">
                <a:solidFill>
                  <a:srgbClr val="1E2328"/>
                </a:solidFill>
                <a:latin typeface="Montserrat"/>
                <a:ea typeface="Montserrat"/>
                <a:cs typeface="Montserrat"/>
                <a:sym typeface="Montserrat"/>
              </a:rPr>
              <a:t>This task will introduce us to the next unit.</a:t>
            </a:r>
            <a:endParaRPr sz="2800" b="0" i="1" u="none" strike="noStrike" cap="none" dirty="0">
              <a:solidFill>
                <a:srgbClr val="1E2328"/>
              </a:solidFill>
              <a:latin typeface="Montserrat"/>
              <a:ea typeface="Montserrat"/>
              <a:cs typeface="Montserrat"/>
              <a:sym typeface="Montserrat"/>
            </a:endParaRPr>
          </a:p>
        </p:txBody>
      </p:sp>
      <p:sp>
        <p:nvSpPr>
          <p:cNvPr id="2" name="TextBox 11">
            <a:extLst>
              <a:ext uri="{FF2B5EF4-FFF2-40B4-BE49-F238E27FC236}">
                <a16:creationId xmlns:a16="http://schemas.microsoft.com/office/drawing/2014/main" id="{A6DA6820-C7CC-512D-6AAB-94B6324BE748}"/>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4C775CF3-97D2-B346-AEE1-E859D159850C}"/>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59B66E61-638E-25A7-A759-E1AA144B9183}"/>
              </a:ext>
            </a:extLst>
          </p:cNvPr>
          <p:cNvSpPr txBox="1"/>
          <p:nvPr/>
        </p:nvSpPr>
        <p:spPr>
          <a:xfrm rot="16200000">
            <a:off x="15869100" y="749616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24642E-0AE6-EFF2-A3BE-34F23BBCAA10}"/>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8F7C442E-7496-9033-F7D3-0058B636A86A}"/>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820EE790-0272-FD74-9ABF-1402AA850B78}"/>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C91D238E-0E6E-9D2E-5F78-B554D1DAE0C4}"/>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a:extLst>
                <a:ext uri="{FF2B5EF4-FFF2-40B4-BE49-F238E27FC236}">
                  <a16:creationId xmlns:a16="http://schemas.microsoft.com/office/drawing/2014/main" id="{A0B5D015-6D87-54A4-6F55-952A037508FB}"/>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1, Unit 1</a:t>
              </a:r>
            </a:p>
          </p:txBody>
        </p:sp>
      </p:grpSp>
      <p:grpSp>
        <p:nvGrpSpPr>
          <p:cNvPr id="8" name="Group 8">
            <a:extLst>
              <a:ext uri="{FF2B5EF4-FFF2-40B4-BE49-F238E27FC236}">
                <a16:creationId xmlns:a16="http://schemas.microsoft.com/office/drawing/2014/main" id="{059BA85F-21E4-D3D5-5298-415831893F71}"/>
              </a:ext>
            </a:extLst>
          </p:cNvPr>
          <p:cNvGrpSpPr/>
          <p:nvPr/>
        </p:nvGrpSpPr>
        <p:grpSpPr>
          <a:xfrm>
            <a:off x="0" y="5674870"/>
            <a:ext cx="2839728" cy="4612130"/>
            <a:chOff x="0" y="0"/>
            <a:chExt cx="2254171" cy="3661101"/>
          </a:xfrm>
        </p:grpSpPr>
        <p:sp>
          <p:nvSpPr>
            <p:cNvPr id="9" name="Freeform 9">
              <a:extLst>
                <a:ext uri="{FF2B5EF4-FFF2-40B4-BE49-F238E27FC236}">
                  <a16:creationId xmlns:a16="http://schemas.microsoft.com/office/drawing/2014/main" id="{4A8CF784-3E7B-E553-05DC-DE61A3D2074D}"/>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000000"/>
            </a:solidFill>
          </p:spPr>
        </p:sp>
        <p:sp>
          <p:nvSpPr>
            <p:cNvPr id="10" name="TextBox 10">
              <a:extLst>
                <a:ext uri="{FF2B5EF4-FFF2-40B4-BE49-F238E27FC236}">
                  <a16:creationId xmlns:a16="http://schemas.microsoft.com/office/drawing/2014/main" id="{2CD7A5FB-073B-6C13-25F7-48AC5A67D746}"/>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11" name="Group 11">
            <a:extLst>
              <a:ext uri="{FF2B5EF4-FFF2-40B4-BE49-F238E27FC236}">
                <a16:creationId xmlns:a16="http://schemas.microsoft.com/office/drawing/2014/main" id="{6DB1C1B6-6345-03B0-B0F7-8C244B72ACB9}"/>
              </a:ext>
            </a:extLst>
          </p:cNvPr>
          <p:cNvGrpSpPr/>
          <p:nvPr/>
        </p:nvGrpSpPr>
        <p:grpSpPr>
          <a:xfrm>
            <a:off x="0" y="1033462"/>
            <a:ext cx="16672328" cy="4745461"/>
            <a:chOff x="0" y="0"/>
            <a:chExt cx="3605891" cy="1026348"/>
          </a:xfrm>
        </p:grpSpPr>
        <p:sp>
          <p:nvSpPr>
            <p:cNvPr id="12" name="Freeform 12">
              <a:extLst>
                <a:ext uri="{FF2B5EF4-FFF2-40B4-BE49-F238E27FC236}">
                  <a16:creationId xmlns:a16="http://schemas.microsoft.com/office/drawing/2014/main" id="{CBDE384B-19D5-A48D-C53B-D772873B9A38}"/>
                </a:ext>
              </a:extLst>
            </p:cNvPr>
            <p:cNvSpPr/>
            <p:nvPr/>
          </p:nvSpPr>
          <p:spPr>
            <a:xfrm>
              <a:off x="0" y="0"/>
              <a:ext cx="3605891" cy="1026348"/>
            </a:xfrm>
            <a:custGeom>
              <a:avLst/>
              <a:gdLst/>
              <a:ahLst/>
              <a:cxnLst/>
              <a:rect l="l" t="t" r="r" b="b"/>
              <a:pathLst>
                <a:path w="3605891" h="1026348">
                  <a:moveTo>
                    <a:pt x="0" y="0"/>
                  </a:moveTo>
                  <a:lnTo>
                    <a:pt x="3605891" y="0"/>
                  </a:lnTo>
                  <a:lnTo>
                    <a:pt x="3605891" y="1026348"/>
                  </a:lnTo>
                  <a:lnTo>
                    <a:pt x="0" y="1026348"/>
                  </a:lnTo>
                  <a:close/>
                </a:path>
              </a:pathLst>
            </a:custGeom>
            <a:solidFill>
              <a:srgbClr val="CFCF5A"/>
            </a:solidFill>
          </p:spPr>
        </p:sp>
        <p:sp>
          <p:nvSpPr>
            <p:cNvPr id="13" name="TextBox 13">
              <a:extLst>
                <a:ext uri="{FF2B5EF4-FFF2-40B4-BE49-F238E27FC236}">
                  <a16:creationId xmlns:a16="http://schemas.microsoft.com/office/drawing/2014/main" id="{3FA3CB90-4652-3E5B-2B3E-6E7F7E66B0A2}"/>
                </a:ext>
              </a:extLst>
            </p:cNvPr>
            <p:cNvSpPr txBox="1"/>
            <p:nvPr/>
          </p:nvSpPr>
          <p:spPr>
            <a:xfrm>
              <a:off x="0" y="0"/>
              <a:ext cx="3605891" cy="1026348"/>
            </a:xfrm>
            <a:prstGeom prst="rect">
              <a:avLst/>
            </a:prstGeom>
          </p:spPr>
          <p:txBody>
            <a:bodyPr lIns="50800" tIns="50800" rIns="50800" bIns="50800" rtlCol="0" anchor="ctr"/>
            <a:lstStyle/>
            <a:p>
              <a:pPr algn="ctr">
                <a:lnSpc>
                  <a:spcPts val="2196"/>
                </a:lnSpc>
              </a:pPr>
              <a:endParaRPr/>
            </a:p>
          </p:txBody>
        </p:sp>
      </p:grpSp>
      <p:sp>
        <p:nvSpPr>
          <p:cNvPr id="14" name="AutoShape 14">
            <a:extLst>
              <a:ext uri="{FF2B5EF4-FFF2-40B4-BE49-F238E27FC236}">
                <a16:creationId xmlns:a16="http://schemas.microsoft.com/office/drawing/2014/main" id="{E9CD074D-9EDE-CD4B-BC78-84E2085587D4}"/>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sp>
        <p:nvSpPr>
          <p:cNvPr id="15" name="TextBox 15">
            <a:extLst>
              <a:ext uri="{FF2B5EF4-FFF2-40B4-BE49-F238E27FC236}">
                <a16:creationId xmlns:a16="http://schemas.microsoft.com/office/drawing/2014/main" id="{A93FA4EF-1A3D-3363-CF5B-695F6CA031D4}"/>
              </a:ext>
            </a:extLst>
          </p:cNvPr>
          <p:cNvSpPr txBox="1"/>
          <p:nvPr/>
        </p:nvSpPr>
        <p:spPr>
          <a:xfrm>
            <a:off x="6228287" y="2683797"/>
            <a:ext cx="5831426" cy="1562100"/>
          </a:xfrm>
          <a:prstGeom prst="rect">
            <a:avLst/>
          </a:prstGeom>
        </p:spPr>
        <p:txBody>
          <a:bodyPr lIns="0" tIns="0" rIns="0" bIns="0" rtlCol="0" anchor="t">
            <a:spAutoFit/>
          </a:bodyPr>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sp>
        <p:nvSpPr>
          <p:cNvPr id="16" name="AutoShape 16">
            <a:extLst>
              <a:ext uri="{FF2B5EF4-FFF2-40B4-BE49-F238E27FC236}">
                <a16:creationId xmlns:a16="http://schemas.microsoft.com/office/drawing/2014/main" id="{23768763-D341-8C4C-48AE-8E61777D37A9}"/>
              </a:ext>
            </a:extLst>
          </p:cNvPr>
          <p:cNvSpPr/>
          <p:nvPr/>
        </p:nvSpPr>
        <p:spPr>
          <a:xfrm>
            <a:off x="6286779" y="4691633"/>
            <a:ext cx="719041" cy="4762"/>
          </a:xfrm>
          <a:prstGeom prst="line">
            <a:avLst/>
          </a:prstGeom>
          <a:ln w="9525" cap="flat">
            <a:solidFill>
              <a:srgbClr val="000000"/>
            </a:solidFill>
            <a:prstDash val="solid"/>
            <a:headEnd type="none" w="sm" len="sm"/>
            <a:tailEnd type="none" w="sm" len="sm"/>
          </a:ln>
        </p:spPr>
      </p:sp>
      <p:sp>
        <p:nvSpPr>
          <p:cNvPr id="17" name="TextBox 17">
            <a:extLst>
              <a:ext uri="{FF2B5EF4-FFF2-40B4-BE49-F238E27FC236}">
                <a16:creationId xmlns:a16="http://schemas.microsoft.com/office/drawing/2014/main" id="{DBFFE416-4329-7245-3AB7-7FB941551E33}"/>
              </a:ext>
            </a:extLst>
          </p:cNvPr>
          <p:cNvSpPr txBox="1"/>
          <p:nvPr/>
        </p:nvSpPr>
        <p:spPr>
          <a:xfrm>
            <a:off x="6225653" y="6429851"/>
            <a:ext cx="9992788" cy="1233415"/>
          </a:xfrm>
          <a:prstGeom prst="rect">
            <a:avLst/>
          </a:prstGeom>
        </p:spPr>
        <p:txBody>
          <a:bodyPr lIns="0" tIns="0" rIns="0" bIns="0" rtlCol="0" anchor="t">
            <a:spAutoFit/>
          </a:bodyPr>
          <a:lstStyle/>
          <a:p>
            <a:pPr>
              <a:lnSpc>
                <a:spcPts val="3299"/>
              </a:lnSpc>
            </a:pPr>
            <a:r>
              <a:rPr lang="en-US" sz="2199" dirty="0">
                <a:solidFill>
                  <a:srgbClr val="1E2328"/>
                </a:solidFill>
                <a:latin typeface="Montserrat"/>
              </a:rPr>
              <a:t>This unit introduces key definitions of recycling, upcycling, and downcycling. It includes a short group exercise and serves as a theoretical introduction before practical modules.</a:t>
            </a:r>
            <a:r>
              <a:rPr lang="en-US" sz="2199" dirty="0">
                <a:solidFill>
                  <a:srgbClr val="1E2328"/>
                </a:solidFill>
                <a:latin typeface="Montserrat"/>
                <a:sym typeface="Montserrat"/>
              </a:rPr>
              <a:t> </a:t>
            </a:r>
          </a:p>
        </p:txBody>
      </p:sp>
      <p:grpSp>
        <p:nvGrpSpPr>
          <p:cNvPr id="18" name="Group 18">
            <a:extLst>
              <a:ext uri="{FF2B5EF4-FFF2-40B4-BE49-F238E27FC236}">
                <a16:creationId xmlns:a16="http://schemas.microsoft.com/office/drawing/2014/main" id="{214B0029-7F55-EF7F-FEAC-4C5FABEE4B86}"/>
              </a:ext>
            </a:extLst>
          </p:cNvPr>
          <p:cNvGrpSpPr>
            <a:grpSpLocks noChangeAspect="1"/>
          </p:cNvGrpSpPr>
          <p:nvPr/>
        </p:nvGrpSpPr>
        <p:grpSpPr>
          <a:xfrm>
            <a:off x="872748" y="2091441"/>
            <a:ext cx="3622055" cy="7166859"/>
            <a:chOff x="0" y="0"/>
            <a:chExt cx="2620010" cy="5184140"/>
          </a:xfrm>
        </p:grpSpPr>
        <p:sp>
          <p:nvSpPr>
            <p:cNvPr id="19" name="Freeform 19">
              <a:extLst>
                <a:ext uri="{FF2B5EF4-FFF2-40B4-BE49-F238E27FC236}">
                  <a16:creationId xmlns:a16="http://schemas.microsoft.com/office/drawing/2014/main" id="{0A58ABCB-A21F-9EF5-648D-0603D047E0B6}"/>
                </a:ext>
              </a:extLst>
            </p:cNvPr>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0" name="Freeform 20">
              <a:extLst>
                <a:ext uri="{FF2B5EF4-FFF2-40B4-BE49-F238E27FC236}">
                  <a16:creationId xmlns:a16="http://schemas.microsoft.com/office/drawing/2014/main" id="{FA17C3FD-1BBF-727D-B390-CB1E1ED33144}"/>
                </a:ext>
              </a:extLst>
            </p:cNvPr>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22189" r="-22189"/>
              </a:stretch>
            </a:blipFill>
          </p:spPr>
        </p:sp>
        <p:sp>
          <p:nvSpPr>
            <p:cNvPr id="21" name="Freeform 21">
              <a:extLst>
                <a:ext uri="{FF2B5EF4-FFF2-40B4-BE49-F238E27FC236}">
                  <a16:creationId xmlns:a16="http://schemas.microsoft.com/office/drawing/2014/main" id="{F76DFF27-FDCA-9816-9F0A-C25EC8E3BBF1}"/>
                </a:ext>
              </a:extLst>
            </p:cNvPr>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22" name="Freeform 22">
              <a:extLst>
                <a:ext uri="{FF2B5EF4-FFF2-40B4-BE49-F238E27FC236}">
                  <a16:creationId xmlns:a16="http://schemas.microsoft.com/office/drawing/2014/main" id="{463EA5CD-54A4-B125-E1D1-95A46D2B274F}"/>
                </a:ext>
              </a:extLst>
            </p:cNvPr>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23" name="Freeform 23">
              <a:extLst>
                <a:ext uri="{FF2B5EF4-FFF2-40B4-BE49-F238E27FC236}">
                  <a16:creationId xmlns:a16="http://schemas.microsoft.com/office/drawing/2014/main" id="{E1BCA03D-0955-5052-92F7-062FAB222415}"/>
                </a:ext>
              </a:extLst>
            </p:cNvPr>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24" name="Freeform 24">
              <a:extLst>
                <a:ext uri="{FF2B5EF4-FFF2-40B4-BE49-F238E27FC236}">
                  <a16:creationId xmlns:a16="http://schemas.microsoft.com/office/drawing/2014/main" id="{1C0FEC9F-4FBF-D5DE-29E7-884186B7D8D2}"/>
                </a:ext>
              </a:extLst>
            </p:cNvPr>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25" name="Freeform 25">
              <a:extLst>
                <a:ext uri="{FF2B5EF4-FFF2-40B4-BE49-F238E27FC236}">
                  <a16:creationId xmlns:a16="http://schemas.microsoft.com/office/drawing/2014/main" id="{17FED718-860A-FB2E-E1C1-F46996204290}"/>
                </a:ext>
              </a:extLst>
            </p:cNvPr>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26" name="Freeform 26">
              <a:extLst>
                <a:ext uri="{FF2B5EF4-FFF2-40B4-BE49-F238E27FC236}">
                  <a16:creationId xmlns:a16="http://schemas.microsoft.com/office/drawing/2014/main" id="{8AF5B59B-F6C7-0A4D-5F1E-531B777390E6}"/>
                </a:ext>
              </a:extLst>
            </p:cNvPr>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27" name="Freeform 27">
              <a:extLst>
                <a:ext uri="{FF2B5EF4-FFF2-40B4-BE49-F238E27FC236}">
                  <a16:creationId xmlns:a16="http://schemas.microsoft.com/office/drawing/2014/main" id="{55F39893-B3F7-FB2A-778B-B5E16E85CAB9}"/>
                </a:ext>
              </a:extLst>
            </p:cNvPr>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id="28" name="Freeform 28">
            <a:extLst>
              <a:ext uri="{FF2B5EF4-FFF2-40B4-BE49-F238E27FC236}">
                <a16:creationId xmlns:a16="http://schemas.microsoft.com/office/drawing/2014/main" id="{00857736-965E-E230-BA31-DA9CB57E7C98}"/>
              </a:ext>
            </a:extLst>
          </p:cNvPr>
          <p:cNvSpPr/>
          <p:nvPr/>
        </p:nvSpPr>
        <p:spPr>
          <a:xfrm>
            <a:off x="5011788" y="630012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a:extLst>
              <a:ext uri="{FF2B5EF4-FFF2-40B4-BE49-F238E27FC236}">
                <a16:creationId xmlns:a16="http://schemas.microsoft.com/office/drawing/2014/main" id="{DECB1911-F36C-0C0A-79D4-5FA20DC3B0E7}"/>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0" name="TextBox 17">
            <a:extLst>
              <a:ext uri="{FF2B5EF4-FFF2-40B4-BE49-F238E27FC236}">
                <a16:creationId xmlns:a16="http://schemas.microsoft.com/office/drawing/2014/main" id="{E12C7702-D3B0-EFF6-9BDF-EE99F9A28FA4}"/>
              </a:ext>
            </a:extLst>
          </p:cNvPr>
          <p:cNvSpPr txBox="1"/>
          <p:nvPr/>
        </p:nvSpPr>
        <p:spPr>
          <a:xfrm rot="16200000">
            <a:off x="15876720" y="7519055"/>
            <a:ext cx="320989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259591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pSp>
        <p:nvGrpSpPr>
          <p:cNvPr id="697" name="Google Shape;697;p25"/>
          <p:cNvGrpSpPr/>
          <p:nvPr/>
        </p:nvGrpSpPr>
        <p:grpSpPr>
          <a:xfrm>
            <a:off x="0" y="1033462"/>
            <a:ext cx="1028700" cy="9253538"/>
            <a:chOff x="0" y="0"/>
            <a:chExt cx="222487" cy="2001355"/>
          </a:xfrm>
        </p:grpSpPr>
        <p:sp>
          <p:nvSpPr>
            <p:cNvPr id="698" name="Google Shape;698;p25"/>
            <p:cNvSpPr/>
            <p:nvPr/>
          </p:nvSpPr>
          <p:spPr>
            <a:xfrm>
              <a:off x="0" y="0"/>
              <a:ext cx="222487" cy="2001355"/>
            </a:xfrm>
            <a:custGeom>
              <a:avLst/>
              <a:gdLst/>
              <a:ahLst/>
              <a:cxnLst/>
              <a:rect l="l" t="t" r="r" b="b"/>
              <a:pathLst>
                <a:path w="222487" h="2001355" extrusionOk="0">
                  <a:moveTo>
                    <a:pt x="0" y="0"/>
                  </a:moveTo>
                  <a:lnTo>
                    <a:pt x="222487" y="0"/>
                  </a:lnTo>
                  <a:lnTo>
                    <a:pt x="222487"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99" name="Google Shape;699;p25"/>
            <p:cNvSpPr txBox="1"/>
            <p:nvPr/>
          </p:nvSpPr>
          <p:spPr>
            <a:xfrm>
              <a:off x="0" y="0"/>
              <a:ext cx="222487"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700" name="Google Shape;700;p25"/>
          <p:cNvGrpSpPr/>
          <p:nvPr/>
        </p:nvGrpSpPr>
        <p:grpSpPr>
          <a:xfrm>
            <a:off x="0" y="0"/>
            <a:ext cx="18288000" cy="10287000"/>
            <a:chOff x="0" y="0"/>
            <a:chExt cx="24384000" cy="13716000"/>
          </a:xfrm>
        </p:grpSpPr>
        <p:cxnSp>
          <p:nvCxnSpPr>
            <p:cNvPr id="701" name="Google Shape;701;p25"/>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702" name="Google Shape;702;p25"/>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703" name="Google Shape;703;p25"/>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705" name="Google Shape;705;p2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706" name="Google Shape;706;p25"/>
          <p:cNvGrpSpPr/>
          <p:nvPr/>
        </p:nvGrpSpPr>
        <p:grpSpPr>
          <a:xfrm>
            <a:off x="0" y="4067054"/>
            <a:ext cx="3933182" cy="2152892"/>
            <a:chOff x="0" y="0"/>
            <a:chExt cx="5244242" cy="2870523"/>
          </a:xfrm>
        </p:grpSpPr>
        <p:grpSp>
          <p:nvGrpSpPr>
            <p:cNvPr id="707" name="Google Shape;707;p25"/>
            <p:cNvGrpSpPr/>
            <p:nvPr/>
          </p:nvGrpSpPr>
          <p:grpSpPr>
            <a:xfrm>
              <a:off x="0" y="0"/>
              <a:ext cx="5244242" cy="2870523"/>
              <a:chOff x="0" y="0"/>
              <a:chExt cx="1980673" cy="1084155"/>
            </a:xfrm>
          </p:grpSpPr>
          <p:sp>
            <p:nvSpPr>
              <p:cNvPr id="708" name="Google Shape;708;p25"/>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9" name="Google Shape;709;p25"/>
              <p:cNvSpPr txBox="1"/>
              <p:nvPr/>
            </p:nvSpPr>
            <p:spPr>
              <a:xfrm>
                <a:off x="0" y="0"/>
                <a:ext cx="1980673" cy="10841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710" name="Google Shape;710;p25"/>
            <p:cNvSpPr txBox="1"/>
            <p:nvPr/>
          </p:nvSpPr>
          <p:spPr>
            <a:xfrm>
              <a:off x="594936" y="1078965"/>
              <a:ext cx="3453894" cy="703068"/>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3465"/>
                <a:buFont typeface="Arial" panose="020B0604020202020204"/>
                <a:buNone/>
              </a:pPr>
              <a:r>
                <a:rPr lang="en-US" sz="3465" b="0" i="0" u="none" strike="noStrike" cap="none">
                  <a:solidFill>
                    <a:srgbClr val="FFFFFF"/>
                  </a:solidFill>
                  <a:latin typeface="DM Serif Display"/>
                  <a:ea typeface="DM Serif Display"/>
                  <a:cs typeface="DM Serif Display"/>
                  <a:sym typeface="DM Serif Display"/>
                </a:rPr>
                <a:t>References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cxnSp>
        <p:nvCxnSpPr>
          <p:cNvPr id="711" name="Google Shape;711;p25"/>
          <p:cNvCxnSpPr/>
          <p:nvPr/>
        </p:nvCxnSpPr>
        <p:spPr>
          <a:xfrm rot="22765">
            <a:off x="10111530" y="4988719"/>
            <a:ext cx="719057" cy="0"/>
          </a:xfrm>
          <a:prstGeom prst="straightConnector1">
            <a:avLst/>
          </a:prstGeom>
          <a:noFill/>
          <a:ln w="9525" cap="flat" cmpd="sng">
            <a:solidFill>
              <a:srgbClr val="CFCF5A"/>
            </a:solidFill>
            <a:prstDash val="solid"/>
            <a:round/>
            <a:headEnd type="none" w="sm" len="sm"/>
            <a:tailEnd type="none" w="sm" len="sm"/>
          </a:ln>
        </p:spPr>
      </p:cxnSp>
      <p:sp>
        <p:nvSpPr>
          <p:cNvPr id="712" name="Google Shape;712;p25"/>
          <p:cNvSpPr txBox="1"/>
          <p:nvPr/>
        </p:nvSpPr>
        <p:spPr>
          <a:xfrm>
            <a:off x="4388535" y="1561534"/>
            <a:ext cx="11951541" cy="7478970"/>
          </a:xfrm>
          <a:prstGeom prst="rect">
            <a:avLst/>
          </a:prstGeom>
          <a:noFill/>
          <a:ln>
            <a:noFill/>
          </a:ln>
        </p:spPr>
        <p:txBody>
          <a:bodyPr spcFirstLastPara="1" wrap="square" lIns="0" tIns="0" rIns="0" bIns="0" anchor="t" anchorCtr="0">
            <a:spAutoFit/>
          </a:bodyPr>
          <a:lstStyle/>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Fashion Revolution - "Why We Need to Reuse and Upcycle Clothing"</a:t>
            </a:r>
            <a:endParaRPr lang="pl-PL"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pl-PL" sz="1800" b="0" i="0" u="none" strike="noStrike" cap="none" dirty="0" err="1">
                <a:solidFill>
                  <a:srgbClr val="1E2328"/>
                </a:solidFill>
                <a:latin typeface="Montserrat"/>
                <a:ea typeface="Montserrat"/>
                <a:cs typeface="Montserrat"/>
                <a:sym typeface="Montserrat"/>
              </a:rPr>
              <a:t>Website</a:t>
            </a:r>
            <a:r>
              <a:rPr lang="pl-PL" sz="1800" b="0" i="0" u="none" strike="noStrike" cap="none" dirty="0">
                <a:solidFill>
                  <a:srgbClr val="1E2328"/>
                </a:solidFill>
                <a:latin typeface="Montserrat"/>
                <a:ea typeface="Montserrat"/>
                <a:cs typeface="Montserrat"/>
                <a:sym typeface="Montserrat"/>
              </a:rPr>
              <a:t>: </a:t>
            </a:r>
            <a:r>
              <a:rPr lang="pl-PL" sz="1800" b="0" i="0" u="sng" strike="noStrike" cap="none" dirty="0">
                <a:solidFill>
                  <a:srgbClr val="1E2328"/>
                </a:solidFill>
                <a:latin typeface="Montserrat"/>
                <a:ea typeface="Montserrat"/>
                <a:cs typeface="Montserrat"/>
                <a:sym typeface="Montserrat"/>
                <a:hlinkClick r:id="rId4"/>
              </a:rPr>
              <a:t>www.fashionrevolution.org</a:t>
            </a:r>
            <a:endParaRPr lang="pl-PL"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The Ellen MacArthur Foundation - "A New Textiles Economy: Redesigning Fashion’s Future"</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5"/>
              </a:rPr>
              <a:t>www.ellenmacarthurfoundation.org</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Greenpeace International - "The Environmental Impact of Fast Fashion"</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6"/>
              </a:rPr>
              <a:t>www.greenpeace.org</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Textile Exchange - "Preferred Fiber &amp; Materials Market Report"</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7"/>
              </a:rPr>
              <a:t>www.textileexchange.org</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Sustainable Apparel Coalition - "Higg Index: Sustainable Materials"</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8"/>
              </a:rPr>
              <a:t>www.apparelcoalition.org</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The Upcycle Movement - Resources and guides on upcycling practices</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9"/>
              </a:rPr>
              <a:t>www.theupcyclemovement.com</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British Fashion Council - "Circular Fashion and Upcycling Initiatives"</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10"/>
              </a:rPr>
              <a:t>www.britishfashioncouncil.co.uk</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512445" marR="0" lvl="1" indent="-285750" algn="l" rtl="0">
              <a:lnSpc>
                <a:spcPct val="150000"/>
              </a:lnSpc>
              <a:spcBef>
                <a:spcPts val="0"/>
              </a:spcBef>
              <a:spcAft>
                <a:spcPts val="0"/>
              </a:spcAft>
              <a:buClr>
                <a:srgbClr val="1E2328"/>
              </a:buClr>
              <a:buSzPts val="2100"/>
              <a:buFont typeface="Arial" panose="020B0604020202020204" pitchFamily="34" charset="0"/>
              <a:buChar char="•"/>
            </a:pPr>
            <a:r>
              <a:rPr lang="en-US" sz="1800" b="0" i="0" u="none" strike="noStrike" cap="none" dirty="0">
                <a:solidFill>
                  <a:srgbClr val="1E2328"/>
                </a:solidFill>
                <a:latin typeface="Montserrat"/>
                <a:ea typeface="Montserrat"/>
                <a:cs typeface="Montserrat"/>
                <a:sym typeface="Montserrat"/>
              </a:rPr>
              <a:t>Eco-Age - "Guide to Sustainable Fashion: Understanding Upcycling"</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604520" marR="0" lvl="2" algn="l" rtl="0">
              <a:lnSpc>
                <a:spcPct val="150000"/>
              </a:lnSpc>
              <a:spcBef>
                <a:spcPts val="0"/>
              </a:spcBef>
              <a:spcAft>
                <a:spcPts val="0"/>
              </a:spcAft>
              <a:buClr>
                <a:srgbClr val="1E2328"/>
              </a:buClr>
              <a:buSzPts val="2100"/>
            </a:pPr>
            <a:r>
              <a:rPr lang="en-US" sz="1800" b="0" i="0" u="none" strike="noStrike" cap="none" dirty="0">
                <a:solidFill>
                  <a:srgbClr val="1E2328"/>
                </a:solidFill>
                <a:latin typeface="Montserrat"/>
                <a:ea typeface="Montserrat"/>
                <a:cs typeface="Montserrat"/>
                <a:sym typeface="Montserrat"/>
              </a:rPr>
              <a:t>Website: </a:t>
            </a:r>
            <a:r>
              <a:rPr lang="en-US" sz="1800" b="0" i="0" u="sng" strike="noStrike" cap="none" dirty="0">
                <a:solidFill>
                  <a:srgbClr val="1E2328"/>
                </a:solidFill>
                <a:latin typeface="Montserrat"/>
                <a:ea typeface="Montserrat"/>
                <a:cs typeface="Montserrat"/>
                <a:sym typeface="Montserrat"/>
                <a:hlinkClick r:id="rId11"/>
              </a:rPr>
              <a:t>www.eco-age.com</a:t>
            </a:r>
            <a:endParaRPr sz="1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800"/>
              <a:buFont typeface="Arial" panose="020B0604020202020204"/>
              <a:buNone/>
            </a:pPr>
            <a:br>
              <a:rPr lang="en-US" sz="1800" b="0" i="0" u="none" strike="noStrike" cap="none" dirty="0">
                <a:solidFill>
                  <a:srgbClr val="1E2328"/>
                </a:solidFill>
                <a:latin typeface="Montserrat"/>
                <a:ea typeface="Montserrat"/>
                <a:cs typeface="Montserrat"/>
                <a:sym typeface="Montserrat"/>
              </a:rPr>
            </a:br>
            <a:endParaRPr sz="1800" b="0" i="0" u="none" strike="noStrike" cap="none" dirty="0">
              <a:solidFill>
                <a:srgbClr val="1E2328"/>
              </a:solidFill>
              <a:latin typeface="Montserrat"/>
              <a:ea typeface="Montserrat"/>
              <a:cs typeface="Montserrat"/>
              <a:sym typeface="Montserrat"/>
            </a:endParaRPr>
          </a:p>
        </p:txBody>
      </p:sp>
      <p:sp>
        <p:nvSpPr>
          <p:cNvPr id="2" name="TextBox 11">
            <a:extLst>
              <a:ext uri="{FF2B5EF4-FFF2-40B4-BE49-F238E27FC236}">
                <a16:creationId xmlns:a16="http://schemas.microsoft.com/office/drawing/2014/main" id="{EE71BC00-6B0C-C74E-4BAD-163317BBB31F}"/>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649D1E0D-35D3-1D91-A5D1-E38659AFDD0D}"/>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6A13DB2A-EEE6-896D-9FAA-C3CE20DCB19D}"/>
              </a:ext>
            </a:extLst>
          </p:cNvPr>
          <p:cNvSpPr txBox="1"/>
          <p:nvPr/>
        </p:nvSpPr>
        <p:spPr>
          <a:xfrm rot="16200000">
            <a:off x="15861480" y="7511404"/>
            <a:ext cx="322513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123"/>
        <p:cNvGrpSpPr/>
        <p:nvPr/>
      </p:nvGrpSpPr>
      <p:grpSpPr>
        <a:xfrm>
          <a:off x="0" y="0"/>
          <a:ext cx="0" cy="0"/>
          <a:chOff x="0" y="0"/>
          <a:chExt cx="0" cy="0"/>
        </a:xfrm>
      </p:grpSpPr>
      <p:grpSp>
        <p:nvGrpSpPr>
          <p:cNvPr id="124" name="Google Shape;124;p3"/>
          <p:cNvGrpSpPr/>
          <p:nvPr/>
        </p:nvGrpSpPr>
        <p:grpSpPr>
          <a:xfrm>
            <a:off x="0" y="0"/>
            <a:ext cx="18288000" cy="10287000"/>
            <a:chOff x="0" y="0"/>
            <a:chExt cx="24384000" cy="13716000"/>
          </a:xfrm>
        </p:grpSpPr>
        <p:cxnSp>
          <p:nvCxnSpPr>
            <p:cNvPr id="125" name="Google Shape;125;p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26" name="Google Shape;126;p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27" name="Google Shape;127;p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129" name="Google Shape;129;p3"/>
          <p:cNvPicPr preferRelativeResize="0"/>
          <p:nvPr/>
        </p:nvPicPr>
        <p:blipFill rotWithShape="1">
          <a:blip r:embed="rId4"/>
          <a:srcRect t="18843" b="18843"/>
          <a:stretch>
            <a:fillRect/>
          </a:stretch>
        </p:blipFill>
        <p:spPr>
          <a:xfrm>
            <a:off x="0" y="1707643"/>
            <a:ext cx="10729563" cy="4454427"/>
          </a:xfrm>
          <a:prstGeom prst="rect">
            <a:avLst/>
          </a:prstGeom>
          <a:noFill/>
          <a:ln>
            <a:noFill/>
          </a:ln>
        </p:spPr>
      </p:pic>
      <p:grpSp>
        <p:nvGrpSpPr>
          <p:cNvPr id="131" name="Google Shape;131;p3"/>
          <p:cNvGrpSpPr/>
          <p:nvPr/>
        </p:nvGrpSpPr>
        <p:grpSpPr>
          <a:xfrm>
            <a:off x="9717692" y="2708859"/>
            <a:ext cx="6348470" cy="4290075"/>
            <a:chOff x="0" y="0"/>
            <a:chExt cx="5039406" cy="3405455"/>
          </a:xfrm>
        </p:grpSpPr>
        <p:sp>
          <p:nvSpPr>
            <p:cNvPr id="132" name="Google Shape;132;p3"/>
            <p:cNvSpPr/>
            <p:nvPr/>
          </p:nvSpPr>
          <p:spPr>
            <a:xfrm>
              <a:off x="0" y="0"/>
              <a:ext cx="5039406" cy="3405455"/>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3" name="Google Shape;133;p3"/>
            <p:cNvSpPr txBox="1"/>
            <p:nvPr/>
          </p:nvSpPr>
          <p:spPr>
            <a:xfrm>
              <a:off x="0" y="0"/>
              <a:ext cx="5039406" cy="3405455"/>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36" name="Google Shape;136;p3"/>
          <p:cNvSpPr txBox="1"/>
          <p:nvPr/>
        </p:nvSpPr>
        <p:spPr>
          <a:xfrm>
            <a:off x="2254457" y="7240903"/>
            <a:ext cx="13690732" cy="3046988"/>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2200"/>
              <a:buFont typeface="Arial" panose="020B0604020202020204"/>
              <a:buNone/>
            </a:pPr>
            <a:r>
              <a:rPr lang="en-US" sz="2200" kern="1200" dirty="0">
                <a:latin typeface="Montserrat"/>
                <a:sym typeface="Montserrat"/>
              </a:rPr>
              <a:t>This unit covers the concept of upcycling as a sustainable business model in sartorial craftsmanship, focusing on material sourcing and the business aspects of upcycled fashion. </a:t>
            </a:r>
            <a:endParaRPr lang="pl-PL" sz="2200" kern="1200" dirty="0">
              <a:latin typeface="Montserrat"/>
            </a:endParaRPr>
          </a:p>
          <a:p>
            <a:pPr marL="0" marR="0" lvl="0" indent="0" algn="just" rtl="0">
              <a:lnSpc>
                <a:spcPct val="150000"/>
              </a:lnSpc>
              <a:spcBef>
                <a:spcPts val="0"/>
              </a:spcBef>
              <a:spcAft>
                <a:spcPts val="0"/>
              </a:spcAft>
              <a:buClr>
                <a:srgbClr val="000000"/>
              </a:buClr>
              <a:buSzPts val="2200"/>
              <a:buFont typeface="Arial" panose="020B0604020202020204"/>
              <a:buNone/>
            </a:pPr>
            <a:r>
              <a:rPr lang="en-US" sz="2200" kern="1200" dirty="0">
                <a:latin typeface="Montserrat"/>
                <a:sym typeface="Montserrat"/>
              </a:rPr>
              <a:t>In this unit, participants will learn about the environmental benefits of upcycling, methods for selecting and sourcing materials, and strategies for developing a business model in the upcycled fashion industry</a:t>
            </a:r>
            <a:r>
              <a:rPr lang="pl-PL" sz="2200" kern="1200" dirty="0">
                <a:latin typeface="Montserrat"/>
                <a:sym typeface="Montserrat"/>
              </a:rPr>
              <a:t>.</a:t>
            </a:r>
            <a:r>
              <a:rPr lang="en-US" sz="2200" kern="1200" dirty="0">
                <a:latin typeface="Montserrat"/>
                <a:sym typeface="Montserrat"/>
              </a:rPr>
              <a:t>​</a:t>
            </a:r>
            <a:endParaRPr sz="2200" kern="1200" dirty="0">
              <a:latin typeface="Montserrat"/>
            </a:endParaRPr>
          </a:p>
          <a:p>
            <a:pPr marL="0" marR="0" lvl="0" indent="0" algn="l" rtl="0">
              <a:lnSpc>
                <a:spcPct val="150000"/>
              </a:lnSpc>
              <a:spcBef>
                <a:spcPts val="0"/>
              </a:spcBef>
              <a:spcAft>
                <a:spcPts val="0"/>
              </a:spcAft>
              <a:buClr>
                <a:srgbClr val="000000"/>
              </a:buClr>
              <a:buSzPts val="2200"/>
              <a:buFont typeface="Arial" panose="020B0604020202020204"/>
              <a:buNone/>
            </a:pPr>
            <a:endParaRPr sz="2200" b="0" i="0" u="none" strike="noStrike" cap="none" dirty="0">
              <a:solidFill>
                <a:srgbClr val="000000"/>
              </a:solidFill>
              <a:latin typeface="Montserrat"/>
              <a:ea typeface="Montserrat"/>
              <a:cs typeface="Montserrat"/>
              <a:sym typeface="Montserrat"/>
            </a:endParaRPr>
          </a:p>
        </p:txBody>
      </p:sp>
      <p:sp>
        <p:nvSpPr>
          <p:cNvPr id="2" name="TextBox 11">
            <a:extLst>
              <a:ext uri="{FF2B5EF4-FFF2-40B4-BE49-F238E27FC236}">
                <a16:creationId xmlns:a16="http://schemas.microsoft.com/office/drawing/2014/main" id="{ED5929E6-21A0-7991-0F95-C15D64402AE4}"/>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671F396E-2F79-4690-F037-8C6BCD3B1D62}"/>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4">
            <a:extLst>
              <a:ext uri="{FF2B5EF4-FFF2-40B4-BE49-F238E27FC236}">
                <a16:creationId xmlns:a16="http://schemas.microsoft.com/office/drawing/2014/main" id="{D3A2A437-DAF3-A7D3-130E-75020B2A02F0}"/>
              </a:ext>
            </a:extLst>
          </p:cNvPr>
          <p:cNvSpPr txBox="1"/>
          <p:nvPr/>
        </p:nvSpPr>
        <p:spPr>
          <a:xfrm>
            <a:off x="10689513" y="3519761"/>
            <a:ext cx="3490990" cy="2352675"/>
          </a:xfrm>
          <a:prstGeom prst="rect">
            <a:avLst/>
          </a:prstGeom>
        </p:spPr>
        <p:txBody>
          <a:bodyPr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Overview of the Unit</a:t>
            </a:r>
          </a:p>
        </p:txBody>
      </p:sp>
      <p:sp>
        <p:nvSpPr>
          <p:cNvPr id="6" name="AutoShape 15">
            <a:extLst>
              <a:ext uri="{FF2B5EF4-FFF2-40B4-BE49-F238E27FC236}">
                <a16:creationId xmlns:a16="http://schemas.microsoft.com/office/drawing/2014/main" id="{7BAD3268-E87D-DDAD-B20B-F22D5B739F7B}"/>
              </a:ext>
            </a:extLst>
          </p:cNvPr>
          <p:cNvSpPr/>
          <p:nvPr/>
        </p:nvSpPr>
        <p:spPr>
          <a:xfrm>
            <a:off x="10689545" y="6103051"/>
            <a:ext cx="719041" cy="4762"/>
          </a:xfrm>
          <a:prstGeom prst="line">
            <a:avLst/>
          </a:prstGeom>
          <a:ln w="12700" cap="flat">
            <a:solidFill>
              <a:srgbClr val="FFFFFF"/>
            </a:solidFill>
            <a:prstDash val="solid"/>
            <a:headEnd type="none" w="sm" len="sm"/>
            <a:tailEnd type="none" w="sm" len="sm"/>
          </a:ln>
        </p:spPr>
      </p:sp>
      <p:sp>
        <p:nvSpPr>
          <p:cNvPr id="7" name="TextBox 17">
            <a:extLst>
              <a:ext uri="{FF2B5EF4-FFF2-40B4-BE49-F238E27FC236}">
                <a16:creationId xmlns:a16="http://schemas.microsoft.com/office/drawing/2014/main" id="{D72C152D-B445-6ED6-D214-B04A6DBCBABA}"/>
              </a:ext>
            </a:extLst>
          </p:cNvPr>
          <p:cNvSpPr txBox="1"/>
          <p:nvPr/>
        </p:nvSpPr>
        <p:spPr>
          <a:xfrm rot="16200000">
            <a:off x="15853860" y="7511435"/>
            <a:ext cx="322513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8" name="Google Shape;168;p4"/>
          <p:cNvGrpSpPr/>
          <p:nvPr/>
        </p:nvGrpSpPr>
        <p:grpSpPr>
          <a:xfrm>
            <a:off x="0" y="0"/>
            <a:ext cx="18288000" cy="10287000"/>
            <a:chOff x="0" y="0"/>
            <a:chExt cx="24384000" cy="13716000"/>
          </a:xfrm>
        </p:grpSpPr>
        <p:cxnSp>
          <p:nvCxnSpPr>
            <p:cNvPr id="169" name="Google Shape;169;p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70" name="Google Shape;170;p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grpSp>
      <p:cxnSp>
        <p:nvCxnSpPr>
          <p:cNvPr id="173" name="Google Shape;173;p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75" name="Google Shape;175;p4"/>
          <p:cNvGrpSpPr/>
          <p:nvPr/>
        </p:nvGrpSpPr>
        <p:grpSpPr>
          <a:xfrm>
            <a:off x="6775541" y="2247740"/>
            <a:ext cx="9564536" cy="5430241"/>
            <a:chOff x="546954" y="-731576"/>
            <a:chExt cx="12752714" cy="7240321"/>
          </a:xfrm>
        </p:grpSpPr>
        <p:sp>
          <p:nvSpPr>
            <p:cNvPr id="176" name="Google Shape;176;p4"/>
            <p:cNvSpPr txBox="1"/>
            <p:nvPr/>
          </p:nvSpPr>
          <p:spPr>
            <a:xfrm>
              <a:off x="695967" y="1881837"/>
              <a:ext cx="12603701" cy="4626908"/>
            </a:xfrm>
            <a:prstGeom prst="rect">
              <a:avLst/>
            </a:prstGeom>
            <a:noFill/>
            <a:ln>
              <a:noFill/>
            </a:ln>
          </p:spPr>
          <p:txBody>
            <a:bodyPr spcFirstLastPara="1" wrap="square" lIns="0" tIns="0" rIns="0" bIns="0" anchor="t" anchorCtr="0">
              <a:spAutoFit/>
            </a:bodyPr>
            <a:lstStyle/>
            <a:p>
              <a:pPr marL="0" marR="0" lvl="0" indent="0">
                <a:lnSpc>
                  <a:spcPts val="3299"/>
                </a:lnSpc>
                <a:spcBef>
                  <a:spcPts val="0"/>
                </a:spcBef>
                <a:spcAft>
                  <a:spcPts val="0"/>
                </a:spcAft>
                <a:buClr>
                  <a:srgbClr val="000000"/>
                </a:buClr>
                <a:buSzPts val="2199"/>
                <a:buFont typeface="Arial" panose="020B0604020202020204"/>
                <a:buNone/>
              </a:pPr>
              <a:r>
                <a:rPr lang="en-US" sz="2199" kern="1200" dirty="0">
                  <a:solidFill>
                    <a:srgbClr val="1E2328"/>
                  </a:solidFill>
                  <a:latin typeface="Montserrat"/>
                  <a:sym typeface="Montserrat"/>
                </a:rPr>
                <a:t>By the end of this unit, you will be able to:</a:t>
              </a:r>
              <a:endParaRPr sz="2199" kern="1200" dirty="0">
                <a:solidFill>
                  <a:srgbClr val="1E2328"/>
                </a:solidFill>
                <a:latin typeface="Montserrat"/>
                <a:sym typeface="Montserrat"/>
              </a:endParaRPr>
            </a:p>
            <a:p>
              <a:pPr marL="474980" marR="0" lvl="1" indent="-237490">
                <a:lnSpc>
                  <a:spcPts val="3299"/>
                </a:lnSpc>
                <a:spcBef>
                  <a:spcPts val="0"/>
                </a:spcBef>
                <a:spcAft>
                  <a:spcPts val="0"/>
                </a:spcAft>
                <a:buClr>
                  <a:srgbClr val="1E2328"/>
                </a:buClr>
                <a:buSzPts val="2199"/>
                <a:buFont typeface="Montserrat"/>
                <a:buAutoNum type="arabicPeriod"/>
              </a:pPr>
              <a:r>
                <a:rPr lang="en-US" sz="2199" kern="1200" dirty="0">
                  <a:solidFill>
                    <a:srgbClr val="1E2328"/>
                  </a:solidFill>
                  <a:latin typeface="Montserrat"/>
                  <a:sym typeface="Montserrat"/>
                </a:rPr>
                <a:t>Distinguish upcycling from other sustainable practices in fashion, such as recycling</a:t>
              </a:r>
              <a:endParaRPr sz="2199" kern="1200" dirty="0">
                <a:solidFill>
                  <a:srgbClr val="1E2328"/>
                </a:solidFill>
                <a:latin typeface="Montserrat"/>
                <a:sym typeface="Montserrat"/>
              </a:endParaRPr>
            </a:p>
            <a:p>
              <a:pPr marL="474980" marR="0" lvl="1" indent="-237490">
                <a:lnSpc>
                  <a:spcPts val="3299"/>
                </a:lnSpc>
                <a:spcBef>
                  <a:spcPts val="0"/>
                </a:spcBef>
                <a:spcAft>
                  <a:spcPts val="0"/>
                </a:spcAft>
                <a:buClr>
                  <a:srgbClr val="1E2328"/>
                </a:buClr>
                <a:buSzPts val="2199"/>
                <a:buFont typeface="Montserrat"/>
                <a:buAutoNum type="arabicPeriod"/>
              </a:pPr>
              <a:r>
                <a:rPr lang="en-US" sz="2199" kern="1200" dirty="0">
                  <a:solidFill>
                    <a:srgbClr val="1E2328"/>
                  </a:solidFill>
                  <a:latin typeface="Montserrat"/>
                  <a:sym typeface="Montserrat"/>
                </a:rPr>
                <a:t>Identify and evaluate suitable materials for upcycling projects.</a:t>
              </a:r>
              <a:endParaRPr sz="2199" kern="1200" dirty="0">
                <a:solidFill>
                  <a:srgbClr val="1E2328"/>
                </a:solidFill>
                <a:latin typeface="Montserrat"/>
                <a:sym typeface="Montserrat"/>
              </a:endParaRPr>
            </a:p>
            <a:p>
              <a:pPr marL="474980" marR="0" lvl="1" indent="-237490">
                <a:lnSpc>
                  <a:spcPts val="3299"/>
                </a:lnSpc>
                <a:spcBef>
                  <a:spcPts val="0"/>
                </a:spcBef>
                <a:spcAft>
                  <a:spcPts val="0"/>
                </a:spcAft>
                <a:buClr>
                  <a:srgbClr val="1E2328"/>
                </a:buClr>
                <a:buSzPts val="2199"/>
                <a:buFont typeface="Montserrat"/>
                <a:buAutoNum type="arabicPeriod"/>
              </a:pPr>
              <a:r>
                <a:rPr lang="en-US" sz="2199" kern="1200" dirty="0">
                  <a:solidFill>
                    <a:srgbClr val="1E2328"/>
                  </a:solidFill>
                  <a:latin typeface="Montserrat"/>
                  <a:sym typeface="Montserrat"/>
                </a:rPr>
                <a:t>Develop a basic business model and unique selling proposition for upcycled fashion items​</a:t>
              </a:r>
              <a:endParaRPr sz="2199" kern="1200" dirty="0">
                <a:solidFill>
                  <a:srgbClr val="1E2328"/>
                </a:solidFill>
                <a:latin typeface="Montserrat"/>
              </a:endParaRPr>
            </a:p>
            <a:p>
              <a:pPr marL="0" marR="0" lvl="0" indent="0">
                <a:lnSpc>
                  <a:spcPts val="3299"/>
                </a:lnSpc>
                <a:spcBef>
                  <a:spcPts val="0"/>
                </a:spcBef>
                <a:spcAft>
                  <a:spcPts val="0"/>
                </a:spcAft>
                <a:buClr>
                  <a:srgbClr val="000000"/>
                </a:buClr>
                <a:buSzPts val="2199"/>
                <a:buFont typeface="Arial" panose="020B0604020202020204"/>
                <a:buNone/>
              </a:pPr>
              <a:endParaRPr sz="2199" kern="1200" dirty="0">
                <a:solidFill>
                  <a:srgbClr val="1E2328"/>
                </a:solidFill>
                <a:latin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dirty="0">
                <a:solidFill>
                  <a:srgbClr val="1E2328"/>
                </a:solidFill>
                <a:latin typeface="Montserrat"/>
                <a:ea typeface="Montserrat"/>
                <a:cs typeface="Montserrat"/>
                <a:sym typeface="Montserrat"/>
              </a:endParaRPr>
            </a:p>
          </p:txBody>
        </p:sp>
        <p:sp>
          <p:nvSpPr>
            <p:cNvPr id="177" name="Google Shape;177;p4"/>
            <p:cNvSpPr txBox="1"/>
            <p:nvPr/>
          </p:nvSpPr>
          <p:spPr>
            <a:xfrm>
              <a:off x="546954" y="-731576"/>
              <a:ext cx="12056533" cy="2051473"/>
            </a:xfrm>
            <a:prstGeom prst="rect">
              <a:avLst/>
            </a:prstGeom>
            <a:noFill/>
            <a:ln>
              <a:noFill/>
            </a:ln>
          </p:spPr>
          <p:txBody>
            <a:bodyPr spcFirstLastPara="1" wrap="square" lIns="0" tIns="0" rIns="0" bIns="0" anchor="t" anchorCtr="0">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Expected </a:t>
              </a:r>
            </a:p>
            <a:p>
              <a:pPr algn="l">
                <a:lnSpc>
                  <a:spcPts val="6000"/>
                </a:lnSpc>
              </a:pPr>
              <a:r>
                <a:rPr lang="en-US" sz="6000" dirty="0">
                  <a:solidFill>
                    <a:srgbClr val="1E2328"/>
                  </a:solidFill>
                  <a:latin typeface="DM Serif Display"/>
                  <a:ea typeface="DM Serif Display"/>
                  <a:cs typeface="DM Serif Display"/>
                  <a:sym typeface="DM Serif Display"/>
                </a:rPr>
                <a:t>Learning Outcomes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1" name="Pole tekstowe 0"/>
          <p:cNvSpPr txBox="1"/>
          <p:nvPr/>
        </p:nvSpPr>
        <p:spPr>
          <a:xfrm>
            <a:off x="9633369" y="7744794"/>
            <a:ext cx="9645650" cy="1368425"/>
          </a:xfrm>
          <a:prstGeom prst="rect">
            <a:avLst/>
          </a:prstGeom>
          <a:noFill/>
        </p:spPr>
        <p:txBody>
          <a:bodyPr wrap="square" rtlCol="0">
            <a:spAutoFit/>
          </a:bodyPr>
          <a:lstStyle/>
          <a:p>
            <a:r>
              <a:rPr lang="en-US" sz="2500" dirty="0">
                <a:solidFill>
                  <a:srgbClr val="1E2328"/>
                </a:solidFill>
                <a:uFillTx/>
                <a:latin typeface="DM Serif Display" charset="0"/>
                <a:ea typeface="DM Serif Display"/>
                <a:cs typeface="DM Serif Display"/>
                <a:sym typeface="DM Serif Display"/>
              </a:rPr>
              <a:t>Pre-requisite knowledge</a:t>
            </a:r>
          </a:p>
          <a:p>
            <a:endParaRPr lang="en-US" dirty="0">
              <a:solidFill>
                <a:srgbClr val="1E2328"/>
              </a:solidFill>
              <a:latin typeface="Montserrat"/>
              <a:ea typeface="Montserrat"/>
              <a:cs typeface="Montserrat"/>
              <a:sym typeface="Montserrat"/>
            </a:endParaRPr>
          </a:p>
          <a:p>
            <a:r>
              <a:rPr lang="en-US" sz="2200" dirty="0">
                <a:solidFill>
                  <a:srgbClr val="1E2328"/>
                </a:solidFill>
                <a:uFillTx/>
                <a:latin typeface="Montserrat" charset="0"/>
                <a:ea typeface="Montserrat"/>
                <a:cs typeface="Montserrat"/>
                <a:sym typeface="Montserrat"/>
              </a:rPr>
              <a:t>No prior knowledge is required for this Unit. </a:t>
            </a:r>
          </a:p>
          <a:p>
            <a:endParaRPr lang="en-US" altLang="en-US" sz="2200" dirty="0">
              <a:solidFill>
                <a:srgbClr val="1E2328"/>
              </a:solidFill>
              <a:uFillTx/>
              <a:latin typeface="Montserrat" charset="0"/>
              <a:ea typeface="Montserrat"/>
              <a:cs typeface="Montserrat"/>
              <a:sym typeface="Montserrat"/>
            </a:endParaRPr>
          </a:p>
        </p:txBody>
      </p:sp>
      <p:grpSp>
        <p:nvGrpSpPr>
          <p:cNvPr id="2" name="Group 2"/>
          <p:cNvGrpSpPr/>
          <p:nvPr/>
        </p:nvGrpSpPr>
        <p:grpSpPr>
          <a:xfrm>
            <a:off x="0" y="6691312"/>
            <a:ext cx="9310979" cy="3595688"/>
            <a:chOff x="0" y="0"/>
            <a:chExt cx="12414639" cy="4794250"/>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0"/>
                <a:ext cx="7391041"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80"/>
                  </a:lnSpc>
                </a:pPr>
                <a:endParaRPr/>
              </a:p>
            </p:txBody>
          </p:sp>
        </p:grpSp>
        <p:grpSp>
          <p:nvGrpSpPr>
            <p:cNvPr id="6" name="Group 6"/>
            <p:cNvGrpSpPr/>
            <p:nvPr/>
          </p:nvGrpSpPr>
          <p:grpSpPr>
            <a:xfrm>
              <a:off x="0" y="0"/>
              <a:ext cx="1371600" cy="1365250"/>
              <a:chOff x="0" y="0"/>
              <a:chExt cx="816580" cy="812800"/>
            </a:xfrm>
          </p:grpSpPr>
          <p:sp>
            <p:nvSpPr>
              <p:cNvPr id="7" name="Freeform 7"/>
              <p:cNvSpPr/>
              <p:nvPr/>
            </p:nvSpPr>
            <p:spPr>
              <a:xfrm>
                <a:off x="0" y="0"/>
                <a:ext cx="816580" cy="812800"/>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80"/>
                  </a:lnSpc>
                </a:pPr>
                <a:endParaRPr/>
              </a:p>
            </p:txBody>
          </p:sp>
        </p:grpSp>
      </p:grpSp>
      <p:grpSp>
        <p:nvGrpSpPr>
          <p:cNvPr id="9" name="Group 19"/>
          <p:cNvGrpSpPr/>
          <p:nvPr/>
        </p:nvGrpSpPr>
        <p:grpSpPr>
          <a:xfrm>
            <a:off x="1028391" y="2057400"/>
            <a:ext cx="5356508" cy="7200900"/>
            <a:chOff x="0" y="0"/>
            <a:chExt cx="7142011" cy="9601200"/>
          </a:xfrm>
        </p:grpSpPr>
        <p:pic>
          <p:nvPicPr>
            <p:cNvPr id="10" name="Picture 20"/>
            <p:cNvPicPr>
              <a:picLocks noChangeAspect="1"/>
            </p:cNvPicPr>
            <p:nvPr/>
          </p:nvPicPr>
          <p:blipFill>
            <a:blip r:embed="rId3"/>
            <a:srcRect t="5217" b="5217"/>
            <a:stretch>
              <a:fillRect/>
            </a:stretch>
          </p:blipFill>
          <p:spPr>
            <a:xfrm>
              <a:off x="0" y="0"/>
              <a:ext cx="7142011" cy="9601200"/>
            </a:xfrm>
            <a:prstGeom prst="rect">
              <a:avLst/>
            </a:prstGeom>
          </p:spPr>
        </p:pic>
      </p:grpSp>
      <p:sp>
        <p:nvSpPr>
          <p:cNvPr id="25" name="TextBox 10"/>
          <p:cNvSpPr txBox="1"/>
          <p:nvPr/>
        </p:nvSpPr>
        <p:spPr>
          <a:xfrm>
            <a:off x="1031566" y="9362018"/>
            <a:ext cx="5406326" cy="1200072"/>
          </a:xfrm>
          <a:prstGeom prst="rect">
            <a:avLst/>
          </a:prstGeom>
        </p:spPr>
        <p:txBody>
          <a:bodyPr lIns="0" tIns="0" rIns="0" bIns="0" rtlCol="0" anchor="t">
            <a:spAutoFit/>
          </a:bodyPr>
          <a:lstStyle/>
          <a:p>
            <a:pPr algn="l"/>
            <a:r>
              <a:rPr lang="en-US" sz="2500" dirty="0">
                <a:solidFill>
                  <a:srgbClr val="1E2328"/>
                </a:solidFill>
                <a:latin typeface="DM Serif Display"/>
                <a:ea typeface="DM Serif Display"/>
                <a:cs typeface="DM Serif Display"/>
                <a:sym typeface="DM Serif Display"/>
              </a:rPr>
              <a:t>Estimated Reading Time</a:t>
            </a:r>
          </a:p>
          <a:p>
            <a:pPr algn="l"/>
            <a:r>
              <a:rPr lang="pl-PL" altLang="en-US" sz="2500" dirty="0">
                <a:solidFill>
                  <a:srgbClr val="1E2328"/>
                </a:solidFill>
                <a:latin typeface="Montserrat"/>
                <a:ea typeface="Montserrat"/>
                <a:cs typeface="Montserrat"/>
                <a:sym typeface="Montserrat"/>
              </a:rPr>
              <a:t> 15 </a:t>
            </a:r>
            <a:r>
              <a:rPr lang="en-US" sz="2500" dirty="0">
                <a:solidFill>
                  <a:srgbClr val="1E2328"/>
                </a:solidFill>
                <a:latin typeface="Montserrat"/>
                <a:ea typeface="Montserrat"/>
                <a:cs typeface="Montserrat"/>
                <a:sym typeface="Montserrat"/>
              </a:rPr>
              <a:t>minutes</a:t>
            </a:r>
          </a:p>
          <a:p>
            <a:pPr algn="l">
              <a:lnSpc>
                <a:spcPts val="3500"/>
              </a:lnSpc>
            </a:pPr>
            <a:endParaRPr lang="en-US" sz="2500" dirty="0">
              <a:solidFill>
                <a:srgbClr val="1E2328"/>
              </a:solidFill>
              <a:latin typeface="DM Serif Display"/>
              <a:ea typeface="DM Serif Display"/>
              <a:cs typeface="DM Serif Display"/>
              <a:sym typeface="DM Serif Display"/>
            </a:endParaRPr>
          </a:p>
        </p:txBody>
      </p:sp>
      <p:sp>
        <p:nvSpPr>
          <p:cNvPr id="12" name="TextBox 11">
            <a:extLst>
              <a:ext uri="{FF2B5EF4-FFF2-40B4-BE49-F238E27FC236}">
                <a16:creationId xmlns:a16="http://schemas.microsoft.com/office/drawing/2014/main" id="{FF313EF9-8C71-C1D1-1425-FAA72D1CF16C}"/>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14" name="TextBox 6">
            <a:extLst>
              <a:ext uri="{FF2B5EF4-FFF2-40B4-BE49-F238E27FC236}">
                <a16:creationId xmlns:a16="http://schemas.microsoft.com/office/drawing/2014/main" id="{D02F3DD4-27E4-4C26-A24D-D74E5E1FD0B3}"/>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17" name="Freeform 12">
            <a:extLst>
              <a:ext uri="{FF2B5EF4-FFF2-40B4-BE49-F238E27FC236}">
                <a16:creationId xmlns:a16="http://schemas.microsoft.com/office/drawing/2014/main" id="{1BC90AAA-5133-ACA9-E539-47A7C3AB3899}"/>
              </a:ext>
            </a:extLst>
          </p:cNvPr>
          <p:cNvSpPr/>
          <p:nvPr/>
        </p:nvSpPr>
        <p:spPr>
          <a:xfrm>
            <a:off x="16675331" y="1028700"/>
            <a:ext cx="1612670" cy="1612670"/>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4"/>
            <a:stretch>
              <a:fillRect/>
            </a:stretch>
          </a:blipFill>
        </p:spPr>
      </p:sp>
      <p:sp>
        <p:nvSpPr>
          <p:cNvPr id="18" name="TextBox 17">
            <a:extLst>
              <a:ext uri="{FF2B5EF4-FFF2-40B4-BE49-F238E27FC236}">
                <a16:creationId xmlns:a16="http://schemas.microsoft.com/office/drawing/2014/main" id="{7AD3221F-3474-DA9F-FE3C-3AAEFF857A33}"/>
              </a:ext>
            </a:extLst>
          </p:cNvPr>
          <p:cNvSpPr txBox="1"/>
          <p:nvPr/>
        </p:nvSpPr>
        <p:spPr>
          <a:xfrm rot="16200000">
            <a:off x="15853860" y="7488543"/>
            <a:ext cx="32708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2847392-38E5-95B9-1076-1D89471C84F6}"/>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A8528A0B-C69B-A6F9-36FC-9AE5BB69C07B}"/>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60BE8B46-42EF-9FE1-02C3-2F9691A82D55}"/>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8719D44F-C0EA-F1DD-BA16-CDE845F2F56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a:extLst>
                <a:ext uri="{FF2B5EF4-FFF2-40B4-BE49-F238E27FC236}">
                  <a16:creationId xmlns:a16="http://schemas.microsoft.com/office/drawing/2014/main" id="{E92B7A34-372A-F97F-E07D-2B728F0881D4}"/>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grpSp>
      <p:sp>
        <p:nvSpPr>
          <p:cNvPr id="8" name="AutoShape 8">
            <a:extLst>
              <a:ext uri="{FF2B5EF4-FFF2-40B4-BE49-F238E27FC236}">
                <a16:creationId xmlns:a16="http://schemas.microsoft.com/office/drawing/2014/main" id="{00C827BC-1162-1856-4862-B748762758C8}"/>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DE3ECB0B-F7DF-D165-2FF9-F0DBB0634A5F}"/>
              </a:ext>
            </a:extLst>
          </p:cNvPr>
          <p:cNvGrpSpPr/>
          <p:nvPr/>
        </p:nvGrpSpPr>
        <p:grpSpPr>
          <a:xfrm>
            <a:off x="0" y="1033462"/>
            <a:ext cx="6051534" cy="9253538"/>
            <a:chOff x="0" y="0"/>
            <a:chExt cx="1308826" cy="2001355"/>
          </a:xfrm>
        </p:grpSpPr>
        <p:sp>
          <p:nvSpPr>
            <p:cNvPr id="10" name="Freeform 10">
              <a:extLst>
                <a:ext uri="{FF2B5EF4-FFF2-40B4-BE49-F238E27FC236}">
                  <a16:creationId xmlns:a16="http://schemas.microsoft.com/office/drawing/2014/main" id="{BD45D63F-4C54-45CC-C26A-E858CF53E0D4}"/>
                </a:ext>
              </a:extLst>
            </p:cNvPr>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sp>
        <p:sp>
          <p:nvSpPr>
            <p:cNvPr id="11" name="TextBox 11">
              <a:extLst>
                <a:ext uri="{FF2B5EF4-FFF2-40B4-BE49-F238E27FC236}">
                  <a16:creationId xmlns:a16="http://schemas.microsoft.com/office/drawing/2014/main" id="{63567C44-29B7-A85C-32F4-51DA62E36AEE}"/>
                </a:ext>
              </a:extLst>
            </p:cNvPr>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a:extLst>
              <a:ext uri="{FF2B5EF4-FFF2-40B4-BE49-F238E27FC236}">
                <a16:creationId xmlns:a16="http://schemas.microsoft.com/office/drawing/2014/main" id="{D3EFFB70-4355-84CD-8A92-99ADD912FF31}"/>
              </a:ext>
            </a:extLst>
          </p:cNvPr>
          <p:cNvSpPr txBox="1"/>
          <p:nvPr/>
        </p:nvSpPr>
        <p:spPr>
          <a:xfrm>
            <a:off x="1028700" y="3830974"/>
            <a:ext cx="4119719" cy="15621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Learning</a:t>
            </a:r>
          </a:p>
          <a:p>
            <a:pPr algn="l">
              <a:lnSpc>
                <a:spcPts val="6000"/>
              </a:lnSpc>
            </a:pPr>
            <a:r>
              <a:rPr lang="en-US" sz="6000">
                <a:solidFill>
                  <a:srgbClr val="FFFFFF"/>
                </a:solidFill>
                <a:latin typeface="DM Serif Display"/>
                <a:ea typeface="DM Serif Display"/>
                <a:cs typeface="DM Serif Display"/>
                <a:sym typeface="DM Serif Display"/>
              </a:rPr>
              <a:t>Objective</a:t>
            </a:r>
          </a:p>
        </p:txBody>
      </p:sp>
      <p:sp>
        <p:nvSpPr>
          <p:cNvPr id="13" name="AutoShape 13">
            <a:extLst>
              <a:ext uri="{FF2B5EF4-FFF2-40B4-BE49-F238E27FC236}">
                <a16:creationId xmlns:a16="http://schemas.microsoft.com/office/drawing/2014/main" id="{2807237B-CEA7-6C45-9874-B35C760A3BD6}"/>
              </a:ext>
            </a:extLst>
          </p:cNvPr>
          <p:cNvSpPr/>
          <p:nvPr/>
        </p:nvSpPr>
        <p:spPr>
          <a:xfrm>
            <a:off x="1087192" y="5869411"/>
            <a:ext cx="719041" cy="4762"/>
          </a:xfrm>
          <a:prstGeom prst="line">
            <a:avLst/>
          </a:prstGeom>
          <a:ln w="9525" cap="flat">
            <a:solidFill>
              <a:srgbClr val="FFFFFF"/>
            </a:solidFill>
            <a:prstDash val="solid"/>
            <a:headEnd type="none" w="sm" len="sm"/>
            <a:tailEnd type="none" w="sm" len="sm"/>
          </a:ln>
        </p:spPr>
      </p:sp>
      <p:sp>
        <p:nvSpPr>
          <p:cNvPr id="14" name="TextBox 14">
            <a:extLst>
              <a:ext uri="{FF2B5EF4-FFF2-40B4-BE49-F238E27FC236}">
                <a16:creationId xmlns:a16="http://schemas.microsoft.com/office/drawing/2014/main" id="{4AD074B4-2CC9-FA4C-6213-924D229634A3}"/>
              </a:ext>
            </a:extLst>
          </p:cNvPr>
          <p:cNvSpPr txBox="1"/>
          <p:nvPr/>
        </p:nvSpPr>
        <p:spPr>
          <a:xfrm>
            <a:off x="1087161" y="6401734"/>
            <a:ext cx="3794940" cy="2502993"/>
          </a:xfrm>
          <a:prstGeom prst="rect">
            <a:avLst/>
          </a:prstGeom>
        </p:spPr>
        <p:txBody>
          <a:bodyPr wrap="square" lIns="0" tIns="0" rIns="0" bIns="0" rtlCol="0" anchor="t">
            <a:spAutoFit/>
          </a:bodyPr>
          <a:lstStyle/>
          <a:p>
            <a:pPr>
              <a:lnSpc>
                <a:spcPts val="3299"/>
              </a:lnSpc>
            </a:pPr>
            <a:r>
              <a:rPr lang="en-US" sz="2199" dirty="0">
                <a:solidFill>
                  <a:srgbClr val="FFFFFF"/>
                </a:solidFill>
                <a:latin typeface="Montserrat"/>
              </a:rPr>
              <a:t>The goal of the </a:t>
            </a:r>
            <a:r>
              <a:rPr lang="pl-PL" sz="2199" dirty="0">
                <a:solidFill>
                  <a:srgbClr val="FFFFFF"/>
                </a:solidFill>
                <a:latin typeface="Montserrat"/>
              </a:rPr>
              <a:t>U</a:t>
            </a:r>
            <a:r>
              <a:rPr lang="en-US" sz="2199" dirty="0">
                <a:solidFill>
                  <a:srgbClr val="FFFFFF"/>
                </a:solidFill>
                <a:latin typeface="Montserrat"/>
              </a:rPr>
              <a:t>nit is to equip learners with basic knowledge and understanding of recycling, upcycling, and downcycling concepts</a:t>
            </a:r>
            <a:r>
              <a:rPr lang="en-US" sz="2199" dirty="0">
                <a:solidFill>
                  <a:srgbClr val="FFFFFF"/>
                </a:solidFill>
                <a:latin typeface="Montserrat"/>
                <a:sym typeface="Montserrat"/>
              </a:rPr>
              <a:t> </a:t>
            </a:r>
          </a:p>
        </p:txBody>
      </p:sp>
      <p:sp>
        <p:nvSpPr>
          <p:cNvPr id="15" name="Freeform 15">
            <a:extLst>
              <a:ext uri="{FF2B5EF4-FFF2-40B4-BE49-F238E27FC236}">
                <a16:creationId xmlns:a16="http://schemas.microsoft.com/office/drawing/2014/main" id="{BA04A9B4-B032-B25C-5464-085CE5C36111}"/>
              </a:ext>
            </a:extLst>
          </p:cNvPr>
          <p:cNvSpPr/>
          <p:nvPr/>
        </p:nvSpPr>
        <p:spPr>
          <a:xfrm>
            <a:off x="5701777" y="5519654"/>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6">
            <a:extLst>
              <a:ext uri="{FF2B5EF4-FFF2-40B4-BE49-F238E27FC236}">
                <a16:creationId xmlns:a16="http://schemas.microsoft.com/office/drawing/2014/main" id="{0DACE2A1-0293-1CEE-9791-9423CEFC81A4}"/>
              </a:ext>
            </a:extLst>
          </p:cNvPr>
          <p:cNvGrpSpPr/>
          <p:nvPr/>
        </p:nvGrpSpPr>
        <p:grpSpPr>
          <a:xfrm>
            <a:off x="6736672" y="3594082"/>
            <a:ext cx="9601147" cy="1895517"/>
            <a:chOff x="0" y="114300"/>
            <a:chExt cx="12801529" cy="2527356"/>
          </a:xfrm>
        </p:grpSpPr>
        <p:sp>
          <p:nvSpPr>
            <p:cNvPr id="17" name="TextBox 17">
              <a:extLst>
                <a:ext uri="{FF2B5EF4-FFF2-40B4-BE49-F238E27FC236}">
                  <a16:creationId xmlns:a16="http://schemas.microsoft.com/office/drawing/2014/main" id="{72C31AFF-AA4A-2EF2-0A64-CA6E4CCBD554}"/>
                </a:ext>
              </a:extLst>
            </p:cNvPr>
            <p:cNvSpPr txBox="1"/>
            <p:nvPr/>
          </p:nvSpPr>
          <p:spPr>
            <a:xfrm>
              <a:off x="0" y="1554522"/>
              <a:ext cx="12801529" cy="1087134"/>
            </a:xfrm>
            <a:prstGeom prst="rect">
              <a:avLst/>
            </a:prstGeom>
          </p:spPr>
          <p:txBody>
            <a:bodyPr lIns="0" tIns="0" rIns="0" bIns="0" rtlCol="0" anchor="t">
              <a:spAutoFit/>
            </a:bodyPr>
            <a:lstStyle/>
            <a:p>
              <a:pPr>
                <a:lnSpc>
                  <a:spcPts val="3299"/>
                </a:lnSpc>
              </a:pPr>
              <a:r>
                <a:rPr lang="en-US" sz="2199" dirty="0">
                  <a:solidFill>
                    <a:srgbClr val="1E2328"/>
                  </a:solidFill>
                  <a:latin typeface="Montserrat"/>
                  <a:sym typeface="Montserrat"/>
                </a:rPr>
                <a:t>This Unit targets </a:t>
              </a:r>
              <a:r>
                <a:rPr lang="en-US" sz="2199" dirty="0">
                  <a:solidFill>
                    <a:srgbClr val="1E2328"/>
                  </a:solidFill>
                  <a:latin typeface="Montserrat"/>
                </a:rPr>
                <a:t>young learners and students interested in sustainable fashion</a:t>
              </a:r>
              <a:endParaRPr lang="en-US" sz="2199" dirty="0">
                <a:solidFill>
                  <a:srgbClr val="1E2328"/>
                </a:solidFill>
                <a:latin typeface="Montserrat"/>
                <a:sym typeface="Montserrat"/>
              </a:endParaRPr>
            </a:p>
          </p:txBody>
        </p:sp>
        <p:sp>
          <p:nvSpPr>
            <p:cNvPr id="18" name="TextBox 18">
              <a:extLst>
                <a:ext uri="{FF2B5EF4-FFF2-40B4-BE49-F238E27FC236}">
                  <a16:creationId xmlns:a16="http://schemas.microsoft.com/office/drawing/2014/main" id="{E0193ECD-02C8-21A3-985B-0E8EEE324674}"/>
                </a:ext>
              </a:extLst>
            </p:cNvPr>
            <p:cNvSpPr txBox="1"/>
            <p:nvPr/>
          </p:nvSpPr>
          <p:spPr>
            <a:xfrm>
              <a:off x="0" y="114300"/>
              <a:ext cx="9110276" cy="11049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Target Audience</a:t>
              </a:r>
            </a:p>
          </p:txBody>
        </p:sp>
      </p:grpSp>
      <p:grpSp>
        <p:nvGrpSpPr>
          <p:cNvPr id="19" name="Group 19">
            <a:extLst>
              <a:ext uri="{FF2B5EF4-FFF2-40B4-BE49-F238E27FC236}">
                <a16:creationId xmlns:a16="http://schemas.microsoft.com/office/drawing/2014/main" id="{FAF0DFAA-3751-A343-0B63-D439081A9CDF}"/>
              </a:ext>
            </a:extLst>
          </p:cNvPr>
          <p:cNvGrpSpPr/>
          <p:nvPr/>
        </p:nvGrpSpPr>
        <p:grpSpPr>
          <a:xfrm>
            <a:off x="6736672" y="6922260"/>
            <a:ext cx="9601147" cy="2820900"/>
            <a:chOff x="0" y="114300"/>
            <a:chExt cx="12801529" cy="3761198"/>
          </a:xfrm>
        </p:grpSpPr>
        <p:sp>
          <p:nvSpPr>
            <p:cNvPr id="20" name="TextBox 20">
              <a:extLst>
                <a:ext uri="{FF2B5EF4-FFF2-40B4-BE49-F238E27FC236}">
                  <a16:creationId xmlns:a16="http://schemas.microsoft.com/office/drawing/2014/main" id="{0A9A07EE-8CA8-5E9A-1D0E-8408B49CCD9A}"/>
                </a:ext>
              </a:extLst>
            </p:cNvPr>
            <p:cNvSpPr txBox="1"/>
            <p:nvPr/>
          </p:nvSpPr>
          <p:spPr>
            <a:xfrm>
              <a:off x="0" y="1554522"/>
              <a:ext cx="12801529" cy="2320976"/>
            </a:xfrm>
            <a:prstGeom prst="rect">
              <a:avLst/>
            </a:prstGeom>
          </p:spPr>
          <p:txBody>
            <a:bodyPr lIns="0" tIns="0" rIns="0" bIns="0" rtlCol="0" anchor="t">
              <a:spAutoFit/>
            </a:bodyPr>
            <a:lstStyle/>
            <a:p>
              <a:pPr lvl="0" eaLnBrk="0" fontAlgn="base" hangingPunct="0">
                <a:spcBef>
                  <a:spcPct val="0"/>
                </a:spcBef>
                <a:spcAft>
                  <a:spcPct val="0"/>
                </a:spcAft>
                <a:buClrTx/>
                <a:buFontTx/>
                <a:buChar char="•"/>
              </a:pPr>
              <a:r>
                <a:rPr lang="pl-PL" altLang="pl-PL" sz="2199" dirty="0" err="1">
                  <a:solidFill>
                    <a:srgbClr val="1E2328"/>
                  </a:solidFill>
                  <a:latin typeface="Montserrat"/>
                </a:rPr>
                <a:t>Definitions</a:t>
              </a:r>
              <a:r>
                <a:rPr lang="pl-PL" altLang="pl-PL" sz="2199" dirty="0">
                  <a:solidFill>
                    <a:srgbClr val="1E2328"/>
                  </a:solidFill>
                  <a:latin typeface="Montserrat"/>
                </a:rPr>
                <a:t> of recycling, </a:t>
              </a:r>
              <a:r>
                <a:rPr lang="pl-PL" altLang="pl-PL" sz="2199" dirty="0" err="1">
                  <a:solidFill>
                    <a:srgbClr val="1E2328"/>
                  </a:solidFill>
                  <a:latin typeface="Montserrat"/>
                </a:rPr>
                <a:t>upcycling</a:t>
              </a:r>
              <a:r>
                <a:rPr lang="pl-PL" altLang="pl-PL" sz="2199" dirty="0">
                  <a:solidFill>
                    <a:srgbClr val="1E2328"/>
                  </a:solidFill>
                  <a:latin typeface="Montserrat"/>
                </a:rPr>
                <a:t>, </a:t>
              </a:r>
              <a:r>
                <a:rPr lang="pl-PL" altLang="pl-PL" sz="2199" dirty="0" err="1">
                  <a:solidFill>
                    <a:srgbClr val="1E2328"/>
                  </a:solidFill>
                  <a:latin typeface="Montserrat"/>
                </a:rPr>
                <a:t>downcycling</a:t>
              </a:r>
              <a:endParaRPr lang="pl-PL" altLang="pl-PL" sz="2199" dirty="0">
                <a:solidFill>
                  <a:srgbClr val="1E2328"/>
                </a:solidFill>
                <a:latin typeface="Montserrat"/>
              </a:endParaRPr>
            </a:p>
            <a:p>
              <a:pPr lvl="0" eaLnBrk="0" fontAlgn="base" hangingPunct="0">
                <a:spcBef>
                  <a:spcPct val="0"/>
                </a:spcBef>
                <a:spcAft>
                  <a:spcPct val="0"/>
                </a:spcAft>
                <a:buClrTx/>
                <a:buFontTx/>
                <a:buChar char="•"/>
              </a:pPr>
              <a:r>
                <a:rPr lang="pl-PL" altLang="pl-PL" sz="2199" dirty="0" err="1">
                  <a:solidFill>
                    <a:srgbClr val="1E2328"/>
                  </a:solidFill>
                  <a:latin typeface="Montserrat"/>
                </a:rPr>
                <a:t>Environmental</a:t>
              </a:r>
              <a:r>
                <a:rPr lang="pl-PL" altLang="pl-PL" sz="2199" dirty="0">
                  <a:solidFill>
                    <a:srgbClr val="1E2328"/>
                  </a:solidFill>
                  <a:latin typeface="Montserrat"/>
                </a:rPr>
                <a:t> and </a:t>
              </a:r>
              <a:r>
                <a:rPr lang="pl-PL" altLang="pl-PL" sz="2199" dirty="0" err="1">
                  <a:solidFill>
                    <a:srgbClr val="1E2328"/>
                  </a:solidFill>
                  <a:latin typeface="Montserrat"/>
                </a:rPr>
                <a:t>economic</a:t>
              </a:r>
              <a:r>
                <a:rPr lang="pl-PL" altLang="pl-PL" sz="2199" dirty="0">
                  <a:solidFill>
                    <a:srgbClr val="1E2328"/>
                  </a:solidFill>
                  <a:latin typeface="Montserrat"/>
                </a:rPr>
                <a:t> </a:t>
              </a:r>
              <a:r>
                <a:rPr lang="pl-PL" altLang="pl-PL" sz="2199" dirty="0" err="1">
                  <a:solidFill>
                    <a:srgbClr val="1E2328"/>
                  </a:solidFill>
                  <a:latin typeface="Montserrat"/>
                </a:rPr>
                <a:t>benefits</a:t>
              </a:r>
              <a:r>
                <a:rPr lang="pl-PL" altLang="pl-PL" sz="2199" dirty="0">
                  <a:solidFill>
                    <a:srgbClr val="1E2328"/>
                  </a:solidFill>
                  <a:latin typeface="Montserrat"/>
                </a:rPr>
                <a:t> of </a:t>
              </a:r>
              <a:r>
                <a:rPr lang="pl-PL" altLang="pl-PL" sz="2199" dirty="0" err="1">
                  <a:solidFill>
                    <a:srgbClr val="1E2328"/>
                  </a:solidFill>
                  <a:latin typeface="Montserrat"/>
                </a:rPr>
                <a:t>each</a:t>
              </a:r>
              <a:r>
                <a:rPr lang="pl-PL" altLang="pl-PL" sz="2199" dirty="0">
                  <a:solidFill>
                    <a:srgbClr val="1E2328"/>
                  </a:solidFill>
                  <a:latin typeface="Montserrat"/>
                </a:rPr>
                <a:t> </a:t>
              </a:r>
              <a:r>
                <a:rPr lang="pl-PL" altLang="pl-PL" sz="2199" dirty="0" err="1">
                  <a:solidFill>
                    <a:srgbClr val="1E2328"/>
                  </a:solidFill>
                  <a:latin typeface="Montserrat"/>
                </a:rPr>
                <a:t>method</a:t>
              </a:r>
              <a:endParaRPr lang="pl-PL" altLang="pl-PL" sz="2199" dirty="0">
                <a:solidFill>
                  <a:srgbClr val="1E2328"/>
                </a:solidFill>
                <a:latin typeface="Montserrat"/>
              </a:endParaRPr>
            </a:p>
            <a:p>
              <a:pPr lvl="0" eaLnBrk="0" fontAlgn="base" hangingPunct="0">
                <a:spcBef>
                  <a:spcPct val="0"/>
                </a:spcBef>
                <a:spcAft>
                  <a:spcPct val="0"/>
                </a:spcAft>
                <a:buClrTx/>
                <a:buFontTx/>
                <a:buChar char="•"/>
              </a:pPr>
              <a:r>
                <a:rPr lang="pl-PL" altLang="pl-PL" sz="2199" dirty="0" err="1">
                  <a:solidFill>
                    <a:srgbClr val="1E2328"/>
                  </a:solidFill>
                  <a:latin typeface="Montserrat"/>
                </a:rPr>
                <a:t>Practical</a:t>
              </a:r>
              <a:r>
                <a:rPr lang="pl-PL" altLang="pl-PL" sz="2199" dirty="0">
                  <a:solidFill>
                    <a:srgbClr val="1E2328"/>
                  </a:solidFill>
                  <a:latin typeface="Montserrat"/>
                </a:rPr>
                <a:t> </a:t>
              </a:r>
              <a:r>
                <a:rPr lang="pl-PL" altLang="pl-PL" sz="2199" dirty="0" err="1">
                  <a:solidFill>
                    <a:srgbClr val="1E2328"/>
                  </a:solidFill>
                  <a:latin typeface="Montserrat"/>
                </a:rPr>
                <a:t>applications</a:t>
              </a:r>
              <a:r>
                <a:rPr lang="pl-PL" altLang="pl-PL" sz="2199" dirty="0">
                  <a:solidFill>
                    <a:srgbClr val="1E2328"/>
                  </a:solidFill>
                  <a:latin typeface="Montserrat"/>
                </a:rPr>
                <a:t> in </a:t>
              </a:r>
              <a:r>
                <a:rPr lang="pl-PL" altLang="pl-PL" sz="2199" dirty="0" err="1">
                  <a:solidFill>
                    <a:srgbClr val="1E2328"/>
                  </a:solidFill>
                  <a:latin typeface="Montserrat"/>
                </a:rPr>
                <a:t>sustainable</a:t>
              </a:r>
              <a:r>
                <a:rPr lang="pl-PL" altLang="pl-PL" sz="2199" dirty="0">
                  <a:solidFill>
                    <a:srgbClr val="1E2328"/>
                  </a:solidFill>
                  <a:latin typeface="Montserrat"/>
                </a:rPr>
                <a:t> </a:t>
              </a:r>
              <a:r>
                <a:rPr lang="pl-PL" altLang="pl-PL" sz="2199" dirty="0" err="1">
                  <a:solidFill>
                    <a:srgbClr val="1E2328"/>
                  </a:solidFill>
                  <a:latin typeface="Montserrat"/>
                </a:rPr>
                <a:t>fashion</a:t>
              </a:r>
              <a:endParaRPr lang="pl-PL" altLang="pl-PL" sz="2199" dirty="0">
                <a:solidFill>
                  <a:srgbClr val="1E2328"/>
                </a:solidFill>
                <a:latin typeface="Montserrat"/>
              </a:endParaRPr>
            </a:p>
            <a:p>
              <a:pPr lvl="0" eaLnBrk="0" fontAlgn="base" hangingPunct="0">
                <a:spcBef>
                  <a:spcPct val="0"/>
                </a:spcBef>
                <a:spcAft>
                  <a:spcPct val="0"/>
                </a:spcAft>
                <a:buClrTx/>
                <a:buFontTx/>
                <a:buChar char="•"/>
              </a:pPr>
              <a:r>
                <a:rPr lang="pl-PL" altLang="pl-PL" sz="2199" dirty="0" err="1">
                  <a:solidFill>
                    <a:srgbClr val="1E2328"/>
                  </a:solidFill>
                  <a:latin typeface="Montserrat"/>
                </a:rPr>
                <a:t>Encouraging</a:t>
              </a:r>
              <a:r>
                <a:rPr lang="pl-PL" altLang="pl-PL" sz="2199" dirty="0">
                  <a:solidFill>
                    <a:srgbClr val="1E2328"/>
                  </a:solidFill>
                  <a:latin typeface="Montserrat"/>
                </a:rPr>
                <a:t> </a:t>
              </a:r>
              <a:r>
                <a:rPr lang="pl-PL" altLang="pl-PL" sz="2199" dirty="0" err="1">
                  <a:solidFill>
                    <a:srgbClr val="1E2328"/>
                  </a:solidFill>
                  <a:latin typeface="Montserrat"/>
                </a:rPr>
                <a:t>creative</a:t>
              </a:r>
              <a:r>
                <a:rPr lang="pl-PL" altLang="pl-PL" sz="2199" dirty="0">
                  <a:solidFill>
                    <a:srgbClr val="1E2328"/>
                  </a:solidFill>
                  <a:latin typeface="Montserrat"/>
                </a:rPr>
                <a:t> </a:t>
              </a:r>
              <a:r>
                <a:rPr lang="pl-PL" altLang="pl-PL" sz="2199" dirty="0" err="1">
                  <a:solidFill>
                    <a:srgbClr val="1E2328"/>
                  </a:solidFill>
                  <a:latin typeface="Montserrat"/>
                </a:rPr>
                <a:t>reuse</a:t>
              </a:r>
              <a:r>
                <a:rPr lang="pl-PL" altLang="pl-PL" sz="2199" dirty="0">
                  <a:solidFill>
                    <a:srgbClr val="1E2328"/>
                  </a:solidFill>
                  <a:latin typeface="Montserrat"/>
                </a:rPr>
                <a:t> and waste </a:t>
              </a:r>
              <a:r>
                <a:rPr lang="pl-PL" altLang="pl-PL" sz="2199" dirty="0" err="1">
                  <a:solidFill>
                    <a:srgbClr val="1E2328"/>
                  </a:solidFill>
                  <a:latin typeface="Montserrat"/>
                </a:rPr>
                <a:t>reduction</a:t>
              </a:r>
              <a:endParaRPr lang="pl-PL" altLang="pl-PL" sz="2199" dirty="0">
                <a:solidFill>
                  <a:srgbClr val="1E2328"/>
                </a:solidFill>
                <a:latin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21" name="TextBox 21">
              <a:extLst>
                <a:ext uri="{FF2B5EF4-FFF2-40B4-BE49-F238E27FC236}">
                  <a16:creationId xmlns:a16="http://schemas.microsoft.com/office/drawing/2014/main" id="{16A965C4-46C7-D548-5495-A123345EED0A}"/>
                </a:ext>
              </a:extLst>
            </p:cNvPr>
            <p:cNvSpPr txBox="1"/>
            <p:nvPr/>
          </p:nvSpPr>
          <p:spPr>
            <a:xfrm>
              <a:off x="0" y="114300"/>
              <a:ext cx="9110276" cy="1104900"/>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Key concepts</a:t>
              </a:r>
            </a:p>
          </p:txBody>
        </p:sp>
      </p:grpSp>
      <p:sp>
        <p:nvSpPr>
          <p:cNvPr id="22" name="TextBox 22">
            <a:extLst>
              <a:ext uri="{FF2B5EF4-FFF2-40B4-BE49-F238E27FC236}">
                <a16:creationId xmlns:a16="http://schemas.microsoft.com/office/drawing/2014/main" id="{EBAEC60B-F143-EC33-B60F-7C42D829CAAB}"/>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4" name="TextBox 17">
            <a:extLst>
              <a:ext uri="{FF2B5EF4-FFF2-40B4-BE49-F238E27FC236}">
                <a16:creationId xmlns:a16="http://schemas.microsoft.com/office/drawing/2014/main" id="{EDB1F6B4-8DED-E675-74D3-9E352920E0C3}"/>
              </a:ext>
            </a:extLst>
          </p:cNvPr>
          <p:cNvSpPr txBox="1"/>
          <p:nvPr/>
        </p:nvSpPr>
        <p:spPr>
          <a:xfrm rot="16200000">
            <a:off x="15853860" y="7488543"/>
            <a:ext cx="32708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117000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p:cNvSpPr txBox="1"/>
            <p:nvPr/>
          </p:nvSpPr>
          <p:spPr>
            <a:xfrm>
              <a:off x="18387439" y="439208"/>
              <a:ext cx="3674959" cy="499533"/>
            </a:xfrm>
            <a:prstGeom prst="rect">
              <a:avLst/>
            </a:prstGeom>
          </p:spPr>
          <p:txBody>
            <a:bodyPr lIns="0" tIns="0" rIns="0" bIns="0" rtlCol="0" anchor="t">
              <a:spAutoFit/>
            </a:bodyPr>
            <a:lstStyle/>
            <a:p>
              <a:pPr algn="ctr">
                <a:lnSpc>
                  <a:spcPts val="3050"/>
                </a:lnSpc>
              </a:pPr>
              <a:r>
                <a:rPr lang="en-US" sz="2500">
                  <a:solidFill>
                    <a:srgbClr val="1E2328"/>
                  </a:solidFill>
                  <a:latin typeface="Montserrat"/>
                  <a:ea typeface="Montserrat"/>
                  <a:cs typeface="Montserrat"/>
                  <a:sym typeface="Montserrat"/>
                </a:rPr>
                <a:t>Module 1, Unit 1</a:t>
              </a:r>
            </a:p>
          </p:txBody>
        </p:sp>
      </p:grpSp>
      <p:grpSp>
        <p:nvGrpSpPr>
          <p:cNvPr id="8" name="Group 8"/>
          <p:cNvGrpSpPr/>
          <p:nvPr/>
        </p:nvGrpSpPr>
        <p:grpSpPr>
          <a:xfrm>
            <a:off x="8127431" y="1028700"/>
            <a:ext cx="8545347" cy="7210425"/>
            <a:chOff x="0" y="0"/>
            <a:chExt cx="11393795" cy="9613900"/>
          </a:xfrm>
        </p:grpSpPr>
        <p:pic>
          <p:nvPicPr>
            <p:cNvPr id="9" name="Picture 9"/>
            <p:cNvPicPr>
              <a:picLocks noChangeAspect="1"/>
            </p:cNvPicPr>
            <p:nvPr/>
          </p:nvPicPr>
          <p:blipFill>
            <a:blip r:embed="rId3"/>
            <a:srcRect t="3505" b="28147"/>
            <a:stretch>
              <a:fillRect/>
            </a:stretch>
          </p:blipFill>
          <p:spPr>
            <a:xfrm>
              <a:off x="0" y="0"/>
              <a:ext cx="11393795" cy="9613900"/>
            </a:xfrm>
            <a:prstGeom prst="rect">
              <a:avLst/>
            </a:prstGeom>
          </p:spPr>
        </p:pic>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11" name="Group 11"/>
          <p:cNvGrpSpPr/>
          <p:nvPr/>
        </p:nvGrpSpPr>
        <p:grpSpPr>
          <a:xfrm>
            <a:off x="1028700" y="5653088"/>
            <a:ext cx="8282279" cy="4633913"/>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80"/>
                </a:lnSpc>
              </a:pPr>
              <a:endParaRPr/>
            </a:p>
          </p:txBody>
        </p:sp>
      </p:grpSp>
      <p:sp>
        <p:nvSpPr>
          <p:cNvPr id="14" name="TextBox 14"/>
          <p:cNvSpPr txBox="1"/>
          <p:nvPr/>
        </p:nvSpPr>
        <p:spPr>
          <a:xfrm>
            <a:off x="2315212" y="6508174"/>
            <a:ext cx="3852940" cy="15621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sp>
        <p:nvSpPr>
          <p:cNvPr id="15" name="AutoShape 15"/>
          <p:cNvSpPr/>
          <p:nvPr/>
        </p:nvSpPr>
        <p:spPr>
          <a:xfrm>
            <a:off x="2315244" y="8612231"/>
            <a:ext cx="719041" cy="4762"/>
          </a:xfrm>
          <a:prstGeom prst="line">
            <a:avLst/>
          </a:prstGeom>
          <a:ln w="9525" cap="flat">
            <a:solidFill>
              <a:srgbClr val="FFFFFF"/>
            </a:solidFill>
            <a:prstDash val="solid"/>
            <a:headEnd type="none" w="sm" len="sm"/>
            <a:tailEnd type="none" w="sm" len="sm"/>
          </a:ln>
        </p:spPr>
      </p:sp>
      <p:sp>
        <p:nvSpPr>
          <p:cNvPr id="16" name="TextBox 16"/>
          <p:cNvSpPr txBox="1"/>
          <p:nvPr/>
        </p:nvSpPr>
        <p:spPr>
          <a:xfrm>
            <a:off x="1026147" y="1663006"/>
            <a:ext cx="7161143" cy="4231640"/>
          </a:xfrm>
          <a:prstGeom prst="rect">
            <a:avLst/>
          </a:prstGeom>
        </p:spPr>
        <p:txBody>
          <a:bodyPr wrap="square" lIns="0" tIns="0" rIns="0" bIns="0" rtlCol="0" anchor="t">
            <a:spAutoFit/>
          </a:bodyPr>
          <a:lstStyle/>
          <a:p>
            <a:pPr marL="0" lvl="0" indent="0" algn="l">
              <a:lnSpc>
                <a:spcPts val="3300"/>
              </a:lnSpc>
              <a:spcBef>
                <a:spcPct val="0"/>
              </a:spcBef>
            </a:pPr>
            <a:r>
              <a:rPr lang="en-US" sz="2200" u="none" strike="noStrike" dirty="0">
                <a:solidFill>
                  <a:srgbClr val="1E2328"/>
                </a:solidFill>
                <a:latin typeface="Montserrat"/>
                <a:ea typeface="Montserrat"/>
                <a:cs typeface="Montserrat"/>
                <a:sym typeface="Montserrat"/>
              </a:rPr>
              <a:t>For this Unit’s practical part, you will need</a:t>
            </a:r>
            <a:r>
              <a:rPr lang="pl-PL" altLang="en-US" sz="2200" u="none" strike="noStrike" dirty="0">
                <a:solidFill>
                  <a:srgbClr val="1E2328"/>
                </a:solidFill>
                <a:latin typeface="Montserrat"/>
                <a:ea typeface="Montserrat"/>
                <a:cs typeface="Montserrat"/>
                <a:sym typeface="Montserrat"/>
              </a:rPr>
              <a:t>:</a:t>
            </a:r>
            <a:r>
              <a:rPr lang="en-US" sz="2200" u="none" strike="noStrike" dirty="0">
                <a:solidFill>
                  <a:srgbClr val="1E2328"/>
                </a:solidFill>
                <a:latin typeface="Montserrat"/>
                <a:ea typeface="Montserrat"/>
                <a:cs typeface="Montserrat"/>
                <a:sym typeface="Montserrat"/>
              </a:rPr>
              <a:t> </a:t>
            </a:r>
            <a:r>
              <a:rPr lang="en-US" altLang="pl-PL" sz="2200" u="none" strike="noStrike" dirty="0">
                <a:solidFill>
                  <a:srgbClr val="1E2328"/>
                </a:solidFill>
                <a:latin typeface="Montserrat"/>
                <a:ea typeface="Montserrat"/>
                <a:cs typeface="Montserrat"/>
                <a:sym typeface="Montserrat"/>
              </a:rPr>
              <a:t>Computer/laptop with internet for research</a:t>
            </a:r>
            <a:r>
              <a:rPr lang="pl-PL" altLang="en-US" sz="2200" u="none" strike="noStrike" dirty="0">
                <a:solidFill>
                  <a:srgbClr val="1E2328"/>
                </a:solidFill>
                <a:latin typeface="Montserrat"/>
                <a:ea typeface="Montserrat"/>
                <a:cs typeface="Montserrat"/>
                <a:sym typeface="Montserrat"/>
              </a:rPr>
              <a:t>,</a:t>
            </a:r>
            <a:endParaRPr lang="en-US" altLang="pl-PL" sz="2200" u="none" strike="noStrike" dirty="0">
              <a:solidFill>
                <a:srgbClr val="1E2328"/>
              </a:solidFill>
              <a:latin typeface="Montserrat"/>
              <a:ea typeface="Montserrat"/>
              <a:cs typeface="Montserrat"/>
              <a:sym typeface="Montserrat"/>
            </a:endParaRPr>
          </a:p>
          <a:p>
            <a:pPr marL="0" lvl="0" indent="0" algn="l">
              <a:lnSpc>
                <a:spcPts val="3300"/>
              </a:lnSpc>
              <a:spcBef>
                <a:spcPct val="0"/>
              </a:spcBef>
            </a:pPr>
            <a:r>
              <a:rPr lang="en-US" altLang="pl-PL" sz="2200" u="none" strike="noStrike" dirty="0">
                <a:solidFill>
                  <a:srgbClr val="1E2328"/>
                </a:solidFill>
                <a:latin typeface="Montserrat"/>
                <a:ea typeface="Montserrat"/>
                <a:cs typeface="Montserrat"/>
                <a:sym typeface="Montserrat"/>
              </a:rPr>
              <a:t>Access to examples of business cases and upcycling brands</a:t>
            </a:r>
            <a:r>
              <a:rPr lang="pl-PL" altLang="en-US" sz="2200" u="none" strike="noStrike" dirty="0">
                <a:solidFill>
                  <a:srgbClr val="1E2328"/>
                </a:solidFill>
                <a:latin typeface="Montserrat"/>
                <a:ea typeface="Montserrat"/>
                <a:cs typeface="Montserrat"/>
                <a:sym typeface="Montserrat"/>
              </a:rPr>
              <a:t>,</a:t>
            </a:r>
            <a:endParaRPr lang="en-US" altLang="pl-PL" sz="2200" u="none" strike="noStrike" dirty="0">
              <a:solidFill>
                <a:srgbClr val="1E2328"/>
              </a:solidFill>
              <a:latin typeface="Montserrat"/>
              <a:ea typeface="Montserrat"/>
              <a:cs typeface="Montserrat"/>
              <a:sym typeface="Montserrat"/>
            </a:endParaRPr>
          </a:p>
          <a:p>
            <a:pPr marL="0" lvl="0" indent="0" algn="l">
              <a:lnSpc>
                <a:spcPts val="3300"/>
              </a:lnSpc>
              <a:spcBef>
                <a:spcPct val="0"/>
              </a:spcBef>
            </a:pPr>
            <a:r>
              <a:rPr lang="en-US" altLang="pl-PL" sz="2200" u="none" strike="noStrike" dirty="0">
                <a:solidFill>
                  <a:srgbClr val="1E2328"/>
                </a:solidFill>
                <a:latin typeface="Montserrat"/>
                <a:ea typeface="Montserrat"/>
                <a:cs typeface="Montserrat"/>
                <a:sym typeface="Montserrat"/>
              </a:rPr>
              <a:t>Worksheets for drafting value propositions</a:t>
            </a:r>
            <a:r>
              <a:rPr lang="pl-PL" altLang="en-US" sz="2200" u="none" strike="noStrike" dirty="0">
                <a:solidFill>
                  <a:srgbClr val="1E2328"/>
                </a:solidFill>
                <a:latin typeface="Montserrat"/>
                <a:ea typeface="Montserrat"/>
                <a:cs typeface="Montserrat"/>
                <a:sym typeface="Montserrat"/>
              </a:rPr>
              <a:t>,</a:t>
            </a:r>
            <a:endParaRPr lang="en-US" altLang="pl-PL" sz="2200" u="none" strike="noStrike" dirty="0">
              <a:solidFill>
                <a:srgbClr val="1E2328"/>
              </a:solidFill>
              <a:latin typeface="Montserrat"/>
              <a:ea typeface="Montserrat"/>
              <a:cs typeface="Montserrat"/>
              <a:sym typeface="Montserrat"/>
            </a:endParaRPr>
          </a:p>
          <a:p>
            <a:pPr marL="0" lvl="0" indent="0" algn="l">
              <a:lnSpc>
                <a:spcPts val="3300"/>
              </a:lnSpc>
              <a:spcBef>
                <a:spcPct val="0"/>
              </a:spcBef>
            </a:pPr>
            <a:r>
              <a:rPr lang="en-US" altLang="pl-PL" sz="2200" u="none" strike="noStrike" dirty="0">
                <a:solidFill>
                  <a:srgbClr val="1E2328"/>
                </a:solidFill>
                <a:latin typeface="Montserrat"/>
                <a:ea typeface="Montserrat"/>
                <a:cs typeface="Montserrat"/>
                <a:sym typeface="Montserrat"/>
              </a:rPr>
              <a:t>Flipchart/markers for brainstorming business strategies.</a:t>
            </a:r>
          </a:p>
          <a:p>
            <a:pPr marL="0" lvl="0" indent="0" algn="l">
              <a:lnSpc>
                <a:spcPts val="3300"/>
              </a:lnSpc>
              <a:spcBef>
                <a:spcPct val="0"/>
              </a:spcBef>
            </a:pPr>
            <a:r>
              <a:rPr lang="en-US" altLang="pl-PL" sz="2200" u="none" strike="noStrike" dirty="0">
                <a:solidFill>
                  <a:srgbClr val="1E2328"/>
                </a:solidFill>
                <a:latin typeface="Montserrat"/>
                <a:ea typeface="Montserrat"/>
                <a:cs typeface="Montserrat"/>
                <a:sym typeface="Montserrat"/>
              </a:rPr>
              <a:t>(Optional) Guest speaker or video on sustainable business models.</a:t>
            </a:r>
          </a:p>
          <a:p>
            <a:pPr marL="0" lvl="0" indent="0" algn="l">
              <a:lnSpc>
                <a:spcPts val="3300"/>
              </a:lnSpc>
              <a:spcBef>
                <a:spcPct val="0"/>
              </a:spcBef>
            </a:pPr>
            <a:endParaRPr lang="en-US" altLang="pl-PL" sz="2200" u="none" strike="noStrike" dirty="0">
              <a:solidFill>
                <a:srgbClr val="1E2328"/>
              </a:solidFill>
              <a:latin typeface="Montserrat"/>
              <a:ea typeface="Montserrat"/>
              <a:cs typeface="Montserrat"/>
              <a:sym typeface="Montserrat"/>
            </a:endParaRPr>
          </a:p>
        </p:txBody>
      </p:sp>
      <p:sp>
        <p:nvSpPr>
          <p:cNvPr id="18" name="TextBox 11">
            <a:extLst>
              <a:ext uri="{FF2B5EF4-FFF2-40B4-BE49-F238E27FC236}">
                <a16:creationId xmlns:a16="http://schemas.microsoft.com/office/drawing/2014/main" id="{142BE1C7-D0A9-F0AA-350A-41C7FB108D6C}"/>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0" name="TextBox 17">
            <a:extLst>
              <a:ext uri="{FF2B5EF4-FFF2-40B4-BE49-F238E27FC236}">
                <a16:creationId xmlns:a16="http://schemas.microsoft.com/office/drawing/2014/main" id="{BDBDEBC7-7DA6-9051-4D11-6BC5B40A9308}"/>
              </a:ext>
            </a:extLst>
          </p:cNvPr>
          <p:cNvSpPr txBox="1"/>
          <p:nvPr/>
        </p:nvSpPr>
        <p:spPr>
          <a:xfrm rot="16200000">
            <a:off x="15770040" y="7458064"/>
            <a:ext cx="33318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9F156B-5B25-8F2E-D408-D25935D7F1B7}"/>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8E781755-125D-FAD5-AC6A-CC885D0603E1}"/>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E2D70AEC-A9CB-1B02-7183-09A5DAEB55DB}"/>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8F3978B8-DDE3-DE18-23F1-4D7AAA16971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a:extLst>
                <a:ext uri="{FF2B5EF4-FFF2-40B4-BE49-F238E27FC236}">
                  <a16:creationId xmlns:a16="http://schemas.microsoft.com/office/drawing/2014/main" id="{223D9D93-1DB8-652C-4E5B-DAE51350ED46}"/>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1, Unit 1</a:t>
              </a:r>
            </a:p>
          </p:txBody>
        </p:sp>
      </p:grpSp>
      <p:sp>
        <p:nvSpPr>
          <p:cNvPr id="8" name="AutoShape 8">
            <a:extLst>
              <a:ext uri="{FF2B5EF4-FFF2-40B4-BE49-F238E27FC236}">
                <a16:creationId xmlns:a16="http://schemas.microsoft.com/office/drawing/2014/main" id="{4F94DA45-CBFE-B57D-5F6F-18935BDAB1E2}"/>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C129CC54-8612-1C22-1C4D-2A3E23598EDF}"/>
              </a:ext>
            </a:extLst>
          </p:cNvPr>
          <p:cNvGrpSpPr/>
          <p:nvPr/>
        </p:nvGrpSpPr>
        <p:grpSpPr>
          <a:xfrm>
            <a:off x="1747984" y="2458189"/>
            <a:ext cx="5601865" cy="4147460"/>
            <a:chOff x="0" y="0"/>
            <a:chExt cx="5195375" cy="3846507"/>
          </a:xfrm>
        </p:grpSpPr>
        <p:sp>
          <p:nvSpPr>
            <p:cNvPr id="10" name="Freeform 10">
              <a:extLst>
                <a:ext uri="{FF2B5EF4-FFF2-40B4-BE49-F238E27FC236}">
                  <a16:creationId xmlns:a16="http://schemas.microsoft.com/office/drawing/2014/main" id="{70E130AF-701E-54E3-6D44-162A25081C6A}"/>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1E2328"/>
            </a:solidFill>
          </p:spPr>
          <p:txBody>
            <a:bodyPr/>
            <a:lstStyle/>
            <a:p>
              <a:endParaRPr lang="pl-PL" dirty="0"/>
            </a:p>
          </p:txBody>
        </p:sp>
        <p:sp>
          <p:nvSpPr>
            <p:cNvPr id="11" name="TextBox 11">
              <a:extLst>
                <a:ext uri="{FF2B5EF4-FFF2-40B4-BE49-F238E27FC236}">
                  <a16:creationId xmlns:a16="http://schemas.microsoft.com/office/drawing/2014/main" id="{9FCC9C6C-7427-D27B-EC8F-81C682C1A1DE}"/>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12" name="Group 12">
            <a:extLst>
              <a:ext uri="{FF2B5EF4-FFF2-40B4-BE49-F238E27FC236}">
                <a16:creationId xmlns:a16="http://schemas.microsoft.com/office/drawing/2014/main" id="{89AC37F4-BD25-C6E0-A3DC-8CEC75BDDA56}"/>
              </a:ext>
            </a:extLst>
          </p:cNvPr>
          <p:cNvGrpSpPr/>
          <p:nvPr/>
        </p:nvGrpSpPr>
        <p:grpSpPr>
          <a:xfrm>
            <a:off x="3039151" y="2019992"/>
            <a:ext cx="876394" cy="876394"/>
            <a:chOff x="0" y="0"/>
            <a:chExt cx="812800" cy="812800"/>
          </a:xfrm>
        </p:grpSpPr>
        <p:sp>
          <p:nvSpPr>
            <p:cNvPr id="13" name="Freeform 13">
              <a:extLst>
                <a:ext uri="{FF2B5EF4-FFF2-40B4-BE49-F238E27FC236}">
                  <a16:creationId xmlns:a16="http://schemas.microsoft.com/office/drawing/2014/main" id="{9B013584-97F2-E611-2CE8-31CFA6BEC39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sp>
        <p:sp>
          <p:nvSpPr>
            <p:cNvPr id="14" name="TextBox 14">
              <a:extLst>
                <a:ext uri="{FF2B5EF4-FFF2-40B4-BE49-F238E27FC236}">
                  <a16:creationId xmlns:a16="http://schemas.microsoft.com/office/drawing/2014/main" id="{5DF9256C-A2D2-1DC3-5021-B108208B41C6}"/>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15" name="AutoShape 15">
            <a:extLst>
              <a:ext uri="{FF2B5EF4-FFF2-40B4-BE49-F238E27FC236}">
                <a16:creationId xmlns:a16="http://schemas.microsoft.com/office/drawing/2014/main" id="{E58A5DF0-A54D-E5C9-E2F4-286DCB8FA2CF}"/>
              </a:ext>
            </a:extLst>
          </p:cNvPr>
          <p:cNvSpPr/>
          <p:nvPr/>
        </p:nvSpPr>
        <p:spPr>
          <a:xfrm>
            <a:off x="4172910" y="4367884"/>
            <a:ext cx="719041" cy="4762"/>
          </a:xfrm>
          <a:prstGeom prst="line">
            <a:avLst/>
          </a:prstGeom>
          <a:ln w="9525" cap="flat">
            <a:solidFill>
              <a:srgbClr val="FFFFFF"/>
            </a:solidFill>
            <a:prstDash val="solid"/>
            <a:headEnd type="none" w="sm" len="sm"/>
            <a:tailEnd type="none" w="sm" len="sm"/>
          </a:ln>
        </p:spPr>
      </p:sp>
      <p:sp>
        <p:nvSpPr>
          <p:cNvPr id="16" name="TextBox 16">
            <a:extLst>
              <a:ext uri="{FF2B5EF4-FFF2-40B4-BE49-F238E27FC236}">
                <a16:creationId xmlns:a16="http://schemas.microsoft.com/office/drawing/2014/main" id="{408B33CF-4CB1-6956-601B-402DD0A11E95}"/>
              </a:ext>
            </a:extLst>
          </p:cNvPr>
          <p:cNvSpPr txBox="1"/>
          <p:nvPr/>
        </p:nvSpPr>
        <p:spPr>
          <a:xfrm>
            <a:off x="1852264" y="3404944"/>
            <a:ext cx="5360333"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Teacher's Profile </a:t>
            </a:r>
          </a:p>
        </p:txBody>
      </p:sp>
      <p:sp>
        <p:nvSpPr>
          <p:cNvPr id="17" name="TextBox 17">
            <a:extLst>
              <a:ext uri="{FF2B5EF4-FFF2-40B4-BE49-F238E27FC236}">
                <a16:creationId xmlns:a16="http://schemas.microsoft.com/office/drawing/2014/main" id="{1E7CC40B-B047-12E9-1DB5-2C721864C506}"/>
              </a:ext>
            </a:extLst>
          </p:cNvPr>
          <p:cNvSpPr txBox="1"/>
          <p:nvPr/>
        </p:nvSpPr>
        <p:spPr>
          <a:xfrm>
            <a:off x="3039151" y="2213763"/>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01</a:t>
            </a:r>
          </a:p>
        </p:txBody>
      </p:sp>
      <p:sp>
        <p:nvSpPr>
          <p:cNvPr id="18" name="TextBox 18">
            <a:extLst>
              <a:ext uri="{FF2B5EF4-FFF2-40B4-BE49-F238E27FC236}">
                <a16:creationId xmlns:a16="http://schemas.microsoft.com/office/drawing/2014/main" id="{66A682C0-CF2B-1168-BE8E-01CA0AA9C914}"/>
              </a:ext>
            </a:extLst>
          </p:cNvPr>
          <p:cNvSpPr txBox="1"/>
          <p:nvPr/>
        </p:nvSpPr>
        <p:spPr>
          <a:xfrm>
            <a:off x="2190239" y="4545341"/>
            <a:ext cx="4700868" cy="2464585"/>
          </a:xfrm>
          <a:prstGeom prst="rect">
            <a:avLst/>
          </a:prstGeom>
        </p:spPr>
        <p:txBody>
          <a:bodyPr lIns="0" tIns="0" rIns="0" bIns="0" rtlCol="0" anchor="t">
            <a:spAutoFit/>
          </a:bodyPr>
          <a:lstStyle/>
          <a:p>
            <a:pPr lvl="0" algn="ctr" eaLnBrk="0" fontAlgn="base" hangingPunct="0">
              <a:spcBef>
                <a:spcPct val="0"/>
              </a:spcBef>
              <a:spcAft>
                <a:spcPct val="0"/>
              </a:spcAft>
              <a:buClrTx/>
            </a:pPr>
            <a:r>
              <a:rPr lang="pl-PL" altLang="pl-PL" sz="2150" err="1">
                <a:solidFill>
                  <a:schemeClr val="bg1"/>
                </a:solidFill>
                <a:latin typeface="Montserrat"/>
              </a:rPr>
              <a:t>Sustainable</a:t>
            </a:r>
            <a:r>
              <a:rPr lang="pl-PL" altLang="pl-PL" sz="2150" dirty="0">
                <a:solidFill>
                  <a:schemeClr val="bg1"/>
                </a:solidFill>
                <a:latin typeface="Montserrat"/>
              </a:rPr>
              <a:t> </a:t>
            </a:r>
            <a:r>
              <a:rPr lang="pl-PL" altLang="pl-PL" sz="2150" err="1">
                <a:solidFill>
                  <a:schemeClr val="bg1"/>
                </a:solidFill>
                <a:latin typeface="Montserrat"/>
              </a:rPr>
              <a:t>fashion</a:t>
            </a:r>
            <a:r>
              <a:rPr lang="pl-PL" altLang="pl-PL" sz="2150" dirty="0">
                <a:solidFill>
                  <a:schemeClr val="bg1"/>
                </a:solidFill>
                <a:latin typeface="Montserrat"/>
              </a:rPr>
              <a:t> </a:t>
            </a:r>
            <a:r>
              <a:rPr lang="pl-PL" altLang="pl-PL" sz="2150" err="1">
                <a:solidFill>
                  <a:schemeClr val="bg1"/>
                </a:solidFill>
                <a:latin typeface="Montserrat"/>
              </a:rPr>
              <a:t>expert</a:t>
            </a:r>
            <a:endParaRPr lang="pl-PL" altLang="pl-PL" sz="2150">
              <a:solidFill>
                <a:schemeClr val="bg1"/>
              </a:solidFill>
              <a:latin typeface="Montserrat"/>
            </a:endParaRPr>
          </a:p>
          <a:p>
            <a:pPr lvl="0" algn="ctr" eaLnBrk="0" fontAlgn="base" hangingPunct="0">
              <a:spcBef>
                <a:spcPct val="0"/>
              </a:spcBef>
              <a:spcAft>
                <a:spcPct val="0"/>
              </a:spcAft>
              <a:buClrTx/>
            </a:pPr>
            <a:r>
              <a:rPr lang="pl-PL" altLang="pl-PL" sz="2150" err="1">
                <a:solidFill>
                  <a:schemeClr val="bg1"/>
                </a:solidFill>
                <a:latin typeface="Montserrat"/>
              </a:rPr>
              <a:t>Skilled</a:t>
            </a:r>
            <a:r>
              <a:rPr lang="pl-PL" altLang="pl-PL" sz="2150" dirty="0">
                <a:solidFill>
                  <a:schemeClr val="bg1"/>
                </a:solidFill>
                <a:latin typeface="Montserrat"/>
              </a:rPr>
              <a:t> in </a:t>
            </a:r>
            <a:r>
              <a:rPr lang="pl-PL" altLang="pl-PL" sz="2150" err="1">
                <a:solidFill>
                  <a:schemeClr val="bg1"/>
                </a:solidFill>
                <a:latin typeface="Montserrat"/>
              </a:rPr>
              <a:t>textile</a:t>
            </a:r>
            <a:r>
              <a:rPr lang="pl-PL" altLang="pl-PL" sz="2150" dirty="0">
                <a:solidFill>
                  <a:schemeClr val="bg1"/>
                </a:solidFill>
                <a:latin typeface="Montserrat"/>
              </a:rPr>
              <a:t> recycling </a:t>
            </a:r>
            <a:r>
              <a:rPr lang="pl-PL" altLang="pl-PL" sz="2150" err="1">
                <a:solidFill>
                  <a:schemeClr val="bg1"/>
                </a:solidFill>
                <a:latin typeface="Montserrat"/>
              </a:rPr>
              <a:t>methods</a:t>
            </a:r>
            <a:endParaRPr lang="pl-PL" altLang="pl-PL" sz="2150">
              <a:solidFill>
                <a:schemeClr val="bg1"/>
              </a:solidFill>
              <a:latin typeface="Montserrat"/>
            </a:endParaRPr>
          </a:p>
          <a:p>
            <a:pPr lvl="0" algn="ctr" eaLnBrk="0" fontAlgn="base" hangingPunct="0">
              <a:spcBef>
                <a:spcPct val="0"/>
              </a:spcBef>
              <a:spcAft>
                <a:spcPct val="0"/>
              </a:spcAft>
              <a:buClrTx/>
            </a:pPr>
            <a:r>
              <a:rPr lang="pl-PL" altLang="pl-PL" sz="2150" dirty="0">
                <a:solidFill>
                  <a:schemeClr val="bg1"/>
                </a:solidFill>
                <a:latin typeface="Montserrat"/>
              </a:rPr>
              <a:t>Creative and </a:t>
            </a:r>
            <a:r>
              <a:rPr lang="pl-PL" altLang="pl-PL" sz="2150" err="1">
                <a:solidFill>
                  <a:schemeClr val="bg1"/>
                </a:solidFill>
                <a:latin typeface="Montserrat"/>
              </a:rPr>
              <a:t>hands-on</a:t>
            </a:r>
            <a:r>
              <a:rPr lang="pl-PL" altLang="pl-PL" sz="2150" dirty="0">
                <a:solidFill>
                  <a:schemeClr val="bg1"/>
                </a:solidFill>
                <a:latin typeface="Montserrat"/>
              </a:rPr>
              <a:t> </a:t>
            </a:r>
            <a:r>
              <a:rPr lang="pl-PL" altLang="pl-PL" sz="2150" err="1">
                <a:solidFill>
                  <a:schemeClr val="bg1"/>
                </a:solidFill>
                <a:latin typeface="Montserrat"/>
              </a:rPr>
              <a:t>approach</a:t>
            </a:r>
            <a:endParaRPr lang="pl-PL" altLang="pl-PL" sz="2150">
              <a:solidFill>
                <a:schemeClr val="bg1"/>
              </a:solidFill>
              <a:latin typeface="Montserrat"/>
            </a:endParaRPr>
          </a:p>
          <a:p>
            <a:pPr lvl="0" algn="ctr" eaLnBrk="0" fontAlgn="base" hangingPunct="0">
              <a:spcBef>
                <a:spcPct val="0"/>
              </a:spcBef>
              <a:spcAft>
                <a:spcPct val="0"/>
              </a:spcAft>
              <a:buClrTx/>
            </a:pPr>
            <a:r>
              <a:rPr lang="pl-PL" altLang="pl-PL" sz="2150" err="1">
                <a:solidFill>
                  <a:schemeClr val="bg1"/>
                </a:solidFill>
                <a:latin typeface="Montserrat"/>
              </a:rPr>
              <a:t>Inspires</a:t>
            </a:r>
            <a:r>
              <a:rPr lang="pl-PL" altLang="pl-PL" sz="2150" dirty="0">
                <a:solidFill>
                  <a:schemeClr val="bg1"/>
                </a:solidFill>
                <a:latin typeface="Montserrat"/>
              </a:rPr>
              <a:t> </a:t>
            </a:r>
            <a:r>
              <a:rPr lang="pl-PL" altLang="pl-PL" sz="2150" err="1">
                <a:solidFill>
                  <a:schemeClr val="bg1"/>
                </a:solidFill>
                <a:latin typeface="Montserrat"/>
              </a:rPr>
              <a:t>eco-conscious</a:t>
            </a:r>
            <a:r>
              <a:rPr lang="pl-PL" altLang="pl-PL" sz="2150" dirty="0">
                <a:solidFill>
                  <a:schemeClr val="bg1"/>
                </a:solidFill>
                <a:latin typeface="Montserrat"/>
              </a:rPr>
              <a:t> </a:t>
            </a:r>
            <a:r>
              <a:rPr lang="pl-PL" altLang="pl-PL" sz="2150" err="1">
                <a:solidFill>
                  <a:schemeClr val="bg1"/>
                </a:solidFill>
                <a:latin typeface="Montserrat"/>
              </a:rPr>
              <a:t>choices</a:t>
            </a:r>
            <a:endParaRPr lang="pl-PL" altLang="pl-PL" sz="2150">
              <a:solidFill>
                <a:schemeClr val="bg1"/>
              </a:solidFill>
              <a:latin typeface="Montserrat"/>
            </a:endParaRPr>
          </a:p>
          <a:p>
            <a:pPr algn="ctr">
              <a:lnSpc>
                <a:spcPts val="3299"/>
              </a:lnSpc>
            </a:pPr>
            <a:endParaRPr lang="pl-PL" sz="2199" dirty="0">
              <a:solidFill>
                <a:srgbClr val="FFFFFF"/>
              </a:solidFill>
              <a:latin typeface="Montserrat"/>
              <a:ea typeface="Montserrat"/>
              <a:cs typeface="Montserrat"/>
              <a:sym typeface="Montserrat"/>
            </a:endParaRPr>
          </a:p>
          <a:p>
            <a:pPr algn="ctr">
              <a:lnSpc>
                <a:spcPts val="3299"/>
              </a:lnSpc>
            </a:pPr>
            <a:endParaRPr lang="en-US" sz="2199" dirty="0">
              <a:solidFill>
                <a:srgbClr val="FFFFFF"/>
              </a:solidFill>
              <a:latin typeface="Montserrat"/>
              <a:ea typeface="Montserrat"/>
              <a:cs typeface="Montserrat"/>
              <a:sym typeface="Montserrat"/>
            </a:endParaRPr>
          </a:p>
        </p:txBody>
      </p:sp>
      <p:grpSp>
        <p:nvGrpSpPr>
          <p:cNvPr id="19" name="Group 19">
            <a:extLst>
              <a:ext uri="{FF2B5EF4-FFF2-40B4-BE49-F238E27FC236}">
                <a16:creationId xmlns:a16="http://schemas.microsoft.com/office/drawing/2014/main" id="{1A08E9FF-8AD2-932F-3210-AF4F11EB4B1D}"/>
              </a:ext>
            </a:extLst>
          </p:cNvPr>
          <p:cNvGrpSpPr/>
          <p:nvPr/>
        </p:nvGrpSpPr>
        <p:grpSpPr>
          <a:xfrm>
            <a:off x="9245617" y="4756913"/>
            <a:ext cx="5601865" cy="4147460"/>
            <a:chOff x="0" y="0"/>
            <a:chExt cx="5195375" cy="3846507"/>
          </a:xfrm>
        </p:grpSpPr>
        <p:sp>
          <p:nvSpPr>
            <p:cNvPr id="20" name="Freeform 20">
              <a:extLst>
                <a:ext uri="{FF2B5EF4-FFF2-40B4-BE49-F238E27FC236}">
                  <a16:creationId xmlns:a16="http://schemas.microsoft.com/office/drawing/2014/main" id="{649B5D63-C19A-3121-B23F-815D2156F405}"/>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CFCF5A"/>
            </a:solidFill>
          </p:spPr>
        </p:sp>
        <p:sp>
          <p:nvSpPr>
            <p:cNvPr id="21" name="TextBox 21">
              <a:extLst>
                <a:ext uri="{FF2B5EF4-FFF2-40B4-BE49-F238E27FC236}">
                  <a16:creationId xmlns:a16="http://schemas.microsoft.com/office/drawing/2014/main" id="{C4A07E27-B020-FFD7-0C99-D1C0B76C39BA}"/>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22" name="Group 22">
            <a:extLst>
              <a:ext uri="{FF2B5EF4-FFF2-40B4-BE49-F238E27FC236}">
                <a16:creationId xmlns:a16="http://schemas.microsoft.com/office/drawing/2014/main" id="{F8D1B52E-7F3E-C28A-D584-2CF30AF85D49}"/>
              </a:ext>
            </a:extLst>
          </p:cNvPr>
          <p:cNvGrpSpPr/>
          <p:nvPr/>
        </p:nvGrpSpPr>
        <p:grpSpPr>
          <a:xfrm>
            <a:off x="12885116" y="4377408"/>
            <a:ext cx="876394" cy="876394"/>
            <a:chOff x="0" y="0"/>
            <a:chExt cx="812800" cy="812800"/>
          </a:xfrm>
        </p:grpSpPr>
        <p:sp>
          <p:nvSpPr>
            <p:cNvPr id="23" name="Freeform 23">
              <a:extLst>
                <a:ext uri="{FF2B5EF4-FFF2-40B4-BE49-F238E27FC236}">
                  <a16:creationId xmlns:a16="http://schemas.microsoft.com/office/drawing/2014/main" id="{66999536-4B0C-B7C5-5A3D-245850FAB62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4" name="TextBox 24">
              <a:extLst>
                <a:ext uri="{FF2B5EF4-FFF2-40B4-BE49-F238E27FC236}">
                  <a16:creationId xmlns:a16="http://schemas.microsoft.com/office/drawing/2014/main" id="{2E4D8521-FE65-38D0-557C-F939E132830B}"/>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25" name="TextBox 25">
            <a:extLst>
              <a:ext uri="{FF2B5EF4-FFF2-40B4-BE49-F238E27FC236}">
                <a16:creationId xmlns:a16="http://schemas.microsoft.com/office/drawing/2014/main" id="{E8EAA013-6B6E-A6FC-E688-F19B6A94C8B0}"/>
              </a:ext>
            </a:extLst>
          </p:cNvPr>
          <p:cNvSpPr txBox="1"/>
          <p:nvPr/>
        </p:nvSpPr>
        <p:spPr>
          <a:xfrm>
            <a:off x="12885116" y="4571180"/>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01</a:t>
            </a:r>
          </a:p>
        </p:txBody>
      </p:sp>
      <p:sp>
        <p:nvSpPr>
          <p:cNvPr id="26" name="AutoShape 26">
            <a:extLst>
              <a:ext uri="{FF2B5EF4-FFF2-40B4-BE49-F238E27FC236}">
                <a16:creationId xmlns:a16="http://schemas.microsoft.com/office/drawing/2014/main" id="{FBF22562-C428-F236-4A1A-ABA32269B9DE}"/>
              </a:ext>
            </a:extLst>
          </p:cNvPr>
          <p:cNvSpPr/>
          <p:nvPr/>
        </p:nvSpPr>
        <p:spPr>
          <a:xfrm>
            <a:off x="11710883" y="6653186"/>
            <a:ext cx="719041" cy="4762"/>
          </a:xfrm>
          <a:prstGeom prst="line">
            <a:avLst/>
          </a:prstGeom>
          <a:ln w="9525" cap="flat">
            <a:solidFill>
              <a:srgbClr val="FFFFFF"/>
            </a:solidFill>
            <a:prstDash val="solid"/>
            <a:headEnd type="none" w="sm" len="sm"/>
            <a:tailEnd type="none" w="sm" len="sm"/>
          </a:ln>
        </p:spPr>
      </p:sp>
      <p:sp>
        <p:nvSpPr>
          <p:cNvPr id="27" name="TextBox 27">
            <a:extLst>
              <a:ext uri="{FF2B5EF4-FFF2-40B4-BE49-F238E27FC236}">
                <a16:creationId xmlns:a16="http://schemas.microsoft.com/office/drawing/2014/main" id="{6EB032C3-7FD7-2821-09E7-9FC6A05E38A6}"/>
              </a:ext>
            </a:extLst>
          </p:cNvPr>
          <p:cNvSpPr txBox="1"/>
          <p:nvPr/>
        </p:nvSpPr>
        <p:spPr>
          <a:xfrm>
            <a:off x="9390237" y="5690246"/>
            <a:ext cx="5360333"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Methodology </a:t>
            </a:r>
          </a:p>
        </p:txBody>
      </p:sp>
      <p:sp>
        <p:nvSpPr>
          <p:cNvPr id="28" name="TextBox 28">
            <a:extLst>
              <a:ext uri="{FF2B5EF4-FFF2-40B4-BE49-F238E27FC236}">
                <a16:creationId xmlns:a16="http://schemas.microsoft.com/office/drawing/2014/main" id="{B7CBAED3-1258-439A-3A73-2D278E145176}"/>
              </a:ext>
            </a:extLst>
          </p:cNvPr>
          <p:cNvSpPr txBox="1"/>
          <p:nvPr/>
        </p:nvSpPr>
        <p:spPr>
          <a:xfrm>
            <a:off x="9728212" y="6830643"/>
            <a:ext cx="4700868" cy="2079159"/>
          </a:xfrm>
          <a:prstGeom prst="rect">
            <a:avLst/>
          </a:prstGeom>
        </p:spPr>
        <p:txBody>
          <a:bodyPr lIns="0" tIns="0" rIns="0" bIns="0" rtlCol="0" anchor="t">
            <a:spAutoFit/>
          </a:bodyPr>
          <a:lstStyle/>
          <a:p>
            <a:pPr lvl="0" algn="ctr" eaLnBrk="0" fontAlgn="base" hangingPunct="0">
              <a:spcBef>
                <a:spcPct val="0"/>
              </a:spcBef>
              <a:spcAft>
                <a:spcPct val="0"/>
              </a:spcAft>
              <a:buClrTx/>
            </a:pPr>
            <a:r>
              <a:rPr lang="pl-PL" altLang="pl-PL" sz="2150" err="1">
                <a:solidFill>
                  <a:srgbClr val="FFFFFF"/>
                </a:solidFill>
                <a:latin typeface="Montserrat"/>
              </a:rPr>
              <a:t>Desk</a:t>
            </a:r>
            <a:r>
              <a:rPr lang="pl-PL" altLang="pl-PL" sz="2150" dirty="0">
                <a:solidFill>
                  <a:srgbClr val="FFFFFF"/>
                </a:solidFill>
                <a:latin typeface="Montserrat"/>
              </a:rPr>
              <a:t> </a:t>
            </a:r>
            <a:r>
              <a:rPr lang="pl-PL" altLang="pl-PL" sz="2150" err="1">
                <a:solidFill>
                  <a:srgbClr val="FFFFFF"/>
                </a:solidFill>
                <a:latin typeface="Montserrat"/>
              </a:rPr>
              <a:t>research</a:t>
            </a:r>
            <a:r>
              <a:rPr lang="pl-PL" altLang="pl-PL" sz="2150" dirty="0">
                <a:solidFill>
                  <a:srgbClr val="FFFFFF"/>
                </a:solidFill>
                <a:latin typeface="Montserrat"/>
              </a:rPr>
              <a:t> on recycling, </a:t>
            </a:r>
            <a:r>
              <a:rPr lang="pl-PL" altLang="pl-PL" sz="2150" err="1">
                <a:solidFill>
                  <a:srgbClr val="FFFFFF"/>
                </a:solidFill>
                <a:latin typeface="Montserrat"/>
              </a:rPr>
              <a:t>upcycling</a:t>
            </a:r>
            <a:r>
              <a:rPr lang="pl-PL" altLang="pl-PL" sz="2150" dirty="0">
                <a:solidFill>
                  <a:srgbClr val="FFFFFF"/>
                </a:solidFill>
                <a:latin typeface="Montserrat"/>
              </a:rPr>
              <a:t>, </a:t>
            </a:r>
            <a:r>
              <a:rPr lang="pl-PL" altLang="pl-PL" sz="2150" err="1">
                <a:solidFill>
                  <a:srgbClr val="FFFFFF"/>
                </a:solidFill>
                <a:latin typeface="Montserrat"/>
              </a:rPr>
              <a:t>downcycling</a:t>
            </a:r>
            <a:endParaRPr lang="pl-PL" altLang="pl-PL" sz="2150">
              <a:solidFill>
                <a:srgbClr val="FFFFFF"/>
              </a:solidFill>
              <a:latin typeface="Montserrat"/>
            </a:endParaRPr>
          </a:p>
          <a:p>
            <a:pPr lvl="0" algn="ctr" eaLnBrk="0" fontAlgn="base" hangingPunct="0">
              <a:spcBef>
                <a:spcPct val="0"/>
              </a:spcBef>
              <a:spcAft>
                <a:spcPct val="0"/>
              </a:spcAft>
              <a:buClrTx/>
            </a:pPr>
            <a:r>
              <a:rPr lang="pl-PL" altLang="pl-PL" sz="2150" err="1">
                <a:solidFill>
                  <a:srgbClr val="FFFFFF"/>
                </a:solidFill>
                <a:latin typeface="Montserrat"/>
              </a:rPr>
              <a:t>Expert</a:t>
            </a:r>
            <a:r>
              <a:rPr lang="pl-PL" altLang="pl-PL" sz="2150" dirty="0">
                <a:solidFill>
                  <a:srgbClr val="FFFFFF"/>
                </a:solidFill>
                <a:latin typeface="Montserrat"/>
              </a:rPr>
              <a:t> </a:t>
            </a:r>
            <a:r>
              <a:rPr lang="pl-PL" altLang="pl-PL" sz="2150" err="1">
                <a:solidFill>
                  <a:srgbClr val="FFFFFF"/>
                </a:solidFill>
                <a:latin typeface="Montserrat"/>
              </a:rPr>
              <a:t>consultations</a:t>
            </a:r>
            <a:endParaRPr lang="pl-PL" altLang="pl-PL" sz="2150">
              <a:solidFill>
                <a:srgbClr val="FFFFFF"/>
              </a:solidFill>
              <a:latin typeface="Montserrat"/>
            </a:endParaRPr>
          </a:p>
          <a:p>
            <a:pPr lvl="0" algn="ctr" eaLnBrk="0" fontAlgn="base" hangingPunct="0">
              <a:spcBef>
                <a:spcPct val="0"/>
              </a:spcBef>
              <a:spcAft>
                <a:spcPct val="0"/>
              </a:spcAft>
              <a:buClrTx/>
            </a:pPr>
            <a:r>
              <a:rPr lang="pl-PL" altLang="pl-PL" sz="2150" dirty="0">
                <a:solidFill>
                  <a:srgbClr val="FFFFFF"/>
                </a:solidFill>
                <a:latin typeface="Montserrat"/>
              </a:rPr>
              <a:t>Case </a:t>
            </a:r>
            <a:r>
              <a:rPr lang="pl-PL" altLang="pl-PL" sz="2150" err="1">
                <a:solidFill>
                  <a:srgbClr val="FFFFFF"/>
                </a:solidFill>
                <a:latin typeface="Montserrat"/>
              </a:rPr>
              <a:t>study</a:t>
            </a:r>
            <a:r>
              <a:rPr lang="pl-PL" altLang="pl-PL" sz="2150" dirty="0">
                <a:solidFill>
                  <a:srgbClr val="FFFFFF"/>
                </a:solidFill>
                <a:latin typeface="Montserrat"/>
              </a:rPr>
              <a:t> </a:t>
            </a:r>
            <a:r>
              <a:rPr lang="pl-PL" altLang="pl-PL" sz="2150" err="1">
                <a:solidFill>
                  <a:srgbClr val="FFFFFF"/>
                </a:solidFill>
                <a:latin typeface="Montserrat"/>
              </a:rPr>
              <a:t>analysis</a:t>
            </a:r>
            <a:endParaRPr lang="pl-PL" altLang="pl-PL" sz="2150">
              <a:solidFill>
                <a:srgbClr val="FFFFFF"/>
              </a:solidFill>
              <a:latin typeface="Montserrat"/>
            </a:endParaRPr>
          </a:p>
          <a:p>
            <a:pPr lvl="0" algn="ctr" eaLnBrk="0" fontAlgn="base" hangingPunct="0">
              <a:spcBef>
                <a:spcPct val="0"/>
              </a:spcBef>
              <a:spcAft>
                <a:spcPct val="0"/>
              </a:spcAft>
              <a:buClrTx/>
            </a:pPr>
            <a:r>
              <a:rPr lang="pl-PL" altLang="pl-PL" sz="2150" err="1">
                <a:solidFill>
                  <a:srgbClr val="FFFFFF"/>
                </a:solidFill>
                <a:latin typeface="Montserrat"/>
              </a:rPr>
              <a:t>Group</a:t>
            </a:r>
            <a:r>
              <a:rPr lang="pl-PL" altLang="pl-PL" sz="2150" dirty="0">
                <a:solidFill>
                  <a:srgbClr val="FFFFFF"/>
                </a:solidFill>
                <a:latin typeface="Montserrat"/>
              </a:rPr>
              <a:t> </a:t>
            </a:r>
            <a:r>
              <a:rPr lang="pl-PL" altLang="pl-PL" sz="2150" err="1">
                <a:solidFill>
                  <a:srgbClr val="FFFFFF"/>
                </a:solidFill>
                <a:latin typeface="Montserrat"/>
              </a:rPr>
              <a:t>discussion</a:t>
            </a:r>
            <a:r>
              <a:rPr lang="pl-PL" altLang="pl-PL" sz="2150" dirty="0">
                <a:solidFill>
                  <a:srgbClr val="FFFFFF"/>
                </a:solidFill>
                <a:latin typeface="Montserrat"/>
              </a:rPr>
              <a:t> and </a:t>
            </a:r>
            <a:r>
              <a:rPr lang="pl-PL" altLang="pl-PL" sz="2150" err="1">
                <a:solidFill>
                  <a:srgbClr val="FFFFFF"/>
                </a:solidFill>
                <a:latin typeface="Montserrat"/>
              </a:rPr>
              <a:t>synthesis</a:t>
            </a:r>
            <a:endParaRPr lang="pl-PL" altLang="pl-PL" sz="2150">
              <a:solidFill>
                <a:srgbClr val="FFFFFF"/>
              </a:solidFill>
              <a:latin typeface="Montserrat"/>
            </a:endParaRPr>
          </a:p>
          <a:p>
            <a:pPr algn="ctr">
              <a:lnSpc>
                <a:spcPts val="3299"/>
              </a:lnSpc>
            </a:pPr>
            <a:endParaRPr lang="en-US" sz="2199" dirty="0">
              <a:solidFill>
                <a:srgbClr val="FFFFFF"/>
              </a:solidFill>
              <a:latin typeface="Montserrat"/>
              <a:ea typeface="Montserrat"/>
              <a:cs typeface="Montserrat"/>
              <a:sym typeface="Montserrat"/>
            </a:endParaRPr>
          </a:p>
        </p:txBody>
      </p:sp>
      <p:sp>
        <p:nvSpPr>
          <p:cNvPr id="29" name="TextBox 29">
            <a:extLst>
              <a:ext uri="{FF2B5EF4-FFF2-40B4-BE49-F238E27FC236}">
                <a16:creationId xmlns:a16="http://schemas.microsoft.com/office/drawing/2014/main" id="{5187C44D-18D6-BB20-1937-0DC903D7567E}"/>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6" name="TextBox 17">
            <a:extLst>
              <a:ext uri="{FF2B5EF4-FFF2-40B4-BE49-F238E27FC236}">
                <a16:creationId xmlns:a16="http://schemas.microsoft.com/office/drawing/2014/main" id="{B232383C-5868-3FDA-E790-BE9248D10043}"/>
              </a:ext>
            </a:extLst>
          </p:cNvPr>
          <p:cNvSpPr txBox="1"/>
          <p:nvPr/>
        </p:nvSpPr>
        <p:spPr>
          <a:xfrm rot="16200000">
            <a:off x="15815760" y="7496163"/>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387525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888F09D-967F-70B1-8893-BADB5ECE2934}"/>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6B6DC057-CBE4-A4CD-D9F6-33523CC25FD7}"/>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8E2A0AA2-31F3-F672-B0FA-415E8E4677FE}"/>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A16CEDE0-243D-36E4-B4CC-97D502ED0EF0}"/>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a:extLst>
                <a:ext uri="{FF2B5EF4-FFF2-40B4-BE49-F238E27FC236}">
                  <a16:creationId xmlns:a16="http://schemas.microsoft.com/office/drawing/2014/main" id="{5DB3B04A-C943-4513-D508-983609AF3CDD}"/>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1, Unit 1</a:t>
              </a:r>
            </a:p>
          </p:txBody>
        </p:sp>
      </p:grpSp>
      <p:sp>
        <p:nvSpPr>
          <p:cNvPr id="8" name="AutoShape 8">
            <a:extLst>
              <a:ext uri="{FF2B5EF4-FFF2-40B4-BE49-F238E27FC236}">
                <a16:creationId xmlns:a16="http://schemas.microsoft.com/office/drawing/2014/main" id="{FE9F30DB-8573-B708-A1A5-BDD93F0DB480}"/>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24E311F0-94ED-58B6-A54B-600A6176AAFC}"/>
              </a:ext>
            </a:extLst>
          </p:cNvPr>
          <p:cNvGrpSpPr/>
          <p:nvPr/>
        </p:nvGrpSpPr>
        <p:grpSpPr>
          <a:xfrm>
            <a:off x="11814819" y="2052637"/>
            <a:ext cx="4415781" cy="7209712"/>
            <a:chOff x="0" y="0"/>
            <a:chExt cx="3505240" cy="5723059"/>
          </a:xfrm>
        </p:grpSpPr>
        <p:sp>
          <p:nvSpPr>
            <p:cNvPr id="10" name="Freeform 10">
              <a:extLst>
                <a:ext uri="{FF2B5EF4-FFF2-40B4-BE49-F238E27FC236}">
                  <a16:creationId xmlns:a16="http://schemas.microsoft.com/office/drawing/2014/main" id="{99206CDD-63EB-19C8-F25C-5B3E32F3180E}"/>
                </a:ext>
              </a:extLst>
            </p:cNvPr>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sp>
        <p:sp>
          <p:nvSpPr>
            <p:cNvPr id="11" name="TextBox 11">
              <a:extLst>
                <a:ext uri="{FF2B5EF4-FFF2-40B4-BE49-F238E27FC236}">
                  <a16:creationId xmlns:a16="http://schemas.microsoft.com/office/drawing/2014/main" id="{4E451195-E742-9C1C-5229-A8A0655C6C57}"/>
                </a:ext>
              </a:extLst>
            </p:cNvPr>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grpSp>
        <p:nvGrpSpPr>
          <p:cNvPr id="12" name="Group 12">
            <a:extLst>
              <a:ext uri="{FF2B5EF4-FFF2-40B4-BE49-F238E27FC236}">
                <a16:creationId xmlns:a16="http://schemas.microsoft.com/office/drawing/2014/main" id="{5C0069E8-8FD8-577D-2FBD-99FF41CB47B0}"/>
              </a:ext>
            </a:extLst>
          </p:cNvPr>
          <p:cNvGrpSpPr/>
          <p:nvPr/>
        </p:nvGrpSpPr>
        <p:grpSpPr>
          <a:xfrm>
            <a:off x="8427737" y="3076575"/>
            <a:ext cx="6774163" cy="7210425"/>
            <a:chOff x="0" y="0"/>
            <a:chExt cx="9032217" cy="9613900"/>
          </a:xfrm>
        </p:grpSpPr>
        <p:pic>
          <p:nvPicPr>
            <p:cNvPr id="13" name="Picture 13">
              <a:extLst>
                <a:ext uri="{FF2B5EF4-FFF2-40B4-BE49-F238E27FC236}">
                  <a16:creationId xmlns:a16="http://schemas.microsoft.com/office/drawing/2014/main" id="{3E5F11FC-46CA-D03E-D234-CD19670C3BFD}"/>
                </a:ext>
              </a:extLst>
            </p:cNvPr>
            <p:cNvPicPr>
              <a:picLocks noChangeAspect="1"/>
            </p:cNvPicPr>
            <p:nvPr/>
          </p:nvPicPr>
          <p:blipFill>
            <a:blip r:embed="rId3"/>
            <a:srcRect t="25127" b="3956"/>
            <a:stretch>
              <a:fillRect/>
            </a:stretch>
          </p:blipFill>
          <p:spPr>
            <a:xfrm>
              <a:off x="0" y="0"/>
              <a:ext cx="9032217" cy="9613900"/>
            </a:xfrm>
            <a:prstGeom prst="rect">
              <a:avLst/>
            </a:prstGeom>
          </p:spPr>
        </p:pic>
      </p:grpSp>
      <p:sp>
        <p:nvSpPr>
          <p:cNvPr id="14" name="TextBox 14">
            <a:extLst>
              <a:ext uri="{FF2B5EF4-FFF2-40B4-BE49-F238E27FC236}">
                <a16:creationId xmlns:a16="http://schemas.microsoft.com/office/drawing/2014/main" id="{E7F3F07E-9E97-7179-529C-81E77D5D5E96}"/>
              </a:ext>
            </a:extLst>
          </p:cNvPr>
          <p:cNvSpPr txBox="1"/>
          <p:nvPr/>
        </p:nvSpPr>
        <p:spPr>
          <a:xfrm>
            <a:off x="1031597" y="2138362"/>
            <a:ext cx="6882836" cy="1443600"/>
          </a:xfrm>
          <a:prstGeom prst="rect">
            <a:avLst/>
          </a:prstGeom>
        </p:spPr>
        <p:txBody>
          <a:bodyPr lIns="0" tIns="0" rIns="0" bIns="0" rtlCol="0" anchor="t">
            <a:spAutoFit/>
          </a:bodyPr>
          <a:lstStyle/>
          <a:p>
            <a:pPr algn="l">
              <a:lnSpc>
                <a:spcPts val="11099"/>
              </a:lnSpc>
            </a:pPr>
            <a:r>
              <a:rPr lang="pl-PL" sz="9999" dirty="0" err="1">
                <a:solidFill>
                  <a:srgbClr val="1E2328"/>
                </a:solidFill>
                <a:latin typeface="DM Serif Display"/>
                <a:ea typeface="DM Serif Display"/>
                <a:cs typeface="DM Serif Display"/>
                <a:sym typeface="DM Serif Display"/>
              </a:rPr>
              <a:t>Let’s</a:t>
            </a:r>
            <a:r>
              <a:rPr lang="pl-PL" sz="9999" dirty="0">
                <a:solidFill>
                  <a:srgbClr val="1E2328"/>
                </a:solidFill>
                <a:latin typeface="DM Serif Display"/>
                <a:ea typeface="DM Serif Display"/>
                <a:cs typeface="DM Serif Display"/>
                <a:sym typeface="DM Serif Display"/>
              </a:rPr>
              <a:t> </a:t>
            </a:r>
            <a:r>
              <a:rPr lang="pl-PL" sz="9999" dirty="0" err="1">
                <a:solidFill>
                  <a:srgbClr val="1E2328"/>
                </a:solidFill>
                <a:latin typeface="DM Serif Display"/>
                <a:ea typeface="DM Serif Display"/>
                <a:cs typeface="DM Serif Display"/>
                <a:sym typeface="DM Serif Display"/>
              </a:rPr>
              <a:t>meet</a:t>
            </a:r>
            <a:endParaRPr lang="en-US" sz="9999" dirty="0">
              <a:solidFill>
                <a:srgbClr val="1E2328"/>
              </a:solidFill>
              <a:latin typeface="DM Serif Display"/>
              <a:ea typeface="DM Serif Display"/>
              <a:cs typeface="DM Serif Display"/>
              <a:sym typeface="DM Serif Display"/>
            </a:endParaRPr>
          </a:p>
        </p:txBody>
      </p:sp>
      <p:sp>
        <p:nvSpPr>
          <p:cNvPr id="15" name="AutoShape 15">
            <a:extLst>
              <a:ext uri="{FF2B5EF4-FFF2-40B4-BE49-F238E27FC236}">
                <a16:creationId xmlns:a16="http://schemas.microsoft.com/office/drawing/2014/main" id="{DAA2A2EC-1BD7-2D9C-6717-FFA72057C4EB}"/>
              </a:ext>
            </a:extLst>
          </p:cNvPr>
          <p:cNvSpPr/>
          <p:nvPr/>
        </p:nvSpPr>
        <p:spPr>
          <a:xfrm rot="22765">
            <a:off x="1031590" y="9246394"/>
            <a:ext cx="719057" cy="0"/>
          </a:xfrm>
          <a:prstGeom prst="line">
            <a:avLst/>
          </a:prstGeom>
          <a:ln w="9525" cap="flat">
            <a:solidFill>
              <a:srgbClr val="CFCF5A"/>
            </a:solidFill>
            <a:prstDash val="solid"/>
            <a:headEnd type="none" w="sm" len="sm"/>
            <a:tailEnd type="none" w="sm" len="sm"/>
          </a:ln>
        </p:spPr>
      </p:sp>
      <p:sp>
        <p:nvSpPr>
          <p:cNvPr id="17" name="TextBox 17">
            <a:extLst>
              <a:ext uri="{FF2B5EF4-FFF2-40B4-BE49-F238E27FC236}">
                <a16:creationId xmlns:a16="http://schemas.microsoft.com/office/drawing/2014/main" id="{D5C817A4-C215-13C3-49B4-6101B9244172}"/>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Google Shape;248;p6">
            <a:extLst>
              <a:ext uri="{FF2B5EF4-FFF2-40B4-BE49-F238E27FC236}">
                <a16:creationId xmlns:a16="http://schemas.microsoft.com/office/drawing/2014/main" id="{92D9203E-284E-ED7D-A35F-C61FEE23F4F7}"/>
              </a:ext>
            </a:extLst>
          </p:cNvPr>
          <p:cNvSpPr txBox="1"/>
          <p:nvPr/>
        </p:nvSpPr>
        <p:spPr>
          <a:xfrm>
            <a:off x="1031566" y="4334781"/>
            <a:ext cx="6430167" cy="5737725"/>
          </a:xfrm>
          <a:prstGeom prst="rect">
            <a:avLst/>
          </a:prstGeom>
          <a:noFill/>
          <a:ln>
            <a:noFill/>
          </a:ln>
        </p:spPr>
        <p:txBody>
          <a:bodyPr spcFirstLastPara="1" wrap="square" lIns="0" tIns="0" rIns="0" bIns="0" anchor="t" anchorCtr="0">
            <a:spAutoFit/>
          </a:bodyPr>
          <a:lstStyle/>
          <a:p>
            <a:pPr lvl="0">
              <a:lnSpc>
                <a:spcPct val="118000"/>
              </a:lnSpc>
              <a:buSzPts val="2800"/>
            </a:pPr>
            <a:r>
              <a:rPr lang="en-US" sz="2400" b="1" dirty="0">
                <a:solidFill>
                  <a:srgbClr val="1E2328"/>
                </a:solidFill>
                <a:latin typeface="Montserrat"/>
                <a:ea typeface="Montserrat"/>
                <a:cs typeface="Montserrat"/>
                <a:sym typeface="Montserrat"/>
              </a:rPr>
              <a:t>Upcycling: </a:t>
            </a:r>
            <a:r>
              <a:rPr lang="en-US" sz="2400" dirty="0">
                <a:solidFill>
                  <a:srgbClr val="1E2328"/>
                </a:solidFill>
                <a:latin typeface="Montserrat"/>
                <a:ea typeface="Montserrat"/>
                <a:cs typeface="Montserrat"/>
                <a:sym typeface="Montserrat"/>
              </a:rPr>
              <a:t>Enhancing value – e.g., turning an old T-shirt into a trendy backpack.</a:t>
            </a:r>
            <a:endParaRPr lang="en-US" sz="1200" dirty="0"/>
          </a:p>
          <a:p>
            <a:pPr lvl="0">
              <a:lnSpc>
                <a:spcPct val="118000"/>
              </a:lnSpc>
              <a:buSzPts val="2800"/>
            </a:pPr>
            <a:endParaRPr lang="en-US" sz="2400" dirty="0">
              <a:solidFill>
                <a:srgbClr val="1E2328"/>
              </a:solidFill>
              <a:latin typeface="Montserrat"/>
              <a:ea typeface="Montserrat"/>
              <a:cs typeface="Montserrat"/>
              <a:sym typeface="Montserrat"/>
            </a:endParaRPr>
          </a:p>
          <a:p>
            <a:pPr lvl="0">
              <a:lnSpc>
                <a:spcPct val="118000"/>
              </a:lnSpc>
              <a:buSzPts val="2800"/>
            </a:pPr>
            <a:r>
              <a:rPr lang="en-US" sz="2400" b="1" dirty="0">
                <a:solidFill>
                  <a:srgbClr val="1E2328"/>
                </a:solidFill>
                <a:latin typeface="Montserrat"/>
                <a:ea typeface="Montserrat"/>
                <a:cs typeface="Montserrat"/>
                <a:sym typeface="Montserrat"/>
              </a:rPr>
              <a:t>Recycling: </a:t>
            </a:r>
            <a:r>
              <a:rPr lang="en-US" sz="2400" dirty="0">
                <a:solidFill>
                  <a:srgbClr val="1E2328"/>
                </a:solidFill>
                <a:latin typeface="Montserrat"/>
                <a:ea typeface="Montserrat"/>
                <a:cs typeface="Montserrat"/>
                <a:sym typeface="Montserrat"/>
              </a:rPr>
              <a:t>Processing materials into new products of the same or lower value – e.g., plastic bottles transformed into textile fibers.</a:t>
            </a:r>
            <a:endParaRPr lang="en-US" sz="1200" dirty="0"/>
          </a:p>
          <a:p>
            <a:pPr lvl="0">
              <a:lnSpc>
                <a:spcPct val="118000"/>
              </a:lnSpc>
              <a:buSzPts val="2800"/>
            </a:pPr>
            <a:endParaRPr lang="en-US" sz="2400" dirty="0">
              <a:solidFill>
                <a:srgbClr val="1E2328"/>
              </a:solidFill>
              <a:latin typeface="Montserrat"/>
              <a:ea typeface="Montserrat"/>
              <a:cs typeface="Montserrat"/>
              <a:sym typeface="Montserrat"/>
            </a:endParaRPr>
          </a:p>
          <a:p>
            <a:pPr lvl="0">
              <a:lnSpc>
                <a:spcPct val="118000"/>
              </a:lnSpc>
              <a:buSzPts val="2800"/>
            </a:pPr>
            <a:r>
              <a:rPr lang="en-US" sz="2400" b="1" dirty="0">
                <a:solidFill>
                  <a:srgbClr val="1E2328"/>
                </a:solidFill>
                <a:latin typeface="Montserrat"/>
                <a:ea typeface="Montserrat"/>
                <a:cs typeface="Montserrat"/>
                <a:sym typeface="Montserrat"/>
              </a:rPr>
              <a:t>Downcycling: </a:t>
            </a:r>
            <a:r>
              <a:rPr lang="en-US" sz="2400" dirty="0">
                <a:solidFill>
                  <a:srgbClr val="1E2328"/>
                </a:solidFill>
                <a:latin typeface="Montserrat"/>
                <a:ea typeface="Montserrat"/>
                <a:cs typeface="Montserrat"/>
                <a:sym typeface="Montserrat"/>
              </a:rPr>
              <a:t>Processing that leads to reduced quality or functionality – e.g., old clothes turned into cleaning rags.</a:t>
            </a: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dirty="0">
              <a:solidFill>
                <a:srgbClr val="1E2328"/>
              </a:solidFill>
              <a:latin typeface="Montserrat"/>
              <a:ea typeface="Montserrat"/>
              <a:cs typeface="Montserrat"/>
              <a:sym typeface="Montserrat"/>
            </a:endParaRPr>
          </a:p>
        </p:txBody>
      </p:sp>
      <p:sp>
        <p:nvSpPr>
          <p:cNvPr id="20" name="TextBox 17">
            <a:extLst>
              <a:ext uri="{FF2B5EF4-FFF2-40B4-BE49-F238E27FC236}">
                <a16:creationId xmlns:a16="http://schemas.microsoft.com/office/drawing/2014/main" id="{396717D9-E0A4-3092-CDBB-911B57D869A1}"/>
              </a:ext>
            </a:extLst>
          </p:cNvPr>
          <p:cNvSpPr txBox="1"/>
          <p:nvPr/>
        </p:nvSpPr>
        <p:spPr>
          <a:xfrm rot="16200000">
            <a:off x="1586148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extLst>
      <p:ext uri="{BB962C8B-B14F-4D97-AF65-F5344CB8AC3E}">
        <p14:creationId xmlns:p14="http://schemas.microsoft.com/office/powerpoint/2010/main" val="148188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0" name="Google Shape;280;p8"/>
          <p:cNvGrpSpPr/>
          <p:nvPr/>
        </p:nvGrpSpPr>
        <p:grpSpPr>
          <a:xfrm>
            <a:off x="0" y="0"/>
            <a:ext cx="18288000" cy="10287000"/>
            <a:chOff x="0" y="0"/>
            <a:chExt cx="24384000" cy="13716000"/>
          </a:xfrm>
        </p:grpSpPr>
        <p:cxnSp>
          <p:nvCxnSpPr>
            <p:cNvPr id="281" name="Google Shape;281;p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82" name="Google Shape;282;p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83" name="Google Shape;283;p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285" name="Google Shape;285;p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86" name="Google Shape;286;p8"/>
          <p:cNvGrpSpPr/>
          <p:nvPr/>
        </p:nvGrpSpPr>
        <p:grpSpPr>
          <a:xfrm>
            <a:off x="0" y="1019175"/>
            <a:ext cx="6051534" cy="9253538"/>
            <a:chOff x="0" y="0"/>
            <a:chExt cx="1308826" cy="2001355"/>
          </a:xfrm>
        </p:grpSpPr>
        <p:sp>
          <p:nvSpPr>
            <p:cNvPr id="287" name="Google Shape;287;p8"/>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8" name="Google Shape;288;p8"/>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89" name="Google Shape;289;p8"/>
          <p:cNvSpPr txBox="1"/>
          <p:nvPr/>
        </p:nvSpPr>
        <p:spPr>
          <a:xfrm>
            <a:off x="503933" y="1085848"/>
            <a:ext cx="5244575" cy="31110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r>
              <a:rPr lang="en-US" sz="6000" b="0" i="1" u="none" strike="noStrike" cap="none">
                <a:solidFill>
                  <a:srgbClr val="FFFFFF"/>
                </a:solidFill>
                <a:latin typeface="DM Serif Display"/>
                <a:ea typeface="DM Serif Display"/>
                <a:cs typeface="DM Serif Display"/>
                <a:sym typeface="DM Serif Display"/>
              </a:rPr>
              <a:t>Upcycling</a:t>
            </a:r>
            <a:endParaRPr sz="6000" b="0" i="1"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FFFFFF"/>
              </a:solidFill>
              <a:latin typeface="DM Serif Display"/>
              <a:ea typeface="DM Serif Display"/>
              <a:cs typeface="DM Serif Display"/>
              <a:sym typeface="DM Serif Display"/>
            </a:endParaRPr>
          </a:p>
        </p:txBody>
      </p:sp>
      <p:sp>
        <p:nvSpPr>
          <p:cNvPr id="290" name="Google Shape;290;p8"/>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91" name="Google Shape;291;p8"/>
          <p:cNvGrpSpPr/>
          <p:nvPr/>
        </p:nvGrpSpPr>
        <p:grpSpPr>
          <a:xfrm>
            <a:off x="6543087" y="1033063"/>
            <a:ext cx="10020612" cy="9635779"/>
            <a:chOff x="-258113" y="-815964"/>
            <a:chExt cx="12801529" cy="12847699"/>
          </a:xfrm>
        </p:grpSpPr>
        <p:sp>
          <p:nvSpPr>
            <p:cNvPr id="292" name="Google Shape;292;p8"/>
            <p:cNvSpPr txBox="1"/>
            <p:nvPr/>
          </p:nvSpPr>
          <p:spPr>
            <a:xfrm>
              <a:off x="-258113" y="-815964"/>
              <a:ext cx="12801529" cy="12847699"/>
            </a:xfrm>
            <a:prstGeom prst="rect">
              <a:avLst/>
            </a:prstGeom>
            <a:noFill/>
            <a:ln>
              <a:noFill/>
            </a:ln>
          </p:spPr>
          <p:txBody>
            <a:bodyPr spcFirstLastPara="1" wrap="square" lIns="0" tIns="0" rIns="0" bIns="0" anchor="t" anchorCtr="0">
              <a:spAutoFit/>
            </a:bodyPr>
            <a:lstStyle/>
            <a:p>
              <a:pPr marL="0" marR="0" lvl="0" indent="0" algn="l" rtl="0">
                <a:lnSpc>
                  <a:spcPct val="118000"/>
                </a:lnSpc>
                <a:spcBef>
                  <a:spcPts val="0"/>
                </a:spcBef>
                <a:spcAft>
                  <a:spcPts val="0"/>
                </a:spcAft>
                <a:buClr>
                  <a:srgbClr val="000000"/>
                </a:buClr>
                <a:buSzPts val="2800"/>
                <a:buFont typeface="Arial" panose="020B0604020202020204"/>
                <a:buNone/>
              </a:pPr>
              <a:endParaRPr sz="2800" b="0" i="0" u="none" strike="noStrike" cap="none">
                <a:solidFill>
                  <a:srgbClr val="1E2328"/>
                </a:solidFill>
                <a:latin typeface="Montserrat"/>
                <a:ea typeface="Montserrat"/>
                <a:cs typeface="Montserrat"/>
                <a:sym typeface="Montserrat"/>
              </a:endParaRPr>
            </a:p>
            <a:p>
              <a:pPr marL="0" marR="0" lvl="0" indent="0" algn="l" rtl="0">
                <a:lnSpc>
                  <a:spcPct val="118000"/>
                </a:lnSpc>
                <a:spcBef>
                  <a:spcPts val="0"/>
                </a:spcBef>
                <a:spcAft>
                  <a:spcPts val="0"/>
                </a:spcAft>
                <a:buClr>
                  <a:srgbClr val="000000"/>
                </a:buClr>
                <a:buSzPts val="2800"/>
                <a:buFont typeface="Arial" panose="020B0604020202020204"/>
                <a:buNone/>
              </a:pPr>
              <a:r>
                <a:rPr lang="en-US" sz="2800" b="1" i="0" u="none" strike="noStrike" cap="none">
                  <a:solidFill>
                    <a:srgbClr val="1E2328"/>
                  </a:solidFill>
                  <a:latin typeface="Montserrat"/>
                  <a:ea typeface="Montserrat"/>
                  <a:cs typeface="Montserrat"/>
                  <a:sym typeface="Montserrat"/>
                </a:rPr>
                <a:t>Upcycling: </a:t>
              </a:r>
              <a:endParaRPr sz="2800" b="1"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0" i="0" u="none" strike="noStrike" cap="none">
                  <a:solidFill>
                    <a:srgbClr val="1E2328"/>
                  </a:solidFill>
                  <a:latin typeface="Montserrat"/>
                  <a:ea typeface="Montserrat"/>
                  <a:cs typeface="Montserrat"/>
                  <a:sym typeface="Montserrat"/>
                </a:rPr>
                <a:t>Upcycling is the process of transforming waste materials, unwanted products, or discarded objects into new products with a higher value, often artistic or environmental.</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1E2328"/>
                  </a:solidFill>
                  <a:latin typeface="Montserrat"/>
                  <a:ea typeface="Montserrat"/>
                  <a:cs typeface="Montserrat"/>
                  <a:sym typeface="Montserrat"/>
                </a:rPr>
                <a:t>Key aspects of upcycling:</a:t>
              </a:r>
              <a:endParaRPr sz="2800" b="1"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Enhancing value</a:t>
              </a:r>
              <a:r>
                <a:rPr lang="en-US" sz="2400" b="0" i="0" u="none" strike="noStrike" cap="none">
                  <a:solidFill>
                    <a:srgbClr val="1E2328"/>
                  </a:solidFill>
                  <a:latin typeface="Montserrat"/>
                  <a:ea typeface="Montserrat"/>
                  <a:cs typeface="Montserrat"/>
                  <a:sym typeface="Montserrat"/>
                </a:rPr>
                <a:t>: Upcycling goes beyond simply reusing items. It focuses on increasing the value of the original object by giving it a new purpose, improving its functionality, or adding aesthetic appeal.</a:t>
              </a: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400"/>
                <a:buFont typeface="Arial" panose="020B0604020202020204"/>
                <a:buNone/>
              </a:pP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Creativity and innovation</a:t>
              </a:r>
              <a:r>
                <a:rPr lang="en-US" sz="2400" b="0" i="0" u="none" strike="noStrike" cap="none">
                  <a:solidFill>
                    <a:srgbClr val="1E2328"/>
                  </a:solidFill>
                  <a:latin typeface="Montserrat"/>
                  <a:ea typeface="Montserrat"/>
                  <a:cs typeface="Montserrat"/>
                  <a:sym typeface="Montserrat"/>
                </a:rPr>
                <a:t>: Upcycling often involves creative thinking and innovative approaches to transform discarded items into something new and desirable.</a:t>
              </a: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400"/>
                <a:buFont typeface="Arial" panose="020B0604020202020204"/>
                <a:buNone/>
              </a:pPr>
              <a:endParaRPr sz="2400" b="0" i="0" u="none" strike="noStrike" cap="none">
                <a:solidFill>
                  <a:srgbClr val="1E2328"/>
                </a:solidFill>
                <a:latin typeface="Montserrat"/>
                <a:ea typeface="Montserrat"/>
                <a:cs typeface="Montserrat"/>
                <a:sym typeface="Montserrat"/>
              </a:endParaRPr>
            </a:p>
            <a:p>
              <a:pPr marL="0" marR="0" lvl="0" indent="0" algn="l" rtl="0">
                <a:lnSpc>
                  <a:spcPct val="100000"/>
                </a:lnSpc>
                <a:spcBef>
                  <a:spcPts val="0"/>
                </a:spcBef>
                <a:spcAft>
                  <a:spcPts val="0"/>
                </a:spcAft>
                <a:buClr>
                  <a:srgbClr val="1E2328"/>
                </a:buClr>
                <a:buSzPts val="2400"/>
                <a:buFont typeface="Arial" panose="020B0604020202020204"/>
                <a:buChar char="•"/>
              </a:pPr>
              <a:r>
                <a:rPr lang="en-US" sz="2400" b="0" i="0" u="none" strike="noStrike" cap="none">
                  <a:solidFill>
                    <a:srgbClr val="1E2328"/>
                  </a:solidFill>
                  <a:latin typeface="Montserrat"/>
                  <a:ea typeface="Montserrat"/>
                  <a:cs typeface="Montserrat"/>
                  <a:sym typeface="Montserrat"/>
                </a:rPr>
                <a:t> </a:t>
              </a:r>
              <a:r>
                <a:rPr lang="en-US" sz="2400" b="0" i="0" u="sng" strike="noStrike" cap="none">
                  <a:solidFill>
                    <a:srgbClr val="1E2328"/>
                  </a:solidFill>
                  <a:latin typeface="Montserrat"/>
                  <a:ea typeface="Montserrat"/>
                  <a:cs typeface="Montserrat"/>
                  <a:sym typeface="Montserrat"/>
                </a:rPr>
                <a:t>Sustainability</a:t>
              </a:r>
              <a:r>
                <a:rPr lang="en-US" sz="2400" b="0" i="0" u="none" strike="noStrike" cap="none">
                  <a:solidFill>
                    <a:srgbClr val="1E2328"/>
                  </a:solidFill>
                  <a:latin typeface="Montserrat"/>
                  <a:ea typeface="Montserrat"/>
                  <a:cs typeface="Montserrat"/>
                  <a:sym typeface="Montserrat"/>
                </a:rPr>
                <a:t>: Upcycling contributes to sustainability by reducing waste, conserving resources, and minimizing the need for new materials.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293" name="Google Shape;293;p8"/>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grpSp>
        <p:nvGrpSpPr>
          <p:cNvPr id="294" name="Google Shape;294;p8"/>
          <p:cNvGrpSpPr/>
          <p:nvPr/>
        </p:nvGrpSpPr>
        <p:grpSpPr>
          <a:xfrm>
            <a:off x="6736672" y="7285741"/>
            <a:ext cx="9601147" cy="1467259"/>
            <a:chOff x="0" y="114300"/>
            <a:chExt cx="12801529" cy="1956346"/>
          </a:xfrm>
        </p:grpSpPr>
        <p:sp>
          <p:nvSpPr>
            <p:cNvPr id="295" name="Google Shape;295;p8"/>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a:solidFill>
                  <a:srgbClr val="1E2328"/>
                </a:solidFill>
                <a:latin typeface="Montserrat"/>
                <a:ea typeface="Montserrat"/>
                <a:cs typeface="Montserrat"/>
                <a:sym typeface="Montserrat"/>
              </a:endParaRPr>
            </a:p>
          </p:txBody>
        </p:sp>
        <p:sp>
          <p:nvSpPr>
            <p:cNvPr id="296" name="Google Shape;296;p8"/>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endParaRPr sz="6000" b="0" i="0" u="none" strike="noStrike" cap="none">
                <a:solidFill>
                  <a:srgbClr val="1E2328"/>
                </a:solidFill>
                <a:latin typeface="DM Serif Display"/>
                <a:ea typeface="DM Serif Display"/>
                <a:cs typeface="DM Serif Display"/>
                <a:sym typeface="DM Serif Display"/>
              </a:endParaRPr>
            </a:p>
          </p:txBody>
        </p:sp>
      </p:grpSp>
      <p:pic>
        <p:nvPicPr>
          <p:cNvPr id="298" name="Google Shape;298;p8"/>
          <p:cNvPicPr preferRelativeResize="0"/>
          <p:nvPr/>
        </p:nvPicPr>
        <p:blipFill rotWithShape="1">
          <a:blip r:embed="rId5"/>
          <a:srcRect/>
          <a:stretch>
            <a:fillRect/>
          </a:stretch>
        </p:blipFill>
        <p:spPr>
          <a:xfrm>
            <a:off x="625109" y="5981700"/>
            <a:ext cx="4801316" cy="3023051"/>
          </a:xfrm>
          <a:prstGeom prst="rect">
            <a:avLst/>
          </a:prstGeom>
          <a:noFill/>
          <a:ln>
            <a:noFill/>
          </a:ln>
        </p:spPr>
      </p:pic>
      <p:sp>
        <p:nvSpPr>
          <p:cNvPr id="2" name="TextBox 11">
            <a:extLst>
              <a:ext uri="{FF2B5EF4-FFF2-40B4-BE49-F238E27FC236}">
                <a16:creationId xmlns:a16="http://schemas.microsoft.com/office/drawing/2014/main" id="{78ECD2F6-3F2B-C2A5-9A0B-21531F5769F4}"/>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4" name="TextBox 6">
            <a:extLst>
              <a:ext uri="{FF2B5EF4-FFF2-40B4-BE49-F238E27FC236}">
                <a16:creationId xmlns:a16="http://schemas.microsoft.com/office/drawing/2014/main" id="{35B6480C-2B4D-F843-D350-2EFFB6DD9217}"/>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1</a:t>
            </a:r>
          </a:p>
        </p:txBody>
      </p:sp>
      <p:sp>
        <p:nvSpPr>
          <p:cNvPr id="5" name="TextBox 17">
            <a:extLst>
              <a:ext uri="{FF2B5EF4-FFF2-40B4-BE49-F238E27FC236}">
                <a16:creationId xmlns:a16="http://schemas.microsoft.com/office/drawing/2014/main" id="{2B44D166-0647-CB74-B4F5-AA9465A0B08D}"/>
              </a:ext>
            </a:extLst>
          </p:cNvPr>
          <p:cNvSpPr txBox="1"/>
          <p:nvPr/>
        </p:nvSpPr>
        <p:spPr>
          <a:xfrm rot="16200000">
            <a:off x="15914820" y="7496164"/>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3019</Words>
  <Application>Microsoft Office PowerPoint</Application>
  <PresentationFormat>Custom</PresentationFormat>
  <Paragraphs>358</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Paulina BM</dc:creator>
  <cp:lastModifiedBy>My-PC</cp:lastModifiedBy>
  <cp:revision>95</cp:revision>
  <dcterms:created xsi:type="dcterms:W3CDTF">2025-09-10T07:28:05Z</dcterms:created>
  <dcterms:modified xsi:type="dcterms:W3CDTF">2025-12-11T11:46:40Z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20C2B577931A4B259BFAD226C82BDD5C_12</vt:lpwstr>
  </property>
  <property fmtid="{D5CDD505-2E9C-101B-9397-08002B2CF9AE}" pid="3" name="KSOProductBuildVer">
    <vt:lpwstr>1045-12.2.0.21931</vt:lpwstr>
  </property>
</Properties>
</file>