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8288000" cy="10287000"/>
  <p:notesSz cx="6858000" cy="9144000"/>
  <p:embeddedFontLst>
    <p:embeddedFont>
      <p:font typeface="DM Serif Display" pitchFamily="2" charset="0"/>
      <p:regular r:id="rId21"/>
      <p:italic r:id="rId22"/>
    </p:embeddedFont>
    <p:embeddedFont>
      <p:font typeface="Montserrat" panose="00000500000000000000" pitchFamily="2" charset="-18"/>
      <p:regular r:id="rId23"/>
      <p:bold r:id="rId24"/>
      <p:italic r:id="rId25"/>
      <p:boldItalic r:id="rId26"/>
    </p:embeddedFont>
    <p:embeddedFont>
      <p:font typeface="Montserrat Bold" panose="00000800000000000000" charset="-18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4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www.youtube.com/watch?v=AlPPYkZg9D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6.svg"/><Relationship Id="rId4" Type="http://schemas.openxmlformats.org/officeDocument/2006/relationships/image" Target="../media/image33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5.pn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hyperlink" Target="https://www.youtube.com/watch?v=GLxMYj-pBQs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Relationship Id="rId1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49.svg"/><Relationship Id="rId7" Type="http://schemas.openxmlformats.org/officeDocument/2006/relationships/hyperlink" Target="https://www.youtube.com/watch?v=qwFepcMiE18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3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hyperlink" Target="https://www.fashionupproject.com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5.png"/><Relationship Id="rId3" Type="http://schemas.openxmlformats.org/officeDocument/2006/relationships/image" Target="../media/image37.png"/><Relationship Id="rId7" Type="http://schemas.openxmlformats.org/officeDocument/2006/relationships/image" Target="../media/image22.png"/><Relationship Id="rId12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hyperlink" Target="https://www.youtube.com/watch?v=OBkriWZM7a0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Relationship Id="rId1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8.sv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sv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llenmacarthurfoundation.org" TargetMode="External"/><Relationship Id="rId3" Type="http://schemas.openxmlformats.org/officeDocument/2006/relationships/image" Target="../media/image60.svg"/><Relationship Id="rId7" Type="http://schemas.openxmlformats.org/officeDocument/2006/relationships/hyperlink" Target="https://www.blender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hyperlink" Target="https://www.fashionupproject.co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businessoffashion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hyperlink" Target="https://www.fashionupproject.com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7751895" y="1028700"/>
            <a:ext cx="9482623" cy="9258300"/>
          </a:xfrm>
          <a:custGeom>
            <a:avLst/>
            <a:gdLst/>
            <a:ahLst/>
            <a:cxnLst/>
            <a:rect l="l" t="t" r="r" b="b"/>
            <a:pathLst>
              <a:path w="9482623" h="9258300">
                <a:moveTo>
                  <a:pt x="0" y="0"/>
                </a:moveTo>
                <a:lnTo>
                  <a:pt x="9482623" y="0"/>
                </a:lnTo>
                <a:lnTo>
                  <a:pt x="94826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" b="-1212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3662188" y="268369"/>
            <a:ext cx="2675477" cy="559152"/>
            <a:chOff x="0" y="0"/>
            <a:chExt cx="3567303" cy="7455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r="-60" b="-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950923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-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Rozdział</a:t>
            </a:r>
            <a:r>
              <a:rPr lang="en-US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64361"/>
            <a:ext cx="6682774" cy="173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0071" y="6538338"/>
            <a:ext cx="5648342" cy="2409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pl-PL" sz="3200" dirty="0">
                <a:solidFill>
                  <a:srgbClr val="1E2328"/>
                </a:solidFill>
                <a:latin typeface="Montserrat"/>
              </a:rPr>
              <a:t>ZRÓWNOWAŻONE PROJEKTOWANIE JAKO HYBRYDOWA AKTYWNOŚĆ 2D-3D</a:t>
            </a:r>
            <a:r>
              <a:rPr lang="en-US" sz="320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670569" y="-4762"/>
            <a:ext cx="9525" cy="10296525"/>
            <a:chOff x="0" y="0"/>
            <a:chExt cx="12700" cy="13728700"/>
          </a:xfrm>
        </p:grpSpPr>
        <p:sp>
          <p:nvSpPr>
            <p:cNvPr id="14" name="Freeform 14"/>
            <p:cNvSpPr/>
            <p:nvPr/>
          </p:nvSpPr>
          <p:spPr>
            <a:xfrm>
              <a:off x="0" y="635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 rot="16200000">
            <a:off x="15815760" y="7503783"/>
            <a:ext cx="33927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30E89CC-6BB8-60EA-624F-9A397ECBBA80}"/>
              </a:ext>
            </a:extLst>
          </p:cNvPr>
          <p:cNvSpPr txBox="1"/>
          <p:nvPr/>
        </p:nvSpPr>
        <p:spPr>
          <a:xfrm>
            <a:off x="1284653" y="9604358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r>
              <a:rPr lang="en-US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2 hours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49628" y="1723236"/>
            <a:ext cx="9231408" cy="461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Oprogramowanie do projektowania mody 3D, takie jak </a:t>
            </a:r>
            <a:r>
              <a:rPr lang="pl-PL" sz="2199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pozwala nam:</a:t>
            </a:r>
          </a:p>
          <a:p>
            <a:pPr algn="just">
              <a:lnSpc>
                <a:spcPts val="3298"/>
              </a:lnSpc>
            </a:pPr>
            <a:endParaRPr lang="pl-PL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just">
              <a:lnSpc>
                <a:spcPts val="3298"/>
              </a:lnSpc>
              <a:buFont typeface="Arial" panose="020B0604020202020204" pitchFamily="34" charset="0"/>
              <a:buChar char="•"/>
            </a:pP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Importować zeskanowane wzory 2D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i dopasowywać je do przestrzeni 3D.</a:t>
            </a:r>
          </a:p>
          <a:p>
            <a:pPr marL="342900" indent="-342900" algn="just">
              <a:lnSpc>
                <a:spcPts val="3298"/>
              </a:lnSpc>
              <a:buFont typeface="Arial" panose="020B0604020202020204" pitchFamily="34" charset="0"/>
              <a:buChar char="•"/>
            </a:pP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Symulować konstrukcję odzieży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zapewniając dokładność przed produkcją.</a:t>
            </a:r>
          </a:p>
          <a:p>
            <a:pPr marL="342900" indent="-342900" algn="just">
              <a:lnSpc>
                <a:spcPts val="3298"/>
              </a:lnSpc>
              <a:buFont typeface="Arial" panose="020B0604020202020204" pitchFamily="34" charset="0"/>
              <a:buChar char="•"/>
            </a:pP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Błyskawicznie modyfikować projekty 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bez konieczności ponownego cięcia fizycznego materiału.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47669" y="329406"/>
            <a:ext cx="319912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6715" y="1780386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031566" y="5336588"/>
            <a:ext cx="5633381" cy="3083525"/>
          </a:xfrm>
          <a:custGeom>
            <a:avLst/>
            <a:gdLst/>
            <a:ahLst/>
            <a:cxnLst/>
            <a:rect l="l" t="t" r="r" b="b"/>
            <a:pathLst>
              <a:path w="5633381" h="3083525">
                <a:moveTo>
                  <a:pt x="0" y="0"/>
                </a:moveTo>
                <a:lnTo>
                  <a:pt x="5633381" y="0"/>
                </a:lnTo>
                <a:lnTo>
                  <a:pt x="5633381" y="3083525"/>
                </a:lnTo>
                <a:lnTo>
                  <a:pt x="0" y="308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476814" y="2175936"/>
            <a:ext cx="4737153" cy="231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55"/>
              </a:lnSpc>
            </a:pPr>
            <a:r>
              <a:rPr lang="pl-PL" sz="44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Cyfrowe narzędzia do tłumaczenia </a:t>
            </a:r>
            <a:br>
              <a:rPr lang="pl-PL" sz="44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pl-PL" sz="44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 2D do 3D</a:t>
            </a:r>
            <a:endParaRPr lang="en-US" sz="44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59407" y="6498899"/>
            <a:ext cx="4167995" cy="1555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5"/>
              </a:lnSpc>
            </a:pPr>
            <a:r>
              <a:rPr lang="pl-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Dlaczego</a:t>
            </a:r>
            <a:r>
              <a:rPr lang="en-US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Blender?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52054" y="5852022"/>
            <a:ext cx="9231408" cy="166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darmowe oprogramowanie typu open </a:t>
            </a:r>
            <a:r>
              <a:rPr lang="pl-PL" sz="2199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source</a:t>
            </a: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 zaawansowanymi </a:t>
            </a: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narzędziami do modelowania 3D, symulacji fizycznych i możliwościami </a:t>
            </a:r>
            <a:r>
              <a:rPr lang="pl-PL" sz="2199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renderowania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co czyni je potężnym narzędziem do zrównoważonego projektowania mody.</a:t>
            </a:r>
            <a:endParaRPr lang="it-IT" dirty="0"/>
          </a:p>
        </p:txBody>
      </p:sp>
      <p:sp>
        <p:nvSpPr>
          <p:cNvPr id="19" name="TextBox 19"/>
          <p:cNvSpPr txBox="1"/>
          <p:nvPr/>
        </p:nvSpPr>
        <p:spPr>
          <a:xfrm>
            <a:off x="6254199" y="9019959"/>
            <a:ext cx="9231408" cy="38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youtube.com/watch?v=AlPPYkZg9D4"/>
              </a:rPr>
              <a:t>https://www.youtube.com/watch?v=AlPPYkZg9D4</a:t>
            </a:r>
          </a:p>
        </p:txBody>
      </p:sp>
      <p:sp>
        <p:nvSpPr>
          <p:cNvPr id="20" name="TextBox 20"/>
          <p:cNvSpPr txBox="1"/>
          <p:nvPr/>
        </p:nvSpPr>
        <p:spPr>
          <a:xfrm rot="16200000">
            <a:off x="15884340" y="7488543"/>
            <a:ext cx="32708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43FD2E67-8949-EA15-464C-AA01C2919037}"/>
              </a:ext>
            </a:extLst>
          </p:cNvPr>
          <p:cNvGrpSpPr/>
          <p:nvPr/>
        </p:nvGrpSpPr>
        <p:grpSpPr>
          <a:xfrm>
            <a:off x="3204819" y="8918070"/>
            <a:ext cx="2716896" cy="699514"/>
            <a:chOff x="2939574" y="7349603"/>
            <a:chExt cx="2716896" cy="69951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C26892E-5715-5E70-D4D8-C3B3A4965F03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F5122394-589B-0D5F-79E9-A809397A4B56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24" name="Group 25">
                <a:extLst>
                  <a:ext uri="{FF2B5EF4-FFF2-40B4-BE49-F238E27FC236}">
                    <a16:creationId xmlns:a16="http://schemas.microsoft.com/office/drawing/2014/main" id="{F8930E38-FD0B-5BB1-2B63-E70DE6755652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7D5CE4BF-DF82-0D36-434A-BA3325424A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TextBox 27">
                  <a:extLst>
                    <a:ext uri="{FF2B5EF4-FFF2-40B4-BE49-F238E27FC236}">
                      <a16:creationId xmlns:a16="http://schemas.microsoft.com/office/drawing/2014/main" id="{C52CA122-81DE-60A5-B84B-417774B64584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60D5F333-432F-F260-BD8F-9062252F8186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48227" y="329406"/>
            <a:ext cx="3198572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 rot="22765">
            <a:off x="8779708" y="3319872"/>
            <a:ext cx="728582" cy="9525"/>
            <a:chOff x="0" y="0"/>
            <a:chExt cx="971443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923300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5584190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3214468" y="4067895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6875358" y="4067895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 rot="22765">
            <a:off x="3288374" y="5594401"/>
            <a:ext cx="728582" cy="9525"/>
            <a:chOff x="0" y="0"/>
            <a:chExt cx="971443" cy="12700"/>
          </a:xfrm>
        </p:grpSpPr>
        <p:sp>
          <p:nvSpPr>
            <p:cNvPr id="18" name="Freeform 18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19"/>
          <p:cNvGrpSpPr/>
          <p:nvPr/>
        </p:nvGrpSpPr>
        <p:grpSpPr>
          <a:xfrm rot="22765">
            <a:off x="6949264" y="5638542"/>
            <a:ext cx="728582" cy="9525"/>
            <a:chOff x="0" y="0"/>
            <a:chExt cx="971443" cy="12700"/>
          </a:xfrm>
        </p:grpSpPr>
        <p:sp>
          <p:nvSpPr>
            <p:cNvPr id="20" name="Freeform 20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Freeform 21"/>
          <p:cNvSpPr/>
          <p:nvPr/>
        </p:nvSpPr>
        <p:spPr>
          <a:xfrm>
            <a:off x="9245080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10536248" y="4067895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3" name="Group 23"/>
          <p:cNvGrpSpPr/>
          <p:nvPr/>
        </p:nvGrpSpPr>
        <p:grpSpPr>
          <a:xfrm rot="22765">
            <a:off x="10610154" y="5652892"/>
            <a:ext cx="728582" cy="9525"/>
            <a:chOff x="0" y="0"/>
            <a:chExt cx="971443" cy="12700"/>
          </a:xfrm>
        </p:grpSpPr>
        <p:sp>
          <p:nvSpPr>
            <p:cNvPr id="24" name="Freeform 24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905970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>
            <a:off x="14197138" y="4067895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7" name="Group 27"/>
          <p:cNvGrpSpPr/>
          <p:nvPr/>
        </p:nvGrpSpPr>
        <p:grpSpPr>
          <a:xfrm rot="22765">
            <a:off x="14271044" y="5667241"/>
            <a:ext cx="728582" cy="9525"/>
            <a:chOff x="0" y="0"/>
            <a:chExt cx="971443" cy="12700"/>
          </a:xfrm>
        </p:grpSpPr>
        <p:sp>
          <p:nvSpPr>
            <p:cNvPr id="28" name="Freeform 28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270297" y="1290089"/>
            <a:ext cx="10598943" cy="13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pl-PL" sz="52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Proces krok po kroku – od wzoru papierowego 2D do modelu 3D</a:t>
            </a:r>
            <a:endParaRPr lang="en-US" sz="52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14468" y="4204516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75358" y="4204516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805518" y="2919154"/>
            <a:ext cx="11590291" cy="879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Proces konwersji wzoru papierowego na ubranie 3D w programie </a:t>
            </a:r>
            <a:r>
              <a:rPr lang="pl-PL" sz="2499" dirty="0" err="1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Blender</a:t>
            </a:r>
            <a:r>
              <a:rPr lang="pl-PL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obejmuje</a:t>
            </a:r>
            <a:r>
              <a:rPr lang="en-US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365556" y="6174140"/>
            <a:ext cx="2574218" cy="170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Skanowanie wzoru 2D – importowanie wzoru fizycznego do cyfrowej przestrzeni roboczej.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026446" y="6174140"/>
            <a:ext cx="2574218" cy="308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Śledzenie i dostosowywanie w </a:t>
            </a:r>
            <a:r>
              <a:rPr lang="pl-PL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Blenderze</a:t>
            </a:r>
            <a:r>
              <a:rPr lang="pl-PL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– wyrównywanie krawędzi, definiowanie szwów i zapewnianie </a:t>
            </a: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dokładności proporcji.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90620" y="6174140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Wytłaczanie do 3D – przekształcanie płaskiego wzoru w pełny kształt ubrania.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348226" y="6174140"/>
            <a:ext cx="2574218" cy="239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Udoskonalanie dopasowania i kształtu – dostosowywanie struktury i szwów w celu uzyskania realizmu.</a:t>
            </a:r>
            <a:endParaRPr lang="en-US"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536248" y="4204516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197138" y="4204516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191659" y="9301252"/>
            <a:ext cx="6621566" cy="33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youtube.com/watch?v=GLxMYj-pBQs"/>
              </a:rPr>
              <a:t>https://www.youtube.com/watch?v=GLxMYj-pBQs</a:t>
            </a:r>
          </a:p>
        </p:txBody>
      </p:sp>
      <p:sp>
        <p:nvSpPr>
          <p:cNvPr id="42" name="TextBox 42"/>
          <p:cNvSpPr txBox="1"/>
          <p:nvPr/>
        </p:nvSpPr>
        <p:spPr>
          <a:xfrm rot="16200000">
            <a:off x="1589958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2" tooltip="https://www.fashionupproject.com"/>
              </a:rPr>
              <a:t>www.fashionupproject.com</a:t>
            </a:r>
          </a:p>
        </p:txBody>
      </p: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A2830075-623D-3772-A9DC-DECD35B240E7}"/>
              </a:ext>
            </a:extLst>
          </p:cNvPr>
          <p:cNvGrpSpPr/>
          <p:nvPr/>
        </p:nvGrpSpPr>
        <p:grpSpPr>
          <a:xfrm>
            <a:off x="4090862" y="9117230"/>
            <a:ext cx="2716896" cy="699514"/>
            <a:chOff x="2939574" y="7349603"/>
            <a:chExt cx="2716896" cy="699514"/>
          </a:xfrm>
        </p:grpSpPr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B7864475-9BB6-EEDA-0264-3265A4FE44E9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589BC309-9966-4DF1-BBC1-3DEA9B81011D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:a16="http://schemas.microsoft.com/office/drawing/2014/main" id="{84107FA8-898A-0915-C969-925E33C37DEE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E043100D-0BD4-019B-5A5C-D66B6963C1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" name="TextBox 27">
                  <a:extLst>
                    <a:ext uri="{FF2B5EF4-FFF2-40B4-BE49-F238E27FC236}">
                      <a16:creationId xmlns:a16="http://schemas.microsoft.com/office/drawing/2014/main" id="{8D174764-089C-3FBB-306A-2645BD14673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7" name="TextBox 28">
                <a:extLst>
                  <a:ext uri="{FF2B5EF4-FFF2-40B4-BE49-F238E27FC236}">
                    <a16:creationId xmlns:a16="http://schemas.microsoft.com/office/drawing/2014/main" id="{FAFED39B-786E-7EBF-A253-8B60D258FF3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Watch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347669" y="329406"/>
            <a:ext cx="319912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1566" y="1860328"/>
            <a:ext cx="8645834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 1 – digitalizacja wzoru papieru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5" y="4144669"/>
            <a:ext cx="9881769" cy="5465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Cel: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Konwersja dwuwymiarowego wzoru papierowego do pliku cyfrowego.</a:t>
            </a:r>
            <a:b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</a:br>
            <a:b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</a:br>
            <a:r>
              <a:rPr lang="pl-PL" sz="2199" dirty="0">
                <a:solidFill>
                  <a:srgbClr val="1E2328"/>
                </a:solidFill>
                <a:latin typeface="Montserrat"/>
                <a:sym typeface="Montserrat"/>
              </a:rPr>
              <a:t>Instrukcje</a:t>
            </a:r>
            <a:r>
              <a:rPr lang="en-US" sz="2199" dirty="0">
                <a:solidFill>
                  <a:srgbClr val="1E2328"/>
                </a:solidFill>
                <a:latin typeface="Montserrat"/>
                <a:sym typeface="Montserrat"/>
              </a:rPr>
              <a:t>:</a:t>
            </a: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Zeskanuj lub zrób zdjęcie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wzoru papieru w wysokiej rozdzielczości.</a:t>
            </a: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Zaimportuj obraz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do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sym typeface="Montserrat Bold"/>
              </a:rPr>
              <a:t>Blendera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 jako tło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Narysuj kontur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za pomocą narzędzi siatki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sym typeface="Montserrat Bold"/>
              </a:rPr>
              <a:t>Blendera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Zapisz i wyeksportuj </a:t>
            </a:r>
            <a:r>
              <a:rPr lang="pl-PL" sz="2199" b="1" dirty="0" err="1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zdigitalizowany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wzór do modelowania 3D.</a:t>
            </a:r>
          </a:p>
          <a:p>
            <a:pPr marL="237382" lvl="1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🛠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Potrzebne narzędzia: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skaner/aparat w telefonie, oprogramowanie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sym typeface="Montserrat Bold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0" name="TextBox 30"/>
          <p:cNvSpPr txBox="1"/>
          <p:nvPr/>
        </p:nvSpPr>
        <p:spPr>
          <a:xfrm rot="16200000">
            <a:off x="15846240" y="74809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0" y="5541539"/>
            <a:ext cx="16221075" cy="4745461"/>
          </a:xfrm>
          <a:custGeom>
            <a:avLst/>
            <a:gdLst/>
            <a:ahLst/>
            <a:cxnLst/>
            <a:rect l="l" t="t" r="r" b="b"/>
            <a:pathLst>
              <a:path w="16221075" h="4745461">
                <a:moveTo>
                  <a:pt x="0" y="0"/>
                </a:moveTo>
                <a:lnTo>
                  <a:pt x="16221075" y="0"/>
                </a:lnTo>
                <a:lnTo>
                  <a:pt x="16221075" y="4745461"/>
                </a:lnTo>
                <a:lnTo>
                  <a:pt x="0" y="474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31566" y="2047875"/>
            <a:ext cx="7078972" cy="3493664"/>
          </a:xfrm>
          <a:custGeom>
            <a:avLst/>
            <a:gdLst/>
            <a:ahLst/>
            <a:cxnLst/>
            <a:rect l="l" t="t" r="r" b="b"/>
            <a:pathLst>
              <a:path w="7078972" h="3493664">
                <a:moveTo>
                  <a:pt x="0" y="0"/>
                </a:moveTo>
                <a:lnTo>
                  <a:pt x="7078972" y="0"/>
                </a:lnTo>
                <a:lnTo>
                  <a:pt x="7078972" y="3493664"/>
                </a:lnTo>
                <a:lnTo>
                  <a:pt x="0" y="34936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509" b="-1757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360233" y="6898338"/>
            <a:ext cx="5831426" cy="1717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pl-PL" sz="44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Demonstracja wideo – importowanie wzoru 2D do </a:t>
            </a:r>
            <a:r>
              <a:rPr lang="pl-PL" sz="44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Blendera</a:t>
            </a:r>
            <a:endParaRPr lang="en-US" sz="44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947878" y="4469265"/>
            <a:ext cx="5387281" cy="5387281"/>
          </a:xfrm>
          <a:custGeom>
            <a:avLst/>
            <a:gdLst/>
            <a:ahLst/>
            <a:cxnLst/>
            <a:rect l="l" t="t" r="r" b="b"/>
            <a:pathLst>
              <a:path w="5387281" h="5387281">
                <a:moveTo>
                  <a:pt x="0" y="0"/>
                </a:moveTo>
                <a:lnTo>
                  <a:pt x="5387281" y="0"/>
                </a:lnTo>
                <a:lnTo>
                  <a:pt x="5387281" y="5387281"/>
                </a:lnTo>
                <a:lnTo>
                  <a:pt x="0" y="5387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13500069" y="329406"/>
            <a:ext cx="304672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72874" y="3203053"/>
            <a:ext cx="4949859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youtube.com/watch?v=qwFepcMiE18"/>
              </a:rPr>
              <a:t>https://www.youtube.com/watch?v=qwFepcMiE18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0" name="TextBox 20"/>
          <p:cNvSpPr txBox="1"/>
          <p:nvPr/>
        </p:nvSpPr>
        <p:spPr>
          <a:xfrm rot="16200000">
            <a:off x="1589196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A5C46349-503C-3A80-5A24-41FE265B139B}"/>
              </a:ext>
            </a:extLst>
          </p:cNvPr>
          <p:cNvGrpSpPr/>
          <p:nvPr/>
        </p:nvGrpSpPr>
        <p:grpSpPr>
          <a:xfrm>
            <a:off x="8476331" y="3209217"/>
            <a:ext cx="2716896" cy="699514"/>
            <a:chOff x="2939574" y="7349603"/>
            <a:chExt cx="2716896" cy="69951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8039993-F430-B882-07A9-B4A3D46D813A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430ED117-7DE1-1427-5AE7-D1CBA4379775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24" name="Group 25">
                <a:extLst>
                  <a:ext uri="{FF2B5EF4-FFF2-40B4-BE49-F238E27FC236}">
                    <a16:creationId xmlns:a16="http://schemas.microsoft.com/office/drawing/2014/main" id="{8E1741BA-C4FB-EF10-3F1D-3EEEF170A95F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506483E4-97DA-89F0-A34F-56D1D86065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TextBox 27">
                  <a:extLst>
                    <a:ext uri="{FF2B5EF4-FFF2-40B4-BE49-F238E27FC236}">
                      <a16:creationId xmlns:a16="http://schemas.microsoft.com/office/drawing/2014/main" id="{55B48F89-8365-319F-5B7D-E5F9A4279B8F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65C61116-C8F2-C706-9FBA-5458E28A5C63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2979765" y="329406"/>
            <a:ext cx="3567033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1566" y="1527138"/>
            <a:ext cx="8385852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 2 – Tworzenie odzieży 3D w </a:t>
            </a:r>
            <a:r>
              <a:rPr lang="pl-PL" sz="600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Blenderze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144669"/>
            <a:ext cx="9231408" cy="588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"/>
                <a:cs typeface="Montserrat"/>
                <a:sym typeface="Montserrat Bold"/>
              </a:rPr>
              <a:t>Cel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Przekształć swój </a:t>
            </a:r>
            <a:r>
              <a:rPr lang="pl-PL" sz="2199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zdigitalizowany</a:t>
            </a: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wzór 2D w kształt 3D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Inst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rukcje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Użyj narzędzi wytłaczania </a:t>
            </a:r>
            <a:r>
              <a:rPr lang="pl-PL" sz="2199" b="1" dirty="0" err="1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Blendera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aby nadać swojemu wykrojowi głębi.</a:t>
            </a: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Połącz elementy wykroju,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aby stworzyć ustrukturyzowany element garderoby.</a:t>
            </a: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Dopracuj proporcje i dopasuj szwy,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aby uzyskać precyzję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Zastosuj wstępne właściwości materiału,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aby sprawdzić dopasowanie i układanie.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🛠 </a:t>
            </a:r>
            <a:r>
              <a: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Tools Needed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Blender software, digitized pattern.</a:t>
            </a: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0" name="TextBox 30"/>
          <p:cNvSpPr txBox="1"/>
          <p:nvPr/>
        </p:nvSpPr>
        <p:spPr>
          <a:xfrm rot="16200000">
            <a:off x="1587672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243645" y="329406"/>
            <a:ext cx="3303154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 rot="22765">
            <a:off x="8162490" y="3457458"/>
            <a:ext cx="728582" cy="9525"/>
            <a:chOff x="0" y="0"/>
            <a:chExt cx="971443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923300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6840404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3214468" y="4067895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8088585" y="4039319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 rot="22765">
            <a:off x="3288374" y="5594401"/>
            <a:ext cx="728582" cy="9525"/>
            <a:chOff x="0" y="0"/>
            <a:chExt cx="971443" cy="12700"/>
          </a:xfrm>
        </p:grpSpPr>
        <p:sp>
          <p:nvSpPr>
            <p:cNvPr id="18" name="Freeform 18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19"/>
          <p:cNvGrpSpPr/>
          <p:nvPr/>
        </p:nvGrpSpPr>
        <p:grpSpPr>
          <a:xfrm rot="22765">
            <a:off x="8236373" y="5608751"/>
            <a:ext cx="728582" cy="9525"/>
            <a:chOff x="0" y="0"/>
            <a:chExt cx="971443" cy="12700"/>
          </a:xfrm>
        </p:grpSpPr>
        <p:sp>
          <p:nvSpPr>
            <p:cNvPr id="20" name="Freeform 20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465014" y="4477516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12756182" y="4039319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3" name="Group 23"/>
          <p:cNvGrpSpPr/>
          <p:nvPr/>
        </p:nvGrpSpPr>
        <p:grpSpPr>
          <a:xfrm rot="22765">
            <a:off x="10610154" y="5652892"/>
            <a:ext cx="728582" cy="9525"/>
            <a:chOff x="0" y="0"/>
            <a:chExt cx="971443" cy="12700"/>
          </a:xfrm>
        </p:grpSpPr>
        <p:sp>
          <p:nvSpPr>
            <p:cNvPr id="24" name="Freeform 24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63571" y="1334196"/>
            <a:ext cx="15594395" cy="136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pl-PL" sz="52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Zrównoważone korzyści z hybrydowego projektowania 2D/3D</a:t>
            </a:r>
            <a:endParaRPr lang="en-US" sz="52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214468" y="4204516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88585" y="4233092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5510" y="2633019"/>
            <a:ext cx="1159029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Dlaczego jest to ważne dla zrównoważonego rozwoju</a:t>
            </a:r>
            <a:r>
              <a:rPr lang="en-US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65556" y="6174140"/>
            <a:ext cx="2728024" cy="1701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Zmniejsza ilość odpadów tekstylnych poprzez minimalizację fizycznego prototypowania.</a:t>
            </a:r>
            <a:endParaRPr lang="en-US" sz="18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373660" y="6249338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Zmniejszenie ilości odpadów tekstylnych poprzez minimalizację prototypowania.</a:t>
            </a:r>
            <a:endParaRPr lang="en-US" sz="18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061116" y="6174140"/>
            <a:ext cx="2721683" cy="1700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Umożliwia natychmiastową wizualizację dopasowania odzieży przed produkcją.</a:t>
            </a:r>
            <a:endParaRPr lang="en-US" sz="18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756182" y="4233092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34" name="Group 34"/>
          <p:cNvGrpSpPr/>
          <p:nvPr/>
        </p:nvGrpSpPr>
        <p:grpSpPr>
          <a:xfrm rot="22765">
            <a:off x="12830088" y="5652892"/>
            <a:ext cx="728582" cy="9525"/>
            <a:chOff x="0" y="0"/>
            <a:chExt cx="971443" cy="12700"/>
          </a:xfrm>
        </p:grpSpPr>
        <p:sp>
          <p:nvSpPr>
            <p:cNvPr id="35" name="Freeform 35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923301" y="9072652"/>
            <a:ext cx="13227832" cy="879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pl-PL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Stosując hybrydowy przepływ pracy, projektanci mogą łączyć rzemiosło z technologią, przyczyniając się do zwiększenia wydajności i ekologiczności branży modowej.</a:t>
            </a:r>
            <a:endParaRPr lang="en-US" sz="2499" dirty="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" name="TextBox 37"/>
          <p:cNvSpPr txBox="1"/>
          <p:nvPr/>
        </p:nvSpPr>
        <p:spPr>
          <a:xfrm rot="16200000">
            <a:off x="15853860" y="7503783"/>
            <a:ext cx="32403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22305" y="329406"/>
            <a:ext cx="3224493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 rot="22765">
            <a:off x="8162490" y="3649289"/>
            <a:ext cx="728582" cy="9525"/>
            <a:chOff x="0" y="0"/>
            <a:chExt cx="971443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923300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6840404" y="4506092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3214468" y="4067895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8088585" y="4039319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 rot="22765">
            <a:off x="3288374" y="5594401"/>
            <a:ext cx="728582" cy="9525"/>
            <a:chOff x="0" y="0"/>
            <a:chExt cx="971443" cy="12700"/>
          </a:xfrm>
        </p:grpSpPr>
        <p:sp>
          <p:nvSpPr>
            <p:cNvPr id="18" name="Freeform 18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9" name="Group 19"/>
          <p:cNvGrpSpPr/>
          <p:nvPr/>
        </p:nvGrpSpPr>
        <p:grpSpPr>
          <a:xfrm rot="22765">
            <a:off x="8236373" y="5608751"/>
            <a:ext cx="728582" cy="9525"/>
            <a:chOff x="0" y="0"/>
            <a:chExt cx="971443" cy="12700"/>
          </a:xfrm>
        </p:grpSpPr>
        <p:sp>
          <p:nvSpPr>
            <p:cNvPr id="20" name="Freeform 20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465014" y="4477516"/>
            <a:ext cx="3458730" cy="4147460"/>
          </a:xfrm>
          <a:custGeom>
            <a:avLst/>
            <a:gdLst/>
            <a:ahLst/>
            <a:cxnLst/>
            <a:rect l="l" t="t" r="r" b="b"/>
            <a:pathLst>
              <a:path w="3458730" h="4147460">
                <a:moveTo>
                  <a:pt x="0" y="0"/>
                </a:moveTo>
                <a:lnTo>
                  <a:pt x="3458730" y="0"/>
                </a:lnTo>
                <a:lnTo>
                  <a:pt x="3458730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12756182" y="4039319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3" name="Group 23"/>
          <p:cNvGrpSpPr/>
          <p:nvPr/>
        </p:nvGrpSpPr>
        <p:grpSpPr>
          <a:xfrm rot="22765">
            <a:off x="10610154" y="5652892"/>
            <a:ext cx="728582" cy="9525"/>
            <a:chOff x="0" y="0"/>
            <a:chExt cx="971443" cy="12700"/>
          </a:xfrm>
        </p:grpSpPr>
        <p:sp>
          <p:nvSpPr>
            <p:cNvPr id="24" name="Freeform 24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38200" y="1604069"/>
            <a:ext cx="15608332" cy="1283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l-PL" sz="49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Studia przypadków — marki korzystające z hybrydowych przepływów pracy 2D/3D</a:t>
            </a:r>
            <a:endParaRPr lang="en-US" sz="49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214468" y="4204516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88585" y="4233092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74623" y="3012551"/>
            <a:ext cx="1159029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499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Przykłady marek modowych wykorzystujących hybrydowe projektowanie 2D/3D:</a:t>
            </a:r>
            <a:endParaRPr lang="en-US" sz="2499" dirty="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357253" y="5969551"/>
            <a:ext cx="2436498" cy="239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Adidas – </a:t>
            </a:r>
            <a:r>
              <a:rPr lang="pl-PL" dirty="0">
                <a:solidFill>
                  <a:srgbClr val="FFFFFF"/>
                </a:solidFill>
                <a:latin typeface="Montserrat"/>
                <a:sym typeface="Montserrat Bold"/>
              </a:rPr>
              <a:t>wykorzystuje modelowanie cyfrowe do prototypowania i testowania dopasowania.</a:t>
            </a:r>
            <a:endParaRPr lang="en-US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373660" y="6174140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-PL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Balenciaga</a:t>
            </a:r>
            <a: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– </a:t>
            </a:r>
            <a:br>
              <a:rPr lang="pl-PL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</a:br>
            <a:r>
              <a:rPr lang="pl-PL" dirty="0">
                <a:solidFill>
                  <a:srgbClr val="FFFFFF"/>
                </a:solidFill>
                <a:latin typeface="Montserrat"/>
                <a:sym typeface="Montserrat Bold"/>
              </a:rPr>
              <a:t>łączy wirtualne projektowanie z tradycyjnym krawiectwem.</a:t>
            </a:r>
            <a:endParaRPr lang="en-US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061117" y="6174140"/>
            <a:ext cx="2574218" cy="135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Stella McCartney –</a:t>
            </a:r>
            <a:r>
              <a:rPr lang="pl-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łączy materiały cyfrowe i zrównoważone.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756182" y="4233092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34" name="Group 34"/>
          <p:cNvGrpSpPr/>
          <p:nvPr/>
        </p:nvGrpSpPr>
        <p:grpSpPr>
          <a:xfrm rot="22765">
            <a:off x="12830088" y="5652892"/>
            <a:ext cx="728582" cy="9525"/>
            <a:chOff x="0" y="0"/>
            <a:chExt cx="971443" cy="12700"/>
          </a:xfrm>
        </p:grpSpPr>
        <p:sp>
          <p:nvSpPr>
            <p:cNvPr id="35" name="Freeform 35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816837" y="9242688"/>
            <a:ext cx="6106907" cy="33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youtube.com/watch?v=OBkriWZM7a0"/>
              </a:rPr>
              <a:t>https://www.youtube.com/watch?v=OBkriWZM7a0</a:t>
            </a:r>
          </a:p>
        </p:txBody>
      </p:sp>
      <p:sp>
        <p:nvSpPr>
          <p:cNvPr id="38" name="TextBox 38"/>
          <p:cNvSpPr txBox="1"/>
          <p:nvPr/>
        </p:nvSpPr>
        <p:spPr>
          <a:xfrm rot="16200000">
            <a:off x="15899580" y="7496163"/>
            <a:ext cx="32556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2" tooltip="https://www.fashionupproject.com"/>
              </a:rPr>
              <a:t>www.fashionupproject.com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22736" y="9143615"/>
            <a:ext cx="3841804" cy="66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-PL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Zobacz, jak projektowanie 3D zmienia modę.</a:t>
            </a:r>
            <a:endParaRPr lang="en-US" sz="1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40" name="Ομάδα 39">
            <a:extLst>
              <a:ext uri="{FF2B5EF4-FFF2-40B4-BE49-F238E27FC236}">
                <a16:creationId xmlns:a16="http://schemas.microsoft.com/office/drawing/2014/main" id="{68EB6334-52D3-BC73-0E2F-BB7912CD936B}"/>
              </a:ext>
            </a:extLst>
          </p:cNvPr>
          <p:cNvGrpSpPr/>
          <p:nvPr/>
        </p:nvGrpSpPr>
        <p:grpSpPr>
          <a:xfrm>
            <a:off x="5893637" y="9058666"/>
            <a:ext cx="2716896" cy="699514"/>
            <a:chOff x="2939574" y="7349603"/>
            <a:chExt cx="2716896" cy="699514"/>
          </a:xfrm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898D53F-BB00-889D-7CE1-1EAEDFB438C2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2" name="Group 24">
              <a:extLst>
                <a:ext uri="{FF2B5EF4-FFF2-40B4-BE49-F238E27FC236}">
                  <a16:creationId xmlns:a16="http://schemas.microsoft.com/office/drawing/2014/main" id="{4F2A6B87-9023-5DA4-DA63-F1CA5106B50C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43" name="Group 25">
                <a:extLst>
                  <a:ext uri="{FF2B5EF4-FFF2-40B4-BE49-F238E27FC236}">
                    <a16:creationId xmlns:a16="http://schemas.microsoft.com/office/drawing/2014/main" id="{0ADC9C92-9647-4917-B6F8-7420EB4428EF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id="{0FB305F7-405C-EAEA-9972-29E0CBFD0D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" name="TextBox 27">
                  <a:extLst>
                    <a:ext uri="{FF2B5EF4-FFF2-40B4-BE49-F238E27FC236}">
                      <a16:creationId xmlns:a16="http://schemas.microsoft.com/office/drawing/2014/main" id="{641FE5D8-E379-CA4D-6B05-388ACF0DF0C2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4" name="TextBox 28">
                <a:extLst>
                  <a:ext uri="{FF2B5EF4-FFF2-40B4-BE49-F238E27FC236}">
                    <a16:creationId xmlns:a16="http://schemas.microsoft.com/office/drawing/2014/main" id="{B315CBF1-AEC3-E3F7-4142-94149315EB94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411201" y="329406"/>
            <a:ext cx="31355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1566" y="1424635"/>
            <a:ext cx="9547566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 3 – Przygotowanie modelu 3D do symulacji tkaniny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144669"/>
            <a:ext cx="9231408" cy="546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"/>
                <a:cs typeface="Montserrat"/>
                <a:sym typeface="Montserrat Bold"/>
              </a:rPr>
              <a:t>Cel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Zakończ projektowanie odzieży 3D w celu przetestowania materiału w jednostce 4.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Ins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trukcje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Upewnij się,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że wszystkie elementy wzoru są prawidłowo połączone w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sym typeface="Montserrat Bold"/>
              </a:rPr>
              <a:t>Blenderze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.</a:t>
            </a: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Zastosuj ustawienia materiału,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aby przygotować się do testów drapowania i ruchu.</a:t>
            </a: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Zapisz model 3D </a:t>
            </a:r>
            <a:r>
              <a:rPr lang="pl-PL" sz="2199" dirty="0">
                <a:solidFill>
                  <a:srgbClr val="1E2328"/>
                </a:solidFill>
                <a:latin typeface="Montserrat"/>
                <a:sym typeface="Montserrat Bold"/>
              </a:rPr>
              <a:t>w formacie gotowym do dalszej symulacji.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🛠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Potrzebne narzędzia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Oprogramowanie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eksportowany model 3D.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0" name="TextBox 30"/>
          <p:cNvSpPr txBox="1"/>
          <p:nvPr/>
        </p:nvSpPr>
        <p:spPr>
          <a:xfrm rot="16200000">
            <a:off x="15785280" y="7374243"/>
            <a:ext cx="34994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23869" y="329406"/>
            <a:ext cx="312292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0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0" y="1033462"/>
            <a:ext cx="16672328" cy="4745461"/>
          </a:xfrm>
          <a:custGeom>
            <a:avLst/>
            <a:gdLst/>
            <a:ahLst/>
            <a:cxnLst/>
            <a:rect l="l" t="t" r="r" b="b"/>
            <a:pathLst>
              <a:path w="16672328" h="4745461">
                <a:moveTo>
                  <a:pt x="0" y="0"/>
                </a:moveTo>
                <a:lnTo>
                  <a:pt x="16672328" y="0"/>
                </a:lnTo>
                <a:lnTo>
                  <a:pt x="16672328" y="4745461"/>
                </a:lnTo>
                <a:lnTo>
                  <a:pt x="0" y="474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28287" y="27980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rozdziału</a:t>
            </a:r>
            <a:endParaRPr lang="en-US" sz="6000" dirty="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282016" y="4686870"/>
            <a:ext cx="728566" cy="14287"/>
            <a:chOff x="0" y="0"/>
            <a:chExt cx="971421" cy="19049"/>
          </a:xfrm>
        </p:grpSpPr>
        <p:sp>
          <p:nvSpPr>
            <p:cNvPr id="15" name="Freeform 15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29138" y="5905500"/>
            <a:ext cx="12031200" cy="478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W tym module nauczyłeś się</a:t>
            </a:r>
            <a:r>
              <a:rPr lang="en-US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:</a:t>
            </a:r>
            <a:endParaRPr lang="it-IT" sz="1600" dirty="0">
              <a:latin typeface="Montserrat" panose="00000500000000000000" pitchFamily="2" charset="-18"/>
            </a:endParaRPr>
          </a:p>
          <a:p>
            <a:pPr marL="452755" lvl="1" indent="-226060" algn="just">
              <a:lnSpc>
                <a:spcPts val="3148"/>
              </a:lnSpc>
              <a:buFont typeface="Arial"/>
              <a:buChar char="•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jak </a:t>
            </a:r>
            <a:r>
              <a:rPr lang="pl-PL" sz="1600" b="1" dirty="0" err="1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zdigitalizować</a:t>
            </a:r>
            <a:r>
              <a:rPr lang="pl-PL" sz="16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 papierową formę odzieżową 2D i przekształcić ją w model 3D 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w programie </a:t>
            </a:r>
            <a:r>
              <a:rPr lang="pl-PL" sz="1600" dirty="0" err="1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Blender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,</a:t>
            </a:r>
          </a:p>
          <a:p>
            <a:pPr marL="452755" lvl="1" indent="-226060" algn="just">
              <a:lnSpc>
                <a:spcPts val="3148"/>
              </a:lnSpc>
              <a:buFont typeface="Arial"/>
              <a:buChar char="•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jak </a:t>
            </a:r>
            <a:r>
              <a:rPr lang="pl-PL" sz="16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wygląda proces pracy w hybrydowym projektowaniu 2D/3D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, łączącym tradycyjną konstrukcję odzieży z narzędziami cyfrowymi,</a:t>
            </a:r>
          </a:p>
          <a:p>
            <a:pPr marL="452755" lvl="1" indent="-226060" algn="just">
              <a:lnSpc>
                <a:spcPts val="3148"/>
              </a:lnSpc>
              <a:buFont typeface="Arial"/>
              <a:buChar char="•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jak ważne jest </a:t>
            </a:r>
            <a:r>
              <a:rPr lang="pl-PL" sz="16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cyfrowe tworzenie form odzieżowych 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dla dokładności, efektywności i zrównoważonego projektowania,</a:t>
            </a:r>
          </a:p>
          <a:p>
            <a:pPr marL="452755" lvl="1" indent="-226060" algn="just">
              <a:lnSpc>
                <a:spcPts val="3148"/>
              </a:lnSpc>
              <a:buFont typeface="Arial"/>
              <a:buChar char="•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jak </a:t>
            </a:r>
            <a:r>
              <a:rPr lang="pl-PL" sz="16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importować, odrysowywać i dopracowywać 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formy odzieżowe w </a:t>
            </a:r>
            <a:r>
              <a:rPr lang="pl-PL" sz="1600" dirty="0" err="1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Blenderze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 na potrzeby konstrukcji ubrania,</a:t>
            </a:r>
          </a:p>
          <a:p>
            <a:pPr marL="452755" lvl="1" indent="-226060" algn="just">
              <a:lnSpc>
                <a:spcPts val="3148"/>
              </a:lnSpc>
              <a:buFont typeface="Arial"/>
              <a:buChar char="•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jakie są </a:t>
            </a:r>
            <a:r>
              <a:rPr lang="pl-PL" sz="16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korzyści z wirtualnego prototypowania odzieży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, które ogranicza odpady i zwiększa elastyczność projektowania,</a:t>
            </a:r>
          </a:p>
          <a:p>
            <a:pPr marL="452755" lvl="1" indent="-226060" algn="just">
              <a:lnSpc>
                <a:spcPts val="3148"/>
              </a:lnSpc>
              <a:buFont typeface="Arial"/>
              <a:buChar char="•"/>
            </a:pP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w jaki sposób </a:t>
            </a:r>
            <a:r>
              <a:rPr lang="pl-PL" sz="16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marki modowe wykorzystują hybrydowe procesy pracy 2D/3D</a:t>
            </a:r>
            <a:r>
              <a:rPr lang="pl-PL" sz="16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, aby usprawnić procesy kreatywne i produkcyjne.</a:t>
            </a:r>
            <a:endParaRPr lang="en-US" sz="16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</a:endParaRPr>
          </a:p>
          <a:p>
            <a:pPr algn="l">
              <a:lnSpc>
                <a:spcPts val="3299"/>
              </a:lnSpc>
            </a:pPr>
            <a:endParaRPr lang="en-US" sz="16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8" name="Group 18"/>
          <p:cNvGrpSpPr/>
          <p:nvPr/>
        </p:nvGrpSpPr>
        <p:grpSpPr>
          <a:xfrm>
            <a:off x="1129083" y="2307395"/>
            <a:ext cx="3112896" cy="6741974"/>
            <a:chOff x="0" y="0"/>
            <a:chExt cx="4150527" cy="89892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9"/>
              <a:stretch>
                <a:fillRect l="-22207" r="-22265" b="-1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23051" y="2365334"/>
            <a:ext cx="481068" cy="59695"/>
            <a:chOff x="0" y="0"/>
            <a:chExt cx="641424" cy="79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54699" y="2351217"/>
            <a:ext cx="92122" cy="87927"/>
            <a:chOff x="0" y="0"/>
            <a:chExt cx="122829" cy="11723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72748" y="3039531"/>
            <a:ext cx="38626" cy="294961"/>
            <a:chOff x="0" y="0"/>
            <a:chExt cx="51501" cy="3932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2748" y="3553958"/>
            <a:ext cx="38626" cy="531984"/>
            <a:chOff x="0" y="0"/>
            <a:chExt cx="51501" cy="7093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72748" y="4201819"/>
            <a:ext cx="38626" cy="533740"/>
            <a:chOff x="0" y="0"/>
            <a:chExt cx="51501" cy="71165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456177" y="3729530"/>
            <a:ext cx="38626" cy="855037"/>
            <a:chOff x="0" y="0"/>
            <a:chExt cx="51501" cy="114004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2" name="Freeform 32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3544803" h="7165103">
                <a:moveTo>
                  <a:pt x="0" y="0"/>
                </a:moveTo>
                <a:lnTo>
                  <a:pt x="3544803" y="0"/>
                </a:lnTo>
                <a:lnTo>
                  <a:pt x="3544803" y="7165103"/>
                </a:lnTo>
                <a:lnTo>
                  <a:pt x="0" y="71651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4" name="TextBox 34"/>
          <p:cNvSpPr txBox="1"/>
          <p:nvPr/>
        </p:nvSpPr>
        <p:spPr>
          <a:xfrm rot="16200000">
            <a:off x="15876720" y="7496163"/>
            <a:ext cx="32556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2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3462"/>
            <a:ext cx="1028700" cy="9253538"/>
          </a:xfrm>
          <a:custGeom>
            <a:avLst/>
            <a:gdLst/>
            <a:ahLst/>
            <a:cxnLst/>
            <a:rect l="l" t="t" r="r" b="b"/>
            <a:pathLst>
              <a:path w="1028700" h="9253538">
                <a:moveTo>
                  <a:pt x="0" y="0"/>
                </a:moveTo>
                <a:lnTo>
                  <a:pt x="1028700" y="0"/>
                </a:lnTo>
                <a:lnTo>
                  <a:pt x="1028700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11201" y="329406"/>
            <a:ext cx="31355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067054"/>
            <a:ext cx="3933182" cy="2152892"/>
          </a:xfrm>
          <a:custGeom>
            <a:avLst/>
            <a:gdLst/>
            <a:ahLst/>
            <a:cxnLst/>
            <a:rect l="l" t="t" r="r" b="b"/>
            <a:pathLst>
              <a:path w="3933182" h="2152892">
                <a:moveTo>
                  <a:pt x="0" y="0"/>
                </a:moveTo>
                <a:lnTo>
                  <a:pt x="3933182" y="0"/>
                </a:lnTo>
                <a:lnTo>
                  <a:pt x="3933182" y="2152892"/>
                </a:lnTo>
                <a:lnTo>
                  <a:pt x="0" y="2152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446202" y="4866753"/>
            <a:ext cx="2590421" cy="107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27"/>
              </a:lnSpc>
            </a:pPr>
            <a:r>
              <a:rPr lang="pl-PL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Materiały źródłowe</a:t>
            </a:r>
            <a:endParaRPr lang="en-US" sz="3465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" name="Group 14"/>
          <p:cNvGrpSpPr/>
          <p:nvPr/>
        </p:nvGrpSpPr>
        <p:grpSpPr>
          <a:xfrm rot="22765">
            <a:off x="10106768" y="4983956"/>
            <a:ext cx="728582" cy="9525"/>
            <a:chOff x="0" y="0"/>
            <a:chExt cx="971443" cy="12700"/>
          </a:xfrm>
        </p:grpSpPr>
        <p:sp>
          <p:nvSpPr>
            <p:cNvPr id="15" name="Freeform 15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326104" y="4412628"/>
            <a:ext cx="11951541" cy="144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129" lvl="2" indent="-198043">
              <a:lnSpc>
                <a:spcPts val="3898"/>
              </a:lnSpc>
              <a:buFont typeface="Arial"/>
              <a:buChar char="⚬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Dokumentacja programu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22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blender.org"/>
              </a:rPr>
              <a:t>www.blender.org</a:t>
            </a:r>
          </a:p>
          <a:p>
            <a:pPr marL="594129" lvl="2" indent="-198043" algn="l">
              <a:lnSpc>
                <a:spcPts val="3898"/>
              </a:lnSpc>
              <a:buFont typeface="Arial"/>
              <a:buChar char="⚬"/>
            </a:pPr>
            <a:r>
              <a:rPr lang="pl-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Artykuły o zrównoważonej modzie</a:t>
            </a:r>
            <a:r>
              <a:rPr lang="en-US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22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ellenmacarthurfoundation.org"/>
              </a:rPr>
              <a:t>www.ellenmacarthurfoundation.org</a:t>
            </a:r>
          </a:p>
          <a:p>
            <a:pPr marL="594129" lvl="2" indent="-198043" algn="l">
              <a:lnSpc>
                <a:spcPts val="3898"/>
              </a:lnSpc>
              <a:buFont typeface="Arial"/>
              <a:buChar char="⚬"/>
            </a:pPr>
            <a:r>
              <a:rPr lang="pl-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Badania dotyczące wirtualnego prototypowania</a:t>
            </a:r>
            <a:r>
              <a:rPr lang="en-US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2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businessoffashion.com"/>
              </a:rPr>
              <a:t>www.businessoffashion.com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31000" y="7503783"/>
            <a:ext cx="32403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7751895" y="1028700"/>
            <a:ext cx="9482623" cy="9258300"/>
          </a:xfrm>
          <a:custGeom>
            <a:avLst/>
            <a:gdLst/>
            <a:ahLst/>
            <a:cxnLst/>
            <a:rect l="l" t="t" r="r" b="b"/>
            <a:pathLst>
              <a:path w="9482623" h="9258300">
                <a:moveTo>
                  <a:pt x="0" y="0"/>
                </a:moveTo>
                <a:lnTo>
                  <a:pt x="9482623" y="0"/>
                </a:lnTo>
                <a:lnTo>
                  <a:pt x="94826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" b="-121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670569" y="-4762"/>
            <a:ext cx="9525" cy="10296525"/>
            <a:chOff x="0" y="0"/>
            <a:chExt cx="12700" cy="13728700"/>
          </a:xfrm>
        </p:grpSpPr>
        <p:sp>
          <p:nvSpPr>
            <p:cNvPr id="9" name="Freeform 9"/>
            <p:cNvSpPr/>
            <p:nvPr/>
          </p:nvSpPr>
          <p:spPr>
            <a:xfrm>
              <a:off x="0" y="635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1566" y="2956560"/>
            <a:ext cx="4988234" cy="419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pl-PL" sz="2200" dirty="0">
                <a:solidFill>
                  <a:srgbClr val="000000"/>
                </a:solidFill>
                <a:latin typeface="Montserrat"/>
              </a:rPr>
              <a:t>Sfinansowane przez Unię Europejską. Wyrażone poglądy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opinie są jednak wyłącznie poglądami autora/autorów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niekoniecznie odzwierciedlają stanowisko Unii Europejskiej ani Europejskiej Agencji Wykonawczej ds. Edukacji i Kultury (EACEA). Ani Unia Europejska, ani EACEA nie ponoszą za nie odpowiedzialności.</a:t>
            </a:r>
            <a:endParaRPr lang="en-US" sz="2200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662188" y="268369"/>
            <a:ext cx="2675477" cy="559152"/>
            <a:chOff x="0" y="0"/>
            <a:chExt cx="3567303" cy="7455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r="-60" b="-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TextBox 13"/>
          <p:cNvSpPr txBox="1"/>
          <p:nvPr/>
        </p:nvSpPr>
        <p:spPr>
          <a:xfrm rot="16200000">
            <a:off x="15838620" y="7549503"/>
            <a:ext cx="33013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11201" y="329406"/>
            <a:ext cx="31355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1707643"/>
            <a:ext cx="10729563" cy="4454427"/>
          </a:xfrm>
          <a:custGeom>
            <a:avLst/>
            <a:gdLst/>
            <a:ahLst/>
            <a:cxnLst/>
            <a:rect l="l" t="t" r="r" b="b"/>
            <a:pathLst>
              <a:path w="10729563" h="4454427">
                <a:moveTo>
                  <a:pt x="0" y="0"/>
                </a:moveTo>
                <a:lnTo>
                  <a:pt x="10729563" y="0"/>
                </a:lnTo>
                <a:lnTo>
                  <a:pt x="10729563" y="4454427"/>
                </a:lnTo>
                <a:lnTo>
                  <a:pt x="0" y="4454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67" b="-3036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9717692" y="2708859"/>
            <a:ext cx="6348470" cy="4290075"/>
          </a:xfrm>
          <a:custGeom>
            <a:avLst/>
            <a:gdLst/>
            <a:ahLst/>
            <a:cxnLst/>
            <a:rect l="l" t="t" r="r" b="b"/>
            <a:pathLst>
              <a:path w="6348470" h="4290075">
                <a:moveTo>
                  <a:pt x="0" y="0"/>
                </a:moveTo>
                <a:lnTo>
                  <a:pt x="6348470" y="0"/>
                </a:lnTo>
                <a:lnTo>
                  <a:pt x="6348470" y="4290075"/>
                </a:lnTo>
                <a:lnTo>
                  <a:pt x="0" y="4290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0689513" y="3634060"/>
            <a:ext cx="3490990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Przegląd modułu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684782" y="6098288"/>
            <a:ext cx="728566" cy="14287"/>
            <a:chOff x="0" y="0"/>
            <a:chExt cx="971422" cy="19049"/>
          </a:xfrm>
        </p:grpSpPr>
        <p:sp>
          <p:nvSpPr>
            <p:cNvPr id="13" name="Freeform 13"/>
            <p:cNvSpPr/>
            <p:nvPr/>
          </p:nvSpPr>
          <p:spPr>
            <a:xfrm>
              <a:off x="8382" y="0"/>
              <a:ext cx="958850" cy="23241"/>
            </a:xfrm>
            <a:custGeom>
              <a:avLst/>
              <a:gdLst/>
              <a:ahLst/>
              <a:cxnLst/>
              <a:rect l="l" t="t" r="r" b="b"/>
              <a:pathLst>
                <a:path w="958850" h="23241">
                  <a:moveTo>
                    <a:pt x="127" y="0"/>
                  </a:moveTo>
                  <a:lnTo>
                    <a:pt x="958850" y="6350"/>
                  </a:lnTo>
                  <a:lnTo>
                    <a:pt x="958723" y="2324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400" y="7570468"/>
            <a:ext cx="15411789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200" dirty="0">
                <a:latin typeface="Montserrat" panose="00000500000000000000" pitchFamily="2" charset="-18"/>
              </a:rPr>
              <a:t>Ten moduł pokazuje, w jaki sposób przejść od </a:t>
            </a:r>
            <a:r>
              <a:rPr lang="pl-PL" sz="2200" b="1" dirty="0">
                <a:latin typeface="Montserrat" panose="00000500000000000000" pitchFamily="2" charset="-18"/>
              </a:rPr>
              <a:t>form odzieżowych 2D</a:t>
            </a:r>
            <a:r>
              <a:rPr lang="pl-PL" sz="2200" dirty="0">
                <a:latin typeface="Montserrat" panose="00000500000000000000" pitchFamily="2" charset="-18"/>
              </a:rPr>
              <a:t> do </a:t>
            </a:r>
            <a:r>
              <a:rPr lang="pl-PL" sz="2200" b="1" dirty="0">
                <a:latin typeface="Montserrat" panose="00000500000000000000" pitchFamily="2" charset="-18"/>
              </a:rPr>
              <a:t>cyfrowych modeli 3D</a:t>
            </a:r>
            <a:r>
              <a:rPr lang="pl-PL" sz="2200" dirty="0">
                <a:latin typeface="Montserrat" panose="00000500000000000000" pitchFamily="2" charset="-18"/>
              </a:rPr>
              <a:t>, łącząc tradycyjne i cyfrowe techniki projektowania w duchu zrównoważonego rozwoju. Na podstawie papierowej formy 2D uczestnicy </a:t>
            </a:r>
            <a:r>
              <a:rPr lang="pl-PL" sz="2200" dirty="0" err="1">
                <a:latin typeface="Montserrat" panose="00000500000000000000" pitchFamily="2" charset="-18"/>
              </a:rPr>
              <a:t>zdigitalizują</a:t>
            </a:r>
            <a:r>
              <a:rPr lang="pl-PL" sz="2200" dirty="0">
                <a:latin typeface="Montserrat" panose="00000500000000000000" pitchFamily="2" charset="-18"/>
              </a:rPr>
              <a:t> swoją pracę i stworzą modele odzieży 3D w programie </a:t>
            </a:r>
            <a:r>
              <a:rPr lang="pl-PL" sz="2200" b="1" dirty="0" err="1">
                <a:latin typeface="Montserrat" panose="00000500000000000000" pitchFamily="2" charset="-18"/>
              </a:rPr>
              <a:t>Blender</a:t>
            </a:r>
            <a:r>
              <a:rPr lang="pl-PL" sz="2200" dirty="0">
                <a:latin typeface="Montserrat" panose="00000500000000000000" pitchFamily="2" charset="-18"/>
              </a:rPr>
              <a:t>.</a:t>
            </a:r>
          </a:p>
          <a:p>
            <a:r>
              <a:rPr lang="pl-PL" sz="2200" dirty="0">
                <a:latin typeface="Montserrat" panose="00000500000000000000" pitchFamily="2" charset="-18"/>
              </a:rPr>
              <a:t>Aby zrealizować ten moduł, można wykorzystać formę 2D stworzoną w </a:t>
            </a:r>
            <a:r>
              <a:rPr lang="pl-PL" sz="2200" b="1" dirty="0">
                <a:latin typeface="Montserrat" panose="00000500000000000000" pitchFamily="2" charset="-18"/>
              </a:rPr>
              <a:t>Module 4</a:t>
            </a:r>
            <a:r>
              <a:rPr lang="pl-PL" sz="2200" dirty="0">
                <a:latin typeface="Montserrat" panose="00000500000000000000" pitchFamily="2" charset="-18"/>
              </a:rPr>
              <a:t> lub wybraną bezpośrednio przez prowadzącego.</a:t>
            </a:r>
          </a:p>
          <a:p>
            <a:r>
              <a:rPr lang="pl-PL" sz="2200" dirty="0">
                <a:latin typeface="Montserrat" panose="00000500000000000000" pitchFamily="2" charset="-18"/>
              </a:rPr>
              <a:t>Takie hybrydowe podejście pozwala </a:t>
            </a:r>
            <a:r>
              <a:rPr lang="pl-PL" sz="2200" b="1" dirty="0">
                <a:latin typeface="Montserrat" panose="00000500000000000000" pitchFamily="2" charset="-18"/>
              </a:rPr>
              <a:t>ograniczyć ilość odpadów, zwiększyć precyzję projektowania oraz elastyczność procesu twórczego</a:t>
            </a:r>
            <a:r>
              <a:rPr lang="pl-PL" sz="2200" dirty="0">
                <a:latin typeface="Montserrat" panose="00000500000000000000" pitchFamily="2" charset="-18"/>
              </a:rPr>
              <a:t>, a jednocześnie przygotowuje uczestników do pracy w </a:t>
            </a:r>
            <a:r>
              <a:rPr lang="pl-PL" sz="2200" b="1" dirty="0">
                <a:latin typeface="Montserrat" panose="00000500000000000000" pitchFamily="2" charset="-18"/>
              </a:rPr>
              <a:t>Module 4</a:t>
            </a:r>
            <a:r>
              <a:rPr lang="pl-PL" sz="2200" dirty="0">
                <a:latin typeface="Montserrat" panose="00000500000000000000" pitchFamily="2" charset="-18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6" name="TextBox 16"/>
          <p:cNvSpPr txBox="1"/>
          <p:nvPr/>
        </p:nvSpPr>
        <p:spPr>
          <a:xfrm rot="16200000">
            <a:off x="15838620" y="7465683"/>
            <a:ext cx="33165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91312"/>
            <a:ext cx="9310979" cy="3595688"/>
          </a:xfrm>
          <a:custGeom>
            <a:avLst/>
            <a:gdLst/>
            <a:ahLst/>
            <a:cxnLst/>
            <a:rect l="l" t="t" r="r" b="b"/>
            <a:pathLst>
              <a:path w="9310979" h="3595688">
                <a:moveTo>
                  <a:pt x="0" y="0"/>
                </a:moveTo>
                <a:lnTo>
                  <a:pt x="9310979" y="0"/>
                </a:lnTo>
                <a:lnTo>
                  <a:pt x="9310979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76459" y="329406"/>
            <a:ext cx="307033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04697" y="7630250"/>
            <a:ext cx="5406326" cy="879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Wymagana wiedza wstępna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algn="l">
              <a:lnSpc>
                <a:spcPts val="3500"/>
              </a:lnSpc>
            </a:pP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73770" y="8092766"/>
            <a:ext cx="6834007" cy="2172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9996" lvl="1" indent="-204998" algn="l">
              <a:lnSpc>
                <a:spcPts val="2848"/>
              </a:lnSpc>
              <a:buFont typeface="Arial"/>
              <a:buChar char="•"/>
            </a:pPr>
            <a:r>
              <a:rPr lang="en-US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Basic fashion patternmaking (Module 4).</a:t>
            </a:r>
          </a:p>
          <a:p>
            <a:pPr marL="409996" lvl="1" indent="-204998" algn="l">
              <a:lnSpc>
                <a:spcPts val="2848"/>
              </a:lnSpc>
              <a:buFont typeface="Arial"/>
              <a:buChar char="•"/>
            </a:pPr>
            <a:r>
              <a:rPr lang="en-US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Familiarity with fashion construction and computer-based design tools.</a:t>
            </a:r>
          </a:p>
          <a:p>
            <a:pPr marL="409996" lvl="1" indent="-204998" algn="l">
              <a:lnSpc>
                <a:spcPts val="2848"/>
              </a:lnSpc>
              <a:buFont typeface="Arial"/>
              <a:buChar char="•"/>
            </a:pPr>
            <a:r>
              <a:rPr lang="en-US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An interest in sustainability and digital fashion innovation.</a:t>
            </a:r>
          </a:p>
          <a:p>
            <a:pPr algn="l">
              <a:lnSpc>
                <a:spcPts val="3299"/>
              </a:lnSpc>
            </a:pPr>
            <a:endParaRPr lang="en-US" sz="21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3" name="Freeform 1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31566" y="2057400"/>
            <a:ext cx="5356508" cy="7200900"/>
          </a:xfrm>
          <a:custGeom>
            <a:avLst/>
            <a:gdLst/>
            <a:ahLst/>
            <a:cxnLst/>
            <a:rect l="l" t="t" r="r" b="b"/>
            <a:pathLst>
              <a:path w="5356508" h="7200900">
                <a:moveTo>
                  <a:pt x="0" y="0"/>
                </a:moveTo>
                <a:lnTo>
                  <a:pt x="5356508" y="0"/>
                </a:lnTo>
                <a:lnTo>
                  <a:pt x="5356508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824" r="-89" b="-582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6802933" y="3723460"/>
            <a:ext cx="9880303" cy="376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00" dirty="0">
                <a:solidFill>
                  <a:srgbClr val="1E2328"/>
                </a:solidFill>
                <a:latin typeface="Montserrat" panose="00000500000000000000" pitchFamily="2" charset="-18"/>
              </a:rPr>
              <a:t>Po ukończeniu tego modułu będziesz potrafić:</a:t>
            </a:r>
            <a:endParaRPr lang="it-IT" sz="2100" dirty="0">
              <a:solidFill>
                <a:srgbClr val="1E2328"/>
              </a:solidFill>
              <a:latin typeface="Montserrat" panose="00000500000000000000" pitchFamily="2" charset="-18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-PL" sz="2100" dirty="0">
                <a:latin typeface="Montserrat" panose="00000500000000000000" pitchFamily="2" charset="-18"/>
              </a:rPr>
              <a:t>Przekształć ręcznie wykonaną</a:t>
            </a:r>
            <a:r>
              <a:rPr lang="pl-PL" sz="2100" b="1" dirty="0">
                <a:latin typeface="Montserrat" panose="00000500000000000000" pitchFamily="2" charset="-18"/>
              </a:rPr>
              <a:t> formę odzieżową 2D w cyfrowy model 3D</a:t>
            </a:r>
            <a:r>
              <a:rPr lang="pl-PL" sz="2100" dirty="0">
                <a:latin typeface="Montserrat" panose="00000500000000000000" pitchFamily="2" charset="-18"/>
              </a:rPr>
              <a:t>, korzystając z programu </a:t>
            </a:r>
            <a:r>
              <a:rPr lang="pl-PL" sz="2100" b="1" dirty="0" err="1">
                <a:latin typeface="Montserrat" panose="00000500000000000000" pitchFamily="2" charset="-18"/>
              </a:rPr>
              <a:t>Blender</a:t>
            </a:r>
            <a:r>
              <a:rPr lang="pl-PL" sz="2100" dirty="0">
                <a:latin typeface="Montserrat" panose="00000500000000000000" pitchFamily="2" charset="-18"/>
              </a:rPr>
              <a:t>.</a:t>
            </a:r>
            <a:endParaRPr lang="el-GR" sz="21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-PL" sz="2100" dirty="0">
                <a:latin typeface="Montserrat" panose="00000500000000000000" pitchFamily="2" charset="-18"/>
              </a:rPr>
              <a:t>Rozumieć </a:t>
            </a:r>
            <a:r>
              <a:rPr lang="pl-PL" sz="2100" b="1" dirty="0">
                <a:latin typeface="Montserrat" panose="00000500000000000000" pitchFamily="2" charset="-18"/>
              </a:rPr>
              <a:t>proces pracy (</a:t>
            </a:r>
            <a:r>
              <a:rPr lang="pl-PL" sz="2100" b="1" dirty="0" err="1">
                <a:latin typeface="Montserrat" panose="00000500000000000000" pitchFamily="2" charset="-18"/>
              </a:rPr>
              <a:t>workflow</a:t>
            </a:r>
            <a:r>
              <a:rPr lang="pl-PL" sz="2100" b="1" dirty="0">
                <a:latin typeface="Montserrat" panose="00000500000000000000" pitchFamily="2" charset="-18"/>
              </a:rPr>
              <a:t>)</a:t>
            </a:r>
            <a:r>
              <a:rPr lang="pl-PL" sz="2100" dirty="0">
                <a:latin typeface="Montserrat" panose="00000500000000000000" pitchFamily="2" charset="-18"/>
              </a:rPr>
              <a:t> w hybrydowym projektowaniu mody </a:t>
            </a:r>
            <a:r>
              <a:rPr lang="pl-PL" sz="2100" b="1" dirty="0">
                <a:latin typeface="Montserrat" panose="00000500000000000000" pitchFamily="2" charset="-18"/>
              </a:rPr>
              <a:t>2D/3D</a:t>
            </a:r>
            <a:endParaRPr lang="el-GR" sz="21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-PL" sz="2100" dirty="0">
                <a:latin typeface="Montserrat" panose="00000500000000000000" pitchFamily="2" charset="-18"/>
              </a:rPr>
              <a:t>Rozpoznawać</a:t>
            </a:r>
            <a:r>
              <a:rPr lang="pl-PL" sz="2100" b="1" dirty="0">
                <a:latin typeface="Montserrat" panose="00000500000000000000" pitchFamily="2" charset="-18"/>
              </a:rPr>
              <a:t> korzyści dla zrównoważonego rozwoju</a:t>
            </a:r>
            <a:r>
              <a:rPr lang="pl-PL" sz="2100" dirty="0">
                <a:latin typeface="Montserrat" panose="00000500000000000000" pitchFamily="2" charset="-18"/>
              </a:rPr>
              <a:t>, jakie daje cyfrowe modelowanie odzieży.</a:t>
            </a:r>
            <a:endParaRPr lang="el-GR" sz="21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-PL" sz="2100" dirty="0">
                <a:latin typeface="Montserrat" panose="00000500000000000000" pitchFamily="2" charset="-18"/>
              </a:rPr>
              <a:t>Przygotowywać</a:t>
            </a:r>
            <a:r>
              <a:rPr lang="pl-PL" sz="2100" b="1" dirty="0">
                <a:latin typeface="Montserrat" panose="00000500000000000000" pitchFamily="2" charset="-18"/>
              </a:rPr>
              <a:t> model odzieży 3D</a:t>
            </a:r>
            <a:r>
              <a:rPr lang="pl-PL" sz="2100" dirty="0">
                <a:latin typeface="Montserrat" panose="00000500000000000000" pitchFamily="2" charset="-18"/>
              </a:rPr>
              <a:t> do dalszych ćwiczeń w </a:t>
            </a:r>
            <a:r>
              <a:rPr lang="pl-PL" sz="2100" b="1" dirty="0">
                <a:latin typeface="Montserrat" panose="00000500000000000000" pitchFamily="2" charset="-18"/>
              </a:rPr>
              <a:t>Module 4</a:t>
            </a:r>
            <a:r>
              <a:rPr lang="pl-PL" sz="2100" dirty="0">
                <a:latin typeface="Montserrat" panose="00000500000000000000" pitchFamily="2" charset="-18"/>
              </a:rPr>
              <a:t>.</a:t>
            </a:r>
            <a:endParaRPr lang="en-US" sz="21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49341" y="2014001"/>
            <a:ext cx="6727118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Oczekiwane efekty uczenia się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731940" y="7389483"/>
            <a:ext cx="34689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65EB3AD8-CF13-DBF3-759E-C7D30E9B06E7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E779825-76AD-C190-A159-ABBBC3AB1FBF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7 </a:t>
            </a:r>
            <a:r>
              <a:rPr lang="en-US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minut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47669" y="329406"/>
            <a:ext cx="319912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1033462"/>
            <a:ext cx="6051534" cy="9253538"/>
          </a:xfrm>
          <a:custGeom>
            <a:avLst/>
            <a:gdLst/>
            <a:ahLst/>
            <a:cxnLst/>
            <a:rect l="l" t="t" r="r" b="b"/>
            <a:pathLst>
              <a:path w="6051534" h="9253538">
                <a:moveTo>
                  <a:pt x="0" y="0"/>
                </a:moveTo>
                <a:lnTo>
                  <a:pt x="6051534" y="0"/>
                </a:lnTo>
                <a:lnTo>
                  <a:pt x="6051534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87161" y="2589239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Edukacyjny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87161" y="4515532"/>
            <a:ext cx="728566" cy="14287"/>
            <a:chOff x="0" y="0"/>
            <a:chExt cx="971421" cy="19049"/>
          </a:xfrm>
        </p:grpSpPr>
        <p:sp>
          <p:nvSpPr>
            <p:cNvPr id="14" name="Freeform 14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4085" y="4610860"/>
            <a:ext cx="4445870" cy="5612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Celem modułu jest wyposażenie uczestników w umiejętność </a:t>
            </a:r>
            <a:r>
              <a:rPr lang="pl-PL" sz="2000" b="1" dirty="0">
                <a:solidFill>
                  <a:schemeClr val="bg1"/>
                </a:solidFill>
                <a:latin typeface="Montserrat" panose="00000500000000000000" pitchFamily="2" charset="-18"/>
              </a:rPr>
              <a:t>przekształcania formy odzieżowej 2D w cyfrowy model odzieży 3D</a:t>
            </a: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, poprzez integrację tradycyjnej konstrukcji odzieży z cyfrowym modelowaniem w programie </a:t>
            </a:r>
            <a:r>
              <a:rPr lang="pl-PL" sz="2000" b="1" dirty="0" err="1">
                <a:solidFill>
                  <a:schemeClr val="bg1"/>
                </a:solidFill>
                <a:latin typeface="Montserrat" panose="00000500000000000000" pitchFamily="2" charset="-18"/>
              </a:rPr>
              <a:t>Blender</a:t>
            </a: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.</a:t>
            </a:r>
            <a:b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</a:br>
            <a:endParaRPr lang="pl-PL" sz="20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Uczestnicy zdobędą praktyczne umiejętności w zakresie </a:t>
            </a:r>
            <a:r>
              <a:rPr lang="pl-PL" sz="2000" b="1" dirty="0">
                <a:solidFill>
                  <a:schemeClr val="bg1"/>
                </a:solidFill>
                <a:latin typeface="Montserrat" panose="00000500000000000000" pitchFamily="2" charset="-18"/>
              </a:rPr>
              <a:t>digitalizacji, wirtualnej konstrukcji odzieży oraz projektowania zrównoważonej mody</a:t>
            </a: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, co przygotuje ich do bardziej zaawansowanych ćwiczeń w </a:t>
            </a:r>
            <a:r>
              <a:rPr lang="pl-PL" sz="2000" b="1" dirty="0">
                <a:solidFill>
                  <a:schemeClr val="bg1"/>
                </a:solidFill>
                <a:latin typeface="Montserrat" panose="00000500000000000000" pitchFamily="2" charset="-18"/>
              </a:rPr>
              <a:t>Module 4</a:t>
            </a:r>
            <a:r>
              <a:rPr lang="pl-PL" sz="2000" dirty="0">
                <a:solidFill>
                  <a:schemeClr val="bg1"/>
                </a:solidFill>
                <a:latin typeface="Montserrat" panose="00000500000000000000" pitchFamily="2" charset="-18"/>
              </a:rPr>
              <a:t>.</a:t>
            </a:r>
          </a:p>
          <a:p>
            <a:pPr algn="just">
              <a:lnSpc>
                <a:spcPts val="3299"/>
              </a:lnSpc>
            </a:pPr>
            <a:endParaRPr lang="en-US" sz="2000" dirty="0">
              <a:solidFill>
                <a:schemeClr val="bg1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604996" y="530571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6736672" y="3036914"/>
            <a:ext cx="9601147" cy="124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-PL" sz="2400" dirty="0">
                <a:latin typeface="Montserrat" panose="00000500000000000000" pitchFamily="2" charset="-18"/>
              </a:rPr>
              <a:t>Ten moduł jest skierowany do osób, które chcą zdobyć </a:t>
            </a:r>
            <a:r>
              <a:rPr lang="pl-PL" sz="2400" b="1" dirty="0">
                <a:latin typeface="Montserrat" panose="00000500000000000000" pitchFamily="2" charset="-18"/>
              </a:rPr>
              <a:t>podstawową wiedzę na temat przejścia od formy odzieżowej 2D do projektu odzieży w technologii 3D</a:t>
            </a:r>
            <a:r>
              <a:rPr lang="pl-PL" sz="2400" dirty="0">
                <a:latin typeface="Montserrat" panose="00000500000000000000" pitchFamily="2" charset="-18"/>
              </a:rPr>
              <a:t>.</a:t>
            </a:r>
            <a:endParaRPr lang="en-US" sz="2199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36672" y="1760564"/>
            <a:ext cx="6832707" cy="80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Grupa Docelowa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36672" y="6724362"/>
            <a:ext cx="9601147" cy="1663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pl-PL" sz="2400" dirty="0">
                <a:latin typeface="Montserrat" panose="00000500000000000000" pitchFamily="2" charset="-18"/>
              </a:rPr>
              <a:t>Proces pracy 2D-do-3D, cyfrowa konstrukcja odzieży, wirtualne prototypowanie odzieży, projektowanie zrównoważonej mody, dopasowanie szwów i testowanie dopasowania, </a:t>
            </a:r>
            <a:r>
              <a:rPr lang="pl-PL" sz="2400" dirty="0" err="1">
                <a:latin typeface="Montserrat" panose="00000500000000000000" pitchFamily="2" charset="-18"/>
              </a:rPr>
              <a:t>Blender</a:t>
            </a:r>
            <a:r>
              <a:rPr lang="pl-PL" sz="2400" dirty="0">
                <a:latin typeface="Montserrat" panose="00000500000000000000" pitchFamily="2" charset="-18"/>
              </a:rPr>
              <a:t> w projektowaniu mody.</a:t>
            </a:r>
            <a:endParaRPr lang="en-US" sz="2199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36672" y="5705188"/>
            <a:ext cx="7665128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Zagadnienia Kluczowe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2" name="TextBox 22"/>
          <p:cNvSpPr txBox="1"/>
          <p:nvPr/>
        </p:nvSpPr>
        <p:spPr>
          <a:xfrm rot="16200000">
            <a:off x="15823380" y="7473303"/>
            <a:ext cx="33013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35001" y="329406"/>
            <a:ext cx="32117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27431" y="1028700"/>
            <a:ext cx="8545347" cy="7210425"/>
          </a:xfrm>
          <a:custGeom>
            <a:avLst/>
            <a:gdLst/>
            <a:ahLst/>
            <a:cxnLst/>
            <a:rect l="l" t="t" r="r" b="b"/>
            <a:pathLst>
              <a:path w="8545347" h="7210425">
                <a:moveTo>
                  <a:pt x="0" y="0"/>
                </a:moveTo>
                <a:lnTo>
                  <a:pt x="8545347" y="0"/>
                </a:lnTo>
                <a:lnTo>
                  <a:pt x="8545347" y="7210425"/>
                </a:lnTo>
                <a:lnTo>
                  <a:pt x="0" y="721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28" b="-4118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5653088"/>
            <a:ext cx="8282280" cy="4633913"/>
          </a:xfrm>
          <a:custGeom>
            <a:avLst/>
            <a:gdLst/>
            <a:ahLst/>
            <a:cxnLst/>
            <a:rect l="l" t="t" r="r" b="b"/>
            <a:pathLst>
              <a:path w="8282280" h="4633913">
                <a:moveTo>
                  <a:pt x="0" y="0"/>
                </a:moveTo>
                <a:lnTo>
                  <a:pt x="8282280" y="0"/>
                </a:lnTo>
                <a:lnTo>
                  <a:pt x="8282280" y="4633913"/>
                </a:lnTo>
                <a:lnTo>
                  <a:pt x="0" y="463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2315211" y="6622474"/>
            <a:ext cx="5149617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 Wyposażenie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310482" y="8607468"/>
            <a:ext cx="728566" cy="14287"/>
            <a:chOff x="0" y="0"/>
            <a:chExt cx="971421" cy="19049"/>
          </a:xfrm>
        </p:grpSpPr>
        <p:sp>
          <p:nvSpPr>
            <p:cNvPr id="15" name="Freeform 15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687351"/>
            <a:ext cx="6413126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Aby wykonać ćwiczenia w tym module, będziesz potrzebować:</a:t>
            </a:r>
            <a:endParaRPr lang="pl-PL" sz="2200" dirty="0">
              <a:solidFill>
                <a:schemeClr val="bg1"/>
              </a:solidFill>
              <a:latin typeface="Montserrat" panose="00000500000000000000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papierowej formy odzieżowej 2D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-18"/>
              </a:rPr>
              <a:t> </a:t>
            </a:r>
            <a:br>
              <a:rPr lang="pl-PL" sz="2200" dirty="0">
                <a:solidFill>
                  <a:schemeClr val="bg1"/>
                </a:solidFill>
                <a:latin typeface="Montserrat" panose="00000500000000000000" pitchFamily="2" charset="-18"/>
              </a:rPr>
            </a:b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-18"/>
              </a:rPr>
              <a:t>(z Modułu 4 lub innej),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skanera lub aparatu w smartfonie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-18"/>
              </a:rPr>
              <a:t> (do digitalizacji formy),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komputera z zainstalowanym programem </a:t>
            </a:r>
            <a:r>
              <a:rPr lang="pl-PL" sz="2200" b="1" dirty="0" err="1">
                <a:solidFill>
                  <a:schemeClr val="bg1"/>
                </a:solidFill>
                <a:latin typeface="Montserrat" panose="00000500000000000000" pitchFamily="2" charset="-18"/>
              </a:rPr>
              <a:t>Blender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-18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rysika lub myszy komputerowej</a:t>
            </a:r>
            <a:r>
              <a:rPr lang="pl-PL" sz="2200" dirty="0">
                <a:solidFill>
                  <a:schemeClr val="bg1"/>
                </a:solidFill>
                <a:latin typeface="Montserrat" panose="00000500000000000000" pitchFamily="2" charset="-18"/>
              </a:rPr>
              <a:t> (do wprowadzania cyfrowych poprawek).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53860" y="7494668"/>
            <a:ext cx="325561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36537" y="329406"/>
            <a:ext cx="3110261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47984" y="2458189"/>
            <a:ext cx="5601865" cy="4513372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3039151" y="2019992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4168147" y="4177305"/>
            <a:ext cx="728566" cy="14287"/>
            <a:chOff x="0" y="0"/>
            <a:chExt cx="971421" cy="19049"/>
          </a:xfrm>
        </p:grpSpPr>
        <p:sp>
          <p:nvSpPr>
            <p:cNvPr id="14" name="Freeform 14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52264" y="3347794"/>
            <a:ext cx="5360333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9151" y="2156613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44191" y="4274941"/>
            <a:ext cx="5009663" cy="249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pl-PL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PROFESJONALNY PROJEKTANT MODY, EKSPERT W PROJEKTOWANIU 3D lub</a:t>
            </a:r>
            <a:br>
              <a:rPr lang="pl-PL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21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SZKOLENIOWCA PROJEKTOWANIA MODY I MODELOWANIA, EKSPERT W PROJEKTOWANIU 3D</a:t>
            </a:r>
            <a:endParaRPr lang="en-US" sz="21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269471" y="4706272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2885116" y="4377408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12885116" y="4514030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706120" y="6648423"/>
            <a:ext cx="728566" cy="14287"/>
            <a:chOff x="0" y="0"/>
            <a:chExt cx="971421" cy="19049"/>
          </a:xfrm>
        </p:grpSpPr>
        <p:sp>
          <p:nvSpPr>
            <p:cNvPr id="22" name="Freeform 22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390237" y="5633096"/>
            <a:ext cx="5360333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</a:t>
            </a:r>
            <a:r>
              <a:rPr lang="pl-PL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odologia</a:t>
            </a:r>
            <a:endParaRPr lang="en-US" sz="2499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763918" y="6722852"/>
            <a:ext cx="4700868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-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Mieszana</a:t>
            </a: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nauczanie tradycyjne + nauczanie przez doświadczanie</a:t>
            </a:r>
            <a:endParaRPr lang="en-US" sz="21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6" name="TextBox 26"/>
          <p:cNvSpPr txBox="1"/>
          <p:nvPr/>
        </p:nvSpPr>
        <p:spPr>
          <a:xfrm rot="16200000">
            <a:off x="1590720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14819" y="2052636"/>
            <a:ext cx="4415781" cy="7967663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 rot="22765">
            <a:off x="1026827" y="9241632"/>
            <a:ext cx="728582" cy="9525"/>
            <a:chOff x="0" y="0"/>
            <a:chExt cx="971443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958723" cy="12700"/>
            </a:xfrm>
            <a:custGeom>
              <a:avLst/>
              <a:gdLst/>
              <a:ahLst/>
              <a:cxnLst/>
              <a:rect l="l" t="t" r="r" b="b"/>
              <a:pathLst>
                <a:path w="958723" h="12700">
                  <a:moveTo>
                    <a:pt x="0" y="0"/>
                  </a:moveTo>
                  <a:lnTo>
                    <a:pt x="958723" y="0"/>
                  </a:lnTo>
                  <a:lnTo>
                    <a:pt x="95872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69769" y="2905391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3335001" y="329406"/>
            <a:ext cx="32117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6804" y="1574961"/>
            <a:ext cx="6882836" cy="189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3"/>
              </a:lnSpc>
            </a:pPr>
            <a:r>
              <a:rPr lang="pl-PL" sz="43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Przejście z 2D do 3D w zrównoważonym projektowaniu mody</a:t>
            </a:r>
            <a:endParaRPr lang="en-US" sz="43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6804" y="3508860"/>
            <a:ext cx="6882836" cy="630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Tradycyjne projektowanie mody opiera się na </a:t>
            </a:r>
            <a:r>
              <a:rPr lang="pl-PL" sz="21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prototypowaniu fizycznym</a:t>
            </a: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co może być nieekonomiczne i czasochłonne. Dzięki integracji </a:t>
            </a:r>
            <a:r>
              <a:rPr lang="pl-PL" sz="21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modelowania 3D </a:t>
            </a: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projektanci mogą tworzyć, testować i </a:t>
            </a:r>
            <a:r>
              <a:rPr lang="pl-PL" sz="21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udoskonalać ubrania bez marnowania materiałów</a:t>
            </a: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Ta hybrydowa metoda łączy </a:t>
            </a:r>
            <a:r>
              <a:rPr lang="pl-PL" sz="21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kunszt </a:t>
            </a:r>
            <a:br>
              <a:rPr lang="pl-PL" sz="21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l-PL" sz="21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i technologię, zapewniając lepsze dopasowanie, szybsze iteracje i niższe koszty produkcji.</a:t>
            </a:r>
            <a:endParaRPr lang="en-US" sz="10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298"/>
              </a:lnSpc>
            </a:pPr>
            <a:r>
              <a:rPr lang="en-US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Dlaczego to ważne</a:t>
            </a:r>
            <a:r>
              <a:rPr lang="en-US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474764" lvl="1" indent="-237382" algn="just">
              <a:lnSpc>
                <a:spcPts val="3298"/>
              </a:lnSpc>
              <a:buFont typeface="Arial"/>
              <a:buChar char="•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Unika zbędnego marnowania tkanin.</a:t>
            </a:r>
          </a:p>
          <a:p>
            <a:pPr marL="474764" lvl="1" indent="-237382" algn="just">
              <a:lnSpc>
                <a:spcPts val="3298"/>
              </a:lnSpc>
              <a:buFont typeface="Arial"/>
              <a:buChar char="•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Przyspiesza wprowadzanie poprawek w projektach bez konieczności tworzenia wielu fizycznych prototypów.</a:t>
            </a:r>
          </a:p>
          <a:p>
            <a:pPr marL="474764" lvl="1" indent="-237382" algn="just">
              <a:lnSpc>
                <a:spcPts val="3298"/>
              </a:lnSpc>
              <a:buFont typeface="Arial"/>
              <a:buChar char="•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Wzmacnia zrównoważony rozwój w branży modowej.</a:t>
            </a:r>
            <a:endParaRPr lang="en-US" sz="21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7672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>
            <a:extLst>
              <a:ext uri="{FF2B5EF4-FFF2-40B4-BE49-F238E27FC236}">
                <a16:creationId xmlns:a16="http://schemas.microsoft.com/office/drawing/2014/main" id="{4CF9DCFB-982C-0172-BF72-BE3AF14ABAA8}"/>
              </a:ext>
            </a:extLst>
          </p:cNvPr>
          <p:cNvSpPr/>
          <p:nvPr/>
        </p:nvSpPr>
        <p:spPr>
          <a:xfrm>
            <a:off x="11814819" y="2052636"/>
            <a:ext cx="4415781" cy="7967663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69769" y="3135343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3411201" y="329406"/>
            <a:ext cx="31355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6,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6804" y="1294361"/>
            <a:ext cx="6882836" cy="126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3"/>
              </a:lnSpc>
            </a:pPr>
            <a:r>
              <a:rPr lang="en-US" sz="43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Przegląd</a:t>
            </a:r>
            <a:r>
              <a:rPr lang="en-US" sz="43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43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tradycyjnego</a:t>
            </a:r>
            <a:r>
              <a:rPr lang="en-US" sz="43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43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modelowania</a:t>
            </a:r>
            <a:r>
              <a:rPr lang="en-US" sz="43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4330" y="2743162"/>
            <a:ext cx="7357669" cy="6725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Projektanci mody zaczynają od 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dwuwymiarowego wzoru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starannie mierząc, wycinając i łącząc materiał, aby stworzyć ubranie. W 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Module 4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stworzyliśmy 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dwuwymiarowy wzór 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 papieru, który teraz </a:t>
            </a:r>
            <a:r>
              <a:rPr lang="pl-PL" sz="19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zdigitalizujemy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i przekształcimy w model trójwymiarowy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lnSpc>
                <a:spcPts val="3298"/>
              </a:lnSpc>
            </a:pPr>
            <a:r>
              <a:rPr lang="en-US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en-US" sz="1900" u="sng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Ograniczenia</a:t>
            </a:r>
            <a:r>
              <a:rPr lang="en-US" sz="19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u="sng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wzorów</a:t>
            </a:r>
            <a:r>
              <a:rPr lang="en-US" sz="19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2D:</a:t>
            </a:r>
            <a:r>
              <a:rPr lang="pl-PL" sz="1900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</a:p>
          <a:p>
            <a:pPr marL="342900" indent="-342900" algn="just">
              <a:lnSpc>
                <a:spcPts val="3298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Konieczność 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fizycznej korekty 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przypadku konieczności wprowadzenia zmian.</a:t>
            </a:r>
          </a:p>
          <a:p>
            <a:pPr marL="342900" indent="-342900" algn="just">
              <a:lnSpc>
                <a:spcPts val="3298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Wymaga 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wielu ubrań testowych 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przed uzyskaniem ostatecznego dopasowania.</a:t>
            </a:r>
          </a:p>
          <a:p>
            <a:pPr marL="342900" indent="-342900" algn="just">
              <a:lnSpc>
                <a:spcPts val="3298"/>
              </a:lnSpc>
              <a:buFont typeface="Arial" panose="020B0604020202020204" pitchFamily="34" charset="0"/>
              <a:buChar char="•"/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Nie pozwala na natychmiastową wizualizację dopasowania, układania się ani ruchu.</a:t>
            </a:r>
            <a:b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pl-PL" sz="1900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298"/>
              </a:lnSpc>
            </a:pP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Dzięki </a:t>
            </a:r>
            <a:r>
              <a:rPr lang="pl-PL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digitalizacji wzoru </a:t>
            </a:r>
            <a:r>
              <a:rPr lang="pl-PL" sz="19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możliwe jest pokonanie tych wyzwań i umożliwienie bardziej elastycznego i zrównoważonego procesu projektowania.</a:t>
            </a:r>
            <a:endParaRPr lang="en-US" sz="1900" b="1" dirty="0">
              <a:solidFill>
                <a:srgbClr val="1E2328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84340" y="7400819"/>
            <a:ext cx="3164170" cy="5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1617</Words>
  <Application>Microsoft Office PowerPoint</Application>
  <PresentationFormat>Niestandardowy</PresentationFormat>
  <Paragraphs>194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Montserrat Bold</vt:lpstr>
      <vt:lpstr>Arial</vt:lpstr>
      <vt:lpstr>Calibri</vt:lpstr>
      <vt:lpstr>DM Serif Display</vt:lpstr>
      <vt:lpstr>Montserrat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Mod6_UNIT 3.pptx</dc:title>
  <dc:creator>P BM</dc:creator>
  <cp:lastModifiedBy>P BM</cp:lastModifiedBy>
  <cp:revision>94</cp:revision>
  <dcterms:created xsi:type="dcterms:W3CDTF">2006-08-16T00:00:00Z</dcterms:created>
  <dcterms:modified xsi:type="dcterms:W3CDTF">2026-03-09T13:02:12Z</dcterms:modified>
  <dc:identifier>DAGdqror3LQ</dc:identifier>
</cp:coreProperties>
</file>