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8288000" cy="10287000"/>
  <p:notesSz cx="6858000" cy="9144000"/>
  <p:embeddedFontLst>
    <p:embeddedFont>
      <p:font typeface="DM Serif Display" pitchFamily="2" charset="0"/>
      <p:regular r:id="rId20"/>
      <p:italic r:id="rId21"/>
    </p:embeddedFont>
    <p:embeddedFont>
      <p:font typeface="Montserrat" panose="00000500000000000000" pitchFamily="2" charset="0"/>
      <p:regular r:id="rId22"/>
      <p:bold r:id="rId23"/>
      <p:italic r:id="rId24"/>
      <p:boldItalic r:id="rId25"/>
    </p:embeddedFont>
    <p:embeddedFont>
      <p:font typeface="Montserrat Bold" panose="00000800000000000000"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D2C73-23B7-69B9-0252-9B96AA1B4C0E}" v="104" dt="2025-11-07T10:37:27.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697D2C73-23B7-69B9-0252-9B96AA1B4C0E}"/>
    <pc:docChg chg="modSld">
      <pc:chgData name="Antoniucci Martina" userId="S::martina.antoniucci@osservatoriomestieridarte.it::32541252-b29c-4a7f-8763-04ccd7aaa38b" providerId="AD" clId="Web-{697D2C73-23B7-69B9-0252-9B96AA1B4C0E}" dt="2025-11-07T10:37:27.124" v="84"/>
      <pc:docMkLst>
        <pc:docMk/>
      </pc:docMkLst>
      <pc:sldChg chg="modSp">
        <pc:chgData name="Antoniucci Martina" userId="S::martina.antoniucci@osservatoriomestieridarte.it::32541252-b29c-4a7f-8763-04ccd7aaa38b" providerId="AD" clId="Web-{697D2C73-23B7-69B9-0252-9B96AA1B4C0E}" dt="2025-11-07T10:06:59.344" v="11" actId="14100"/>
        <pc:sldMkLst>
          <pc:docMk/>
          <pc:sldMk cId="0" sldId="256"/>
        </pc:sldMkLst>
        <pc:spChg chg="mod">
          <ac:chgData name="Antoniucci Martina" userId="S::martina.antoniucci@osservatoriomestieridarte.it::32541252-b29c-4a7f-8763-04ccd7aaa38b" providerId="AD" clId="Web-{697D2C73-23B7-69B9-0252-9B96AA1B4C0E}" dt="2025-11-07T10:06:59.344" v="11" actId="14100"/>
          <ac:spMkLst>
            <pc:docMk/>
            <pc:sldMk cId="0" sldId="256"/>
            <ac:spMk id="15" creationId="{00000000-0000-0000-0000-000000000000}"/>
          </ac:spMkLst>
        </pc:spChg>
      </pc:sldChg>
      <pc:sldChg chg="delSp modSp">
        <pc:chgData name="Antoniucci Martina" userId="S::martina.antoniucci@osservatoriomestieridarte.it::32541252-b29c-4a7f-8763-04ccd7aaa38b" providerId="AD" clId="Web-{697D2C73-23B7-69B9-0252-9B96AA1B4C0E}" dt="2025-11-07T10:08:13.079" v="13"/>
        <pc:sldMkLst>
          <pc:docMk/>
          <pc:sldMk cId="0" sldId="257"/>
        </pc:sldMkLst>
        <pc:spChg chg="mod">
          <ac:chgData name="Antoniucci Martina" userId="S::martina.antoniucci@osservatoriomestieridarte.it::32541252-b29c-4a7f-8763-04ccd7aaa38b" providerId="AD" clId="Web-{697D2C73-23B7-69B9-0252-9B96AA1B4C0E}" dt="2025-11-07T10:07:03.500" v="12" actId="14100"/>
          <ac:spMkLst>
            <pc:docMk/>
            <pc:sldMk cId="0" sldId="257"/>
            <ac:spMk id="13" creationId="{00000000-0000-0000-0000-000000000000}"/>
          </ac:spMkLst>
        </pc:spChg>
        <pc:spChg chg="del">
          <ac:chgData name="Antoniucci Martina" userId="S::martina.antoniucci@osservatoriomestieridarte.it::32541252-b29c-4a7f-8763-04ccd7aaa38b" providerId="AD" clId="Web-{697D2C73-23B7-69B9-0252-9B96AA1B4C0E}" dt="2025-11-07T10:08:13.079" v="13"/>
          <ac:spMkLst>
            <pc:docMk/>
            <pc:sldMk cId="0" sldId="257"/>
            <ac:spMk id="14" creationId="{3B3E387B-13C4-56B0-C8E0-BFB6CF868F3F}"/>
          </ac:spMkLst>
        </pc:spChg>
      </pc:sldChg>
      <pc:sldChg chg="modSp">
        <pc:chgData name="Antoniucci Martina" userId="S::martina.antoniucci@osservatoriomestieridarte.it::32541252-b29c-4a7f-8763-04ccd7aaa38b" providerId="AD" clId="Web-{697D2C73-23B7-69B9-0252-9B96AA1B4C0E}" dt="2025-11-07T10:09:40.784" v="26" actId="1076"/>
        <pc:sldMkLst>
          <pc:docMk/>
          <pc:sldMk cId="0" sldId="258"/>
        </pc:sldMkLst>
        <pc:spChg chg="mod">
          <ac:chgData name="Antoniucci Martina" userId="S::martina.antoniucci@osservatoriomestieridarte.it::32541252-b29c-4a7f-8763-04ccd7aaa38b" providerId="AD" clId="Web-{697D2C73-23B7-69B9-0252-9B96AA1B4C0E}" dt="2025-11-07T10:09:08.143" v="19" actId="1076"/>
          <ac:spMkLst>
            <pc:docMk/>
            <pc:sldMk cId="0" sldId="258"/>
            <ac:spMk id="8" creationId="{00000000-0000-0000-0000-000000000000}"/>
          </ac:spMkLst>
        </pc:spChg>
        <pc:spChg chg="mod">
          <ac:chgData name="Antoniucci Martina" userId="S::martina.antoniucci@osservatoriomestieridarte.it::32541252-b29c-4a7f-8763-04ccd7aaa38b" providerId="AD" clId="Web-{697D2C73-23B7-69B9-0252-9B96AA1B4C0E}" dt="2025-11-07T10:09:30.674" v="24" actId="1076"/>
          <ac:spMkLst>
            <pc:docMk/>
            <pc:sldMk cId="0" sldId="258"/>
            <ac:spMk id="9" creationId="{00000000-0000-0000-0000-000000000000}"/>
          </ac:spMkLst>
        </pc:spChg>
        <pc:spChg chg="mod">
          <ac:chgData name="Antoniucci Martina" userId="S::martina.antoniucci@osservatoriomestieridarte.it::32541252-b29c-4a7f-8763-04ccd7aaa38b" providerId="AD" clId="Web-{697D2C73-23B7-69B9-0252-9B96AA1B4C0E}" dt="2025-11-07T10:09:35.002" v="25" actId="1076"/>
          <ac:spMkLst>
            <pc:docMk/>
            <pc:sldMk cId="0" sldId="258"/>
            <ac:spMk id="10" creationId="{00000000-0000-0000-0000-000000000000}"/>
          </ac:spMkLst>
        </pc:spChg>
        <pc:spChg chg="mod">
          <ac:chgData name="Antoniucci Martina" userId="S::martina.antoniucci@osservatoriomestieridarte.it::32541252-b29c-4a7f-8763-04ccd7aaa38b" providerId="AD" clId="Web-{697D2C73-23B7-69B9-0252-9B96AA1B4C0E}" dt="2025-11-07T10:09:40.784" v="26" actId="1076"/>
          <ac:spMkLst>
            <pc:docMk/>
            <pc:sldMk cId="0" sldId="258"/>
            <ac:spMk id="14" creationId="{00000000-0000-0000-0000-000000000000}"/>
          </ac:spMkLst>
        </pc:spChg>
        <pc:spChg chg="mod">
          <ac:chgData name="Antoniucci Martina" userId="S::martina.antoniucci@osservatoriomestieridarte.it::32541252-b29c-4a7f-8763-04ccd7aaa38b" providerId="AD" clId="Web-{697D2C73-23B7-69B9-0252-9B96AA1B4C0E}" dt="2025-11-07T10:09:12.814" v="20" actId="14100"/>
          <ac:spMkLst>
            <pc:docMk/>
            <pc:sldMk cId="0" sldId="258"/>
            <ac:spMk id="16" creationId="{00000000-0000-0000-0000-000000000000}"/>
          </ac:spMkLst>
        </pc:spChg>
      </pc:sldChg>
      <pc:sldChg chg="modSp">
        <pc:chgData name="Antoniucci Martina" userId="S::martina.antoniucci@osservatoriomestieridarte.it::32541252-b29c-4a7f-8763-04ccd7aaa38b" providerId="AD" clId="Web-{697D2C73-23B7-69B9-0252-9B96AA1B4C0E}" dt="2025-11-07T10:10:22.175" v="32" actId="20577"/>
        <pc:sldMkLst>
          <pc:docMk/>
          <pc:sldMk cId="0" sldId="259"/>
        </pc:sldMkLst>
        <pc:spChg chg="mod">
          <ac:chgData name="Antoniucci Martina" userId="S::martina.antoniucci@osservatoriomestieridarte.it::32541252-b29c-4a7f-8763-04ccd7aaa38b" providerId="AD" clId="Web-{697D2C73-23B7-69B9-0252-9B96AA1B4C0E}" dt="2025-11-07T10:10:11.831" v="28" actId="1076"/>
          <ac:spMkLst>
            <pc:docMk/>
            <pc:sldMk cId="0" sldId="259"/>
            <ac:spMk id="9" creationId="{00000000-0000-0000-0000-000000000000}"/>
          </ac:spMkLst>
        </pc:spChg>
        <pc:spChg chg="mod">
          <ac:chgData name="Antoniucci Martina" userId="S::martina.antoniucci@osservatoriomestieridarte.it::32541252-b29c-4a7f-8763-04ccd7aaa38b" providerId="AD" clId="Web-{697D2C73-23B7-69B9-0252-9B96AA1B4C0E}" dt="2025-11-07T10:10:17.721" v="31" actId="20577"/>
          <ac:spMkLst>
            <pc:docMk/>
            <pc:sldMk cId="0" sldId="259"/>
            <ac:spMk id="11" creationId="{00000000-0000-0000-0000-000000000000}"/>
          </ac:spMkLst>
        </pc:spChg>
        <pc:spChg chg="mod">
          <ac:chgData name="Antoniucci Martina" userId="S::martina.antoniucci@osservatoriomestieridarte.it::32541252-b29c-4a7f-8763-04ccd7aaa38b" providerId="AD" clId="Web-{697D2C73-23B7-69B9-0252-9B96AA1B4C0E}" dt="2025-11-07T10:10:22.175" v="32" actId="20577"/>
          <ac:spMkLst>
            <pc:docMk/>
            <pc:sldMk cId="0" sldId="259"/>
            <ac:spMk id="15" creationId="{00000000-0000-0000-0000-000000000000}"/>
          </ac:spMkLst>
        </pc:spChg>
        <pc:spChg chg="mod">
          <ac:chgData name="Antoniucci Martina" userId="S::martina.antoniucci@osservatoriomestieridarte.it::32541252-b29c-4a7f-8763-04ccd7aaa38b" providerId="AD" clId="Web-{697D2C73-23B7-69B9-0252-9B96AA1B4C0E}" dt="2025-11-07T10:09:50.987" v="27" actId="14100"/>
          <ac:spMkLst>
            <pc:docMk/>
            <pc:sldMk cId="0" sldId="259"/>
            <ac:spMk id="18" creationId="{00000000-0000-0000-0000-000000000000}"/>
          </ac:spMkLst>
        </pc:spChg>
      </pc:sldChg>
      <pc:sldChg chg="modSp">
        <pc:chgData name="Antoniucci Martina" userId="S::martina.antoniucci@osservatoriomestieridarte.it::32541252-b29c-4a7f-8763-04ccd7aaa38b" providerId="AD" clId="Web-{697D2C73-23B7-69B9-0252-9B96AA1B4C0E}" dt="2025-11-07T10:11:21.519" v="38" actId="20577"/>
        <pc:sldMkLst>
          <pc:docMk/>
          <pc:sldMk cId="0" sldId="260"/>
        </pc:sldMkLst>
        <pc:spChg chg="mod">
          <ac:chgData name="Antoniucci Martina" userId="S::martina.antoniucci@osservatoriomestieridarte.it::32541252-b29c-4a7f-8763-04ccd7aaa38b" providerId="AD" clId="Web-{697D2C73-23B7-69B9-0252-9B96AA1B4C0E}" dt="2025-11-07T10:10:57.691" v="34" actId="1076"/>
          <ac:spMkLst>
            <pc:docMk/>
            <pc:sldMk cId="0" sldId="260"/>
            <ac:spMk id="8" creationId="{00000000-0000-0000-0000-000000000000}"/>
          </ac:spMkLst>
        </pc:spChg>
        <pc:spChg chg="mod">
          <ac:chgData name="Antoniucci Martina" userId="S::martina.antoniucci@osservatoriomestieridarte.it::32541252-b29c-4a7f-8763-04ccd7aaa38b" providerId="AD" clId="Web-{697D2C73-23B7-69B9-0252-9B96AA1B4C0E}" dt="2025-11-07T10:11:21.519" v="38" actId="20577"/>
          <ac:spMkLst>
            <pc:docMk/>
            <pc:sldMk cId="0" sldId="260"/>
            <ac:spMk id="15" creationId="{00000000-0000-0000-0000-000000000000}"/>
          </ac:spMkLst>
        </pc:spChg>
        <pc:spChg chg="mod">
          <ac:chgData name="Antoniucci Martina" userId="S::martina.antoniucci@osservatoriomestieridarte.it::32541252-b29c-4a7f-8763-04ccd7aaa38b" providerId="AD" clId="Web-{697D2C73-23B7-69B9-0252-9B96AA1B4C0E}" dt="2025-11-07T10:11:12.847" v="36" actId="20577"/>
          <ac:spMkLst>
            <pc:docMk/>
            <pc:sldMk cId="0" sldId="260"/>
            <ac:spMk id="17" creationId="{00000000-0000-0000-0000-000000000000}"/>
          </ac:spMkLst>
        </pc:spChg>
        <pc:spChg chg="mod">
          <ac:chgData name="Antoniucci Martina" userId="S::martina.antoniucci@osservatoriomestieridarte.it::32541252-b29c-4a7f-8763-04ccd7aaa38b" providerId="AD" clId="Web-{697D2C73-23B7-69B9-0252-9B96AA1B4C0E}" dt="2025-11-07T10:11:05.362" v="35" actId="20577"/>
          <ac:spMkLst>
            <pc:docMk/>
            <pc:sldMk cId="0" sldId="260"/>
            <ac:spMk id="19" creationId="{00000000-0000-0000-0000-000000000000}"/>
          </ac:spMkLst>
        </pc:spChg>
        <pc:spChg chg="mod">
          <ac:chgData name="Antoniucci Martina" userId="S::martina.antoniucci@osservatoriomestieridarte.it::32541252-b29c-4a7f-8763-04ccd7aaa38b" providerId="AD" clId="Web-{697D2C73-23B7-69B9-0252-9B96AA1B4C0E}" dt="2025-11-07T10:10:28.737" v="33" actId="14100"/>
          <ac:spMkLst>
            <pc:docMk/>
            <pc:sldMk cId="0" sldId="260"/>
            <ac:spMk id="22" creationId="{00000000-0000-0000-0000-000000000000}"/>
          </ac:spMkLst>
        </pc:spChg>
      </pc:sldChg>
      <pc:sldChg chg="modSp">
        <pc:chgData name="Antoniucci Martina" userId="S::martina.antoniucci@osservatoriomestieridarte.it::32541252-b29c-4a7f-8763-04ccd7aaa38b" providerId="AD" clId="Web-{697D2C73-23B7-69B9-0252-9B96AA1B4C0E}" dt="2025-11-07T10:13:48.879" v="59" actId="20577"/>
        <pc:sldMkLst>
          <pc:docMk/>
          <pc:sldMk cId="0" sldId="261"/>
        </pc:sldMkLst>
        <pc:spChg chg="mod">
          <ac:chgData name="Antoniucci Martina" userId="S::martina.antoniucci@osservatoriomestieridarte.it::32541252-b29c-4a7f-8763-04ccd7aaa38b" providerId="AD" clId="Web-{697D2C73-23B7-69B9-0252-9B96AA1B4C0E}" dt="2025-11-07T10:13:42.098" v="56" actId="1076"/>
          <ac:spMkLst>
            <pc:docMk/>
            <pc:sldMk cId="0" sldId="261"/>
            <ac:spMk id="8" creationId="{00000000-0000-0000-0000-000000000000}"/>
          </ac:spMkLst>
        </pc:spChg>
        <pc:spChg chg="mod">
          <ac:chgData name="Antoniucci Martina" userId="S::martina.antoniucci@osservatoriomestieridarte.it::32541252-b29c-4a7f-8763-04ccd7aaa38b" providerId="AD" clId="Web-{697D2C73-23B7-69B9-0252-9B96AA1B4C0E}" dt="2025-11-07T10:13:48.879" v="59" actId="20577"/>
          <ac:spMkLst>
            <pc:docMk/>
            <pc:sldMk cId="0" sldId="261"/>
            <ac:spMk id="16" creationId="{00000000-0000-0000-0000-000000000000}"/>
          </ac:spMkLst>
        </pc:spChg>
        <pc:spChg chg="mod">
          <ac:chgData name="Antoniucci Martina" userId="S::martina.antoniucci@osservatoriomestieridarte.it::32541252-b29c-4a7f-8763-04ccd7aaa38b" providerId="AD" clId="Web-{697D2C73-23B7-69B9-0252-9B96AA1B4C0E}" dt="2025-11-07T10:11:31.863" v="39" actId="14100"/>
          <ac:spMkLst>
            <pc:docMk/>
            <pc:sldMk cId="0" sldId="261"/>
            <ac:spMk id="18" creationId="{00000000-0000-0000-0000-000000000000}"/>
          </ac:spMkLst>
        </pc:spChg>
      </pc:sldChg>
      <pc:sldChg chg="modSp">
        <pc:chgData name="Antoniucci Martina" userId="S::martina.antoniucci@osservatoriomestieridarte.it::32541252-b29c-4a7f-8763-04ccd7aaa38b" providerId="AD" clId="Web-{697D2C73-23B7-69B9-0252-9B96AA1B4C0E}" dt="2025-11-07T10:13:25.098" v="55" actId="1076"/>
        <pc:sldMkLst>
          <pc:docMk/>
          <pc:sldMk cId="0" sldId="262"/>
        </pc:sldMkLst>
        <pc:spChg chg="mod">
          <ac:chgData name="Antoniucci Martina" userId="S::martina.antoniucci@osservatoriomestieridarte.it::32541252-b29c-4a7f-8763-04ccd7aaa38b" providerId="AD" clId="Web-{697D2C73-23B7-69B9-0252-9B96AA1B4C0E}" dt="2025-11-07T10:13:25.098" v="55" actId="1076"/>
          <ac:spMkLst>
            <pc:docMk/>
            <pc:sldMk cId="0" sldId="262"/>
            <ac:spMk id="8" creationId="{00000000-0000-0000-0000-000000000000}"/>
          </ac:spMkLst>
        </pc:spChg>
        <pc:spChg chg="mod">
          <ac:chgData name="Antoniucci Martina" userId="S::martina.antoniucci@osservatoriomestieridarte.it::32541252-b29c-4a7f-8763-04ccd7aaa38b" providerId="AD" clId="Web-{697D2C73-23B7-69B9-0252-9B96AA1B4C0E}" dt="2025-11-07T10:13:12.848" v="53" actId="14100"/>
          <ac:spMkLst>
            <pc:docMk/>
            <pc:sldMk cId="0" sldId="262"/>
            <ac:spMk id="26" creationId="{00000000-0000-0000-0000-000000000000}"/>
          </ac:spMkLst>
        </pc:spChg>
      </pc:sldChg>
      <pc:sldChg chg="modSp">
        <pc:chgData name="Antoniucci Martina" userId="S::martina.antoniucci@osservatoriomestieridarte.it::32541252-b29c-4a7f-8763-04ccd7aaa38b" providerId="AD" clId="Web-{697D2C73-23B7-69B9-0252-9B96AA1B4C0E}" dt="2025-11-07T10:13:04.004" v="52" actId="1076"/>
        <pc:sldMkLst>
          <pc:docMk/>
          <pc:sldMk cId="0" sldId="263"/>
        </pc:sldMkLst>
        <pc:spChg chg="mod">
          <ac:chgData name="Antoniucci Martina" userId="S::martina.antoniucci@osservatoriomestieridarte.it::32541252-b29c-4a7f-8763-04ccd7aaa38b" providerId="AD" clId="Web-{697D2C73-23B7-69B9-0252-9B96AA1B4C0E}" dt="2025-11-07T10:13:04.004" v="52" actId="1076"/>
          <ac:spMkLst>
            <pc:docMk/>
            <pc:sldMk cId="0" sldId="263"/>
            <ac:spMk id="15" creationId="{00000000-0000-0000-0000-000000000000}"/>
          </ac:spMkLst>
        </pc:spChg>
        <pc:spChg chg="mod">
          <ac:chgData name="Antoniucci Martina" userId="S::martina.antoniucci@osservatoriomestieridarte.it::32541252-b29c-4a7f-8763-04ccd7aaa38b" providerId="AD" clId="Web-{697D2C73-23B7-69B9-0252-9B96AA1B4C0E}" dt="2025-11-07T10:12:23.926" v="48" actId="14100"/>
          <ac:spMkLst>
            <pc:docMk/>
            <pc:sldMk cId="0" sldId="263"/>
            <ac:spMk id="20" creationId="{00000000-0000-0000-0000-000000000000}"/>
          </ac:spMkLst>
        </pc:spChg>
      </pc:sldChg>
      <pc:sldChg chg="modSp">
        <pc:chgData name="Antoniucci Martina" userId="S::martina.antoniucci@osservatoriomestieridarte.it::32541252-b29c-4a7f-8763-04ccd7aaa38b" providerId="AD" clId="Web-{697D2C73-23B7-69B9-0252-9B96AA1B4C0E}" dt="2025-11-07T10:14:23.364" v="61" actId="14100"/>
        <pc:sldMkLst>
          <pc:docMk/>
          <pc:sldMk cId="0" sldId="264"/>
        </pc:sldMkLst>
        <pc:spChg chg="mod">
          <ac:chgData name="Antoniucci Martina" userId="S::martina.antoniucci@osservatoriomestieridarte.it::32541252-b29c-4a7f-8763-04ccd7aaa38b" providerId="AD" clId="Web-{697D2C73-23B7-69B9-0252-9B96AA1B4C0E}" dt="2025-11-07T10:14:20.020" v="60" actId="1076"/>
          <ac:spMkLst>
            <pc:docMk/>
            <pc:sldMk cId="0" sldId="264"/>
            <ac:spMk id="15" creationId="{00000000-0000-0000-0000-000000000000}"/>
          </ac:spMkLst>
        </pc:spChg>
        <pc:spChg chg="mod">
          <ac:chgData name="Antoniucci Martina" userId="S::martina.antoniucci@osservatoriomestieridarte.it::32541252-b29c-4a7f-8763-04ccd7aaa38b" providerId="AD" clId="Web-{697D2C73-23B7-69B9-0252-9B96AA1B4C0E}" dt="2025-11-07T10:14:23.364" v="61" actId="14100"/>
          <ac:spMkLst>
            <pc:docMk/>
            <pc:sldMk cId="0" sldId="264"/>
            <ac:spMk id="20" creationId="{00000000-0000-0000-0000-000000000000}"/>
          </ac:spMkLst>
        </pc:spChg>
      </pc:sldChg>
      <pc:sldChg chg="modSp">
        <pc:chgData name="Antoniucci Martina" userId="S::martina.antoniucci@osservatoriomestieridarte.it::32541252-b29c-4a7f-8763-04ccd7aaa38b" providerId="AD" clId="Web-{697D2C73-23B7-69B9-0252-9B96AA1B4C0E}" dt="2025-11-07T10:14:55.911" v="63" actId="14100"/>
        <pc:sldMkLst>
          <pc:docMk/>
          <pc:sldMk cId="0" sldId="265"/>
        </pc:sldMkLst>
        <pc:spChg chg="mod">
          <ac:chgData name="Antoniucci Martina" userId="S::martina.antoniucci@osservatoriomestieridarte.it::32541252-b29c-4a7f-8763-04ccd7aaa38b" providerId="AD" clId="Web-{697D2C73-23B7-69B9-0252-9B96AA1B4C0E}" dt="2025-11-07T10:14:53.333" v="62" actId="1076"/>
          <ac:spMkLst>
            <pc:docMk/>
            <pc:sldMk cId="0" sldId="265"/>
            <ac:spMk id="26" creationId="{00000000-0000-0000-0000-000000000000}"/>
          </ac:spMkLst>
        </pc:spChg>
        <pc:spChg chg="mod">
          <ac:chgData name="Antoniucci Martina" userId="S::martina.antoniucci@osservatoriomestieridarte.it::32541252-b29c-4a7f-8763-04ccd7aaa38b" providerId="AD" clId="Web-{697D2C73-23B7-69B9-0252-9B96AA1B4C0E}" dt="2025-11-07T10:14:55.911" v="63" actId="14100"/>
          <ac:spMkLst>
            <pc:docMk/>
            <pc:sldMk cId="0" sldId="265"/>
            <ac:spMk id="32" creationId="{00000000-0000-0000-0000-000000000000}"/>
          </ac:spMkLst>
        </pc:spChg>
      </pc:sldChg>
      <pc:sldChg chg="delSp modSp">
        <pc:chgData name="Antoniucci Martina" userId="S::martina.antoniucci@osservatoriomestieridarte.it::32541252-b29c-4a7f-8763-04ccd7aaa38b" providerId="AD" clId="Web-{697D2C73-23B7-69B9-0252-9B96AA1B4C0E}" dt="2025-11-07T10:37:27.124" v="84"/>
        <pc:sldMkLst>
          <pc:docMk/>
          <pc:sldMk cId="0" sldId="266"/>
        </pc:sldMkLst>
        <pc:spChg chg="del topLvl">
          <ac:chgData name="Antoniucci Martina" userId="S::martina.antoniucci@osservatoriomestieridarte.it::32541252-b29c-4a7f-8763-04ccd7aaa38b" providerId="AD" clId="Web-{697D2C73-23B7-69B9-0252-9B96AA1B4C0E}" dt="2025-11-07T10:37:27.124" v="84"/>
          <ac:spMkLst>
            <pc:docMk/>
            <pc:sldMk cId="0" sldId="266"/>
            <ac:spMk id="9" creationId="{00000000-0000-0000-0000-000000000000}"/>
          </ac:spMkLst>
        </pc:spChg>
        <pc:spChg chg="mod">
          <ac:chgData name="Antoniucci Martina" userId="S::martina.antoniucci@osservatoriomestieridarte.it::32541252-b29c-4a7f-8763-04ccd7aaa38b" providerId="AD" clId="Web-{697D2C73-23B7-69B9-0252-9B96AA1B4C0E}" dt="2025-11-07T10:15:28.255" v="67" actId="1076"/>
          <ac:spMkLst>
            <pc:docMk/>
            <pc:sldMk cId="0" sldId="266"/>
            <ac:spMk id="26" creationId="{00000000-0000-0000-0000-000000000000}"/>
          </ac:spMkLst>
        </pc:spChg>
        <pc:spChg chg="mod">
          <ac:chgData name="Antoniucci Martina" userId="S::martina.antoniucci@osservatoriomestieridarte.it::32541252-b29c-4a7f-8763-04ccd7aaa38b" providerId="AD" clId="Web-{697D2C73-23B7-69B9-0252-9B96AA1B4C0E}" dt="2025-11-07T10:15:32.458" v="68" actId="14100"/>
          <ac:spMkLst>
            <pc:docMk/>
            <pc:sldMk cId="0" sldId="266"/>
            <ac:spMk id="32" creationId="{00000000-0000-0000-0000-000000000000}"/>
          </ac:spMkLst>
        </pc:spChg>
        <pc:grpChg chg="del mod">
          <ac:chgData name="Antoniucci Martina" userId="S::martina.antoniucci@osservatoriomestieridarte.it::32541252-b29c-4a7f-8763-04ccd7aaa38b" providerId="AD" clId="Web-{697D2C73-23B7-69B9-0252-9B96AA1B4C0E}" dt="2025-11-07T10:37:27.124" v="84"/>
          <ac:grpSpMkLst>
            <pc:docMk/>
            <pc:sldMk cId="0" sldId="266"/>
            <ac:grpSpMk id="8" creationId="{00000000-0000-0000-0000-000000000000}"/>
          </ac:grpSpMkLst>
        </pc:grpChg>
      </pc:sldChg>
      <pc:sldChg chg="modSp">
        <pc:chgData name="Antoniucci Martina" userId="S::martina.antoniucci@osservatoriomestieridarte.it::32541252-b29c-4a7f-8763-04ccd7aaa38b" providerId="AD" clId="Web-{697D2C73-23B7-69B9-0252-9B96AA1B4C0E}" dt="2025-11-07T10:16:07.364" v="71" actId="1076"/>
        <pc:sldMkLst>
          <pc:docMk/>
          <pc:sldMk cId="0" sldId="267"/>
        </pc:sldMkLst>
        <pc:spChg chg="mod">
          <ac:chgData name="Antoniucci Martina" userId="S::martina.antoniucci@osservatoriomestieridarte.it::32541252-b29c-4a7f-8763-04ccd7aaa38b" providerId="AD" clId="Web-{697D2C73-23B7-69B9-0252-9B96AA1B4C0E}" dt="2025-11-07T10:16:07.364" v="71" actId="1076"/>
          <ac:spMkLst>
            <pc:docMk/>
            <pc:sldMk cId="0" sldId="267"/>
            <ac:spMk id="26" creationId="{00000000-0000-0000-0000-000000000000}"/>
          </ac:spMkLst>
        </pc:spChg>
        <pc:spChg chg="mod">
          <ac:chgData name="Antoniucci Martina" userId="S::martina.antoniucci@osservatoriomestieridarte.it::32541252-b29c-4a7f-8763-04ccd7aaa38b" providerId="AD" clId="Web-{697D2C73-23B7-69B9-0252-9B96AA1B4C0E}" dt="2025-11-07T10:15:43.442" v="69" actId="14100"/>
          <ac:spMkLst>
            <pc:docMk/>
            <pc:sldMk cId="0" sldId="267"/>
            <ac:spMk id="30" creationId="{00000000-0000-0000-0000-000000000000}"/>
          </ac:spMkLst>
        </pc:spChg>
      </pc:sldChg>
      <pc:sldChg chg="modSp">
        <pc:chgData name="Antoniucci Martina" userId="S::martina.antoniucci@osservatoriomestieridarte.it::32541252-b29c-4a7f-8763-04ccd7aaa38b" providerId="AD" clId="Web-{697D2C73-23B7-69B9-0252-9B96AA1B4C0E}" dt="2025-11-07T10:16:46.630" v="73" actId="14100"/>
        <pc:sldMkLst>
          <pc:docMk/>
          <pc:sldMk cId="0" sldId="268"/>
        </pc:sldMkLst>
        <pc:spChg chg="mod">
          <ac:chgData name="Antoniucci Martina" userId="S::martina.antoniucci@osservatoriomestieridarte.it::32541252-b29c-4a7f-8763-04ccd7aaa38b" providerId="AD" clId="Web-{697D2C73-23B7-69B9-0252-9B96AA1B4C0E}" dt="2025-11-07T10:16:37.880" v="72" actId="1076"/>
          <ac:spMkLst>
            <pc:docMk/>
            <pc:sldMk cId="0" sldId="268"/>
            <ac:spMk id="15" creationId="{00000000-0000-0000-0000-000000000000}"/>
          </ac:spMkLst>
        </pc:spChg>
        <pc:spChg chg="mod">
          <ac:chgData name="Antoniucci Martina" userId="S::martina.antoniucci@osservatoriomestieridarte.it::32541252-b29c-4a7f-8763-04ccd7aaa38b" providerId="AD" clId="Web-{697D2C73-23B7-69B9-0252-9B96AA1B4C0E}" dt="2025-11-07T10:16:46.630" v="73" actId="14100"/>
          <ac:spMkLst>
            <pc:docMk/>
            <pc:sldMk cId="0" sldId="268"/>
            <ac:spMk id="20" creationId="{00000000-0000-0000-0000-000000000000}"/>
          </ac:spMkLst>
        </pc:spChg>
      </pc:sldChg>
      <pc:sldChg chg="modSp">
        <pc:chgData name="Antoniucci Martina" userId="S::martina.antoniucci@osservatoriomestieridarte.it::32541252-b29c-4a7f-8763-04ccd7aaa38b" providerId="AD" clId="Web-{697D2C73-23B7-69B9-0252-9B96AA1B4C0E}" dt="2025-11-07T10:17:15.505" v="75" actId="1076"/>
        <pc:sldMkLst>
          <pc:docMk/>
          <pc:sldMk cId="0" sldId="269"/>
        </pc:sldMkLst>
        <pc:spChg chg="mod">
          <ac:chgData name="Antoniucci Martina" userId="S::martina.antoniucci@osservatoriomestieridarte.it::32541252-b29c-4a7f-8763-04ccd7aaa38b" providerId="AD" clId="Web-{697D2C73-23B7-69B9-0252-9B96AA1B4C0E}" dt="2025-11-07T10:17:15.505" v="75" actId="1076"/>
          <ac:spMkLst>
            <pc:docMk/>
            <pc:sldMk cId="0" sldId="269"/>
            <ac:spMk id="15" creationId="{00000000-0000-0000-0000-000000000000}"/>
          </ac:spMkLst>
        </pc:spChg>
        <pc:spChg chg="mod">
          <ac:chgData name="Antoniucci Martina" userId="S::martina.antoniucci@osservatoriomestieridarte.it::32541252-b29c-4a7f-8763-04ccd7aaa38b" providerId="AD" clId="Web-{697D2C73-23B7-69B9-0252-9B96AA1B4C0E}" dt="2025-11-07T10:16:55.615" v="74" actId="14100"/>
          <ac:spMkLst>
            <pc:docMk/>
            <pc:sldMk cId="0" sldId="269"/>
            <ac:spMk id="21" creationId="{00000000-0000-0000-0000-000000000000}"/>
          </ac:spMkLst>
        </pc:spChg>
      </pc:sldChg>
      <pc:sldChg chg="modSp">
        <pc:chgData name="Antoniucci Martina" userId="S::martina.antoniucci@osservatoriomestieridarte.it::32541252-b29c-4a7f-8763-04ccd7aaa38b" providerId="AD" clId="Web-{697D2C73-23B7-69B9-0252-9B96AA1B4C0E}" dt="2025-11-07T10:17:46.787" v="77" actId="14100"/>
        <pc:sldMkLst>
          <pc:docMk/>
          <pc:sldMk cId="0" sldId="270"/>
        </pc:sldMkLst>
        <pc:spChg chg="mod">
          <ac:chgData name="Antoniucci Martina" userId="S::martina.antoniucci@osservatoriomestieridarte.it::32541252-b29c-4a7f-8763-04ccd7aaa38b" providerId="AD" clId="Web-{697D2C73-23B7-69B9-0252-9B96AA1B4C0E}" dt="2025-11-07T10:17:42.302" v="76" actId="1076"/>
          <ac:spMkLst>
            <pc:docMk/>
            <pc:sldMk cId="0" sldId="270"/>
            <ac:spMk id="26" creationId="{00000000-0000-0000-0000-000000000000}"/>
          </ac:spMkLst>
        </pc:spChg>
        <pc:spChg chg="mod">
          <ac:chgData name="Antoniucci Martina" userId="S::martina.antoniucci@osservatoriomestieridarte.it::32541252-b29c-4a7f-8763-04ccd7aaa38b" providerId="AD" clId="Web-{697D2C73-23B7-69B9-0252-9B96AA1B4C0E}" dt="2025-11-07T10:17:46.787" v="77" actId="14100"/>
          <ac:spMkLst>
            <pc:docMk/>
            <pc:sldMk cId="0" sldId="270"/>
            <ac:spMk id="32" creationId="{00000000-0000-0000-0000-000000000000}"/>
          </ac:spMkLst>
        </pc:spChg>
      </pc:sldChg>
      <pc:sldChg chg="modSp">
        <pc:chgData name="Antoniucci Martina" userId="S::martina.antoniucci@osservatoriomestieridarte.it::32541252-b29c-4a7f-8763-04ccd7aaa38b" providerId="AD" clId="Web-{697D2C73-23B7-69B9-0252-9B96AA1B4C0E}" dt="2025-11-07T10:06:39.765" v="10" actId="1076"/>
        <pc:sldMkLst>
          <pc:docMk/>
          <pc:sldMk cId="0" sldId="271"/>
        </pc:sldMkLst>
        <pc:spChg chg="mod">
          <ac:chgData name="Antoniucci Martina" userId="S::martina.antoniucci@osservatoriomestieridarte.it::32541252-b29c-4a7f-8763-04ccd7aaa38b" providerId="AD" clId="Web-{697D2C73-23B7-69B9-0252-9B96AA1B4C0E}" dt="2025-11-07T10:06:39.765" v="10" actId="1076"/>
          <ac:spMkLst>
            <pc:docMk/>
            <pc:sldMk cId="0" sldId="271"/>
            <ac:spMk id="26" creationId="{00000000-0000-0000-0000-000000000000}"/>
          </ac:spMkLst>
        </pc:spChg>
        <pc:spChg chg="mod">
          <ac:chgData name="Antoniucci Martina" userId="S::martina.antoniucci@osservatoriomestieridarte.it::32541252-b29c-4a7f-8763-04ccd7aaa38b" providerId="AD" clId="Web-{697D2C73-23B7-69B9-0252-9B96AA1B4C0E}" dt="2025-11-07T10:06:02.640" v="7" actId="14100"/>
          <ac:spMkLst>
            <pc:docMk/>
            <pc:sldMk cId="0" sldId="271"/>
            <ac:spMk id="30" creationId="{00000000-0000-0000-0000-000000000000}"/>
          </ac:spMkLst>
        </pc:spChg>
      </pc:sldChg>
      <pc:sldChg chg="modSp">
        <pc:chgData name="Antoniucci Martina" userId="S::martina.antoniucci@osservatoriomestieridarte.it::32541252-b29c-4a7f-8763-04ccd7aaa38b" providerId="AD" clId="Web-{697D2C73-23B7-69B9-0252-9B96AA1B4C0E}" dt="2025-11-07T10:05:56.796" v="6" actId="20577"/>
        <pc:sldMkLst>
          <pc:docMk/>
          <pc:sldMk cId="0" sldId="272"/>
        </pc:sldMkLst>
        <pc:spChg chg="mod">
          <ac:chgData name="Antoniucci Martina" userId="S::martina.antoniucci@osservatoriomestieridarte.it::32541252-b29c-4a7f-8763-04ccd7aaa38b" providerId="AD" clId="Web-{697D2C73-23B7-69B9-0252-9B96AA1B4C0E}" dt="2025-11-07T10:05:50.358" v="4" actId="1076"/>
          <ac:spMkLst>
            <pc:docMk/>
            <pc:sldMk cId="0" sldId="272"/>
            <ac:spMk id="8" creationId="{00000000-0000-0000-0000-000000000000}"/>
          </ac:spMkLst>
        </pc:spChg>
        <pc:spChg chg="mod">
          <ac:chgData name="Antoniucci Martina" userId="S::martina.antoniucci@osservatoriomestieridarte.it::32541252-b29c-4a7f-8763-04ccd7aaa38b" providerId="AD" clId="Web-{697D2C73-23B7-69B9-0252-9B96AA1B4C0E}" dt="2025-11-07T10:05:56.796" v="6" actId="20577"/>
          <ac:spMkLst>
            <pc:docMk/>
            <pc:sldMk cId="0" sldId="272"/>
            <ac:spMk id="16" creationId="{00000000-0000-0000-0000-000000000000}"/>
          </ac:spMkLst>
        </pc:spChg>
        <pc:spChg chg="mod">
          <ac:chgData name="Antoniucci Martina" userId="S::martina.antoniucci@osservatoriomestieridarte.it::32541252-b29c-4a7f-8763-04ccd7aaa38b" providerId="AD" clId="Web-{697D2C73-23B7-69B9-0252-9B96AA1B4C0E}" dt="2025-11-07T10:05:31.999" v="3" actId="14100"/>
          <ac:spMkLst>
            <pc:docMk/>
            <pc:sldMk cId="0" sldId="272"/>
            <ac:spMk id="34" creationId="{00000000-0000-0000-0000-000000000000}"/>
          </ac:spMkLst>
        </pc:spChg>
      </pc:sldChg>
      <pc:sldChg chg="modSp">
        <pc:chgData name="Antoniucci Martina" userId="S::martina.antoniucci@osservatoriomestieridarte.it::32541252-b29c-4a7f-8763-04ccd7aaa38b" providerId="AD" clId="Web-{697D2C73-23B7-69B9-0252-9B96AA1B4C0E}" dt="2025-11-07T10:05:23.967" v="2" actId="1076"/>
        <pc:sldMkLst>
          <pc:docMk/>
          <pc:sldMk cId="0" sldId="274"/>
        </pc:sldMkLst>
        <pc:spChg chg="mod">
          <ac:chgData name="Antoniucci Martina" userId="S::martina.antoniucci@osservatoriomestieridarte.it::32541252-b29c-4a7f-8763-04ccd7aaa38b" providerId="AD" clId="Web-{697D2C73-23B7-69B9-0252-9B96AA1B4C0E}" dt="2025-11-07T10:05:23.967" v="2" actId="1076"/>
          <ac:spMkLst>
            <pc:docMk/>
            <pc:sldMk cId="0" sldId="274"/>
            <ac:spMk id="9" creationId="{00000000-0000-0000-0000-000000000000}"/>
          </ac:spMkLst>
        </pc:spChg>
        <pc:spChg chg="mod">
          <ac:chgData name="Antoniucci Martina" userId="S::martina.antoniucci@osservatoriomestieridarte.it::32541252-b29c-4a7f-8763-04ccd7aaa38b" providerId="AD" clId="Web-{697D2C73-23B7-69B9-0252-9B96AA1B4C0E}" dt="2025-11-07T10:05:04.076" v="1" actId="14100"/>
          <ac:spMkLst>
            <pc:docMk/>
            <pc:sldMk cId="0" sldId="274"/>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vN6z7-EChIw" TargetMode="External"/><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1.svg"/><Relationship Id="rId5" Type="http://schemas.openxmlformats.org/officeDocument/2006/relationships/image" Target="../media/image36.png"/><Relationship Id="rId10" Type="http://schemas.openxmlformats.org/officeDocument/2006/relationships/image" Target="../media/image15.png"/><Relationship Id="rId4" Type="http://schemas.openxmlformats.org/officeDocument/2006/relationships/image" Target="../media/image35.svg"/><Relationship Id="rId9" Type="http://schemas.openxmlformats.org/officeDocument/2006/relationships/hyperlink" Target="https://www.fashionupproject.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suB0S6IdrLg" TargetMode="External"/><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1.svg"/><Relationship Id="rId5" Type="http://schemas.openxmlformats.org/officeDocument/2006/relationships/image" Target="../media/image36.png"/><Relationship Id="rId10" Type="http://schemas.openxmlformats.org/officeDocument/2006/relationships/image" Target="../media/image15.png"/><Relationship Id="rId4" Type="http://schemas.openxmlformats.org/officeDocument/2006/relationships/image" Target="../media/image35.svg"/><Relationship Id="rId9" Type="http://schemas.openxmlformats.org/officeDocument/2006/relationships/hyperlink" Target="https://www.fashionupproject.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youtube.com/watch?v=muvIS5_sXQo" TargetMode="External"/><Relationship Id="rId5" Type="http://schemas.openxmlformats.org/officeDocument/2006/relationships/image" Target="../media/image39.jpeg"/><Relationship Id="rId4" Type="http://schemas.openxmlformats.org/officeDocument/2006/relationships/image" Target="../media/image29.sv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8.png"/><Relationship Id="rId7" Type="http://schemas.openxmlformats.org/officeDocument/2006/relationships/hyperlink" Target="https://www.youtube.com/watch?v=BjlJF-aGrlE"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youtube.com/watch?v=tDLOhAgrZTM" TargetMode="External"/><Relationship Id="rId5" Type="http://schemas.openxmlformats.org/officeDocument/2006/relationships/image" Target="../media/image40.jpeg"/><Relationship Id="rId10" Type="http://schemas.openxmlformats.org/officeDocument/2006/relationships/image" Target="../media/image31.svg"/><Relationship Id="rId4" Type="http://schemas.openxmlformats.org/officeDocument/2006/relationships/image" Target="../media/image29.sv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_hNFZ0v__no" TargetMode="External"/><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1.svg"/><Relationship Id="rId5" Type="http://schemas.openxmlformats.org/officeDocument/2006/relationships/image" Target="../media/image36.png"/><Relationship Id="rId10" Type="http://schemas.openxmlformats.org/officeDocument/2006/relationships/image" Target="../media/image15.png"/><Relationship Id="rId4" Type="http://schemas.openxmlformats.org/officeDocument/2006/relationships/image" Target="../media/image35.svg"/><Relationship Id="rId9" Type="http://schemas.openxmlformats.org/officeDocument/2006/relationships/hyperlink" Target="https://www.fashionupproject.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1.png"/><Relationship Id="rId7" Type="http://schemas.openxmlformats.org/officeDocument/2006/relationships/image" Target="../media/image36.png"/><Relationship Id="rId12"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7.sv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svg"/><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8" Type="http://schemas.openxmlformats.org/officeDocument/2006/relationships/hyperlink" Target="https://www.businessoffashion.com" TargetMode="External"/><Relationship Id="rId3" Type="http://schemas.openxmlformats.org/officeDocument/2006/relationships/image" Target="../media/image49.svg"/><Relationship Id="rId7" Type="http://schemas.openxmlformats.org/officeDocument/2006/relationships/hyperlink" Target="https://www.blender.org"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5.png"/><Relationship Id="rId9" Type="http://schemas.openxmlformats.org/officeDocument/2006/relationships/hyperlink" Target="https://www.fashionupproject.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www.fashionupproject.com" TargetMode="External"/><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youtube.com/watch?v=bnRjybA35Zg" TargetMode="External"/><Relationship Id="rId5" Type="http://schemas.openxmlformats.org/officeDocument/2006/relationships/image" Target="../media/image30.jpeg"/><Relationship Id="rId4" Type="http://schemas.openxmlformats.org/officeDocument/2006/relationships/image" Target="../media/image29.sv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youtube.com/watch?v=-O52Js1c5D4" TargetMode="External"/><Relationship Id="rId5" Type="http://schemas.openxmlformats.org/officeDocument/2006/relationships/image" Target="../media/image32.png"/><Relationship Id="rId4" Type="http://schemas.openxmlformats.org/officeDocument/2006/relationships/image" Target="../media/image29.sv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762" y="1019174"/>
            <a:ext cx="18297525" cy="9525"/>
            <a:chOff x="0" y="0"/>
            <a:chExt cx="24396700" cy="12700"/>
          </a:xfrm>
        </p:grpSpPr>
        <p:sp>
          <p:nvSpPr>
            <p:cNvPr id="3" name="Freeform 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6" name="Freeform 6"/>
          <p:cNvSpPr/>
          <p:nvPr/>
        </p:nvSpPr>
        <p:spPr>
          <a:xfrm>
            <a:off x="7751895" y="1028700"/>
            <a:ext cx="9482623" cy="9258300"/>
          </a:xfrm>
          <a:custGeom>
            <a:avLst/>
            <a:gdLst/>
            <a:ahLst/>
            <a:cxnLst/>
            <a:rect l="l" t="t" r="r" b="b"/>
            <a:pathLst>
              <a:path w="9482623" h="9258300">
                <a:moveTo>
                  <a:pt x="0" y="0"/>
                </a:moveTo>
                <a:lnTo>
                  <a:pt x="9482623" y="0"/>
                </a:lnTo>
                <a:lnTo>
                  <a:pt x="9482623" y="9258300"/>
                </a:lnTo>
                <a:lnTo>
                  <a:pt x="0" y="9258300"/>
                </a:lnTo>
                <a:lnTo>
                  <a:pt x="0" y="0"/>
                </a:lnTo>
                <a:close/>
              </a:path>
            </a:pathLst>
          </a:custGeom>
          <a:blipFill>
            <a:blip r:embed="rId6"/>
            <a:stretch>
              <a:fillRect t="-1210" b="-1212"/>
            </a:stretch>
          </a:blipFill>
        </p:spPr>
        <p:txBody>
          <a:bodyPr/>
          <a:lstStyle/>
          <a:p>
            <a:endParaRPr lang="it-IT"/>
          </a:p>
        </p:txBody>
      </p:sp>
      <p:grpSp>
        <p:nvGrpSpPr>
          <p:cNvPr id="7" name="Group 7"/>
          <p:cNvGrpSpPr/>
          <p:nvPr/>
        </p:nvGrpSpPr>
        <p:grpSpPr>
          <a:xfrm>
            <a:off x="13662188" y="268369"/>
            <a:ext cx="2675477" cy="559152"/>
            <a:chOff x="0" y="0"/>
            <a:chExt cx="3567303" cy="745536"/>
          </a:xfrm>
        </p:grpSpPr>
        <p:sp>
          <p:nvSpPr>
            <p:cNvPr id="8" name="Freeform 8"/>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l="-60" r="-60" b="-6"/>
              </a:stretch>
            </a:blipFill>
          </p:spPr>
          <p:txBody>
            <a:bodyPr/>
            <a:lstStyle/>
            <a:p>
              <a:endParaRPr lang="it-IT"/>
            </a:p>
          </p:txBody>
        </p:sp>
      </p:grpSp>
      <p:sp>
        <p:nvSpPr>
          <p:cNvPr id="9" name="TextBox 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0" name="TextBox 10"/>
          <p:cNvSpPr txBox="1"/>
          <p:nvPr/>
        </p:nvSpPr>
        <p:spPr>
          <a:xfrm>
            <a:off x="1028700" y="4950923"/>
            <a:ext cx="6774163" cy="1304399"/>
          </a:xfrm>
          <a:prstGeom prst="rect">
            <a:avLst/>
          </a:prstGeom>
        </p:spPr>
        <p:txBody>
          <a:bodyPr lIns="0" tIns="0" rIns="0" bIns="0" rtlCol="0" anchor="t">
            <a:spAutoFit/>
          </a:bodyPr>
          <a:lstStyle/>
          <a:p>
            <a:pPr algn="l">
              <a:lnSpc>
                <a:spcPts val="10656"/>
              </a:lnSpc>
            </a:pPr>
            <a:r>
              <a:rPr lang="en-US" sz="9600">
                <a:solidFill>
                  <a:srgbClr val="1E2328"/>
                </a:solidFill>
                <a:latin typeface="DM Serif Display"/>
                <a:ea typeface="DM Serif Display"/>
                <a:cs typeface="DM Serif Display"/>
                <a:sym typeface="DM Serif Display"/>
              </a:rPr>
              <a:t>UNIT 4</a:t>
            </a:r>
          </a:p>
        </p:txBody>
      </p:sp>
      <p:sp>
        <p:nvSpPr>
          <p:cNvPr id="11" name="TextBox 11"/>
          <p:cNvSpPr txBox="1"/>
          <p:nvPr/>
        </p:nvSpPr>
        <p:spPr>
          <a:xfrm>
            <a:off x="1028700" y="2764361"/>
            <a:ext cx="6682774" cy="1613535"/>
          </a:xfrm>
          <a:prstGeom prst="rect">
            <a:avLst/>
          </a:prstGeom>
        </p:spPr>
        <p:txBody>
          <a:bodyPr lIns="0" tIns="0" rIns="0" bIns="0" rtlCol="0" anchor="t">
            <a:spAutoFit/>
          </a:bodyPr>
          <a:lstStyle/>
          <a:p>
            <a:pPr algn="l">
              <a:lnSpc>
                <a:spcPts val="13320"/>
              </a:lnSpc>
            </a:pPr>
            <a:r>
              <a:rPr lang="en-US" sz="12000">
                <a:solidFill>
                  <a:srgbClr val="CFCF5A"/>
                </a:solidFill>
                <a:latin typeface="DM Serif Display"/>
                <a:ea typeface="DM Serif Display"/>
                <a:cs typeface="DM Serif Display"/>
                <a:sym typeface="DM Serif Display"/>
              </a:rPr>
              <a:t>Module 6</a:t>
            </a:r>
          </a:p>
        </p:txBody>
      </p:sp>
      <p:sp>
        <p:nvSpPr>
          <p:cNvPr id="12" name="TextBox 12"/>
          <p:cNvSpPr txBox="1"/>
          <p:nvPr/>
        </p:nvSpPr>
        <p:spPr>
          <a:xfrm>
            <a:off x="1053482" y="6338938"/>
            <a:ext cx="4484573" cy="1794146"/>
          </a:xfrm>
          <a:prstGeom prst="rect">
            <a:avLst/>
          </a:prstGeom>
        </p:spPr>
        <p:txBody>
          <a:bodyPr wrap="square" lIns="0" tIns="0" rIns="0" bIns="0" rtlCol="0" anchor="t">
            <a:spAutoFit/>
          </a:bodyPr>
          <a:lstStyle/>
          <a:p>
            <a:pPr algn="l">
              <a:lnSpc>
                <a:spcPts val="4800"/>
              </a:lnSpc>
            </a:pPr>
            <a:r>
              <a:rPr lang="en-US" sz="3200" dirty="0">
                <a:solidFill>
                  <a:srgbClr val="1E2328"/>
                </a:solidFill>
                <a:latin typeface="Montserrat"/>
                <a:ea typeface="Montserrat"/>
                <a:cs typeface="Montserrat"/>
                <a:sym typeface="Montserrat"/>
              </a:rPr>
              <a:t>TECHNICAL FOCUS ON BLENDER</a:t>
            </a:r>
          </a:p>
          <a:p>
            <a:pPr algn="l">
              <a:lnSpc>
                <a:spcPts val="4800"/>
              </a:lnSpc>
            </a:pPr>
            <a:endParaRPr lang="en-US" sz="3200" dirty="0">
              <a:solidFill>
                <a:srgbClr val="1E2328"/>
              </a:solidFill>
              <a:latin typeface="Montserrat"/>
              <a:ea typeface="Montserrat"/>
              <a:cs typeface="Montserrat"/>
              <a:sym typeface="Montserrat"/>
            </a:endParaRPr>
          </a:p>
        </p:txBody>
      </p:sp>
      <p:grpSp>
        <p:nvGrpSpPr>
          <p:cNvPr id="13" name="Group 13"/>
          <p:cNvGrpSpPr/>
          <p:nvPr/>
        </p:nvGrpSpPr>
        <p:grpSpPr>
          <a:xfrm>
            <a:off x="16670569" y="-4762"/>
            <a:ext cx="9525" cy="10296525"/>
            <a:chOff x="0" y="0"/>
            <a:chExt cx="12700" cy="13728700"/>
          </a:xfrm>
        </p:grpSpPr>
        <p:sp>
          <p:nvSpPr>
            <p:cNvPr id="14" name="Freeform 14"/>
            <p:cNvSpPr/>
            <p:nvPr/>
          </p:nvSpPr>
          <p:spPr>
            <a:xfrm>
              <a:off x="0" y="635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txBody>
            <a:bodyPr/>
            <a:lstStyle/>
            <a:p>
              <a:endParaRPr lang="it-IT"/>
            </a:p>
          </p:txBody>
        </p:sp>
      </p:grpSp>
      <p:sp>
        <p:nvSpPr>
          <p:cNvPr id="15" name="TextBox 15"/>
          <p:cNvSpPr txBox="1"/>
          <p:nvPr/>
        </p:nvSpPr>
        <p:spPr>
          <a:xfrm rot="16200000">
            <a:off x="15831000" y="7548008"/>
            <a:ext cx="330133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
        <p:nvSpPr>
          <p:cNvPr id="16" name="TextBox 11">
            <a:extLst>
              <a:ext uri="{FF2B5EF4-FFF2-40B4-BE49-F238E27FC236}">
                <a16:creationId xmlns:a16="http://schemas.microsoft.com/office/drawing/2014/main" id="{0E620C65-E561-9B5A-77B3-FEF7144B1F7A}"/>
              </a:ext>
            </a:extLst>
          </p:cNvPr>
          <p:cNvSpPr txBox="1"/>
          <p:nvPr/>
        </p:nvSpPr>
        <p:spPr>
          <a:xfrm>
            <a:off x="1284653" y="9604358"/>
            <a:ext cx="6546439" cy="387094"/>
          </a:xfrm>
          <a:prstGeom prst="rect">
            <a:avLst/>
          </a:prstGeom>
        </p:spPr>
        <p:txBody>
          <a:bodyPr wrap="square" lIns="0" tIns="0" rIns="0" bIns="0" rtlCol="0" anchor="t">
            <a:spAutoFit/>
          </a:bodyPr>
          <a:lstStyle/>
          <a:p>
            <a:pPr>
              <a:lnSpc>
                <a:spcPts val="3299"/>
              </a:lnSpc>
            </a:pPr>
            <a:r>
              <a:rPr lang="en-US" sz="2199" dirty="0">
                <a:solidFill>
                  <a:schemeClr val="bg1"/>
                </a:solidFill>
                <a:latin typeface="Montserrat"/>
                <a:ea typeface="Montserrat"/>
                <a:cs typeface="Montserrat"/>
                <a:sym typeface="Montserrat"/>
              </a:rPr>
              <a:t>Duration: 4 hours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txBody>
            <a:bodyPr/>
            <a:lstStyle/>
            <a:p>
              <a:endParaRPr lang="it-IT"/>
            </a:p>
          </p:txBody>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26" name="TextBox 26"/>
          <p:cNvSpPr txBox="1"/>
          <p:nvPr/>
        </p:nvSpPr>
        <p:spPr>
          <a:xfrm>
            <a:off x="13790579" y="329406"/>
            <a:ext cx="2756219" cy="374625"/>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27" name="TextBox 27"/>
          <p:cNvSpPr txBox="1"/>
          <p:nvPr/>
        </p:nvSpPr>
        <p:spPr>
          <a:xfrm>
            <a:off x="1031566" y="1658178"/>
            <a:ext cx="7394052" cy="15621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1 - Sketching a basic 3D garment</a:t>
            </a:r>
          </a:p>
        </p:txBody>
      </p:sp>
      <p:sp>
        <p:nvSpPr>
          <p:cNvPr id="28" name="TextBox 28"/>
          <p:cNvSpPr txBox="1"/>
          <p:nvPr/>
        </p:nvSpPr>
        <p:spPr>
          <a:xfrm>
            <a:off x="1031566" y="4144669"/>
            <a:ext cx="9231408" cy="4069118"/>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Use Blender’s drawing tools to outline a garment shape in 3D.</a:t>
            </a:r>
          </a:p>
          <a:p>
            <a:pPr algn="l">
              <a:lnSpc>
                <a:spcPts val="3299"/>
              </a:lnSpc>
            </a:pPr>
            <a:endParaRPr lang="en-US" sz="2199">
              <a:solidFill>
                <a:srgbClr val="1E2328"/>
              </a:solidFill>
              <a:latin typeface="Montserrat"/>
              <a:ea typeface="Montserrat"/>
              <a:cs typeface="Montserrat"/>
              <a:sym typeface="Montserrat"/>
            </a:endParaRPr>
          </a:p>
          <a:p>
            <a:pPr algn="l">
              <a:lnSpc>
                <a:spcPts val="3298"/>
              </a:lnSpc>
            </a:pPr>
            <a:r>
              <a:rPr lang="en-US" sz="2199">
                <a:solidFill>
                  <a:srgbClr val="1E2328"/>
                </a:solidFill>
                <a:latin typeface="Montserrat"/>
                <a:ea typeface="Montserrat"/>
                <a:cs typeface="Montserrat"/>
                <a:sym typeface="Montserrat"/>
              </a:rPr>
              <a:t>Instructions:</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AutoNum type="arabicPeriod"/>
            </a:pPr>
            <a:r>
              <a:rPr lang="en-US" sz="2199">
                <a:solidFill>
                  <a:srgbClr val="1E2328"/>
                </a:solidFill>
                <a:latin typeface="Montserrat"/>
                <a:ea typeface="Montserrat"/>
                <a:cs typeface="Montserrat"/>
                <a:sym typeface="Montserrat"/>
              </a:rPr>
              <a:t>Open Blender and create a new project.</a:t>
            </a:r>
          </a:p>
          <a:p>
            <a:pPr marL="474764" lvl="1" indent="-237382" algn="l">
              <a:lnSpc>
                <a:spcPts val="3298"/>
              </a:lnSpc>
              <a:buAutoNum type="arabicPeriod"/>
            </a:pPr>
            <a:r>
              <a:rPr lang="en-US" sz="2199">
                <a:solidFill>
                  <a:srgbClr val="1E2328"/>
                </a:solidFill>
                <a:latin typeface="Montserrat"/>
                <a:ea typeface="Montserrat"/>
                <a:cs typeface="Montserrat"/>
                <a:sym typeface="Montserrat"/>
              </a:rPr>
              <a:t>Use the </a:t>
            </a:r>
            <a:r>
              <a:rPr lang="en-US" sz="2199" b="1">
                <a:solidFill>
                  <a:srgbClr val="1E2328"/>
                </a:solidFill>
                <a:latin typeface="Montserrat Bold"/>
                <a:ea typeface="Montserrat Bold"/>
                <a:cs typeface="Montserrat Bold"/>
                <a:sym typeface="Montserrat Bold"/>
              </a:rPr>
              <a:t>Grease Pencil Tool</a:t>
            </a:r>
            <a:r>
              <a:rPr lang="en-US" sz="2199">
                <a:solidFill>
                  <a:srgbClr val="1E2328"/>
                </a:solidFill>
                <a:latin typeface="Montserrat"/>
                <a:ea typeface="Montserrat"/>
                <a:cs typeface="Montserrat"/>
                <a:sym typeface="Montserrat"/>
              </a:rPr>
              <a:t> to sketch a simple garment outline.</a:t>
            </a:r>
          </a:p>
          <a:p>
            <a:pPr marL="474764" lvl="1" indent="-237382" algn="l">
              <a:lnSpc>
                <a:spcPts val="3299"/>
              </a:lnSpc>
              <a:buAutoNum type="arabicPeriod"/>
            </a:pPr>
            <a:r>
              <a:rPr lang="en-US" sz="2199">
                <a:solidFill>
                  <a:srgbClr val="1E2328"/>
                </a:solidFill>
                <a:latin typeface="Montserrat"/>
                <a:ea typeface="Montserrat"/>
                <a:cs typeface="Montserrat"/>
                <a:sym typeface="Montserrat"/>
              </a:rPr>
              <a:t>Convert the sketch into a </a:t>
            </a:r>
            <a:r>
              <a:rPr lang="en-US" sz="2199" b="1">
                <a:solidFill>
                  <a:srgbClr val="1E2328"/>
                </a:solidFill>
                <a:latin typeface="Montserrat Bold"/>
                <a:ea typeface="Montserrat Bold"/>
                <a:cs typeface="Montserrat Bold"/>
                <a:sym typeface="Montserrat Bold"/>
              </a:rPr>
              <a:t>3D form using extrusion</a:t>
            </a:r>
            <a:r>
              <a:rPr lang="en-US" sz="2199">
                <a:solidFill>
                  <a:srgbClr val="1E2328"/>
                </a:solidFill>
                <a:latin typeface="Montserrat"/>
                <a:ea typeface="Montserrat"/>
                <a:cs typeface="Montserrat"/>
                <a:sym typeface="Montserrat"/>
              </a:rPr>
              <a:t>.</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1" name="TextBox 31"/>
          <p:cNvSpPr txBox="1"/>
          <p:nvPr/>
        </p:nvSpPr>
        <p:spPr>
          <a:xfrm>
            <a:off x="3898337" y="8739613"/>
            <a:ext cx="7070629" cy="382943"/>
          </a:xfrm>
          <a:prstGeom prst="rect">
            <a:avLst/>
          </a:prstGeom>
        </p:spPr>
        <p:txBody>
          <a:bodyPr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8" tooltip="https://www.youtube.com/watch?v=vN6z7-EChIw"/>
              </a:rPr>
              <a:t>https://www.youtube.com/watch?v=vN6z7-EChIw</a:t>
            </a:r>
          </a:p>
        </p:txBody>
      </p:sp>
      <p:sp>
        <p:nvSpPr>
          <p:cNvPr id="32" name="TextBox 32"/>
          <p:cNvSpPr txBox="1"/>
          <p:nvPr/>
        </p:nvSpPr>
        <p:spPr>
          <a:xfrm rot="16200000">
            <a:off x="1584624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9" tooltip="https://www.fashionupproject.com"/>
              </a:rPr>
              <a:t>www.fashionupproject.com</a:t>
            </a:r>
            <a:endParaRPr lang="en-US" sz="1800" u="sng">
              <a:solidFill>
                <a:srgbClr val="1E2328"/>
              </a:solidFill>
              <a:latin typeface="Montserrat"/>
              <a:ea typeface="Montserrat"/>
              <a:cs typeface="Montserrat"/>
              <a:sym typeface="Montserrat"/>
              <a:hlinkClick r:id="rId9" tooltip="https://www.fashionupproject.com"/>
            </a:endParaRPr>
          </a:p>
        </p:txBody>
      </p:sp>
      <p:grpSp>
        <p:nvGrpSpPr>
          <p:cNvPr id="33" name="Ομάδα 32">
            <a:extLst>
              <a:ext uri="{FF2B5EF4-FFF2-40B4-BE49-F238E27FC236}">
                <a16:creationId xmlns:a16="http://schemas.microsoft.com/office/drawing/2014/main" id="{0004FBC3-D406-D6A5-1CA3-775F255EB7F7}"/>
              </a:ext>
            </a:extLst>
          </p:cNvPr>
          <p:cNvGrpSpPr/>
          <p:nvPr/>
        </p:nvGrpSpPr>
        <p:grpSpPr>
          <a:xfrm>
            <a:off x="1031566" y="8636790"/>
            <a:ext cx="2716896" cy="699514"/>
            <a:chOff x="2939574" y="7349603"/>
            <a:chExt cx="2716896" cy="699514"/>
          </a:xfrm>
        </p:grpSpPr>
        <p:sp>
          <p:nvSpPr>
            <p:cNvPr id="34" name="Freeform 22">
              <a:extLst>
                <a:ext uri="{FF2B5EF4-FFF2-40B4-BE49-F238E27FC236}">
                  <a16:creationId xmlns:a16="http://schemas.microsoft.com/office/drawing/2014/main" id="{A31F4817-C452-C435-DA01-065EFEADDD4D}"/>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35" name="Group 24">
              <a:extLst>
                <a:ext uri="{FF2B5EF4-FFF2-40B4-BE49-F238E27FC236}">
                  <a16:creationId xmlns:a16="http://schemas.microsoft.com/office/drawing/2014/main" id="{0F9033BF-0E5D-2672-09C5-BFAAD63BD81C}"/>
                </a:ext>
              </a:extLst>
            </p:cNvPr>
            <p:cNvGrpSpPr/>
            <p:nvPr/>
          </p:nvGrpSpPr>
          <p:grpSpPr>
            <a:xfrm>
              <a:off x="2939574" y="7417785"/>
              <a:ext cx="1676946" cy="563150"/>
              <a:chOff x="0" y="0"/>
              <a:chExt cx="2235927" cy="750867"/>
            </a:xfrm>
          </p:grpSpPr>
          <p:grpSp>
            <p:nvGrpSpPr>
              <p:cNvPr id="36" name="Group 25">
                <a:extLst>
                  <a:ext uri="{FF2B5EF4-FFF2-40B4-BE49-F238E27FC236}">
                    <a16:creationId xmlns:a16="http://schemas.microsoft.com/office/drawing/2014/main" id="{A2A56DF9-A504-A9F1-E6C1-FC7391DC817C}"/>
                  </a:ext>
                </a:extLst>
              </p:cNvPr>
              <p:cNvGrpSpPr/>
              <p:nvPr/>
            </p:nvGrpSpPr>
            <p:grpSpPr>
              <a:xfrm>
                <a:off x="0" y="0"/>
                <a:ext cx="2235927" cy="750867"/>
                <a:chOff x="0" y="0"/>
                <a:chExt cx="742713" cy="249417"/>
              </a:xfrm>
            </p:grpSpPr>
            <p:sp>
              <p:nvSpPr>
                <p:cNvPr id="38" name="Freeform 26">
                  <a:extLst>
                    <a:ext uri="{FF2B5EF4-FFF2-40B4-BE49-F238E27FC236}">
                      <a16:creationId xmlns:a16="http://schemas.microsoft.com/office/drawing/2014/main" id="{1F796428-73E9-53F2-24F6-C29CEA5BEB87}"/>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39" name="TextBox 27">
                  <a:extLst>
                    <a:ext uri="{FF2B5EF4-FFF2-40B4-BE49-F238E27FC236}">
                      <a16:creationId xmlns:a16="http://schemas.microsoft.com/office/drawing/2014/main" id="{7153F5D5-7FF7-6F1F-4391-820D85A12C7C}"/>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37" name="TextBox 28">
                <a:extLst>
                  <a:ext uri="{FF2B5EF4-FFF2-40B4-BE49-F238E27FC236}">
                    <a16:creationId xmlns:a16="http://schemas.microsoft.com/office/drawing/2014/main" id="{C9726D3B-4371-C87E-1C60-4055B32EC6B7}"/>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txBody>
            <a:bodyPr/>
            <a:lstStyle/>
            <a:p>
              <a:endParaRPr lang="it-IT"/>
            </a:p>
          </p:txBody>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26" name="TextBox 26"/>
          <p:cNvSpPr txBox="1"/>
          <p:nvPr/>
        </p:nvSpPr>
        <p:spPr>
          <a:xfrm>
            <a:off x="13790579" y="329406"/>
            <a:ext cx="2756219" cy="374625"/>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27" name="TextBox 27"/>
          <p:cNvSpPr txBox="1"/>
          <p:nvPr/>
        </p:nvSpPr>
        <p:spPr>
          <a:xfrm>
            <a:off x="982946" y="1383675"/>
            <a:ext cx="8318456" cy="2324100"/>
          </a:xfrm>
          <a:prstGeom prst="rect">
            <a:avLst/>
          </a:prstGeom>
        </p:spPr>
        <p:txBody>
          <a:bodyPr wrap="square"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1 - part 2 Converting sketches into 3D Models</a:t>
            </a:r>
          </a:p>
        </p:txBody>
      </p:sp>
      <p:sp>
        <p:nvSpPr>
          <p:cNvPr id="28" name="TextBox 28"/>
          <p:cNvSpPr txBox="1"/>
          <p:nvPr/>
        </p:nvSpPr>
        <p:spPr>
          <a:xfrm>
            <a:off x="1031566" y="4144669"/>
            <a:ext cx="9231408" cy="284039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Transform a 2D sketch into a 3D garment using modeling tools.</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Font typeface="Arial"/>
              <a:buChar char="•"/>
            </a:pPr>
            <a:r>
              <a:rPr lang="en-US" sz="2199" b="1">
                <a:solidFill>
                  <a:srgbClr val="1E2328"/>
                </a:solidFill>
                <a:latin typeface="Montserrat Bold"/>
                <a:ea typeface="Montserrat Bold"/>
                <a:cs typeface="Montserrat Bold"/>
                <a:sym typeface="Montserrat Bold"/>
              </a:rPr>
              <a:t>Extrude and shape</a:t>
            </a: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the sketch</a:t>
            </a:r>
            <a:r>
              <a:rPr lang="en-US" sz="2199">
                <a:solidFill>
                  <a:srgbClr val="1E2328"/>
                </a:solidFill>
                <a:latin typeface="Montserrat"/>
                <a:ea typeface="Montserrat"/>
                <a:cs typeface="Montserrat"/>
                <a:sym typeface="Montserrat"/>
              </a:rPr>
              <a:t> to create a 3D object.</a:t>
            </a: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Adjust </a:t>
            </a:r>
            <a:r>
              <a:rPr lang="en-US" sz="2199" b="1">
                <a:solidFill>
                  <a:srgbClr val="1E2328"/>
                </a:solidFill>
                <a:latin typeface="Montserrat Bold"/>
                <a:ea typeface="Montserrat Bold"/>
                <a:cs typeface="Montserrat Bold"/>
                <a:sym typeface="Montserrat Bold"/>
              </a:rPr>
              <a:t>edges and proportions</a:t>
            </a:r>
            <a:r>
              <a:rPr lang="en-US" sz="2199">
                <a:solidFill>
                  <a:srgbClr val="1E2328"/>
                </a:solidFill>
                <a:latin typeface="Montserrat"/>
                <a:ea typeface="Montserrat"/>
                <a:cs typeface="Montserrat"/>
                <a:sym typeface="Montserrat"/>
              </a:rPr>
              <a:t> for garment accuracy.</a:t>
            </a:r>
          </a:p>
          <a:p>
            <a:pPr marL="474764" lvl="1" indent="-237382" algn="l">
              <a:lnSpc>
                <a:spcPts val="3299"/>
              </a:lnSpc>
              <a:buFont typeface="Arial"/>
              <a:buChar char="•"/>
            </a:pPr>
            <a:r>
              <a:rPr lang="en-US" sz="2199">
                <a:solidFill>
                  <a:srgbClr val="1E2328"/>
                </a:solidFill>
                <a:latin typeface="Montserrat"/>
                <a:ea typeface="Montserrat"/>
                <a:cs typeface="Montserrat"/>
                <a:sym typeface="Montserrat"/>
              </a:rPr>
              <a:t>Apply </a:t>
            </a:r>
            <a:r>
              <a:rPr lang="en-US" sz="2199" b="1">
                <a:solidFill>
                  <a:srgbClr val="1E2328"/>
                </a:solidFill>
                <a:latin typeface="Montserrat Bold"/>
                <a:ea typeface="Montserrat Bold"/>
                <a:cs typeface="Montserrat Bold"/>
                <a:sym typeface="Montserrat Bold"/>
              </a:rPr>
              <a:t>mirror symmetry </a:t>
            </a:r>
            <a:r>
              <a:rPr lang="en-US" sz="2199">
                <a:solidFill>
                  <a:srgbClr val="1E2328"/>
                </a:solidFill>
                <a:latin typeface="Montserrat"/>
                <a:ea typeface="Montserrat"/>
                <a:cs typeface="Montserrat"/>
                <a:sym typeface="Montserrat"/>
              </a:rPr>
              <a:t>for balanced design.</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1" name="TextBox 31"/>
          <p:cNvSpPr txBox="1"/>
          <p:nvPr/>
        </p:nvSpPr>
        <p:spPr>
          <a:xfrm>
            <a:off x="3934026" y="8738616"/>
            <a:ext cx="7070629" cy="382943"/>
          </a:xfrm>
          <a:prstGeom prst="rect">
            <a:avLst/>
          </a:prstGeom>
        </p:spPr>
        <p:txBody>
          <a:bodyPr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8" tooltip="https://www.youtube.com/watch?v=suB0S6IdrLg"/>
              </a:rPr>
              <a:t>https://www.youtube.com/watch?v=suB0S6IdrLg</a:t>
            </a:r>
          </a:p>
        </p:txBody>
      </p:sp>
      <p:sp>
        <p:nvSpPr>
          <p:cNvPr id="32" name="TextBox 32"/>
          <p:cNvSpPr txBox="1"/>
          <p:nvPr/>
        </p:nvSpPr>
        <p:spPr>
          <a:xfrm rot="16200000">
            <a:off x="15907200" y="7400819"/>
            <a:ext cx="3164170" cy="550792"/>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9" tooltip="https://www.fashionupproject.com"/>
              </a:rPr>
              <a:t>www.fashionupproject.com</a:t>
            </a:r>
            <a:endParaRPr lang="en-US" sz="1800" u="sng">
              <a:solidFill>
                <a:srgbClr val="1E2328"/>
              </a:solidFill>
              <a:latin typeface="Montserrat"/>
              <a:ea typeface="Montserrat"/>
              <a:cs typeface="Montserrat"/>
              <a:sym typeface="Montserrat"/>
              <a:hlinkClick r:id="rId9" tooltip="https://www.fashionupproject.com"/>
            </a:endParaRPr>
          </a:p>
        </p:txBody>
      </p:sp>
      <p:grpSp>
        <p:nvGrpSpPr>
          <p:cNvPr id="33" name="Ομάδα 32">
            <a:extLst>
              <a:ext uri="{FF2B5EF4-FFF2-40B4-BE49-F238E27FC236}">
                <a16:creationId xmlns:a16="http://schemas.microsoft.com/office/drawing/2014/main" id="{7D552BC9-694E-BD05-7769-E3AD4F0480B9}"/>
              </a:ext>
            </a:extLst>
          </p:cNvPr>
          <p:cNvGrpSpPr/>
          <p:nvPr/>
        </p:nvGrpSpPr>
        <p:grpSpPr>
          <a:xfrm>
            <a:off x="1031566" y="8636790"/>
            <a:ext cx="2716896" cy="699514"/>
            <a:chOff x="2939574" y="7349603"/>
            <a:chExt cx="2716896" cy="699514"/>
          </a:xfrm>
        </p:grpSpPr>
        <p:sp>
          <p:nvSpPr>
            <p:cNvPr id="34" name="Freeform 22">
              <a:extLst>
                <a:ext uri="{FF2B5EF4-FFF2-40B4-BE49-F238E27FC236}">
                  <a16:creationId xmlns:a16="http://schemas.microsoft.com/office/drawing/2014/main" id="{0E90D477-1D00-3347-8020-1F54B10A9213}"/>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35" name="Group 24">
              <a:extLst>
                <a:ext uri="{FF2B5EF4-FFF2-40B4-BE49-F238E27FC236}">
                  <a16:creationId xmlns:a16="http://schemas.microsoft.com/office/drawing/2014/main" id="{6EBC12CB-7213-ABE3-3977-6350691F8C9E}"/>
                </a:ext>
              </a:extLst>
            </p:cNvPr>
            <p:cNvGrpSpPr/>
            <p:nvPr/>
          </p:nvGrpSpPr>
          <p:grpSpPr>
            <a:xfrm>
              <a:off x="2939574" y="7417785"/>
              <a:ext cx="1676946" cy="563150"/>
              <a:chOff x="0" y="0"/>
              <a:chExt cx="2235927" cy="750867"/>
            </a:xfrm>
          </p:grpSpPr>
          <p:grpSp>
            <p:nvGrpSpPr>
              <p:cNvPr id="36" name="Group 25">
                <a:extLst>
                  <a:ext uri="{FF2B5EF4-FFF2-40B4-BE49-F238E27FC236}">
                    <a16:creationId xmlns:a16="http://schemas.microsoft.com/office/drawing/2014/main" id="{61D4F418-8116-9105-0AFB-193F6E3FFB9F}"/>
                  </a:ext>
                </a:extLst>
              </p:cNvPr>
              <p:cNvGrpSpPr/>
              <p:nvPr/>
            </p:nvGrpSpPr>
            <p:grpSpPr>
              <a:xfrm>
                <a:off x="0" y="0"/>
                <a:ext cx="2235927" cy="750867"/>
                <a:chOff x="0" y="0"/>
                <a:chExt cx="742713" cy="249417"/>
              </a:xfrm>
            </p:grpSpPr>
            <p:sp>
              <p:nvSpPr>
                <p:cNvPr id="38" name="Freeform 26">
                  <a:extLst>
                    <a:ext uri="{FF2B5EF4-FFF2-40B4-BE49-F238E27FC236}">
                      <a16:creationId xmlns:a16="http://schemas.microsoft.com/office/drawing/2014/main" id="{D68BE688-198F-1414-5D05-F9015E8A62C3}"/>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39" name="TextBox 27">
                  <a:extLst>
                    <a:ext uri="{FF2B5EF4-FFF2-40B4-BE49-F238E27FC236}">
                      <a16:creationId xmlns:a16="http://schemas.microsoft.com/office/drawing/2014/main" id="{70C5BCAC-A722-D1CC-C765-5621936B06C1}"/>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37" name="TextBox 28">
                <a:extLst>
                  <a:ext uri="{FF2B5EF4-FFF2-40B4-BE49-F238E27FC236}">
                    <a16:creationId xmlns:a16="http://schemas.microsoft.com/office/drawing/2014/main" id="{3E792CC7-6983-4ABF-EC4E-821CB963E347}"/>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txBody>
            <a:bodyPr/>
            <a:lstStyle/>
            <a:p>
              <a:endParaRPr lang="it-IT"/>
            </a:p>
          </p:txBody>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26" name="TextBox 26"/>
          <p:cNvSpPr txBox="1"/>
          <p:nvPr/>
        </p:nvSpPr>
        <p:spPr>
          <a:xfrm>
            <a:off x="13790579" y="329406"/>
            <a:ext cx="2756219" cy="374625"/>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27" name="TextBox 27"/>
          <p:cNvSpPr txBox="1"/>
          <p:nvPr/>
        </p:nvSpPr>
        <p:spPr>
          <a:xfrm>
            <a:off x="940422" y="1741151"/>
            <a:ext cx="7394052" cy="15621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2 - Adding details &amp; refinements</a:t>
            </a:r>
          </a:p>
        </p:txBody>
      </p:sp>
      <p:sp>
        <p:nvSpPr>
          <p:cNvPr id="28" name="TextBox 28"/>
          <p:cNvSpPr txBox="1"/>
          <p:nvPr/>
        </p:nvSpPr>
        <p:spPr>
          <a:xfrm>
            <a:off x="1031566" y="4411539"/>
            <a:ext cx="9231408" cy="365954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Enhance the 3D garment with seams, folds, and structure.</a:t>
            </a:r>
          </a:p>
          <a:p>
            <a:pPr algn="l">
              <a:lnSpc>
                <a:spcPts val="3298"/>
              </a:lnSpc>
            </a:pPr>
            <a:endParaRPr lang="en-US" sz="2199">
              <a:solidFill>
                <a:srgbClr val="1E2328"/>
              </a:solidFill>
              <a:latin typeface="Montserrat"/>
              <a:ea typeface="Montserrat"/>
              <a:cs typeface="Montserrat"/>
              <a:sym typeface="Montserrat"/>
            </a:endParaRPr>
          </a:p>
          <a:p>
            <a:pPr algn="l">
              <a:lnSpc>
                <a:spcPts val="3298"/>
              </a:lnSpc>
            </a:pPr>
            <a:r>
              <a:rPr lang="en-US" sz="2199">
                <a:solidFill>
                  <a:srgbClr val="1E2328"/>
                </a:solidFill>
                <a:latin typeface="Montserrat"/>
                <a:ea typeface="Montserrat"/>
                <a:cs typeface="Montserrat"/>
                <a:sym typeface="Montserrat"/>
              </a:rPr>
              <a:t>Instructions:</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Add stitching lines</a:t>
            </a:r>
            <a:r>
              <a:rPr lang="en-US" sz="2199">
                <a:solidFill>
                  <a:srgbClr val="1E2328"/>
                </a:solidFill>
                <a:latin typeface="Montserrat"/>
                <a:ea typeface="Montserrat"/>
                <a:cs typeface="Montserrat"/>
                <a:sym typeface="Montserrat"/>
              </a:rPr>
              <a:t> using Blender’s </a:t>
            </a:r>
            <a:r>
              <a:rPr lang="en-US" sz="2199" u="sng">
                <a:solidFill>
                  <a:srgbClr val="1E2328"/>
                </a:solidFill>
                <a:latin typeface="Montserrat"/>
                <a:ea typeface="Montserrat"/>
                <a:cs typeface="Montserrat"/>
                <a:sym typeface="Montserrat"/>
              </a:rPr>
              <a:t>sculpting tools</a:t>
            </a:r>
            <a:r>
              <a:rPr lang="en-US" sz="2199">
                <a:solidFill>
                  <a:srgbClr val="1E2328"/>
                </a:solidFill>
                <a:latin typeface="Montserrat"/>
                <a:ea typeface="Montserrat"/>
                <a:cs typeface="Montserrat"/>
                <a:sym typeface="Montserrat"/>
              </a:rPr>
              <a:t>.</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Create fabric folds</a:t>
            </a:r>
            <a:r>
              <a:rPr lang="en-US" sz="2199">
                <a:solidFill>
                  <a:srgbClr val="1E2328"/>
                </a:solidFill>
                <a:latin typeface="Montserrat"/>
                <a:ea typeface="Montserrat"/>
                <a:cs typeface="Montserrat"/>
                <a:sym typeface="Montserrat"/>
              </a:rPr>
              <a:t> by manipulating mesh details.</a:t>
            </a:r>
          </a:p>
          <a:p>
            <a:pPr marL="474764" lvl="1" indent="-237382" algn="l">
              <a:lnSpc>
                <a:spcPts val="3299"/>
              </a:lnSpc>
              <a:buAutoNum type="arabicPeriod"/>
            </a:pPr>
            <a:r>
              <a:rPr lang="en-US" sz="2199" b="1">
                <a:solidFill>
                  <a:srgbClr val="1E2328"/>
                </a:solidFill>
                <a:latin typeface="Montserrat Bold"/>
                <a:ea typeface="Montserrat Bold"/>
                <a:cs typeface="Montserrat Bold"/>
                <a:sym typeface="Montserrat Bold"/>
              </a:rPr>
              <a:t>Smooth edges</a:t>
            </a:r>
            <a:r>
              <a:rPr lang="en-US" sz="2199">
                <a:solidFill>
                  <a:srgbClr val="1E2328"/>
                </a:solidFill>
                <a:latin typeface="Montserrat"/>
                <a:ea typeface="Montserrat"/>
                <a:cs typeface="Montserrat"/>
                <a:sym typeface="Montserrat"/>
              </a:rPr>
              <a:t> and refine proportions for realism.</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0" name="TextBox 30"/>
          <p:cNvSpPr txBox="1"/>
          <p:nvPr/>
        </p:nvSpPr>
        <p:spPr>
          <a:xfrm rot="16200000">
            <a:off x="15853860" y="7488543"/>
            <a:ext cx="32708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1814819" y="2052637"/>
            <a:ext cx="4415781" cy="7209712"/>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4" name="Freeform 14"/>
          <p:cNvSpPr/>
          <p:nvPr/>
        </p:nvSpPr>
        <p:spPr>
          <a:xfrm>
            <a:off x="8644255" y="4182225"/>
            <a:ext cx="7359563" cy="4139754"/>
          </a:xfrm>
          <a:custGeom>
            <a:avLst/>
            <a:gdLst/>
            <a:ahLst/>
            <a:cxnLst/>
            <a:rect l="l" t="t" r="r" b="b"/>
            <a:pathLst>
              <a:path w="7359563" h="4139754">
                <a:moveTo>
                  <a:pt x="0" y="0"/>
                </a:moveTo>
                <a:lnTo>
                  <a:pt x="7359563" y="0"/>
                </a:lnTo>
                <a:lnTo>
                  <a:pt x="7359563" y="4139754"/>
                </a:lnTo>
                <a:lnTo>
                  <a:pt x="0" y="4139754"/>
                </a:lnTo>
                <a:lnTo>
                  <a:pt x="0" y="0"/>
                </a:lnTo>
                <a:close/>
              </a:path>
            </a:pathLst>
          </a:custGeom>
          <a:blipFill>
            <a:blip r:embed="rId5"/>
            <a:stretch>
              <a:fillRect/>
            </a:stretch>
          </a:blipFill>
        </p:spPr>
        <p:txBody>
          <a:bodyPr/>
          <a:lstStyle/>
          <a:p>
            <a:endParaRPr lang="it-IT"/>
          </a:p>
        </p:txBody>
      </p:sp>
      <p:sp>
        <p:nvSpPr>
          <p:cNvPr id="15" name="TextBox 15"/>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16" name="TextBox 16"/>
          <p:cNvSpPr txBox="1"/>
          <p:nvPr/>
        </p:nvSpPr>
        <p:spPr>
          <a:xfrm>
            <a:off x="1056861" y="1787593"/>
            <a:ext cx="6882836" cy="1677150"/>
          </a:xfrm>
          <a:prstGeom prst="rect">
            <a:avLst/>
          </a:prstGeom>
        </p:spPr>
        <p:txBody>
          <a:bodyPr lIns="0" tIns="0" rIns="0" bIns="0" rtlCol="0" anchor="t">
            <a:spAutoFit/>
          </a:bodyPr>
          <a:lstStyle/>
          <a:p>
            <a:pPr algn="l">
              <a:lnSpc>
                <a:spcPts val="6548"/>
              </a:lnSpc>
            </a:pPr>
            <a:r>
              <a:rPr lang="en-US" sz="5899" dirty="0">
                <a:solidFill>
                  <a:srgbClr val="1E2328"/>
                </a:solidFill>
                <a:latin typeface="DM Serif Display"/>
                <a:ea typeface="DM Serif Display"/>
                <a:cs typeface="DM Serif Display"/>
                <a:sym typeface="DM Serif Display"/>
              </a:rPr>
              <a:t>Customizing materials &amp; textures</a:t>
            </a:r>
          </a:p>
        </p:txBody>
      </p:sp>
      <p:sp>
        <p:nvSpPr>
          <p:cNvPr id="17" name="TextBox 17"/>
          <p:cNvSpPr txBox="1"/>
          <p:nvPr/>
        </p:nvSpPr>
        <p:spPr>
          <a:xfrm>
            <a:off x="1031566" y="4125075"/>
            <a:ext cx="6882836" cy="284039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Apply realistic fabric textures to the garment.</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Import and apply fabric textures (cotton, silk, denim, etc.).</a:t>
            </a: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Adjust material color, transparency, and shine.</a:t>
            </a:r>
          </a:p>
        </p:txBody>
      </p:sp>
      <p:sp>
        <p:nvSpPr>
          <p:cNvPr id="18" name="TextBox 18"/>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a:off x="4051385" y="8402516"/>
            <a:ext cx="7726034" cy="387094"/>
          </a:xfrm>
          <a:prstGeom prst="rect">
            <a:avLst/>
          </a:prstGeom>
        </p:spPr>
        <p:txBody>
          <a:bodyPr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6"/>
              </a:rPr>
              <a:t>https://www.youtube.com/watch?v=muvIS5_sXQo</a:t>
            </a:r>
            <a:r>
              <a:rPr lang="en-US" sz="2199" u="sng" dirty="0">
                <a:solidFill>
                  <a:srgbClr val="1E2328"/>
                </a:solidFill>
                <a:latin typeface="Montserrat"/>
                <a:ea typeface="Montserrat"/>
                <a:cs typeface="Montserrat"/>
                <a:sym typeface="Montserrat"/>
              </a:rPr>
              <a:t> </a:t>
            </a:r>
          </a:p>
        </p:txBody>
      </p:sp>
      <p:sp>
        <p:nvSpPr>
          <p:cNvPr id="20" name="TextBox 20"/>
          <p:cNvSpPr txBox="1"/>
          <p:nvPr/>
        </p:nvSpPr>
        <p:spPr>
          <a:xfrm rot="16200000">
            <a:off x="15823380" y="7464188"/>
            <a:ext cx="331657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grpSp>
        <p:nvGrpSpPr>
          <p:cNvPr id="21" name="Ομάδα 20">
            <a:extLst>
              <a:ext uri="{FF2B5EF4-FFF2-40B4-BE49-F238E27FC236}">
                <a16:creationId xmlns:a16="http://schemas.microsoft.com/office/drawing/2014/main" id="{54222350-4374-773C-10B7-F4214102E181}"/>
              </a:ext>
            </a:extLst>
          </p:cNvPr>
          <p:cNvGrpSpPr/>
          <p:nvPr/>
        </p:nvGrpSpPr>
        <p:grpSpPr>
          <a:xfrm>
            <a:off x="1031565" y="8246306"/>
            <a:ext cx="2716896" cy="699514"/>
            <a:chOff x="2939574" y="7349603"/>
            <a:chExt cx="2716896" cy="699514"/>
          </a:xfrm>
        </p:grpSpPr>
        <p:sp>
          <p:nvSpPr>
            <p:cNvPr id="22" name="Freeform 22">
              <a:extLst>
                <a:ext uri="{FF2B5EF4-FFF2-40B4-BE49-F238E27FC236}">
                  <a16:creationId xmlns:a16="http://schemas.microsoft.com/office/drawing/2014/main" id="{510F6616-163A-D597-D1C2-963D206D0E21}"/>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3" name="Group 24">
              <a:extLst>
                <a:ext uri="{FF2B5EF4-FFF2-40B4-BE49-F238E27FC236}">
                  <a16:creationId xmlns:a16="http://schemas.microsoft.com/office/drawing/2014/main" id="{A43F1EB0-C182-5CE2-A8FB-95DACAC74E56}"/>
                </a:ext>
              </a:extLst>
            </p:cNvPr>
            <p:cNvGrpSpPr/>
            <p:nvPr/>
          </p:nvGrpSpPr>
          <p:grpSpPr>
            <a:xfrm>
              <a:off x="2939574" y="7417785"/>
              <a:ext cx="1676946" cy="563150"/>
              <a:chOff x="0" y="0"/>
              <a:chExt cx="2235927" cy="750867"/>
            </a:xfrm>
          </p:grpSpPr>
          <p:grpSp>
            <p:nvGrpSpPr>
              <p:cNvPr id="24" name="Group 25">
                <a:extLst>
                  <a:ext uri="{FF2B5EF4-FFF2-40B4-BE49-F238E27FC236}">
                    <a16:creationId xmlns:a16="http://schemas.microsoft.com/office/drawing/2014/main" id="{01F754A1-5CA5-A25E-A2D6-DA062F8AB0D1}"/>
                  </a:ext>
                </a:extLst>
              </p:cNvPr>
              <p:cNvGrpSpPr/>
              <p:nvPr/>
            </p:nvGrpSpPr>
            <p:grpSpPr>
              <a:xfrm>
                <a:off x="0" y="0"/>
                <a:ext cx="2235927" cy="750867"/>
                <a:chOff x="0" y="0"/>
                <a:chExt cx="742713" cy="249417"/>
              </a:xfrm>
            </p:grpSpPr>
            <p:sp>
              <p:nvSpPr>
                <p:cNvPr id="26" name="Freeform 26">
                  <a:extLst>
                    <a:ext uri="{FF2B5EF4-FFF2-40B4-BE49-F238E27FC236}">
                      <a16:creationId xmlns:a16="http://schemas.microsoft.com/office/drawing/2014/main" id="{F30C360A-5D56-6F93-1695-F2F25D9399F4}"/>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7" name="TextBox 27">
                  <a:extLst>
                    <a:ext uri="{FF2B5EF4-FFF2-40B4-BE49-F238E27FC236}">
                      <a16:creationId xmlns:a16="http://schemas.microsoft.com/office/drawing/2014/main" id="{37889236-0B3D-D4E2-B147-47A7FF75CC06}"/>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5" name="TextBox 28">
                <a:extLst>
                  <a:ext uri="{FF2B5EF4-FFF2-40B4-BE49-F238E27FC236}">
                    <a16:creationId xmlns:a16="http://schemas.microsoft.com/office/drawing/2014/main" id="{2E782413-E601-E8F7-3750-C54A5A85FF91}"/>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1814819" y="2052637"/>
            <a:ext cx="4415781" cy="7209712"/>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4" name="Freeform 14"/>
          <p:cNvSpPr/>
          <p:nvPr/>
        </p:nvSpPr>
        <p:spPr>
          <a:xfrm>
            <a:off x="8569768" y="3902117"/>
            <a:ext cx="7207023" cy="4053951"/>
          </a:xfrm>
          <a:custGeom>
            <a:avLst/>
            <a:gdLst/>
            <a:ahLst/>
            <a:cxnLst/>
            <a:rect l="l" t="t" r="r" b="b"/>
            <a:pathLst>
              <a:path w="7207023" h="4053951">
                <a:moveTo>
                  <a:pt x="0" y="0"/>
                </a:moveTo>
                <a:lnTo>
                  <a:pt x="7207024" y="0"/>
                </a:lnTo>
                <a:lnTo>
                  <a:pt x="7207024" y="4053951"/>
                </a:lnTo>
                <a:lnTo>
                  <a:pt x="0" y="4053951"/>
                </a:lnTo>
                <a:lnTo>
                  <a:pt x="0" y="0"/>
                </a:lnTo>
                <a:close/>
              </a:path>
            </a:pathLst>
          </a:custGeom>
          <a:blipFill>
            <a:blip r:embed="rId5"/>
            <a:stretch>
              <a:fillRect/>
            </a:stretch>
          </a:blipFill>
        </p:spPr>
        <p:txBody>
          <a:bodyPr/>
          <a:lstStyle/>
          <a:p>
            <a:endParaRPr lang="it-IT"/>
          </a:p>
        </p:txBody>
      </p:sp>
      <p:sp>
        <p:nvSpPr>
          <p:cNvPr id="15" name="TextBox 15"/>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16" name="TextBox 16"/>
          <p:cNvSpPr txBox="1"/>
          <p:nvPr/>
        </p:nvSpPr>
        <p:spPr>
          <a:xfrm>
            <a:off x="1097226" y="1362075"/>
            <a:ext cx="6882836" cy="2505825"/>
          </a:xfrm>
          <a:prstGeom prst="rect">
            <a:avLst/>
          </a:prstGeom>
        </p:spPr>
        <p:txBody>
          <a:bodyPr lIns="0" tIns="0" rIns="0" bIns="0" rtlCol="0" anchor="t">
            <a:spAutoFit/>
          </a:bodyPr>
          <a:lstStyle/>
          <a:p>
            <a:pPr algn="l">
              <a:lnSpc>
                <a:spcPts val="6548"/>
              </a:lnSpc>
            </a:pPr>
            <a:r>
              <a:rPr lang="en-US" sz="5899" dirty="0">
                <a:solidFill>
                  <a:srgbClr val="1E2328"/>
                </a:solidFill>
                <a:latin typeface="DM Serif Display"/>
                <a:ea typeface="DM Serif Display"/>
                <a:cs typeface="DM Serif Display"/>
                <a:sym typeface="DM Serif Display"/>
              </a:rPr>
              <a:t>Importing &amp; customizing avatars for fitting</a:t>
            </a:r>
          </a:p>
        </p:txBody>
      </p:sp>
      <p:sp>
        <p:nvSpPr>
          <p:cNvPr id="17" name="TextBox 17"/>
          <p:cNvSpPr txBox="1"/>
          <p:nvPr/>
        </p:nvSpPr>
        <p:spPr>
          <a:xfrm>
            <a:off x="1031566" y="4125075"/>
            <a:ext cx="6882836" cy="365954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Dress 3D avatars with garments and adjust fit.</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Import an </a:t>
            </a:r>
            <a:r>
              <a:rPr lang="en-US" sz="2199" b="1">
                <a:solidFill>
                  <a:srgbClr val="1E2328"/>
                </a:solidFill>
                <a:latin typeface="Montserrat Bold"/>
                <a:ea typeface="Montserrat Bold"/>
                <a:cs typeface="Montserrat Bold"/>
                <a:sym typeface="Montserrat Bold"/>
              </a:rPr>
              <a:t>avatar mannequin</a:t>
            </a:r>
            <a:r>
              <a:rPr lang="en-US" sz="2199">
                <a:solidFill>
                  <a:srgbClr val="1E2328"/>
                </a:solidFill>
                <a:latin typeface="Montserrat"/>
                <a:ea typeface="Montserrat"/>
                <a:cs typeface="Montserrat"/>
                <a:sym typeface="Montserrat"/>
              </a:rPr>
              <a:t> into Blender.</a:t>
            </a:r>
          </a:p>
          <a:p>
            <a:pPr marL="474764" lvl="1" indent="-237382" algn="l">
              <a:lnSpc>
                <a:spcPts val="3298"/>
              </a:lnSpc>
              <a:buFont typeface="Arial"/>
              <a:buChar char="•"/>
            </a:pPr>
            <a:r>
              <a:rPr lang="en-US" sz="2199" b="1">
                <a:solidFill>
                  <a:srgbClr val="1E2328"/>
                </a:solidFill>
                <a:latin typeface="Montserrat Bold"/>
                <a:ea typeface="Montserrat Bold"/>
                <a:cs typeface="Montserrat Bold"/>
                <a:sym typeface="Montserrat Bold"/>
              </a:rPr>
              <a:t>Align the garment </a:t>
            </a:r>
            <a:r>
              <a:rPr lang="en-US" sz="2199">
                <a:solidFill>
                  <a:srgbClr val="1E2328"/>
                </a:solidFill>
                <a:latin typeface="Montserrat"/>
                <a:ea typeface="Montserrat"/>
                <a:cs typeface="Montserrat"/>
                <a:sym typeface="Montserrat"/>
              </a:rPr>
              <a:t>to the avatar’s shape.</a:t>
            </a: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Adjust fit for </a:t>
            </a:r>
            <a:r>
              <a:rPr lang="en-US" sz="2199" b="1">
                <a:solidFill>
                  <a:srgbClr val="1E2328"/>
                </a:solidFill>
                <a:latin typeface="Montserrat Bold"/>
                <a:ea typeface="Montserrat Bold"/>
                <a:cs typeface="Montserrat Bold"/>
                <a:sym typeface="Montserrat Bold"/>
              </a:rPr>
              <a:t>realistic drape and movement.</a:t>
            </a:r>
          </a:p>
          <a:p>
            <a:pPr marL="474764" lvl="1" indent="-237382" algn="l">
              <a:lnSpc>
                <a:spcPts val="3298"/>
              </a:lnSpc>
              <a:buFont typeface="Arial"/>
              <a:buChar char="•"/>
            </a:pPr>
            <a:r>
              <a:rPr lang="en-US" sz="2199" b="1">
                <a:solidFill>
                  <a:srgbClr val="1E2328"/>
                </a:solidFill>
                <a:latin typeface="Montserrat Bold"/>
                <a:ea typeface="Montserrat Bold"/>
                <a:cs typeface="Montserrat Bold"/>
                <a:sym typeface="Montserrat Bold"/>
              </a:rPr>
              <a:t>Simulate a fashion show </a:t>
            </a:r>
            <a:r>
              <a:rPr lang="en-US" sz="2199">
                <a:solidFill>
                  <a:srgbClr val="1E2328"/>
                </a:solidFill>
                <a:latin typeface="Montserrat"/>
                <a:ea typeface="Montserrat"/>
                <a:cs typeface="Montserrat"/>
                <a:sym typeface="Montserrat"/>
              </a:rPr>
              <a:t>on Blender, making all your dresses </a:t>
            </a:r>
            <a:r>
              <a:rPr lang="en-US" sz="2199" b="1">
                <a:solidFill>
                  <a:srgbClr val="1E2328"/>
                </a:solidFill>
                <a:latin typeface="Montserrat Bold"/>
                <a:ea typeface="Montserrat Bold"/>
                <a:cs typeface="Montserrat Bold"/>
                <a:sym typeface="Montserrat Bold"/>
              </a:rPr>
              <a:t>catwalking</a:t>
            </a:r>
            <a:r>
              <a:rPr lang="en-US" sz="2199">
                <a:solidFill>
                  <a:srgbClr val="1E2328"/>
                </a:solidFill>
                <a:latin typeface="Montserrat"/>
                <a:ea typeface="Montserrat"/>
                <a:cs typeface="Montserrat"/>
                <a:sym typeface="Montserrat"/>
              </a:rPr>
              <a:t>.</a:t>
            </a:r>
          </a:p>
          <a:p>
            <a:pPr algn="l">
              <a:lnSpc>
                <a:spcPts val="3298"/>
              </a:lnSpc>
            </a:pPr>
            <a:endParaRPr lang="en-US" sz="2199">
              <a:solidFill>
                <a:srgbClr val="1E2328"/>
              </a:solidFill>
              <a:latin typeface="Montserrat"/>
              <a:ea typeface="Montserrat"/>
              <a:cs typeface="Montserrat"/>
              <a:sym typeface="Montserrat"/>
            </a:endParaRPr>
          </a:p>
        </p:txBody>
      </p:sp>
      <p:sp>
        <p:nvSpPr>
          <p:cNvPr id="18" name="TextBox 18"/>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a:off x="4085486" y="8393447"/>
            <a:ext cx="7726034" cy="382943"/>
          </a:xfrm>
          <a:prstGeom prst="rect">
            <a:avLst/>
          </a:prstGeom>
        </p:spPr>
        <p:txBody>
          <a:bodyPr lIns="0" tIns="0" rIns="0" bIns="0" rtlCol="0" anchor="t">
            <a:spAutoFit/>
          </a:bodyPr>
          <a:lstStyle/>
          <a:p>
            <a:pPr algn="l">
              <a:lnSpc>
                <a:spcPts val="3298"/>
              </a:lnSpc>
            </a:pPr>
            <a:r>
              <a:rPr lang="en-US" sz="2199" u="sng">
                <a:solidFill>
                  <a:srgbClr val="1E2328"/>
                </a:solidFill>
                <a:latin typeface="Montserrat"/>
                <a:ea typeface="Montserrat"/>
                <a:cs typeface="Montserrat"/>
                <a:sym typeface="Montserrat"/>
                <a:hlinkClick r:id="rId6" tooltip="https://www.youtube.com/watch?v=tDLOhAgrZTM"/>
              </a:rPr>
              <a:t>https://www.youtube.com/watch?v=tDLOhAgrZTM</a:t>
            </a:r>
          </a:p>
        </p:txBody>
      </p:sp>
      <p:sp>
        <p:nvSpPr>
          <p:cNvPr id="20" name="TextBox 20"/>
          <p:cNvSpPr txBox="1"/>
          <p:nvPr/>
        </p:nvSpPr>
        <p:spPr>
          <a:xfrm>
            <a:off x="4041654" y="9127256"/>
            <a:ext cx="7726034" cy="382943"/>
          </a:xfrm>
          <a:prstGeom prst="rect">
            <a:avLst/>
          </a:prstGeom>
        </p:spPr>
        <p:txBody>
          <a:bodyPr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7" tooltip="https://www.youtube.com/watch?v=BjlJF-aGrlE"/>
              </a:rPr>
              <a:t>https://www.youtube.com/watch?v=BjlJF-aGrlE</a:t>
            </a:r>
          </a:p>
        </p:txBody>
      </p:sp>
      <p:sp>
        <p:nvSpPr>
          <p:cNvPr id="21" name="TextBox 21"/>
          <p:cNvSpPr txBox="1"/>
          <p:nvPr/>
        </p:nvSpPr>
        <p:spPr>
          <a:xfrm rot="16200000">
            <a:off x="15869100" y="7519023"/>
            <a:ext cx="32098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grpSp>
        <p:nvGrpSpPr>
          <p:cNvPr id="22" name="Ομάδα 21">
            <a:extLst>
              <a:ext uri="{FF2B5EF4-FFF2-40B4-BE49-F238E27FC236}">
                <a16:creationId xmlns:a16="http://schemas.microsoft.com/office/drawing/2014/main" id="{28E0AF0D-1073-5D71-B1FB-85DBC0925D58}"/>
              </a:ext>
            </a:extLst>
          </p:cNvPr>
          <p:cNvGrpSpPr/>
          <p:nvPr/>
        </p:nvGrpSpPr>
        <p:grpSpPr>
          <a:xfrm>
            <a:off x="1028154" y="8584919"/>
            <a:ext cx="2716896" cy="699514"/>
            <a:chOff x="2939574" y="7349603"/>
            <a:chExt cx="2716896" cy="699514"/>
          </a:xfrm>
        </p:grpSpPr>
        <p:sp>
          <p:nvSpPr>
            <p:cNvPr id="23" name="Freeform 22">
              <a:extLst>
                <a:ext uri="{FF2B5EF4-FFF2-40B4-BE49-F238E27FC236}">
                  <a16:creationId xmlns:a16="http://schemas.microsoft.com/office/drawing/2014/main" id="{789BC008-29F3-1898-0A5F-EBF3611A947A}"/>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4" name="Group 24">
              <a:extLst>
                <a:ext uri="{FF2B5EF4-FFF2-40B4-BE49-F238E27FC236}">
                  <a16:creationId xmlns:a16="http://schemas.microsoft.com/office/drawing/2014/main" id="{2670170D-956F-0D2C-7144-D1E0EF0DB5E9}"/>
                </a:ext>
              </a:extLst>
            </p:cNvPr>
            <p:cNvGrpSpPr/>
            <p:nvPr/>
          </p:nvGrpSpPr>
          <p:grpSpPr>
            <a:xfrm>
              <a:off x="2939574" y="7417785"/>
              <a:ext cx="1676946" cy="563150"/>
              <a:chOff x="0" y="0"/>
              <a:chExt cx="2235927" cy="750867"/>
            </a:xfrm>
          </p:grpSpPr>
          <p:grpSp>
            <p:nvGrpSpPr>
              <p:cNvPr id="25" name="Group 25">
                <a:extLst>
                  <a:ext uri="{FF2B5EF4-FFF2-40B4-BE49-F238E27FC236}">
                    <a16:creationId xmlns:a16="http://schemas.microsoft.com/office/drawing/2014/main" id="{2B7DFCCC-2D05-AFD1-CCDE-8C78A37A145F}"/>
                  </a:ext>
                </a:extLst>
              </p:cNvPr>
              <p:cNvGrpSpPr/>
              <p:nvPr/>
            </p:nvGrpSpPr>
            <p:grpSpPr>
              <a:xfrm>
                <a:off x="0" y="0"/>
                <a:ext cx="2235927" cy="750867"/>
                <a:chOff x="0" y="0"/>
                <a:chExt cx="742713" cy="249417"/>
              </a:xfrm>
            </p:grpSpPr>
            <p:sp>
              <p:nvSpPr>
                <p:cNvPr id="27" name="Freeform 26">
                  <a:extLst>
                    <a:ext uri="{FF2B5EF4-FFF2-40B4-BE49-F238E27FC236}">
                      <a16:creationId xmlns:a16="http://schemas.microsoft.com/office/drawing/2014/main" id="{812E88EE-BBF3-7316-5F83-254EDFD9C78C}"/>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8" name="TextBox 27">
                  <a:extLst>
                    <a:ext uri="{FF2B5EF4-FFF2-40B4-BE49-F238E27FC236}">
                      <a16:creationId xmlns:a16="http://schemas.microsoft.com/office/drawing/2014/main" id="{BB19A87A-E17A-59CC-F638-89E6C6C65D09}"/>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6" name="TextBox 28">
                <a:extLst>
                  <a:ext uri="{FF2B5EF4-FFF2-40B4-BE49-F238E27FC236}">
                    <a16:creationId xmlns:a16="http://schemas.microsoft.com/office/drawing/2014/main" id="{F1ABAC89-94F5-EF8D-4A98-F866C0AC83C7}"/>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txBody>
            <a:bodyPr/>
            <a:lstStyle/>
            <a:p>
              <a:endParaRPr lang="it-IT"/>
            </a:p>
          </p:txBody>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26" name="TextBox 26"/>
          <p:cNvSpPr txBox="1"/>
          <p:nvPr/>
        </p:nvSpPr>
        <p:spPr>
          <a:xfrm>
            <a:off x="13790579" y="329406"/>
            <a:ext cx="2756219" cy="374625"/>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27" name="TextBox 27"/>
          <p:cNvSpPr txBox="1"/>
          <p:nvPr/>
        </p:nvSpPr>
        <p:spPr>
          <a:xfrm>
            <a:off x="1092731" y="1661083"/>
            <a:ext cx="7394052" cy="23241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3 - Applying fabric physics &amp; draping simulation</a:t>
            </a:r>
          </a:p>
        </p:txBody>
      </p:sp>
      <p:sp>
        <p:nvSpPr>
          <p:cNvPr id="28" name="TextBox 28"/>
          <p:cNvSpPr txBox="1"/>
          <p:nvPr/>
        </p:nvSpPr>
        <p:spPr>
          <a:xfrm>
            <a:off x="1031566" y="4411539"/>
            <a:ext cx="9231408" cy="2430818"/>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Simulate real fabric movement and draping.</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Assign </a:t>
            </a:r>
            <a:r>
              <a:rPr lang="en-US" sz="2199" b="1" u="none">
                <a:solidFill>
                  <a:srgbClr val="1E2328"/>
                </a:solidFill>
                <a:latin typeface="Montserrat Bold"/>
                <a:ea typeface="Montserrat Bold"/>
                <a:cs typeface="Montserrat Bold"/>
                <a:sym typeface="Montserrat Bold"/>
              </a:rPr>
              <a:t>cl</a:t>
            </a:r>
            <a:r>
              <a:rPr lang="en-US" sz="2199" b="1">
                <a:solidFill>
                  <a:srgbClr val="1E2328"/>
                </a:solidFill>
                <a:latin typeface="Montserrat Bold"/>
                <a:ea typeface="Montserrat Bold"/>
                <a:cs typeface="Montserrat Bold"/>
                <a:sym typeface="Montserrat Bold"/>
              </a:rPr>
              <a:t>oth </a:t>
            </a:r>
            <a:r>
              <a:rPr lang="en-US" sz="2199" b="1" u="none">
                <a:solidFill>
                  <a:srgbClr val="1E2328"/>
                </a:solidFill>
                <a:latin typeface="Montserrat Bold"/>
                <a:ea typeface="Montserrat Bold"/>
                <a:cs typeface="Montserrat Bold"/>
                <a:sym typeface="Montserrat Bold"/>
              </a:rPr>
              <a:t>p</a:t>
            </a:r>
            <a:r>
              <a:rPr lang="en-US" sz="2199" b="1">
                <a:solidFill>
                  <a:srgbClr val="1E2328"/>
                </a:solidFill>
                <a:latin typeface="Montserrat Bold"/>
                <a:ea typeface="Montserrat Bold"/>
                <a:cs typeface="Montserrat Bold"/>
                <a:sym typeface="Montserrat Bold"/>
              </a:rPr>
              <a:t>hys</a:t>
            </a:r>
            <a:r>
              <a:rPr lang="en-US" sz="2199" b="1" u="none">
                <a:solidFill>
                  <a:srgbClr val="1E2328"/>
                </a:solidFill>
                <a:latin typeface="Montserrat Bold"/>
                <a:ea typeface="Montserrat Bold"/>
                <a:cs typeface="Montserrat Bold"/>
                <a:sym typeface="Montserrat Bold"/>
              </a:rPr>
              <a:t>i</a:t>
            </a:r>
            <a:r>
              <a:rPr lang="en-US" sz="2199" b="1">
                <a:solidFill>
                  <a:srgbClr val="1E2328"/>
                </a:solidFill>
                <a:latin typeface="Montserrat Bold"/>
                <a:ea typeface="Montserrat Bold"/>
                <a:cs typeface="Montserrat Bold"/>
                <a:sym typeface="Montserrat Bold"/>
              </a:rPr>
              <a:t>cs</a:t>
            </a:r>
            <a:r>
              <a:rPr lang="en-US" sz="2199" u="none">
                <a:solidFill>
                  <a:srgbClr val="1E2328"/>
                </a:solidFill>
                <a:latin typeface="Montserrat"/>
                <a:ea typeface="Montserrat"/>
                <a:cs typeface="Montserrat"/>
                <a:sym typeface="Montserrat"/>
              </a:rPr>
              <a:t> to</a:t>
            </a:r>
            <a:r>
              <a:rPr lang="en-US" sz="2199">
                <a:solidFill>
                  <a:srgbClr val="1E2328"/>
                </a:solidFill>
                <a:latin typeface="Montserrat"/>
                <a:ea typeface="Montserrat"/>
                <a:cs typeface="Montserrat"/>
                <a:sym typeface="Montserrat"/>
              </a:rPr>
              <a:t> the garment.</a:t>
            </a: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Adjust </a:t>
            </a:r>
            <a:r>
              <a:rPr lang="en-US" sz="2199" b="1">
                <a:solidFill>
                  <a:srgbClr val="1E2328"/>
                </a:solidFill>
                <a:latin typeface="Montserrat Bold"/>
                <a:ea typeface="Montserrat Bold"/>
                <a:cs typeface="Montserrat Bold"/>
                <a:sym typeface="Montserrat Bold"/>
              </a:rPr>
              <a:t>gravity, weight, and elasticity</a:t>
            </a:r>
            <a:r>
              <a:rPr lang="en-US" sz="2199">
                <a:solidFill>
                  <a:srgbClr val="1E2328"/>
                </a:solidFill>
                <a:latin typeface="Montserrat"/>
                <a:ea typeface="Montserrat"/>
                <a:cs typeface="Montserrat"/>
                <a:sym typeface="Montserrat"/>
              </a:rPr>
              <a:t> settings.</a:t>
            </a:r>
          </a:p>
          <a:p>
            <a:pPr marL="474764" lvl="1" indent="-237382" algn="l">
              <a:lnSpc>
                <a:spcPts val="3299"/>
              </a:lnSpc>
              <a:buFont typeface="Arial"/>
              <a:buChar char="•"/>
            </a:pPr>
            <a:r>
              <a:rPr lang="en-US" sz="2199">
                <a:solidFill>
                  <a:srgbClr val="1E2328"/>
                </a:solidFill>
                <a:latin typeface="Montserrat"/>
                <a:ea typeface="Montserrat"/>
                <a:cs typeface="Montserrat"/>
                <a:sym typeface="Montserrat"/>
              </a:rPr>
              <a:t>Test how the fabric reacts when animated.</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1" name="TextBox 31"/>
          <p:cNvSpPr txBox="1"/>
          <p:nvPr/>
        </p:nvSpPr>
        <p:spPr>
          <a:xfrm>
            <a:off x="3874209" y="8704912"/>
            <a:ext cx="7726034" cy="382943"/>
          </a:xfrm>
          <a:prstGeom prst="rect">
            <a:avLst/>
          </a:prstGeom>
        </p:spPr>
        <p:txBody>
          <a:bodyPr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8" tooltip="https://www.youtube.com/watch?v=_hNFZ0v__no"/>
              </a:rPr>
              <a:t>https://www.youtube.com/watch?v=_hNFZ0v__no</a:t>
            </a:r>
          </a:p>
        </p:txBody>
      </p:sp>
      <p:sp>
        <p:nvSpPr>
          <p:cNvPr id="32" name="TextBox 32"/>
          <p:cNvSpPr txBox="1"/>
          <p:nvPr/>
        </p:nvSpPr>
        <p:spPr>
          <a:xfrm rot="16200000">
            <a:off x="15800520" y="7427583"/>
            <a:ext cx="33927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9" tooltip="https://www.fashionupproject.com"/>
              </a:rPr>
              <a:t>www.fashionupproject.com</a:t>
            </a:r>
            <a:endParaRPr lang="en-US" sz="1800" u="sng">
              <a:solidFill>
                <a:srgbClr val="1E2328"/>
              </a:solidFill>
              <a:latin typeface="Montserrat"/>
              <a:ea typeface="Montserrat"/>
              <a:cs typeface="Montserrat"/>
              <a:sym typeface="Montserrat"/>
              <a:hlinkClick r:id="rId9" tooltip="https://www.fashionupproject.com"/>
            </a:endParaRPr>
          </a:p>
        </p:txBody>
      </p:sp>
      <p:grpSp>
        <p:nvGrpSpPr>
          <p:cNvPr id="33" name="Ομάδα 32">
            <a:extLst>
              <a:ext uri="{FF2B5EF4-FFF2-40B4-BE49-F238E27FC236}">
                <a16:creationId xmlns:a16="http://schemas.microsoft.com/office/drawing/2014/main" id="{C73ECDDE-A697-AB23-D5AD-ACDEFA8132EB}"/>
              </a:ext>
            </a:extLst>
          </p:cNvPr>
          <p:cNvGrpSpPr/>
          <p:nvPr/>
        </p:nvGrpSpPr>
        <p:grpSpPr>
          <a:xfrm>
            <a:off x="1031566" y="8636790"/>
            <a:ext cx="2716896" cy="699514"/>
            <a:chOff x="2939574" y="7349603"/>
            <a:chExt cx="2716896" cy="699514"/>
          </a:xfrm>
        </p:grpSpPr>
        <p:sp>
          <p:nvSpPr>
            <p:cNvPr id="34" name="Freeform 22">
              <a:extLst>
                <a:ext uri="{FF2B5EF4-FFF2-40B4-BE49-F238E27FC236}">
                  <a16:creationId xmlns:a16="http://schemas.microsoft.com/office/drawing/2014/main" id="{215CC8AB-6B68-1D17-3DEC-B417AA299D55}"/>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35" name="Group 24">
              <a:extLst>
                <a:ext uri="{FF2B5EF4-FFF2-40B4-BE49-F238E27FC236}">
                  <a16:creationId xmlns:a16="http://schemas.microsoft.com/office/drawing/2014/main" id="{7D7AFC58-666B-39ED-D43D-C5D138610349}"/>
                </a:ext>
              </a:extLst>
            </p:cNvPr>
            <p:cNvGrpSpPr/>
            <p:nvPr/>
          </p:nvGrpSpPr>
          <p:grpSpPr>
            <a:xfrm>
              <a:off x="2939574" y="7417785"/>
              <a:ext cx="1676946" cy="563150"/>
              <a:chOff x="0" y="0"/>
              <a:chExt cx="2235927" cy="750867"/>
            </a:xfrm>
          </p:grpSpPr>
          <p:grpSp>
            <p:nvGrpSpPr>
              <p:cNvPr id="36" name="Group 25">
                <a:extLst>
                  <a:ext uri="{FF2B5EF4-FFF2-40B4-BE49-F238E27FC236}">
                    <a16:creationId xmlns:a16="http://schemas.microsoft.com/office/drawing/2014/main" id="{1EFCDFCA-536C-F90A-03A7-BD9CD08B3888}"/>
                  </a:ext>
                </a:extLst>
              </p:cNvPr>
              <p:cNvGrpSpPr/>
              <p:nvPr/>
            </p:nvGrpSpPr>
            <p:grpSpPr>
              <a:xfrm>
                <a:off x="0" y="0"/>
                <a:ext cx="2235927" cy="750867"/>
                <a:chOff x="0" y="0"/>
                <a:chExt cx="742713" cy="249417"/>
              </a:xfrm>
            </p:grpSpPr>
            <p:sp>
              <p:nvSpPr>
                <p:cNvPr id="38" name="Freeform 26">
                  <a:extLst>
                    <a:ext uri="{FF2B5EF4-FFF2-40B4-BE49-F238E27FC236}">
                      <a16:creationId xmlns:a16="http://schemas.microsoft.com/office/drawing/2014/main" id="{A56A9FD5-5123-AA22-7E8F-A378D116240D}"/>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39" name="TextBox 27">
                  <a:extLst>
                    <a:ext uri="{FF2B5EF4-FFF2-40B4-BE49-F238E27FC236}">
                      <a16:creationId xmlns:a16="http://schemas.microsoft.com/office/drawing/2014/main" id="{A21C67C4-A7D7-4543-CD07-9FFF6B57FF9B}"/>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37" name="TextBox 28">
                <a:extLst>
                  <a:ext uri="{FF2B5EF4-FFF2-40B4-BE49-F238E27FC236}">
                    <a16:creationId xmlns:a16="http://schemas.microsoft.com/office/drawing/2014/main" id="{B70FAD55-8171-CDBD-1623-546253F599FE}"/>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txBody>
            <a:bodyPr/>
            <a:lstStyle/>
            <a:p>
              <a:endParaRPr lang="it-IT"/>
            </a:p>
          </p:txBody>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26" name="TextBox 26"/>
          <p:cNvSpPr txBox="1"/>
          <p:nvPr/>
        </p:nvSpPr>
        <p:spPr>
          <a:xfrm>
            <a:off x="13790579" y="329406"/>
            <a:ext cx="2756219" cy="374625"/>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27" name="TextBox 27"/>
          <p:cNvSpPr txBox="1"/>
          <p:nvPr/>
        </p:nvSpPr>
        <p:spPr>
          <a:xfrm>
            <a:off x="1031566" y="1642096"/>
            <a:ext cx="7394052" cy="23241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3 - part 2 Testing and adjusting the final garment</a:t>
            </a:r>
          </a:p>
        </p:txBody>
      </p:sp>
      <p:sp>
        <p:nvSpPr>
          <p:cNvPr id="28" name="TextBox 28"/>
          <p:cNvSpPr txBox="1"/>
          <p:nvPr/>
        </p:nvSpPr>
        <p:spPr>
          <a:xfrm>
            <a:off x="1031566" y="4411539"/>
            <a:ext cx="9231408" cy="365954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Make final refinements to textures, draping, and f</a:t>
            </a:r>
            <a:r>
              <a:rPr lang="en-US" sz="2199" u="none">
                <a:solidFill>
                  <a:srgbClr val="1E2328"/>
                </a:solidFill>
                <a:latin typeface="Montserrat"/>
                <a:ea typeface="Montserrat"/>
                <a:cs typeface="Montserrat"/>
                <a:sym typeface="Montserrat"/>
              </a:rPr>
              <a:t>it</a:t>
            </a:r>
            <a:r>
              <a:rPr lang="en-US" sz="2199">
                <a:solidFill>
                  <a:srgbClr val="1E2328"/>
                </a:solidFill>
                <a:latin typeface="Montserrat"/>
                <a:ea typeface="Montserrat"/>
                <a:cs typeface="Montserrat"/>
                <a:sym typeface="Montserrat"/>
              </a:rPr>
              <a:t>ting.</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8"/>
              </a:lnSpc>
              <a:buFont typeface="Arial"/>
              <a:buChar char="•"/>
            </a:pPr>
            <a:r>
              <a:rPr lang="en-US" sz="2199">
                <a:solidFill>
                  <a:srgbClr val="1E2328"/>
                </a:solidFill>
                <a:latin typeface="Montserrat"/>
                <a:ea typeface="Montserrat"/>
                <a:cs typeface="Montserrat"/>
                <a:sym typeface="Montserrat"/>
              </a:rPr>
              <a:t>Fine-tune </a:t>
            </a:r>
            <a:r>
              <a:rPr lang="en-US" sz="2199" b="1">
                <a:solidFill>
                  <a:srgbClr val="1E2328"/>
                </a:solidFill>
                <a:latin typeface="Montserrat Bold"/>
                <a:ea typeface="Montserrat Bold"/>
                <a:cs typeface="Montserrat Bold"/>
                <a:sym typeface="Montserrat Bold"/>
              </a:rPr>
              <a:t>stitching, movement, and details.</a:t>
            </a:r>
          </a:p>
          <a:p>
            <a:pPr marL="474764" lvl="1" indent="-237382" algn="l">
              <a:lnSpc>
                <a:spcPts val="3298"/>
              </a:lnSpc>
              <a:buFont typeface="Arial"/>
              <a:buChar char="•"/>
            </a:pPr>
            <a:r>
              <a:rPr lang="en-US" sz="2199" b="1">
                <a:solidFill>
                  <a:srgbClr val="1E2328"/>
                </a:solidFill>
                <a:latin typeface="Montserrat Bold"/>
                <a:ea typeface="Montserrat Bold"/>
                <a:cs typeface="Montserrat Bold"/>
                <a:sym typeface="Montserrat Bold"/>
              </a:rPr>
              <a:t>Test the garment</a:t>
            </a:r>
            <a:r>
              <a:rPr lang="en-US" sz="2199">
                <a:solidFill>
                  <a:srgbClr val="1E2328"/>
                </a:solidFill>
                <a:latin typeface="Montserrat"/>
                <a:ea typeface="Montserrat"/>
                <a:cs typeface="Montserrat"/>
                <a:sym typeface="Montserrat"/>
              </a:rPr>
              <a:t>’s behavior in different poses</a:t>
            </a:r>
          </a:p>
          <a:p>
            <a:pPr algn="l">
              <a:lnSpc>
                <a:spcPts val="3298"/>
              </a:lnSpc>
            </a:pPr>
            <a:endParaRPr lang="en-US" sz="2199">
              <a:solidFill>
                <a:srgbClr val="1E2328"/>
              </a:solidFill>
              <a:latin typeface="Montserrat"/>
              <a:ea typeface="Montserrat"/>
              <a:cs typeface="Montserrat"/>
              <a:sym typeface="Montserrat"/>
            </a:endParaRPr>
          </a:p>
          <a:p>
            <a:pPr algn="l">
              <a:lnSpc>
                <a:spcPts val="3299"/>
              </a:lnSpc>
            </a:pPr>
            <a:r>
              <a:rPr lang="en-US" sz="2199">
                <a:solidFill>
                  <a:srgbClr val="1E2328"/>
                </a:solidFill>
                <a:latin typeface="Montserrat"/>
                <a:ea typeface="Montserrat"/>
                <a:cs typeface="Montserrat"/>
                <a:sym typeface="Montserrat"/>
              </a:rPr>
              <a:t>PREVIOUS VIDEOS OFFER AN INSIGHTS ON HOW TO TESTING THE FINAL GARMENT.</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0" name="TextBox 30"/>
          <p:cNvSpPr txBox="1"/>
          <p:nvPr/>
        </p:nvSpPr>
        <p:spPr>
          <a:xfrm rot="16200000">
            <a:off x="1583100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9" name="Freeform 9"/>
          <p:cNvSpPr/>
          <p:nvPr/>
        </p:nvSpPr>
        <p:spPr>
          <a:xfrm>
            <a:off x="0"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0" name="Freeform 10"/>
          <p:cNvSpPr/>
          <p:nvPr/>
        </p:nvSpPr>
        <p:spPr>
          <a:xfrm>
            <a:off x="0" y="1033462"/>
            <a:ext cx="16672328" cy="4745461"/>
          </a:xfrm>
          <a:custGeom>
            <a:avLst/>
            <a:gdLst/>
            <a:ahLst/>
            <a:cxnLst/>
            <a:rect l="l" t="t" r="r" b="b"/>
            <a:pathLst>
              <a:path w="16672328" h="4745461">
                <a:moveTo>
                  <a:pt x="0" y="0"/>
                </a:moveTo>
                <a:lnTo>
                  <a:pt x="16672328" y="0"/>
                </a:lnTo>
                <a:lnTo>
                  <a:pt x="16672328" y="4745461"/>
                </a:lnTo>
                <a:lnTo>
                  <a:pt x="0" y="47454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TextBox 13"/>
          <p:cNvSpPr txBox="1"/>
          <p:nvPr/>
        </p:nvSpPr>
        <p:spPr>
          <a:xfrm>
            <a:off x="6228287" y="2798097"/>
            <a:ext cx="5831426" cy="1447800"/>
          </a:xfrm>
          <a:prstGeom prst="rect">
            <a:avLst/>
          </a:prstGeom>
        </p:spPr>
        <p:txBody>
          <a:bodyPr lIns="0" tIns="0" rIns="0" bIns="0" rtlCol="0" anchor="t">
            <a:spAutoFit/>
          </a:bodyPr>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grpSp>
        <p:nvGrpSpPr>
          <p:cNvPr id="14" name="Group 14"/>
          <p:cNvGrpSpPr/>
          <p:nvPr/>
        </p:nvGrpSpPr>
        <p:grpSpPr>
          <a:xfrm>
            <a:off x="6282016" y="4686870"/>
            <a:ext cx="728566" cy="14287"/>
            <a:chOff x="0" y="0"/>
            <a:chExt cx="971421" cy="19049"/>
          </a:xfrm>
        </p:grpSpPr>
        <p:sp>
          <p:nvSpPr>
            <p:cNvPr id="15" name="Freeform 15"/>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000000"/>
            </a:solidFill>
          </p:spPr>
          <p:txBody>
            <a:bodyPr/>
            <a:lstStyle/>
            <a:p>
              <a:endParaRPr lang="it-IT"/>
            </a:p>
          </p:txBody>
        </p:sp>
      </p:grpSp>
      <p:sp>
        <p:nvSpPr>
          <p:cNvPr id="16" name="TextBox 16"/>
          <p:cNvSpPr txBox="1"/>
          <p:nvPr/>
        </p:nvSpPr>
        <p:spPr>
          <a:xfrm>
            <a:off x="4639461" y="6055148"/>
            <a:ext cx="11847823" cy="3772636"/>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a:ea typeface="Montserrat"/>
                <a:cs typeface="Montserrat"/>
                <a:sym typeface="Montserrat"/>
              </a:rPr>
              <a:t>In this Unit, you learned:</a:t>
            </a:r>
            <a:endParaRPr lang="it-IT"/>
          </a:p>
          <a:p>
            <a:pPr algn="just">
              <a:lnSpc>
                <a:spcPts val="3298"/>
              </a:lnSpc>
            </a:pP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How to </a:t>
            </a:r>
            <a:r>
              <a:rPr lang="en-US" sz="2199" b="1" dirty="0">
                <a:solidFill>
                  <a:srgbClr val="1E2328"/>
                </a:solidFill>
                <a:latin typeface="Montserrat Bold"/>
                <a:ea typeface="Montserrat Bold"/>
                <a:cs typeface="Montserrat Bold"/>
                <a:sym typeface="Montserrat Bold"/>
              </a:rPr>
              <a:t>navigate Blender’s interface</a:t>
            </a:r>
            <a:r>
              <a:rPr lang="en-US" sz="2199" dirty="0">
                <a:solidFill>
                  <a:srgbClr val="1E2328"/>
                </a:solidFill>
                <a:latin typeface="Montserrat"/>
                <a:ea typeface="Montserrat"/>
                <a:cs typeface="Montserrat"/>
                <a:sym typeface="Montserrat"/>
              </a:rPr>
              <a:t> and use essential 3D modeling tools for fashion design.</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The process of </a:t>
            </a:r>
            <a:r>
              <a:rPr lang="en-US" sz="2199" b="1" dirty="0">
                <a:solidFill>
                  <a:srgbClr val="1E2328"/>
                </a:solidFill>
                <a:latin typeface="Montserrat Bold"/>
                <a:ea typeface="Montserrat Bold"/>
                <a:cs typeface="Montserrat Bold"/>
                <a:sym typeface="Montserrat Bold"/>
              </a:rPr>
              <a:t>sketching, modeling, and refining garments</a:t>
            </a:r>
            <a:r>
              <a:rPr lang="en-US" sz="2199" dirty="0">
                <a:solidFill>
                  <a:srgbClr val="1E2328"/>
                </a:solidFill>
                <a:latin typeface="Montserrat"/>
                <a:ea typeface="Montserrat"/>
                <a:cs typeface="Montserrat"/>
                <a:sym typeface="Montserrat"/>
              </a:rPr>
              <a:t> in Blender.</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How to </a:t>
            </a:r>
            <a:r>
              <a:rPr lang="en-US" sz="2199" b="1" dirty="0">
                <a:solidFill>
                  <a:srgbClr val="1E2328"/>
                </a:solidFill>
                <a:latin typeface="Montserrat Bold"/>
                <a:ea typeface="Montserrat Bold"/>
                <a:cs typeface="Montserrat Bold"/>
                <a:sym typeface="Montserrat Bold"/>
              </a:rPr>
              <a:t>apply materials, textures, and lighting</a:t>
            </a:r>
            <a:r>
              <a:rPr lang="en-US" sz="2199" dirty="0">
                <a:solidFill>
                  <a:srgbClr val="1E2328"/>
                </a:solidFill>
                <a:latin typeface="Montserrat"/>
                <a:ea typeface="Montserrat"/>
                <a:cs typeface="Montserrat"/>
                <a:sym typeface="Montserrat"/>
              </a:rPr>
              <a:t> to create realistic digital fabrics.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Methods for i</a:t>
            </a:r>
            <a:r>
              <a:rPr lang="en-US" sz="2199" b="1" dirty="0">
                <a:solidFill>
                  <a:srgbClr val="1E2328"/>
                </a:solidFill>
                <a:latin typeface="Montserrat Bold"/>
                <a:ea typeface="Montserrat Bold"/>
                <a:cs typeface="Montserrat Bold"/>
                <a:sym typeface="Montserrat Bold"/>
              </a:rPr>
              <a:t>mporting and customizing avatars</a:t>
            </a:r>
            <a:r>
              <a:rPr lang="en-US" sz="2199" dirty="0">
                <a:solidFill>
                  <a:srgbClr val="1E2328"/>
                </a:solidFill>
                <a:latin typeface="Montserrat"/>
                <a:ea typeface="Montserrat"/>
                <a:cs typeface="Montserrat"/>
                <a:sym typeface="Montserrat"/>
              </a:rPr>
              <a:t> to test garment fitting.</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Techniques for </a:t>
            </a:r>
            <a:r>
              <a:rPr lang="en-US" sz="2199" b="1" dirty="0">
                <a:solidFill>
                  <a:srgbClr val="1E2328"/>
                </a:solidFill>
                <a:latin typeface="Montserrat Bold"/>
                <a:ea typeface="Montserrat Bold"/>
                <a:cs typeface="Montserrat Bold"/>
                <a:sym typeface="Montserrat Bold"/>
              </a:rPr>
              <a:t>simulating fabric movement</a:t>
            </a:r>
            <a:r>
              <a:rPr lang="en-US" sz="2199" dirty="0">
                <a:solidFill>
                  <a:srgbClr val="1E2328"/>
                </a:solidFill>
                <a:latin typeface="Montserrat"/>
                <a:ea typeface="Montserrat"/>
                <a:cs typeface="Montserrat"/>
                <a:sym typeface="Montserrat"/>
              </a:rPr>
              <a:t> using Blender’s physics engine.</a:t>
            </a:r>
            <a:endParaRPr lang="en-US" sz="2199" dirty="0">
              <a:solidFill>
                <a:srgbClr val="1E2328"/>
              </a:solidFill>
              <a:latin typeface="Montserrat"/>
              <a:ea typeface="Montserrat"/>
              <a:cs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17" name="Freeform 17"/>
          <p:cNvSpPr/>
          <p:nvPr/>
        </p:nvSpPr>
        <p:spPr>
          <a:xfrm>
            <a:off x="946488"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nvGrpSpPr>
          <p:cNvPr id="18" name="Group 18"/>
          <p:cNvGrpSpPr/>
          <p:nvPr/>
        </p:nvGrpSpPr>
        <p:grpSpPr>
          <a:xfrm>
            <a:off x="1129083" y="2307395"/>
            <a:ext cx="3112896" cy="6741974"/>
            <a:chOff x="0" y="0"/>
            <a:chExt cx="4150527" cy="8989299"/>
          </a:xfrm>
        </p:grpSpPr>
        <p:sp>
          <p:nvSpPr>
            <p:cNvPr id="19" name="Freeform 19"/>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9"/>
              <a:stretch>
                <a:fillRect l="-22207" r="-22265" b="-1"/>
              </a:stretch>
            </a:blipFill>
          </p:spPr>
          <p:txBody>
            <a:bodyPr/>
            <a:lstStyle/>
            <a:p>
              <a:endParaRPr lang="it-IT"/>
            </a:p>
          </p:txBody>
        </p:sp>
      </p:grpSp>
      <p:grpSp>
        <p:nvGrpSpPr>
          <p:cNvPr id="20" name="Group 20"/>
          <p:cNvGrpSpPr/>
          <p:nvPr/>
        </p:nvGrpSpPr>
        <p:grpSpPr>
          <a:xfrm>
            <a:off x="2423051" y="2365334"/>
            <a:ext cx="481068" cy="59695"/>
            <a:chOff x="0" y="0"/>
            <a:chExt cx="641424" cy="79593"/>
          </a:xfrm>
        </p:grpSpPr>
        <p:sp>
          <p:nvSpPr>
            <p:cNvPr id="21" name="Freeform 21"/>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22" name="Group 22"/>
          <p:cNvGrpSpPr/>
          <p:nvPr/>
        </p:nvGrpSpPr>
        <p:grpSpPr>
          <a:xfrm>
            <a:off x="3054699" y="2351217"/>
            <a:ext cx="92122" cy="87927"/>
            <a:chOff x="0" y="0"/>
            <a:chExt cx="122829" cy="117236"/>
          </a:xfrm>
        </p:grpSpPr>
        <p:sp>
          <p:nvSpPr>
            <p:cNvPr id="23" name="Freeform 23"/>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24" name="Group 24"/>
          <p:cNvGrpSpPr/>
          <p:nvPr/>
        </p:nvGrpSpPr>
        <p:grpSpPr>
          <a:xfrm>
            <a:off x="872748" y="3039531"/>
            <a:ext cx="38626" cy="294961"/>
            <a:chOff x="0" y="0"/>
            <a:chExt cx="51501" cy="393282"/>
          </a:xfrm>
        </p:grpSpPr>
        <p:sp>
          <p:nvSpPr>
            <p:cNvPr id="25" name="Freeform 25"/>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6" name="Group 26"/>
          <p:cNvGrpSpPr/>
          <p:nvPr/>
        </p:nvGrpSpPr>
        <p:grpSpPr>
          <a:xfrm>
            <a:off x="872748" y="3553958"/>
            <a:ext cx="38626" cy="531984"/>
            <a:chOff x="0" y="0"/>
            <a:chExt cx="51501" cy="709312"/>
          </a:xfrm>
        </p:grpSpPr>
        <p:sp>
          <p:nvSpPr>
            <p:cNvPr id="27" name="Freeform 27"/>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8" name="Group 28"/>
          <p:cNvGrpSpPr/>
          <p:nvPr/>
        </p:nvGrpSpPr>
        <p:grpSpPr>
          <a:xfrm>
            <a:off x="872748" y="4201819"/>
            <a:ext cx="38626" cy="533740"/>
            <a:chOff x="0" y="0"/>
            <a:chExt cx="51501" cy="711653"/>
          </a:xfrm>
        </p:grpSpPr>
        <p:sp>
          <p:nvSpPr>
            <p:cNvPr id="29" name="Freeform 29"/>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30" name="Group 30"/>
          <p:cNvGrpSpPr/>
          <p:nvPr/>
        </p:nvGrpSpPr>
        <p:grpSpPr>
          <a:xfrm>
            <a:off x="4456177" y="3729530"/>
            <a:ext cx="38626" cy="855037"/>
            <a:chOff x="0" y="0"/>
            <a:chExt cx="51501" cy="1140049"/>
          </a:xfrm>
        </p:grpSpPr>
        <p:sp>
          <p:nvSpPr>
            <p:cNvPr id="31" name="Freeform 31"/>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32" name="Freeform 32"/>
          <p:cNvSpPr/>
          <p:nvPr/>
        </p:nvSpPr>
        <p:spPr>
          <a:xfrm>
            <a:off x="911374" y="2091441"/>
            <a:ext cx="3544803" cy="7165103"/>
          </a:xfrm>
          <a:custGeom>
            <a:avLst/>
            <a:gdLst/>
            <a:ahLst/>
            <a:cxnLst/>
            <a:rect l="l" t="t" r="r" b="b"/>
            <a:pathLst>
              <a:path w="3544803" h="7165103">
                <a:moveTo>
                  <a:pt x="0" y="0"/>
                </a:moveTo>
                <a:lnTo>
                  <a:pt x="3544803" y="0"/>
                </a:lnTo>
                <a:lnTo>
                  <a:pt x="3544803" y="7165103"/>
                </a:lnTo>
                <a:lnTo>
                  <a:pt x="0" y="71651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33" name="TextBox 33"/>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4" name="TextBox 34"/>
          <p:cNvSpPr txBox="1"/>
          <p:nvPr/>
        </p:nvSpPr>
        <p:spPr>
          <a:xfrm rot="16200000">
            <a:off x="15853860" y="7458063"/>
            <a:ext cx="33318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2" tooltip="https://www.fashionupproject.com"/>
              </a:rPr>
              <a:t>www.fashionupproject.com</a:t>
            </a:r>
            <a:endParaRPr lang="en-US" sz="1800" u="sng">
              <a:solidFill>
                <a:srgbClr val="1E2328"/>
              </a:solidFill>
              <a:latin typeface="Montserrat"/>
              <a:ea typeface="Montserrat"/>
              <a:cs typeface="Montserrat"/>
              <a:sym typeface="Montserrat"/>
              <a:hlinkClick r:id="rId12" tooltip="https://www.fashionupproject.co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33462"/>
            <a:ext cx="1028700" cy="9253538"/>
          </a:xfrm>
          <a:custGeom>
            <a:avLst/>
            <a:gdLst/>
            <a:ahLst/>
            <a:cxnLst/>
            <a:rect l="l" t="t" r="r" b="b"/>
            <a:pathLst>
              <a:path w="1028700" h="9253538">
                <a:moveTo>
                  <a:pt x="0" y="0"/>
                </a:moveTo>
                <a:lnTo>
                  <a:pt x="1028700" y="0"/>
                </a:lnTo>
                <a:lnTo>
                  <a:pt x="1028700" y="9253538"/>
                </a:lnTo>
                <a:lnTo>
                  <a:pt x="0" y="925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grpSp>
        <p:nvGrpSpPr>
          <p:cNvPr id="10" name="Group 10"/>
          <p:cNvGrpSpPr/>
          <p:nvPr/>
        </p:nvGrpSpPr>
        <p:grpSpPr>
          <a:xfrm rot="-10800000">
            <a:off x="-4762" y="1019174"/>
            <a:ext cx="18297525" cy="9525"/>
            <a:chOff x="0" y="0"/>
            <a:chExt cx="24396700" cy="12700"/>
          </a:xfrm>
        </p:grpSpPr>
        <p:sp>
          <p:nvSpPr>
            <p:cNvPr id="11" name="Freeform 11"/>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2" name="Freeform 12"/>
          <p:cNvSpPr/>
          <p:nvPr/>
        </p:nvSpPr>
        <p:spPr>
          <a:xfrm>
            <a:off x="0" y="4067054"/>
            <a:ext cx="3933182" cy="2152892"/>
          </a:xfrm>
          <a:custGeom>
            <a:avLst/>
            <a:gdLst/>
            <a:ahLst/>
            <a:cxnLst/>
            <a:rect l="l" t="t" r="r" b="b"/>
            <a:pathLst>
              <a:path w="3933182" h="2152892">
                <a:moveTo>
                  <a:pt x="0" y="0"/>
                </a:moveTo>
                <a:lnTo>
                  <a:pt x="3933182" y="0"/>
                </a:lnTo>
                <a:lnTo>
                  <a:pt x="3933182" y="2152892"/>
                </a:lnTo>
                <a:lnTo>
                  <a:pt x="0" y="21528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3" name="TextBox 13"/>
          <p:cNvSpPr txBox="1"/>
          <p:nvPr/>
        </p:nvSpPr>
        <p:spPr>
          <a:xfrm>
            <a:off x="446202" y="4866753"/>
            <a:ext cx="2590421" cy="536826"/>
          </a:xfrm>
          <a:prstGeom prst="rect">
            <a:avLst/>
          </a:prstGeom>
        </p:spPr>
        <p:txBody>
          <a:bodyPr lIns="0" tIns="0" rIns="0" bIns="0" rtlCol="0" anchor="t">
            <a:spAutoFit/>
          </a:bodyPr>
          <a:lstStyle/>
          <a:p>
            <a:pPr algn="l">
              <a:lnSpc>
                <a:spcPts val="4227"/>
              </a:lnSpc>
            </a:pPr>
            <a:r>
              <a:rPr lang="en-US" sz="3465">
                <a:solidFill>
                  <a:srgbClr val="FFFFFF"/>
                </a:solidFill>
                <a:latin typeface="DM Serif Display"/>
                <a:ea typeface="DM Serif Display"/>
                <a:cs typeface="DM Serif Display"/>
                <a:sym typeface="DM Serif Display"/>
              </a:rPr>
              <a:t>References</a:t>
            </a:r>
          </a:p>
        </p:txBody>
      </p:sp>
      <p:sp>
        <p:nvSpPr>
          <p:cNvPr id="16" name="TextBox 16"/>
          <p:cNvSpPr txBox="1"/>
          <p:nvPr/>
        </p:nvSpPr>
        <p:spPr>
          <a:xfrm>
            <a:off x="4379384" y="4717276"/>
            <a:ext cx="11951541" cy="1233479"/>
          </a:xfrm>
          <a:prstGeom prst="rect">
            <a:avLst/>
          </a:prstGeom>
        </p:spPr>
        <p:txBody>
          <a:bodyPr lIns="0" tIns="0" rIns="0" bIns="0" rtlCol="0" anchor="t">
            <a:spAutoFit/>
          </a:bodyPr>
          <a:lstStyle/>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Blender Documentation – </a:t>
            </a:r>
            <a:r>
              <a:rPr lang="en-US" sz="2199" u="sng" dirty="0">
                <a:solidFill>
                  <a:srgbClr val="1E2328"/>
                </a:solidFill>
                <a:latin typeface="Montserrat"/>
                <a:ea typeface="Montserrat"/>
                <a:cs typeface="Montserrat"/>
                <a:sym typeface="Montserrat"/>
                <a:hlinkClick r:id="rId7" tooltip="https://www.blender.org"/>
              </a:rPr>
              <a:t>www.blender.org</a:t>
            </a:r>
          </a:p>
          <a:p>
            <a:pPr marL="502691" lvl="2" indent="-167564" algn="l">
              <a:lnSpc>
                <a:spcPts val="3298"/>
              </a:lnSpc>
              <a:buFont typeface="Arial"/>
              <a:buChar char="⚬"/>
            </a:pPr>
            <a:r>
              <a:rPr lang="en-US" sz="2199" dirty="0">
                <a:solidFill>
                  <a:srgbClr val="1E2328"/>
                </a:solidFill>
                <a:latin typeface="Montserrat"/>
                <a:ea typeface="Montserrat"/>
                <a:cs typeface="Montserrat"/>
                <a:sym typeface="Montserrat"/>
              </a:rPr>
              <a:t>Sustainable Fashion &amp; Digital Design – </a:t>
            </a:r>
            <a:r>
              <a:rPr lang="en-US" sz="2199" u="sng" dirty="0">
                <a:solidFill>
                  <a:srgbClr val="1E2328"/>
                </a:solidFill>
                <a:latin typeface="Montserrat"/>
                <a:ea typeface="Montserrat"/>
                <a:cs typeface="Montserrat"/>
                <a:sym typeface="Montserrat"/>
                <a:hlinkClick r:id="rId8" tooltip="https://www.businessoffashion.com"/>
              </a:rPr>
              <a:t>www.businessoffashion.com</a:t>
            </a:r>
          </a:p>
          <a:p>
            <a:pPr algn="l">
              <a:lnSpc>
                <a:spcPts val="3299"/>
              </a:lnSpc>
            </a:pPr>
            <a:endParaRPr lang="en-US" sz="2199" u="sng" dirty="0">
              <a:solidFill>
                <a:srgbClr val="1E2328"/>
              </a:solidFill>
              <a:latin typeface="Montserrat"/>
              <a:ea typeface="Montserrat"/>
              <a:cs typeface="Montserrat"/>
              <a:sym typeface="Montserrat"/>
              <a:hlinkClick r:id="rId8" tooltip="https://www.businessoffashion.com"/>
            </a:endParaRP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0814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9" tooltip="https://www.fashionupproject.com"/>
              </a:rPr>
              <a:t>www.fashionupproject.com</a:t>
            </a:r>
            <a:endParaRPr lang="en-US" sz="1800" u="sng">
              <a:solidFill>
                <a:srgbClr val="1E2328"/>
              </a:solidFill>
              <a:latin typeface="Montserrat"/>
              <a:ea typeface="Montserrat"/>
              <a:cs typeface="Montserrat"/>
              <a:sym typeface="Montserrat"/>
              <a:hlinkClick r:id="rId9" tooltip="https://www.fashionupproject.co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762" y="1019174"/>
            <a:ext cx="18297525" cy="9525"/>
            <a:chOff x="0" y="0"/>
            <a:chExt cx="24396700" cy="12700"/>
          </a:xfrm>
        </p:grpSpPr>
        <p:sp>
          <p:nvSpPr>
            <p:cNvPr id="3" name="Freeform 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6" name="Freeform 6"/>
          <p:cNvSpPr/>
          <p:nvPr/>
        </p:nvSpPr>
        <p:spPr>
          <a:xfrm>
            <a:off x="7751895" y="1028700"/>
            <a:ext cx="9482623" cy="9258300"/>
          </a:xfrm>
          <a:custGeom>
            <a:avLst/>
            <a:gdLst/>
            <a:ahLst/>
            <a:cxnLst/>
            <a:rect l="l" t="t" r="r" b="b"/>
            <a:pathLst>
              <a:path w="9482623" h="9258300">
                <a:moveTo>
                  <a:pt x="0" y="0"/>
                </a:moveTo>
                <a:lnTo>
                  <a:pt x="9482623" y="0"/>
                </a:lnTo>
                <a:lnTo>
                  <a:pt x="9482623" y="9258300"/>
                </a:lnTo>
                <a:lnTo>
                  <a:pt x="0" y="9258300"/>
                </a:lnTo>
                <a:lnTo>
                  <a:pt x="0" y="0"/>
                </a:lnTo>
                <a:close/>
              </a:path>
            </a:pathLst>
          </a:custGeom>
          <a:blipFill>
            <a:blip r:embed="rId6"/>
            <a:stretch>
              <a:fillRect t="-1210" b="-1212"/>
            </a:stretch>
          </a:blipFill>
        </p:spPr>
        <p:txBody>
          <a:bodyPr/>
          <a:lstStyle/>
          <a:p>
            <a:endParaRPr lang="it-IT"/>
          </a:p>
        </p:txBody>
      </p:sp>
      <p:sp>
        <p:nvSpPr>
          <p:cNvPr id="7" name="TextBox 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8" name="Group 8"/>
          <p:cNvGrpSpPr/>
          <p:nvPr/>
        </p:nvGrpSpPr>
        <p:grpSpPr>
          <a:xfrm>
            <a:off x="16670569" y="-4762"/>
            <a:ext cx="9525" cy="10296525"/>
            <a:chOff x="0" y="0"/>
            <a:chExt cx="12700" cy="13728700"/>
          </a:xfrm>
        </p:grpSpPr>
        <p:sp>
          <p:nvSpPr>
            <p:cNvPr id="9" name="Freeform 9"/>
            <p:cNvSpPr/>
            <p:nvPr/>
          </p:nvSpPr>
          <p:spPr>
            <a:xfrm>
              <a:off x="0" y="635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txBody>
            <a:bodyPr/>
            <a:lstStyle/>
            <a:p>
              <a:endParaRPr lang="it-IT"/>
            </a:p>
          </p:txBody>
        </p:sp>
      </p:grpSp>
      <p:sp>
        <p:nvSpPr>
          <p:cNvPr id="10" name="TextBox 10"/>
          <p:cNvSpPr txBox="1"/>
          <p:nvPr/>
        </p:nvSpPr>
        <p:spPr>
          <a:xfrm>
            <a:off x="1031566" y="2956560"/>
            <a:ext cx="4695894" cy="4240529"/>
          </a:xfrm>
          <a:prstGeom prst="rect">
            <a:avLst/>
          </a:prstGeom>
        </p:spPr>
        <p:txBody>
          <a:bodyPr lIns="0" tIns="0" rIns="0" bIns="0" rtlCol="0" anchor="t">
            <a:spAutoFit/>
          </a:bodyPr>
          <a:lstStyle/>
          <a:p>
            <a:pPr algn="just">
              <a:lnSpc>
                <a:spcPts val="3300"/>
              </a:lnSpc>
            </a:pPr>
            <a:r>
              <a:rPr lang="en-US" sz="220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1" name="Group 11"/>
          <p:cNvGrpSpPr/>
          <p:nvPr/>
        </p:nvGrpSpPr>
        <p:grpSpPr>
          <a:xfrm>
            <a:off x="13662188" y="268369"/>
            <a:ext cx="2675477" cy="559152"/>
            <a:chOff x="0" y="0"/>
            <a:chExt cx="3567303" cy="745536"/>
          </a:xfrm>
        </p:grpSpPr>
        <p:sp>
          <p:nvSpPr>
            <p:cNvPr id="12" name="Freeform 12"/>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l="-60" r="-60" b="-6"/>
              </a:stretch>
            </a:blipFill>
          </p:spPr>
          <p:txBody>
            <a:bodyPr/>
            <a:lstStyle/>
            <a:p>
              <a:endParaRPr lang="it-IT"/>
            </a:p>
          </p:txBody>
        </p:sp>
      </p:grpSp>
      <p:sp>
        <p:nvSpPr>
          <p:cNvPr id="13" name="TextBox 13"/>
          <p:cNvSpPr txBox="1"/>
          <p:nvPr/>
        </p:nvSpPr>
        <p:spPr>
          <a:xfrm rot="16200000">
            <a:off x="15861480" y="75571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Unit 4 </a:t>
            </a:r>
          </a:p>
        </p:txBody>
      </p:sp>
      <p:sp>
        <p:nvSpPr>
          <p:cNvPr id="9" name="Freeform 9"/>
          <p:cNvSpPr/>
          <p:nvPr/>
        </p:nvSpPr>
        <p:spPr>
          <a:xfrm>
            <a:off x="0" y="1024890"/>
            <a:ext cx="10729563" cy="4454427"/>
          </a:xfrm>
          <a:custGeom>
            <a:avLst/>
            <a:gdLst/>
            <a:ahLst/>
            <a:cxnLst/>
            <a:rect l="l" t="t" r="r" b="b"/>
            <a:pathLst>
              <a:path w="10729563" h="4454427">
                <a:moveTo>
                  <a:pt x="0" y="0"/>
                </a:moveTo>
                <a:lnTo>
                  <a:pt x="10729563" y="0"/>
                </a:lnTo>
                <a:lnTo>
                  <a:pt x="10729563" y="4454427"/>
                </a:lnTo>
                <a:lnTo>
                  <a:pt x="0" y="4454427"/>
                </a:lnTo>
                <a:lnTo>
                  <a:pt x="0" y="0"/>
                </a:lnTo>
                <a:close/>
              </a:path>
            </a:pathLst>
          </a:custGeom>
          <a:blipFill>
            <a:blip r:embed="rId3"/>
            <a:stretch>
              <a:fillRect t="-30267" b="-30362"/>
            </a:stretch>
          </a:blipFill>
        </p:spPr>
        <p:txBody>
          <a:bodyPr/>
          <a:lstStyle/>
          <a:p>
            <a:endParaRPr lang="it-IT"/>
          </a:p>
        </p:txBody>
      </p:sp>
      <p:sp>
        <p:nvSpPr>
          <p:cNvPr id="10" name="Freeform 10"/>
          <p:cNvSpPr/>
          <p:nvPr/>
        </p:nvSpPr>
        <p:spPr>
          <a:xfrm>
            <a:off x="9935974" y="1463243"/>
            <a:ext cx="6348470" cy="4290075"/>
          </a:xfrm>
          <a:custGeom>
            <a:avLst/>
            <a:gdLst/>
            <a:ahLst/>
            <a:cxnLst/>
            <a:rect l="l" t="t" r="r" b="b"/>
            <a:pathLst>
              <a:path w="6348470" h="4290075">
                <a:moveTo>
                  <a:pt x="0" y="0"/>
                </a:moveTo>
                <a:lnTo>
                  <a:pt x="6348470" y="0"/>
                </a:lnTo>
                <a:lnTo>
                  <a:pt x="6348470" y="4290075"/>
                </a:lnTo>
                <a:lnTo>
                  <a:pt x="0" y="4290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1" name="TextBox 11"/>
          <p:cNvSpPr txBox="1"/>
          <p:nvPr/>
        </p:nvSpPr>
        <p:spPr>
          <a:xfrm>
            <a:off x="10684782" y="2755670"/>
            <a:ext cx="3490990" cy="2238375"/>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Overview of the Unit</a:t>
            </a:r>
          </a:p>
        </p:txBody>
      </p:sp>
      <p:grpSp>
        <p:nvGrpSpPr>
          <p:cNvPr id="12" name="Group 12"/>
          <p:cNvGrpSpPr/>
          <p:nvPr/>
        </p:nvGrpSpPr>
        <p:grpSpPr>
          <a:xfrm>
            <a:off x="10684782" y="6098288"/>
            <a:ext cx="728566" cy="14287"/>
            <a:chOff x="0" y="0"/>
            <a:chExt cx="971422" cy="19049"/>
          </a:xfrm>
        </p:grpSpPr>
        <p:sp>
          <p:nvSpPr>
            <p:cNvPr id="13" name="Freeform 13"/>
            <p:cNvSpPr/>
            <p:nvPr/>
          </p:nvSpPr>
          <p:spPr>
            <a:xfrm>
              <a:off x="8382" y="0"/>
              <a:ext cx="958850" cy="23241"/>
            </a:xfrm>
            <a:custGeom>
              <a:avLst/>
              <a:gdLst/>
              <a:ahLst/>
              <a:cxnLst/>
              <a:rect l="l" t="t" r="r" b="b"/>
              <a:pathLst>
                <a:path w="958850" h="23241">
                  <a:moveTo>
                    <a:pt x="127" y="0"/>
                  </a:moveTo>
                  <a:lnTo>
                    <a:pt x="958850" y="6350"/>
                  </a:lnTo>
                  <a:lnTo>
                    <a:pt x="958723" y="23241"/>
                  </a:lnTo>
                  <a:lnTo>
                    <a:pt x="0" y="16891"/>
                  </a:lnTo>
                  <a:close/>
                </a:path>
              </a:pathLst>
            </a:custGeom>
            <a:solidFill>
              <a:srgbClr val="FFFFFF"/>
            </a:solidFill>
          </p:spPr>
          <p:txBody>
            <a:bodyPr/>
            <a:lstStyle/>
            <a:p>
              <a:endParaRPr lang="it-IT"/>
            </a:p>
          </p:txBody>
        </p:sp>
      </p:grpSp>
      <p:sp>
        <p:nvSpPr>
          <p:cNvPr id="14" name="TextBox 14"/>
          <p:cNvSpPr txBox="1"/>
          <p:nvPr/>
        </p:nvSpPr>
        <p:spPr>
          <a:xfrm>
            <a:off x="381000" y="5873498"/>
            <a:ext cx="15903445" cy="4619021"/>
          </a:xfrm>
          <a:prstGeom prst="rect">
            <a:avLst/>
          </a:prstGeom>
        </p:spPr>
        <p:txBody>
          <a:bodyPr wrap="square" lIns="0" tIns="0" rIns="0" bIns="0" rtlCol="0" anchor="t">
            <a:spAutoFit/>
          </a:bodyPr>
          <a:lstStyle/>
          <a:p>
            <a:pPr algn="l">
              <a:lnSpc>
                <a:spcPts val="3299"/>
              </a:lnSpc>
            </a:pPr>
            <a:r>
              <a:rPr lang="en-US" sz="2199" dirty="0">
                <a:solidFill>
                  <a:srgbClr val="000000"/>
                </a:solidFill>
                <a:latin typeface="Montserrat"/>
                <a:ea typeface="Montserrat"/>
                <a:cs typeface="Montserrat"/>
                <a:sym typeface="Montserrat"/>
              </a:rPr>
              <a:t>This unit introduces </a:t>
            </a:r>
            <a:r>
              <a:rPr lang="en-US" sz="2199" b="1" dirty="0">
                <a:solidFill>
                  <a:srgbClr val="000000"/>
                </a:solidFill>
                <a:latin typeface="Montserrat Bold"/>
                <a:ea typeface="Montserrat Bold"/>
                <a:cs typeface="Montserrat Bold"/>
                <a:sym typeface="Montserrat Bold"/>
              </a:rPr>
              <a:t>Blender as a 3D fashion design tool</a:t>
            </a:r>
            <a:r>
              <a:rPr lang="en-US" sz="2199" dirty="0">
                <a:solidFill>
                  <a:srgbClr val="000000"/>
                </a:solidFill>
                <a:latin typeface="Montserrat"/>
                <a:ea typeface="Montserrat"/>
                <a:cs typeface="Montserrat"/>
                <a:sym typeface="Montserrat"/>
              </a:rPr>
              <a:t>, focusing on </a:t>
            </a:r>
            <a:r>
              <a:rPr lang="en-US" sz="2199" b="1" dirty="0">
                <a:solidFill>
                  <a:srgbClr val="000000"/>
                </a:solidFill>
                <a:latin typeface="Montserrat Bold"/>
                <a:ea typeface="Montserrat Bold"/>
                <a:cs typeface="Montserrat Bold"/>
                <a:sym typeface="Montserrat Bold"/>
              </a:rPr>
              <a:t>garment creation, texturing, avatar customization, and fabric simulation.</a:t>
            </a:r>
          </a:p>
          <a:p>
            <a:pPr algn="l">
              <a:lnSpc>
                <a:spcPts val="3299"/>
              </a:lnSpc>
            </a:pPr>
            <a:r>
              <a:rPr lang="en-US" sz="2199" dirty="0">
                <a:solidFill>
                  <a:srgbClr val="000000"/>
                </a:solidFill>
                <a:latin typeface="Montserrat"/>
                <a:ea typeface="Montserrat"/>
                <a:cs typeface="Montserrat"/>
                <a:sym typeface="Montserrat"/>
              </a:rPr>
              <a:t>You will learn how to:</a:t>
            </a:r>
          </a:p>
          <a:p>
            <a:pPr marL="474979" lvl="1" indent="-237490" algn="l">
              <a:lnSpc>
                <a:spcPts val="3299"/>
              </a:lnSpc>
              <a:buFont typeface="Arial"/>
              <a:buChar char="•"/>
            </a:pPr>
            <a:r>
              <a:rPr lang="en-US" sz="2199" dirty="0">
                <a:solidFill>
                  <a:srgbClr val="000000"/>
                </a:solidFill>
                <a:latin typeface="Montserrat"/>
                <a:ea typeface="Montserrat"/>
                <a:cs typeface="Montserrat"/>
                <a:sym typeface="Montserrat"/>
              </a:rPr>
              <a:t>Navigate Blender’s </a:t>
            </a:r>
            <a:r>
              <a:rPr lang="en-US" sz="2199" b="1" dirty="0">
                <a:solidFill>
                  <a:srgbClr val="000000"/>
                </a:solidFill>
                <a:latin typeface="Montserrat Bold"/>
                <a:ea typeface="Montserrat Bold"/>
                <a:cs typeface="Montserrat Bold"/>
                <a:sym typeface="Montserrat Bold"/>
              </a:rPr>
              <a:t>interface and key tools</a:t>
            </a:r>
            <a:r>
              <a:rPr lang="en-US" sz="2199" dirty="0">
                <a:solidFill>
                  <a:srgbClr val="000000"/>
                </a:solidFill>
                <a:latin typeface="Montserrat"/>
                <a:ea typeface="Montserrat"/>
                <a:cs typeface="Montserrat"/>
                <a:sym typeface="Montserrat"/>
              </a:rPr>
              <a:t>.</a:t>
            </a:r>
          </a:p>
          <a:p>
            <a:pPr marL="474979" lvl="1" indent="-237490" algn="l">
              <a:lnSpc>
                <a:spcPts val="3299"/>
              </a:lnSpc>
              <a:buFont typeface="Arial"/>
              <a:buChar char="•"/>
            </a:pPr>
            <a:r>
              <a:rPr lang="en-US" sz="2199" dirty="0">
                <a:solidFill>
                  <a:srgbClr val="000000"/>
                </a:solidFill>
                <a:latin typeface="Montserrat"/>
                <a:ea typeface="Montserrat"/>
                <a:cs typeface="Montserrat"/>
                <a:sym typeface="Montserrat"/>
              </a:rPr>
              <a:t>Convert </a:t>
            </a:r>
            <a:r>
              <a:rPr lang="en-US" sz="2199" b="1" dirty="0">
                <a:solidFill>
                  <a:srgbClr val="000000"/>
                </a:solidFill>
                <a:latin typeface="Montserrat Bold"/>
                <a:ea typeface="Montserrat Bold"/>
                <a:cs typeface="Montserrat Bold"/>
                <a:sym typeface="Montserrat Bold"/>
              </a:rPr>
              <a:t>2D designs into 3D garments</a:t>
            </a:r>
            <a:r>
              <a:rPr lang="en-US" sz="2199" dirty="0">
                <a:solidFill>
                  <a:srgbClr val="000000"/>
                </a:solidFill>
                <a:latin typeface="Montserrat"/>
                <a:ea typeface="Montserrat"/>
                <a:cs typeface="Montserrat"/>
                <a:sym typeface="Montserrat"/>
              </a:rPr>
              <a:t>.</a:t>
            </a:r>
          </a:p>
          <a:p>
            <a:pPr marL="474979" lvl="1" indent="-237490" algn="l">
              <a:lnSpc>
                <a:spcPts val="3299"/>
              </a:lnSpc>
              <a:buFont typeface="Arial"/>
              <a:buChar char="•"/>
            </a:pPr>
            <a:r>
              <a:rPr lang="en-US" sz="2199" dirty="0">
                <a:solidFill>
                  <a:srgbClr val="000000"/>
                </a:solidFill>
                <a:latin typeface="Montserrat"/>
                <a:ea typeface="Montserrat"/>
                <a:cs typeface="Montserrat"/>
                <a:sym typeface="Montserrat"/>
              </a:rPr>
              <a:t>Apply </a:t>
            </a:r>
            <a:r>
              <a:rPr lang="en-US" sz="2199" b="1" dirty="0">
                <a:solidFill>
                  <a:srgbClr val="000000"/>
                </a:solidFill>
                <a:latin typeface="Montserrat Bold"/>
                <a:ea typeface="Montserrat Bold"/>
                <a:cs typeface="Montserrat Bold"/>
                <a:sym typeface="Montserrat Bold"/>
              </a:rPr>
              <a:t>materials and textures</a:t>
            </a:r>
            <a:r>
              <a:rPr lang="en-US" sz="2199" dirty="0">
                <a:solidFill>
                  <a:srgbClr val="000000"/>
                </a:solidFill>
                <a:latin typeface="Montserrat"/>
                <a:ea typeface="Montserrat"/>
                <a:cs typeface="Montserrat"/>
                <a:sym typeface="Montserrat"/>
              </a:rPr>
              <a:t> for realistic visualization.</a:t>
            </a:r>
          </a:p>
          <a:p>
            <a:pPr marL="474979" lvl="1" indent="-237490" algn="l">
              <a:lnSpc>
                <a:spcPts val="3299"/>
              </a:lnSpc>
              <a:buFont typeface="Arial"/>
              <a:buChar char="•"/>
            </a:pPr>
            <a:r>
              <a:rPr lang="en-US" sz="2199" dirty="0">
                <a:solidFill>
                  <a:srgbClr val="000000"/>
                </a:solidFill>
                <a:latin typeface="Montserrat"/>
                <a:ea typeface="Montserrat"/>
                <a:cs typeface="Montserrat"/>
                <a:sym typeface="Montserrat"/>
              </a:rPr>
              <a:t>Customize avatars for </a:t>
            </a:r>
            <a:r>
              <a:rPr lang="en-US" sz="2199" b="1" dirty="0">
                <a:solidFill>
                  <a:srgbClr val="000000"/>
                </a:solidFill>
                <a:latin typeface="Montserrat Bold"/>
                <a:ea typeface="Montserrat Bold"/>
                <a:cs typeface="Montserrat Bold"/>
                <a:sym typeface="Montserrat Bold"/>
              </a:rPr>
              <a:t>digital fitting</a:t>
            </a:r>
            <a:r>
              <a:rPr lang="en-US" sz="2199" dirty="0">
                <a:solidFill>
                  <a:srgbClr val="000000"/>
                </a:solidFill>
                <a:latin typeface="Montserrat"/>
                <a:ea typeface="Montserrat"/>
                <a:cs typeface="Montserrat"/>
                <a:sym typeface="Montserrat"/>
              </a:rPr>
              <a:t>.</a:t>
            </a:r>
          </a:p>
          <a:p>
            <a:pPr marL="474979" lvl="1" indent="-237490" algn="l">
              <a:lnSpc>
                <a:spcPts val="3299"/>
              </a:lnSpc>
              <a:buFont typeface="Arial"/>
              <a:buChar char="•"/>
            </a:pPr>
            <a:r>
              <a:rPr lang="en-US" sz="2199" dirty="0">
                <a:solidFill>
                  <a:srgbClr val="000000"/>
                </a:solidFill>
                <a:latin typeface="Montserrat"/>
                <a:ea typeface="Montserrat"/>
                <a:cs typeface="Montserrat"/>
                <a:sym typeface="Montserrat"/>
              </a:rPr>
              <a:t>Simulate </a:t>
            </a:r>
            <a:r>
              <a:rPr lang="en-US" sz="2199" b="1" dirty="0">
                <a:solidFill>
                  <a:srgbClr val="000000"/>
                </a:solidFill>
                <a:latin typeface="Montserrat Bold"/>
                <a:ea typeface="Montserrat Bold"/>
                <a:cs typeface="Montserrat Bold"/>
                <a:sym typeface="Montserrat Bold"/>
              </a:rPr>
              <a:t>fabric movement and physics</a:t>
            </a:r>
            <a:r>
              <a:rPr lang="en-US" sz="2199" dirty="0">
                <a:solidFill>
                  <a:srgbClr val="000000"/>
                </a:solidFill>
                <a:latin typeface="Montserrat"/>
                <a:ea typeface="Montserrat"/>
                <a:cs typeface="Montserrat"/>
                <a:sym typeface="Montserrat"/>
              </a:rPr>
              <a:t>.</a:t>
            </a:r>
          </a:p>
          <a:p>
            <a:pPr algn="l">
              <a:lnSpc>
                <a:spcPts val="3300"/>
              </a:lnSpc>
            </a:pPr>
            <a:r>
              <a:rPr lang="en-US" sz="2200" dirty="0">
                <a:solidFill>
                  <a:srgbClr val="000000"/>
                </a:solidFill>
                <a:latin typeface="Montserrat"/>
                <a:ea typeface="Montserrat"/>
                <a:cs typeface="Montserrat"/>
                <a:sym typeface="Montserrat"/>
              </a:rPr>
              <a:t>This unit builds on previous units by using </a:t>
            </a:r>
            <a:r>
              <a:rPr lang="en-US" sz="2200" b="1" dirty="0">
                <a:solidFill>
                  <a:srgbClr val="000000"/>
                </a:solidFill>
                <a:latin typeface="Montserrat Bold"/>
                <a:ea typeface="Montserrat Bold"/>
                <a:cs typeface="Montserrat Bold"/>
                <a:sym typeface="Montserrat Bold"/>
              </a:rPr>
              <a:t>2D patterns digitized in Unit 3</a:t>
            </a:r>
            <a:r>
              <a:rPr lang="en-US" sz="2200" dirty="0">
                <a:solidFill>
                  <a:srgbClr val="000000"/>
                </a:solidFill>
                <a:latin typeface="Montserrat"/>
                <a:ea typeface="Montserrat"/>
                <a:cs typeface="Montserrat"/>
                <a:sym typeface="Montserrat"/>
              </a:rPr>
              <a:t> to create </a:t>
            </a:r>
            <a:r>
              <a:rPr lang="en-US" sz="2200" b="1" dirty="0">
                <a:solidFill>
                  <a:srgbClr val="000000"/>
                </a:solidFill>
                <a:latin typeface="Montserrat Bold"/>
                <a:ea typeface="Montserrat Bold"/>
                <a:cs typeface="Montserrat Bold"/>
                <a:sym typeface="Montserrat Bold"/>
              </a:rPr>
              <a:t>3D garments</a:t>
            </a:r>
            <a:r>
              <a:rPr lang="en-US" sz="2200" dirty="0">
                <a:solidFill>
                  <a:srgbClr val="000000"/>
                </a:solidFill>
                <a:latin typeface="Montserrat"/>
                <a:ea typeface="Montserrat"/>
                <a:cs typeface="Montserrat"/>
                <a:sym typeface="Montserrat"/>
              </a:rPr>
              <a:t>, preparing for </a:t>
            </a:r>
            <a:r>
              <a:rPr lang="en-US" sz="2200" b="1" dirty="0">
                <a:solidFill>
                  <a:srgbClr val="000000"/>
                </a:solidFill>
                <a:latin typeface="Montserrat Bold"/>
                <a:ea typeface="Montserrat Bold"/>
                <a:cs typeface="Montserrat Bold"/>
                <a:sym typeface="Montserrat Bold"/>
              </a:rPr>
              <a:t>further applications in digital fashion workflows</a:t>
            </a:r>
            <a:r>
              <a:rPr lang="en-US" sz="2200" dirty="0">
                <a:solidFill>
                  <a:srgbClr val="000000"/>
                </a:solidFill>
                <a:latin typeface="Montserrat"/>
                <a:ea typeface="Montserrat"/>
                <a:cs typeface="Montserrat"/>
                <a:sym typeface="Montserrat"/>
              </a:rPr>
              <a:t>.</a:t>
            </a:r>
          </a:p>
          <a:p>
            <a:pPr algn="l">
              <a:lnSpc>
                <a:spcPts val="3300"/>
              </a:lnSpc>
            </a:pPr>
            <a:endParaRPr lang="en-US" sz="2200" dirty="0">
              <a:solidFill>
                <a:srgbClr val="000000"/>
              </a:solidFill>
              <a:latin typeface="Montserrat"/>
              <a:ea typeface="Montserrat"/>
              <a:cs typeface="Montserrat"/>
              <a:sym typeface="Montserrat"/>
            </a:endParaRPr>
          </a:p>
        </p:txBody>
      </p:sp>
      <p:sp>
        <p:nvSpPr>
          <p:cNvPr id="15" name="TextBox 15"/>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6" name="TextBox 16"/>
          <p:cNvSpPr txBox="1"/>
          <p:nvPr/>
        </p:nvSpPr>
        <p:spPr>
          <a:xfrm rot="16200000">
            <a:off x="15899580" y="7525148"/>
            <a:ext cx="319465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91312"/>
            <a:ext cx="9310979" cy="3595688"/>
          </a:xfrm>
          <a:custGeom>
            <a:avLst/>
            <a:gdLst/>
            <a:ahLst/>
            <a:cxnLst/>
            <a:rect l="l" t="t" r="r" b="b"/>
            <a:pathLst>
              <a:path w="9310979" h="3595688">
                <a:moveTo>
                  <a:pt x="0" y="0"/>
                </a:moveTo>
                <a:lnTo>
                  <a:pt x="9310979" y="0"/>
                </a:lnTo>
                <a:lnTo>
                  <a:pt x="9310979" y="3595688"/>
                </a:lnTo>
                <a:lnTo>
                  <a:pt x="0" y="359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000000"/>
            </a:solidFill>
          </p:spPr>
          <p:txBody>
            <a:bodyPr/>
            <a:lstStyle/>
            <a:p>
              <a:endParaRPr lang="it-IT"/>
            </a:p>
          </p:txBody>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10" name="TextBox 10"/>
          <p:cNvSpPr txBox="1"/>
          <p:nvPr/>
        </p:nvSpPr>
        <p:spPr>
          <a:xfrm>
            <a:off x="9811225" y="7046079"/>
            <a:ext cx="5406326" cy="474662"/>
          </a:xfrm>
          <a:prstGeom prst="rect">
            <a:avLst/>
          </a:prstGeom>
        </p:spPr>
        <p:txBody>
          <a:bodyPr lIns="0" tIns="0" rIns="0" bIns="0" rtlCol="0" anchor="t">
            <a:spAutoFit/>
          </a:bodyPr>
          <a:lstStyle/>
          <a:p>
            <a:pPr algn="l">
              <a:lnSpc>
                <a:spcPts val="3500"/>
              </a:lnSpc>
            </a:pPr>
            <a:r>
              <a:rPr lang="en-US" sz="2499">
                <a:solidFill>
                  <a:srgbClr val="1E2328"/>
                </a:solidFill>
                <a:latin typeface="DM Serif Display"/>
                <a:ea typeface="DM Serif Display"/>
                <a:cs typeface="DM Serif Display"/>
                <a:sym typeface="DM Serif Display"/>
              </a:rPr>
              <a:t>Pre-requisite knowledge</a:t>
            </a:r>
          </a:p>
        </p:txBody>
      </p:sp>
      <p:sp>
        <p:nvSpPr>
          <p:cNvPr id="11" name="TextBox 11"/>
          <p:cNvSpPr txBox="1"/>
          <p:nvPr/>
        </p:nvSpPr>
        <p:spPr>
          <a:xfrm>
            <a:off x="9556339" y="7615237"/>
            <a:ext cx="6868868" cy="2926250"/>
          </a:xfrm>
          <a:prstGeom prst="rect">
            <a:avLst/>
          </a:prstGeom>
        </p:spPr>
        <p:txBody>
          <a:bodyPr lIns="0" tIns="0" rIns="0" bIns="0" rtlCol="0" anchor="t">
            <a:spAutoFit/>
          </a:bodyPr>
          <a:lstStyle/>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Basic familiarity with fashion patternmaking and garment construction.</a:t>
            </a:r>
            <a:endParaRPr lang="it-IT"/>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Completion of previous units, especially Unit 3 (Digitizing 2D Patterns).</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General experience with computer-based design tools is recommended.</a:t>
            </a:r>
            <a:endParaRPr lang="en-US" sz="2199" dirty="0">
              <a:solidFill>
                <a:srgbClr val="1E2328"/>
              </a:solidFill>
              <a:latin typeface="Montserrat"/>
              <a:ea typeface="Montserrat"/>
              <a:cs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grpSp>
        <p:nvGrpSpPr>
          <p:cNvPr id="12" name="Group 12"/>
          <p:cNvGrpSpPr/>
          <p:nvPr/>
        </p:nvGrpSpPr>
        <p:grpSpPr>
          <a:xfrm rot="-10800000">
            <a:off x="-4762" y="1019174"/>
            <a:ext cx="18297525" cy="9525"/>
            <a:chOff x="0" y="0"/>
            <a:chExt cx="24396700" cy="12700"/>
          </a:xfrm>
        </p:grpSpPr>
        <p:sp>
          <p:nvSpPr>
            <p:cNvPr id="13" name="Freeform 1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4" name="Freeform 14"/>
          <p:cNvSpPr/>
          <p:nvPr/>
        </p:nvSpPr>
        <p:spPr>
          <a:xfrm>
            <a:off x="1031566" y="2057400"/>
            <a:ext cx="5356508" cy="7200900"/>
          </a:xfrm>
          <a:custGeom>
            <a:avLst/>
            <a:gdLst/>
            <a:ahLst/>
            <a:cxnLst/>
            <a:rect l="l" t="t" r="r" b="b"/>
            <a:pathLst>
              <a:path w="5356508" h="7200900">
                <a:moveTo>
                  <a:pt x="0" y="0"/>
                </a:moveTo>
                <a:lnTo>
                  <a:pt x="5356508" y="0"/>
                </a:lnTo>
                <a:lnTo>
                  <a:pt x="5356508" y="7200900"/>
                </a:lnTo>
                <a:lnTo>
                  <a:pt x="0" y="7200900"/>
                </a:lnTo>
                <a:lnTo>
                  <a:pt x="0" y="0"/>
                </a:lnTo>
                <a:close/>
              </a:path>
            </a:pathLst>
          </a:custGeom>
          <a:blipFill>
            <a:blip r:embed="rId5"/>
            <a:stretch>
              <a:fillRect t="-5824" r="-89" b="-5824"/>
            </a:stretch>
          </a:blipFill>
        </p:spPr>
        <p:txBody>
          <a:bodyPr/>
          <a:lstStyle/>
          <a:p>
            <a:endParaRPr lang="it-IT"/>
          </a:p>
        </p:txBody>
      </p:sp>
      <p:sp>
        <p:nvSpPr>
          <p:cNvPr id="15" name="TextBox 15"/>
          <p:cNvSpPr txBox="1"/>
          <p:nvPr/>
        </p:nvSpPr>
        <p:spPr>
          <a:xfrm>
            <a:off x="6802933" y="3603301"/>
            <a:ext cx="9452776" cy="3349443"/>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a:ea typeface="Montserrat"/>
                <a:cs typeface="Montserrat"/>
                <a:sym typeface="Montserrat"/>
              </a:rPr>
              <a:t>By the end of this unit, you will be able to:</a:t>
            </a:r>
            <a:endParaRPr lang="it-IT"/>
          </a:p>
          <a:p>
            <a:pPr marL="457200" indent="-457200" algn="just">
              <a:lnSpc>
                <a:spcPts val="3298"/>
              </a:lnSpc>
              <a:buFont typeface="+mj-lt"/>
              <a:buAutoNum type="arabicPeriod"/>
            </a:pPr>
            <a:r>
              <a:rPr lang="en-US" sz="2199" dirty="0">
                <a:solidFill>
                  <a:srgbClr val="1E2328"/>
                </a:solidFill>
                <a:latin typeface="Montserrat"/>
                <a:ea typeface="Montserrat"/>
                <a:cs typeface="Montserrat"/>
                <a:sym typeface="Montserrat"/>
              </a:rPr>
              <a:t>Model and sculpt </a:t>
            </a:r>
            <a:r>
              <a:rPr lang="en-US" sz="2199" b="1" dirty="0">
                <a:solidFill>
                  <a:srgbClr val="1E2328"/>
                </a:solidFill>
                <a:latin typeface="Montserrat Bold"/>
                <a:ea typeface="Montserrat Bold"/>
                <a:cs typeface="Montserrat Bold"/>
                <a:sym typeface="Montserrat Bold"/>
              </a:rPr>
              <a:t>3D garments</a:t>
            </a:r>
            <a:r>
              <a:rPr lang="en-US" sz="2199" dirty="0">
                <a:solidFill>
                  <a:srgbClr val="1E2328"/>
                </a:solidFill>
                <a:latin typeface="Montserrat"/>
                <a:ea typeface="Montserrat"/>
                <a:cs typeface="Montserrat"/>
                <a:sym typeface="Montserrat"/>
              </a:rPr>
              <a:t> in Blender.</a:t>
            </a:r>
            <a:endParaRPr lang="en-US" sz="2199" dirty="0">
              <a:solidFill>
                <a:srgbClr val="1E2328"/>
              </a:solidFill>
              <a:latin typeface="Montserrat"/>
              <a:ea typeface="Montserrat"/>
              <a:cs typeface="Montserrat"/>
            </a:endParaRPr>
          </a:p>
          <a:p>
            <a:pPr marL="457200" indent="-457200" algn="just">
              <a:lnSpc>
                <a:spcPts val="3298"/>
              </a:lnSpc>
              <a:buFont typeface="+mj-lt"/>
              <a:buAutoNum type="arabicPeriod"/>
            </a:pPr>
            <a:r>
              <a:rPr lang="en-US" sz="2199" dirty="0">
                <a:solidFill>
                  <a:srgbClr val="1E2328"/>
                </a:solidFill>
                <a:latin typeface="Montserrat"/>
                <a:ea typeface="Montserrat"/>
                <a:cs typeface="Montserrat"/>
                <a:sym typeface="Montserrat"/>
              </a:rPr>
              <a:t>Apply </a:t>
            </a:r>
            <a:r>
              <a:rPr lang="en-US" sz="2199" b="1" dirty="0">
                <a:solidFill>
                  <a:srgbClr val="1E2328"/>
                </a:solidFill>
                <a:latin typeface="Montserrat Bold"/>
                <a:ea typeface="Montserrat Bold"/>
                <a:cs typeface="Montserrat Bold"/>
                <a:sym typeface="Montserrat Bold"/>
              </a:rPr>
              <a:t>materials, textures, and lighting</a:t>
            </a:r>
            <a:r>
              <a:rPr lang="en-US" sz="2199" dirty="0">
                <a:solidFill>
                  <a:srgbClr val="1E2328"/>
                </a:solidFill>
                <a:latin typeface="Montserrat"/>
                <a:ea typeface="Montserrat"/>
                <a:cs typeface="Montserrat"/>
                <a:sym typeface="Montserrat"/>
              </a:rPr>
              <a:t> to create realistic digital fashion.</a:t>
            </a:r>
            <a:endParaRPr lang="en-US" sz="2199" dirty="0">
              <a:solidFill>
                <a:srgbClr val="1E2328"/>
              </a:solidFill>
              <a:latin typeface="Montserrat"/>
              <a:ea typeface="Montserrat"/>
              <a:cs typeface="Montserrat"/>
            </a:endParaRPr>
          </a:p>
          <a:p>
            <a:pPr marL="457200" indent="-457200" algn="just">
              <a:lnSpc>
                <a:spcPts val="3298"/>
              </a:lnSpc>
              <a:buFont typeface="+mj-lt"/>
              <a:buAutoNum type="arabicPeriod"/>
            </a:pPr>
            <a:r>
              <a:rPr lang="en-US" sz="2199" dirty="0">
                <a:solidFill>
                  <a:srgbClr val="1E2328"/>
                </a:solidFill>
                <a:latin typeface="Montserrat"/>
                <a:ea typeface="Montserrat"/>
                <a:cs typeface="Montserrat"/>
                <a:sym typeface="Montserrat"/>
              </a:rPr>
              <a:t>Customize </a:t>
            </a:r>
            <a:r>
              <a:rPr lang="en-US" sz="2199" b="1" dirty="0">
                <a:solidFill>
                  <a:srgbClr val="1E2328"/>
                </a:solidFill>
                <a:latin typeface="Montserrat Bold"/>
                <a:ea typeface="Montserrat Bold"/>
                <a:cs typeface="Montserrat Bold"/>
                <a:sym typeface="Montserrat Bold"/>
              </a:rPr>
              <a:t>avatars and fittings</a:t>
            </a:r>
            <a:r>
              <a:rPr lang="en-US" sz="2199" dirty="0">
                <a:solidFill>
                  <a:srgbClr val="1E2328"/>
                </a:solidFill>
                <a:latin typeface="Montserrat"/>
                <a:ea typeface="Montserrat"/>
                <a:cs typeface="Montserrat"/>
                <a:sym typeface="Montserrat"/>
              </a:rPr>
              <a:t> for garment testing.</a:t>
            </a:r>
            <a:endParaRPr lang="en-US" sz="2199" dirty="0">
              <a:solidFill>
                <a:srgbClr val="1E2328"/>
              </a:solidFill>
              <a:latin typeface="Montserrat"/>
              <a:ea typeface="Montserrat"/>
              <a:cs typeface="Montserrat"/>
            </a:endParaRPr>
          </a:p>
          <a:p>
            <a:pPr marL="457200" indent="-457200" algn="just">
              <a:lnSpc>
                <a:spcPts val="3298"/>
              </a:lnSpc>
              <a:buFont typeface="+mj-lt"/>
              <a:buAutoNum type="arabicPeriod"/>
            </a:pPr>
            <a:r>
              <a:rPr lang="en-US" sz="2199" dirty="0">
                <a:solidFill>
                  <a:srgbClr val="1E2328"/>
                </a:solidFill>
                <a:latin typeface="Montserrat"/>
                <a:ea typeface="Montserrat"/>
                <a:cs typeface="Montserrat"/>
                <a:sym typeface="Montserrat"/>
              </a:rPr>
              <a:t>Simulate </a:t>
            </a:r>
            <a:r>
              <a:rPr lang="en-US" sz="2199" b="1" dirty="0">
                <a:solidFill>
                  <a:srgbClr val="1E2328"/>
                </a:solidFill>
                <a:latin typeface="Montserrat Bold"/>
                <a:ea typeface="Montserrat Bold"/>
                <a:cs typeface="Montserrat Bold"/>
                <a:sym typeface="Montserrat Bold"/>
              </a:rPr>
              <a:t>fabric movement</a:t>
            </a:r>
            <a:r>
              <a:rPr lang="en-US" sz="2199" dirty="0">
                <a:solidFill>
                  <a:srgbClr val="1E2328"/>
                </a:solidFill>
                <a:latin typeface="Montserrat"/>
                <a:ea typeface="Montserrat"/>
                <a:cs typeface="Montserrat"/>
                <a:sym typeface="Montserrat"/>
              </a:rPr>
              <a:t> using Blender’s physics engine.</a:t>
            </a:r>
            <a:endParaRPr lang="en-US" sz="2199" dirty="0">
              <a:solidFill>
                <a:srgbClr val="1E2328"/>
              </a:solidFill>
              <a:latin typeface="Montserrat"/>
              <a:ea typeface="Montserrat"/>
              <a:cs typeface="Montserrat"/>
            </a:endParaRPr>
          </a:p>
          <a:p>
            <a:pPr marL="457200" indent="-457200" algn="just">
              <a:lnSpc>
                <a:spcPts val="3298"/>
              </a:lnSpc>
              <a:buFont typeface="+mj-lt"/>
              <a:buAutoNum type="arabicPeriod"/>
            </a:pPr>
            <a:r>
              <a:rPr lang="en-US" sz="2199" dirty="0">
                <a:solidFill>
                  <a:srgbClr val="1E2328"/>
                </a:solidFill>
                <a:latin typeface="Montserrat"/>
                <a:ea typeface="Montserrat"/>
                <a:cs typeface="Montserrat"/>
                <a:sym typeface="Montserrat"/>
              </a:rPr>
              <a:t>Understand how Blender </a:t>
            </a:r>
            <a:r>
              <a:rPr lang="en-US" sz="2199" b="1" dirty="0">
                <a:solidFill>
                  <a:srgbClr val="1E2328"/>
                </a:solidFill>
                <a:latin typeface="Montserrat Bold"/>
                <a:ea typeface="Montserrat Bold"/>
                <a:cs typeface="Montserrat Bold"/>
                <a:sym typeface="Montserrat Bold"/>
              </a:rPr>
              <a:t>enhances sustainable fashion workflows.</a:t>
            </a:r>
            <a:endParaRPr lang="en-US" sz="2199" b="1" dirty="0">
              <a:solidFill>
                <a:srgbClr val="1E2328"/>
              </a:solidFill>
              <a:latin typeface="Montserrat Bold"/>
              <a:ea typeface="Montserrat Bold"/>
              <a:cs typeface="Montserrat Bold"/>
            </a:endParaRPr>
          </a:p>
        </p:txBody>
      </p:sp>
      <p:sp>
        <p:nvSpPr>
          <p:cNvPr id="16" name="TextBox 16"/>
          <p:cNvSpPr txBox="1"/>
          <p:nvPr/>
        </p:nvSpPr>
        <p:spPr>
          <a:xfrm>
            <a:off x="6802933" y="1857375"/>
            <a:ext cx="6727118" cy="14763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Expected </a:t>
            </a:r>
          </a:p>
          <a:p>
            <a:pPr algn="l">
              <a:lnSpc>
                <a:spcPts val="6000"/>
              </a:lnSpc>
            </a:pPr>
            <a:r>
              <a:rPr lang="en-US" sz="6000">
                <a:solidFill>
                  <a:srgbClr val="1E2328"/>
                </a:solidFill>
                <a:latin typeface="DM Serif Display"/>
                <a:ea typeface="DM Serif Display"/>
                <a:cs typeface="DM Serif Display"/>
                <a:sym typeface="DM Serif Display"/>
              </a:rPr>
              <a:t>Learning Outcomes</a:t>
            </a: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9958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
        <p:nvSpPr>
          <p:cNvPr id="19" name="TextBox 10">
            <a:extLst>
              <a:ext uri="{FF2B5EF4-FFF2-40B4-BE49-F238E27FC236}">
                <a16:creationId xmlns:a16="http://schemas.microsoft.com/office/drawing/2014/main" id="{13D15F87-A00E-B97C-16D0-E36B9DB388EA}"/>
              </a:ext>
            </a:extLst>
          </p:cNvPr>
          <p:cNvSpPr txBox="1"/>
          <p:nvPr/>
        </p:nvSpPr>
        <p:spPr>
          <a:xfrm>
            <a:off x="1031566" y="9298410"/>
            <a:ext cx="5406326" cy="430567"/>
          </a:xfrm>
          <a:prstGeom prst="rect">
            <a:avLst/>
          </a:prstGeom>
        </p:spPr>
        <p:txBody>
          <a:bodyPr lIns="0" tIns="0" rIns="0" bIns="0" rtlCol="0" anchor="t">
            <a:spAutoFit/>
          </a:bodyPr>
          <a:lstStyle/>
          <a:p>
            <a:pPr algn="l">
              <a:lnSpc>
                <a:spcPts val="3500"/>
              </a:lnSpc>
            </a:pPr>
            <a:r>
              <a:rPr lang="en-US" sz="2499" dirty="0">
                <a:solidFill>
                  <a:srgbClr val="1E2328"/>
                </a:solidFill>
                <a:latin typeface="DM Serif Display"/>
                <a:ea typeface="DM Serif Display"/>
                <a:cs typeface="DM Serif Display"/>
                <a:sym typeface="DM Serif Display"/>
              </a:rPr>
              <a:t>Estimated Reading Time</a:t>
            </a:r>
          </a:p>
        </p:txBody>
      </p:sp>
      <p:sp>
        <p:nvSpPr>
          <p:cNvPr id="20" name="TextBox 11">
            <a:extLst>
              <a:ext uri="{FF2B5EF4-FFF2-40B4-BE49-F238E27FC236}">
                <a16:creationId xmlns:a16="http://schemas.microsoft.com/office/drawing/2014/main" id="{62179C3A-44D5-BC66-8D18-399A9F4EB9CB}"/>
              </a:ext>
            </a:extLst>
          </p:cNvPr>
          <p:cNvSpPr txBox="1"/>
          <p:nvPr/>
        </p:nvSpPr>
        <p:spPr>
          <a:xfrm>
            <a:off x="1031566" y="9637430"/>
            <a:ext cx="6546439" cy="387094"/>
          </a:xfrm>
          <a:prstGeom prst="rect">
            <a:avLst/>
          </a:prstGeom>
        </p:spPr>
        <p:txBody>
          <a:bodyPr wrap="square"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6 minutes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1" name="Freeform 11"/>
          <p:cNvSpPr/>
          <p:nvPr/>
        </p:nvSpPr>
        <p:spPr>
          <a:xfrm>
            <a:off x="-4762" y="1019174"/>
            <a:ext cx="6051534" cy="9253538"/>
          </a:xfrm>
          <a:custGeom>
            <a:avLst/>
            <a:gdLst/>
            <a:ahLst/>
            <a:cxnLst/>
            <a:rect l="l" t="t" r="r" b="b"/>
            <a:pathLst>
              <a:path w="6051534" h="9253538">
                <a:moveTo>
                  <a:pt x="0" y="0"/>
                </a:moveTo>
                <a:lnTo>
                  <a:pt x="6051533" y="0"/>
                </a:lnTo>
                <a:lnTo>
                  <a:pt x="6051533" y="9253538"/>
                </a:lnTo>
                <a:lnTo>
                  <a:pt x="0" y="9253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2" name="TextBox 12"/>
          <p:cNvSpPr txBox="1"/>
          <p:nvPr/>
        </p:nvSpPr>
        <p:spPr>
          <a:xfrm>
            <a:off x="1031566" y="3271314"/>
            <a:ext cx="4119719" cy="14478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Learning</a:t>
            </a:r>
          </a:p>
          <a:p>
            <a:pPr algn="l">
              <a:lnSpc>
                <a:spcPts val="6000"/>
              </a:lnSpc>
            </a:pPr>
            <a:r>
              <a:rPr lang="en-US" sz="6000">
                <a:solidFill>
                  <a:srgbClr val="FFFFFF"/>
                </a:solidFill>
                <a:latin typeface="DM Serif Display"/>
                <a:ea typeface="DM Serif Display"/>
                <a:cs typeface="DM Serif Display"/>
                <a:sym typeface="DM Serif Display"/>
              </a:rPr>
              <a:t>Objective</a:t>
            </a:r>
          </a:p>
        </p:txBody>
      </p:sp>
      <p:grpSp>
        <p:nvGrpSpPr>
          <p:cNvPr id="13" name="Group 13"/>
          <p:cNvGrpSpPr/>
          <p:nvPr/>
        </p:nvGrpSpPr>
        <p:grpSpPr>
          <a:xfrm>
            <a:off x="1031566" y="5401188"/>
            <a:ext cx="728566" cy="14287"/>
            <a:chOff x="0" y="0"/>
            <a:chExt cx="971421" cy="19049"/>
          </a:xfrm>
        </p:grpSpPr>
        <p:sp>
          <p:nvSpPr>
            <p:cNvPr id="14" name="Freeform 14"/>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15" name="TextBox 15"/>
          <p:cNvSpPr txBox="1"/>
          <p:nvPr/>
        </p:nvSpPr>
        <p:spPr>
          <a:xfrm>
            <a:off x="1031566" y="5835149"/>
            <a:ext cx="3503161" cy="4619021"/>
          </a:xfrm>
          <a:prstGeom prst="rect">
            <a:avLst/>
          </a:prstGeom>
        </p:spPr>
        <p:txBody>
          <a:bodyPr lIns="0" tIns="0" rIns="0" bIns="0" rtlCol="0" anchor="t">
            <a:spAutoFit/>
          </a:bodyPr>
          <a:lstStyle/>
          <a:p>
            <a:pPr>
              <a:lnSpc>
                <a:spcPts val="3298"/>
              </a:lnSpc>
            </a:pPr>
            <a:r>
              <a:rPr lang="en-US" sz="2199" dirty="0">
                <a:solidFill>
                  <a:srgbClr val="FFFFFF"/>
                </a:solidFill>
                <a:latin typeface="Montserrat"/>
                <a:ea typeface="Montserrat"/>
                <a:cs typeface="Montserrat"/>
                <a:sym typeface="Montserrat"/>
              </a:rPr>
              <a:t>The </a:t>
            </a:r>
            <a:r>
              <a:rPr lang="en-US" sz="2199" b="1" dirty="0">
                <a:solidFill>
                  <a:srgbClr val="FFFFFF"/>
                </a:solidFill>
                <a:latin typeface="Montserrat Bold"/>
                <a:ea typeface="Montserrat Bold"/>
                <a:cs typeface="Montserrat Bold"/>
                <a:sym typeface="Montserrat Bold"/>
              </a:rPr>
              <a:t>goal </a:t>
            </a:r>
            <a:r>
              <a:rPr lang="en-US" sz="2199" dirty="0">
                <a:solidFill>
                  <a:srgbClr val="FFFFFF"/>
                </a:solidFill>
                <a:latin typeface="Montserrat"/>
                <a:ea typeface="Montserrat"/>
                <a:cs typeface="Montserrat"/>
                <a:sym typeface="Montserrat"/>
              </a:rPr>
              <a:t>of the Unit is to equip learners with</a:t>
            </a:r>
            <a:r>
              <a:rPr lang="en-US" sz="2199" b="1" dirty="0">
                <a:solidFill>
                  <a:srgbClr val="FFFFFF"/>
                </a:solidFill>
                <a:latin typeface="Montserrat Bold"/>
                <a:ea typeface="Montserrat Bold"/>
                <a:cs typeface="Montserrat Bold"/>
                <a:sym typeface="Montserrat Bold"/>
              </a:rPr>
              <a:t> technical skills in Blender for 3D fashion design</a:t>
            </a:r>
            <a:r>
              <a:rPr lang="en-US" sz="2199" dirty="0">
                <a:solidFill>
                  <a:srgbClr val="FFFFFF"/>
                </a:solidFill>
                <a:latin typeface="Montserrat"/>
                <a:ea typeface="Montserrat"/>
                <a:cs typeface="Montserrat"/>
                <a:sym typeface="Montserrat"/>
              </a:rPr>
              <a:t>, covering</a:t>
            </a:r>
            <a:r>
              <a:rPr lang="en-US" sz="2199" b="1" dirty="0">
                <a:solidFill>
                  <a:srgbClr val="FFFFFF"/>
                </a:solidFill>
                <a:latin typeface="Montserrat Bold"/>
                <a:ea typeface="Montserrat Bold"/>
                <a:cs typeface="Montserrat Bold"/>
                <a:sym typeface="Montserrat Bold"/>
              </a:rPr>
              <a:t> garment modeling, material customization, avatar fitting, and fabric simulation.</a:t>
            </a:r>
            <a:endParaRPr lang="it-IT">
              <a:ea typeface="Calibri"/>
              <a:cs typeface="Calibri"/>
            </a:endParaRPr>
          </a:p>
          <a:p>
            <a:pPr algn="l">
              <a:lnSpc>
                <a:spcPts val="3298"/>
              </a:lnSpc>
            </a:pPr>
            <a:endParaRPr lang="en-US" sz="2199" b="1" dirty="0">
              <a:solidFill>
                <a:srgbClr val="FFFFFF"/>
              </a:solidFill>
              <a:latin typeface="Montserrat Bold"/>
              <a:ea typeface="Montserrat Bold"/>
              <a:cs typeface="Montserrat Bold"/>
              <a:sym typeface="Montserrat Bold"/>
            </a:endParaRPr>
          </a:p>
          <a:p>
            <a:pPr algn="l">
              <a:lnSpc>
                <a:spcPts val="3299"/>
              </a:lnSpc>
            </a:pPr>
            <a:endParaRPr lang="en-US" sz="2199" b="1" dirty="0">
              <a:solidFill>
                <a:srgbClr val="FFFFFF"/>
              </a:solidFill>
              <a:latin typeface="Montserrat Bold"/>
              <a:ea typeface="Montserrat Bold"/>
              <a:cs typeface="Montserrat Bold"/>
              <a:sym typeface="Montserrat Bold"/>
            </a:endParaRPr>
          </a:p>
        </p:txBody>
      </p:sp>
      <p:sp>
        <p:nvSpPr>
          <p:cNvPr id="16" name="Freeform 16"/>
          <p:cNvSpPr/>
          <p:nvPr/>
        </p:nvSpPr>
        <p:spPr>
          <a:xfrm>
            <a:off x="5697014" y="5892299"/>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7" name="TextBox 17"/>
          <p:cNvSpPr txBox="1"/>
          <p:nvPr/>
        </p:nvSpPr>
        <p:spPr>
          <a:xfrm>
            <a:off x="6736672" y="2861623"/>
            <a:ext cx="9601147" cy="1233479"/>
          </a:xfrm>
          <a:prstGeom prst="rect">
            <a:avLst/>
          </a:prstGeom>
        </p:spPr>
        <p:txBody>
          <a:bodyPr lIns="0" tIns="0" rIns="0" bIns="0" rtlCol="0" anchor="t">
            <a:spAutoFit/>
          </a:bodyPr>
          <a:lstStyle/>
          <a:p>
            <a:pPr algn="just">
              <a:lnSpc>
                <a:spcPts val="3299"/>
              </a:lnSpc>
            </a:pPr>
            <a:r>
              <a:rPr lang="en-US" sz="2199" dirty="0">
                <a:solidFill>
                  <a:srgbClr val="1E2328"/>
                </a:solidFill>
                <a:latin typeface="Montserrat"/>
                <a:ea typeface="Montserrat"/>
                <a:cs typeface="Montserrat"/>
                <a:sym typeface="Montserrat"/>
              </a:rPr>
              <a:t>This Unit targets learners who are seeking basic knowledge on how to realize simple simulations  to create a 3D fashion design project using Blender</a:t>
            </a:r>
          </a:p>
        </p:txBody>
      </p:sp>
      <p:sp>
        <p:nvSpPr>
          <p:cNvPr id="18" name="TextBox 18"/>
          <p:cNvSpPr txBox="1"/>
          <p:nvPr/>
        </p:nvSpPr>
        <p:spPr>
          <a:xfrm>
            <a:off x="6736672" y="1509073"/>
            <a:ext cx="6832707" cy="7143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Target Audience</a:t>
            </a:r>
          </a:p>
        </p:txBody>
      </p:sp>
      <p:sp>
        <p:nvSpPr>
          <p:cNvPr id="19" name="TextBox 19"/>
          <p:cNvSpPr txBox="1"/>
          <p:nvPr/>
        </p:nvSpPr>
        <p:spPr>
          <a:xfrm>
            <a:off x="6736672" y="7105248"/>
            <a:ext cx="9601147" cy="1233479"/>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panose="00000500000000000000" pitchFamily="2" charset="0"/>
                <a:ea typeface="Montserrat Bold"/>
                <a:cs typeface="Montserrat Bold"/>
                <a:sym typeface="Montserrat Bold"/>
              </a:rPr>
              <a:t>Blender Interface &amp; Tools</a:t>
            </a:r>
            <a:r>
              <a:rPr lang="el-GR" sz="2199" dirty="0">
                <a:solidFill>
                  <a:srgbClr val="1E2328"/>
                </a:solidFill>
                <a:latin typeface="Montserrat" panose="00000500000000000000" pitchFamily="2" charset="0"/>
                <a:ea typeface="Montserrat Bold"/>
                <a:cs typeface="Montserrat Bold"/>
                <a:sym typeface="Montserrat Bold"/>
              </a:rPr>
              <a:t>,</a:t>
            </a:r>
            <a:r>
              <a:rPr lang="el-GR" sz="2199" dirty="0">
                <a:solidFill>
                  <a:srgbClr val="1E2328"/>
                </a:solidFill>
                <a:latin typeface="Montserrat Bold"/>
                <a:ea typeface="Montserrat Bold"/>
                <a:cs typeface="Montserrat Bold"/>
                <a:sym typeface="Montserrat Bold"/>
              </a:rPr>
              <a:t> </a:t>
            </a:r>
            <a:r>
              <a:rPr lang="en-US" sz="2199" dirty="0">
                <a:solidFill>
                  <a:srgbClr val="1E2328"/>
                </a:solidFill>
                <a:latin typeface="Montserrat" panose="00000500000000000000" pitchFamily="2" charset="0"/>
                <a:ea typeface="Montserrat Bold"/>
                <a:cs typeface="Montserrat Bold"/>
                <a:sym typeface="Montserrat Bold"/>
              </a:rPr>
              <a:t>3D Garment Creation</a:t>
            </a:r>
            <a:r>
              <a:rPr lang="el-GR" sz="2199" dirty="0">
                <a:solidFill>
                  <a:srgbClr val="1E2328"/>
                </a:solidFill>
                <a:latin typeface="Montserrat" panose="00000500000000000000" pitchFamily="2" charset="0"/>
                <a:ea typeface="Montserrat Bold"/>
                <a:cs typeface="Montserrat Bold"/>
                <a:sym typeface="Montserrat Bold"/>
              </a:rPr>
              <a:t>,</a:t>
            </a:r>
            <a:r>
              <a:rPr lang="el-GR" sz="2199" dirty="0">
                <a:solidFill>
                  <a:srgbClr val="1E2328"/>
                </a:solidFill>
                <a:latin typeface="Montserrat Bold"/>
                <a:ea typeface="Montserrat Bold"/>
                <a:cs typeface="Montserrat Bold"/>
                <a:sym typeface="Montserrat Bold"/>
              </a:rPr>
              <a:t> </a:t>
            </a:r>
            <a:r>
              <a:rPr lang="en-US" sz="2199" dirty="0">
                <a:solidFill>
                  <a:srgbClr val="1E2328"/>
                </a:solidFill>
                <a:latin typeface="Montserrat" panose="00000500000000000000" pitchFamily="2" charset="0"/>
                <a:ea typeface="Montserrat Bold"/>
                <a:cs typeface="Montserrat Bold"/>
                <a:sym typeface="Montserrat Bold"/>
              </a:rPr>
              <a:t>Texturing &amp; Material Customization</a:t>
            </a:r>
            <a:r>
              <a:rPr lang="el-GR" sz="2199" dirty="0">
                <a:solidFill>
                  <a:srgbClr val="1E2328"/>
                </a:solidFill>
                <a:latin typeface="Montserrat" panose="00000500000000000000" pitchFamily="2" charset="0"/>
                <a:ea typeface="Montserrat Bold"/>
                <a:cs typeface="Montserrat Bold"/>
                <a:sym typeface="Montserrat Bold"/>
              </a:rPr>
              <a:t>,</a:t>
            </a:r>
            <a:r>
              <a:rPr lang="el-GR" sz="2199" dirty="0">
                <a:solidFill>
                  <a:srgbClr val="1E2328"/>
                </a:solidFill>
                <a:latin typeface="Montserrat Bold"/>
                <a:ea typeface="Montserrat Bold"/>
                <a:cs typeface="Montserrat Bold"/>
                <a:sym typeface="Montserrat Bold"/>
              </a:rPr>
              <a:t> </a:t>
            </a:r>
            <a:r>
              <a:rPr lang="en-US" sz="2199" dirty="0">
                <a:solidFill>
                  <a:srgbClr val="1E2328"/>
                </a:solidFill>
                <a:latin typeface="Montserrat" panose="00000500000000000000" pitchFamily="2" charset="0"/>
                <a:ea typeface="Montserrat Bold"/>
                <a:cs typeface="Montserrat Bold"/>
                <a:sym typeface="Montserrat Bold"/>
              </a:rPr>
              <a:t>Avatar Customization &amp; Fitting</a:t>
            </a:r>
            <a:r>
              <a:rPr lang="el-GR" sz="2199" dirty="0">
                <a:solidFill>
                  <a:srgbClr val="1E2328"/>
                </a:solidFill>
                <a:latin typeface="Montserrat" panose="00000500000000000000" pitchFamily="2" charset="0"/>
                <a:ea typeface="Montserrat Bold"/>
                <a:cs typeface="Montserrat Bold"/>
                <a:sym typeface="Montserrat Bold"/>
              </a:rPr>
              <a:t>,</a:t>
            </a:r>
            <a:r>
              <a:rPr lang="el-GR" sz="2199" dirty="0">
                <a:solidFill>
                  <a:srgbClr val="1E2328"/>
                </a:solidFill>
                <a:latin typeface="Montserrat Bold"/>
                <a:ea typeface="Montserrat Bold"/>
                <a:cs typeface="Montserrat Bold"/>
                <a:sym typeface="Montserrat Bold"/>
              </a:rPr>
              <a:t> </a:t>
            </a:r>
            <a:r>
              <a:rPr lang="en-US" sz="2199" dirty="0">
                <a:solidFill>
                  <a:srgbClr val="1E2328"/>
                </a:solidFill>
                <a:latin typeface="Montserrat" panose="00000500000000000000" pitchFamily="2" charset="0"/>
                <a:ea typeface="Montserrat Bold"/>
                <a:cs typeface="Montserrat Bold"/>
                <a:sym typeface="Montserrat Bold"/>
              </a:rPr>
              <a:t>Fabric Physics &amp; Draping Simulation</a:t>
            </a:r>
            <a:r>
              <a:rPr lang="el-GR" sz="2199" dirty="0">
                <a:solidFill>
                  <a:srgbClr val="1E2328"/>
                </a:solidFill>
                <a:latin typeface="Montserrat" panose="00000500000000000000" pitchFamily="2" charset="0"/>
                <a:ea typeface="Montserrat Bold"/>
                <a:cs typeface="Montserrat Bold"/>
                <a:sym typeface="Montserrat Bold"/>
              </a:rPr>
              <a:t>,</a:t>
            </a:r>
            <a:r>
              <a:rPr lang="el-GR" sz="2199" dirty="0">
                <a:solidFill>
                  <a:srgbClr val="1E2328"/>
                </a:solidFill>
                <a:latin typeface="Montserrat Bold"/>
                <a:ea typeface="Montserrat Bold"/>
                <a:cs typeface="Montserrat Bold"/>
                <a:sym typeface="Montserrat Bold"/>
              </a:rPr>
              <a:t> </a:t>
            </a:r>
            <a:r>
              <a:rPr lang="en-US" sz="2199" dirty="0">
                <a:solidFill>
                  <a:srgbClr val="1E2328"/>
                </a:solidFill>
                <a:latin typeface="Montserrat" panose="00000500000000000000" pitchFamily="2" charset="0"/>
                <a:ea typeface="Montserrat Bold"/>
                <a:cs typeface="Montserrat Bold"/>
                <a:sym typeface="Montserrat Bold"/>
              </a:rPr>
              <a:t>Digital Fashion Workflow </a:t>
            </a:r>
            <a:endParaRPr lang="it-IT"/>
          </a:p>
        </p:txBody>
      </p:sp>
      <p:sp>
        <p:nvSpPr>
          <p:cNvPr id="20" name="TextBox 20"/>
          <p:cNvSpPr txBox="1"/>
          <p:nvPr/>
        </p:nvSpPr>
        <p:spPr>
          <a:xfrm>
            <a:off x="6736672" y="5877438"/>
            <a:ext cx="6832707" cy="7143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Key concepts</a:t>
            </a:r>
          </a:p>
        </p:txBody>
      </p:sp>
      <p:sp>
        <p:nvSpPr>
          <p:cNvPr id="21" name="TextBox 21"/>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2" name="TextBox 22"/>
          <p:cNvSpPr txBox="1"/>
          <p:nvPr/>
        </p:nvSpPr>
        <p:spPr>
          <a:xfrm rot="16200000">
            <a:off x="15831000" y="7496163"/>
            <a:ext cx="32556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80581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9" name="Freeform 9"/>
          <p:cNvSpPr/>
          <p:nvPr/>
        </p:nvSpPr>
        <p:spPr>
          <a:xfrm>
            <a:off x="8127431" y="1028700"/>
            <a:ext cx="8545347" cy="7210425"/>
          </a:xfrm>
          <a:custGeom>
            <a:avLst/>
            <a:gdLst/>
            <a:ahLst/>
            <a:cxnLst/>
            <a:rect l="l" t="t" r="r" b="b"/>
            <a:pathLst>
              <a:path w="8545347" h="7210425">
                <a:moveTo>
                  <a:pt x="0" y="0"/>
                </a:moveTo>
                <a:lnTo>
                  <a:pt x="8545347" y="0"/>
                </a:lnTo>
                <a:lnTo>
                  <a:pt x="8545347" y="7210425"/>
                </a:lnTo>
                <a:lnTo>
                  <a:pt x="0" y="7210425"/>
                </a:lnTo>
                <a:lnTo>
                  <a:pt x="0" y="0"/>
                </a:lnTo>
                <a:close/>
              </a:path>
            </a:pathLst>
          </a:custGeom>
          <a:blipFill>
            <a:blip r:embed="rId3"/>
            <a:stretch>
              <a:fillRect t="-5128" b="-41183"/>
            </a:stretch>
          </a:blipFill>
        </p:spPr>
        <p:txBody>
          <a:bodyPr/>
          <a:lstStyle/>
          <a:p>
            <a:endParaRPr lang="it-IT"/>
          </a:p>
        </p:txBody>
      </p:sp>
      <p:grpSp>
        <p:nvGrpSpPr>
          <p:cNvPr id="10" name="Group 10"/>
          <p:cNvGrpSpPr/>
          <p:nvPr/>
        </p:nvGrpSpPr>
        <p:grpSpPr>
          <a:xfrm rot="-10800000">
            <a:off x="-4762" y="1019174"/>
            <a:ext cx="18297525" cy="9525"/>
            <a:chOff x="0" y="0"/>
            <a:chExt cx="24396700" cy="12700"/>
          </a:xfrm>
        </p:grpSpPr>
        <p:sp>
          <p:nvSpPr>
            <p:cNvPr id="11" name="Freeform 11"/>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2" name="Freeform 12"/>
          <p:cNvSpPr/>
          <p:nvPr/>
        </p:nvSpPr>
        <p:spPr>
          <a:xfrm>
            <a:off x="1028700" y="5653088"/>
            <a:ext cx="8282280" cy="4633913"/>
          </a:xfrm>
          <a:custGeom>
            <a:avLst/>
            <a:gdLst/>
            <a:ahLst/>
            <a:cxnLst/>
            <a:rect l="l" t="t" r="r" b="b"/>
            <a:pathLst>
              <a:path w="8282280" h="4633913">
                <a:moveTo>
                  <a:pt x="0" y="0"/>
                </a:moveTo>
                <a:lnTo>
                  <a:pt x="8282280" y="0"/>
                </a:lnTo>
                <a:lnTo>
                  <a:pt x="8282280" y="4633913"/>
                </a:lnTo>
                <a:lnTo>
                  <a:pt x="0" y="4633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3" name="TextBox 13"/>
          <p:cNvSpPr txBox="1"/>
          <p:nvPr/>
        </p:nvSpPr>
        <p:spPr>
          <a:xfrm>
            <a:off x="2315212" y="6622474"/>
            <a:ext cx="3852940" cy="14478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grpSp>
        <p:nvGrpSpPr>
          <p:cNvPr id="14" name="Group 14"/>
          <p:cNvGrpSpPr/>
          <p:nvPr/>
        </p:nvGrpSpPr>
        <p:grpSpPr>
          <a:xfrm>
            <a:off x="2310482" y="8607468"/>
            <a:ext cx="728566" cy="14287"/>
            <a:chOff x="0" y="0"/>
            <a:chExt cx="971421" cy="19049"/>
          </a:xfrm>
        </p:grpSpPr>
        <p:sp>
          <p:nvSpPr>
            <p:cNvPr id="15" name="Freeform 15"/>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16" name="TextBox 16"/>
          <p:cNvSpPr txBox="1"/>
          <p:nvPr/>
        </p:nvSpPr>
        <p:spPr>
          <a:xfrm>
            <a:off x="1035119" y="1285875"/>
            <a:ext cx="6834725" cy="4195829"/>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a:ea typeface="Montserrat"/>
                <a:cs typeface="Montserrat"/>
                <a:sym typeface="Montserrat"/>
              </a:rPr>
              <a:t>To complete this unit, you will need:</a:t>
            </a:r>
            <a:endParaRPr lang="it-IT" dirty="0"/>
          </a:p>
          <a:p>
            <a:pPr algn="just">
              <a:lnSpc>
                <a:spcPts val="3298"/>
              </a:lnSpc>
            </a:pPr>
            <a:endParaRPr lang="en-US" sz="2199">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Blender </a:t>
            </a:r>
            <a:r>
              <a:rPr lang="en-US" sz="2199" dirty="0">
                <a:solidFill>
                  <a:srgbClr val="1E2328"/>
                </a:solidFill>
                <a:latin typeface="Montserrat"/>
                <a:ea typeface="Montserrat"/>
                <a:cs typeface="Montserrat"/>
                <a:sym typeface="Montserrat"/>
              </a:rPr>
              <a:t>software (latest version installed).</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A </a:t>
            </a:r>
            <a:r>
              <a:rPr lang="en-US" sz="2199" b="1" dirty="0">
                <a:solidFill>
                  <a:srgbClr val="1E2328"/>
                </a:solidFill>
                <a:latin typeface="Montserrat Bold"/>
                <a:ea typeface="Montserrat Bold"/>
                <a:cs typeface="Montserrat Bold"/>
                <a:sym typeface="Montserrat Bold"/>
              </a:rPr>
              <a:t>computer</a:t>
            </a:r>
            <a:r>
              <a:rPr lang="en-US" sz="2199" dirty="0">
                <a:solidFill>
                  <a:srgbClr val="1E2328"/>
                </a:solidFill>
                <a:latin typeface="Montserrat"/>
                <a:ea typeface="Montserrat"/>
                <a:cs typeface="Montserrat"/>
                <a:sym typeface="Montserrat"/>
              </a:rPr>
              <a:t> with good processing power for 3D modeling.</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Stylus or mouse </a:t>
            </a:r>
            <a:r>
              <a:rPr lang="en-US" sz="2199" dirty="0">
                <a:solidFill>
                  <a:srgbClr val="1E2328"/>
                </a:solidFill>
                <a:latin typeface="Montserrat"/>
                <a:ea typeface="Montserrat"/>
                <a:cs typeface="Montserrat"/>
                <a:sym typeface="Montserrat"/>
              </a:rPr>
              <a:t>for precise modeling control.</a:t>
            </a:r>
            <a:endParaRPr lang="en-US" sz="2199">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Texture images and fabric references </a:t>
            </a:r>
            <a:r>
              <a:rPr lang="en-US" sz="2199" dirty="0">
                <a:solidFill>
                  <a:srgbClr val="1E2328"/>
                </a:solidFill>
                <a:latin typeface="Montserrat"/>
                <a:ea typeface="Montserrat"/>
                <a:cs typeface="Montserrat"/>
                <a:sym typeface="Montserrat"/>
              </a:rPr>
              <a:t>for realistic material application.</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dirty="0">
                <a:solidFill>
                  <a:srgbClr val="1E2328"/>
                </a:solidFill>
                <a:latin typeface="Montserrat"/>
                <a:ea typeface="Montserrat"/>
                <a:cs typeface="Montserrat"/>
                <a:sym typeface="Montserrat"/>
              </a:rPr>
              <a:t>Previously digitized </a:t>
            </a:r>
            <a:r>
              <a:rPr lang="en-US" sz="2199" b="1" dirty="0">
                <a:solidFill>
                  <a:srgbClr val="1E2328"/>
                </a:solidFill>
                <a:latin typeface="Montserrat Bold"/>
                <a:ea typeface="Montserrat Bold"/>
                <a:cs typeface="Montserrat Bold"/>
                <a:sym typeface="Montserrat Bold"/>
              </a:rPr>
              <a:t>2D patterns from Unit 3</a:t>
            </a:r>
            <a:r>
              <a:rPr lang="en-US" sz="2199" dirty="0">
                <a:solidFill>
                  <a:srgbClr val="1E2328"/>
                </a:solidFill>
                <a:latin typeface="Montserrat"/>
                <a:ea typeface="Montserrat"/>
                <a:cs typeface="Montserrat"/>
                <a:sym typeface="Montserrat"/>
              </a:rPr>
              <a:t>.</a:t>
            </a:r>
            <a:endParaRPr lang="en-US" sz="2199" dirty="0">
              <a:solidFill>
                <a:srgbClr val="1E2328"/>
              </a:solidFill>
              <a:latin typeface="Montserrat"/>
              <a:ea typeface="Montserrat"/>
              <a:cs typeface="Montserrat"/>
            </a:endParaRP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69100" y="7488543"/>
            <a:ext cx="32708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1" name="Freeform 11"/>
          <p:cNvSpPr/>
          <p:nvPr/>
        </p:nvSpPr>
        <p:spPr>
          <a:xfrm>
            <a:off x="1747984" y="2458189"/>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2" name="Freeform 12"/>
          <p:cNvSpPr/>
          <p:nvPr/>
        </p:nvSpPr>
        <p:spPr>
          <a:xfrm>
            <a:off x="3039151" y="2019992"/>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3" name="Group 13"/>
          <p:cNvGrpSpPr/>
          <p:nvPr/>
        </p:nvGrpSpPr>
        <p:grpSpPr>
          <a:xfrm>
            <a:off x="4168148" y="4122494"/>
            <a:ext cx="728566" cy="14287"/>
            <a:chOff x="0" y="0"/>
            <a:chExt cx="971421" cy="19049"/>
          </a:xfrm>
        </p:grpSpPr>
        <p:sp>
          <p:nvSpPr>
            <p:cNvPr id="14" name="Freeform 14"/>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15" name="TextBox 15"/>
          <p:cNvSpPr txBox="1"/>
          <p:nvPr/>
        </p:nvSpPr>
        <p:spPr>
          <a:xfrm>
            <a:off x="1852264" y="3347794"/>
            <a:ext cx="5360333" cy="4889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Teacher's Profile </a:t>
            </a:r>
          </a:p>
        </p:txBody>
      </p:sp>
      <p:sp>
        <p:nvSpPr>
          <p:cNvPr id="16" name="TextBox 16"/>
          <p:cNvSpPr txBox="1"/>
          <p:nvPr/>
        </p:nvSpPr>
        <p:spPr>
          <a:xfrm>
            <a:off x="3039151" y="2156613"/>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sp>
        <p:nvSpPr>
          <p:cNvPr id="17" name="TextBox 17"/>
          <p:cNvSpPr txBox="1"/>
          <p:nvPr/>
        </p:nvSpPr>
        <p:spPr>
          <a:xfrm>
            <a:off x="2191594" y="4438358"/>
            <a:ext cx="4888118" cy="2079865"/>
          </a:xfrm>
          <a:prstGeom prst="rect">
            <a:avLst/>
          </a:prstGeom>
        </p:spPr>
        <p:txBody>
          <a:bodyPr wrap="square" lIns="0" tIns="0" rIns="0" bIns="0" rtlCol="0" anchor="t">
            <a:spAutoFit/>
          </a:bodyPr>
          <a:lstStyle/>
          <a:p>
            <a:pPr algn="l">
              <a:lnSpc>
                <a:spcPts val="3298"/>
              </a:lnSpc>
            </a:pPr>
            <a:r>
              <a:rPr lang="en-US" sz="2199" dirty="0">
                <a:solidFill>
                  <a:srgbClr val="FFFFFF"/>
                </a:solidFill>
                <a:latin typeface="Montserrat"/>
                <a:ea typeface="Montserrat"/>
                <a:cs typeface="Montserrat"/>
                <a:sym typeface="Montserrat"/>
              </a:rPr>
              <a:t>PROFESSIONAL FASHION DESIGNER EXPERT IN 3D DESIGN </a:t>
            </a:r>
          </a:p>
          <a:p>
            <a:pPr algn="l">
              <a:lnSpc>
                <a:spcPts val="3298"/>
              </a:lnSpc>
            </a:pPr>
            <a:r>
              <a:rPr lang="en-US" sz="2199" dirty="0">
                <a:solidFill>
                  <a:srgbClr val="FFFFFF"/>
                </a:solidFill>
                <a:latin typeface="Montserrat"/>
                <a:ea typeface="Montserrat"/>
                <a:cs typeface="Montserrat"/>
                <a:sym typeface="Montserrat"/>
              </a:rPr>
              <a:t>or </a:t>
            </a:r>
          </a:p>
          <a:p>
            <a:pPr algn="l">
              <a:lnSpc>
                <a:spcPts val="3298"/>
              </a:lnSpc>
            </a:pPr>
            <a:r>
              <a:rPr lang="en-US" sz="2199" dirty="0">
                <a:solidFill>
                  <a:srgbClr val="FFFFFF"/>
                </a:solidFill>
                <a:latin typeface="Montserrat"/>
                <a:ea typeface="Montserrat"/>
                <a:cs typeface="Montserrat"/>
                <a:sym typeface="Montserrat"/>
              </a:rPr>
              <a:t>TRAINER FOR FASHION DESIGN</a:t>
            </a:r>
          </a:p>
          <a:p>
            <a:pPr algn="ctr">
              <a:lnSpc>
                <a:spcPts val="3299"/>
              </a:lnSpc>
            </a:pPr>
            <a:endParaRPr lang="en-US" sz="2199" dirty="0">
              <a:solidFill>
                <a:srgbClr val="FFFFFF"/>
              </a:solidFill>
              <a:latin typeface="Montserrat"/>
              <a:ea typeface="Montserrat"/>
              <a:cs typeface="Montserrat"/>
              <a:sym typeface="Montserrat"/>
            </a:endParaRPr>
          </a:p>
        </p:txBody>
      </p:sp>
      <p:sp>
        <p:nvSpPr>
          <p:cNvPr id="18" name="Freeform 18"/>
          <p:cNvSpPr/>
          <p:nvPr/>
        </p:nvSpPr>
        <p:spPr>
          <a:xfrm>
            <a:off x="9269471" y="4706272"/>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9" name="Freeform 19"/>
          <p:cNvSpPr/>
          <p:nvPr/>
        </p:nvSpPr>
        <p:spPr>
          <a:xfrm>
            <a:off x="12885116" y="4377408"/>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sp>
        <p:nvSpPr>
          <p:cNvPr id="20" name="TextBox 20"/>
          <p:cNvSpPr txBox="1"/>
          <p:nvPr/>
        </p:nvSpPr>
        <p:spPr>
          <a:xfrm>
            <a:off x="12885116" y="4514030"/>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grpSp>
        <p:nvGrpSpPr>
          <p:cNvPr id="21" name="Group 21"/>
          <p:cNvGrpSpPr/>
          <p:nvPr/>
        </p:nvGrpSpPr>
        <p:grpSpPr>
          <a:xfrm>
            <a:off x="11706120" y="6469201"/>
            <a:ext cx="728566" cy="14287"/>
            <a:chOff x="0" y="0"/>
            <a:chExt cx="971421" cy="19049"/>
          </a:xfrm>
        </p:grpSpPr>
        <p:sp>
          <p:nvSpPr>
            <p:cNvPr id="22" name="Freeform 22"/>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23" name="TextBox 23"/>
          <p:cNvSpPr txBox="1"/>
          <p:nvPr/>
        </p:nvSpPr>
        <p:spPr>
          <a:xfrm>
            <a:off x="9390237" y="5633096"/>
            <a:ext cx="5360333" cy="4889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Methodology </a:t>
            </a:r>
          </a:p>
        </p:txBody>
      </p:sp>
      <p:sp>
        <p:nvSpPr>
          <p:cNvPr id="24" name="TextBox 24"/>
          <p:cNvSpPr txBox="1"/>
          <p:nvPr/>
        </p:nvSpPr>
        <p:spPr>
          <a:xfrm>
            <a:off x="9728212" y="6773493"/>
            <a:ext cx="4700868" cy="792455"/>
          </a:xfrm>
          <a:prstGeom prst="rect">
            <a:avLst/>
          </a:prstGeom>
        </p:spPr>
        <p:txBody>
          <a:bodyPr lIns="0" tIns="0" rIns="0" bIns="0" rtlCol="0" anchor="t">
            <a:spAutoFit/>
          </a:bodyPr>
          <a:lstStyle/>
          <a:p>
            <a:pPr algn="ctr">
              <a:lnSpc>
                <a:spcPts val="3299"/>
              </a:lnSpc>
            </a:pPr>
            <a:r>
              <a:rPr lang="en-US" sz="2199" dirty="0">
                <a:solidFill>
                  <a:srgbClr val="FFFFFF"/>
                </a:solidFill>
                <a:latin typeface="Montserrat"/>
                <a:ea typeface="Montserrat"/>
                <a:cs typeface="Montserrat"/>
                <a:sym typeface="Montserrat"/>
              </a:rPr>
              <a:t>Learning by doing – simulations and practice exercises</a:t>
            </a:r>
          </a:p>
        </p:txBody>
      </p:sp>
      <p:sp>
        <p:nvSpPr>
          <p:cNvPr id="25" name="TextBox 25"/>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6" name="TextBox 26"/>
          <p:cNvSpPr txBox="1"/>
          <p:nvPr/>
        </p:nvSpPr>
        <p:spPr>
          <a:xfrm rot="16200000">
            <a:off x="15823380" y="7465683"/>
            <a:ext cx="33165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1" tooltip="https://www.fashionupproject.com"/>
              </a:rPr>
              <a:t>www.fashionupproject.com</a:t>
            </a:r>
            <a:endParaRPr lang="en-US" sz="1800" u="sng">
              <a:solidFill>
                <a:srgbClr val="1E2328"/>
              </a:solidFill>
              <a:latin typeface="Montserrat"/>
              <a:ea typeface="Montserrat"/>
              <a:cs typeface="Montserrat"/>
              <a:sym typeface="Montserrat"/>
              <a:hlinkClick r:id="rId11" tooltip="https://www.fashionupproject.co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1814819" y="2052637"/>
            <a:ext cx="4415781" cy="7209712"/>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4" name="Freeform 14"/>
          <p:cNvSpPr/>
          <p:nvPr/>
        </p:nvSpPr>
        <p:spPr>
          <a:xfrm>
            <a:off x="8569768" y="4739489"/>
            <a:ext cx="7055747" cy="3968858"/>
          </a:xfrm>
          <a:custGeom>
            <a:avLst/>
            <a:gdLst/>
            <a:ahLst/>
            <a:cxnLst/>
            <a:rect l="l" t="t" r="r" b="b"/>
            <a:pathLst>
              <a:path w="7055747" h="3968858">
                <a:moveTo>
                  <a:pt x="0" y="0"/>
                </a:moveTo>
                <a:lnTo>
                  <a:pt x="7055747" y="0"/>
                </a:lnTo>
                <a:lnTo>
                  <a:pt x="7055747" y="3968857"/>
                </a:lnTo>
                <a:lnTo>
                  <a:pt x="0" y="3968857"/>
                </a:lnTo>
                <a:lnTo>
                  <a:pt x="0" y="0"/>
                </a:lnTo>
                <a:close/>
              </a:path>
            </a:pathLst>
          </a:custGeom>
          <a:blipFill>
            <a:blip r:embed="rId5"/>
            <a:stretch>
              <a:fillRect/>
            </a:stretch>
          </a:blipFill>
        </p:spPr>
        <p:txBody>
          <a:bodyPr/>
          <a:lstStyle/>
          <a:p>
            <a:endParaRPr lang="it-IT"/>
          </a:p>
        </p:txBody>
      </p:sp>
      <p:sp>
        <p:nvSpPr>
          <p:cNvPr id="15" name="TextBox 15"/>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16" name="TextBox 16"/>
          <p:cNvSpPr txBox="1"/>
          <p:nvPr/>
        </p:nvSpPr>
        <p:spPr>
          <a:xfrm>
            <a:off x="1097226" y="1362075"/>
            <a:ext cx="6882836" cy="2505825"/>
          </a:xfrm>
          <a:prstGeom prst="rect">
            <a:avLst/>
          </a:prstGeom>
        </p:spPr>
        <p:txBody>
          <a:bodyPr lIns="0" tIns="0" rIns="0" bIns="0" rtlCol="0" anchor="t">
            <a:spAutoFit/>
          </a:bodyPr>
          <a:lstStyle/>
          <a:p>
            <a:pPr algn="l">
              <a:lnSpc>
                <a:spcPts val="6548"/>
              </a:lnSpc>
            </a:pPr>
            <a:r>
              <a:rPr lang="en-US" sz="5899">
                <a:solidFill>
                  <a:srgbClr val="1E2328"/>
                </a:solidFill>
                <a:latin typeface="DM Serif Display"/>
                <a:ea typeface="DM Serif Display"/>
                <a:cs typeface="DM Serif Display"/>
                <a:sym typeface="DM Serif Display"/>
              </a:rPr>
              <a:t>Introduction to Blender interface &amp; navigation</a:t>
            </a:r>
          </a:p>
        </p:txBody>
      </p:sp>
      <p:sp>
        <p:nvSpPr>
          <p:cNvPr id="17" name="TextBox 17"/>
          <p:cNvSpPr txBox="1"/>
          <p:nvPr/>
        </p:nvSpPr>
        <p:spPr>
          <a:xfrm>
            <a:off x="1031566" y="4125075"/>
            <a:ext cx="6882836" cy="365954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Understanding Blender’s interface:</a:t>
            </a:r>
          </a:p>
          <a:p>
            <a:pPr marL="474764" lvl="1" indent="-237382" algn="l">
              <a:lnSpc>
                <a:spcPts val="3299"/>
              </a:lnSpc>
              <a:buFont typeface="Arial"/>
              <a:buChar char="•"/>
            </a:pPr>
            <a:r>
              <a:rPr lang="en-US" sz="2199" b="1">
                <a:solidFill>
                  <a:srgbClr val="1E2328"/>
                </a:solidFill>
                <a:latin typeface="Montserrat Bold"/>
                <a:ea typeface="Montserrat Bold"/>
                <a:cs typeface="Montserrat Bold"/>
                <a:sym typeface="Montserrat Bold"/>
              </a:rPr>
              <a:t>Workspaces &amp; Layouts </a:t>
            </a:r>
            <a:r>
              <a:rPr lang="en-US" sz="2199">
                <a:solidFill>
                  <a:srgbClr val="1E2328"/>
                </a:solidFill>
                <a:latin typeface="Montserrat"/>
                <a:ea typeface="Montserrat"/>
                <a:cs typeface="Montserrat"/>
                <a:sym typeface="Montserrat"/>
              </a:rPr>
              <a:t>– Overview of the 3D viewport, properties panel, and outliner.</a:t>
            </a:r>
          </a:p>
          <a:p>
            <a:pPr marL="474764" lvl="1" indent="-237382" algn="l">
              <a:lnSpc>
                <a:spcPts val="3298"/>
              </a:lnSpc>
              <a:buFont typeface="Arial"/>
              <a:buChar char="•"/>
            </a:pPr>
            <a:r>
              <a:rPr lang="en-US" sz="2199" b="1">
                <a:solidFill>
                  <a:srgbClr val="1E2328"/>
                </a:solidFill>
                <a:latin typeface="Montserrat Bold"/>
                <a:ea typeface="Montserrat Bold"/>
                <a:cs typeface="Montserrat Bold"/>
                <a:sym typeface="Montserrat Bold"/>
              </a:rPr>
              <a:t>Navigation &amp; View Controls</a:t>
            </a:r>
            <a:r>
              <a:rPr lang="en-US" sz="2199">
                <a:solidFill>
                  <a:srgbClr val="1E2328"/>
                </a:solidFill>
                <a:latin typeface="Montserrat"/>
                <a:ea typeface="Montserrat"/>
                <a:cs typeface="Montserrat"/>
                <a:sym typeface="Montserrat"/>
              </a:rPr>
              <a:t> – Rotating, zooming, and switching camera views.</a:t>
            </a:r>
          </a:p>
          <a:p>
            <a:pPr marL="474764" lvl="1" indent="-237382" algn="l">
              <a:lnSpc>
                <a:spcPts val="3299"/>
              </a:lnSpc>
              <a:buFont typeface="Arial"/>
              <a:buChar char="•"/>
            </a:pPr>
            <a:r>
              <a:rPr lang="en-US" sz="2199" b="1">
                <a:solidFill>
                  <a:srgbClr val="1E2328"/>
                </a:solidFill>
                <a:latin typeface="Montserrat Bold"/>
                <a:ea typeface="Montserrat Bold"/>
                <a:cs typeface="Montserrat Bold"/>
                <a:sym typeface="Montserrat Bold"/>
              </a:rPr>
              <a:t>Essential Commands</a:t>
            </a:r>
            <a:r>
              <a:rPr lang="en-US" sz="2199">
                <a:solidFill>
                  <a:srgbClr val="1E2328"/>
                </a:solidFill>
                <a:latin typeface="Montserrat"/>
                <a:ea typeface="Montserrat"/>
                <a:cs typeface="Montserrat"/>
                <a:sym typeface="Montserrat"/>
              </a:rPr>
              <a:t> – Selection, transformation (scale, rotate, move), and shortcuts.</a:t>
            </a:r>
          </a:p>
          <a:p>
            <a:pPr algn="l">
              <a:lnSpc>
                <a:spcPts val="3298"/>
              </a:lnSpc>
            </a:pPr>
            <a:endParaRPr lang="en-US" sz="2199">
              <a:solidFill>
                <a:srgbClr val="1E2328"/>
              </a:solidFill>
              <a:latin typeface="Montserrat"/>
              <a:ea typeface="Montserrat"/>
              <a:cs typeface="Montserrat"/>
              <a:sym typeface="Montserrat"/>
            </a:endParaRPr>
          </a:p>
        </p:txBody>
      </p:sp>
      <p:sp>
        <p:nvSpPr>
          <p:cNvPr id="18" name="TextBox 18"/>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a:off x="4040361" y="8924925"/>
            <a:ext cx="6975043" cy="387094"/>
          </a:xfrm>
          <a:prstGeom prst="rect">
            <a:avLst/>
          </a:prstGeom>
        </p:spPr>
        <p:txBody>
          <a:bodyPr wrap="square"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6" tooltip="https://www.youtube.com/watch?v=bnRjybA35Zg"/>
              </a:rPr>
              <a:t>https://www.youtube.com/watch?v=bnRjybA35Zg</a:t>
            </a:r>
          </a:p>
        </p:txBody>
      </p:sp>
      <p:sp>
        <p:nvSpPr>
          <p:cNvPr id="20" name="TextBox 20"/>
          <p:cNvSpPr txBox="1"/>
          <p:nvPr/>
        </p:nvSpPr>
        <p:spPr>
          <a:xfrm rot="16200000">
            <a:off x="15876720" y="7534263"/>
            <a:ext cx="31794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grpSp>
        <p:nvGrpSpPr>
          <p:cNvPr id="21" name="Ομάδα 20">
            <a:extLst>
              <a:ext uri="{FF2B5EF4-FFF2-40B4-BE49-F238E27FC236}">
                <a16:creationId xmlns:a16="http://schemas.microsoft.com/office/drawing/2014/main" id="{B08382A7-77C9-D01E-DF94-B1416C38B24C}"/>
              </a:ext>
            </a:extLst>
          </p:cNvPr>
          <p:cNvGrpSpPr/>
          <p:nvPr/>
        </p:nvGrpSpPr>
        <p:grpSpPr>
          <a:xfrm>
            <a:off x="1005775" y="8768715"/>
            <a:ext cx="2716896" cy="699514"/>
            <a:chOff x="2939574" y="7349603"/>
            <a:chExt cx="2716896" cy="699514"/>
          </a:xfrm>
        </p:grpSpPr>
        <p:sp>
          <p:nvSpPr>
            <p:cNvPr id="22" name="Freeform 22">
              <a:extLst>
                <a:ext uri="{FF2B5EF4-FFF2-40B4-BE49-F238E27FC236}">
                  <a16:creationId xmlns:a16="http://schemas.microsoft.com/office/drawing/2014/main" id="{435CB424-7115-CF65-81CE-996D6588DC73}"/>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3" name="Group 24">
              <a:extLst>
                <a:ext uri="{FF2B5EF4-FFF2-40B4-BE49-F238E27FC236}">
                  <a16:creationId xmlns:a16="http://schemas.microsoft.com/office/drawing/2014/main" id="{A8845C8D-94C3-309C-C28E-D9B905AB368A}"/>
                </a:ext>
              </a:extLst>
            </p:cNvPr>
            <p:cNvGrpSpPr/>
            <p:nvPr/>
          </p:nvGrpSpPr>
          <p:grpSpPr>
            <a:xfrm>
              <a:off x="2939574" y="7417785"/>
              <a:ext cx="1676946" cy="563150"/>
              <a:chOff x="0" y="0"/>
              <a:chExt cx="2235927" cy="750867"/>
            </a:xfrm>
          </p:grpSpPr>
          <p:grpSp>
            <p:nvGrpSpPr>
              <p:cNvPr id="24" name="Group 25">
                <a:extLst>
                  <a:ext uri="{FF2B5EF4-FFF2-40B4-BE49-F238E27FC236}">
                    <a16:creationId xmlns:a16="http://schemas.microsoft.com/office/drawing/2014/main" id="{87E6CE45-993E-11CC-CFA8-CFAFF57576BE}"/>
                  </a:ext>
                </a:extLst>
              </p:cNvPr>
              <p:cNvGrpSpPr/>
              <p:nvPr/>
            </p:nvGrpSpPr>
            <p:grpSpPr>
              <a:xfrm>
                <a:off x="0" y="0"/>
                <a:ext cx="2235927" cy="750867"/>
                <a:chOff x="0" y="0"/>
                <a:chExt cx="742713" cy="249417"/>
              </a:xfrm>
            </p:grpSpPr>
            <p:sp>
              <p:nvSpPr>
                <p:cNvPr id="26" name="Freeform 26">
                  <a:extLst>
                    <a:ext uri="{FF2B5EF4-FFF2-40B4-BE49-F238E27FC236}">
                      <a16:creationId xmlns:a16="http://schemas.microsoft.com/office/drawing/2014/main" id="{7C586392-3189-82F5-6CA0-182D9EA4DD89}"/>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7" name="TextBox 27">
                  <a:extLst>
                    <a:ext uri="{FF2B5EF4-FFF2-40B4-BE49-F238E27FC236}">
                      <a16:creationId xmlns:a16="http://schemas.microsoft.com/office/drawing/2014/main" id="{A8AC969F-751F-F97A-50D5-090268A7EB3F}"/>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5" name="TextBox 28">
                <a:extLst>
                  <a:ext uri="{FF2B5EF4-FFF2-40B4-BE49-F238E27FC236}">
                    <a16:creationId xmlns:a16="http://schemas.microsoft.com/office/drawing/2014/main" id="{4D88FF18-F320-4C70-3888-27A27362A0E9}"/>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txBody>
            <a:bodyPr/>
            <a:lstStyle/>
            <a:p>
              <a:endParaRPr lang="it-IT"/>
            </a:p>
          </p:txBody>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1814819" y="2052637"/>
            <a:ext cx="4415781" cy="7209712"/>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14" name="Freeform 14"/>
          <p:cNvSpPr/>
          <p:nvPr/>
        </p:nvSpPr>
        <p:spPr>
          <a:xfrm>
            <a:off x="7659223" y="3390178"/>
            <a:ext cx="8344595" cy="4975464"/>
          </a:xfrm>
          <a:custGeom>
            <a:avLst/>
            <a:gdLst/>
            <a:ahLst/>
            <a:cxnLst/>
            <a:rect l="l" t="t" r="r" b="b"/>
            <a:pathLst>
              <a:path w="8344595" h="4975464">
                <a:moveTo>
                  <a:pt x="0" y="0"/>
                </a:moveTo>
                <a:lnTo>
                  <a:pt x="8344595" y="0"/>
                </a:lnTo>
                <a:lnTo>
                  <a:pt x="8344595" y="4975465"/>
                </a:lnTo>
                <a:lnTo>
                  <a:pt x="0" y="4975465"/>
                </a:lnTo>
                <a:lnTo>
                  <a:pt x="0" y="0"/>
                </a:lnTo>
                <a:close/>
              </a:path>
            </a:pathLst>
          </a:custGeom>
          <a:blipFill>
            <a:blip r:embed="rId5"/>
            <a:stretch>
              <a:fillRect/>
            </a:stretch>
          </a:blipFill>
        </p:spPr>
        <p:txBody>
          <a:bodyPr/>
          <a:lstStyle/>
          <a:p>
            <a:endParaRPr lang="it-IT"/>
          </a:p>
        </p:txBody>
      </p:sp>
      <p:sp>
        <p:nvSpPr>
          <p:cNvPr id="15" name="TextBox 15"/>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4</a:t>
            </a:r>
          </a:p>
        </p:txBody>
      </p:sp>
      <p:sp>
        <p:nvSpPr>
          <p:cNvPr id="16" name="TextBox 16"/>
          <p:cNvSpPr txBox="1"/>
          <p:nvPr/>
        </p:nvSpPr>
        <p:spPr>
          <a:xfrm>
            <a:off x="1097226" y="1362075"/>
            <a:ext cx="6882836" cy="2514086"/>
          </a:xfrm>
          <a:prstGeom prst="rect">
            <a:avLst/>
          </a:prstGeom>
        </p:spPr>
        <p:txBody>
          <a:bodyPr wrap="square" lIns="0" tIns="0" rIns="0" bIns="0" rtlCol="0" anchor="t">
            <a:spAutoFit/>
          </a:bodyPr>
          <a:lstStyle/>
          <a:p>
            <a:pPr algn="l">
              <a:lnSpc>
                <a:spcPts val="6548"/>
              </a:lnSpc>
            </a:pPr>
            <a:r>
              <a:rPr lang="en-US" sz="5899" dirty="0">
                <a:solidFill>
                  <a:srgbClr val="1E2328"/>
                </a:solidFill>
                <a:latin typeface="DM Serif Display"/>
                <a:ea typeface="DM Serif Display"/>
                <a:cs typeface="DM Serif Display"/>
                <a:sym typeface="DM Serif Display"/>
              </a:rPr>
              <a:t>Essential commands for 3D fashion design</a:t>
            </a:r>
          </a:p>
        </p:txBody>
      </p:sp>
      <p:sp>
        <p:nvSpPr>
          <p:cNvPr id="17" name="TextBox 17"/>
          <p:cNvSpPr txBox="1"/>
          <p:nvPr/>
        </p:nvSpPr>
        <p:spPr>
          <a:xfrm>
            <a:off x="1031566" y="4125075"/>
            <a:ext cx="6882836" cy="3249968"/>
          </a:xfrm>
          <a:prstGeom prst="rect">
            <a:avLst/>
          </a:prstGeom>
        </p:spPr>
        <p:txBody>
          <a:bodyPr lIns="0" tIns="0" rIns="0" bIns="0" rtlCol="0" anchor="t">
            <a:spAutoFit/>
          </a:bodyPr>
          <a:lstStyle/>
          <a:p>
            <a:pPr algn="l">
              <a:lnSpc>
                <a:spcPts val="3298"/>
              </a:lnSpc>
            </a:pPr>
            <a:r>
              <a:rPr lang="en-US" sz="2199" dirty="0">
                <a:solidFill>
                  <a:srgbClr val="1E2328"/>
                </a:solidFill>
                <a:latin typeface="Montserrat"/>
                <a:ea typeface="Montserrat"/>
                <a:cs typeface="Montserrat"/>
                <a:sym typeface="Montserrat"/>
              </a:rPr>
              <a:t> Core tools for garment modeling:</a:t>
            </a:r>
          </a:p>
          <a:p>
            <a:pPr algn="l">
              <a:lnSpc>
                <a:spcPts val="3298"/>
              </a:lnSpc>
            </a:pPr>
            <a:endParaRPr lang="en-US" sz="2199" dirty="0">
              <a:solidFill>
                <a:srgbClr val="1E2328"/>
              </a:solidFill>
              <a:latin typeface="Montserrat"/>
              <a:ea typeface="Montserrat"/>
              <a:cs typeface="Montserrat"/>
              <a:sym typeface="Montserrat"/>
            </a:endParaRP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Extrusion &amp; Scaling</a:t>
            </a:r>
            <a:r>
              <a:rPr lang="en-US" sz="2199" dirty="0">
                <a:solidFill>
                  <a:srgbClr val="1E2328"/>
                </a:solidFill>
                <a:latin typeface="Montserrat"/>
                <a:ea typeface="Montserrat"/>
                <a:cs typeface="Montserrat"/>
                <a:sym typeface="Montserrat"/>
              </a:rPr>
              <a:t> – Creating volume and shaping garments.</a:t>
            </a: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Subdivision &amp; Smooth Tools</a:t>
            </a:r>
            <a:r>
              <a:rPr lang="en-US" sz="2199" dirty="0">
                <a:solidFill>
                  <a:srgbClr val="1E2328"/>
                </a:solidFill>
                <a:latin typeface="Montserrat"/>
                <a:ea typeface="Montserrat"/>
                <a:cs typeface="Montserrat"/>
                <a:sym typeface="Montserrat"/>
              </a:rPr>
              <a:t> – Refining garment surfaces.</a:t>
            </a: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Mirror Modifier</a:t>
            </a:r>
            <a:r>
              <a:rPr lang="en-US" sz="2199" dirty="0">
                <a:solidFill>
                  <a:srgbClr val="1E2328"/>
                </a:solidFill>
                <a:latin typeface="Montserrat"/>
                <a:ea typeface="Montserrat"/>
                <a:cs typeface="Montserrat"/>
                <a:sym typeface="Montserrat"/>
              </a:rPr>
              <a:t> – Ensuring garment symmetry.</a:t>
            </a:r>
          </a:p>
        </p:txBody>
      </p:sp>
      <p:sp>
        <p:nvSpPr>
          <p:cNvPr id="18" name="TextBox 18"/>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a:off x="4503691" y="8541970"/>
            <a:ext cx="6882836" cy="387094"/>
          </a:xfrm>
          <a:prstGeom prst="rect">
            <a:avLst/>
          </a:prstGeom>
        </p:spPr>
        <p:txBody>
          <a:bodyPr lIns="0" tIns="0" rIns="0" bIns="0" rtlCol="0" anchor="t">
            <a:spAutoFit/>
          </a:bodyPr>
          <a:lstStyle/>
          <a:p>
            <a:pPr algn="l">
              <a:lnSpc>
                <a:spcPts val="3298"/>
              </a:lnSpc>
            </a:pPr>
            <a:r>
              <a:rPr lang="en-US" sz="2199" u="sng" dirty="0">
                <a:solidFill>
                  <a:srgbClr val="1E2328"/>
                </a:solidFill>
                <a:latin typeface="Montserrat"/>
                <a:ea typeface="Montserrat"/>
                <a:cs typeface="Montserrat"/>
                <a:sym typeface="Montserrat"/>
                <a:hlinkClick r:id="rId6"/>
              </a:rPr>
              <a:t>https://www.youtube.com/watch?v=-O52Js1c5D4</a:t>
            </a:r>
            <a:r>
              <a:rPr lang="en-US" sz="2199" u="sng" dirty="0">
                <a:solidFill>
                  <a:srgbClr val="1E2328"/>
                </a:solidFill>
                <a:latin typeface="Montserrat"/>
                <a:ea typeface="Montserrat"/>
                <a:cs typeface="Montserrat"/>
                <a:sym typeface="Montserrat"/>
              </a:rPr>
              <a:t> </a:t>
            </a:r>
          </a:p>
        </p:txBody>
      </p:sp>
      <p:sp>
        <p:nvSpPr>
          <p:cNvPr id="20" name="TextBox 20"/>
          <p:cNvSpPr txBox="1"/>
          <p:nvPr/>
        </p:nvSpPr>
        <p:spPr>
          <a:xfrm rot="16200000">
            <a:off x="1587672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grpSp>
        <p:nvGrpSpPr>
          <p:cNvPr id="21" name="Ομάδα 20">
            <a:extLst>
              <a:ext uri="{FF2B5EF4-FFF2-40B4-BE49-F238E27FC236}">
                <a16:creationId xmlns:a16="http://schemas.microsoft.com/office/drawing/2014/main" id="{FFB26095-E1DD-132F-25CB-671D17320AC0}"/>
              </a:ext>
            </a:extLst>
          </p:cNvPr>
          <p:cNvGrpSpPr/>
          <p:nvPr/>
        </p:nvGrpSpPr>
        <p:grpSpPr>
          <a:xfrm>
            <a:off x="1124193" y="8385760"/>
            <a:ext cx="2716896" cy="699514"/>
            <a:chOff x="2939574" y="7349603"/>
            <a:chExt cx="2716896" cy="699514"/>
          </a:xfrm>
        </p:grpSpPr>
        <p:sp>
          <p:nvSpPr>
            <p:cNvPr id="22" name="Freeform 22">
              <a:extLst>
                <a:ext uri="{FF2B5EF4-FFF2-40B4-BE49-F238E27FC236}">
                  <a16:creationId xmlns:a16="http://schemas.microsoft.com/office/drawing/2014/main" id="{72D0A257-5D9E-5B0D-EC06-4D953D504CD6}"/>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3" name="Group 24">
              <a:extLst>
                <a:ext uri="{FF2B5EF4-FFF2-40B4-BE49-F238E27FC236}">
                  <a16:creationId xmlns:a16="http://schemas.microsoft.com/office/drawing/2014/main" id="{4E32EDF9-36D5-4A2E-3C39-5FB31AF6CFAB}"/>
                </a:ext>
              </a:extLst>
            </p:cNvPr>
            <p:cNvGrpSpPr/>
            <p:nvPr/>
          </p:nvGrpSpPr>
          <p:grpSpPr>
            <a:xfrm>
              <a:off x="2939574" y="7417785"/>
              <a:ext cx="1676946" cy="563150"/>
              <a:chOff x="0" y="0"/>
              <a:chExt cx="2235927" cy="750867"/>
            </a:xfrm>
          </p:grpSpPr>
          <p:grpSp>
            <p:nvGrpSpPr>
              <p:cNvPr id="24" name="Group 25">
                <a:extLst>
                  <a:ext uri="{FF2B5EF4-FFF2-40B4-BE49-F238E27FC236}">
                    <a16:creationId xmlns:a16="http://schemas.microsoft.com/office/drawing/2014/main" id="{5BB3F448-6608-4A3A-0341-2D27D48A2442}"/>
                  </a:ext>
                </a:extLst>
              </p:cNvPr>
              <p:cNvGrpSpPr/>
              <p:nvPr/>
            </p:nvGrpSpPr>
            <p:grpSpPr>
              <a:xfrm>
                <a:off x="0" y="0"/>
                <a:ext cx="2235927" cy="750867"/>
                <a:chOff x="0" y="0"/>
                <a:chExt cx="742713" cy="249417"/>
              </a:xfrm>
            </p:grpSpPr>
            <p:sp>
              <p:nvSpPr>
                <p:cNvPr id="26" name="Freeform 26">
                  <a:extLst>
                    <a:ext uri="{FF2B5EF4-FFF2-40B4-BE49-F238E27FC236}">
                      <a16:creationId xmlns:a16="http://schemas.microsoft.com/office/drawing/2014/main" id="{CE2244DB-36F8-F8B6-9A04-530C1DD8EB40}"/>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7" name="TextBox 27">
                  <a:extLst>
                    <a:ext uri="{FF2B5EF4-FFF2-40B4-BE49-F238E27FC236}">
                      <a16:creationId xmlns:a16="http://schemas.microsoft.com/office/drawing/2014/main" id="{A143A18B-9AEA-3DBF-F843-85AAAD3FAB3C}"/>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5" name="TextBox 28">
                <a:extLst>
                  <a:ext uri="{FF2B5EF4-FFF2-40B4-BE49-F238E27FC236}">
                    <a16:creationId xmlns:a16="http://schemas.microsoft.com/office/drawing/2014/main" id="{29799642-C68F-6992-640C-EA9825887C08}"/>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1270</Words>
  <Application>Microsoft Office PowerPoint</Application>
  <PresentationFormat>Personalizzato</PresentationFormat>
  <Paragraphs>190</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Mod6_UNIT 4.pptx</dc:title>
  <dc:creator>Giulia</dc:creator>
  <cp:lastModifiedBy>My-PC</cp:lastModifiedBy>
  <cp:revision>74</cp:revision>
  <dcterms:created xsi:type="dcterms:W3CDTF">2006-08-16T00:00:00Z</dcterms:created>
  <dcterms:modified xsi:type="dcterms:W3CDTF">2025-11-07T10:37:32Z</dcterms:modified>
  <dc:identifier>DAGdwUAyTu4</dc:identifier>
</cp:coreProperties>
</file>